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EF59-2032-4F81-BC40-25C65134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EFF1-C499-4906-A6D1-66E2178B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54675-268B-4D32-ACB1-46E5658D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9852-1C73-48CB-89D0-6724BDE2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D5D24-4CB9-4AFF-9F9D-288A4E4B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1BEF-3224-4EA4-8A05-DD5186F4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16DC-DB44-4F2E-B25D-A75EC20D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C6708-71E3-4898-A3F7-F6BCC06A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C062-6F94-4EAD-964F-21E55D0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85BB-619F-4592-BC44-2340206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4D311-8F9C-493B-B3C1-0C1CD7663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32A7F-3A3D-469C-842B-460C4DC11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3E93-7D7F-4DF4-95E7-6F41D121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FF96F-9757-463E-953E-EF2554C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54460-F3B8-49C3-8792-DD8829EA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D632-6135-4100-8DA7-34755C87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C5AEC-195E-4184-871E-95015A67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52E5-8E97-49D7-B4B8-8981930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80A4-54CA-4C7A-8D27-6429128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5C74-6CC6-4547-B9F7-37C8891D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7BC46-9B35-4920-A277-31500AD7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13A5D-CC4E-4BF7-B0DC-8D87D88C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389B-3252-474E-BF43-E32A74D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94D99-DDCC-4247-8903-23862458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195D7-AEE1-4DF6-947F-044D5914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1603-1DF5-475C-86C9-FD5AC5E0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07EE-45E3-4DE8-A26C-3B8861FA5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7EB03-7EED-472D-A635-135B14C4C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A97B9-B989-4D6C-9C67-3CCD20DF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299AC-357B-49F1-84D9-B1D8154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21E2B-12BC-41CA-A43C-D3F05AD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D8F0A-A15F-47BF-831C-CA38628C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863EB-98E3-4912-882F-6C3853EA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C668A-C846-4450-BF76-9433E3E9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CA84A9-E94C-41F3-B628-E275A28C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ECDFC-4B2C-499C-802F-58DE3A775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C8B28-2AC3-470D-9143-4013C6E1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91EDEB-702E-4726-81B5-A4ED803B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93C8E-6B3F-4481-9840-FE922F73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C603-64C9-47FD-A37B-B67444E9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48C1D-A291-4C29-90A7-51CCAABA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9C32A-EB80-437D-B9C1-5C797ED8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BDDDF-4685-42C3-9B7A-CFEE353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08645-A4E3-4FD1-B50F-A1918C7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F18-4A18-4B2F-9472-2BBA6EA0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71AF4-D112-4A7F-B076-2C619294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EA4EB-F9D5-4255-831B-704E6C89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B5E4B-5046-4D9E-92F3-F059D52A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5EE05-D96B-4CFC-992F-CB9DF9533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EACF1-BF5B-4C68-A5D7-0456AF7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03F24-2C0F-4ADA-88D8-216611E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2488-FB7B-4DE7-8B20-AAE8C7A1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8BD9D-6AF8-4257-8FA0-A3FB599B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39EB2-BD7B-41A1-9D55-A66864E6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E85F8-F5A2-4234-82F0-1732DAC6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3FDAD-42C3-4650-9BDE-6A01B37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D16CF-4B31-4DE6-86D0-7D6CE9AF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4AE36-153D-4C9D-810D-CB1013BE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7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EDAB8-B363-4808-A2D2-1C749210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3A2FD-E5AC-4BCA-B493-4CAF9428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5B17-4CAF-41D6-A3D4-81ADB968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6E30-F9A3-4F17-BED4-8EE672D3DDEC}" type="datetimeFigureOut">
              <a:rPr lang="zh-CN" altLang="en-US" smtClean="0"/>
              <a:t>2018/6/25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EE1A-1C61-459B-8EEA-B368B4DC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1C60C-F381-44ED-AB1C-0675CD586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C0B5BD9-B2B3-4E94-8FB4-8A6A091D4763}"/>
              </a:ext>
            </a:extLst>
          </p:cNvPr>
          <p:cNvGrpSpPr/>
          <p:nvPr/>
        </p:nvGrpSpPr>
        <p:grpSpPr>
          <a:xfrm>
            <a:off x="519947" y="1266330"/>
            <a:ext cx="11152105" cy="3816334"/>
            <a:chOff x="519947" y="1266330"/>
            <a:chExt cx="11152105" cy="38163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20859A-D12C-433A-AEF8-88C5F73E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947" y="1266330"/>
              <a:ext cx="11152105" cy="344752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5EB159-AB82-4D2C-9083-376DCC03A913}"/>
                </a:ext>
              </a:extLst>
            </p:cNvPr>
            <p:cNvSpPr txBox="1"/>
            <p:nvPr/>
          </p:nvSpPr>
          <p:spPr>
            <a:xfrm>
              <a:off x="1544541" y="466716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组合材料芯片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9E50B9-E3E5-46E0-9DAD-57F16A2D25B2}"/>
                </a:ext>
              </a:extLst>
            </p:cNvPr>
            <p:cNvSpPr txBox="1"/>
            <p:nvPr/>
          </p:nvSpPr>
          <p:spPr>
            <a:xfrm>
              <a:off x="4601839" y="4667166"/>
              <a:ext cx="2988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通过同步光源</a:t>
              </a:r>
              <a:r>
                <a:rPr lang="en-US" altLang="zh-CN" sz="1400" b="1" dirty="0"/>
                <a:t>X</a:t>
              </a:r>
              <a:r>
                <a:rPr lang="zh-CN" altLang="en-US" sz="1400" b="1" dirty="0"/>
                <a:t>射线进行高通量表征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A770D6-7D5D-4862-8085-2C3F82CF63E2}"/>
                </a:ext>
              </a:extLst>
            </p:cNvPr>
            <p:cNvSpPr txBox="1"/>
            <p:nvPr/>
          </p:nvSpPr>
          <p:spPr>
            <a:xfrm>
              <a:off x="9385572" y="455944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/>
                <a:t>成分相图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（机器学习）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21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02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2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6D359A-2F07-4397-974C-D02F2F082BEB}"/>
              </a:ext>
            </a:extLst>
          </p:cNvPr>
          <p:cNvGrpSpPr/>
          <p:nvPr/>
        </p:nvGrpSpPr>
        <p:grpSpPr>
          <a:xfrm>
            <a:off x="0" y="0"/>
            <a:ext cx="8858004" cy="6122056"/>
            <a:chOff x="0" y="0"/>
            <a:chExt cx="8858004" cy="612205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9B98953-5DCD-41EB-B45E-A5F24BE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858004" cy="4982627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E4831C7-1AF8-4597-89FB-51C9F18E6994}"/>
                </a:ext>
              </a:extLst>
            </p:cNvPr>
            <p:cNvSpPr txBox="1"/>
            <p:nvPr/>
          </p:nvSpPr>
          <p:spPr>
            <a:xfrm>
              <a:off x="2250962" y="4894378"/>
              <a:ext cx="3868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）插图显示使用移动遮光器进行沉积的过程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864A2F2-6F14-43A3-B86E-94B0EBD2772F}"/>
                </a:ext>
              </a:extLst>
            </p:cNvPr>
            <p:cNvSpPr txBox="1"/>
            <p:nvPr/>
          </p:nvSpPr>
          <p:spPr>
            <a:xfrm>
              <a:off x="2250962" y="5202155"/>
              <a:ext cx="388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b</a:t>
              </a:r>
              <a:r>
                <a:rPr lang="zh-CN" altLang="en-US" sz="1400" b="1" dirty="0"/>
                <a:t>）具备渐变成分扩散的多层薄膜的交叉区域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1DBA39-26FE-4EF7-8CA2-CA208F4406C4}"/>
                </a:ext>
              </a:extLst>
            </p:cNvPr>
            <p:cNvSpPr txBox="1"/>
            <p:nvPr/>
          </p:nvSpPr>
          <p:spPr>
            <a:xfrm>
              <a:off x="2250962" y="5508217"/>
              <a:ext cx="3911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c</a:t>
              </a:r>
              <a:r>
                <a:rPr lang="zh-CN" altLang="en-US" sz="1400" b="1" dirty="0"/>
                <a:t>）制备的</a:t>
              </a:r>
              <a:r>
                <a:rPr lang="en-US" altLang="zh-CN" sz="1400" b="1" dirty="0"/>
                <a:t>Fe-Co-Ni</a:t>
              </a:r>
              <a:r>
                <a:rPr lang="zh-CN" altLang="en-US" sz="1400" b="1" dirty="0"/>
                <a:t>等边三角形成分扩散样品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A148175-F139-4101-92F1-60F32AA92B5B}"/>
                </a:ext>
              </a:extLst>
            </p:cNvPr>
            <p:cNvSpPr txBox="1"/>
            <p:nvPr/>
          </p:nvSpPr>
          <p:spPr>
            <a:xfrm>
              <a:off x="1801320" y="5814279"/>
              <a:ext cx="4810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d</a:t>
              </a:r>
              <a:r>
                <a:rPr lang="zh-CN" altLang="en-US" sz="1400" b="1" dirty="0"/>
                <a:t>），（</a:t>
              </a:r>
              <a:r>
                <a:rPr lang="en-US" altLang="zh-CN" sz="1400" b="1" dirty="0"/>
                <a:t>e</a:t>
              </a:r>
              <a:r>
                <a:rPr lang="zh-CN" altLang="en-US" sz="1400" b="1" dirty="0"/>
                <a:t>），（</a:t>
              </a:r>
              <a:r>
                <a:rPr lang="en-US" altLang="zh-CN" sz="1400" b="1" dirty="0"/>
                <a:t>f</a:t>
              </a:r>
              <a:r>
                <a:rPr lang="zh-CN" altLang="en-US" sz="1400" b="1" dirty="0"/>
                <a:t>）分别表示</a:t>
              </a:r>
              <a:r>
                <a:rPr lang="en-US" altLang="zh-CN" sz="1400" b="1" dirty="0"/>
                <a:t>Fe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Ni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Co</a:t>
              </a:r>
              <a:r>
                <a:rPr lang="zh-CN" altLang="en-US" sz="1400" b="1" dirty="0"/>
                <a:t>的成分扩散分布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4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A3C4CAD-FED7-4BCC-AF27-70A67429F980}"/>
              </a:ext>
            </a:extLst>
          </p:cNvPr>
          <p:cNvGrpSpPr/>
          <p:nvPr/>
        </p:nvGrpSpPr>
        <p:grpSpPr>
          <a:xfrm>
            <a:off x="143859" y="78549"/>
            <a:ext cx="11226267" cy="4343952"/>
            <a:chOff x="143859" y="78549"/>
            <a:chExt cx="11226267" cy="434395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4ED8EDD-CDDC-4CCB-8F78-76D2211C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59" y="78549"/>
              <a:ext cx="11226267" cy="342062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C7A548A-4B09-4C5A-A683-90B579D8D278}"/>
                </a:ext>
              </a:extLst>
            </p:cNvPr>
            <p:cNvSpPr txBox="1"/>
            <p:nvPr/>
          </p:nvSpPr>
          <p:spPr>
            <a:xfrm>
              <a:off x="4273252" y="3499170"/>
              <a:ext cx="2967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）曝光时间为</a:t>
              </a:r>
              <a:r>
                <a:rPr lang="en-US" altLang="zh-CN" sz="1400" b="1" dirty="0"/>
                <a:t>1s</a:t>
              </a:r>
              <a:r>
                <a:rPr lang="zh-CN" altLang="en-US" sz="1400" b="1" dirty="0"/>
                <a:t>的典型衍射照片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71F9922-DA72-4518-8827-466323B9F9E2}"/>
                </a:ext>
              </a:extLst>
            </p:cNvPr>
            <p:cNvSpPr txBox="1"/>
            <p:nvPr/>
          </p:nvSpPr>
          <p:spPr>
            <a:xfrm>
              <a:off x="4178674" y="3806947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b</a:t>
              </a:r>
              <a:r>
                <a:rPr lang="zh-CN" altLang="en-US" sz="1400" b="1" dirty="0"/>
                <a:t>）延扫描线并经转换后的</a:t>
              </a:r>
              <a:r>
                <a:rPr lang="en-US" altLang="zh-CN" sz="1400" b="1" dirty="0"/>
                <a:t>XRD</a:t>
              </a:r>
              <a:r>
                <a:rPr lang="zh-CN" altLang="en-US" sz="1400" b="1" dirty="0"/>
                <a:t>能谱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885883E-5DBF-474C-9768-9DCEBEA5D9EE}"/>
                </a:ext>
              </a:extLst>
            </p:cNvPr>
            <p:cNvSpPr txBox="1"/>
            <p:nvPr/>
          </p:nvSpPr>
          <p:spPr>
            <a:xfrm>
              <a:off x="2097950" y="4114724"/>
              <a:ext cx="7996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c</a:t>
              </a:r>
              <a:r>
                <a:rPr lang="zh-CN" altLang="en-US" sz="1400" b="1" dirty="0"/>
                <a:t>）用</a:t>
              </a:r>
              <a:r>
                <a:rPr lang="en-US" altLang="zh-CN" sz="1400" b="1" dirty="0"/>
                <a:t>600</a:t>
              </a:r>
              <a:r>
                <a:rPr lang="zh-CN" altLang="en-US" sz="1400" b="1" dirty="0"/>
                <a:t>℃下热处理的材料芯片手动构建的成分相图（蓝点，</a:t>
              </a:r>
              <a:r>
                <a:rPr lang="en-US" altLang="zh-CN" sz="1400" b="1" dirty="0"/>
                <a:t>bcc</a:t>
              </a:r>
              <a:r>
                <a:rPr lang="zh-CN" altLang="en-US" sz="1400" b="1" dirty="0"/>
                <a:t>；红点，</a:t>
              </a:r>
              <a:r>
                <a:rPr lang="en-US" altLang="zh-CN" sz="1400" b="1" dirty="0" err="1"/>
                <a:t>bcc+fcc</a:t>
              </a:r>
              <a:r>
                <a:rPr lang="zh-CN" altLang="en-US" sz="1400" b="1" dirty="0"/>
                <a:t>；黑点，</a:t>
              </a:r>
              <a:r>
                <a:rPr lang="en-US" altLang="zh-CN" sz="1400" b="1" dirty="0" err="1"/>
                <a:t>fcc</a:t>
              </a:r>
              <a:r>
                <a:rPr lang="zh-CN" altLang="en-US" sz="1400" b="1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7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B0DDA1B-12F1-460E-8FAE-893FBC2E2EFB}"/>
              </a:ext>
            </a:extLst>
          </p:cNvPr>
          <p:cNvGrpSpPr/>
          <p:nvPr/>
        </p:nvGrpSpPr>
        <p:grpSpPr>
          <a:xfrm>
            <a:off x="1524562" y="0"/>
            <a:ext cx="9142875" cy="6558752"/>
            <a:chOff x="1524562" y="0"/>
            <a:chExt cx="9142875" cy="655875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25DA401-6FD5-4A0A-AB21-95A52771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562" y="0"/>
              <a:ext cx="9142875" cy="537816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084BD-BA41-41D3-91E8-6E542D79578B}"/>
                </a:ext>
              </a:extLst>
            </p:cNvPr>
            <p:cNvSpPr txBox="1"/>
            <p:nvPr/>
          </p:nvSpPr>
          <p:spPr>
            <a:xfrm>
              <a:off x="4629090" y="5350094"/>
              <a:ext cx="2933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）</a:t>
              </a:r>
              <a:r>
                <a:rPr lang="en-US" altLang="zh-CN" sz="1400" b="1" dirty="0" err="1"/>
                <a:t>fcc</a:t>
              </a:r>
              <a:r>
                <a:rPr lang="zh-CN" altLang="en-US" sz="1400" b="1" dirty="0"/>
                <a:t>和</a:t>
              </a:r>
              <a:r>
                <a:rPr lang="en-US" altLang="zh-CN" sz="1400" b="1" dirty="0"/>
                <a:t>bcc</a:t>
              </a:r>
              <a:r>
                <a:rPr lang="zh-CN" altLang="en-US" sz="1400" b="1" dirty="0"/>
                <a:t>典型的</a:t>
              </a:r>
              <a:r>
                <a:rPr lang="en-US" altLang="zh-CN" sz="1400" b="1" dirty="0"/>
                <a:t>XRD</a:t>
              </a:r>
              <a:r>
                <a:rPr lang="zh-CN" altLang="en-US" sz="1400" b="1" dirty="0"/>
                <a:t>衍射能谱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A0E719-6B3F-43BE-816C-2B94F661029E}"/>
                </a:ext>
              </a:extLst>
            </p:cNvPr>
            <p:cNvSpPr txBox="1"/>
            <p:nvPr/>
          </p:nvSpPr>
          <p:spPr>
            <a:xfrm>
              <a:off x="4736492" y="5588714"/>
              <a:ext cx="2719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b</a:t>
              </a:r>
              <a:r>
                <a:rPr lang="zh-CN" altLang="en-US" sz="1400" b="1" dirty="0"/>
                <a:t>）从表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识别出的峰位和强度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A7F3539-6A6F-481A-B361-8F699685147A}"/>
                </a:ext>
              </a:extLst>
            </p:cNvPr>
            <p:cNvSpPr txBox="1"/>
            <p:nvPr/>
          </p:nvSpPr>
          <p:spPr>
            <a:xfrm>
              <a:off x="4794200" y="5812491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c</a:t>
              </a:r>
              <a:r>
                <a:rPr lang="zh-CN" altLang="en-US" sz="1400" b="1" dirty="0"/>
                <a:t>）使用全谱策略的聚类结果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C6A7D1E-C2F4-4D40-8E87-744E8525E5FD}"/>
                </a:ext>
              </a:extLst>
            </p:cNvPr>
            <p:cNvSpPr txBox="1"/>
            <p:nvPr/>
          </p:nvSpPr>
          <p:spPr>
            <a:xfrm>
              <a:off x="4782979" y="6027198"/>
              <a:ext cx="2626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d</a:t>
              </a:r>
              <a:r>
                <a:rPr lang="zh-CN" altLang="en-US" sz="1400" b="1" dirty="0"/>
                <a:t>）使用部分能谱的聚类结果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6DF064F-DCC6-45C3-986B-603486EBD7FB}"/>
                </a:ext>
              </a:extLst>
            </p:cNvPr>
            <p:cNvSpPr txBox="1"/>
            <p:nvPr/>
          </p:nvSpPr>
          <p:spPr>
            <a:xfrm>
              <a:off x="4160212" y="6250975"/>
              <a:ext cx="387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e</a:t>
              </a:r>
              <a:r>
                <a:rPr lang="zh-CN" altLang="en-US" sz="1400" b="1" dirty="0"/>
                <a:t>）使用部分能谱策略进一步优化后聚类结果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7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6DC1219-CB7E-4FB9-81E0-42D18713D41E}"/>
              </a:ext>
            </a:extLst>
          </p:cNvPr>
          <p:cNvGrpSpPr/>
          <p:nvPr/>
        </p:nvGrpSpPr>
        <p:grpSpPr>
          <a:xfrm>
            <a:off x="801922" y="285750"/>
            <a:ext cx="10588155" cy="5352395"/>
            <a:chOff x="801922" y="285750"/>
            <a:chExt cx="10588155" cy="535239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56E0E2B-0822-44DC-BA1D-7A6B058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962" y="285750"/>
              <a:ext cx="8467725" cy="482917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AA02D2-BE83-471B-AF30-7C5C9CC97108}"/>
                </a:ext>
              </a:extLst>
            </p:cNvPr>
            <p:cNvSpPr txBox="1"/>
            <p:nvPr/>
          </p:nvSpPr>
          <p:spPr>
            <a:xfrm>
              <a:off x="801922" y="5114925"/>
              <a:ext cx="1058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/>
                <a:t>（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）、（</a:t>
              </a:r>
              <a:r>
                <a:rPr lang="en-US" altLang="zh-CN" sz="1400" b="1" dirty="0"/>
                <a:t>b</a:t>
              </a:r>
              <a:r>
                <a:rPr lang="zh-CN" altLang="en-US" sz="1400" b="1" dirty="0"/>
                <a:t>）、（</a:t>
              </a:r>
              <a:r>
                <a:rPr lang="en-US" altLang="zh-CN" sz="1400" b="1" dirty="0"/>
                <a:t>c</a:t>
              </a:r>
              <a:r>
                <a:rPr lang="zh-CN" altLang="en-US" sz="1400" b="1" dirty="0"/>
                <a:t>）分别是</a:t>
              </a:r>
              <a:r>
                <a:rPr lang="en-US" altLang="zh-CN" sz="1400" b="1" dirty="0"/>
                <a:t>500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600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700</a:t>
              </a:r>
              <a:r>
                <a:rPr lang="zh-CN" altLang="en-US" sz="1400" b="1" dirty="0"/>
                <a:t>℃下热处理后的材料芯片构建的成分相图（蓝点，</a:t>
              </a:r>
              <a:r>
                <a:rPr lang="en-US" altLang="zh-CN" sz="1400" b="1" dirty="0"/>
                <a:t>bcc</a:t>
              </a:r>
              <a:r>
                <a:rPr lang="zh-CN" altLang="en-US" sz="1400" b="1" dirty="0"/>
                <a:t>；红点，</a:t>
              </a:r>
              <a:r>
                <a:rPr lang="en-US" altLang="zh-CN" sz="1400" b="1" dirty="0" err="1"/>
                <a:t>bcc+fcc</a:t>
              </a:r>
              <a:r>
                <a:rPr lang="zh-CN" altLang="en-US" sz="1400" b="1" dirty="0"/>
                <a:t>；黑点，</a:t>
              </a:r>
              <a:r>
                <a:rPr lang="en-US" altLang="zh-CN" sz="1400" b="1" dirty="0" err="1"/>
                <a:t>fcc</a:t>
              </a:r>
              <a:r>
                <a:rPr lang="zh-CN" altLang="en-US" sz="1400" b="1" dirty="0"/>
                <a:t>）。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（</a:t>
              </a:r>
              <a:r>
                <a:rPr lang="en-US" altLang="zh-CN" sz="1400" b="1" dirty="0"/>
                <a:t>d-f</a:t>
              </a:r>
              <a:r>
                <a:rPr lang="zh-CN" altLang="en-US" sz="1400" b="1" dirty="0"/>
                <a:t>）分别是</a:t>
              </a:r>
              <a:r>
                <a:rPr lang="en-US" altLang="zh-CN" sz="1400" b="1" dirty="0"/>
                <a:t>ASM</a:t>
              </a:r>
              <a:r>
                <a:rPr lang="zh-CN" altLang="en-US" sz="1400" b="1" dirty="0"/>
                <a:t>相图数据库对应温度下的相图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6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0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7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12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91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241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2018-06-23T13:00:46Z</dcterms:created>
  <dcterms:modified xsi:type="dcterms:W3CDTF">2018-06-25T02:22:53Z</dcterms:modified>
</cp:coreProperties>
</file>