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C4E7E-27F2-420E-9035-2A2512DC41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71F61C-D500-4525-9AC6-DCA176488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B3E197-2884-4CCF-BCFE-AF80B509FDE6}"/>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507364D0-CF9B-4737-8DB7-C697C07C9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49CF8-9054-4E40-B8BA-3CFD75804635}"/>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20314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6D869-FC72-4989-9C96-E8DEBB104C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815BDB-5051-44A0-8F67-26F724092E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4EC3D-13B1-4288-A152-73043A8EEFF3}"/>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4F1001B6-9264-498B-B160-ACED39CCE8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82D07-0E19-4F3B-8F12-D7486A6F7582}"/>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020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3FFAE5-3812-4AD5-B9CE-4BC69837E5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1D1A66-8EA3-40E5-A8AE-B2CFDA5BAF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94E532-31F6-4385-9F96-4B6CE30BF6AA}"/>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B2F7B775-8E6F-409C-AE63-E793631048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C70014-7E90-49E4-9F3C-0EE0FB064D36}"/>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15473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F4ED6-A0FA-4648-AAA8-A27C590165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2DA70A-9A7C-44EB-A1BC-2689C89804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2A0B9E-A376-42D3-8140-2372683F2896}"/>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BECF5DE4-AAF8-4993-A8F4-1BA7C2E56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668C2-C4EA-40F7-8120-EC86B92509E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353812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67EA3-A2DE-4E82-B6C4-FBA53BD861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694D00-96AD-4094-8DA5-5C4D65B0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F89DF11-4074-4F9B-BC3C-BD589BE889EC}"/>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65607BD4-7DC4-453A-805D-0BFCAC79EE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ABBE7-8A26-48F7-92BE-F8D0E2997B98}"/>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52347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E6859-DF59-4865-958C-AB89E71981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A5012D-5964-483B-B688-D7FD0CDF11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B848EB-01C9-49AE-A5A6-3DC21C8AA98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E912A6-EAAC-41BF-965C-5D989204ADC9}"/>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6" name="页脚占位符 5">
            <a:extLst>
              <a:ext uri="{FF2B5EF4-FFF2-40B4-BE49-F238E27FC236}">
                <a16:creationId xmlns:a16="http://schemas.microsoft.com/office/drawing/2014/main" id="{430760AE-3195-4ACC-BD6C-0B03F1E5D5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FC1801-56DF-4AC9-BB87-8DDDBF1FE07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14213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2BF6E-879B-4AA0-B3FA-5F26F1E3EA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25B4BF-D273-4353-9A0E-2FA975924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9BA948-0120-4279-A808-72E1CA774F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9B44B7F-7369-41CC-A26D-111CAEDDB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8F66EA6-7D6A-4473-8E35-68CC90E6C19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240F9E-F551-4CC0-8E19-035415CD4D4E}"/>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8" name="页脚占位符 7">
            <a:extLst>
              <a:ext uri="{FF2B5EF4-FFF2-40B4-BE49-F238E27FC236}">
                <a16:creationId xmlns:a16="http://schemas.microsoft.com/office/drawing/2014/main" id="{00C90853-2DC4-4AE9-A498-11E9987BCE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549ADF-BF55-49F6-8DA8-3E765C0243C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4522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5F9D9-AF92-473B-9438-E6B5AD67E5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116AC4-57F7-4028-AF5F-D1CDFCBF2116}"/>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4" name="页脚占位符 3">
            <a:extLst>
              <a:ext uri="{FF2B5EF4-FFF2-40B4-BE49-F238E27FC236}">
                <a16:creationId xmlns:a16="http://schemas.microsoft.com/office/drawing/2014/main" id="{26A24A96-6AD9-45D0-9A9C-4CA59BE901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C13C82-BC73-4270-AA2E-14C7B966745F}"/>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379313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6CCB94-3C8A-4695-AB6E-59C7125FEEA5}"/>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3" name="页脚占位符 2">
            <a:extLst>
              <a:ext uri="{FF2B5EF4-FFF2-40B4-BE49-F238E27FC236}">
                <a16:creationId xmlns:a16="http://schemas.microsoft.com/office/drawing/2014/main" id="{0C59B2A3-3E58-495C-A0C4-5C98A4B800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BB6CB5-F616-49D4-9430-FA36AA545887}"/>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56899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9DAA2-42DB-4D08-A929-83834423C1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F80684-14E0-47D5-B7B7-78FA19E91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F41655-9EB7-44F2-AB21-FD38ED45F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56F7B4-5FDA-4E6E-BBB0-FB3EAA0BCF6F}"/>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6" name="页脚占位符 5">
            <a:extLst>
              <a:ext uri="{FF2B5EF4-FFF2-40B4-BE49-F238E27FC236}">
                <a16:creationId xmlns:a16="http://schemas.microsoft.com/office/drawing/2014/main" id="{1AD28483-E625-486A-8543-2E177FD879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C098E8-D7D2-4431-9AD4-8333BFA79F89}"/>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20046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A1690-F05C-4E0D-A06E-75688C1256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7F6B10-CD64-4C26-943C-B9A51403F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17065F-BAFD-4482-9A04-EFB6C0CB9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D23AA8-5F91-4DE2-B630-1DC60D61C91C}"/>
              </a:ext>
            </a:extLst>
          </p:cNvPr>
          <p:cNvSpPr>
            <a:spLocks noGrp="1"/>
          </p:cNvSpPr>
          <p:nvPr>
            <p:ph type="dt" sz="half" idx="10"/>
          </p:nvPr>
        </p:nvSpPr>
        <p:spPr/>
        <p:txBody>
          <a:bodyPr/>
          <a:lstStyle/>
          <a:p>
            <a:fld id="{8C143465-E5DB-4191-BE66-49FA317438FD}" type="datetimeFigureOut">
              <a:rPr lang="zh-CN" altLang="en-US" smtClean="0"/>
              <a:t>2018/4/20 Friday</a:t>
            </a:fld>
            <a:endParaRPr lang="zh-CN" altLang="en-US"/>
          </a:p>
        </p:txBody>
      </p:sp>
      <p:sp>
        <p:nvSpPr>
          <p:cNvPr id="6" name="页脚占位符 5">
            <a:extLst>
              <a:ext uri="{FF2B5EF4-FFF2-40B4-BE49-F238E27FC236}">
                <a16:creationId xmlns:a16="http://schemas.microsoft.com/office/drawing/2014/main" id="{92500664-C0B5-4E94-84AF-D2CF992F5B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EE13E0-F866-4019-BB8F-BF1699D22BC2}"/>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57766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897CA2-7469-4868-9198-EA50E63E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2D1621-5CB2-4290-AFED-DAB4478D4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661538-7241-49C4-AB0C-65A29F518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43465-E5DB-4191-BE66-49FA317438FD}" type="datetimeFigureOut">
              <a:rPr lang="zh-CN" altLang="en-US" smtClean="0"/>
              <a:t>2018/4/20 Friday</a:t>
            </a:fld>
            <a:endParaRPr lang="zh-CN" altLang="en-US"/>
          </a:p>
        </p:txBody>
      </p:sp>
      <p:sp>
        <p:nvSpPr>
          <p:cNvPr id="5" name="页脚占位符 4">
            <a:extLst>
              <a:ext uri="{FF2B5EF4-FFF2-40B4-BE49-F238E27FC236}">
                <a16:creationId xmlns:a16="http://schemas.microsoft.com/office/drawing/2014/main" id="{5C738E8A-FB8D-4852-A0BE-E0A1B77F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647BD6-F1FA-443D-AEBD-712D23D7F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36100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7E83BE-CDEF-4F33-9CB7-B758868F07F6}"/>
              </a:ext>
            </a:extLst>
          </p:cNvPr>
          <p:cNvSpPr txBox="1"/>
          <p:nvPr/>
        </p:nvSpPr>
        <p:spPr>
          <a:xfrm>
            <a:off x="1104404" y="1781298"/>
            <a:ext cx="10319658" cy="1200329"/>
          </a:xfrm>
          <a:prstGeom prst="rect">
            <a:avLst/>
          </a:prstGeom>
          <a:noFill/>
        </p:spPr>
        <p:txBody>
          <a:bodyPr wrap="square" rtlCol="0">
            <a:spAutoFit/>
          </a:bodyPr>
          <a:lstStyle/>
          <a:p>
            <a:pPr algn="ctr"/>
            <a:r>
              <a:rPr lang="zh-CN" altLang="zh-CN" sz="3600" b="1" dirty="0"/>
              <a:t>通过原位电化学技术对有效可见光光催化剂</a:t>
            </a:r>
            <a:endParaRPr lang="en-US" altLang="zh-CN" sz="3600" b="1" dirty="0"/>
          </a:p>
          <a:p>
            <a:pPr algn="ctr"/>
            <a:r>
              <a:rPr lang="zh-CN" altLang="zh-CN" sz="3600" b="1" dirty="0"/>
              <a:t>掺杂二氧化钛的铜纳米管阵列进行制造与表征</a:t>
            </a:r>
            <a:endParaRPr lang="zh-CN" altLang="en-US" sz="3600" b="1" dirty="0"/>
          </a:p>
        </p:txBody>
      </p:sp>
      <p:sp>
        <p:nvSpPr>
          <p:cNvPr id="5" name="文本框 4">
            <a:extLst>
              <a:ext uri="{FF2B5EF4-FFF2-40B4-BE49-F238E27FC236}">
                <a16:creationId xmlns:a16="http://schemas.microsoft.com/office/drawing/2014/main" id="{16531F4D-5CB1-445E-B25F-8582B3E3CEB6}"/>
              </a:ext>
            </a:extLst>
          </p:cNvPr>
          <p:cNvSpPr txBox="1"/>
          <p:nvPr/>
        </p:nvSpPr>
        <p:spPr>
          <a:xfrm>
            <a:off x="6222670" y="4503509"/>
            <a:ext cx="5969330" cy="2354491"/>
          </a:xfrm>
          <a:prstGeom prst="rect">
            <a:avLst/>
          </a:prstGeom>
          <a:noFill/>
        </p:spPr>
        <p:txBody>
          <a:bodyPr wrap="square" rtlCol="0">
            <a:spAutoFit/>
          </a:bodyPr>
          <a:lstStyle/>
          <a:p>
            <a:r>
              <a:rPr lang="zh-CN" altLang="en-US" dirty="0"/>
              <a:t>作者：</a:t>
            </a:r>
            <a:endParaRPr lang="en-US" altLang="zh-CN" dirty="0"/>
          </a:p>
          <a:p>
            <a:pPr algn="r"/>
            <a:r>
              <a:rPr lang="en-US" altLang="zh-CN" dirty="0"/>
              <a:t>Mohamad Mohsen </a:t>
            </a:r>
            <a:r>
              <a:rPr lang="en-US" altLang="zh-CN" dirty="0" err="1"/>
              <a:t>Momenin</a:t>
            </a:r>
            <a:r>
              <a:rPr lang="en-US" altLang="zh-CN" dirty="0"/>
              <a:t> </a:t>
            </a:r>
          </a:p>
          <a:p>
            <a:pPr algn="r"/>
            <a:r>
              <a:rPr lang="en-US" altLang="zh-CN" dirty="0"/>
              <a:t>Yousef </a:t>
            </a:r>
            <a:r>
              <a:rPr lang="en-US" altLang="zh-CN" dirty="0" err="1"/>
              <a:t>Ghayeb</a:t>
            </a:r>
            <a:r>
              <a:rPr lang="en-US" altLang="zh-CN" dirty="0"/>
              <a:t>,</a:t>
            </a:r>
          </a:p>
          <a:p>
            <a:pPr algn="r"/>
            <a:r>
              <a:rPr lang="en-US" altLang="zh-CN" dirty="0" err="1"/>
              <a:t>Zohre</a:t>
            </a:r>
            <a:r>
              <a:rPr lang="en-US" altLang="zh-CN" dirty="0"/>
              <a:t> </a:t>
            </a:r>
            <a:r>
              <a:rPr lang="en-US" altLang="zh-CN" dirty="0" err="1"/>
              <a:t>Ghonchegi</a:t>
            </a:r>
            <a:endParaRPr lang="en-US" altLang="zh-CN" dirty="0"/>
          </a:p>
          <a:p>
            <a:r>
              <a:rPr lang="zh-CN" altLang="en-US" dirty="0"/>
              <a:t>出版期刊：</a:t>
            </a:r>
            <a:endParaRPr lang="en-US" altLang="zh-CN" dirty="0"/>
          </a:p>
          <a:p>
            <a:pPr algn="r"/>
            <a:r>
              <a:rPr lang="zh-CN" altLang="zh-CN" dirty="0"/>
              <a:t>《</a:t>
            </a:r>
            <a:r>
              <a:rPr lang="en-US" altLang="zh-CN" dirty="0"/>
              <a:t>CERAMICS INTERNATIONAL</a:t>
            </a:r>
            <a:r>
              <a:rPr lang="zh-CN" altLang="zh-CN" dirty="0"/>
              <a:t>》</a:t>
            </a:r>
            <a:endParaRPr lang="en-US" altLang="zh-CN" dirty="0"/>
          </a:p>
          <a:p>
            <a:r>
              <a:rPr lang="zh-CN" altLang="en-US" dirty="0"/>
              <a:t>论文网址：</a:t>
            </a:r>
            <a:endParaRPr lang="en-US" altLang="zh-CN" dirty="0"/>
          </a:p>
          <a:p>
            <a:pPr algn="r"/>
            <a:r>
              <a:rPr lang="en-US" altLang="zh-CN" sz="1050" dirty="0"/>
              <a:t>https://ac.els-cdn.com/S027288421500499X/1-s2.0-S027288421500499X-main.pdf?_tid=b9704782-4bd3-4b8a-b37e-efd8c8f6a47f&amp;acdnat=1524213149_c0dfe2e934aa1232b8c78f0b3a02b70b</a:t>
            </a:r>
            <a:endParaRPr lang="zh-CN" altLang="en-US" sz="1050" dirty="0"/>
          </a:p>
        </p:txBody>
      </p:sp>
    </p:spTree>
    <p:extLst>
      <p:ext uri="{BB962C8B-B14F-4D97-AF65-F5344CB8AC3E}">
        <p14:creationId xmlns:p14="http://schemas.microsoft.com/office/powerpoint/2010/main" val="311418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28739-6F58-4492-8A66-31E5C350201B}"/>
              </a:ext>
            </a:extLst>
          </p:cNvPr>
          <p:cNvSpPr>
            <a:spLocks noGrp="1"/>
          </p:cNvSpPr>
          <p:nvPr>
            <p:ph type="title"/>
          </p:nvPr>
        </p:nvSpPr>
        <p:spPr>
          <a:xfrm>
            <a:off x="0" y="0"/>
            <a:ext cx="1596242" cy="620526"/>
          </a:xfrm>
        </p:spPr>
        <p:txBody>
          <a:bodyPr>
            <a:normAutofit/>
          </a:bodyPr>
          <a:lstStyle/>
          <a:p>
            <a:r>
              <a:rPr lang="zh-CN" altLang="en-US" sz="2400" b="1" dirty="0"/>
              <a:t>课题背景：</a:t>
            </a:r>
          </a:p>
        </p:txBody>
      </p:sp>
      <p:sp>
        <p:nvSpPr>
          <p:cNvPr id="4" name="文本框 3">
            <a:extLst>
              <a:ext uri="{FF2B5EF4-FFF2-40B4-BE49-F238E27FC236}">
                <a16:creationId xmlns:a16="http://schemas.microsoft.com/office/drawing/2014/main" id="{0CB2EE83-9F9F-45FC-B4FD-6A0F9E475F8E}"/>
              </a:ext>
            </a:extLst>
          </p:cNvPr>
          <p:cNvSpPr txBox="1"/>
          <p:nvPr/>
        </p:nvSpPr>
        <p:spPr>
          <a:xfrm>
            <a:off x="522514" y="1028343"/>
            <a:ext cx="11146972" cy="4801314"/>
          </a:xfrm>
          <a:prstGeom prst="rect">
            <a:avLst/>
          </a:prstGeom>
          <a:noFill/>
        </p:spPr>
        <p:txBody>
          <a:bodyPr wrap="square" rtlCol="0">
            <a:spAutoFit/>
          </a:bodyPr>
          <a:lstStyle/>
          <a:p>
            <a:r>
              <a:rPr lang="en-US" altLang="zh-CN" dirty="0"/>
              <a:t>	</a:t>
            </a:r>
            <a:r>
              <a:rPr lang="zh-CN" altLang="en-US" dirty="0"/>
              <a:t>在半导体氧化物中，二氧化钛应为其在生物和化学惰性、成本效率及空穴的强氧化性一直被是为最广泛应用的环境光催化材料。通常，二氧化钛所具有的较大的比表面积能提升其光催化性能，因此，有很多人尝试获取具备较大比表面积的，以二氧化钛为基底的纳米结构材料。纳米结构的二氧化钛可被用于危险化学品的光催化降解、材料表面自清洁、太阳能转换、气体传感器以及氢气的存储等诸多用途。一维结构的二氧化钛，尤其是二氧化钛纳米管，因为其卓越的光催化和光电效应而受到广泛的关注。二氧化钛纳米管可以通过多种方式进行合成，包括纳米多孔氧化铝模板法、钛极氧化法等。在这些这杯方法中，钛材极板氧化法是有序二氧化钛纳米管相对简单的制造工艺。</a:t>
            </a:r>
            <a:endParaRPr lang="en-US" altLang="zh-CN" dirty="0"/>
          </a:p>
          <a:p>
            <a:r>
              <a:rPr lang="en-US" altLang="zh-CN" dirty="0"/>
              <a:t>	</a:t>
            </a:r>
            <a:r>
              <a:rPr lang="zh-CN" altLang="en-US" dirty="0"/>
              <a:t>二氧化钛通过吸收波长低于</a:t>
            </a:r>
            <a:r>
              <a:rPr lang="en-US" altLang="zh-CN" dirty="0"/>
              <a:t>387nm</a:t>
            </a:r>
            <a:r>
              <a:rPr lang="zh-CN" altLang="en-US" dirty="0"/>
              <a:t>的紫外线后可以生成电子</a:t>
            </a:r>
            <a:r>
              <a:rPr lang="en-US" altLang="zh-CN" dirty="0"/>
              <a:t>-</a:t>
            </a:r>
            <a:r>
              <a:rPr lang="zh-CN" altLang="en-US" dirty="0"/>
              <a:t>空穴对，电子</a:t>
            </a:r>
            <a:r>
              <a:rPr lang="en-US" altLang="zh-CN" dirty="0"/>
              <a:t>-</a:t>
            </a:r>
            <a:r>
              <a:rPr lang="zh-CN" altLang="en-US" dirty="0"/>
              <a:t>空穴对分别能推动还原和氧化反应的进行。然而，电子</a:t>
            </a:r>
            <a:r>
              <a:rPr lang="en-US" altLang="zh-CN" dirty="0"/>
              <a:t>-</a:t>
            </a:r>
            <a:r>
              <a:rPr lang="zh-CN" altLang="en-US" dirty="0"/>
              <a:t>空穴对的快速复合会降低其催化效率。所以，改进光催工艺效率的关键所在是确保将电子、空穴在二者复合之前转移至半导体粒子表面。因为电子跃迁的激活对于紫外线的要求限制了阳光和廉价的自然光的使用。为了改进光催化的效率和拓宽二氧化钛纳米管对可见光谱响应的频率范围，人们进行了很多的尝试，比如，掺杂</a:t>
            </a:r>
            <a:r>
              <a:rPr lang="en-US" altLang="zh-CN" dirty="0"/>
              <a:t>Pt</a:t>
            </a:r>
            <a:r>
              <a:rPr lang="zh-CN" altLang="en-US" dirty="0"/>
              <a:t>、</a:t>
            </a:r>
            <a:r>
              <a:rPr lang="en-US" altLang="zh-CN" dirty="0" err="1"/>
              <a:t>Pd</a:t>
            </a:r>
            <a:r>
              <a:rPr lang="zh-CN" altLang="en-US" dirty="0"/>
              <a:t>、</a:t>
            </a:r>
            <a:r>
              <a:rPr lang="en-US" altLang="zh-CN" dirty="0"/>
              <a:t>Ag</a:t>
            </a:r>
            <a:r>
              <a:rPr lang="zh-CN" altLang="en-US" dirty="0"/>
              <a:t>等金属离子。掺杂的金属通过减少电子和空穴的复合或者降低能带来提升光催化效率。有人通过掺杂金属离子如，</a:t>
            </a:r>
            <a:r>
              <a:rPr lang="en-US" altLang="zh-CN" dirty="0"/>
              <a:t>Au</a:t>
            </a:r>
            <a:r>
              <a:rPr lang="zh-CN" altLang="en-US" dirty="0"/>
              <a:t>和</a:t>
            </a:r>
            <a:r>
              <a:rPr lang="en-US" altLang="zh-CN" dirty="0"/>
              <a:t>Pt</a:t>
            </a:r>
            <a:r>
              <a:rPr lang="zh-CN" altLang="en-US" dirty="0"/>
              <a:t>，成功的改进了二氧化钛的活度，但是掺杂的金属较为贵重。本文中掺杂的金属是相对富裕和廉价的铜。直到目前都很少有关于二氧化钛掺杂铜来提升光催化性能的研究。在本文的研究中，实验人员在氟化氨和硝酸铜溶液中单步氧化钛基极板制备掺杂铜的二氧化钛。制得的样品通过</a:t>
            </a:r>
            <a:r>
              <a:rPr lang="en-US" altLang="zh-CN" dirty="0"/>
              <a:t>SEM</a:t>
            </a:r>
            <a:r>
              <a:rPr lang="zh-CN" altLang="en-US" dirty="0"/>
              <a:t>、</a:t>
            </a:r>
            <a:r>
              <a:rPr lang="en-US" altLang="zh-CN" dirty="0"/>
              <a:t>EDS</a:t>
            </a:r>
            <a:r>
              <a:rPr lang="zh-CN" altLang="en-US" dirty="0"/>
              <a:t>、</a:t>
            </a:r>
            <a:r>
              <a:rPr lang="en-US" altLang="zh-CN" dirty="0"/>
              <a:t>XPS</a:t>
            </a:r>
            <a:r>
              <a:rPr lang="zh-CN" altLang="en-US" dirty="0"/>
              <a:t>、</a:t>
            </a:r>
            <a:r>
              <a:rPr lang="en-US" altLang="zh-CN" dirty="0"/>
              <a:t>XRD</a:t>
            </a:r>
            <a:r>
              <a:rPr lang="zh-CN" altLang="en-US" dirty="0"/>
              <a:t>测试技术进行形貌和结构的表征。样品的光学性能通过</a:t>
            </a:r>
            <a:r>
              <a:rPr lang="en-US" altLang="zh-CN" dirty="0"/>
              <a:t>UV-vis</a:t>
            </a:r>
            <a:r>
              <a:rPr lang="zh-CN" altLang="en-US" dirty="0"/>
              <a:t>漫反射谱进行测量。样品在可见光下的活度通过亚甲蓝染料的消失和氢气的生成进行测评。</a:t>
            </a:r>
          </a:p>
        </p:txBody>
      </p:sp>
    </p:spTree>
    <p:extLst>
      <p:ext uri="{BB962C8B-B14F-4D97-AF65-F5344CB8AC3E}">
        <p14:creationId xmlns:p14="http://schemas.microsoft.com/office/powerpoint/2010/main" val="28626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313FA1-EAE1-4DAC-813B-7520E02FD4FC}"/>
              </a:ext>
            </a:extLst>
          </p:cNvPr>
          <p:cNvSpPr>
            <a:spLocks noGrp="1"/>
          </p:cNvSpPr>
          <p:nvPr>
            <p:ph type="title"/>
          </p:nvPr>
        </p:nvSpPr>
        <p:spPr>
          <a:xfrm>
            <a:off x="-1" y="0"/>
            <a:ext cx="3059289" cy="620526"/>
          </a:xfrm>
        </p:spPr>
        <p:txBody>
          <a:bodyPr>
            <a:normAutofit/>
          </a:bodyPr>
          <a:lstStyle/>
          <a:p>
            <a:r>
              <a:rPr lang="zh-CN" altLang="en-US" sz="2400" b="1" dirty="0"/>
              <a:t>实验：</a:t>
            </a:r>
            <a:r>
              <a:rPr lang="zh-CN" altLang="en-US" sz="2000" b="1" dirty="0"/>
              <a:t>化学药品和溶液</a:t>
            </a:r>
            <a:endParaRPr lang="zh-CN" altLang="en-US" sz="2400" b="1" dirty="0"/>
          </a:p>
        </p:txBody>
      </p:sp>
      <p:pic>
        <p:nvPicPr>
          <p:cNvPr id="8" name="图片 7">
            <a:extLst>
              <a:ext uri="{FF2B5EF4-FFF2-40B4-BE49-F238E27FC236}">
                <a16:creationId xmlns:a16="http://schemas.microsoft.com/office/drawing/2014/main" id="{E18FC7C2-FB4E-447A-9774-C40E287F6028}"/>
              </a:ext>
            </a:extLst>
          </p:cNvPr>
          <p:cNvPicPr>
            <a:picLocks noChangeAspect="1"/>
          </p:cNvPicPr>
          <p:nvPr/>
        </p:nvPicPr>
        <p:blipFill>
          <a:blip r:embed="rId2"/>
          <a:stretch>
            <a:fillRect/>
          </a:stretch>
        </p:blipFill>
        <p:spPr>
          <a:xfrm>
            <a:off x="347662" y="845079"/>
            <a:ext cx="11496675" cy="1781175"/>
          </a:xfrm>
          <a:prstGeom prst="rect">
            <a:avLst/>
          </a:prstGeom>
        </p:spPr>
      </p:pic>
      <p:sp>
        <p:nvSpPr>
          <p:cNvPr id="9" name="文本框 8">
            <a:extLst>
              <a:ext uri="{FF2B5EF4-FFF2-40B4-BE49-F238E27FC236}">
                <a16:creationId xmlns:a16="http://schemas.microsoft.com/office/drawing/2014/main" id="{4D65AD95-E465-4E97-88C3-221304D1D354}"/>
              </a:ext>
            </a:extLst>
          </p:cNvPr>
          <p:cNvSpPr txBox="1"/>
          <p:nvPr/>
        </p:nvSpPr>
        <p:spPr>
          <a:xfrm>
            <a:off x="347662" y="2850807"/>
            <a:ext cx="7473244" cy="923330"/>
          </a:xfrm>
          <a:prstGeom prst="rect">
            <a:avLst/>
          </a:prstGeom>
          <a:noFill/>
        </p:spPr>
        <p:txBody>
          <a:bodyPr wrap="square" rtlCol="0">
            <a:spAutoFit/>
          </a:bodyPr>
          <a:lstStyle/>
          <a:p>
            <a:r>
              <a:rPr lang="zh-CN" altLang="en-US" dirty="0"/>
              <a:t>氟化氨、亚甲蓝染料、硝酸铜、氢氟酸、硫酸、硝酸</a:t>
            </a:r>
            <a:endParaRPr lang="en-US" altLang="zh-CN" dirty="0"/>
          </a:p>
          <a:p>
            <a:r>
              <a:rPr lang="zh-CN" altLang="en-US" dirty="0"/>
              <a:t>分析级纯度</a:t>
            </a:r>
            <a:endParaRPr lang="en-US" altLang="zh-CN" dirty="0"/>
          </a:p>
          <a:p>
            <a:r>
              <a:rPr lang="zh-CN" altLang="en-US" dirty="0"/>
              <a:t>均用蒸馏水制备</a:t>
            </a:r>
          </a:p>
        </p:txBody>
      </p:sp>
    </p:spTree>
    <p:extLst>
      <p:ext uri="{BB962C8B-B14F-4D97-AF65-F5344CB8AC3E}">
        <p14:creationId xmlns:p14="http://schemas.microsoft.com/office/powerpoint/2010/main" val="27813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07FEA61-A23C-490A-900A-79490FAA7542}"/>
              </a:ext>
            </a:extLst>
          </p:cNvPr>
          <p:cNvSpPr txBox="1">
            <a:spLocks/>
          </p:cNvSpPr>
          <p:nvPr/>
        </p:nvSpPr>
        <p:spPr>
          <a:xfrm>
            <a:off x="0" y="0"/>
            <a:ext cx="5441244"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制备掺杂二氧化钛的铜纳米管阵列</a:t>
            </a:r>
            <a:endParaRPr lang="zh-CN" altLang="en-US" sz="2400" b="1" dirty="0"/>
          </a:p>
        </p:txBody>
      </p:sp>
    </p:spTree>
    <p:extLst>
      <p:ext uri="{BB962C8B-B14F-4D97-AF65-F5344CB8AC3E}">
        <p14:creationId xmlns:p14="http://schemas.microsoft.com/office/powerpoint/2010/main" val="29180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C433D9E-0F02-4811-B417-9224947A5A3C}"/>
              </a:ext>
            </a:extLst>
          </p:cNvPr>
          <p:cNvSpPr txBox="1">
            <a:spLocks/>
          </p:cNvSpPr>
          <p:nvPr/>
        </p:nvSpPr>
        <p:spPr>
          <a:xfrm>
            <a:off x="0" y="0"/>
            <a:ext cx="3002844"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表征</a:t>
            </a:r>
            <a:endParaRPr lang="zh-CN" altLang="en-US" sz="2400" b="1" dirty="0"/>
          </a:p>
        </p:txBody>
      </p:sp>
      <p:graphicFrame>
        <p:nvGraphicFramePr>
          <p:cNvPr id="5" name="表格 4">
            <a:extLst>
              <a:ext uri="{FF2B5EF4-FFF2-40B4-BE49-F238E27FC236}">
                <a16:creationId xmlns:a16="http://schemas.microsoft.com/office/drawing/2014/main" id="{EB584452-548E-47B5-B13F-6F7E4C32F323}"/>
              </a:ext>
            </a:extLst>
          </p:cNvPr>
          <p:cNvGraphicFramePr>
            <a:graphicFrameLocks noGrp="1"/>
          </p:cNvGraphicFramePr>
          <p:nvPr>
            <p:extLst>
              <p:ext uri="{D42A27DB-BD31-4B8C-83A1-F6EECF244321}">
                <p14:modId xmlns:p14="http://schemas.microsoft.com/office/powerpoint/2010/main" val="573752035"/>
              </p:ext>
            </p:extLst>
          </p:nvPr>
        </p:nvGraphicFramePr>
        <p:xfrm>
          <a:off x="1066104" y="1242999"/>
          <a:ext cx="10059792" cy="4372002"/>
        </p:xfrm>
        <a:graphic>
          <a:graphicData uri="http://schemas.openxmlformats.org/drawingml/2006/table">
            <a:tbl>
              <a:tblPr firstRow="1" bandRow="1">
                <a:tableStyleId>{5C22544A-7EE6-4342-B048-85BDC9FD1C3A}</a:tableStyleId>
              </a:tblPr>
              <a:tblGrid>
                <a:gridCol w="2514948">
                  <a:extLst>
                    <a:ext uri="{9D8B030D-6E8A-4147-A177-3AD203B41FA5}">
                      <a16:colId xmlns:a16="http://schemas.microsoft.com/office/drawing/2014/main" val="3762400043"/>
                    </a:ext>
                  </a:extLst>
                </a:gridCol>
                <a:gridCol w="2514948">
                  <a:extLst>
                    <a:ext uri="{9D8B030D-6E8A-4147-A177-3AD203B41FA5}">
                      <a16:colId xmlns:a16="http://schemas.microsoft.com/office/drawing/2014/main" val="233593286"/>
                    </a:ext>
                  </a:extLst>
                </a:gridCol>
                <a:gridCol w="2514948">
                  <a:extLst>
                    <a:ext uri="{9D8B030D-6E8A-4147-A177-3AD203B41FA5}">
                      <a16:colId xmlns:a16="http://schemas.microsoft.com/office/drawing/2014/main" val="1018661603"/>
                    </a:ext>
                  </a:extLst>
                </a:gridCol>
                <a:gridCol w="2514948">
                  <a:extLst>
                    <a:ext uri="{9D8B030D-6E8A-4147-A177-3AD203B41FA5}">
                      <a16:colId xmlns:a16="http://schemas.microsoft.com/office/drawing/2014/main" val="3507182626"/>
                    </a:ext>
                  </a:extLst>
                </a:gridCol>
              </a:tblGrid>
              <a:tr h="814942">
                <a:tc>
                  <a:txBody>
                    <a:bodyPr/>
                    <a:lstStyle/>
                    <a:p>
                      <a:r>
                        <a:rPr lang="zh-CN" altLang="en-US" dirty="0"/>
                        <a:t>表征对象</a:t>
                      </a:r>
                    </a:p>
                  </a:txBody>
                  <a:tcPr/>
                </a:tc>
                <a:tc>
                  <a:txBody>
                    <a:bodyPr/>
                    <a:lstStyle/>
                    <a:p>
                      <a:r>
                        <a:rPr lang="zh-CN" altLang="en-US" dirty="0"/>
                        <a:t>测试技术</a:t>
                      </a:r>
                    </a:p>
                  </a:txBody>
                  <a:tcPr/>
                </a:tc>
                <a:tc>
                  <a:txBody>
                    <a:bodyPr/>
                    <a:lstStyle/>
                    <a:p>
                      <a:r>
                        <a:rPr lang="zh-CN" altLang="en-US" dirty="0"/>
                        <a:t>测试设备</a:t>
                      </a:r>
                    </a:p>
                  </a:txBody>
                  <a:tcPr/>
                </a:tc>
                <a:tc>
                  <a:txBody>
                    <a:bodyPr/>
                    <a:lstStyle/>
                    <a:p>
                      <a:r>
                        <a:rPr lang="zh-CN" altLang="en-US" dirty="0"/>
                        <a:t>相关参数</a:t>
                      </a:r>
                    </a:p>
                  </a:txBody>
                  <a:tcPr/>
                </a:tc>
                <a:extLst>
                  <a:ext uri="{0D108BD9-81ED-4DB2-BD59-A6C34878D82A}">
                    <a16:rowId xmlns:a16="http://schemas.microsoft.com/office/drawing/2014/main" val="3605046881"/>
                  </a:ext>
                </a:extLst>
              </a:tr>
              <a:tr h="889265">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31991163"/>
                  </a:ext>
                </a:extLst>
              </a:tr>
              <a:tr h="889265">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825003"/>
                  </a:ext>
                </a:extLst>
              </a:tr>
              <a:tr h="889265">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25366379"/>
                  </a:ext>
                </a:extLst>
              </a:tr>
              <a:tr h="889265">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962446998"/>
                  </a:ext>
                </a:extLst>
              </a:tr>
            </a:tbl>
          </a:graphicData>
        </a:graphic>
      </p:graphicFrame>
    </p:spTree>
    <p:extLst>
      <p:ext uri="{BB962C8B-B14F-4D97-AF65-F5344CB8AC3E}">
        <p14:creationId xmlns:p14="http://schemas.microsoft.com/office/powerpoint/2010/main" val="225631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EB051E-0268-42E6-AAB5-127D9514E5FA}"/>
              </a:ext>
            </a:extLst>
          </p:cNvPr>
          <p:cNvSpPr txBox="1">
            <a:spLocks/>
          </p:cNvSpPr>
          <p:nvPr/>
        </p:nvSpPr>
        <p:spPr>
          <a:xfrm>
            <a:off x="-1" y="0"/>
            <a:ext cx="4549423"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光催化活度和生成氢气的测量</a:t>
            </a:r>
            <a:endParaRPr lang="zh-CN" altLang="en-US" sz="2400" b="1" dirty="0"/>
          </a:p>
        </p:txBody>
      </p:sp>
    </p:spTree>
    <p:extLst>
      <p:ext uri="{BB962C8B-B14F-4D97-AF65-F5344CB8AC3E}">
        <p14:creationId xmlns:p14="http://schemas.microsoft.com/office/powerpoint/2010/main" val="39676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spTree>
    <p:extLst>
      <p:ext uri="{BB962C8B-B14F-4D97-AF65-F5344CB8AC3E}">
        <p14:creationId xmlns:p14="http://schemas.microsoft.com/office/powerpoint/2010/main" val="399187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B46D92E-8739-4E20-A959-DF532FCB4F0C}"/>
              </a:ext>
            </a:extLst>
          </p:cNvPr>
          <p:cNvSpPr txBox="1">
            <a:spLocks/>
          </p:cNvSpPr>
          <p:nvPr/>
        </p:nvSpPr>
        <p:spPr>
          <a:xfrm>
            <a:off x="0" y="0"/>
            <a:ext cx="891822"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总结</a:t>
            </a:r>
          </a:p>
        </p:txBody>
      </p:sp>
    </p:spTree>
    <p:extLst>
      <p:ext uri="{BB962C8B-B14F-4D97-AF65-F5344CB8AC3E}">
        <p14:creationId xmlns:p14="http://schemas.microsoft.com/office/powerpoint/2010/main" val="165628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071A0-B183-492B-9391-705AF16966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20250E-0334-451D-BD59-DB017D853BB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60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125</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PowerPoint 演示文稿</vt:lpstr>
      <vt:lpstr>课题背景：</vt:lpstr>
      <vt:lpstr>实验：化学药品和溶液</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26</cp:revision>
  <dcterms:created xsi:type="dcterms:W3CDTF">2018-04-20T07:06:22Z</dcterms:created>
  <dcterms:modified xsi:type="dcterms:W3CDTF">2018-04-20T10:35:11Z</dcterms:modified>
</cp:coreProperties>
</file>