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2" r:id="rId4"/>
    <p:sldId id="283" r:id="rId5"/>
    <p:sldId id="287" r:id="rId6"/>
    <p:sldId id="288" r:id="rId7"/>
    <p:sldId id="261" r:id="rId8"/>
    <p:sldId id="273" r:id="rId9"/>
    <p:sldId id="274" r:id="rId10"/>
    <p:sldId id="284" r:id="rId11"/>
    <p:sldId id="272" r:id="rId12"/>
    <p:sldId id="276" r:id="rId13"/>
    <p:sldId id="277" r:id="rId14"/>
    <p:sldId id="281" r:id="rId15"/>
    <p:sldId id="285" r:id="rId16"/>
    <p:sldId id="258" r:id="rId17"/>
    <p:sldId id="259" r:id="rId18"/>
    <p:sldId id="260" r:id="rId19"/>
    <p:sldId id="263" r:id="rId20"/>
    <p:sldId id="286" r:id="rId21"/>
    <p:sldId id="262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33F5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>
        <p:scale>
          <a:sx n="100" d="100"/>
          <a:sy n="100" d="100"/>
        </p:scale>
        <p:origin x="72" y="3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62C38-67F4-41D1-8FC9-2BF00EE9D727}" type="datetimeFigureOut">
              <a:rPr lang="zh-CN" altLang="en-US" smtClean="0"/>
              <a:t>2018/7/17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02BD8-6253-46B2-8568-CA2B50DA6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02BD8-6253-46B2-8568-CA2B50DA60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67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Model link: http://588ku.com/office/60281.html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02BD8-6253-46B2-8568-CA2B50DA60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7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5C714-E429-4D6E-9C52-AE9189766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F4DF8A-01F5-4303-9779-103D3B31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D128D-0E38-48A0-B870-AEF9F816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C26E-4CE2-41A3-86ED-BDA23CDAB0B5}" type="datetime1">
              <a:rPr lang="zh-CN" altLang="en-US" smtClean="0"/>
              <a:t>2018/7/17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C6AE4-678F-4425-AAB5-B314D65F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D3DA3-42BC-46C5-A910-9258D839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7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F5121-F7C3-474B-BDAC-AA2BA017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4F2C87-3930-4828-9013-76F0EA1F0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25BAC-AD64-4210-ADF3-09D0FA53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4A50-9685-4F79-A006-A9A18621A9F2}" type="datetime1">
              <a:rPr lang="zh-CN" altLang="en-US" smtClean="0"/>
              <a:t>2018/7/17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BAC02-DD0C-4A6E-A42E-83DE807D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30FEB-BC0F-4D43-AEA3-DFD07EC2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4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6D6B5E-5C79-44A8-9375-8369B78B9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E28597-2529-40A5-9E74-89C54B086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D9A25-2D9B-406F-AD2D-6A948447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84F0-007F-4D0C-A5A4-61153A40E2E4}" type="datetime1">
              <a:rPr lang="zh-CN" altLang="en-US" smtClean="0"/>
              <a:t>2018/7/17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1B629-19D0-4133-AA00-A6911464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36CED-815F-4132-AFFD-0C479C9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D92C1-2F29-4597-953D-CEB25731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605A6-2823-437E-85F5-C610A8B2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190B0-ECAD-4006-80A1-1D3FA5D2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5D9-DD18-463B-8D14-9F5B7B2AAAA1}" type="datetime1">
              <a:rPr lang="zh-CN" altLang="en-US" smtClean="0"/>
              <a:t>2018/7/17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C92B0-D8E5-4DC0-8CE2-33F84731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4EB7D-0A75-4070-9FA5-BE42143E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48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A03F6-5380-4B54-A6C6-63C2D866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CC56E-2EEF-4AC1-9639-5539DFA89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56C9C-9BE2-4D1F-B522-FA3FEFAF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9064-1CEB-457A-B9CD-0352A56D5FBF}" type="datetime1">
              <a:rPr lang="zh-CN" altLang="en-US" smtClean="0"/>
              <a:t>2018/7/17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3EA1F-9DB8-4813-AFE4-0D9D9E4E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D3EF4-0EA9-4A2B-81BF-FCB92619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0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4E271-7F6B-4DC3-87A0-A3EA0408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D7F84-ADDD-40BA-8A02-BDE2F3E36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B0C25F-AF5D-4F55-BE00-B3BBA9358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30F32-1317-44C9-8D3D-A24491BF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46BA-C0B2-4828-817F-0A4880E15689}" type="datetime1">
              <a:rPr lang="zh-CN" altLang="en-US" smtClean="0"/>
              <a:t>2018/7/17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6D9FBA-6740-4BE2-A282-A756939F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E8C1F6-74BC-40A1-ABB8-C4558316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0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72AF3-1FB0-4450-9328-BF327057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D4154-9E35-4C18-877E-2525A084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A4E36-9988-4B8C-98B0-D8B391971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9031EB-3868-4561-A521-01BBA545C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D2588D-6D7A-4830-BDB0-D7CAE5524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A58D96-C339-4FF0-9AE3-7347C9AA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1843-1A84-436C-B83F-2BE132597B05}" type="datetime1">
              <a:rPr lang="zh-CN" altLang="en-US" smtClean="0"/>
              <a:t>2018/7/17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49615D-DFDD-463A-9FC9-C6CAEF4C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213A80-A6F9-420A-BE83-020A87E7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78E08-B19A-40EC-8A03-804B95E8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921409-1FF9-4397-AD37-FD645B4CE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C9DE-40A3-4267-BC90-20D6BE8EA3FB}" type="datetime1">
              <a:rPr lang="zh-CN" altLang="en-US" smtClean="0"/>
              <a:t>2018/7/17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3AA4BB-618E-4597-9F8E-FB639D46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4D1737-460C-4F8F-9CCB-519614F6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7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7BCB40-4C62-4D9C-A02A-90D1876C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6BAE-D968-449E-836E-A9BDA4D81EA3}" type="datetime1">
              <a:rPr lang="zh-CN" altLang="en-US" smtClean="0"/>
              <a:t>2018/7/17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270772-8979-443A-BE81-2117F8ED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57B0A4-ED90-4242-BA1B-404958CB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F1703-5CE2-4C9E-A487-9CB9141A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2F22D-7415-44F5-A622-82E69F689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92A716-7562-4EB0-96C0-4DE00065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8CC07-5E6D-417F-899F-65464E6C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24D1-04AA-4C18-A7F5-9B5028EB3994}" type="datetime1">
              <a:rPr lang="zh-CN" altLang="en-US" smtClean="0"/>
              <a:t>2018/7/17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8D1F86-B8DC-4C80-A06A-5CD59659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FEFA01-1D62-416F-9E79-D9724785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5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C2F01-527D-4069-B2CD-8A8429FC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DA118A-E434-4214-8152-F9F72C3A9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2BE0D-27B8-4FF7-A22D-D53122BE6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95A993-8BAF-4E05-820B-D6A26FA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28BE-1B0F-40E9-94DB-A68753339076}" type="datetime1">
              <a:rPr lang="zh-CN" altLang="en-US" smtClean="0"/>
              <a:t>2018/7/17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8B17B-DB41-4A81-9ADC-00E4EFC8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940CB-FA60-46E9-B3FA-46565433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23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52EA12-DE34-4735-8AE4-68391D33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29093A-A069-4F44-A8F4-98740C2B0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46934-BEAC-4490-AA20-39FCFC92E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42A0-FF07-4299-BFF1-C0BB0FE6AA84}" type="datetime1">
              <a:rPr lang="zh-CN" altLang="en-US" smtClean="0"/>
              <a:t>2018/7/17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27D79-7B3C-4DF0-BFB5-452DB0F48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47C6B-94E3-418B-818A-18941D19B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BDFE-764C-42E2-AD11-850F38D3D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5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41244D-45BD-4BA8-AA0C-BBC6E34EF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" y="43542"/>
            <a:ext cx="1123406" cy="5683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EB94D47-92DB-4ECF-A0AA-B6179AF94E4F}"/>
              </a:ext>
            </a:extLst>
          </p:cNvPr>
          <p:cNvSpPr txBox="1"/>
          <p:nvPr/>
        </p:nvSpPr>
        <p:spPr>
          <a:xfrm>
            <a:off x="1038655" y="88659"/>
            <a:ext cx="8107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National Center for Materials Service Safety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044BDE-EC24-4DD6-BCB7-E1D423346334}"/>
              </a:ext>
            </a:extLst>
          </p:cNvPr>
          <p:cNvSpPr txBox="1"/>
          <p:nvPr/>
        </p:nvSpPr>
        <p:spPr>
          <a:xfrm>
            <a:off x="617577" y="2769952"/>
            <a:ext cx="1095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利用机器学习构建材料相图、预测材料腐蚀性能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7C3349E-139D-4F05-8B42-3A7E72BD517A}"/>
              </a:ext>
            </a:extLst>
          </p:cNvPr>
          <p:cNvGrpSpPr/>
          <p:nvPr/>
        </p:nvGrpSpPr>
        <p:grpSpPr>
          <a:xfrm>
            <a:off x="4175190" y="3706838"/>
            <a:ext cx="3871333" cy="404896"/>
            <a:chOff x="4175190" y="3648779"/>
            <a:chExt cx="3871333" cy="40489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B1AAEC9-6226-431E-8339-889E0DACEFF6}"/>
                </a:ext>
              </a:extLst>
            </p:cNvPr>
            <p:cNvGrpSpPr/>
            <p:nvPr/>
          </p:nvGrpSpPr>
          <p:grpSpPr>
            <a:xfrm>
              <a:off x="6096000" y="3653565"/>
              <a:ext cx="1950523" cy="400110"/>
              <a:chOff x="6337586" y="3008839"/>
              <a:chExt cx="1950523" cy="400110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14C339-E623-46A8-B9C2-3D66F9DA1C57}"/>
                  </a:ext>
                </a:extLst>
              </p:cNvPr>
              <p:cNvSpPr txBox="1"/>
              <p:nvPr/>
            </p:nvSpPr>
            <p:spPr>
              <a:xfrm>
                <a:off x="6337586" y="3008839"/>
                <a:ext cx="1467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指导老师：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25B36B7-7EDC-4CC0-AD43-D3224CC3CC8A}"/>
                  </a:ext>
                </a:extLst>
              </p:cNvPr>
              <p:cNvSpPr txBox="1"/>
              <p:nvPr/>
            </p:nvSpPr>
            <p:spPr>
              <a:xfrm>
                <a:off x="7590482" y="3008839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金莹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74281F7-2E4F-4837-84F1-74FB42DA19F5}"/>
                </a:ext>
              </a:extLst>
            </p:cNvPr>
            <p:cNvGrpSpPr/>
            <p:nvPr/>
          </p:nvGrpSpPr>
          <p:grpSpPr>
            <a:xfrm>
              <a:off x="4175190" y="3648779"/>
              <a:ext cx="1958419" cy="400110"/>
              <a:chOff x="3268394" y="3008839"/>
              <a:chExt cx="1958419" cy="400110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1FF013-50BB-402A-83AB-34A2FA041453}"/>
                  </a:ext>
                </a:extLst>
              </p:cNvPr>
              <p:cNvSpPr txBox="1"/>
              <p:nvPr/>
            </p:nvSpPr>
            <p:spPr>
              <a:xfrm>
                <a:off x="3268394" y="3008839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汇报人：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69D6B95-1D71-417A-A60F-D7E65F355EA0}"/>
                  </a:ext>
                </a:extLst>
              </p:cNvPr>
              <p:cNvSpPr txBox="1"/>
              <p:nvPr/>
            </p:nvSpPr>
            <p:spPr>
              <a:xfrm>
                <a:off x="4272706" y="3008839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赵朝阳</a:t>
                </a: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E9188D4-7808-4B4C-BBD2-D4598428B66B}"/>
              </a:ext>
            </a:extLst>
          </p:cNvPr>
          <p:cNvGrpSpPr/>
          <p:nvPr/>
        </p:nvGrpSpPr>
        <p:grpSpPr>
          <a:xfrm>
            <a:off x="4339771" y="3695673"/>
            <a:ext cx="3599543" cy="395569"/>
            <a:chOff x="3955988" y="3013380"/>
            <a:chExt cx="3599543" cy="395569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C336A6B-A8A8-47F4-8EA0-A909113DD129}"/>
                </a:ext>
              </a:extLst>
            </p:cNvPr>
            <p:cNvCxnSpPr>
              <a:cxnSpLocks/>
            </p:cNvCxnSpPr>
            <p:nvPr/>
          </p:nvCxnSpPr>
          <p:spPr>
            <a:xfrm>
              <a:off x="3955988" y="3013380"/>
              <a:ext cx="3599543" cy="111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08AE2EB-B29E-4ED9-AB8A-39B8A2C74D19}"/>
                </a:ext>
              </a:extLst>
            </p:cNvPr>
            <p:cNvCxnSpPr>
              <a:cxnSpLocks/>
            </p:cNvCxnSpPr>
            <p:nvPr/>
          </p:nvCxnSpPr>
          <p:spPr>
            <a:xfrm>
              <a:off x="3955988" y="3408949"/>
              <a:ext cx="35995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AC369C53-DB96-4249-B3AB-B7223944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7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4204EB-019E-4A4B-AFE4-6A513F6BD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" y="43542"/>
            <a:ext cx="1123406" cy="5683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9A21FD-7A52-4CCD-9FC7-C040DAD86A85}"/>
              </a:ext>
            </a:extLst>
          </p:cNvPr>
          <p:cNvSpPr txBox="1"/>
          <p:nvPr/>
        </p:nvSpPr>
        <p:spPr>
          <a:xfrm>
            <a:off x="1038655" y="88659"/>
            <a:ext cx="8107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National Center for Materials Service Safety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274EA1B-7197-40E8-B322-727A4396F7A6}"/>
              </a:ext>
            </a:extLst>
          </p:cNvPr>
          <p:cNvSpPr/>
          <p:nvPr/>
        </p:nvSpPr>
        <p:spPr>
          <a:xfrm>
            <a:off x="4389664" y="1301749"/>
            <a:ext cx="3412672" cy="341267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3DD95FD-1F87-40C8-B6B5-258CAE4F799C}"/>
              </a:ext>
            </a:extLst>
          </p:cNvPr>
          <p:cNvGrpSpPr/>
          <p:nvPr/>
        </p:nvGrpSpPr>
        <p:grpSpPr>
          <a:xfrm>
            <a:off x="4548250" y="4943899"/>
            <a:ext cx="2975814" cy="830997"/>
            <a:chOff x="2960915" y="725714"/>
            <a:chExt cx="2975814" cy="830997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6A84203-57EB-485E-8D59-0D49FB9C5465}"/>
                </a:ext>
              </a:extLst>
            </p:cNvPr>
            <p:cNvSpPr txBox="1"/>
            <p:nvPr/>
          </p:nvSpPr>
          <p:spPr>
            <a:xfrm>
              <a:off x="2960915" y="725714"/>
              <a:ext cx="9444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4800" b="1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6342030-FBA4-477F-B3C4-A059097B3CCB}"/>
                </a:ext>
              </a:extLst>
            </p:cNvPr>
            <p:cNvSpPr txBox="1"/>
            <p:nvPr/>
          </p:nvSpPr>
          <p:spPr>
            <a:xfrm>
              <a:off x="3905404" y="818046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</a:t>
              </a:r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E553247-A352-4503-9980-BEEAFA15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80757F-871E-4419-9460-5C81A0216445}"/>
              </a:ext>
            </a:extLst>
          </p:cNvPr>
          <p:cNvSpPr txBox="1"/>
          <p:nvPr/>
        </p:nvSpPr>
        <p:spPr>
          <a:xfrm>
            <a:off x="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5BD8B8-C61A-4E24-B842-C68616D0F950}"/>
              </a:ext>
            </a:extLst>
          </p:cNvPr>
          <p:cNvSpPr txBox="1"/>
          <p:nvPr/>
        </p:nvSpPr>
        <p:spPr>
          <a:xfrm>
            <a:off x="4101737" y="18418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53AC6E-41E4-4A37-AF8B-386DF78A9EDB}"/>
              </a:ext>
            </a:extLst>
          </p:cNvPr>
          <p:cNvSpPr txBox="1"/>
          <p:nvPr/>
        </p:nvSpPr>
        <p:spPr>
          <a:xfrm>
            <a:off x="6335486" y="18418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63270-DA06-4EB3-8666-5DA8653D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8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80757F-871E-4419-9460-5C81A0216445}"/>
              </a:ext>
            </a:extLst>
          </p:cNvPr>
          <p:cNvSpPr txBox="1"/>
          <p:nvPr/>
        </p:nvSpPr>
        <p:spPr>
          <a:xfrm>
            <a:off x="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FA6C89-C7F4-4C8E-9F4F-0C99789432C7}"/>
              </a:ext>
            </a:extLst>
          </p:cNvPr>
          <p:cNvSpPr txBox="1"/>
          <p:nvPr/>
        </p:nvSpPr>
        <p:spPr>
          <a:xfrm>
            <a:off x="1210588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C11233-995A-4A89-87D1-2C2E8A869245}"/>
              </a:ext>
            </a:extLst>
          </p:cNvPr>
          <p:cNvSpPr txBox="1"/>
          <p:nvPr/>
        </p:nvSpPr>
        <p:spPr>
          <a:xfrm>
            <a:off x="4101737" y="18418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E243C6-983E-4B2B-B17F-5C5472D31019}"/>
              </a:ext>
            </a:extLst>
          </p:cNvPr>
          <p:cNvSpPr txBox="1"/>
          <p:nvPr/>
        </p:nvSpPr>
        <p:spPr>
          <a:xfrm>
            <a:off x="6335486" y="18418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6F125-87B4-48A0-8F7B-956D0508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C0F669-4026-41D9-A807-952F15005B45}"/>
              </a:ext>
            </a:extLst>
          </p:cNvPr>
          <p:cNvSpPr txBox="1"/>
          <p:nvPr/>
        </p:nvSpPr>
        <p:spPr>
          <a:xfrm>
            <a:off x="6471138" y="398115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838897-321C-4930-9A4F-3950776166BD}"/>
              </a:ext>
            </a:extLst>
          </p:cNvPr>
          <p:cNvSpPr txBox="1"/>
          <p:nvPr/>
        </p:nvSpPr>
        <p:spPr>
          <a:xfrm>
            <a:off x="6471138" y="4597791"/>
            <a:ext cx="356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神经网络（基本、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8093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80757F-871E-4419-9460-5C81A0216445}"/>
              </a:ext>
            </a:extLst>
          </p:cNvPr>
          <p:cNvSpPr txBox="1"/>
          <p:nvPr/>
        </p:nvSpPr>
        <p:spPr>
          <a:xfrm>
            <a:off x="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C6FC62-3EF8-4356-8BA5-97198595F9CC}"/>
              </a:ext>
            </a:extLst>
          </p:cNvPr>
          <p:cNvSpPr txBox="1"/>
          <p:nvPr/>
        </p:nvSpPr>
        <p:spPr>
          <a:xfrm>
            <a:off x="1210588" y="0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非监督学习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FFD99B-1466-4591-A968-6594CD75B34B}"/>
              </a:ext>
            </a:extLst>
          </p:cNvPr>
          <p:cNvSpPr txBox="1"/>
          <p:nvPr/>
        </p:nvSpPr>
        <p:spPr>
          <a:xfrm>
            <a:off x="4101737" y="18418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F18291-CE39-4D7E-A218-C55357347350}"/>
              </a:ext>
            </a:extLst>
          </p:cNvPr>
          <p:cNvSpPr txBox="1"/>
          <p:nvPr/>
        </p:nvSpPr>
        <p:spPr>
          <a:xfrm>
            <a:off x="6335486" y="18418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18BF9-44CA-4E6A-A2BE-3995FB15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FF877D-747D-4E17-B2B3-7D23AD7D8873}"/>
              </a:ext>
            </a:extLst>
          </p:cNvPr>
          <p:cNvSpPr txBox="1"/>
          <p:nvPr/>
        </p:nvSpPr>
        <p:spPr>
          <a:xfrm>
            <a:off x="6597748" y="32215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0F4BE7-AE7A-4868-8A51-12144C135120}"/>
              </a:ext>
            </a:extLst>
          </p:cNvPr>
          <p:cNvSpPr txBox="1"/>
          <p:nvPr/>
        </p:nvSpPr>
        <p:spPr>
          <a:xfrm>
            <a:off x="6597748" y="42159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层次聚类</a:t>
            </a:r>
          </a:p>
        </p:txBody>
      </p:sp>
    </p:spTree>
    <p:extLst>
      <p:ext uri="{BB962C8B-B14F-4D97-AF65-F5344CB8AC3E}">
        <p14:creationId xmlns:p14="http://schemas.microsoft.com/office/powerpoint/2010/main" val="169430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80757F-871E-4419-9460-5C81A0216445}"/>
              </a:ext>
            </a:extLst>
          </p:cNvPr>
          <p:cNvSpPr txBox="1"/>
          <p:nvPr/>
        </p:nvSpPr>
        <p:spPr>
          <a:xfrm>
            <a:off x="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6B07C4-85A5-4AF5-943F-E96671BAB5B1}"/>
              </a:ext>
            </a:extLst>
          </p:cNvPr>
          <p:cNvSpPr txBox="1"/>
          <p:nvPr/>
        </p:nvSpPr>
        <p:spPr>
          <a:xfrm>
            <a:off x="1210588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677C59-6388-4DD0-80B6-88269E448B80}"/>
              </a:ext>
            </a:extLst>
          </p:cNvPr>
          <p:cNvSpPr txBox="1"/>
          <p:nvPr/>
        </p:nvSpPr>
        <p:spPr>
          <a:xfrm>
            <a:off x="4101737" y="18418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F02F4E-1020-49F8-AAEF-27D67DC8E5BB}"/>
              </a:ext>
            </a:extLst>
          </p:cNvPr>
          <p:cNvSpPr txBox="1"/>
          <p:nvPr/>
        </p:nvSpPr>
        <p:spPr>
          <a:xfrm>
            <a:off x="6335486" y="18418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91791-E553-40DC-8A68-3B5507E4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FCD261-8C62-4C60-BDAC-73DAAC86AFD3}"/>
              </a:ext>
            </a:extLst>
          </p:cNvPr>
          <p:cNvSpPr txBox="1"/>
          <p:nvPr/>
        </p:nvSpPr>
        <p:spPr>
          <a:xfrm>
            <a:off x="6335486" y="364118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深度强化学习</a:t>
            </a:r>
          </a:p>
        </p:txBody>
      </p:sp>
    </p:spTree>
    <p:extLst>
      <p:ext uri="{BB962C8B-B14F-4D97-AF65-F5344CB8AC3E}">
        <p14:creationId xmlns:p14="http://schemas.microsoft.com/office/powerpoint/2010/main" val="34518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4204EB-019E-4A4B-AFE4-6A513F6BD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" y="43542"/>
            <a:ext cx="1123406" cy="5683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9A21FD-7A52-4CCD-9FC7-C040DAD86A85}"/>
              </a:ext>
            </a:extLst>
          </p:cNvPr>
          <p:cNvSpPr txBox="1"/>
          <p:nvPr/>
        </p:nvSpPr>
        <p:spPr>
          <a:xfrm>
            <a:off x="1038655" y="88659"/>
            <a:ext cx="8107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National Center for Materials Service Safety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274EA1B-7197-40E8-B322-727A4396F7A6}"/>
              </a:ext>
            </a:extLst>
          </p:cNvPr>
          <p:cNvSpPr/>
          <p:nvPr/>
        </p:nvSpPr>
        <p:spPr>
          <a:xfrm>
            <a:off x="4389664" y="1301749"/>
            <a:ext cx="3412672" cy="341267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72F9114-DDAB-4EE7-89FA-101BDBF53C3C}"/>
              </a:ext>
            </a:extLst>
          </p:cNvPr>
          <p:cNvGrpSpPr/>
          <p:nvPr/>
        </p:nvGrpSpPr>
        <p:grpSpPr>
          <a:xfrm>
            <a:off x="4608093" y="4962622"/>
            <a:ext cx="2975814" cy="830997"/>
            <a:chOff x="2960915" y="725714"/>
            <a:chExt cx="2975814" cy="830997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5FFE8C3-6EFC-4C3A-AA47-A48E96F1B668}"/>
                </a:ext>
              </a:extLst>
            </p:cNvPr>
            <p:cNvSpPr txBox="1"/>
            <p:nvPr/>
          </p:nvSpPr>
          <p:spPr>
            <a:xfrm>
              <a:off x="2960915" y="725714"/>
              <a:ext cx="9444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4800" b="1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80114BA-B1E9-463E-A653-1BDA82FDEDDC}"/>
                </a:ext>
              </a:extLst>
            </p:cNvPr>
            <p:cNvSpPr txBox="1"/>
            <p:nvPr/>
          </p:nvSpPr>
          <p:spPr>
            <a:xfrm>
              <a:off x="3905404" y="818046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2BAEB54-C2D6-40F1-B41A-00DF14B2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7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F59045A-C9A6-41D7-B6FA-A594CC867AB0}"/>
              </a:ext>
            </a:extLst>
          </p:cNvPr>
          <p:cNvSpPr txBox="1"/>
          <p:nvPr/>
        </p:nvSpPr>
        <p:spPr>
          <a:xfrm>
            <a:off x="641201" y="23368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传统相图的绘制流程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BA05C7-FA08-4ADE-A9B7-EC7FA67CF8B8}"/>
              </a:ext>
            </a:extLst>
          </p:cNvPr>
          <p:cNvSpPr txBox="1"/>
          <p:nvPr/>
        </p:nvSpPr>
        <p:spPr>
          <a:xfrm>
            <a:off x="641201" y="384628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相图的高通量绘制流程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5F4FB9-BFEF-4D8E-BE98-BB628D49FDD2}"/>
              </a:ext>
            </a:extLst>
          </p:cNvPr>
          <p:cNvSpPr txBox="1"/>
          <p:nvPr/>
        </p:nvSpPr>
        <p:spPr>
          <a:xfrm>
            <a:off x="641201" y="535577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二者对比突出优点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10D8A7-D646-4C7E-B14B-FB3B28CF54E6}"/>
              </a:ext>
            </a:extLst>
          </p:cNvPr>
          <p:cNvSpPr txBox="1"/>
          <p:nvPr/>
        </p:nvSpPr>
        <p:spPr>
          <a:xfrm>
            <a:off x="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371FAA-614B-497B-83D4-12CC23902145}"/>
              </a:ext>
            </a:extLst>
          </p:cNvPr>
          <p:cNvSpPr txBox="1"/>
          <p:nvPr/>
        </p:nvSpPr>
        <p:spPr>
          <a:xfrm>
            <a:off x="1210588" y="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快速构建材料成分相图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E7A00B-C6F2-4140-B65B-23E10EAE6FF0}"/>
              </a:ext>
            </a:extLst>
          </p:cNvPr>
          <p:cNvSpPr txBox="1"/>
          <p:nvPr/>
        </p:nvSpPr>
        <p:spPr>
          <a:xfrm>
            <a:off x="641201" y="82731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为什么做这件事情？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1D25739-2B5B-4777-AF76-3C0A646B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5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E143652-7670-41AE-95C4-102BDB6D1CA7}"/>
              </a:ext>
            </a:extLst>
          </p:cNvPr>
          <p:cNvSpPr txBox="1"/>
          <p:nvPr/>
        </p:nvSpPr>
        <p:spPr>
          <a:xfrm>
            <a:off x="733534" y="249508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传统构建碳钢大气腐蚀的预测模型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8465C4-C176-46A3-B56A-C27AD873A69B}"/>
              </a:ext>
            </a:extLst>
          </p:cNvPr>
          <p:cNvSpPr txBox="1"/>
          <p:nvPr/>
        </p:nvSpPr>
        <p:spPr>
          <a:xfrm>
            <a:off x="733534" y="416285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本文构建碳钢大气腐蚀的预测模型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767D72-3570-4AB6-A3FF-5476541B3DAE}"/>
              </a:ext>
            </a:extLst>
          </p:cNvPr>
          <p:cNvSpPr txBox="1"/>
          <p:nvPr/>
        </p:nvSpPr>
        <p:spPr>
          <a:xfrm>
            <a:off x="733534" y="583063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二者对比突出优点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A71971-14B9-47B1-A4A7-0F334025990E}"/>
              </a:ext>
            </a:extLst>
          </p:cNvPr>
          <p:cNvSpPr txBox="1"/>
          <p:nvPr/>
        </p:nvSpPr>
        <p:spPr>
          <a:xfrm>
            <a:off x="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6FC6EC-DFB5-4D5F-B62F-B0564205020E}"/>
              </a:ext>
            </a:extLst>
          </p:cNvPr>
          <p:cNvSpPr txBox="1"/>
          <p:nvPr/>
        </p:nvSpPr>
        <p:spPr>
          <a:xfrm>
            <a:off x="1210588" y="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构建碳钢大气腐蚀的预测模型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1B3ECA-9113-44D2-A5FB-4DF2C2A54724}"/>
              </a:ext>
            </a:extLst>
          </p:cNvPr>
          <p:cNvSpPr txBox="1"/>
          <p:nvPr/>
        </p:nvSpPr>
        <p:spPr>
          <a:xfrm>
            <a:off x="733534" y="82731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为什么做这件事情？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802F8D2-E3E0-43A7-BDA7-EF4427E2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50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A23A9C5-8B83-4A1B-BD18-362A0411086A}"/>
              </a:ext>
            </a:extLst>
          </p:cNvPr>
          <p:cNvSpPr txBox="1"/>
          <p:nvPr/>
        </p:nvSpPr>
        <p:spPr>
          <a:xfrm>
            <a:off x="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E60FB9-7E4A-495A-8816-7CF9A86AD649}"/>
              </a:ext>
            </a:extLst>
          </p:cNvPr>
          <p:cNvSpPr txBox="1"/>
          <p:nvPr/>
        </p:nvSpPr>
        <p:spPr>
          <a:xfrm>
            <a:off x="1210588" y="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探究不锈钢焊接接头成分、结构与腐蚀性能的联系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D2F00-6840-419D-AB46-E3E3FD80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FF73BF-BDAE-4113-B5EF-266FF402F361}"/>
              </a:ext>
            </a:extLst>
          </p:cNvPr>
          <p:cNvSpPr txBox="1"/>
          <p:nvPr/>
        </p:nvSpPr>
        <p:spPr>
          <a:xfrm>
            <a:off x="733534" y="2495086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传统焊接件腐蚀（应力、蠕变、疲劳）的预测模型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04F997-EC1D-41C1-8B1F-7A3C5F98B80C}"/>
              </a:ext>
            </a:extLst>
          </p:cNvPr>
          <p:cNvSpPr txBox="1"/>
          <p:nvPr/>
        </p:nvSpPr>
        <p:spPr>
          <a:xfrm>
            <a:off x="733534" y="416285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本文构建的预测模型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A26E1B-922B-4468-AE42-616B658A1CAE}"/>
              </a:ext>
            </a:extLst>
          </p:cNvPr>
          <p:cNvSpPr txBox="1"/>
          <p:nvPr/>
        </p:nvSpPr>
        <p:spPr>
          <a:xfrm>
            <a:off x="733534" y="5830631"/>
            <a:ext cx="4906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没有找到别人的模型，如何对比突出优点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60D2DA-CB88-47A9-9E30-404BD9274E5D}"/>
              </a:ext>
            </a:extLst>
          </p:cNvPr>
          <p:cNvSpPr txBox="1"/>
          <p:nvPr/>
        </p:nvSpPr>
        <p:spPr>
          <a:xfrm>
            <a:off x="1071770" y="75470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为什么做这件事情？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成分高通量？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成分、焊接工艺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6B423F-D940-44FE-A6DA-46899DE1D18B}"/>
              </a:ext>
            </a:extLst>
          </p:cNvPr>
          <p:cNvSpPr txBox="1"/>
          <p:nvPr/>
        </p:nvSpPr>
        <p:spPr>
          <a:xfrm>
            <a:off x="733534" y="322894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很少，没找到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D06CA6-5D76-4249-8D45-F78FFF1E5466}"/>
              </a:ext>
            </a:extLst>
          </p:cNvPr>
          <p:cNvSpPr txBox="1"/>
          <p:nvPr/>
        </p:nvSpPr>
        <p:spPr>
          <a:xfrm>
            <a:off x="733534" y="3562694"/>
            <a:ext cx="5495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模型的预测内容（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应力、蠕变、疲劳、晶间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A1D397-13A7-4587-932D-B7488F76277B}"/>
              </a:ext>
            </a:extLst>
          </p:cNvPr>
          <p:cNvSpPr txBox="1"/>
          <p:nvPr/>
        </p:nvSpPr>
        <p:spPr>
          <a:xfrm>
            <a:off x="733534" y="49967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具体应用？</a:t>
            </a:r>
          </a:p>
        </p:txBody>
      </p:sp>
    </p:spTree>
    <p:extLst>
      <p:ext uri="{BB962C8B-B14F-4D97-AF65-F5344CB8AC3E}">
        <p14:creationId xmlns:p14="http://schemas.microsoft.com/office/powerpoint/2010/main" val="271825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3499D7-869A-4531-9DA9-2072487F7B39}"/>
              </a:ext>
            </a:extLst>
          </p:cNvPr>
          <p:cNvSpPr txBox="1"/>
          <p:nvPr/>
        </p:nvSpPr>
        <p:spPr>
          <a:xfrm>
            <a:off x="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DECDEE-E697-4318-8C1D-DC0046FE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4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AE91A3-95CE-49FF-ABB7-1C5202D58C08}"/>
              </a:ext>
            </a:extLst>
          </p:cNvPr>
          <p:cNvSpPr txBox="1"/>
          <p:nvPr/>
        </p:nvSpPr>
        <p:spPr>
          <a:xfrm>
            <a:off x="8399417" y="121968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研究目的及意义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14C91A-C718-40E4-80FC-21A7553379E6}"/>
              </a:ext>
            </a:extLst>
          </p:cNvPr>
          <p:cNvSpPr txBox="1"/>
          <p:nvPr/>
        </p:nvSpPr>
        <p:spPr>
          <a:xfrm>
            <a:off x="404949" y="28738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0B2D9C-BC00-4445-8451-476D9D31D66C}"/>
              </a:ext>
            </a:extLst>
          </p:cNvPr>
          <p:cNvSpPr txBox="1"/>
          <p:nvPr/>
        </p:nvSpPr>
        <p:spPr>
          <a:xfrm>
            <a:off x="2534194" y="161979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材料基因组计划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3C3679-822A-40BE-AB21-E44F3A856E76}"/>
              </a:ext>
            </a:extLst>
          </p:cNvPr>
          <p:cNvSpPr txBox="1"/>
          <p:nvPr/>
        </p:nvSpPr>
        <p:spPr>
          <a:xfrm>
            <a:off x="2529792" y="214400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68FA98-30DC-4305-82D2-D14449340C40}"/>
              </a:ext>
            </a:extLst>
          </p:cNvPr>
          <p:cNvSpPr txBox="1"/>
          <p:nvPr/>
        </p:nvSpPr>
        <p:spPr>
          <a:xfrm>
            <a:off x="2529792" y="26682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9C47DA-CAB9-4BE3-BBC7-6D55BCA52B99}"/>
              </a:ext>
            </a:extLst>
          </p:cNvPr>
          <p:cNvSpPr txBox="1"/>
          <p:nvPr/>
        </p:nvSpPr>
        <p:spPr>
          <a:xfrm>
            <a:off x="3139487" y="3068318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快速构建材料成分相图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285723-1427-4A60-86B0-918E219E4A9D}"/>
              </a:ext>
            </a:extLst>
          </p:cNvPr>
          <p:cNvSpPr txBox="1"/>
          <p:nvPr/>
        </p:nvSpPr>
        <p:spPr>
          <a:xfrm>
            <a:off x="3139487" y="346842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构建碳钢大气腐蚀的预测模型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AF324B-9E31-4520-A36B-928CED2375CB}"/>
              </a:ext>
            </a:extLst>
          </p:cNvPr>
          <p:cNvSpPr txBox="1"/>
          <p:nvPr/>
        </p:nvSpPr>
        <p:spPr>
          <a:xfrm>
            <a:off x="3139487" y="3868538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探究不锈钢焊接接头成分、结构与腐蚀性能的联系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BF658E6-9ED8-4DF3-B9BA-95B3491C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63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4204EB-019E-4A4B-AFE4-6A513F6BD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" y="43542"/>
            <a:ext cx="1123406" cy="5683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9A21FD-7A52-4CCD-9FC7-C040DAD86A85}"/>
              </a:ext>
            </a:extLst>
          </p:cNvPr>
          <p:cNvSpPr txBox="1"/>
          <p:nvPr/>
        </p:nvSpPr>
        <p:spPr>
          <a:xfrm>
            <a:off x="1038655" y="88659"/>
            <a:ext cx="8107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National Center for Materials Service Safety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274EA1B-7197-40E8-B322-727A4396F7A6}"/>
              </a:ext>
            </a:extLst>
          </p:cNvPr>
          <p:cNvSpPr/>
          <p:nvPr/>
        </p:nvSpPr>
        <p:spPr>
          <a:xfrm>
            <a:off x="4389664" y="1301749"/>
            <a:ext cx="3412672" cy="341267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F0F7D56F-741E-44DF-B386-7E263E88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BC80FDA-FFC5-4C25-8FFA-5F4355B26976}"/>
              </a:ext>
            </a:extLst>
          </p:cNvPr>
          <p:cNvGrpSpPr/>
          <p:nvPr/>
        </p:nvGrpSpPr>
        <p:grpSpPr>
          <a:xfrm>
            <a:off x="4608093" y="4944676"/>
            <a:ext cx="2975814" cy="830997"/>
            <a:chOff x="2960915" y="725714"/>
            <a:chExt cx="2975814" cy="83099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DABF7C6-E3CB-4D15-8082-C70D0CACA087}"/>
                </a:ext>
              </a:extLst>
            </p:cNvPr>
            <p:cNvSpPr txBox="1"/>
            <p:nvPr/>
          </p:nvSpPr>
          <p:spPr>
            <a:xfrm>
              <a:off x="2960915" y="725714"/>
              <a:ext cx="9444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4800" b="1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1E9F6DE-AAC3-4FD7-84C3-89F626D10E4C}"/>
                </a:ext>
              </a:extLst>
            </p:cNvPr>
            <p:cNvSpPr txBox="1"/>
            <p:nvPr/>
          </p:nvSpPr>
          <p:spPr>
            <a:xfrm>
              <a:off x="3905404" y="818046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176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97213BE-B12B-48BC-B980-EC785E8049E4}"/>
              </a:ext>
            </a:extLst>
          </p:cNvPr>
          <p:cNvSpPr txBox="1"/>
          <p:nvPr/>
        </p:nvSpPr>
        <p:spPr>
          <a:xfrm>
            <a:off x="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9B9C4-92FD-444E-977F-19F0D659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778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1F8AC1-89E9-4737-8998-D40D1B1B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64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AB7D7-B883-43A0-9123-326FBF05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64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BEE6A4-218A-4596-9635-7913B17B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19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3BA08B-D8B0-4C90-96F0-C91929C0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12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7BC9C1-C723-4E99-89D1-9B59A706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91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C2812D-676F-4464-9761-F0FD9A39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45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D123B0-5365-4CA7-90E1-FF5570B6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91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6D32AA-2F7E-4D8E-B09E-257FC3BC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3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47B1C31C-0D1F-4CBB-AEC8-D7D7387CFE42}"/>
              </a:ext>
            </a:extLst>
          </p:cNvPr>
          <p:cNvGrpSpPr/>
          <p:nvPr/>
        </p:nvGrpSpPr>
        <p:grpSpPr>
          <a:xfrm>
            <a:off x="0" y="2630714"/>
            <a:ext cx="4426858" cy="1596572"/>
            <a:chOff x="754742" y="1832429"/>
            <a:chExt cx="4426858" cy="1596572"/>
          </a:xfrm>
        </p:grpSpPr>
        <p:sp>
          <p:nvSpPr>
            <p:cNvPr id="3" name="梯形 2">
              <a:extLst>
                <a:ext uri="{FF2B5EF4-FFF2-40B4-BE49-F238E27FC236}">
                  <a16:creationId xmlns:a16="http://schemas.microsoft.com/office/drawing/2014/main" id="{8394A170-3596-41A4-813A-D9489517FC69}"/>
                </a:ext>
              </a:extLst>
            </p:cNvPr>
            <p:cNvSpPr/>
            <p:nvPr/>
          </p:nvSpPr>
          <p:spPr>
            <a:xfrm>
              <a:off x="2656114" y="1832429"/>
              <a:ext cx="2525486" cy="1596572"/>
            </a:xfrm>
            <a:prstGeom prst="trapezoid">
              <a:avLst>
                <a:gd name="adj" fmla="val 790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56BD04F-9336-4C7A-97FC-4F532B0D470E}"/>
                </a:ext>
              </a:extLst>
            </p:cNvPr>
            <p:cNvSpPr/>
            <p:nvPr/>
          </p:nvSpPr>
          <p:spPr>
            <a:xfrm>
              <a:off x="754742" y="1832429"/>
              <a:ext cx="3164115" cy="15965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4E1026F-B3E5-449B-9E69-69F70E7454E4}"/>
              </a:ext>
            </a:extLst>
          </p:cNvPr>
          <p:cNvSpPr txBox="1"/>
          <p:nvPr/>
        </p:nvSpPr>
        <p:spPr>
          <a:xfrm>
            <a:off x="517237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汇报内容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516A0D-578D-43D8-B31B-E159C17037C4}"/>
              </a:ext>
            </a:extLst>
          </p:cNvPr>
          <p:cNvGrpSpPr/>
          <p:nvPr/>
        </p:nvGrpSpPr>
        <p:grpSpPr>
          <a:xfrm>
            <a:off x="3478654" y="1303257"/>
            <a:ext cx="4360809" cy="830997"/>
            <a:chOff x="2960915" y="725714"/>
            <a:chExt cx="4360809" cy="83099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298B7CB-849D-46AC-A099-13167D7FCE0F}"/>
                </a:ext>
              </a:extLst>
            </p:cNvPr>
            <p:cNvSpPr txBox="1"/>
            <p:nvPr/>
          </p:nvSpPr>
          <p:spPr>
            <a:xfrm>
              <a:off x="2960915" y="725714"/>
              <a:ext cx="9444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4800" b="1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B95BDCB-E040-42BB-9594-8EEFFB17F9C9}"/>
                </a:ext>
              </a:extLst>
            </p:cNvPr>
            <p:cNvSpPr txBox="1"/>
            <p:nvPr/>
          </p:nvSpPr>
          <p:spPr>
            <a:xfrm>
              <a:off x="3905404" y="818046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材料基因组计划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E3818D2-092F-468A-AB97-E2A790F605E4}"/>
              </a:ext>
            </a:extLst>
          </p:cNvPr>
          <p:cNvGrpSpPr/>
          <p:nvPr/>
        </p:nvGrpSpPr>
        <p:grpSpPr>
          <a:xfrm>
            <a:off x="4199077" y="2399866"/>
            <a:ext cx="2975814" cy="830997"/>
            <a:chOff x="2960915" y="725714"/>
            <a:chExt cx="2975814" cy="830997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70D5E7-0358-48D3-A31B-77BFDA7628E0}"/>
                </a:ext>
              </a:extLst>
            </p:cNvPr>
            <p:cNvSpPr txBox="1"/>
            <p:nvPr/>
          </p:nvSpPr>
          <p:spPr>
            <a:xfrm>
              <a:off x="2960915" y="725714"/>
              <a:ext cx="9444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4800" b="1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22604C5-226F-4071-93F0-8716249CDE43}"/>
                </a:ext>
              </a:extLst>
            </p:cNvPr>
            <p:cNvSpPr txBox="1"/>
            <p:nvPr/>
          </p:nvSpPr>
          <p:spPr>
            <a:xfrm>
              <a:off x="3905404" y="818046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EBA2577-D341-4362-B8C1-7E47CAAEAAA0}"/>
              </a:ext>
            </a:extLst>
          </p:cNvPr>
          <p:cNvGrpSpPr/>
          <p:nvPr/>
        </p:nvGrpSpPr>
        <p:grpSpPr>
          <a:xfrm>
            <a:off x="4934823" y="3573257"/>
            <a:ext cx="2975814" cy="830997"/>
            <a:chOff x="2960915" y="725714"/>
            <a:chExt cx="2975814" cy="830997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186EB99-0F7A-4956-A692-5469F9DE32E6}"/>
                </a:ext>
              </a:extLst>
            </p:cNvPr>
            <p:cNvSpPr txBox="1"/>
            <p:nvPr/>
          </p:nvSpPr>
          <p:spPr>
            <a:xfrm>
              <a:off x="2960915" y="725714"/>
              <a:ext cx="9444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4800" b="1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953C20A-3D08-4086-B37C-2277B6737179}"/>
                </a:ext>
              </a:extLst>
            </p:cNvPr>
            <p:cNvSpPr txBox="1"/>
            <p:nvPr/>
          </p:nvSpPr>
          <p:spPr>
            <a:xfrm>
              <a:off x="3905404" y="818046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EE39469-5479-4DBD-9B28-F9C7466FD5D8}"/>
              </a:ext>
            </a:extLst>
          </p:cNvPr>
          <p:cNvGrpSpPr/>
          <p:nvPr/>
        </p:nvGrpSpPr>
        <p:grpSpPr>
          <a:xfrm>
            <a:off x="7676749" y="2630714"/>
            <a:ext cx="4515251" cy="1596572"/>
            <a:chOff x="8329891" y="2630714"/>
            <a:chExt cx="4515251" cy="159657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30E42E1-5722-4599-B9C7-9F21E827050D}"/>
                </a:ext>
              </a:extLst>
            </p:cNvPr>
            <p:cNvGrpSpPr/>
            <p:nvPr/>
          </p:nvGrpSpPr>
          <p:grpSpPr>
            <a:xfrm>
              <a:off x="8329891" y="2630714"/>
              <a:ext cx="4515251" cy="1596572"/>
              <a:chOff x="6538686" y="2630714"/>
              <a:chExt cx="4515251" cy="1596572"/>
            </a:xfrm>
          </p:grpSpPr>
          <p:sp>
            <p:nvSpPr>
              <p:cNvPr id="12" name="梯形 11">
                <a:extLst>
                  <a:ext uri="{FF2B5EF4-FFF2-40B4-BE49-F238E27FC236}">
                    <a16:creationId xmlns:a16="http://schemas.microsoft.com/office/drawing/2014/main" id="{180A23E8-39F4-4504-A5C0-9D3434497D2C}"/>
                  </a:ext>
                </a:extLst>
              </p:cNvPr>
              <p:cNvSpPr/>
              <p:nvPr/>
            </p:nvSpPr>
            <p:spPr>
              <a:xfrm rot="10800000">
                <a:off x="6538686" y="2630714"/>
                <a:ext cx="2525486" cy="1596572"/>
              </a:xfrm>
              <a:prstGeom prst="trapezoid">
                <a:avLst>
                  <a:gd name="adj" fmla="val 7909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892E602-96E9-43E9-99CC-8BC7D64451E7}"/>
                  </a:ext>
                </a:extLst>
              </p:cNvPr>
              <p:cNvSpPr/>
              <p:nvPr/>
            </p:nvSpPr>
            <p:spPr>
              <a:xfrm>
                <a:off x="7801428" y="2630714"/>
                <a:ext cx="3252509" cy="15965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EFE9971-A351-4E80-8E76-296B412B1113}"/>
                </a:ext>
              </a:extLst>
            </p:cNvPr>
            <p:cNvSpPr txBox="1"/>
            <p:nvPr/>
          </p:nvSpPr>
          <p:spPr>
            <a:xfrm>
              <a:off x="9664571" y="297689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汇报内容</a:t>
              </a: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D0B91AC8-CB47-49AB-977E-874DBD5EB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" y="43542"/>
            <a:ext cx="1123406" cy="568337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A820C8C9-DA44-4CAE-B6CA-F6DB679BCFBA}"/>
              </a:ext>
            </a:extLst>
          </p:cNvPr>
          <p:cNvSpPr txBox="1"/>
          <p:nvPr/>
        </p:nvSpPr>
        <p:spPr>
          <a:xfrm>
            <a:off x="1038655" y="88659"/>
            <a:ext cx="8107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National Center for Materials Service Safety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灯片编号占位符 35">
            <a:extLst>
              <a:ext uri="{FF2B5EF4-FFF2-40B4-BE49-F238E27FC236}">
                <a16:creationId xmlns:a16="http://schemas.microsoft.com/office/drawing/2014/main" id="{7E60F749-E356-405F-ADBE-573FB357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F3C15E7-AE0A-4B17-A127-A04CAF1F7E2D}"/>
              </a:ext>
            </a:extLst>
          </p:cNvPr>
          <p:cNvGrpSpPr/>
          <p:nvPr/>
        </p:nvGrpSpPr>
        <p:grpSpPr>
          <a:xfrm>
            <a:off x="5879312" y="4741865"/>
            <a:ext cx="2975814" cy="830997"/>
            <a:chOff x="2960915" y="725714"/>
            <a:chExt cx="2975814" cy="830997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19F03EB-E1AB-4F77-BB64-77DFC81516DA}"/>
                </a:ext>
              </a:extLst>
            </p:cNvPr>
            <p:cNvSpPr txBox="1"/>
            <p:nvPr/>
          </p:nvSpPr>
          <p:spPr>
            <a:xfrm>
              <a:off x="2960915" y="725714"/>
              <a:ext cx="9444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4800" b="1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755EE54-B579-46D7-8AD8-570E4335648A}"/>
                </a:ext>
              </a:extLst>
            </p:cNvPr>
            <p:cNvSpPr txBox="1"/>
            <p:nvPr/>
          </p:nvSpPr>
          <p:spPr>
            <a:xfrm>
              <a:off x="3905404" y="818046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21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4204EB-019E-4A4B-AFE4-6A513F6BD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" y="43542"/>
            <a:ext cx="1123406" cy="5683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9A21FD-7A52-4CCD-9FC7-C040DAD86A85}"/>
              </a:ext>
            </a:extLst>
          </p:cNvPr>
          <p:cNvSpPr txBox="1"/>
          <p:nvPr/>
        </p:nvSpPr>
        <p:spPr>
          <a:xfrm>
            <a:off x="1038655" y="88659"/>
            <a:ext cx="8107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National Center for Materials Service Safety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274EA1B-7197-40E8-B322-727A4396F7A6}"/>
              </a:ext>
            </a:extLst>
          </p:cNvPr>
          <p:cNvSpPr/>
          <p:nvPr/>
        </p:nvSpPr>
        <p:spPr>
          <a:xfrm rot="6900000">
            <a:off x="4389664" y="1301749"/>
            <a:ext cx="3412672" cy="341267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F736C7D-1A8D-4F95-A601-5EA02774BD6C}"/>
              </a:ext>
            </a:extLst>
          </p:cNvPr>
          <p:cNvGrpSpPr/>
          <p:nvPr/>
        </p:nvGrpSpPr>
        <p:grpSpPr>
          <a:xfrm>
            <a:off x="3915595" y="4945836"/>
            <a:ext cx="4360809" cy="830997"/>
            <a:chOff x="2960915" y="725714"/>
            <a:chExt cx="4360809" cy="83099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0B338AE-B7E7-4E46-A646-4E7E4BA5FEE7}"/>
                </a:ext>
              </a:extLst>
            </p:cNvPr>
            <p:cNvSpPr txBox="1"/>
            <p:nvPr/>
          </p:nvSpPr>
          <p:spPr>
            <a:xfrm>
              <a:off x="2960915" y="725714"/>
              <a:ext cx="9444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4800" b="1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68AE894-0FCB-4310-8311-E12571E84930}"/>
                </a:ext>
              </a:extLst>
            </p:cNvPr>
            <p:cNvSpPr txBox="1"/>
            <p:nvPr/>
          </p:nvSpPr>
          <p:spPr>
            <a:xfrm>
              <a:off x="3905404" y="818046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材料基因组计划</a:t>
              </a:r>
            </a:p>
          </p:txBody>
        </p:sp>
      </p:grp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F0F7D56F-741E-44DF-B386-7E263E88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42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987A901-D1AE-446B-A32C-43BA1BD28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48726660-FF18-4BA3-BABC-7BFE7C648E77}"/>
              </a:ext>
            </a:extLst>
          </p:cNvPr>
          <p:cNvSpPr/>
          <p:nvPr/>
        </p:nvSpPr>
        <p:spPr>
          <a:xfrm>
            <a:off x="361950" y="470942"/>
            <a:ext cx="4419600" cy="1661994"/>
          </a:xfrm>
          <a:prstGeom prst="round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AF4D34-BE5C-4CDD-B61B-5C92A1930BCE}"/>
              </a:ext>
            </a:extLst>
          </p:cNvPr>
          <p:cNvSpPr txBox="1"/>
          <p:nvPr/>
        </p:nvSpPr>
        <p:spPr>
          <a:xfrm>
            <a:off x="361950" y="470942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材料基因组计划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DA2333-70E6-49E4-AD89-7E20EBCC5122}"/>
              </a:ext>
            </a:extLst>
          </p:cNvPr>
          <p:cNvSpPr txBox="1"/>
          <p:nvPr/>
        </p:nvSpPr>
        <p:spPr>
          <a:xfrm>
            <a:off x="1143000" y="-100965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595C95-C991-4349-96DB-FAC3E89AD554}"/>
              </a:ext>
            </a:extLst>
          </p:cNvPr>
          <p:cNvSpPr txBox="1"/>
          <p:nvPr/>
        </p:nvSpPr>
        <p:spPr>
          <a:xfrm>
            <a:off x="361950" y="1301939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将先进材料的发现、开发、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制造和使用的速度提升一倍</a:t>
            </a:r>
          </a:p>
        </p:txBody>
      </p:sp>
    </p:spTree>
    <p:extLst>
      <p:ext uri="{BB962C8B-B14F-4D97-AF65-F5344CB8AC3E}">
        <p14:creationId xmlns:p14="http://schemas.microsoft.com/office/powerpoint/2010/main" val="104863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83155-E5B1-4063-AA8A-496A52CF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175318-14B1-4F18-9406-BA842A7A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68" y="1086546"/>
            <a:ext cx="5281799" cy="52555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BDFF23-A35B-44F9-959F-1EA32FBBA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" y="43542"/>
            <a:ext cx="1123406" cy="5683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AE7B8ED-1E21-40DE-994C-923A089A1285}"/>
              </a:ext>
            </a:extLst>
          </p:cNvPr>
          <p:cNvSpPr txBox="1"/>
          <p:nvPr/>
        </p:nvSpPr>
        <p:spPr>
          <a:xfrm>
            <a:off x="1038655" y="88659"/>
            <a:ext cx="8107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National Center for Materials Service Safety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2318C7-7991-4D94-88C8-A34CB71F124A}"/>
              </a:ext>
            </a:extLst>
          </p:cNvPr>
          <p:cNvSpPr txBox="1"/>
          <p:nvPr/>
        </p:nvSpPr>
        <p:spPr>
          <a:xfrm>
            <a:off x="7743493" y="474074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材料高通量实验技术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60C4DF-8472-4643-BBC3-071B490A59DB}"/>
              </a:ext>
            </a:extLst>
          </p:cNvPr>
          <p:cNvSpPr txBox="1"/>
          <p:nvPr/>
        </p:nvSpPr>
        <p:spPr>
          <a:xfrm>
            <a:off x="7743493" y="195241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高通量材料计算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CCBD5B-227C-4F3D-975A-E12FD693157E}"/>
              </a:ext>
            </a:extLst>
          </p:cNvPr>
          <p:cNvSpPr txBox="1"/>
          <p:nvPr/>
        </p:nvSpPr>
        <p:spPr>
          <a:xfrm>
            <a:off x="7743493" y="334657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材料数据库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CAF6272-EF18-4295-A2FD-0E4D92F91CB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448509" y="3569487"/>
            <a:ext cx="3294984" cy="3870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2913D5F-9D1E-46B6-BD97-344EF6702F0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080825" y="4157649"/>
            <a:ext cx="4662668" cy="84470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3AA63A-334F-416A-83B0-105EF9C58A8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770142" y="2214026"/>
            <a:ext cx="3973351" cy="22798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2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83155-E5B1-4063-AA8A-496A52CF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48DA8CD-6A36-4851-92E4-AB36C4847C1C}"/>
              </a:ext>
            </a:extLst>
          </p:cNvPr>
          <p:cNvGrpSpPr/>
          <p:nvPr/>
        </p:nvGrpSpPr>
        <p:grpSpPr>
          <a:xfrm>
            <a:off x="0" y="0"/>
            <a:ext cx="5037277" cy="523220"/>
            <a:chOff x="0" y="0"/>
            <a:chExt cx="5037277" cy="523220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89916E2-E248-45C5-A3AE-8879D17838C8}"/>
                </a:ext>
              </a:extLst>
            </p:cNvPr>
            <p:cNvSpPr txBox="1"/>
            <p:nvPr/>
          </p:nvSpPr>
          <p:spPr>
            <a:xfrm>
              <a:off x="0" y="0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材料基因组计划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956346A-B05F-471A-A283-A8F05673B043}"/>
                </a:ext>
              </a:extLst>
            </p:cNvPr>
            <p:cNvSpPr txBox="1"/>
            <p:nvPr/>
          </p:nvSpPr>
          <p:spPr>
            <a:xfrm>
              <a:off x="2698175" y="4250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高通量材料实验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C1FEE807-546E-4A06-A1EA-D1D0F9D81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417233"/>
            <a:ext cx="304800" cy="4000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FD96B73-66D9-4162-AFE6-34BA2F87CE38}"/>
              </a:ext>
            </a:extLst>
          </p:cNvPr>
          <p:cNvSpPr/>
          <p:nvPr/>
        </p:nvSpPr>
        <p:spPr>
          <a:xfrm>
            <a:off x="5037277" y="9233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制备</a:t>
            </a:r>
            <a:endParaRPr lang="zh-CN" altLang="en-US" sz="24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4CC57F6-C938-4792-944C-C4A322EAE102}"/>
              </a:ext>
            </a:extLst>
          </p:cNvPr>
          <p:cNvSpPr/>
          <p:nvPr/>
        </p:nvSpPr>
        <p:spPr>
          <a:xfrm>
            <a:off x="114299" y="2971800"/>
            <a:ext cx="1685925" cy="680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高通量材料实验制备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C4D8AAA-908D-4FCB-BCFD-2E85DC6488F4}"/>
              </a:ext>
            </a:extLst>
          </p:cNvPr>
          <p:cNvSpPr/>
          <p:nvPr/>
        </p:nvSpPr>
        <p:spPr>
          <a:xfrm>
            <a:off x="2098100" y="4760849"/>
            <a:ext cx="12001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块体材料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7863707-63BC-43B3-9FD1-3CFBC71A863B}"/>
              </a:ext>
            </a:extLst>
          </p:cNvPr>
          <p:cNvSpPr/>
          <p:nvPr/>
        </p:nvSpPr>
        <p:spPr>
          <a:xfrm>
            <a:off x="2098100" y="5771168"/>
            <a:ext cx="12001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粉体材料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48E7BCC-B0EF-43CB-814D-2D2EAE3321CE}"/>
              </a:ext>
            </a:extLst>
          </p:cNvPr>
          <p:cNvSpPr/>
          <p:nvPr/>
        </p:nvSpPr>
        <p:spPr>
          <a:xfrm>
            <a:off x="2098100" y="3832837"/>
            <a:ext cx="12001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薄膜材料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3D87102-1CA6-4871-B68A-7300B5091C66}"/>
              </a:ext>
            </a:extLst>
          </p:cNvPr>
          <p:cNvSpPr/>
          <p:nvPr/>
        </p:nvSpPr>
        <p:spPr>
          <a:xfrm>
            <a:off x="2098100" y="1136323"/>
            <a:ext cx="120015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成相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3E457EF-7E2C-4315-8AF0-331F3DF8F73B}"/>
              </a:ext>
            </a:extLst>
          </p:cNvPr>
          <p:cNvSpPr/>
          <p:nvPr/>
        </p:nvSpPr>
        <p:spPr>
          <a:xfrm>
            <a:off x="2098100" y="1934639"/>
            <a:ext cx="120015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组合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C9D29EE-40A6-4D33-AFE4-197B30E6950E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 flipV="1">
            <a:off x="1800224" y="1326823"/>
            <a:ext cx="297876" cy="19850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1A0A718-A3BC-471B-A4FC-F54D7EECC1CF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 flipV="1">
            <a:off x="1800224" y="2125139"/>
            <a:ext cx="297876" cy="11866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90D9898-423F-4BB9-9894-6AE69E822F9D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1800224" y="3311828"/>
            <a:ext cx="297876" cy="71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8A50ADF-A94E-4217-8A6C-350F672F9AC3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800224" y="3311828"/>
            <a:ext cx="297876" cy="163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D9CD14D-3CCC-44E7-8542-5A008D3835DC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1800224" y="3311828"/>
            <a:ext cx="297876" cy="264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7837BB1-9D60-40D2-9E86-09B849A97422}"/>
              </a:ext>
            </a:extLst>
          </p:cNvPr>
          <p:cNvSpPr/>
          <p:nvPr/>
        </p:nvSpPr>
        <p:spPr>
          <a:xfrm>
            <a:off x="3596126" y="1871302"/>
            <a:ext cx="1805702" cy="5076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实现高通量样品的</a:t>
            </a:r>
            <a:r>
              <a:rPr lang="zh-CN" altLang="en-US" sz="1600" b="1" dirty="0">
                <a:solidFill>
                  <a:srgbClr val="FF0000"/>
                </a:solidFill>
              </a:rPr>
              <a:t>成分</a:t>
            </a:r>
            <a:r>
              <a:rPr lang="zh-CN" altLang="en-US" sz="1600" b="1" dirty="0">
                <a:solidFill>
                  <a:schemeClr val="bg1"/>
                </a:solidFill>
              </a:rPr>
              <a:t>可控分布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ACCFEC6-88C1-44B3-A031-CB7CB5ED4DAC}"/>
              </a:ext>
            </a:extLst>
          </p:cNvPr>
          <p:cNvSpPr/>
          <p:nvPr/>
        </p:nvSpPr>
        <p:spPr>
          <a:xfrm>
            <a:off x="3596126" y="1072986"/>
            <a:ext cx="1956949" cy="5076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实现高通量样品的</a:t>
            </a:r>
            <a:r>
              <a:rPr lang="zh-CN" altLang="en-US" sz="1600" b="1" dirty="0">
                <a:solidFill>
                  <a:srgbClr val="FF0000"/>
                </a:solidFill>
              </a:rPr>
              <a:t>物相结构</a:t>
            </a:r>
            <a:r>
              <a:rPr lang="zh-CN" altLang="en-US" sz="1600" b="1" dirty="0">
                <a:solidFill>
                  <a:schemeClr val="bg1"/>
                </a:solidFill>
              </a:rPr>
              <a:t>可控分布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0F8C261-1246-4C7D-8CDF-343B7809B7FE}"/>
              </a:ext>
            </a:extLst>
          </p:cNvPr>
          <p:cNvCxnSpPr>
            <a:stCxn id="23" idx="3"/>
            <a:endCxn id="38" idx="1"/>
          </p:cNvCxnSpPr>
          <p:nvPr/>
        </p:nvCxnSpPr>
        <p:spPr>
          <a:xfrm>
            <a:off x="3298250" y="1326823"/>
            <a:ext cx="29787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9389C20-175C-4ABC-BAC9-B0159C82334E}"/>
              </a:ext>
            </a:extLst>
          </p:cNvPr>
          <p:cNvCxnSpPr>
            <a:cxnSpLocks/>
            <a:stCxn id="24" idx="3"/>
            <a:endCxn id="37" idx="1"/>
          </p:cNvCxnSpPr>
          <p:nvPr/>
        </p:nvCxnSpPr>
        <p:spPr>
          <a:xfrm>
            <a:off x="3298250" y="2125139"/>
            <a:ext cx="29787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26487B4F-EFC7-45B4-BB95-BE6C8771FC90}"/>
              </a:ext>
            </a:extLst>
          </p:cNvPr>
          <p:cNvSpPr/>
          <p:nvPr/>
        </p:nvSpPr>
        <p:spPr>
          <a:xfrm>
            <a:off x="3596126" y="5997984"/>
            <a:ext cx="1885950" cy="381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多通道微反应器法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90BCDDA-9E4E-47EA-88E6-D0B4B9DEC138}"/>
              </a:ext>
            </a:extLst>
          </p:cNvPr>
          <p:cNvSpPr/>
          <p:nvPr/>
        </p:nvSpPr>
        <p:spPr>
          <a:xfrm>
            <a:off x="3596126" y="4971925"/>
            <a:ext cx="1885950" cy="381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快速合金成型法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5BA3902-2664-43E6-9B27-80326C96F23A}"/>
              </a:ext>
            </a:extLst>
          </p:cNvPr>
          <p:cNvSpPr/>
          <p:nvPr/>
        </p:nvSpPr>
        <p:spPr>
          <a:xfrm>
            <a:off x="3596126" y="4501331"/>
            <a:ext cx="1885950" cy="381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体材扩散法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BEC9AA4-BA3A-4B9D-8BA8-8C344FF0566A}"/>
              </a:ext>
            </a:extLst>
          </p:cNvPr>
          <p:cNvSpPr/>
          <p:nvPr/>
        </p:nvSpPr>
        <p:spPr>
          <a:xfrm>
            <a:off x="3596126" y="5531177"/>
            <a:ext cx="1885950" cy="381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“喷印”合成法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941AB5B-C6F9-4935-85AB-CD83DAF74BAB}"/>
              </a:ext>
            </a:extLst>
          </p:cNvPr>
          <p:cNvCxnSpPr>
            <a:stCxn id="20" idx="3"/>
            <a:endCxn id="46" idx="1"/>
          </p:cNvCxnSpPr>
          <p:nvPr/>
        </p:nvCxnSpPr>
        <p:spPr>
          <a:xfrm flipV="1">
            <a:off x="3298250" y="4691831"/>
            <a:ext cx="297876" cy="259518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26A1732-136C-4F9E-ADD2-5DA273F91C05}"/>
              </a:ext>
            </a:extLst>
          </p:cNvPr>
          <p:cNvCxnSpPr>
            <a:cxnSpLocks/>
            <a:stCxn id="20" idx="3"/>
            <a:endCxn id="45" idx="1"/>
          </p:cNvCxnSpPr>
          <p:nvPr/>
        </p:nvCxnSpPr>
        <p:spPr>
          <a:xfrm>
            <a:off x="3298250" y="4951349"/>
            <a:ext cx="297876" cy="211076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D6EF1F2-A6D6-4E73-9049-3231DCA47981}"/>
              </a:ext>
            </a:extLst>
          </p:cNvPr>
          <p:cNvCxnSpPr>
            <a:cxnSpLocks/>
            <a:stCxn id="21" idx="3"/>
            <a:endCxn id="47" idx="1"/>
          </p:cNvCxnSpPr>
          <p:nvPr/>
        </p:nvCxnSpPr>
        <p:spPr>
          <a:xfrm flipV="1">
            <a:off x="3298250" y="5721677"/>
            <a:ext cx="297876" cy="239991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9AD1C09-C479-4A74-AB45-FA437C3C7075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3298250" y="5961668"/>
            <a:ext cx="297876" cy="226816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579293F-3707-42FC-A4FB-E0AF8BF428C2}"/>
              </a:ext>
            </a:extLst>
          </p:cNvPr>
          <p:cNvSpPr/>
          <p:nvPr/>
        </p:nvSpPr>
        <p:spPr>
          <a:xfrm>
            <a:off x="3596126" y="3575851"/>
            <a:ext cx="1885950" cy="381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共沉积法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46F58DF-9779-4445-BB56-4D79877C5DF2}"/>
              </a:ext>
            </a:extLst>
          </p:cNvPr>
          <p:cNvSpPr/>
          <p:nvPr/>
        </p:nvSpPr>
        <p:spPr>
          <a:xfrm>
            <a:off x="3596126" y="4006342"/>
            <a:ext cx="1885950" cy="381000"/>
          </a:xfrm>
          <a:prstGeom prst="roundRect">
            <a:avLst/>
          </a:prstGeom>
          <a:solidFill>
            <a:srgbClr val="4472C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物理掩模法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1949C69-9D2F-4923-B994-552F58F8C5DB}"/>
              </a:ext>
            </a:extLst>
          </p:cNvPr>
          <p:cNvCxnSpPr>
            <a:cxnSpLocks/>
            <a:stCxn id="22" idx="3"/>
            <a:endCxn id="59" idx="1"/>
          </p:cNvCxnSpPr>
          <p:nvPr/>
        </p:nvCxnSpPr>
        <p:spPr>
          <a:xfrm flipV="1">
            <a:off x="3298250" y="3766351"/>
            <a:ext cx="297876" cy="256986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DFA5A90-842D-4518-85A6-8E2C00CD9887}"/>
              </a:ext>
            </a:extLst>
          </p:cNvPr>
          <p:cNvCxnSpPr>
            <a:cxnSpLocks/>
            <a:stCxn id="22" idx="3"/>
            <a:endCxn id="60" idx="1"/>
          </p:cNvCxnSpPr>
          <p:nvPr/>
        </p:nvCxnSpPr>
        <p:spPr>
          <a:xfrm>
            <a:off x="3298250" y="4023337"/>
            <a:ext cx="297876" cy="173505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82CB914B-43CD-4C43-AE6C-AED3E3A3A224}"/>
              </a:ext>
            </a:extLst>
          </p:cNvPr>
          <p:cNvSpPr/>
          <p:nvPr/>
        </p:nvSpPr>
        <p:spPr>
          <a:xfrm>
            <a:off x="5758280" y="4234636"/>
            <a:ext cx="1143000" cy="35448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分立掩模法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1B76F0A0-5367-4358-BBA2-4F7EAA39A69F}"/>
              </a:ext>
            </a:extLst>
          </p:cNvPr>
          <p:cNvSpPr/>
          <p:nvPr/>
        </p:nvSpPr>
        <p:spPr>
          <a:xfrm>
            <a:off x="5758280" y="3796541"/>
            <a:ext cx="1143000" cy="354487"/>
          </a:xfrm>
          <a:prstGeom prst="roundRect">
            <a:avLst/>
          </a:prstGeom>
          <a:solidFill>
            <a:srgbClr val="4472C4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连续掩模法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72DBE28-7A97-44A0-9333-13BEED75307F}"/>
              </a:ext>
            </a:extLst>
          </p:cNvPr>
          <p:cNvCxnSpPr>
            <a:stCxn id="60" idx="3"/>
            <a:endCxn id="68" idx="1"/>
          </p:cNvCxnSpPr>
          <p:nvPr/>
        </p:nvCxnSpPr>
        <p:spPr>
          <a:xfrm flipV="1">
            <a:off x="5482076" y="3973785"/>
            <a:ext cx="276204" cy="22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F74E74B-2FED-42C4-84C0-B04240B039AB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>
            <a:off x="5482076" y="4196842"/>
            <a:ext cx="276204" cy="215038"/>
          </a:xfrm>
          <a:prstGeom prst="straightConnector1">
            <a:avLst/>
          </a:prstGeom>
          <a:ln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箭头: 右 75">
            <a:extLst>
              <a:ext uri="{FF2B5EF4-FFF2-40B4-BE49-F238E27FC236}">
                <a16:creationId xmlns:a16="http://schemas.microsoft.com/office/drawing/2014/main" id="{556AFAF3-8A52-4252-B804-8CCCA55F63DD}"/>
              </a:ext>
            </a:extLst>
          </p:cNvPr>
          <p:cNvSpPr/>
          <p:nvPr/>
        </p:nvSpPr>
        <p:spPr>
          <a:xfrm>
            <a:off x="6901280" y="3881154"/>
            <a:ext cx="219054" cy="223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7B1B6A9-81C1-4408-B463-E36D147290C5}"/>
              </a:ext>
            </a:extLst>
          </p:cNvPr>
          <p:cNvGrpSpPr/>
          <p:nvPr/>
        </p:nvGrpSpPr>
        <p:grpSpPr>
          <a:xfrm>
            <a:off x="7368026" y="0"/>
            <a:ext cx="4434040" cy="4909188"/>
            <a:chOff x="7161056" y="1174053"/>
            <a:chExt cx="5030943" cy="5570055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456582E1-FF2C-4B66-81A9-E6EDB02A54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" b="8876"/>
            <a:stretch/>
          </p:blipFill>
          <p:spPr>
            <a:xfrm>
              <a:off x="7161056" y="1174053"/>
              <a:ext cx="5030943" cy="5172985"/>
            </a:xfrm>
            <a:prstGeom prst="rect">
              <a:avLst/>
            </a:prstGeom>
          </p:spPr>
        </p:pic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6A996EB-786B-4328-BDC4-2D34BD3F1DA3}"/>
                </a:ext>
              </a:extLst>
            </p:cNvPr>
            <p:cNvSpPr txBox="1"/>
            <p:nvPr/>
          </p:nvSpPr>
          <p:spPr>
            <a:xfrm>
              <a:off x="8866049" y="6394899"/>
              <a:ext cx="2139833" cy="349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连续掩模法示意图</a:t>
              </a:r>
              <a:r>
                <a:rPr lang="en-US" altLang="zh-CN" sz="14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[1]</a:t>
              </a:r>
              <a:endParaRPr lang="zh-CN" altLang="en-US" sz="1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42BEBA15-7BB1-4B03-AA33-FB1658DB061B}"/>
              </a:ext>
            </a:extLst>
          </p:cNvPr>
          <p:cNvSpPr/>
          <p:nvPr/>
        </p:nvSpPr>
        <p:spPr>
          <a:xfrm>
            <a:off x="0" y="6598670"/>
            <a:ext cx="6096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</a:rPr>
              <a:t>[1]</a:t>
            </a:r>
            <a:r>
              <a:rPr lang="zh-CN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向勇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闫宗楷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朱焱麟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等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材料基因组技术前沿进展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</a:rPr>
              <a:t>[J]. </a:t>
            </a:r>
            <a:r>
              <a:rPr lang="zh-CN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电子科技大学学报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</a:rPr>
              <a:t>, 2016, 45(4):634-649.</a:t>
            </a:r>
            <a:endParaRPr lang="zh-CN" altLang="en-US" sz="1100" dirty="0"/>
          </a:p>
        </p:txBody>
      </p:sp>
      <p:pic>
        <p:nvPicPr>
          <p:cNvPr id="80" name="图片 6" descr="58742495613404073">
            <a:extLst>
              <a:ext uri="{FF2B5EF4-FFF2-40B4-BE49-F238E27FC236}">
                <a16:creationId xmlns:a16="http://schemas.microsoft.com/office/drawing/2014/main" id="{B6C84E92-CF04-4157-823D-ABB8C78B3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2" t="23200" r="54117" b="40410"/>
          <a:stretch/>
        </p:blipFill>
        <p:spPr bwMode="auto">
          <a:xfrm>
            <a:off x="8837850" y="4990502"/>
            <a:ext cx="1494391" cy="146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DFEB7C4D-C1E1-41D2-A547-448E3B54A521}"/>
              </a:ext>
            </a:extLst>
          </p:cNvPr>
          <p:cNvSpPr txBox="1"/>
          <p:nvPr/>
        </p:nvSpPr>
        <p:spPr>
          <a:xfrm>
            <a:off x="8610600" y="6507015"/>
            <a:ext cx="2014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Fe-Cr-Ni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材料组合芯片</a:t>
            </a:r>
          </a:p>
        </p:txBody>
      </p:sp>
    </p:spTree>
    <p:extLst>
      <p:ext uri="{BB962C8B-B14F-4D97-AF65-F5344CB8AC3E}">
        <p14:creationId xmlns:p14="http://schemas.microsoft.com/office/powerpoint/2010/main" val="212832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98B410-A61F-4675-B346-59C59227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011947E-6E9A-4B68-9F47-C3C40D9714B3}"/>
              </a:ext>
            </a:extLst>
          </p:cNvPr>
          <p:cNvGrpSpPr/>
          <p:nvPr/>
        </p:nvGrpSpPr>
        <p:grpSpPr>
          <a:xfrm>
            <a:off x="0" y="0"/>
            <a:ext cx="5037277" cy="523220"/>
            <a:chOff x="0" y="0"/>
            <a:chExt cx="5037277" cy="52322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C9965B0-418B-4936-AA56-80A70E61EB5F}"/>
                </a:ext>
              </a:extLst>
            </p:cNvPr>
            <p:cNvSpPr txBox="1"/>
            <p:nvPr/>
          </p:nvSpPr>
          <p:spPr>
            <a:xfrm>
              <a:off x="0" y="0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材料基因组计划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D436DD6-9ECF-4411-8AF0-D2E23D5E93A1}"/>
                </a:ext>
              </a:extLst>
            </p:cNvPr>
            <p:cNvSpPr txBox="1"/>
            <p:nvPr/>
          </p:nvSpPr>
          <p:spPr>
            <a:xfrm>
              <a:off x="2698175" y="42505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高通量材料实验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0CD8A89D-A0B8-48F7-809F-01D6B582E605}"/>
              </a:ext>
            </a:extLst>
          </p:cNvPr>
          <p:cNvSpPr/>
          <p:nvPr/>
        </p:nvSpPr>
        <p:spPr>
          <a:xfrm>
            <a:off x="5037277" y="9233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表征</a:t>
            </a:r>
            <a:endParaRPr lang="zh-CN" altLang="en-US" sz="24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E61A26E-E18A-4EAC-9A96-992385C21600}"/>
              </a:ext>
            </a:extLst>
          </p:cNvPr>
          <p:cNvSpPr/>
          <p:nvPr/>
        </p:nvSpPr>
        <p:spPr>
          <a:xfrm>
            <a:off x="95249" y="3088972"/>
            <a:ext cx="1685925" cy="680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高通量材料实验制备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93BE8F8-2C65-4F06-972C-C9FDE4EAC5A0}"/>
              </a:ext>
            </a:extLst>
          </p:cNvPr>
          <p:cNvSpPr/>
          <p:nvPr/>
        </p:nvSpPr>
        <p:spPr>
          <a:xfrm>
            <a:off x="2068077" y="2759529"/>
            <a:ext cx="302635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高通量微区成分、结构表征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179343B-B3CB-45B5-9C14-FE59637BFC06}"/>
              </a:ext>
            </a:extLst>
          </p:cNvPr>
          <p:cNvSpPr/>
          <p:nvPr/>
        </p:nvSpPr>
        <p:spPr>
          <a:xfrm>
            <a:off x="2068077" y="691243"/>
            <a:ext cx="302635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高通量微区电磁学表征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8A4C027-6DA8-4391-B145-CD8FA9006367}"/>
              </a:ext>
            </a:extLst>
          </p:cNvPr>
          <p:cNvSpPr/>
          <p:nvPr/>
        </p:nvSpPr>
        <p:spPr>
          <a:xfrm>
            <a:off x="2068077" y="3793672"/>
            <a:ext cx="302635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高通量微区热力学表征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E4045D8-AFDB-489F-92E8-7B0D60B89480}"/>
              </a:ext>
            </a:extLst>
          </p:cNvPr>
          <p:cNvSpPr/>
          <p:nvPr/>
        </p:nvSpPr>
        <p:spPr>
          <a:xfrm>
            <a:off x="2068077" y="1725386"/>
            <a:ext cx="302635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高通量微区电化学表征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32EF0D2-4266-4939-8252-4D7D12BA4787}"/>
              </a:ext>
            </a:extLst>
          </p:cNvPr>
          <p:cNvSpPr/>
          <p:nvPr/>
        </p:nvSpPr>
        <p:spPr>
          <a:xfrm>
            <a:off x="2068077" y="4827815"/>
            <a:ext cx="302635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高通量微区磁学表征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426B1DF-9928-42E0-8FD3-6530D1E46C79}"/>
              </a:ext>
            </a:extLst>
          </p:cNvPr>
          <p:cNvSpPr/>
          <p:nvPr/>
        </p:nvSpPr>
        <p:spPr>
          <a:xfrm>
            <a:off x="2068077" y="5861958"/>
            <a:ext cx="3026350" cy="381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大科学装置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6A842F-03CC-48FB-8575-857177EB4F1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1781174" y="2950029"/>
            <a:ext cx="286903" cy="47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A9E8445-D7A0-4A05-BAD3-A91309722910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1781174" y="1915886"/>
            <a:ext cx="286903" cy="151311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102E6AC-A76C-40FF-A133-890C4DA2582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1781174" y="881743"/>
            <a:ext cx="286903" cy="254725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0665F20-74A3-4E92-895E-0D9016B328CA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1781174" y="3429000"/>
            <a:ext cx="286903" cy="55517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5775B1-D547-45A1-826C-67E0E7B209FF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1781174" y="3429000"/>
            <a:ext cx="286903" cy="158931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A529AB2-24AB-4CD2-9FDE-1280293DF75B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1781174" y="3429000"/>
            <a:ext cx="286903" cy="262345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D44BF93E-CDF0-475E-965A-8832A99D3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58" y="-10885"/>
            <a:ext cx="2863942" cy="6858000"/>
          </a:xfrm>
          <a:prstGeom prst="rect">
            <a:avLst/>
          </a:prstGeom>
        </p:spPr>
      </p:pic>
      <p:sp>
        <p:nvSpPr>
          <p:cNvPr id="36" name="箭头: 右 35">
            <a:extLst>
              <a:ext uri="{FF2B5EF4-FFF2-40B4-BE49-F238E27FC236}">
                <a16:creationId xmlns:a16="http://schemas.microsoft.com/office/drawing/2014/main" id="{C071631E-5600-4A07-A026-E71FEB049150}"/>
              </a:ext>
            </a:extLst>
          </p:cNvPr>
          <p:cNvSpPr/>
          <p:nvPr/>
        </p:nvSpPr>
        <p:spPr>
          <a:xfrm>
            <a:off x="5085059" y="2810556"/>
            <a:ext cx="390525" cy="278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074D9B-1632-4110-87BD-C45C2A727722}"/>
              </a:ext>
            </a:extLst>
          </p:cNvPr>
          <p:cNvSpPr txBox="1"/>
          <p:nvPr/>
        </p:nvSpPr>
        <p:spPr>
          <a:xfrm>
            <a:off x="8881674" y="228130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同步辐射光源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FD70856-4E4A-4DB4-84EE-0C947DF44D05}"/>
              </a:ext>
            </a:extLst>
          </p:cNvPr>
          <p:cNvSpPr txBox="1"/>
          <p:nvPr/>
        </p:nvSpPr>
        <p:spPr>
          <a:xfrm>
            <a:off x="8881674" y="27418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光通量高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20014A5-E2CF-4456-A755-F56D4D25817F}"/>
              </a:ext>
            </a:extLst>
          </p:cNvPr>
          <p:cNvSpPr txBox="1"/>
          <p:nvPr/>
        </p:nvSpPr>
        <p:spPr>
          <a:xfrm>
            <a:off x="8881674" y="3140834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从红外至硬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射线全光谱范围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内均能实现高亮度微聚焦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812FC2-E4D3-4804-9FF9-5B2B4801693F}"/>
              </a:ext>
            </a:extLst>
          </p:cNvPr>
          <p:cNvSpPr txBox="1"/>
          <p:nvPr/>
        </p:nvSpPr>
        <p:spPr>
          <a:xfrm>
            <a:off x="8881674" y="3725609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提升表征的空间分辨率</a:t>
            </a:r>
          </a:p>
        </p:txBody>
      </p:sp>
    </p:spTree>
    <p:extLst>
      <p:ext uri="{BB962C8B-B14F-4D97-AF65-F5344CB8AC3E}">
        <p14:creationId xmlns:p14="http://schemas.microsoft.com/office/powerpoint/2010/main" val="196551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9916E2-E248-45C5-A3AE-8879D17838C8}"/>
              </a:ext>
            </a:extLst>
          </p:cNvPr>
          <p:cNvSpPr txBox="1"/>
          <p:nvPr/>
        </p:nvSpPr>
        <p:spPr>
          <a:xfrm>
            <a:off x="0" y="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材料基因组计划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EFAA17-446D-4550-8117-CEE10C88328B}"/>
              </a:ext>
            </a:extLst>
          </p:cNvPr>
          <p:cNvSpPr txBox="1"/>
          <p:nvPr/>
        </p:nvSpPr>
        <p:spPr>
          <a:xfrm>
            <a:off x="1980029" y="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高通量材料计算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49BEE8-04E9-45CD-8AD8-0990B83B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BDFE-764C-42E2-AD11-850F38D3D52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ED5907-BA00-4796-869B-A646CEA481D9}"/>
              </a:ext>
            </a:extLst>
          </p:cNvPr>
          <p:cNvSpPr txBox="1"/>
          <p:nvPr/>
        </p:nvSpPr>
        <p:spPr>
          <a:xfrm>
            <a:off x="4473526" y="227896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内源性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D6ACD3-DFD4-4E07-914F-CEBE0219235C}"/>
              </a:ext>
            </a:extLst>
          </p:cNvPr>
          <p:cNvSpPr txBox="1"/>
          <p:nvPr/>
        </p:nvSpPr>
        <p:spPr>
          <a:xfrm>
            <a:off x="7484012" y="2278966"/>
            <a:ext cx="95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外源性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8F42B0-BF9D-4D10-AD46-D039AC009765}"/>
              </a:ext>
            </a:extLst>
          </p:cNvPr>
          <p:cNvSpPr txBox="1"/>
          <p:nvPr/>
        </p:nvSpPr>
        <p:spPr>
          <a:xfrm>
            <a:off x="7877908" y="34290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</a:p>
        </p:txBody>
      </p:sp>
    </p:spTree>
    <p:extLst>
      <p:ext uri="{BB962C8B-B14F-4D97-AF65-F5344CB8AC3E}">
        <p14:creationId xmlns:p14="http://schemas.microsoft.com/office/powerpoint/2010/main" val="384237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568</Words>
  <Application>Microsoft Office PowerPoint</Application>
  <PresentationFormat>宽屏</PresentationFormat>
  <Paragraphs>163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175</cp:revision>
  <dcterms:created xsi:type="dcterms:W3CDTF">2018-07-17T03:32:38Z</dcterms:created>
  <dcterms:modified xsi:type="dcterms:W3CDTF">2018-07-17T15:42:03Z</dcterms:modified>
</cp:coreProperties>
</file>