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 id="2147483720" r:id="rId2"/>
  </p:sldMasterIdLst>
  <p:notesMasterIdLst>
    <p:notesMasterId r:id="rId38"/>
  </p:notesMasterIdLst>
  <p:sldIdLst>
    <p:sldId id="323" r:id="rId3"/>
    <p:sldId id="439" r:id="rId4"/>
    <p:sldId id="325" r:id="rId5"/>
    <p:sldId id="376" r:id="rId6"/>
    <p:sldId id="413" r:id="rId7"/>
    <p:sldId id="378" r:id="rId8"/>
    <p:sldId id="527" r:id="rId9"/>
    <p:sldId id="435" r:id="rId10"/>
    <p:sldId id="436" r:id="rId11"/>
    <p:sldId id="328" r:id="rId12"/>
    <p:sldId id="380" r:id="rId13"/>
    <p:sldId id="379" r:id="rId14"/>
    <p:sldId id="382" r:id="rId15"/>
    <p:sldId id="526" r:id="rId16"/>
    <p:sldId id="546" r:id="rId17"/>
    <p:sldId id="431" r:id="rId18"/>
    <p:sldId id="415" r:id="rId19"/>
    <p:sldId id="529" r:id="rId20"/>
    <p:sldId id="364" r:id="rId21"/>
    <p:sldId id="383" r:id="rId22"/>
    <p:sldId id="375" r:id="rId23"/>
    <p:sldId id="389" r:id="rId24"/>
    <p:sldId id="388" r:id="rId25"/>
    <p:sldId id="387" r:id="rId26"/>
    <p:sldId id="391" r:id="rId27"/>
    <p:sldId id="390" r:id="rId28"/>
    <p:sldId id="384" r:id="rId29"/>
    <p:sldId id="396" r:id="rId30"/>
    <p:sldId id="398" r:id="rId31"/>
    <p:sldId id="399" r:id="rId32"/>
    <p:sldId id="491" r:id="rId33"/>
    <p:sldId id="404" r:id="rId34"/>
    <p:sldId id="412" r:id="rId35"/>
    <p:sldId id="531" r:id="rId36"/>
    <p:sldId id="385" r:id="rId37"/>
  </p:sldIdLst>
  <p:sldSz cx="9864725" cy="6858000"/>
  <p:notesSz cx="6808788" cy="9823450"/>
  <p:defaultTextStyle>
    <a:defPPr>
      <a:defRPr lang="zh-CN"/>
    </a:defPPr>
    <a:lvl1pPr algn="l" rtl="0" eaLnBrk="0" fontAlgn="base" hangingPunct="0">
      <a:spcBef>
        <a:spcPct val="0"/>
      </a:spcBef>
      <a:spcAft>
        <a:spcPct val="0"/>
      </a:spcAft>
      <a:buFont typeface="Arial" charset="0"/>
      <a:defRPr sz="24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buFont typeface="Arial" charset="0"/>
      <a:defRPr sz="24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buFont typeface="Arial" charset="0"/>
      <a:defRPr sz="24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buFont typeface="Arial" charset="0"/>
      <a:defRPr sz="24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buFont typeface="Arial" charset="0"/>
      <a:defRPr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70">
          <p15:clr>
            <a:srgbClr val="A4A3A4"/>
          </p15:clr>
        </p15:guide>
        <p15:guide id="2" pos="31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p:cViewPr varScale="1">
        <p:scale>
          <a:sx n="94" d="100"/>
          <a:sy n="94" d="100"/>
        </p:scale>
        <p:origin x="66" y="402"/>
      </p:cViewPr>
      <p:guideLst>
        <p:guide orient="horz" pos="2170"/>
        <p:guide pos="310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5116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b="0" smtClean="0">
                <a:latin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856038" y="0"/>
            <a:ext cx="29511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b="0" smtClean="0">
                <a:latin typeface="Arial" pitchFamily="34" charset="0"/>
              </a:defRPr>
            </a:lvl1pPr>
          </a:lstStyle>
          <a:p>
            <a:pPr>
              <a:defRPr/>
            </a:pPr>
            <a:endParaRPr lang="zh-CN" altLang="zh-CN"/>
          </a:p>
        </p:txBody>
      </p:sp>
      <p:sp>
        <p:nvSpPr>
          <p:cNvPr id="55300" name="Rectangle 4"/>
          <p:cNvSpPr>
            <a:spLocks noGrp="1" noRot="1" noChangeAspect="1" noChangeArrowheads="1" noTextEdit="1"/>
          </p:cNvSpPr>
          <p:nvPr>
            <p:ph type="sldImg" idx="2"/>
          </p:nvPr>
        </p:nvSpPr>
        <p:spPr bwMode="auto">
          <a:xfrm>
            <a:off x="757238" y="738188"/>
            <a:ext cx="5297487"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5301" name="Rectangle 5"/>
          <p:cNvSpPr>
            <a:spLocks noGrp="1" noRot="1" noChangeAspect="1" noChangeArrowheads="1" noTextEdit="1"/>
          </p:cNvSpPr>
          <p:nvPr/>
        </p:nvSpPr>
        <p:spPr bwMode="auto">
          <a:xfrm>
            <a:off x="681038" y="4665663"/>
            <a:ext cx="54467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8" name="Rectangle 6"/>
          <p:cNvSpPr>
            <a:spLocks noGrp="1" noChangeArrowheads="1"/>
          </p:cNvSpPr>
          <p:nvPr>
            <p:ph type="ftr" sz="quarter" idx="4"/>
          </p:nvPr>
        </p:nvSpPr>
        <p:spPr bwMode="auto">
          <a:xfrm>
            <a:off x="0" y="9331325"/>
            <a:ext cx="2951163"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b="0" smtClean="0">
                <a:latin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56038" y="9331325"/>
            <a:ext cx="2951162"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mtClean="0"/>
            </a:lvl1pPr>
          </a:lstStyle>
          <a:p>
            <a:pPr>
              <a:defRPr/>
            </a:pPr>
            <a:fld id="{117A91FD-DFB0-458E-AE42-55397B7B294D}" type="slidenum">
              <a:rPr lang="en-US"/>
              <a:pPr>
                <a:defRPr/>
              </a:pPr>
              <a:t>‹#›</a:t>
            </a:fld>
            <a:endParaRPr lang="en-US" sz="1200" b="0">
              <a:latin typeface="Arial" pitchFamily="34" charset="0"/>
            </a:endParaRPr>
          </a:p>
        </p:txBody>
      </p:sp>
    </p:spTree>
    <p:extLst>
      <p:ext uri="{BB962C8B-B14F-4D97-AF65-F5344CB8AC3E}">
        <p14:creationId xmlns:p14="http://schemas.microsoft.com/office/powerpoint/2010/main" val="899572848"/>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a:xfrm>
            <a:off x="-887413" y="0"/>
            <a:ext cx="1778001" cy="1238250"/>
          </a:xfrm>
        </p:spPr>
      </p:sp>
      <p:sp>
        <p:nvSpPr>
          <p:cNvPr id="56323" name="备注占位符 2"/>
          <p:cNvSpPr>
            <a:spLocks noGrp="1" noRot="1" noChangeAspect="1" noChangeArrowheads="1" noTextEdit="1"/>
          </p:cNvSpPr>
          <p:nvPr>
            <p:ph type="body" idx="1"/>
          </p:nvPr>
        </p:nvSpPr>
        <p:spPr bwMode="auto">
          <a:xfrm>
            <a:off x="0" y="0"/>
            <a:ext cx="3175" cy="13477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845781628"/>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a:xfrm>
            <a:off x="-4979988" y="0"/>
            <a:ext cx="10142538" cy="7051675"/>
          </a:xfrm>
        </p:spPr>
      </p:sp>
      <p:sp>
        <p:nvSpPr>
          <p:cNvPr id="57347" name="备注占位符 2"/>
          <p:cNvSpPr>
            <a:spLocks noGrp="1" noRot="1" noChangeAspect="1" noChangeArrowheads="1" noTextEdit="1"/>
          </p:cNvSpPr>
          <p:nvPr>
            <p:ph type="body" idx="1"/>
          </p:nvPr>
        </p:nvSpPr>
        <p:spPr bwMode="auto">
          <a:xfrm>
            <a:off x="198438" y="0"/>
            <a:ext cx="0" cy="76755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00913141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a:xfrm>
            <a:off x="239713" y="0"/>
            <a:ext cx="3951287" cy="2747963"/>
          </a:xfrm>
        </p:spPr>
      </p:sp>
      <p:sp>
        <p:nvSpPr>
          <p:cNvPr id="58371" name="备注占位符 2"/>
          <p:cNvSpPr>
            <a:spLocks noGrp="1" noRot="1" noChangeAspect="1" noChangeArrowheads="1" noTextEdit="1"/>
          </p:cNvSpPr>
          <p:nvPr>
            <p:ph type="body" idx="1"/>
          </p:nvPr>
        </p:nvSpPr>
        <p:spPr bwMode="auto">
          <a:xfrm>
            <a:off x="4916488" y="0"/>
            <a:ext cx="0" cy="29908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947155154"/>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bwMode="auto">
          <a:xfrm>
            <a:off x="681038" y="4665663"/>
            <a:ext cx="5446712" cy="44211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endParaRPr>
          </a:p>
        </p:txBody>
      </p:sp>
      <p:sp>
        <p:nvSpPr>
          <p:cNvPr id="59396" name="灯片编号占位符 3"/>
          <p:cNvSpPr>
            <a:spLocks noGrp="1"/>
          </p:cNvSpPr>
          <p:nvPr>
            <p:ph type="sldNum" sz="quarter" idx="5"/>
          </p:nvPr>
        </p:nvSpPr>
        <p:spPr>
          <a:noFill/>
        </p:spPr>
        <p:txBody>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pPr>
              <a:buFont typeface="Arial" charset="0"/>
              <a:buNone/>
            </a:pPr>
            <a:fld id="{E7BE93DB-2B1A-4E81-A4D7-151FD60F795A}" type="slidenum">
              <a:rPr lang="en-US" altLang="zh-CN" sz="1200" b="0">
                <a:latin typeface="Arial" charset="0"/>
              </a:rPr>
              <a:pPr>
                <a:buFont typeface="Arial" charset="0"/>
                <a:buNone/>
              </a:pPr>
              <a:t>34</a:t>
            </a:fld>
            <a:endParaRPr lang="en-US" altLang="zh-CN" sz="1200" b="0">
              <a:latin typeface="Arial" charset="0"/>
            </a:endParaRPr>
          </a:p>
        </p:txBody>
      </p:sp>
    </p:spTree>
    <p:extLst>
      <p:ext uri="{BB962C8B-B14F-4D97-AF65-F5344CB8AC3E}">
        <p14:creationId xmlns:p14="http://schemas.microsoft.com/office/powerpoint/2010/main" val="4207110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9775" y="2130425"/>
            <a:ext cx="8385175"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79550" y="3886200"/>
            <a:ext cx="6905625"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55720231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3713" y="1600200"/>
            <a:ext cx="88773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64409"/>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1688" y="274638"/>
            <a:ext cx="2219325"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3713" y="274638"/>
            <a:ext cx="6505575"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4567568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标题 1"/>
          <p:cNvSpPr>
            <a:spLocks noGrp="1"/>
          </p:cNvSpPr>
          <p:nvPr>
            <p:ph type="title"/>
          </p:nvPr>
        </p:nvSpPr>
        <p:spPr>
          <a:xfrm>
            <a:off x="677863" y="365125"/>
            <a:ext cx="85090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7863" y="1825625"/>
            <a:ext cx="85090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39775" y="2130425"/>
            <a:ext cx="8385175"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79550" y="3886200"/>
            <a:ext cx="6905625"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93507440"/>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3713" y="1600200"/>
            <a:ext cx="88773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31433746"/>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79463" y="4406900"/>
            <a:ext cx="8385175"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79463" y="2906713"/>
            <a:ext cx="8385175"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51723264"/>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3713" y="1600200"/>
            <a:ext cx="43624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8563" y="1600200"/>
            <a:ext cx="43624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03877349"/>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3713" y="1535113"/>
            <a:ext cx="435768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3713" y="2174875"/>
            <a:ext cx="435768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1738" y="1535113"/>
            <a:ext cx="43592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11738" y="2174875"/>
            <a:ext cx="43592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71472737"/>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98179464"/>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66416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93713" y="1600200"/>
            <a:ext cx="88773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4642781"/>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3713" y="273050"/>
            <a:ext cx="3244850"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57625" y="273050"/>
            <a:ext cx="551338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3713" y="1435100"/>
            <a:ext cx="32448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6190365"/>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33575" y="4800600"/>
            <a:ext cx="5918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33575" y="612775"/>
            <a:ext cx="5918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Times New Roman" pitchFamily="18" charset="0"/>
            </a:endParaRPr>
          </a:p>
        </p:txBody>
      </p:sp>
      <p:sp>
        <p:nvSpPr>
          <p:cNvPr id="4" name="文本占位符 3"/>
          <p:cNvSpPr>
            <a:spLocks noGrp="1"/>
          </p:cNvSpPr>
          <p:nvPr>
            <p:ph type="body" sz="half" idx="2"/>
          </p:nvPr>
        </p:nvSpPr>
        <p:spPr>
          <a:xfrm>
            <a:off x="1933575" y="5367338"/>
            <a:ext cx="5918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19044419"/>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3713" y="1600200"/>
            <a:ext cx="88773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3636039"/>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1688" y="274638"/>
            <a:ext cx="2219325"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3713" y="274638"/>
            <a:ext cx="6505575"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43585776"/>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2385017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79463" y="4406900"/>
            <a:ext cx="8385175"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79463" y="2906713"/>
            <a:ext cx="8385175"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02552196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3713" y="1600200"/>
            <a:ext cx="43624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08563" y="1600200"/>
            <a:ext cx="43624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0121092"/>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3713" y="1535113"/>
            <a:ext cx="435768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3713" y="2174875"/>
            <a:ext cx="435768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1738" y="1535113"/>
            <a:ext cx="43592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11738" y="2174875"/>
            <a:ext cx="43592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5841180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93713" y="274638"/>
            <a:ext cx="88773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2223511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39652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3713" y="273050"/>
            <a:ext cx="3244850"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57625" y="273050"/>
            <a:ext cx="5513388"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3713" y="1435100"/>
            <a:ext cx="3244850"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128060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33575" y="4800600"/>
            <a:ext cx="5918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33575" y="612775"/>
            <a:ext cx="5918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Times New Roman" pitchFamily="18" charset="0"/>
            </a:endParaRPr>
          </a:p>
        </p:txBody>
      </p:sp>
      <p:sp>
        <p:nvSpPr>
          <p:cNvPr id="4" name="文本占位符 3"/>
          <p:cNvSpPr>
            <a:spLocks noGrp="1"/>
          </p:cNvSpPr>
          <p:nvPr>
            <p:ph type="body" sz="half" idx="2"/>
          </p:nvPr>
        </p:nvSpPr>
        <p:spPr>
          <a:xfrm>
            <a:off x="1933575" y="5367338"/>
            <a:ext cx="5918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51940847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70" r:id="rId12"/>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sym typeface="Times New Roman" pitchFamily="18" charset="0"/>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9pPr>
    </p:titleStyle>
    <p:bodyStyle>
      <a:lvl1pPr marL="342900" indent="-342900" algn="l" defTabSz="0" rtl="0" eaLnBrk="0" fontAlgn="base" hangingPunct="0">
        <a:spcBef>
          <a:spcPct val="20000"/>
        </a:spcBef>
        <a:spcAft>
          <a:spcPct val="0"/>
        </a:spcAft>
        <a:buChar char="•"/>
        <a:defRPr sz="3200">
          <a:solidFill>
            <a:schemeClr val="tx1"/>
          </a:solidFill>
          <a:latin typeface="+mn-lt"/>
          <a:ea typeface="+mn-ea"/>
          <a:cs typeface="+mn-cs"/>
          <a:sym typeface="Times New Roman" pitchFamily="18" charset="0"/>
        </a:defRPr>
      </a:lvl1pPr>
      <a:lvl2pPr marL="742950" indent="-285750" algn="l" defTabSz="0" rtl="0" eaLnBrk="0" fontAlgn="base" hangingPunct="0">
        <a:spcBef>
          <a:spcPct val="20000"/>
        </a:spcBef>
        <a:spcAft>
          <a:spcPct val="0"/>
        </a:spcAft>
        <a:buChar char="–"/>
        <a:defRPr sz="2800">
          <a:solidFill>
            <a:schemeClr val="tx1"/>
          </a:solidFill>
          <a:latin typeface="+mn-lt"/>
          <a:ea typeface="+mn-ea"/>
          <a:sym typeface="Times New Roman" pitchFamily="18" charset="0"/>
        </a:defRPr>
      </a:lvl2pPr>
      <a:lvl3pPr marL="1143000" indent="-228600" algn="l" defTabSz="0" rtl="0" eaLnBrk="0" fontAlgn="base" hangingPunct="0">
        <a:spcBef>
          <a:spcPct val="20000"/>
        </a:spcBef>
        <a:spcAft>
          <a:spcPct val="0"/>
        </a:spcAft>
        <a:buChar char="•"/>
        <a:defRPr sz="2400">
          <a:solidFill>
            <a:schemeClr val="tx1"/>
          </a:solidFill>
          <a:latin typeface="+mn-lt"/>
          <a:ea typeface="+mn-ea"/>
          <a:sym typeface="Times New Roman" pitchFamily="18" charset="0"/>
        </a:defRPr>
      </a:lvl3pPr>
      <a:lvl4pPr marL="16002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4pPr>
      <a:lvl5pPr marL="20574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5pPr>
      <a:lvl6pPr marL="25146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6pPr>
      <a:lvl7pPr marL="29718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7pPr>
      <a:lvl8pPr marL="34290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8pPr>
      <a:lvl9pPr marL="38862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7" descr="ppt图-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864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71"/>
          <p:cNvSpPr>
            <a:spLocks noChangeArrowheads="1"/>
          </p:cNvSpPr>
          <p:nvPr/>
        </p:nvSpPr>
        <p:spPr bwMode="auto">
          <a:xfrm>
            <a:off x="7399338" y="6500813"/>
            <a:ext cx="26257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en-US" altLang="zh-CN" sz="900" b="0" i="1">
                <a:solidFill>
                  <a:srgbClr val="005696"/>
                </a:solidFill>
              </a:rPr>
              <a:t>Network Optimization Expert Team</a:t>
            </a:r>
            <a:endParaRPr lang="zh-CN" altLang="en-US"/>
          </a:p>
        </p:txBody>
      </p:sp>
      <p:sp>
        <p:nvSpPr>
          <p:cNvPr id="1028" name="矩形 3"/>
          <p:cNvSpPr>
            <a:spLocks noChangeArrowheads="1"/>
          </p:cNvSpPr>
          <p:nvPr/>
        </p:nvSpPr>
        <p:spPr bwMode="auto">
          <a:xfrm>
            <a:off x="0" y="0"/>
            <a:ext cx="9864725"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b="0"/>
          </a:p>
        </p:txBody>
      </p:sp>
      <p:sp>
        <p:nvSpPr>
          <p:cNvPr id="1029" name="矩形 12"/>
          <p:cNvSpPr>
            <a:spLocks noChangeArrowheads="1"/>
          </p:cNvSpPr>
          <p:nvPr/>
        </p:nvSpPr>
        <p:spPr bwMode="auto">
          <a:xfrm>
            <a:off x="1588" y="693738"/>
            <a:ext cx="9864725" cy="76200"/>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eaLnBrk="1" hangingPunct="1"/>
            <a:endParaRPr lang="zh-CN" altLang="zh-CN" b="0"/>
          </a:p>
        </p:txBody>
      </p:sp>
      <p:sp>
        <p:nvSpPr>
          <p:cNvPr id="1030" name="矩形 5"/>
          <p:cNvSpPr>
            <a:spLocks noChangeArrowheads="1"/>
          </p:cNvSpPr>
          <p:nvPr/>
        </p:nvSpPr>
        <p:spPr bwMode="auto">
          <a:xfrm>
            <a:off x="1588" y="765175"/>
            <a:ext cx="9864725" cy="6092825"/>
          </a:xfrm>
          <a:prstGeom prst="rect">
            <a:avLst/>
          </a:prstGeom>
          <a:gradFill rotWithShape="1">
            <a:gsLst>
              <a:gs pos="0">
                <a:srgbClr val="D9F2F7"/>
              </a:gs>
              <a:gs pos="50000">
                <a:srgbClr val="D9F2F7"/>
              </a:gs>
              <a:gs pos="100000">
                <a:srgbClr val="EB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1800">
              <a:solidFill>
                <a:srgbClr val="000000"/>
              </a:solidFill>
              <a:sym typeface="Times New Roman" pitchFamily="18" charset="0"/>
            </a:endParaRPr>
          </a:p>
        </p:txBody>
      </p:sp>
      <p:sp>
        <p:nvSpPr>
          <p:cNvPr id="1031" name="矩形 8"/>
          <p:cNvSpPr>
            <a:spLocks noChangeArrowheads="1"/>
          </p:cNvSpPr>
          <p:nvPr/>
        </p:nvSpPr>
        <p:spPr bwMode="auto">
          <a:xfrm>
            <a:off x="0" y="6670675"/>
            <a:ext cx="9901238" cy="215900"/>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lstStyle/>
          <a:p>
            <a:pPr eaLnBrk="1" hangingPunct="1"/>
            <a:endParaRPr lang="zh-CN" altLang="zh-CN" b="0"/>
          </a:p>
        </p:txBody>
      </p:sp>
      <p:pic>
        <p:nvPicPr>
          <p:cNvPr id="1032" name="图片 8" descr="新校徽标志延展2.jpg"/>
          <p:cNvPicPr>
            <a:picLocks noChangeAspect="1" noChangeArrowheads="1"/>
          </p:cNvPicPr>
          <p:nvPr userDrawn="1"/>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b="54477"/>
          <a:stretch>
            <a:fillRect/>
          </a:stretch>
        </p:blipFill>
        <p:spPr bwMode="auto">
          <a:xfrm>
            <a:off x="9109075" y="1588"/>
            <a:ext cx="79057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sym typeface="Times New Roman" pitchFamily="18" charset="0"/>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sym typeface="Times New Roman" pitchFamily="18" charset="0"/>
        </a:defRPr>
      </a:lvl9pPr>
    </p:titleStyle>
    <p:bodyStyle>
      <a:lvl1pPr marL="342900" indent="-342900" algn="l" defTabSz="0" rtl="0" eaLnBrk="0" fontAlgn="base" hangingPunct="0">
        <a:spcBef>
          <a:spcPct val="20000"/>
        </a:spcBef>
        <a:spcAft>
          <a:spcPct val="0"/>
        </a:spcAft>
        <a:buChar char="•"/>
        <a:defRPr sz="3200">
          <a:solidFill>
            <a:schemeClr val="tx1"/>
          </a:solidFill>
          <a:latin typeface="+mn-lt"/>
          <a:ea typeface="+mn-ea"/>
          <a:cs typeface="+mn-cs"/>
          <a:sym typeface="Times New Roman" pitchFamily="18" charset="0"/>
        </a:defRPr>
      </a:lvl1pPr>
      <a:lvl2pPr marL="742950" indent="-285750" algn="l" defTabSz="0" rtl="0" eaLnBrk="0" fontAlgn="base" hangingPunct="0">
        <a:spcBef>
          <a:spcPct val="20000"/>
        </a:spcBef>
        <a:spcAft>
          <a:spcPct val="0"/>
        </a:spcAft>
        <a:buChar char="–"/>
        <a:defRPr sz="2800">
          <a:solidFill>
            <a:schemeClr val="tx1"/>
          </a:solidFill>
          <a:latin typeface="+mn-lt"/>
          <a:ea typeface="+mn-ea"/>
          <a:sym typeface="Times New Roman" pitchFamily="18" charset="0"/>
        </a:defRPr>
      </a:lvl2pPr>
      <a:lvl3pPr marL="1143000" indent="-228600" algn="l" defTabSz="0" rtl="0" eaLnBrk="0" fontAlgn="base" hangingPunct="0">
        <a:spcBef>
          <a:spcPct val="20000"/>
        </a:spcBef>
        <a:spcAft>
          <a:spcPct val="0"/>
        </a:spcAft>
        <a:buChar char="•"/>
        <a:defRPr sz="2400">
          <a:solidFill>
            <a:schemeClr val="tx1"/>
          </a:solidFill>
          <a:latin typeface="+mn-lt"/>
          <a:ea typeface="+mn-ea"/>
          <a:sym typeface="Times New Roman" pitchFamily="18" charset="0"/>
        </a:defRPr>
      </a:lvl3pPr>
      <a:lvl4pPr marL="16002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4pPr>
      <a:lvl5pPr marL="20574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5pPr>
      <a:lvl6pPr marL="25146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6pPr>
      <a:lvl7pPr marL="29718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7pPr>
      <a:lvl8pPr marL="34290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8pPr>
      <a:lvl9pPr marL="3886200" indent="-228600" algn="l" defTabSz="0" rtl="0" eaLnBrk="0" fontAlgn="base" hangingPunct="0">
        <a:spcBef>
          <a:spcPct val="20000"/>
        </a:spcBef>
        <a:spcAft>
          <a:spcPct val="0"/>
        </a:spcAft>
        <a:buChar char="»"/>
        <a:defRPr sz="2000">
          <a:solidFill>
            <a:schemeClr val="tx1"/>
          </a:solidFill>
          <a:latin typeface="+mn-lt"/>
          <a:ea typeface="+mn-ea"/>
          <a:sym typeface="Times New Roman"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jpeg"/><Relationship Id="rId12" Type="http://schemas.openxmlformats.org/officeDocument/2006/relationships/image" Target="../media/image26.png"/><Relationship Id="rId2" Type="http://schemas.openxmlformats.org/officeDocument/2006/relationships/image" Target="../media/image16.jpeg"/><Relationship Id="rId16" Type="http://schemas.openxmlformats.org/officeDocument/2006/relationships/image" Target="../media/image30.jpeg"/><Relationship Id="rId1" Type="http://schemas.openxmlformats.org/officeDocument/2006/relationships/slideLayout" Target="../slideLayouts/slideLayout14.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jpe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jpeg"/><Relationship Id="rId1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jpe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13.xml"/><Relationship Id="rId6" Type="http://schemas.openxmlformats.org/officeDocument/2006/relationships/image" Target="../media/image36.jpeg"/><Relationship Id="rId5" Type="http://schemas.openxmlformats.org/officeDocument/2006/relationships/image" Target="../media/image35.jpeg"/><Relationship Id="rId4" Type="http://schemas.openxmlformats.org/officeDocument/2006/relationships/image" Target="../media/image34.png"/><Relationship Id="rId9" Type="http://schemas.openxmlformats.org/officeDocument/2006/relationships/image" Target="../media/image39.png"/></Relationships>
</file>

<file path=ppt/slides/_rels/slide2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a:spLocks noChangeArrowheads="1"/>
          </p:cNvSpPr>
          <p:nvPr/>
        </p:nvSpPr>
        <p:spPr bwMode="auto">
          <a:xfrm>
            <a:off x="1476375" y="4868863"/>
            <a:ext cx="6786563" cy="108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spcBef>
                <a:spcPct val="30000"/>
              </a:spcBef>
            </a:pPr>
            <a:r>
              <a:rPr lang="zh-CN" altLang="en-US" sz="2800" b="0" dirty="0">
                <a:solidFill>
                  <a:srgbClr val="000000"/>
                </a:solidFill>
                <a:latin typeface="微软雅黑" pitchFamily="34" charset="-122"/>
                <a:ea typeface="微软雅黑" pitchFamily="34" charset="-122"/>
                <a:sym typeface="微软雅黑" pitchFamily="34" charset="-122"/>
              </a:rPr>
              <a:t>张德政</a:t>
            </a:r>
            <a:endParaRPr lang="en-US" sz="2800" b="0" dirty="0">
              <a:solidFill>
                <a:srgbClr val="000000"/>
              </a:solidFill>
              <a:latin typeface="微软雅黑" pitchFamily="34" charset="-122"/>
              <a:ea typeface="微软雅黑" pitchFamily="34" charset="-122"/>
              <a:sym typeface="微软雅黑" pitchFamily="34" charset="-122"/>
            </a:endParaRPr>
          </a:p>
          <a:p>
            <a:pPr algn="ctr" eaLnBrk="1" hangingPunct="1">
              <a:spcBef>
                <a:spcPct val="30000"/>
              </a:spcBef>
            </a:pPr>
            <a:r>
              <a:rPr lang="en-US" sz="2800" b="0" dirty="0">
                <a:solidFill>
                  <a:srgbClr val="000000"/>
                </a:solidFill>
                <a:latin typeface="微软雅黑" pitchFamily="34" charset="-122"/>
                <a:ea typeface="微软雅黑" pitchFamily="34" charset="-122"/>
                <a:sym typeface="微软雅黑" pitchFamily="34" charset="-122"/>
              </a:rPr>
              <a:t>  </a:t>
            </a:r>
            <a:r>
              <a:rPr lang="en-US" altLang="zh-CN" sz="2800" b="0" dirty="0" smtClean="0">
                <a:solidFill>
                  <a:srgbClr val="000000"/>
                </a:solidFill>
                <a:latin typeface="微软雅黑" pitchFamily="34" charset="-122"/>
                <a:ea typeface="微软雅黑" pitchFamily="34" charset="-122"/>
                <a:sym typeface="微软雅黑" pitchFamily="34" charset="-122"/>
              </a:rPr>
              <a:t>2016</a:t>
            </a:r>
            <a:r>
              <a:rPr lang="zh-CN" altLang="en-US" sz="2800" b="0" dirty="0" smtClean="0">
                <a:solidFill>
                  <a:srgbClr val="000000"/>
                </a:solidFill>
                <a:latin typeface="微软雅黑" pitchFamily="34" charset="-122"/>
                <a:ea typeface="微软雅黑" pitchFamily="34" charset="-122"/>
                <a:sym typeface="微软雅黑" pitchFamily="34" charset="-122"/>
              </a:rPr>
              <a:t>年</a:t>
            </a:r>
            <a:r>
              <a:rPr lang="en-US" altLang="zh-CN" sz="2800" b="0" dirty="0" smtClean="0">
                <a:solidFill>
                  <a:srgbClr val="000000"/>
                </a:solidFill>
                <a:latin typeface="微软雅黑" pitchFamily="34" charset="-122"/>
                <a:ea typeface="微软雅黑" pitchFamily="34" charset="-122"/>
                <a:sym typeface="微软雅黑" pitchFamily="34" charset="-122"/>
              </a:rPr>
              <a:t>10</a:t>
            </a:r>
            <a:r>
              <a:rPr lang="zh-CN" altLang="en-US" sz="2800" b="0" dirty="0" smtClean="0">
                <a:solidFill>
                  <a:srgbClr val="000000"/>
                </a:solidFill>
                <a:latin typeface="微软雅黑" pitchFamily="34" charset="-122"/>
                <a:ea typeface="微软雅黑" pitchFamily="34" charset="-122"/>
                <a:sym typeface="微软雅黑" pitchFamily="34" charset="-122"/>
              </a:rPr>
              <a:t>月</a:t>
            </a:r>
            <a:endParaRPr lang="zh-CN" altLang="en-US" sz="2800" b="0" dirty="0">
              <a:solidFill>
                <a:srgbClr val="000000"/>
              </a:solidFill>
              <a:latin typeface="微软雅黑" pitchFamily="34" charset="-122"/>
              <a:ea typeface="微软雅黑" pitchFamily="34" charset="-122"/>
              <a:sym typeface="微软雅黑" pitchFamily="34" charset="-122"/>
            </a:endParaRPr>
          </a:p>
        </p:txBody>
      </p:sp>
      <p:sp>
        <p:nvSpPr>
          <p:cNvPr id="3075" name="TextBox 21"/>
          <p:cNvSpPr>
            <a:spLocks noChangeArrowheads="1"/>
          </p:cNvSpPr>
          <p:nvPr/>
        </p:nvSpPr>
        <p:spPr bwMode="auto">
          <a:xfrm>
            <a:off x="971550" y="1990725"/>
            <a:ext cx="81041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3600" dirty="0">
                <a:solidFill>
                  <a:srgbClr val="FF0000"/>
                </a:solidFill>
                <a:latin typeface="微软雅黑" pitchFamily="34" charset="-122"/>
                <a:ea typeface="微软雅黑" pitchFamily="34" charset="-122"/>
                <a:sym typeface="微软雅黑" pitchFamily="34" charset="-122"/>
              </a:rPr>
              <a:t>数据</a:t>
            </a:r>
            <a:r>
              <a:rPr lang="zh-CN" altLang="en-US" sz="3600" dirty="0" smtClean="0">
                <a:solidFill>
                  <a:srgbClr val="FF0000"/>
                </a:solidFill>
                <a:latin typeface="微软雅黑" pitchFamily="34" charset="-122"/>
                <a:ea typeface="微软雅黑" pitchFamily="34" charset="-122"/>
                <a:sym typeface="微软雅黑" pitchFamily="34" charset="-122"/>
              </a:rPr>
              <a:t>挖掘之</a:t>
            </a:r>
            <a:r>
              <a:rPr lang="zh-CN" altLang="en-US" sz="3600" dirty="0" smtClean="0">
                <a:solidFill>
                  <a:srgbClr val="FF0000"/>
                </a:solidFill>
                <a:latin typeface="微软雅黑" pitchFamily="34" charset="-122"/>
                <a:ea typeface="微软雅黑" pitchFamily="34" charset="-122"/>
                <a:sym typeface="微软雅黑" pitchFamily="34" charset="-122"/>
              </a:rPr>
              <a:t>大数据</a:t>
            </a:r>
            <a:endParaRPr lang="zh-CN" altLang="en-US" sz="3600" dirty="0">
              <a:solidFill>
                <a:srgbClr val="FF0000"/>
              </a:solidFill>
              <a:latin typeface="微软雅黑" pitchFamily="34" charset="-122"/>
              <a:ea typeface="微软雅黑" pitchFamily="34" charset="-122"/>
              <a:sym typeface="微软雅黑" pitchFamily="34" charset="-122"/>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3"/>
          <p:cNvSpPr>
            <a:spLocks noChangeArrowheads="1"/>
          </p:cNvSpPr>
          <p:nvPr/>
        </p:nvSpPr>
        <p:spPr bwMode="auto">
          <a:xfrm>
            <a:off x="252413" y="190500"/>
            <a:ext cx="6624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一、大数据认知</a:t>
            </a:r>
          </a:p>
        </p:txBody>
      </p:sp>
      <p:sp>
        <p:nvSpPr>
          <p:cNvPr id="12291" name="内容占位符 4"/>
          <p:cNvSpPr>
            <a:spLocks noChangeArrowheads="1"/>
          </p:cNvSpPr>
          <p:nvPr/>
        </p:nvSpPr>
        <p:spPr bwMode="auto">
          <a:xfrm>
            <a:off x="469900" y="1485900"/>
            <a:ext cx="2232025" cy="5040313"/>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342900" indent="-342900">
              <a:lnSpc>
                <a:spcPct val="150000"/>
              </a:lnSpc>
              <a:spcBef>
                <a:spcPct val="20000"/>
              </a:spcBef>
            </a:pPr>
            <a:r>
              <a:rPr lang="en-US" altLang="zh-CN" sz="2800">
                <a:solidFill>
                  <a:srgbClr val="FF0000"/>
                </a:solidFill>
                <a:ea typeface="黑体" pitchFamily="2" charset="-122"/>
                <a:sym typeface="Times New Roman" pitchFamily="18" charset="0"/>
              </a:rPr>
              <a:t> IT </a:t>
            </a:r>
            <a:r>
              <a:rPr lang="zh-CN" altLang="en-US" sz="2800">
                <a:solidFill>
                  <a:srgbClr val="FF0000"/>
                </a:solidFill>
                <a:ea typeface="黑体" pitchFamily="2" charset="-122"/>
                <a:sym typeface="Times New Roman" pitchFamily="18" charset="0"/>
              </a:rPr>
              <a:t>热词：</a:t>
            </a:r>
            <a:endParaRPr lang="en-US" sz="2800">
              <a:solidFill>
                <a:srgbClr val="FF0000"/>
              </a:solidFill>
              <a:ea typeface="黑体" pitchFamily="2" charset="-122"/>
              <a:sym typeface="Times New Roman" pitchFamily="18" charset="0"/>
            </a:endParaRPr>
          </a:p>
          <a:p>
            <a:pPr marL="342900" indent="-342900">
              <a:lnSpc>
                <a:spcPct val="150000"/>
              </a:lnSpc>
              <a:spcBef>
                <a:spcPct val="20000"/>
              </a:spcBef>
            </a:pPr>
            <a:r>
              <a:rPr lang="zh-CN" altLang="en-US" sz="2800">
                <a:ea typeface="黑体" pitchFamily="2" charset="-122"/>
                <a:sym typeface="Times New Roman" pitchFamily="18" charset="0"/>
              </a:rPr>
              <a:t>云计算</a:t>
            </a:r>
            <a:endParaRPr lang="en-US" sz="2800">
              <a:ea typeface="黑体" pitchFamily="2" charset="-122"/>
              <a:sym typeface="Times New Roman" pitchFamily="18" charset="0"/>
            </a:endParaRPr>
          </a:p>
          <a:p>
            <a:pPr marL="342900" indent="-342900">
              <a:lnSpc>
                <a:spcPct val="150000"/>
              </a:lnSpc>
              <a:spcBef>
                <a:spcPct val="20000"/>
              </a:spcBef>
            </a:pPr>
            <a:r>
              <a:rPr lang="zh-CN" altLang="en-US" sz="2800">
                <a:ea typeface="黑体" pitchFamily="2" charset="-122"/>
                <a:sym typeface="Times New Roman" pitchFamily="18" charset="0"/>
              </a:rPr>
              <a:t>移动互联</a:t>
            </a:r>
          </a:p>
          <a:p>
            <a:pPr marL="342900" indent="-342900">
              <a:lnSpc>
                <a:spcPct val="150000"/>
              </a:lnSpc>
              <a:spcBef>
                <a:spcPct val="20000"/>
              </a:spcBef>
            </a:pPr>
            <a:r>
              <a:rPr lang="zh-CN" altLang="en-US" sz="2800">
                <a:ea typeface="黑体" pitchFamily="2" charset="-122"/>
                <a:sym typeface="Times New Roman" pitchFamily="18" charset="0"/>
              </a:rPr>
              <a:t>物联网</a:t>
            </a:r>
            <a:endParaRPr lang="en-US" sz="2800">
              <a:ea typeface="黑体" pitchFamily="2" charset="-122"/>
              <a:sym typeface="Times New Roman" pitchFamily="18" charset="0"/>
            </a:endParaRPr>
          </a:p>
          <a:p>
            <a:pPr marL="342900" indent="-342900">
              <a:lnSpc>
                <a:spcPct val="150000"/>
              </a:lnSpc>
              <a:spcBef>
                <a:spcPct val="20000"/>
              </a:spcBef>
            </a:pPr>
            <a:r>
              <a:rPr lang="zh-CN" altLang="en-US" sz="2800">
                <a:ea typeface="黑体" pitchFamily="2" charset="-122"/>
                <a:sym typeface="Times New Roman" pitchFamily="18" charset="0"/>
              </a:rPr>
              <a:t>大数据</a:t>
            </a:r>
            <a:endParaRPr lang="en-US" sz="2800">
              <a:ea typeface="黑体" pitchFamily="2" charset="-122"/>
              <a:sym typeface="Times New Roman" pitchFamily="18" charset="0"/>
            </a:endParaRPr>
          </a:p>
          <a:p>
            <a:pPr marL="342900" indent="-342900">
              <a:lnSpc>
                <a:spcPct val="150000"/>
              </a:lnSpc>
              <a:spcBef>
                <a:spcPct val="20000"/>
              </a:spcBef>
            </a:pPr>
            <a:r>
              <a:rPr lang="zh-CN" altLang="en-US" sz="2800">
                <a:ea typeface="黑体" pitchFamily="2" charset="-122"/>
                <a:sym typeface="Times New Roman" pitchFamily="18" charset="0"/>
              </a:rPr>
              <a:t>智慧城市</a:t>
            </a:r>
            <a:endParaRPr lang="en-US" sz="2800">
              <a:ea typeface="黑体" pitchFamily="2" charset="-122"/>
              <a:sym typeface="Times New Roman" pitchFamily="18" charset="0"/>
            </a:endParaRPr>
          </a:p>
          <a:p>
            <a:pPr marL="342900" indent="-342900">
              <a:lnSpc>
                <a:spcPct val="150000"/>
              </a:lnSpc>
              <a:spcBef>
                <a:spcPct val="20000"/>
              </a:spcBef>
            </a:pPr>
            <a:r>
              <a:rPr lang="zh-CN" altLang="en-US" sz="2800">
                <a:ea typeface="黑体" pitchFamily="2" charset="-122"/>
                <a:sym typeface="Times New Roman" pitchFamily="18" charset="0"/>
              </a:rPr>
              <a:t>智慧工厂</a:t>
            </a:r>
            <a:endParaRPr lang="en-US" sz="2800">
              <a:ea typeface="黑体" pitchFamily="2" charset="-122"/>
              <a:sym typeface="Times New Roman" pitchFamily="18" charset="0"/>
            </a:endParaRPr>
          </a:p>
        </p:txBody>
      </p:sp>
      <p:sp>
        <p:nvSpPr>
          <p:cNvPr id="12292" name="标题 3"/>
          <p:cNvSpPr>
            <a:spLocks noGrp="1" noChangeArrowheads="1"/>
          </p:cNvSpPr>
          <p:nvPr>
            <p:ph type="title" idx="4294967295"/>
          </p:nvPr>
        </p:nvSpPr>
        <p:spPr bwMode="auto">
          <a:xfrm>
            <a:off x="323850" y="765175"/>
            <a:ext cx="4716463" cy="717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800" b="1" smtClean="0">
                <a:solidFill>
                  <a:srgbClr val="FF0000"/>
                </a:solidFill>
                <a:latin typeface="微软雅黑" pitchFamily="34" charset="-122"/>
                <a:ea typeface="微软雅黑" pitchFamily="34" charset="-122"/>
                <a:sym typeface="微软雅黑" pitchFamily="34" charset="-122"/>
              </a:rPr>
              <a:t>大数据的</a:t>
            </a:r>
            <a:r>
              <a:rPr lang="en-US" altLang="zh-CN" sz="2800" b="1" smtClean="0">
                <a:solidFill>
                  <a:srgbClr val="FF0000"/>
                </a:solidFill>
                <a:latin typeface="微软雅黑" pitchFamily="34" charset="-122"/>
                <a:ea typeface="微软雅黑" pitchFamily="34" charset="-122"/>
                <a:sym typeface="微软雅黑" pitchFamily="34" charset="-122"/>
              </a:rPr>
              <a:t>IT</a:t>
            </a:r>
            <a:r>
              <a:rPr lang="zh-CN" altLang="en-US" sz="2800" b="1" smtClean="0">
                <a:solidFill>
                  <a:srgbClr val="FF0000"/>
                </a:solidFill>
                <a:latin typeface="微软雅黑" pitchFamily="34" charset="-122"/>
                <a:ea typeface="微软雅黑" pitchFamily="34" charset="-122"/>
                <a:sym typeface="微软雅黑" pitchFamily="34" charset="-122"/>
              </a:rPr>
              <a:t>定位</a:t>
            </a:r>
            <a:endParaRPr lang="zh-CN" altLang="en-US" smtClean="0"/>
          </a:p>
        </p:txBody>
      </p:sp>
      <p:pic>
        <p:nvPicPr>
          <p:cNvPr id="12293" name="Picture 2" descr="http://img.my.csdn.net/uploads/201302/01/1359694085_36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1555750"/>
            <a:ext cx="65786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7"/>
          <p:cNvSpPr>
            <a:spLocks noChangeArrowheads="1"/>
          </p:cNvSpPr>
          <p:nvPr/>
        </p:nvSpPr>
        <p:spPr bwMode="auto">
          <a:xfrm>
            <a:off x="360363" y="1214438"/>
            <a:ext cx="9180512"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66700" indent="-266700" eaLnBrk="1" hangingPunct="1">
              <a:lnSpc>
                <a:spcPct val="120000"/>
              </a:lnSpc>
              <a:spcBef>
                <a:spcPct val="20000"/>
              </a:spcBef>
              <a:buClr>
                <a:srgbClr val="3399FF"/>
              </a:buClr>
              <a:buFont typeface="Wingdings" pitchFamily="2" charset="2"/>
              <a:buChar char="l"/>
            </a:pPr>
            <a:endParaRPr lang="zh-CN" altLang="en-US">
              <a:solidFill>
                <a:srgbClr val="FF0000"/>
              </a:solidFill>
              <a:latin typeface="微软雅黑" pitchFamily="34" charset="-122"/>
              <a:ea typeface="微软雅黑" pitchFamily="34" charset="-122"/>
              <a:sym typeface="微软雅黑" pitchFamily="34" charset="-122"/>
            </a:endParaRPr>
          </a:p>
          <a:p>
            <a:pPr marL="266700" indent="-266700">
              <a:lnSpc>
                <a:spcPct val="150000"/>
              </a:lnSpc>
              <a:buFont typeface="Wingdings" pitchFamily="2" charset="2"/>
              <a:buChar char="u"/>
            </a:pPr>
            <a:r>
              <a:rPr lang="zh-CN" altLang="en-US">
                <a:solidFill>
                  <a:srgbClr val="000000"/>
                </a:solidFill>
                <a:latin typeface="黑体" pitchFamily="2" charset="-122"/>
                <a:ea typeface="黑体" pitchFamily="2" charset="-122"/>
                <a:sym typeface="黑体" pitchFamily="2" charset="-122"/>
              </a:rPr>
              <a:t>用途不同：</a:t>
            </a:r>
            <a:r>
              <a:rPr lang="zh-CN" altLang="en-US">
                <a:solidFill>
                  <a:schemeClr val="accent2"/>
                </a:solidFill>
                <a:latin typeface="黑体" pitchFamily="2" charset="-122"/>
                <a:ea typeface="黑体" pitchFamily="2" charset="-122"/>
                <a:sym typeface="黑体" pitchFamily="2" charset="-122"/>
              </a:rPr>
              <a:t>大数据处于业务流程的不同位置，以在线智能分析决策为主线，是行为实时信息的分析，强调前端业务的自动化驱动，</a:t>
            </a:r>
            <a:r>
              <a:rPr lang="en-US" altLang="zh-CN">
                <a:solidFill>
                  <a:schemeClr val="accent2"/>
                </a:solidFill>
                <a:latin typeface="黑体" pitchFamily="2" charset="-122"/>
                <a:ea typeface="黑体" pitchFamily="2" charset="-122"/>
                <a:sym typeface="黑体" pitchFamily="2" charset="-122"/>
              </a:rPr>
              <a:t>BI</a:t>
            </a:r>
            <a:r>
              <a:rPr lang="zh-CN" altLang="en-US">
                <a:solidFill>
                  <a:schemeClr val="accent2"/>
                </a:solidFill>
                <a:latin typeface="黑体" pitchFamily="2" charset="-122"/>
                <a:ea typeface="黑体" pitchFamily="2" charset="-122"/>
                <a:sym typeface="黑体" pitchFamily="2" charset="-122"/>
              </a:rPr>
              <a:t>强调事后决策分析</a:t>
            </a:r>
            <a:endParaRPr lang="en-US">
              <a:solidFill>
                <a:schemeClr val="accent2"/>
              </a:solidFill>
              <a:latin typeface="黑体" pitchFamily="2" charset="-122"/>
              <a:ea typeface="黑体" pitchFamily="2" charset="-122"/>
              <a:sym typeface="黑体" pitchFamily="2" charset="-122"/>
            </a:endParaRPr>
          </a:p>
          <a:p>
            <a:pPr marL="266700" indent="-266700">
              <a:lnSpc>
                <a:spcPct val="150000"/>
              </a:lnSpc>
              <a:buFont typeface="Wingdings" pitchFamily="2" charset="2"/>
              <a:buChar char="u"/>
            </a:pPr>
            <a:r>
              <a:rPr lang="zh-CN" altLang="en-US">
                <a:solidFill>
                  <a:srgbClr val="000000"/>
                </a:solidFill>
                <a:latin typeface="黑体" pitchFamily="2" charset="-122"/>
                <a:ea typeface="黑体" pitchFamily="2" charset="-122"/>
                <a:sym typeface="黑体" pitchFamily="2" charset="-122"/>
              </a:rPr>
              <a:t>数据不同：</a:t>
            </a:r>
            <a:r>
              <a:rPr lang="zh-CN" altLang="en-US">
                <a:solidFill>
                  <a:schemeClr val="accent2"/>
                </a:solidFill>
                <a:latin typeface="黑体" pitchFamily="2" charset="-122"/>
                <a:ea typeface="黑体" pitchFamily="2" charset="-122"/>
                <a:sym typeface="黑体" pitchFamily="2" charset="-122"/>
              </a:rPr>
              <a:t>大数据更强调对用户分析样本的不同，是全样本的简单算法；</a:t>
            </a:r>
            <a:r>
              <a:rPr lang="en-US" altLang="zh-CN">
                <a:solidFill>
                  <a:schemeClr val="accent2"/>
                </a:solidFill>
                <a:latin typeface="黑体" pitchFamily="2" charset="-122"/>
                <a:ea typeface="黑体" pitchFamily="2" charset="-122"/>
                <a:sym typeface="黑体" pitchFamily="2" charset="-122"/>
              </a:rPr>
              <a:t>BI</a:t>
            </a:r>
            <a:r>
              <a:rPr lang="zh-CN" altLang="en-US">
                <a:solidFill>
                  <a:schemeClr val="accent2"/>
                </a:solidFill>
                <a:latin typeface="黑体" pitchFamily="2" charset="-122"/>
                <a:ea typeface="黑体" pitchFamily="2" charset="-122"/>
                <a:sym typeface="黑体" pitchFamily="2" charset="-122"/>
              </a:rPr>
              <a:t>采用精准样本的复杂算法</a:t>
            </a:r>
            <a:endParaRPr lang="en-US">
              <a:solidFill>
                <a:schemeClr val="accent2"/>
              </a:solidFill>
              <a:latin typeface="黑体" pitchFamily="2" charset="-122"/>
              <a:ea typeface="黑体" pitchFamily="2" charset="-122"/>
              <a:sym typeface="黑体" pitchFamily="2" charset="-122"/>
            </a:endParaRPr>
          </a:p>
          <a:p>
            <a:pPr marL="266700" indent="-266700">
              <a:lnSpc>
                <a:spcPct val="150000"/>
              </a:lnSpc>
              <a:buFont typeface="Wingdings" pitchFamily="2" charset="2"/>
              <a:buChar char="u"/>
            </a:pPr>
            <a:r>
              <a:rPr lang="zh-CN" altLang="en-US">
                <a:solidFill>
                  <a:srgbClr val="000000"/>
                </a:solidFill>
                <a:latin typeface="黑体" pitchFamily="2" charset="-122"/>
                <a:ea typeface="黑体" pitchFamily="2" charset="-122"/>
                <a:sym typeface="黑体" pitchFamily="2" charset="-122"/>
              </a:rPr>
              <a:t>方法不同：</a:t>
            </a:r>
            <a:r>
              <a:rPr lang="zh-CN" altLang="en-US">
                <a:solidFill>
                  <a:schemeClr val="accent2"/>
                </a:solidFill>
                <a:latin typeface="黑体" pitchFamily="2" charset="-122"/>
                <a:ea typeface="黑体" pitchFamily="2" charset="-122"/>
                <a:sym typeface="黑体" pitchFamily="2" charset="-122"/>
              </a:rPr>
              <a:t>大数据采用分布式并行计算、处理速度快、实时性强；</a:t>
            </a:r>
            <a:r>
              <a:rPr lang="en-US" altLang="zh-CN">
                <a:solidFill>
                  <a:schemeClr val="accent2"/>
                </a:solidFill>
                <a:latin typeface="黑体" pitchFamily="2" charset="-122"/>
                <a:ea typeface="黑体" pitchFamily="2" charset="-122"/>
                <a:sym typeface="黑体" pitchFamily="2" charset="-122"/>
              </a:rPr>
              <a:t>BI</a:t>
            </a:r>
            <a:r>
              <a:rPr lang="zh-CN" altLang="en-US">
                <a:solidFill>
                  <a:schemeClr val="accent2"/>
                </a:solidFill>
                <a:latin typeface="黑体" pitchFamily="2" charset="-122"/>
                <a:ea typeface="黑体" pitchFamily="2" charset="-122"/>
                <a:sym typeface="黑体" pitchFamily="2" charset="-122"/>
              </a:rPr>
              <a:t>采用串行处理、离线处理、小样本技术</a:t>
            </a:r>
            <a:endParaRPr lang="en-US">
              <a:solidFill>
                <a:schemeClr val="accent2"/>
              </a:solidFill>
              <a:latin typeface="黑体" pitchFamily="2" charset="-122"/>
              <a:ea typeface="黑体" pitchFamily="2" charset="-122"/>
              <a:sym typeface="黑体" pitchFamily="2" charset="-122"/>
            </a:endParaRPr>
          </a:p>
          <a:p>
            <a:pPr marL="266700" indent="-266700">
              <a:lnSpc>
                <a:spcPct val="150000"/>
              </a:lnSpc>
              <a:buFont typeface="Wingdings" pitchFamily="2" charset="2"/>
              <a:buChar char="u"/>
            </a:pPr>
            <a:endParaRPr lang="zh-CN" altLang="en-US" b="0">
              <a:solidFill>
                <a:srgbClr val="000000"/>
              </a:solidFill>
              <a:latin typeface="微软雅黑" pitchFamily="34" charset="-122"/>
              <a:ea typeface="微软雅黑" pitchFamily="34" charset="-122"/>
              <a:sym typeface="微软雅黑" pitchFamily="34" charset="-122"/>
            </a:endParaRPr>
          </a:p>
        </p:txBody>
      </p:sp>
      <p:sp>
        <p:nvSpPr>
          <p:cNvPr id="13315" name="矩形 13"/>
          <p:cNvSpPr>
            <a:spLocks noChangeArrowheads="1"/>
          </p:cNvSpPr>
          <p:nvPr/>
        </p:nvSpPr>
        <p:spPr bwMode="auto">
          <a:xfrm>
            <a:off x="323850" y="190500"/>
            <a:ext cx="6624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一、大数据认知</a:t>
            </a:r>
          </a:p>
        </p:txBody>
      </p:sp>
      <p:sp>
        <p:nvSpPr>
          <p:cNvPr id="13316" name="Text Box 4"/>
          <p:cNvSpPr txBox="1">
            <a:spLocks noChangeArrowheads="1"/>
          </p:cNvSpPr>
          <p:nvPr/>
        </p:nvSpPr>
        <p:spPr bwMode="auto">
          <a:xfrm>
            <a:off x="0" y="1054100"/>
            <a:ext cx="7810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r>
              <a:rPr lang="zh-CN" altLang="en-US">
                <a:solidFill>
                  <a:srgbClr val="FF0000"/>
                </a:solidFill>
                <a:latin typeface="微软雅黑" pitchFamily="34" charset="-122"/>
                <a:ea typeface="微软雅黑" pitchFamily="34" charset="-122"/>
                <a:sym typeface="微软雅黑" pitchFamily="34" charset="-122"/>
              </a:rPr>
              <a:t>大数据（</a:t>
            </a:r>
            <a:r>
              <a:rPr lang="en-US" altLang="zh-CN">
                <a:solidFill>
                  <a:srgbClr val="FF0000"/>
                </a:solidFill>
                <a:latin typeface="微软雅黑" pitchFamily="34" charset="-122"/>
                <a:ea typeface="微软雅黑" pitchFamily="34" charset="-122"/>
                <a:sym typeface="微软雅黑" pitchFamily="34" charset="-122"/>
              </a:rPr>
              <a:t>BigData</a:t>
            </a:r>
            <a:r>
              <a:rPr lang="zh-CN" altLang="en-US">
                <a:solidFill>
                  <a:srgbClr val="FF0000"/>
                </a:solidFill>
                <a:latin typeface="微软雅黑" pitchFamily="34" charset="-122"/>
                <a:ea typeface="微软雅黑" pitchFamily="34" charset="-122"/>
                <a:sym typeface="微软雅黑" pitchFamily="34" charset="-122"/>
              </a:rPr>
              <a:t>）与商业智能（</a:t>
            </a:r>
            <a:r>
              <a:rPr lang="en-US" altLang="zh-CN">
                <a:solidFill>
                  <a:srgbClr val="FF0000"/>
                </a:solidFill>
                <a:latin typeface="微软雅黑" pitchFamily="34" charset="-122"/>
                <a:ea typeface="微软雅黑" pitchFamily="34" charset="-122"/>
                <a:sym typeface="微软雅黑" pitchFamily="34" charset="-122"/>
              </a:rPr>
              <a:t>BI</a:t>
            </a:r>
            <a:r>
              <a:rPr lang="zh-CN" altLang="en-US">
                <a:solidFill>
                  <a:srgbClr val="FF0000"/>
                </a:solidFill>
                <a:latin typeface="微软雅黑" pitchFamily="34" charset="-122"/>
                <a:ea typeface="微软雅黑" pitchFamily="34" charset="-122"/>
                <a:sym typeface="微软雅黑" pitchFamily="34" charset="-122"/>
              </a:rPr>
              <a:t>）或数据挖掘的区别</a:t>
            </a:r>
            <a:endParaRPr lang="en-US">
              <a:solidFill>
                <a:srgbClr val="FF0000"/>
              </a:solidFill>
              <a:latin typeface="微软雅黑" pitchFamily="34" charset="-122"/>
              <a:ea typeface="微软雅黑" pitchFamily="34" charset="-122"/>
              <a:sym typeface="微软雅黑" pitchFamily="34" charset="-122"/>
            </a:endParaRPr>
          </a:p>
          <a:p>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410"/>
                                        </p:tgtEl>
                                        <p:attrNameLst>
                                          <p:attrName>style.visibility</p:attrName>
                                        </p:attrNameLst>
                                      </p:cBhvr>
                                      <p:to>
                                        <p:strVal val="visible"/>
                                      </p:to>
                                    </p:set>
                                    <p:animEffect>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7"/>
          <p:cNvSpPr>
            <a:spLocks noChangeArrowheads="1"/>
          </p:cNvSpPr>
          <p:nvPr/>
        </p:nvSpPr>
        <p:spPr bwMode="auto">
          <a:xfrm>
            <a:off x="8870950" y="1981200"/>
            <a:ext cx="908050" cy="2662238"/>
          </a:xfrm>
          <a:prstGeom prst="rect">
            <a:avLst/>
          </a:prstGeom>
          <a:solidFill>
            <a:schemeClr val="bg1"/>
          </a:solidFill>
          <a:ln w="9525">
            <a:solidFill>
              <a:schemeClr val="tx1"/>
            </a:solidFill>
            <a:miter lim="800000"/>
            <a:headEnd/>
            <a:tailEnd/>
          </a:ln>
        </p:spPr>
        <p:txBody>
          <a:bodyPr lIns="90170" tIns="46990" rIns="90170" bIns="46990">
            <a:spAutoFit/>
          </a:bodyPr>
          <a:lstStyle/>
          <a:p>
            <a:pPr eaLnBrk="1" hangingPunct="1">
              <a:lnSpc>
                <a:spcPct val="120000"/>
              </a:lnSpc>
              <a:spcBef>
                <a:spcPct val="20000"/>
              </a:spcBef>
              <a:buClr>
                <a:srgbClr val="3399FF"/>
              </a:buClr>
            </a:pPr>
            <a:r>
              <a:rPr lang="en-US" altLang="zh-CN" sz="2800">
                <a:solidFill>
                  <a:schemeClr val="accent2"/>
                </a:solidFill>
                <a:latin typeface="黑体" pitchFamily="2" charset="-122"/>
                <a:ea typeface="黑体" pitchFamily="2" charset="-122"/>
                <a:sym typeface="黑体" pitchFamily="2" charset="-122"/>
              </a:rPr>
              <a:t>2014</a:t>
            </a:r>
            <a:r>
              <a:rPr lang="zh-CN" altLang="en-US" sz="2800">
                <a:solidFill>
                  <a:schemeClr val="accent2"/>
                </a:solidFill>
                <a:latin typeface="黑体" pitchFamily="2" charset="-122"/>
                <a:ea typeface="黑体" pitchFamily="2" charset="-122"/>
                <a:sym typeface="黑体" pitchFamily="2" charset="-122"/>
              </a:rPr>
              <a:t>年大数据发展趋势</a:t>
            </a:r>
            <a:endParaRPr lang="zh-CN" altLang="en-US" sz="2800" b="0">
              <a:solidFill>
                <a:schemeClr val="accent2"/>
              </a:solidFill>
              <a:latin typeface="黑体" pitchFamily="2" charset="-122"/>
              <a:ea typeface="黑体" pitchFamily="2" charset="-122"/>
              <a:sym typeface="黑体" pitchFamily="2" charset="-122"/>
            </a:endParaRPr>
          </a:p>
        </p:txBody>
      </p:sp>
      <p:sp>
        <p:nvSpPr>
          <p:cNvPr id="14339" name="矩形 13"/>
          <p:cNvSpPr>
            <a:spLocks noChangeArrowheads="1"/>
          </p:cNvSpPr>
          <p:nvPr/>
        </p:nvSpPr>
        <p:spPr bwMode="auto">
          <a:xfrm>
            <a:off x="252413" y="190500"/>
            <a:ext cx="6624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一、大数据认知</a:t>
            </a:r>
          </a:p>
        </p:txBody>
      </p:sp>
      <p:sp>
        <p:nvSpPr>
          <p:cNvPr id="18436" name="Rectangle 67"/>
          <p:cNvSpPr>
            <a:spLocks noChangeArrowheads="1"/>
          </p:cNvSpPr>
          <p:nvPr/>
        </p:nvSpPr>
        <p:spPr bwMode="auto">
          <a:xfrm>
            <a:off x="144463" y="1227138"/>
            <a:ext cx="9180512"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66700" indent="-266700">
              <a:lnSpc>
                <a:spcPct val="140000"/>
              </a:lnSpc>
            </a:pPr>
            <a:r>
              <a:rPr lang="zh-CN" altLang="en-US">
                <a:solidFill>
                  <a:srgbClr val="000000"/>
                </a:solidFill>
                <a:latin typeface="黑体" pitchFamily="2" charset="-122"/>
                <a:ea typeface="黑体" pitchFamily="2" charset="-122"/>
              </a:rPr>
              <a:t>大数据从“概念”走向“价值” ，</a:t>
            </a:r>
            <a:r>
              <a:rPr lang="zh-CN" altLang="en-US">
                <a:solidFill>
                  <a:srgbClr val="FF0000"/>
                </a:solidFill>
                <a:latin typeface="黑体" pitchFamily="2" charset="-122"/>
                <a:ea typeface="黑体" pitchFamily="2" charset="-122"/>
              </a:rPr>
              <a:t>很多实际应用，创造巨大价值</a:t>
            </a:r>
            <a:endParaRPr lang="en-US">
              <a:solidFill>
                <a:srgbClr val="FF0000"/>
              </a:solidFill>
              <a:latin typeface="黑体" pitchFamily="2" charset="-122"/>
              <a:ea typeface="黑体" pitchFamily="2" charset="-122"/>
            </a:endParaRPr>
          </a:p>
          <a:p>
            <a:pPr marL="266700" indent="-266700">
              <a:lnSpc>
                <a:spcPct val="140000"/>
              </a:lnSpc>
            </a:pPr>
            <a:r>
              <a:rPr lang="zh-CN" altLang="en-US">
                <a:solidFill>
                  <a:srgbClr val="000000"/>
                </a:solidFill>
                <a:latin typeface="黑体" pitchFamily="2" charset="-122"/>
                <a:ea typeface="黑体" pitchFamily="2" charset="-122"/>
              </a:rPr>
              <a:t>大数据架构的多样化模式并存 ，</a:t>
            </a:r>
            <a:r>
              <a:rPr lang="zh-CN" altLang="en-US">
                <a:solidFill>
                  <a:srgbClr val="FF0000"/>
                </a:solidFill>
                <a:latin typeface="黑体" pitchFamily="2" charset="-122"/>
                <a:ea typeface="黑体" pitchFamily="2" charset="-122"/>
              </a:rPr>
              <a:t>技术产品层出</a:t>
            </a:r>
          </a:p>
          <a:p>
            <a:pPr marL="266700" indent="-266700">
              <a:lnSpc>
                <a:spcPct val="140000"/>
              </a:lnSpc>
            </a:pPr>
            <a:r>
              <a:rPr lang="zh-CN" altLang="en-US">
                <a:solidFill>
                  <a:srgbClr val="000000"/>
                </a:solidFill>
                <a:latin typeface="黑体" pitchFamily="2" charset="-122"/>
                <a:ea typeface="黑体" pitchFamily="2" charset="-122"/>
              </a:rPr>
              <a:t>大数据安全与隐私 </a:t>
            </a:r>
          </a:p>
          <a:p>
            <a:pPr marL="266700" indent="-266700">
              <a:lnSpc>
                <a:spcPct val="140000"/>
              </a:lnSpc>
            </a:pPr>
            <a:r>
              <a:rPr lang="zh-CN" altLang="en-US">
                <a:solidFill>
                  <a:srgbClr val="000000"/>
                </a:solidFill>
                <a:latin typeface="黑体" pitchFamily="2" charset="-122"/>
                <a:ea typeface="黑体" pitchFamily="2" charset="-122"/>
              </a:rPr>
              <a:t>大数据分析与可视化 ，</a:t>
            </a:r>
            <a:r>
              <a:rPr lang="zh-CN" altLang="en-US">
                <a:solidFill>
                  <a:srgbClr val="FF0000"/>
                </a:solidFill>
                <a:latin typeface="黑体" pitchFamily="2" charset="-122"/>
                <a:ea typeface="黑体" pitchFamily="2" charset="-122"/>
              </a:rPr>
              <a:t>体验性好的分析手段</a:t>
            </a:r>
          </a:p>
          <a:p>
            <a:pPr marL="266700" indent="-266700">
              <a:lnSpc>
                <a:spcPct val="140000"/>
              </a:lnSpc>
            </a:pPr>
            <a:r>
              <a:rPr lang="zh-CN" altLang="en-US">
                <a:solidFill>
                  <a:srgbClr val="000000"/>
                </a:solidFill>
                <a:latin typeface="黑体" pitchFamily="2" charset="-122"/>
                <a:ea typeface="黑体" pitchFamily="2" charset="-122"/>
              </a:rPr>
              <a:t>大数据产业成为战略性产业 ，</a:t>
            </a:r>
            <a:r>
              <a:rPr lang="zh-CN" altLang="en-US">
                <a:solidFill>
                  <a:srgbClr val="FF0000"/>
                </a:solidFill>
                <a:latin typeface="黑体" pitchFamily="2" charset="-122"/>
                <a:ea typeface="黑体" pitchFamily="2" charset="-122"/>
              </a:rPr>
              <a:t>政府、企业、科研高度热情</a:t>
            </a:r>
          </a:p>
          <a:p>
            <a:pPr marL="266700" indent="-266700">
              <a:lnSpc>
                <a:spcPct val="140000"/>
              </a:lnSpc>
            </a:pPr>
            <a:r>
              <a:rPr lang="zh-CN" altLang="en-US">
                <a:solidFill>
                  <a:srgbClr val="000000"/>
                </a:solidFill>
                <a:latin typeface="黑体" pitchFamily="2" charset="-122"/>
                <a:ea typeface="黑体" pitchFamily="2" charset="-122"/>
              </a:rPr>
              <a:t>数据商品化与数据共享联盟化 </a:t>
            </a:r>
          </a:p>
          <a:p>
            <a:pPr marL="266700" indent="-266700">
              <a:lnSpc>
                <a:spcPct val="140000"/>
              </a:lnSpc>
            </a:pPr>
            <a:r>
              <a:rPr lang="zh-CN" altLang="en-US">
                <a:solidFill>
                  <a:srgbClr val="000000"/>
                </a:solidFill>
                <a:latin typeface="黑体" pitchFamily="2" charset="-122"/>
                <a:ea typeface="黑体" pitchFamily="2" charset="-122"/>
              </a:rPr>
              <a:t>基于大数据的推荐与预测流行 ，</a:t>
            </a:r>
            <a:r>
              <a:rPr lang="zh-CN" altLang="en-US">
                <a:solidFill>
                  <a:srgbClr val="FF0000"/>
                </a:solidFill>
                <a:latin typeface="黑体" pitchFamily="2" charset="-122"/>
                <a:ea typeface="黑体" pitchFamily="2" charset="-122"/>
              </a:rPr>
              <a:t>目前社会化应用</a:t>
            </a:r>
          </a:p>
          <a:p>
            <a:pPr marL="266700" indent="-266700">
              <a:lnSpc>
                <a:spcPct val="140000"/>
              </a:lnSpc>
            </a:pPr>
            <a:r>
              <a:rPr lang="zh-CN" altLang="en-US">
                <a:solidFill>
                  <a:srgbClr val="000000"/>
                </a:solidFill>
                <a:latin typeface="黑体" pitchFamily="2" charset="-122"/>
                <a:ea typeface="黑体" pitchFamily="2" charset="-122"/>
              </a:rPr>
              <a:t>深度学习与大数据智能成为支撑 ，</a:t>
            </a:r>
            <a:r>
              <a:rPr lang="zh-CN" altLang="en-US">
                <a:solidFill>
                  <a:srgbClr val="FF0000"/>
                </a:solidFill>
                <a:latin typeface="黑体" pitchFamily="2" charset="-122"/>
                <a:ea typeface="黑体" pitchFamily="2" charset="-122"/>
              </a:rPr>
              <a:t>特有的分析挖掘方法</a:t>
            </a:r>
          </a:p>
          <a:p>
            <a:pPr marL="266700" indent="-266700">
              <a:lnSpc>
                <a:spcPct val="140000"/>
              </a:lnSpc>
            </a:pPr>
            <a:r>
              <a:rPr lang="zh-CN" altLang="en-US">
                <a:solidFill>
                  <a:srgbClr val="000000"/>
                </a:solidFill>
                <a:latin typeface="黑体" pitchFamily="2" charset="-122"/>
                <a:ea typeface="黑体" pitchFamily="2" charset="-122"/>
              </a:rPr>
              <a:t>数据科学的兴起 </a:t>
            </a:r>
          </a:p>
          <a:p>
            <a:pPr marL="266700" indent="-266700">
              <a:lnSpc>
                <a:spcPct val="140000"/>
              </a:lnSpc>
            </a:pPr>
            <a:r>
              <a:rPr lang="zh-CN" altLang="en-US">
                <a:solidFill>
                  <a:srgbClr val="000000"/>
                </a:solidFill>
                <a:latin typeface="黑体" pitchFamily="2" charset="-122"/>
                <a:ea typeface="黑体" pitchFamily="2" charset="-122"/>
              </a:rPr>
              <a:t>大数据生态环境逐步完善</a:t>
            </a:r>
          </a:p>
          <a:p>
            <a:pPr marL="266700" indent="-266700" eaLnBrk="1" hangingPunct="1">
              <a:lnSpc>
                <a:spcPct val="120000"/>
              </a:lnSpc>
              <a:spcBef>
                <a:spcPct val="20000"/>
              </a:spcBef>
              <a:buClr>
                <a:srgbClr val="3399FF"/>
              </a:buClr>
              <a:buFont typeface="Wingdings" pitchFamily="2" charset="2"/>
              <a:buNone/>
            </a:pPr>
            <a:endParaRPr lang="zh-CN" altLang="en-US" b="0">
              <a:solidFill>
                <a:srgbClr val="000000"/>
              </a:solidFill>
              <a:latin typeface="微软雅黑" pitchFamily="34" charset="-122"/>
              <a:ea typeface="微软雅黑" pitchFamily="34" charset="-122"/>
              <a:sym typeface="微软雅黑" pitchFamily="34" charset="-122"/>
            </a:endParaRPr>
          </a:p>
        </p:txBody>
      </p:sp>
      <p:sp>
        <p:nvSpPr>
          <p:cNvPr id="14341" name="TextBox 15"/>
          <p:cNvSpPr>
            <a:spLocks noChangeArrowheads="1"/>
          </p:cNvSpPr>
          <p:nvPr/>
        </p:nvSpPr>
        <p:spPr bwMode="auto">
          <a:xfrm>
            <a:off x="5940425" y="5930900"/>
            <a:ext cx="3786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09" tIns="45654" rIns="91309" bIns="45654">
            <a:spAutoFit/>
          </a:bodyPr>
          <a:lstStyle/>
          <a:p>
            <a:r>
              <a:rPr lang="en-US" altLang="zh-CN">
                <a:solidFill>
                  <a:srgbClr val="0070C0"/>
                </a:solidFill>
                <a:ea typeface="黑体" pitchFamily="2" charset="-122"/>
                <a:sym typeface="Times New Roman" pitchFamily="18" charset="0"/>
              </a:rPr>
              <a:t>122</a:t>
            </a:r>
            <a:r>
              <a:rPr lang="zh-CN" altLang="en-US">
                <a:solidFill>
                  <a:srgbClr val="0070C0"/>
                </a:solidFill>
                <a:ea typeface="黑体" pitchFamily="2" charset="-122"/>
                <a:sym typeface="Times New Roman" pitchFamily="18" charset="0"/>
              </a:rPr>
              <a:t>位</a:t>
            </a:r>
            <a:r>
              <a:rPr lang="en-US" altLang="zh-CN">
                <a:solidFill>
                  <a:srgbClr val="0070C0"/>
                </a:solidFill>
                <a:ea typeface="黑体" pitchFamily="2" charset="-122"/>
                <a:sym typeface="Times New Roman" pitchFamily="18" charset="0"/>
              </a:rPr>
              <a:t>CCF</a:t>
            </a:r>
            <a:r>
              <a:rPr lang="zh-CN" altLang="en-US">
                <a:solidFill>
                  <a:srgbClr val="0070C0"/>
                </a:solidFill>
                <a:ea typeface="黑体" pitchFamily="2" charset="-122"/>
                <a:sym typeface="Times New Roman" pitchFamily="18" charset="0"/>
              </a:rPr>
              <a:t>专家的群体判断</a:t>
            </a:r>
            <a:endParaRPr lang="zh-CN" altLang="en-US"/>
          </a:p>
        </p:txBody>
      </p:sp>
      <p:sp>
        <p:nvSpPr>
          <p:cNvPr id="14342" name="TextBox 9"/>
          <p:cNvSpPr>
            <a:spLocks noChangeArrowheads="1"/>
          </p:cNvSpPr>
          <p:nvPr/>
        </p:nvSpPr>
        <p:spPr bwMode="auto">
          <a:xfrm>
            <a:off x="109538" y="838200"/>
            <a:ext cx="899953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09" tIns="45654" rIns="91309" bIns="45654">
            <a:spAutoFit/>
          </a:bodyPr>
          <a:lstStyle/>
          <a:p>
            <a:r>
              <a:rPr lang="zh-CN" altLang="en-US">
                <a:solidFill>
                  <a:srgbClr val="FF0000"/>
                </a:solidFill>
                <a:ea typeface="黑体" pitchFamily="2" charset="-122"/>
                <a:sym typeface="Times New Roman" pitchFamily="18" charset="0"/>
              </a:rPr>
              <a:t>目前，人们围绕大数据开展的工作：</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p:cBhvr>
                                        <p:cTn id="7" dur="500"/>
                                        <p:tgtEl>
                                          <p:spTgt spid="1843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436"/>
                                        </p:tgtEl>
                                        <p:attrNameLst>
                                          <p:attrName>style.visibility</p:attrName>
                                        </p:attrNameLst>
                                      </p:cBhvr>
                                      <p:to>
                                        <p:strVal val="visible"/>
                                      </p:to>
                                    </p:set>
                                    <p:animEffect>
                                      <p:cBhvr>
                                        <p:cTn id="10"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autoUpdateAnimBg="0"/>
      <p:bldP spid="18436"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
          <p:cNvSpPr>
            <a:spLocks noChangeArrowheads="1"/>
          </p:cNvSpPr>
          <p:nvPr/>
        </p:nvSpPr>
        <p:spPr bwMode="auto">
          <a:xfrm>
            <a:off x="1979613" y="117475"/>
            <a:ext cx="54721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007" tIns="53504" rIns="107007" bIns="53504">
            <a:spAutoFit/>
          </a:bodyPr>
          <a:lstStyle/>
          <a:p>
            <a:pPr algn="ctr" eaLnBrk="1" hangingPunct="1"/>
            <a:r>
              <a:rPr lang="zh-CN" altLang="en-US" sz="3200">
                <a:solidFill>
                  <a:srgbClr val="FF0000"/>
                </a:solidFill>
                <a:latin typeface="微软雅黑" pitchFamily="34" charset="-122"/>
                <a:ea typeface="微软雅黑" pitchFamily="34" charset="-122"/>
                <a:sym typeface="微软雅黑" pitchFamily="34" charset="-122"/>
              </a:rPr>
              <a:t>大数据思维与应用实践</a:t>
            </a:r>
          </a:p>
        </p:txBody>
      </p:sp>
      <p:sp>
        <p:nvSpPr>
          <p:cNvPr id="15363" name="矩形 1"/>
          <p:cNvSpPr>
            <a:spLocks noChangeArrowheads="1"/>
          </p:cNvSpPr>
          <p:nvPr/>
        </p:nvSpPr>
        <p:spPr bwMode="auto">
          <a:xfrm>
            <a:off x="1044575" y="1268413"/>
            <a:ext cx="734377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大数据认知</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FF000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FF0000"/>
                </a:solidFill>
                <a:latin typeface="黑体" pitchFamily="2" charset="-122"/>
                <a:ea typeface="黑体" pitchFamily="2" charset="-122"/>
                <a:sym typeface="黑体" pitchFamily="2" charset="-122"/>
              </a:rPr>
              <a:t>大数据的思维</a:t>
            </a:r>
            <a:endParaRPr lang="en-US" sz="2800" dirty="0">
              <a:solidFill>
                <a:srgbClr val="FF000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大数据相关技术</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大数据的应用案例</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bwMode="auto">
          <a:xfrm>
            <a:off x="396875" y="1341438"/>
            <a:ext cx="8974138" cy="47847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pPr>
            <a:r>
              <a:rPr lang="zh-CN" sz="2400" b="1" smtClean="0">
                <a:latin typeface="黑体" pitchFamily="2" charset="-122"/>
                <a:ea typeface="黑体" pitchFamily="2" charset="-122"/>
              </a:rPr>
              <a:t>知识重要性转变：“</a:t>
            </a:r>
            <a:r>
              <a:rPr lang="zh-CN" altLang="zh-CN" sz="2400" b="1" smtClean="0">
                <a:latin typeface="黑体" pitchFamily="2" charset="-122"/>
                <a:ea typeface="黑体" pitchFamily="2" charset="-122"/>
              </a:rPr>
              <a:t>Know-where”</a:t>
            </a:r>
            <a:r>
              <a:rPr lang="zh-CN" sz="2400" b="1" smtClean="0">
                <a:latin typeface="黑体" pitchFamily="2" charset="-122"/>
                <a:ea typeface="黑体" pitchFamily="2" charset="-122"/>
              </a:rPr>
              <a:t>比 “</a:t>
            </a:r>
            <a:r>
              <a:rPr lang="zh-CN" altLang="zh-CN" sz="2400" b="1" smtClean="0">
                <a:latin typeface="黑体" pitchFamily="2" charset="-122"/>
                <a:ea typeface="黑体" pitchFamily="2" charset="-122"/>
              </a:rPr>
              <a:t>Know-what” </a:t>
            </a:r>
            <a:r>
              <a:rPr lang="zh-CN" altLang="en-US" sz="2400" b="1" smtClean="0">
                <a:latin typeface="黑体" pitchFamily="2" charset="-122"/>
                <a:ea typeface="黑体" pitchFamily="2" charset="-122"/>
              </a:rPr>
              <a:t>，</a:t>
            </a:r>
            <a:r>
              <a:rPr lang="zh-CN" altLang="zh-CN" sz="2400" b="1" smtClean="0">
                <a:latin typeface="黑体" pitchFamily="2" charset="-122"/>
                <a:ea typeface="黑体" pitchFamily="2" charset="-122"/>
              </a:rPr>
              <a:t>“Know-how”</a:t>
            </a:r>
            <a:r>
              <a:rPr lang="zh-CN" sz="2400" b="1" smtClean="0">
                <a:latin typeface="黑体" pitchFamily="2" charset="-122"/>
                <a:ea typeface="黑体" pitchFamily="2" charset="-122"/>
              </a:rPr>
              <a:t>更重要；</a:t>
            </a:r>
          </a:p>
          <a:p>
            <a:pPr>
              <a:lnSpc>
                <a:spcPct val="150000"/>
              </a:lnSpc>
            </a:pPr>
            <a:r>
              <a:rPr lang="zh-CN" sz="2400" b="1" smtClean="0">
                <a:latin typeface="黑体" pitchFamily="2" charset="-122"/>
                <a:ea typeface="黑体" pitchFamily="2" charset="-122"/>
              </a:rPr>
              <a:t>碎片化知识的整合能力比单一知识的学习能力更重要</a:t>
            </a:r>
            <a:r>
              <a:rPr lang="zh-CN" altLang="en-US" sz="2400" b="1" smtClean="0">
                <a:latin typeface="黑体" pitchFamily="2" charset="-122"/>
                <a:ea typeface="黑体" pitchFamily="2" charset="-122"/>
              </a:rPr>
              <a:t>：</a:t>
            </a:r>
            <a:r>
              <a:rPr lang="zh-CN" sz="2400" b="1" smtClean="0">
                <a:latin typeface="黑体" pitchFamily="2" charset="-122"/>
                <a:ea typeface="黑体" pitchFamily="2" charset="-122"/>
              </a:rPr>
              <a:t>要善于发现不同知识、观点、概念间内在联系；</a:t>
            </a:r>
          </a:p>
          <a:p>
            <a:pPr>
              <a:lnSpc>
                <a:spcPct val="150000"/>
              </a:lnSpc>
            </a:pPr>
            <a:r>
              <a:rPr lang="zh-CN" sz="2400" b="1" smtClean="0">
                <a:latin typeface="黑体" pitchFamily="2" charset="-122"/>
                <a:ea typeface="黑体" pitchFamily="2" charset="-122"/>
              </a:rPr>
              <a:t>认知主体转变：个体向群体转变</a:t>
            </a:r>
            <a:r>
              <a:rPr lang="en-US" altLang="zh-CN" sz="2400" b="1" smtClean="0">
                <a:latin typeface="黑体" pitchFamily="2" charset="-122"/>
                <a:ea typeface="黑体" pitchFamily="2" charset="-122"/>
              </a:rPr>
              <a:t>——</a:t>
            </a:r>
            <a:r>
              <a:rPr lang="zh-CN" sz="2400" b="1" smtClean="0">
                <a:latin typeface="黑体" pitchFamily="2" charset="-122"/>
                <a:ea typeface="黑体" pitchFamily="2" charset="-122"/>
              </a:rPr>
              <a:t>协同学习，群体智慧。</a:t>
            </a:r>
          </a:p>
        </p:txBody>
      </p:sp>
      <p:sp>
        <p:nvSpPr>
          <p:cNvPr id="16387" name="Text Box 3"/>
          <p:cNvSpPr txBox="1">
            <a:spLocks noChangeArrowheads="1"/>
          </p:cNvSpPr>
          <p:nvPr/>
        </p:nvSpPr>
        <p:spPr bwMode="auto">
          <a:xfrm>
            <a:off x="47625" y="835025"/>
            <a:ext cx="4672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r>
              <a:rPr lang="zh-CN">
                <a:solidFill>
                  <a:srgbClr val="FF0000"/>
                </a:solidFill>
                <a:latin typeface="黑体" pitchFamily="2" charset="-122"/>
                <a:ea typeface="黑体" pitchFamily="2" charset="-122"/>
              </a:rPr>
              <a:t>大数据</a:t>
            </a:r>
            <a:r>
              <a:rPr lang="zh-CN" altLang="en-US">
                <a:solidFill>
                  <a:srgbClr val="FF0000"/>
                </a:solidFill>
                <a:latin typeface="黑体" pitchFamily="2" charset="-122"/>
                <a:ea typeface="黑体" pitchFamily="2" charset="-122"/>
              </a:rPr>
              <a:t>时代，</a:t>
            </a:r>
            <a:r>
              <a:rPr lang="zh-CN">
                <a:solidFill>
                  <a:srgbClr val="FF0000"/>
                </a:solidFill>
                <a:latin typeface="黑体" pitchFamily="2" charset="-122"/>
                <a:ea typeface="黑体" pitchFamily="2" charset="-122"/>
              </a:rPr>
              <a:t>人类</a:t>
            </a:r>
            <a:r>
              <a:rPr lang="zh-CN" altLang="en-US">
                <a:solidFill>
                  <a:srgbClr val="FF0000"/>
                </a:solidFill>
                <a:latin typeface="黑体" pitchFamily="2" charset="-122"/>
                <a:ea typeface="黑体" pitchFamily="2" charset="-122"/>
              </a:rPr>
              <a:t>观念</a:t>
            </a:r>
            <a:r>
              <a:rPr lang="zh-CN">
                <a:solidFill>
                  <a:srgbClr val="FF0000"/>
                </a:solidFill>
                <a:latin typeface="黑体" pitchFamily="2" charset="-122"/>
                <a:ea typeface="黑体" pitchFamily="2" charset="-122"/>
              </a:rPr>
              <a:t>的</a:t>
            </a:r>
            <a:r>
              <a:rPr lang="zh-CN" altLang="zh-CN">
                <a:solidFill>
                  <a:srgbClr val="FF0000"/>
                </a:solidFill>
                <a:latin typeface="黑体" pitchFamily="2" charset="-122"/>
                <a:ea typeface="黑体" pitchFamily="2" charset="-122"/>
              </a:rPr>
              <a:t>3</a:t>
            </a:r>
            <a:r>
              <a:rPr lang="zh-CN">
                <a:solidFill>
                  <a:srgbClr val="FF0000"/>
                </a:solidFill>
                <a:latin typeface="黑体" pitchFamily="2" charset="-122"/>
                <a:ea typeface="黑体" pitchFamily="2" charset="-122"/>
              </a:rPr>
              <a:t>个转变</a:t>
            </a:r>
          </a:p>
        </p:txBody>
      </p:sp>
      <p:sp>
        <p:nvSpPr>
          <p:cNvPr id="16388" name="矩形 26"/>
          <p:cNvSpPr>
            <a:spLocks noChangeArrowheads="1"/>
          </p:cNvSpPr>
          <p:nvPr/>
        </p:nvSpPr>
        <p:spPr bwMode="auto">
          <a:xfrm>
            <a:off x="252413" y="190500"/>
            <a:ext cx="6337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二、大数据的思维</a:t>
            </a:r>
            <a:endParaRPr lang="en-US">
              <a:solidFill>
                <a:srgbClr val="0070C0"/>
              </a:solidFill>
              <a:latin typeface="微软雅黑" pitchFamily="34" charset="-122"/>
              <a:ea typeface="微软雅黑" pitchFamily="34" charset="-122"/>
              <a:sym typeface="微软雅黑" pitchFamily="34" charset="-122"/>
            </a:endParaRPr>
          </a:p>
          <a:p>
            <a:pPr algn="ct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bwMode="auto">
          <a:xfrm>
            <a:off x="252413" y="765175"/>
            <a:ext cx="9145587" cy="58324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buFontTx/>
              <a:buNone/>
            </a:pPr>
            <a:r>
              <a:rPr lang="zh-CN" sz="2400" b="1" smtClean="0">
                <a:solidFill>
                  <a:srgbClr val="FF0000"/>
                </a:solidFill>
                <a:latin typeface="黑体" pitchFamily="2" charset="-122"/>
                <a:ea typeface="黑体" pitchFamily="2" charset="-122"/>
              </a:rPr>
              <a:t>大数据带来的主要变化</a:t>
            </a:r>
          </a:p>
          <a:p>
            <a:pPr>
              <a:lnSpc>
                <a:spcPct val="150000"/>
              </a:lnSpc>
            </a:pPr>
            <a:r>
              <a:rPr lang="zh-CN" altLang="zh-CN" sz="2000" b="1" smtClean="0">
                <a:latin typeface="黑体" pitchFamily="2" charset="-122"/>
                <a:ea typeface="黑体" pitchFamily="2" charset="-122"/>
              </a:rPr>
              <a:t>(1)</a:t>
            </a:r>
            <a:r>
              <a:rPr lang="zh-CN" sz="2000" b="1" smtClean="0">
                <a:latin typeface="黑体" pitchFamily="2" charset="-122"/>
                <a:ea typeface="黑体" pitchFamily="2" charset="-122"/>
              </a:rPr>
              <a:t>大数据是一种新的理念。</a:t>
            </a:r>
          </a:p>
          <a:p>
            <a:pPr lvl="1">
              <a:lnSpc>
                <a:spcPct val="150000"/>
              </a:lnSpc>
            </a:pPr>
            <a:r>
              <a:rPr lang="zh-CN" sz="2000" b="1" smtClean="0">
                <a:latin typeface="黑体" pitchFamily="2" charset="-122"/>
                <a:ea typeface="黑体" pitchFamily="2" charset="-122"/>
              </a:rPr>
              <a:t>大数据就像基础设施一样，成为基础资源，不是抽样数据，而是全部数据，其重要性前所未有。</a:t>
            </a:r>
          </a:p>
          <a:p>
            <a:pPr lvl="1">
              <a:lnSpc>
                <a:spcPct val="150000"/>
              </a:lnSpc>
            </a:pPr>
            <a:r>
              <a:rPr lang="zh-CN" sz="2000" b="1" smtClean="0">
                <a:latin typeface="黑体" pitchFamily="2" charset="-122"/>
                <a:ea typeface="黑体" pitchFamily="2" charset="-122"/>
              </a:rPr>
              <a:t>某种程度上放弃对精确性和因果关系的追求，更关注事物的相关关系。通过对海量数据的分析，找出数据之间的相关关系，揭示现实世界事物的相关性，在某种程度上，具有统计学的特点。</a:t>
            </a:r>
          </a:p>
          <a:p>
            <a:pPr lvl="1">
              <a:lnSpc>
                <a:spcPct val="150000"/>
              </a:lnSpc>
            </a:pPr>
            <a:r>
              <a:rPr lang="zh-CN" sz="2000" b="1" smtClean="0">
                <a:latin typeface="黑体" pitchFamily="2" charset="-122"/>
                <a:ea typeface="黑体" pitchFamily="2" charset="-122"/>
              </a:rPr>
              <a:t>数据应用于预测，通过洞察事物的发展方向，为社会提供巨大</a:t>
            </a:r>
          </a:p>
          <a:p>
            <a:pPr>
              <a:lnSpc>
                <a:spcPct val="150000"/>
              </a:lnSpc>
            </a:pPr>
            <a:r>
              <a:rPr lang="zh-CN" altLang="zh-CN" sz="2000" b="1" smtClean="0">
                <a:latin typeface="黑体" pitchFamily="2" charset="-122"/>
                <a:ea typeface="黑体" pitchFamily="2" charset="-122"/>
              </a:rPr>
              <a:t>(2)</a:t>
            </a:r>
            <a:r>
              <a:rPr lang="zh-CN" sz="2000" b="1" smtClean="0">
                <a:latin typeface="黑体" pitchFamily="2" charset="-122"/>
                <a:ea typeface="黑体" pitchFamily="2" charset="-122"/>
              </a:rPr>
              <a:t>大数据来源广泛，结构多样，传统的数据库无法满足大数据的需求。</a:t>
            </a:r>
          </a:p>
          <a:p>
            <a:pPr>
              <a:lnSpc>
                <a:spcPct val="150000"/>
              </a:lnSpc>
            </a:pPr>
            <a:r>
              <a:rPr lang="zh-CN" altLang="zh-CN" sz="2000" b="1" smtClean="0">
                <a:latin typeface="黑体" pitchFamily="2" charset="-122"/>
                <a:ea typeface="黑体" pitchFamily="2" charset="-122"/>
              </a:rPr>
              <a:t>(3)</a:t>
            </a:r>
            <a:r>
              <a:rPr lang="zh-CN" sz="2000" b="1" smtClean="0">
                <a:latin typeface="黑体" pitchFamily="2" charset="-122"/>
                <a:ea typeface="黑体" pitchFamily="2" charset="-122"/>
              </a:rPr>
              <a:t>需要新的性能强大且易用性强的数据存储、分析方法和数据处理模型。</a:t>
            </a:r>
          </a:p>
          <a:p>
            <a:pPr>
              <a:lnSpc>
                <a:spcPct val="150000"/>
              </a:lnSpc>
            </a:pPr>
            <a:r>
              <a:rPr lang="zh-CN" altLang="zh-CN" sz="2000" b="1" smtClean="0">
                <a:latin typeface="黑体" pitchFamily="2" charset="-122"/>
                <a:ea typeface="黑体" pitchFamily="2" charset="-122"/>
              </a:rPr>
              <a:t>(4)</a:t>
            </a:r>
            <a:r>
              <a:rPr lang="zh-CN" sz="2000" b="1" smtClean="0">
                <a:latin typeface="黑体" pitchFamily="2" charset="-122"/>
                <a:ea typeface="黑体" pitchFamily="2" charset="-122"/>
              </a:rPr>
              <a:t>数据更具有客观性。</a:t>
            </a:r>
          </a:p>
        </p:txBody>
      </p:sp>
      <p:sp>
        <p:nvSpPr>
          <p:cNvPr id="17411" name="矩形 26"/>
          <p:cNvSpPr>
            <a:spLocks noChangeArrowheads="1"/>
          </p:cNvSpPr>
          <p:nvPr/>
        </p:nvSpPr>
        <p:spPr bwMode="auto">
          <a:xfrm>
            <a:off x="252413" y="190500"/>
            <a:ext cx="6337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二、大数据的思维</a:t>
            </a:r>
            <a:endParaRPr lang="en-US">
              <a:solidFill>
                <a:srgbClr val="0070C0"/>
              </a:solidFill>
              <a:latin typeface="微软雅黑" pitchFamily="34" charset="-122"/>
              <a:ea typeface="微软雅黑" pitchFamily="34" charset="-122"/>
              <a:sym typeface="微软雅黑" pitchFamily="34" charset="-122"/>
            </a:endParaRPr>
          </a:p>
          <a:p>
            <a:pPr algn="ct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2"/>
          <p:cNvSpPr>
            <a:spLocks noChangeArrowheads="1"/>
          </p:cNvSpPr>
          <p:nvPr/>
        </p:nvSpPr>
        <p:spPr bwMode="auto">
          <a:xfrm>
            <a:off x="17463" y="838200"/>
            <a:ext cx="628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FF0000"/>
                </a:solidFill>
                <a:latin typeface="黑体" pitchFamily="2" charset="-122"/>
                <a:ea typeface="黑体" pitchFamily="2" charset="-122"/>
                <a:sym typeface="Times New Roman" pitchFamily="18" charset="0"/>
              </a:rPr>
              <a:t>《</a:t>
            </a:r>
            <a:r>
              <a:rPr lang="zh-CN" altLang="en-US">
                <a:solidFill>
                  <a:srgbClr val="FF0000"/>
                </a:solidFill>
                <a:latin typeface="黑体" pitchFamily="2" charset="-122"/>
                <a:ea typeface="黑体" pitchFamily="2" charset="-122"/>
                <a:sym typeface="Times New Roman" pitchFamily="18" charset="0"/>
              </a:rPr>
              <a:t>大数据时代</a:t>
            </a:r>
            <a:r>
              <a:rPr lang="en-US" altLang="zh-CN">
                <a:solidFill>
                  <a:srgbClr val="FF0000"/>
                </a:solidFill>
                <a:latin typeface="黑体" pitchFamily="2" charset="-122"/>
                <a:ea typeface="黑体" pitchFamily="2" charset="-122"/>
                <a:sym typeface="Times New Roman" pitchFamily="18" charset="0"/>
              </a:rPr>
              <a:t>》</a:t>
            </a:r>
            <a:r>
              <a:rPr lang="zh-CN" altLang="en-US">
                <a:solidFill>
                  <a:srgbClr val="FF0000"/>
                </a:solidFill>
                <a:latin typeface="黑体" pitchFamily="2" charset="-122"/>
                <a:ea typeface="黑体" pitchFamily="2" charset="-122"/>
                <a:sym typeface="Times New Roman" pitchFamily="18" charset="0"/>
              </a:rPr>
              <a:t>维克托 迈尔 舍恩伯格</a:t>
            </a:r>
            <a:endParaRPr lang="zh-CN" altLang="en-US">
              <a:solidFill>
                <a:srgbClr val="FF0000"/>
              </a:solidFill>
              <a:latin typeface="黑体" pitchFamily="2" charset="-122"/>
              <a:ea typeface="黑体" pitchFamily="2" charset="-122"/>
            </a:endParaRPr>
          </a:p>
        </p:txBody>
      </p:sp>
      <p:sp>
        <p:nvSpPr>
          <p:cNvPr id="18435" name="矩形 3"/>
          <p:cNvSpPr>
            <a:spLocks/>
          </p:cNvSpPr>
          <p:nvPr/>
        </p:nvSpPr>
        <p:spPr bwMode="auto">
          <a:xfrm>
            <a:off x="323850" y="3214688"/>
            <a:ext cx="2043113" cy="636587"/>
          </a:xfrm>
          <a:prstGeom prst="rect">
            <a:avLst/>
          </a:prstGeom>
          <a:solidFill>
            <a:srgbClr val="FFFFFF"/>
          </a:solidFill>
          <a:ln w="25400">
            <a:solidFill>
              <a:srgbClr val="000000"/>
            </a:solidFill>
            <a:miter lim="800000"/>
            <a:headEnd/>
            <a:tailEnd/>
          </a:ln>
        </p:spPr>
        <p:txBody>
          <a:bodyPr/>
          <a:lstStyle/>
          <a:p>
            <a:pPr eaLnBrk="1" hangingPunct="1"/>
            <a:r>
              <a:rPr lang="zh-CN" altLang="en-US">
                <a:sym typeface="Times New Roman" pitchFamily="18" charset="0"/>
              </a:rPr>
              <a:t>大数据时代</a:t>
            </a:r>
            <a:endParaRPr lang="zh-CN" altLang="en-US" b="0">
              <a:sym typeface="Times New Roman" pitchFamily="18" charset="0"/>
            </a:endParaRPr>
          </a:p>
        </p:txBody>
      </p:sp>
      <p:sp>
        <p:nvSpPr>
          <p:cNvPr id="18436" name="矩形 7"/>
          <p:cNvSpPr>
            <a:spLocks/>
          </p:cNvSpPr>
          <p:nvPr/>
        </p:nvSpPr>
        <p:spPr bwMode="auto">
          <a:xfrm>
            <a:off x="3014663" y="1558925"/>
            <a:ext cx="2043112" cy="636588"/>
          </a:xfrm>
          <a:prstGeom prst="rect">
            <a:avLst/>
          </a:prstGeom>
          <a:solidFill>
            <a:srgbClr val="FFFFFF"/>
          </a:solidFill>
          <a:ln w="25400">
            <a:solidFill>
              <a:srgbClr val="000000"/>
            </a:solidFill>
            <a:miter lim="800000"/>
            <a:headEnd/>
            <a:tailEnd/>
          </a:ln>
        </p:spPr>
        <p:txBody>
          <a:bodyPr/>
          <a:lstStyle/>
          <a:p>
            <a:pPr eaLnBrk="1" hangingPunct="1"/>
            <a:r>
              <a:rPr lang="zh-CN" altLang="en-US">
                <a:solidFill>
                  <a:srgbClr val="002060"/>
                </a:solidFill>
                <a:sym typeface="Times New Roman" pitchFamily="18" charset="0"/>
              </a:rPr>
              <a:t>思维变革</a:t>
            </a:r>
            <a:endParaRPr lang="zh-CN" altLang="en-US">
              <a:solidFill>
                <a:srgbClr val="002060"/>
              </a:solidFill>
            </a:endParaRPr>
          </a:p>
        </p:txBody>
      </p:sp>
      <p:sp>
        <p:nvSpPr>
          <p:cNvPr id="18437" name="矩形 8"/>
          <p:cNvSpPr>
            <a:spLocks/>
          </p:cNvSpPr>
          <p:nvPr/>
        </p:nvSpPr>
        <p:spPr bwMode="auto">
          <a:xfrm>
            <a:off x="3028950" y="3194050"/>
            <a:ext cx="2041525" cy="638175"/>
          </a:xfrm>
          <a:prstGeom prst="rect">
            <a:avLst/>
          </a:prstGeom>
          <a:solidFill>
            <a:srgbClr val="FFFFFF"/>
          </a:solidFill>
          <a:ln w="25400">
            <a:solidFill>
              <a:srgbClr val="000000"/>
            </a:solidFill>
            <a:miter lim="800000"/>
            <a:headEnd/>
            <a:tailEnd/>
          </a:ln>
        </p:spPr>
        <p:txBody>
          <a:bodyPr/>
          <a:lstStyle/>
          <a:p>
            <a:pPr eaLnBrk="1" hangingPunct="1"/>
            <a:r>
              <a:rPr lang="zh-CN" altLang="en-US" b="0">
                <a:sym typeface="Times New Roman" pitchFamily="18" charset="0"/>
              </a:rPr>
              <a:t>商业变革</a:t>
            </a:r>
            <a:endParaRPr lang="zh-CN" altLang="en-US"/>
          </a:p>
        </p:txBody>
      </p:sp>
      <p:sp>
        <p:nvSpPr>
          <p:cNvPr id="18438" name="矩形 9"/>
          <p:cNvSpPr>
            <a:spLocks/>
          </p:cNvSpPr>
          <p:nvPr/>
        </p:nvSpPr>
        <p:spPr bwMode="auto">
          <a:xfrm>
            <a:off x="3033713" y="4721225"/>
            <a:ext cx="2043112" cy="638175"/>
          </a:xfrm>
          <a:prstGeom prst="rect">
            <a:avLst/>
          </a:prstGeom>
          <a:solidFill>
            <a:srgbClr val="FFFFFF"/>
          </a:solidFill>
          <a:ln w="25400">
            <a:solidFill>
              <a:srgbClr val="000000"/>
            </a:solidFill>
            <a:miter lim="800000"/>
            <a:headEnd/>
            <a:tailEnd/>
          </a:ln>
        </p:spPr>
        <p:txBody>
          <a:bodyPr/>
          <a:lstStyle/>
          <a:p>
            <a:pPr eaLnBrk="1" hangingPunct="1"/>
            <a:r>
              <a:rPr lang="zh-CN" altLang="en-US" b="0">
                <a:sym typeface="Times New Roman" pitchFamily="18" charset="0"/>
              </a:rPr>
              <a:t>管理变革</a:t>
            </a:r>
            <a:endParaRPr lang="zh-CN" altLang="en-US"/>
          </a:p>
        </p:txBody>
      </p:sp>
      <p:sp>
        <p:nvSpPr>
          <p:cNvPr id="18439" name="矩形 10"/>
          <p:cNvSpPr>
            <a:spLocks/>
          </p:cNvSpPr>
          <p:nvPr/>
        </p:nvSpPr>
        <p:spPr bwMode="auto">
          <a:xfrm>
            <a:off x="6011863" y="1095375"/>
            <a:ext cx="2836862" cy="463550"/>
          </a:xfrm>
          <a:prstGeom prst="rect">
            <a:avLst/>
          </a:prstGeom>
          <a:solidFill>
            <a:srgbClr val="FFFFFF"/>
          </a:solidFill>
          <a:ln w="25400">
            <a:solidFill>
              <a:srgbClr val="000000"/>
            </a:solidFill>
            <a:miter lim="800000"/>
            <a:headEnd/>
            <a:tailEnd/>
          </a:ln>
        </p:spPr>
        <p:txBody>
          <a:bodyPr/>
          <a:lstStyle/>
          <a:p>
            <a:pPr eaLnBrk="1" hangingPunct="1"/>
            <a:r>
              <a:rPr lang="zh-CN" altLang="en-US" sz="2000">
                <a:sym typeface="Times New Roman" pitchFamily="18" charset="0"/>
              </a:rPr>
              <a:t>更多数据</a:t>
            </a:r>
            <a:r>
              <a:rPr lang="en-US" altLang="zh-CN" sz="2000">
                <a:sym typeface="Times New Roman" pitchFamily="18" charset="0"/>
              </a:rPr>
              <a:t>:</a:t>
            </a:r>
            <a:r>
              <a:rPr lang="zh-CN" altLang="en-US" sz="2000">
                <a:sym typeface="Times New Roman" pitchFamily="18" charset="0"/>
              </a:rPr>
              <a:t>详细的感知</a:t>
            </a:r>
            <a:endParaRPr lang="zh-CN" altLang="en-US" sz="2000" b="0">
              <a:sym typeface="Times New Roman" pitchFamily="18" charset="0"/>
            </a:endParaRPr>
          </a:p>
        </p:txBody>
      </p:sp>
      <p:sp>
        <p:nvSpPr>
          <p:cNvPr id="18440" name="矩形 11"/>
          <p:cNvSpPr>
            <a:spLocks/>
          </p:cNvSpPr>
          <p:nvPr/>
        </p:nvSpPr>
        <p:spPr bwMode="auto">
          <a:xfrm>
            <a:off x="6011863" y="1644650"/>
            <a:ext cx="2836862" cy="463550"/>
          </a:xfrm>
          <a:prstGeom prst="rect">
            <a:avLst/>
          </a:prstGeom>
          <a:solidFill>
            <a:srgbClr val="FFFFFF"/>
          </a:solidFill>
          <a:ln w="25400">
            <a:solidFill>
              <a:srgbClr val="000000"/>
            </a:solidFill>
            <a:miter lim="800000"/>
            <a:headEnd/>
            <a:tailEnd/>
          </a:ln>
        </p:spPr>
        <p:txBody>
          <a:bodyPr/>
          <a:lstStyle/>
          <a:p>
            <a:pPr eaLnBrk="1" hangingPunct="1"/>
            <a:r>
              <a:rPr lang="zh-CN" altLang="en-US" sz="2000">
                <a:sym typeface="Times New Roman" pitchFamily="18" charset="0"/>
              </a:rPr>
              <a:t>更杂数据</a:t>
            </a:r>
            <a:r>
              <a:rPr lang="en-US" altLang="zh-CN" sz="2000">
                <a:sym typeface="Times New Roman" pitchFamily="18" charset="0"/>
              </a:rPr>
              <a:t>:</a:t>
            </a:r>
            <a:r>
              <a:rPr lang="zh-CN" altLang="en-US" sz="2000">
                <a:sym typeface="Times New Roman" pitchFamily="18" charset="0"/>
              </a:rPr>
              <a:t>透彻地洞察</a:t>
            </a:r>
            <a:endParaRPr lang="zh-CN" altLang="en-US" sz="2000" b="0">
              <a:sym typeface="Times New Roman" pitchFamily="18" charset="0"/>
            </a:endParaRPr>
          </a:p>
        </p:txBody>
      </p:sp>
      <p:sp>
        <p:nvSpPr>
          <p:cNvPr id="18441" name="矩形 12"/>
          <p:cNvSpPr>
            <a:spLocks/>
          </p:cNvSpPr>
          <p:nvPr/>
        </p:nvSpPr>
        <p:spPr bwMode="auto">
          <a:xfrm>
            <a:off x="6011863" y="2195513"/>
            <a:ext cx="2836862" cy="461962"/>
          </a:xfrm>
          <a:prstGeom prst="rect">
            <a:avLst/>
          </a:prstGeom>
          <a:solidFill>
            <a:srgbClr val="FFFFFF"/>
          </a:solidFill>
          <a:ln w="25400">
            <a:solidFill>
              <a:srgbClr val="000000"/>
            </a:solidFill>
            <a:miter lim="800000"/>
            <a:headEnd/>
            <a:tailEnd/>
          </a:ln>
        </p:spPr>
        <p:txBody>
          <a:bodyPr/>
          <a:lstStyle/>
          <a:p>
            <a:pPr eaLnBrk="1" hangingPunct="1"/>
            <a:r>
              <a:rPr lang="zh-CN" altLang="en-US" sz="2000">
                <a:sym typeface="Times New Roman" pitchFamily="18" charset="0"/>
              </a:rPr>
              <a:t>更准预测</a:t>
            </a:r>
            <a:r>
              <a:rPr lang="en-US" altLang="zh-CN" sz="2000">
                <a:sym typeface="Times New Roman" pitchFamily="18" charset="0"/>
              </a:rPr>
              <a:t>:</a:t>
            </a:r>
            <a:r>
              <a:rPr lang="zh-CN" altLang="en-US" sz="2000">
                <a:sym typeface="Times New Roman" pitchFamily="18" charset="0"/>
              </a:rPr>
              <a:t>关联 预测</a:t>
            </a:r>
          </a:p>
        </p:txBody>
      </p:sp>
      <p:sp>
        <p:nvSpPr>
          <p:cNvPr id="18442" name="矩形 13"/>
          <p:cNvSpPr>
            <a:spLocks/>
          </p:cNvSpPr>
          <p:nvPr/>
        </p:nvSpPr>
        <p:spPr bwMode="auto">
          <a:xfrm>
            <a:off x="6030913" y="2803525"/>
            <a:ext cx="2817812" cy="463550"/>
          </a:xfrm>
          <a:prstGeom prst="rect">
            <a:avLst/>
          </a:prstGeom>
          <a:solidFill>
            <a:srgbClr val="FFFFFF"/>
          </a:solidFill>
          <a:ln w="25400">
            <a:solidFill>
              <a:srgbClr val="000000"/>
            </a:solidFill>
            <a:miter lim="800000"/>
            <a:headEnd/>
            <a:tailEnd/>
          </a:ln>
        </p:spPr>
        <p:txBody>
          <a:bodyPr/>
          <a:lstStyle/>
          <a:p>
            <a:pPr eaLnBrk="1" hangingPunct="1"/>
            <a:r>
              <a:rPr lang="zh-CN" altLang="en-US" sz="2000">
                <a:sym typeface="Times New Roman" pitchFamily="18" charset="0"/>
              </a:rPr>
              <a:t>一切都可量化</a:t>
            </a:r>
          </a:p>
        </p:txBody>
      </p:sp>
      <p:sp>
        <p:nvSpPr>
          <p:cNvPr id="18443" name="矩形 14"/>
          <p:cNvSpPr>
            <a:spLocks/>
          </p:cNvSpPr>
          <p:nvPr/>
        </p:nvSpPr>
        <p:spPr bwMode="auto">
          <a:xfrm>
            <a:off x="6030913" y="3352800"/>
            <a:ext cx="2817812" cy="463550"/>
          </a:xfrm>
          <a:prstGeom prst="rect">
            <a:avLst/>
          </a:prstGeom>
          <a:solidFill>
            <a:srgbClr val="FFFFFF"/>
          </a:solidFill>
          <a:ln w="25400">
            <a:solidFill>
              <a:srgbClr val="000000"/>
            </a:solidFill>
            <a:miter lim="800000"/>
            <a:headEnd/>
            <a:tailEnd/>
          </a:ln>
        </p:spPr>
        <p:txBody>
          <a:bodyPr/>
          <a:lstStyle/>
          <a:p>
            <a:pPr eaLnBrk="1" hangingPunct="1"/>
            <a:r>
              <a:rPr lang="zh-CN" altLang="en-US" sz="2000">
                <a:sym typeface="Times New Roman" pitchFamily="18" charset="0"/>
              </a:rPr>
              <a:t>价值</a:t>
            </a:r>
            <a:r>
              <a:rPr lang="en-US" altLang="zh-CN" sz="2000">
                <a:sym typeface="Times New Roman" pitchFamily="18" charset="0"/>
              </a:rPr>
              <a:t>:  </a:t>
            </a:r>
            <a:r>
              <a:rPr lang="zh-CN" altLang="en-US" sz="2000">
                <a:sym typeface="Times New Roman" pitchFamily="18" charset="0"/>
              </a:rPr>
              <a:t>数据金矿</a:t>
            </a:r>
          </a:p>
        </p:txBody>
      </p:sp>
      <p:sp>
        <p:nvSpPr>
          <p:cNvPr id="18444" name="矩形 15"/>
          <p:cNvSpPr>
            <a:spLocks/>
          </p:cNvSpPr>
          <p:nvPr/>
        </p:nvSpPr>
        <p:spPr bwMode="auto">
          <a:xfrm>
            <a:off x="6030913" y="3903663"/>
            <a:ext cx="2817812" cy="463550"/>
          </a:xfrm>
          <a:prstGeom prst="rect">
            <a:avLst/>
          </a:prstGeom>
          <a:solidFill>
            <a:srgbClr val="FFFFFF"/>
          </a:solidFill>
          <a:ln w="25400">
            <a:solidFill>
              <a:srgbClr val="000000"/>
            </a:solidFill>
            <a:miter lim="800000"/>
            <a:headEnd/>
            <a:tailEnd/>
          </a:ln>
        </p:spPr>
        <p:txBody>
          <a:bodyPr/>
          <a:lstStyle/>
          <a:p>
            <a:pPr eaLnBrk="1" hangingPunct="1"/>
            <a:r>
              <a:rPr lang="zh-CN" altLang="en-US" sz="2000">
                <a:sym typeface="Times New Roman" pitchFamily="18" charset="0"/>
              </a:rPr>
              <a:t>定位</a:t>
            </a:r>
            <a:r>
              <a:rPr lang="en-US" altLang="zh-CN" sz="2000">
                <a:sym typeface="Times New Roman" pitchFamily="18" charset="0"/>
              </a:rPr>
              <a:t>:</a:t>
            </a:r>
            <a:r>
              <a:rPr lang="zh-CN" altLang="en-US" sz="2000">
                <a:sym typeface="Times New Roman" pitchFamily="18" charset="0"/>
              </a:rPr>
              <a:t>数据 技术 思维</a:t>
            </a:r>
          </a:p>
        </p:txBody>
      </p:sp>
      <p:sp>
        <p:nvSpPr>
          <p:cNvPr id="18445" name="矩形 16"/>
          <p:cNvSpPr>
            <a:spLocks/>
          </p:cNvSpPr>
          <p:nvPr/>
        </p:nvSpPr>
        <p:spPr bwMode="auto">
          <a:xfrm>
            <a:off x="6057900" y="4603750"/>
            <a:ext cx="2792413" cy="463550"/>
          </a:xfrm>
          <a:prstGeom prst="rect">
            <a:avLst/>
          </a:prstGeom>
          <a:solidFill>
            <a:srgbClr val="FFFFFF"/>
          </a:solidFill>
          <a:ln w="25400">
            <a:solidFill>
              <a:srgbClr val="000000"/>
            </a:solidFill>
            <a:miter lim="800000"/>
            <a:headEnd/>
            <a:tailEnd/>
          </a:ln>
        </p:spPr>
        <p:txBody>
          <a:bodyPr/>
          <a:lstStyle/>
          <a:p>
            <a:pPr eaLnBrk="1" hangingPunct="1"/>
            <a:r>
              <a:rPr lang="zh-CN" altLang="en-US" sz="2000">
                <a:sym typeface="Times New Roman" pitchFamily="18" charset="0"/>
              </a:rPr>
              <a:t>风险</a:t>
            </a:r>
            <a:r>
              <a:rPr lang="en-US" altLang="zh-CN" sz="2000">
                <a:sym typeface="Times New Roman" pitchFamily="18" charset="0"/>
              </a:rPr>
              <a:t>:</a:t>
            </a:r>
            <a:r>
              <a:rPr lang="zh-CN" altLang="en-US" sz="2000">
                <a:sym typeface="Times New Roman" pitchFamily="18" charset="0"/>
              </a:rPr>
              <a:t>数据主宰有风险</a:t>
            </a:r>
          </a:p>
        </p:txBody>
      </p:sp>
      <p:sp>
        <p:nvSpPr>
          <p:cNvPr id="18446" name="矩形 17"/>
          <p:cNvSpPr>
            <a:spLocks/>
          </p:cNvSpPr>
          <p:nvPr/>
        </p:nvSpPr>
        <p:spPr bwMode="auto">
          <a:xfrm>
            <a:off x="6057900" y="5153025"/>
            <a:ext cx="2792413" cy="463550"/>
          </a:xfrm>
          <a:prstGeom prst="rect">
            <a:avLst/>
          </a:prstGeom>
          <a:solidFill>
            <a:srgbClr val="FFFFFF"/>
          </a:solidFill>
          <a:ln w="25400">
            <a:solidFill>
              <a:srgbClr val="000000"/>
            </a:solidFill>
            <a:miter lim="800000"/>
            <a:headEnd/>
            <a:tailEnd/>
          </a:ln>
        </p:spPr>
        <p:txBody>
          <a:bodyPr/>
          <a:lstStyle/>
          <a:p>
            <a:pPr eaLnBrk="1" hangingPunct="1"/>
            <a:r>
              <a:rPr lang="zh-CN" altLang="en-US" sz="2000">
                <a:sym typeface="Times New Roman" pitchFamily="18" charset="0"/>
              </a:rPr>
              <a:t>掌控</a:t>
            </a:r>
            <a:r>
              <a:rPr lang="en-US" altLang="zh-CN" sz="2000">
                <a:sym typeface="Times New Roman" pitchFamily="18" charset="0"/>
              </a:rPr>
              <a:t>:</a:t>
            </a:r>
            <a:r>
              <a:rPr lang="zh-CN" altLang="en-US" sz="2000">
                <a:sym typeface="Times New Roman" pitchFamily="18" charset="0"/>
              </a:rPr>
              <a:t>大数据算法师</a:t>
            </a:r>
          </a:p>
        </p:txBody>
      </p:sp>
      <p:sp>
        <p:nvSpPr>
          <p:cNvPr id="18447" name="左大括号 4"/>
          <p:cNvSpPr>
            <a:spLocks/>
          </p:cNvSpPr>
          <p:nvPr/>
        </p:nvSpPr>
        <p:spPr bwMode="auto">
          <a:xfrm>
            <a:off x="5057775" y="1327150"/>
            <a:ext cx="811213" cy="1098550"/>
          </a:xfrm>
          <a:prstGeom prst="leftBrace">
            <a:avLst>
              <a:gd name="adj1" fmla="val 79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b="0">
              <a:sym typeface="Times New Roman" pitchFamily="18" charset="0"/>
            </a:endParaRPr>
          </a:p>
        </p:txBody>
      </p:sp>
      <p:sp>
        <p:nvSpPr>
          <p:cNvPr id="18448" name="左大括号 20"/>
          <p:cNvSpPr>
            <a:spLocks/>
          </p:cNvSpPr>
          <p:nvPr/>
        </p:nvSpPr>
        <p:spPr bwMode="auto">
          <a:xfrm>
            <a:off x="2419350" y="1876425"/>
            <a:ext cx="404813" cy="3276600"/>
          </a:xfrm>
          <a:prstGeom prst="leftBrace">
            <a:avLst>
              <a:gd name="adj1" fmla="val 339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b="0">
              <a:sym typeface="Times New Roman" pitchFamily="18" charset="0"/>
            </a:endParaRPr>
          </a:p>
        </p:txBody>
      </p:sp>
      <p:sp>
        <p:nvSpPr>
          <p:cNvPr id="18449" name="左大括号 21"/>
          <p:cNvSpPr>
            <a:spLocks/>
          </p:cNvSpPr>
          <p:nvPr/>
        </p:nvSpPr>
        <p:spPr bwMode="auto">
          <a:xfrm>
            <a:off x="5148263" y="4581525"/>
            <a:ext cx="811212" cy="1100138"/>
          </a:xfrm>
          <a:prstGeom prst="leftBrace">
            <a:avLst>
              <a:gd name="adj1" fmla="val 799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b="0">
              <a:sym typeface="Times New Roman" pitchFamily="18" charset="0"/>
            </a:endParaRPr>
          </a:p>
        </p:txBody>
      </p:sp>
      <p:sp>
        <p:nvSpPr>
          <p:cNvPr id="18450" name="左大括号 22"/>
          <p:cNvSpPr>
            <a:spLocks/>
          </p:cNvSpPr>
          <p:nvPr/>
        </p:nvSpPr>
        <p:spPr bwMode="auto">
          <a:xfrm>
            <a:off x="5148263" y="2849563"/>
            <a:ext cx="811212" cy="1373187"/>
          </a:xfrm>
          <a:prstGeom prst="leftBrace">
            <a:avLst>
              <a:gd name="adj1" fmla="val 601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zh-CN" b="0">
              <a:sym typeface="Times New Roman" pitchFamily="18" charset="0"/>
            </a:endParaRPr>
          </a:p>
        </p:txBody>
      </p:sp>
      <p:sp>
        <p:nvSpPr>
          <p:cNvPr id="18451" name="TextBox 23"/>
          <p:cNvSpPr>
            <a:spLocks noChangeArrowheads="1"/>
          </p:cNvSpPr>
          <p:nvPr/>
        </p:nvSpPr>
        <p:spPr bwMode="auto">
          <a:xfrm>
            <a:off x="323850" y="5662613"/>
            <a:ext cx="9113838"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09" tIns="45654" rIns="91309" bIns="45654">
            <a:spAutoFit/>
          </a:bodyPr>
          <a:lstStyle/>
          <a:p>
            <a:pPr>
              <a:lnSpc>
                <a:spcPct val="120000"/>
              </a:lnSpc>
            </a:pPr>
            <a:r>
              <a:rPr lang="zh-CN" altLang="en-US">
                <a:solidFill>
                  <a:srgbClr val="FF0000"/>
                </a:solidFill>
                <a:ea typeface="黑体" pitchFamily="2" charset="-122"/>
                <a:sym typeface="Times New Roman" pitchFamily="18" charset="0"/>
              </a:rPr>
              <a:t>从因果关系到相关关系的思维变革是大数据的关键</a:t>
            </a:r>
            <a:r>
              <a:rPr lang="en-US" altLang="zh-CN">
                <a:solidFill>
                  <a:srgbClr val="FF0000"/>
                </a:solidFill>
                <a:ea typeface="黑体" pitchFamily="2" charset="-122"/>
                <a:sym typeface="Times New Roman" pitchFamily="18" charset="0"/>
              </a:rPr>
              <a:t>,</a:t>
            </a:r>
            <a:r>
              <a:rPr lang="zh-CN" altLang="en-US">
                <a:solidFill>
                  <a:srgbClr val="FF0000"/>
                </a:solidFill>
                <a:ea typeface="黑体" pitchFamily="2" charset="-122"/>
                <a:sym typeface="Times New Roman" pitchFamily="18" charset="0"/>
              </a:rPr>
              <a:t>建立在相关关系分析法基础上的预测才是大数据的核心</a:t>
            </a:r>
            <a:endParaRPr lang="zh-CN" altLang="en-US"/>
          </a:p>
        </p:txBody>
      </p:sp>
      <p:sp>
        <p:nvSpPr>
          <p:cNvPr id="20500" name="Rectangle 67"/>
          <p:cNvSpPr>
            <a:spLocks noChangeArrowheads="1"/>
          </p:cNvSpPr>
          <p:nvPr/>
        </p:nvSpPr>
        <p:spPr bwMode="auto">
          <a:xfrm>
            <a:off x="8848725" y="1095375"/>
            <a:ext cx="9080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20000"/>
              </a:lnSpc>
              <a:spcBef>
                <a:spcPct val="20000"/>
              </a:spcBef>
              <a:buClr>
                <a:srgbClr val="3399FF"/>
              </a:buClr>
            </a:pPr>
            <a:r>
              <a:rPr lang="zh-CN" altLang="en-US" sz="2000">
                <a:solidFill>
                  <a:schemeClr val="accent2"/>
                </a:solidFill>
                <a:latin typeface="黑体" pitchFamily="2" charset="-122"/>
                <a:ea typeface="黑体" pitchFamily="2" charset="-122"/>
                <a:sym typeface="黑体" pitchFamily="2" charset="-122"/>
              </a:rPr>
              <a:t>大数据正在改变这我们的生活方式以及理解世界的方式</a:t>
            </a:r>
          </a:p>
        </p:txBody>
      </p:sp>
      <p:sp>
        <p:nvSpPr>
          <p:cNvPr id="18453" name="矩形 26"/>
          <p:cNvSpPr>
            <a:spLocks noChangeArrowheads="1"/>
          </p:cNvSpPr>
          <p:nvPr/>
        </p:nvSpPr>
        <p:spPr bwMode="auto">
          <a:xfrm>
            <a:off x="252413" y="190500"/>
            <a:ext cx="6337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二、大数据的思维</a:t>
            </a:r>
            <a:endParaRPr lang="en-US">
              <a:solidFill>
                <a:srgbClr val="0070C0"/>
              </a:solidFill>
              <a:latin typeface="微软雅黑" pitchFamily="34" charset="-122"/>
              <a:ea typeface="微软雅黑" pitchFamily="34" charset="-122"/>
              <a:sym typeface="微软雅黑" pitchFamily="34" charset="-122"/>
            </a:endParaRPr>
          </a:p>
          <a:p>
            <a:pPr algn="ct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500"/>
                                        </p:tgtEl>
                                        <p:attrNameLst>
                                          <p:attrName>style.visibility</p:attrName>
                                        </p:attrNameLst>
                                      </p:cBhvr>
                                      <p:to>
                                        <p:strVal val="visible"/>
                                      </p:to>
                                    </p:set>
                                    <p:animEffect>
                                      <p:cBhvr>
                                        <p:cTn id="7" dur="500"/>
                                        <p:tgtEl>
                                          <p:spTgt spid="2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0"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7"/>
          <p:cNvSpPr>
            <a:spLocks noChangeArrowheads="1"/>
          </p:cNvSpPr>
          <p:nvPr/>
        </p:nvSpPr>
        <p:spPr bwMode="auto">
          <a:xfrm>
            <a:off x="288925" y="825500"/>
            <a:ext cx="6588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66700" indent="-266700" eaLnBrk="1" hangingPunct="1">
              <a:lnSpc>
                <a:spcPct val="120000"/>
              </a:lnSpc>
              <a:spcBef>
                <a:spcPct val="20000"/>
              </a:spcBef>
              <a:buClr>
                <a:srgbClr val="3399FF"/>
              </a:buClr>
              <a:buFont typeface="Wingdings" pitchFamily="2" charset="2"/>
              <a:buNone/>
            </a:pPr>
            <a:r>
              <a:rPr lang="en-US" altLang="zh-CN">
                <a:solidFill>
                  <a:srgbClr val="FF0000"/>
                </a:solidFill>
                <a:latin typeface="黑体" pitchFamily="2" charset="-122"/>
                <a:ea typeface="黑体" pitchFamily="2" charset="-122"/>
                <a:sym typeface="Times New Roman" pitchFamily="18" charset="0"/>
              </a:rPr>
              <a:t>《</a:t>
            </a:r>
            <a:r>
              <a:rPr lang="zh-CN" altLang="en-US">
                <a:solidFill>
                  <a:srgbClr val="FF0000"/>
                </a:solidFill>
                <a:latin typeface="黑体" pitchFamily="2" charset="-122"/>
                <a:ea typeface="黑体" pitchFamily="2" charset="-122"/>
                <a:sym typeface="Times New Roman" pitchFamily="18" charset="0"/>
              </a:rPr>
              <a:t>思考</a:t>
            </a:r>
            <a:r>
              <a:rPr lang="en-US" altLang="zh-CN">
                <a:solidFill>
                  <a:srgbClr val="FF0000"/>
                </a:solidFill>
                <a:latin typeface="黑体" pitchFamily="2" charset="-122"/>
                <a:ea typeface="黑体" pitchFamily="2" charset="-122"/>
                <a:sym typeface="Times New Roman" pitchFamily="18" charset="0"/>
              </a:rPr>
              <a:t>,</a:t>
            </a:r>
            <a:r>
              <a:rPr lang="zh-CN" altLang="en-US">
                <a:solidFill>
                  <a:srgbClr val="FF0000"/>
                </a:solidFill>
                <a:latin typeface="黑体" pitchFamily="2" charset="-122"/>
                <a:ea typeface="黑体" pitchFamily="2" charset="-122"/>
                <a:sym typeface="Times New Roman" pitchFamily="18" charset="0"/>
              </a:rPr>
              <a:t>快与慢</a:t>
            </a:r>
            <a:r>
              <a:rPr lang="en-US" altLang="zh-CN">
                <a:solidFill>
                  <a:srgbClr val="FF0000"/>
                </a:solidFill>
                <a:latin typeface="黑体" pitchFamily="2" charset="-122"/>
                <a:ea typeface="黑体" pitchFamily="2" charset="-122"/>
                <a:sym typeface="Times New Roman" pitchFamily="18" charset="0"/>
              </a:rPr>
              <a:t>》</a:t>
            </a:r>
            <a:r>
              <a:rPr lang="zh-CN" altLang="en-US">
                <a:solidFill>
                  <a:srgbClr val="FF0000"/>
                </a:solidFill>
                <a:latin typeface="黑体" pitchFamily="2" charset="-122"/>
                <a:ea typeface="黑体" pitchFamily="2" charset="-122"/>
                <a:sym typeface="Times New Roman" pitchFamily="18" charset="0"/>
              </a:rPr>
              <a:t>丹尼尔</a:t>
            </a:r>
            <a:r>
              <a:rPr lang="en-US" altLang="zh-CN">
                <a:solidFill>
                  <a:srgbClr val="FF0000"/>
                </a:solidFill>
                <a:latin typeface="黑体" pitchFamily="2" charset="-122"/>
                <a:ea typeface="黑体" pitchFamily="2" charset="-122"/>
                <a:sym typeface="Times New Roman" pitchFamily="18" charset="0"/>
              </a:rPr>
              <a:t>•</a:t>
            </a:r>
            <a:r>
              <a:rPr lang="zh-CN" altLang="en-US">
                <a:solidFill>
                  <a:srgbClr val="FF0000"/>
                </a:solidFill>
                <a:latin typeface="黑体" pitchFamily="2" charset="-122"/>
                <a:ea typeface="黑体" pitchFamily="2" charset="-122"/>
                <a:sym typeface="Times New Roman" pitchFamily="18" charset="0"/>
              </a:rPr>
              <a:t>卡尼曼</a:t>
            </a:r>
            <a:endParaRPr lang="zh-CN" altLang="en-US">
              <a:solidFill>
                <a:srgbClr val="FF0000"/>
              </a:solidFill>
              <a:latin typeface="黑体" pitchFamily="2" charset="-122"/>
              <a:ea typeface="黑体" pitchFamily="2" charset="-122"/>
              <a:sym typeface="微软雅黑" pitchFamily="34" charset="-122"/>
            </a:endParaRPr>
          </a:p>
        </p:txBody>
      </p:sp>
      <p:sp>
        <p:nvSpPr>
          <p:cNvPr id="19459" name="矩形 54"/>
          <p:cNvSpPr>
            <a:spLocks noChangeArrowheads="1"/>
          </p:cNvSpPr>
          <p:nvPr/>
        </p:nvSpPr>
        <p:spPr bwMode="auto">
          <a:xfrm>
            <a:off x="539750" y="261938"/>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二、大数据的思维</a:t>
            </a:r>
          </a:p>
        </p:txBody>
      </p:sp>
      <p:sp>
        <p:nvSpPr>
          <p:cNvPr id="19460" name="矩形 2"/>
          <p:cNvSpPr>
            <a:spLocks noChangeArrowheads="1"/>
          </p:cNvSpPr>
          <p:nvPr/>
        </p:nvSpPr>
        <p:spPr bwMode="auto">
          <a:xfrm>
            <a:off x="355600" y="1282700"/>
            <a:ext cx="93249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buFont typeface="Wingdings" pitchFamily="2" charset="2"/>
              <a:buChar char="l"/>
            </a:pPr>
            <a:r>
              <a:rPr lang="zh-CN" altLang="en-US">
                <a:latin typeface="黑体" pitchFamily="2" charset="-122"/>
                <a:ea typeface="黑体" pitchFamily="2" charset="-122"/>
              </a:rPr>
              <a:t>系统</a:t>
            </a:r>
            <a:r>
              <a:rPr lang="en-US" altLang="zh-CN">
                <a:latin typeface="黑体" pitchFamily="2" charset="-122"/>
                <a:ea typeface="黑体" pitchFamily="2" charset="-122"/>
              </a:rPr>
              <a:t>1</a:t>
            </a:r>
            <a:r>
              <a:rPr lang="zh-CN" altLang="en-US">
                <a:latin typeface="黑体" pitchFamily="2" charset="-122"/>
                <a:ea typeface="黑体" pitchFamily="2" charset="-122"/>
              </a:rPr>
              <a:t>：无意识快速、经验思维，小样本，直觉思维</a:t>
            </a:r>
            <a:endParaRPr lang="en-US" altLang="zh-CN">
              <a:latin typeface="黑体" pitchFamily="2" charset="-122"/>
              <a:ea typeface="黑体" pitchFamily="2" charset="-122"/>
            </a:endParaRPr>
          </a:p>
          <a:p>
            <a:pPr marL="342900" indent="-342900">
              <a:lnSpc>
                <a:spcPct val="150000"/>
              </a:lnSpc>
              <a:buFont typeface="Wingdings" pitchFamily="2" charset="2"/>
              <a:buChar char="l"/>
            </a:pPr>
            <a:r>
              <a:rPr lang="zh-CN" altLang="en-US">
                <a:latin typeface="黑体" pitchFamily="2" charset="-122"/>
                <a:ea typeface="黑体" pitchFamily="2" charset="-122"/>
              </a:rPr>
              <a:t>系统</a:t>
            </a:r>
            <a:r>
              <a:rPr lang="en-US" altLang="zh-CN">
                <a:latin typeface="黑体" pitchFamily="2" charset="-122"/>
                <a:ea typeface="黑体" pitchFamily="2" charset="-122"/>
              </a:rPr>
              <a:t>2</a:t>
            </a:r>
            <a:r>
              <a:rPr lang="zh-CN" altLang="en-US">
                <a:latin typeface="黑体" pitchFamily="2" charset="-122"/>
                <a:ea typeface="黑体" pitchFamily="2" charset="-122"/>
              </a:rPr>
              <a:t>：有意识慢速、复杂运算、选择、专注</a:t>
            </a:r>
            <a:endParaRPr lang="en-US" altLang="zh-CN">
              <a:latin typeface="黑体" pitchFamily="2" charset="-122"/>
              <a:ea typeface="黑体" pitchFamily="2" charset="-122"/>
            </a:endParaRPr>
          </a:p>
          <a:p>
            <a:pPr marL="342900" indent="-342900">
              <a:lnSpc>
                <a:spcPct val="150000"/>
              </a:lnSpc>
              <a:buFont typeface="Wingdings" pitchFamily="2" charset="2"/>
              <a:buChar char="l"/>
            </a:pPr>
            <a:r>
              <a:rPr lang="zh-CN" altLang="en-US">
                <a:latin typeface="黑体" pitchFamily="2" charset="-122"/>
                <a:ea typeface="黑体" pitchFamily="2" charset="-122"/>
              </a:rPr>
              <a:t>系统</a:t>
            </a:r>
            <a:r>
              <a:rPr lang="en-US" altLang="zh-CN">
                <a:latin typeface="黑体" pitchFamily="2" charset="-122"/>
                <a:ea typeface="黑体" pitchFamily="2" charset="-122"/>
              </a:rPr>
              <a:t>1 </a:t>
            </a:r>
            <a:r>
              <a:rPr lang="zh-CN" altLang="en-US">
                <a:latin typeface="黑体" pitchFamily="2" charset="-122"/>
                <a:ea typeface="黑体" pitchFamily="2" charset="-122"/>
              </a:rPr>
              <a:t>，小样本的出错风险可能高达</a:t>
            </a:r>
            <a:r>
              <a:rPr lang="en-US" altLang="zh-CN">
                <a:latin typeface="黑体" pitchFamily="2" charset="-122"/>
                <a:ea typeface="黑体" pitchFamily="2" charset="-122"/>
              </a:rPr>
              <a:t>50% </a:t>
            </a:r>
          </a:p>
          <a:p>
            <a:pPr marL="342900" indent="-342900">
              <a:lnSpc>
                <a:spcPct val="150000"/>
              </a:lnSpc>
              <a:buFont typeface="Wingdings" pitchFamily="2" charset="2"/>
              <a:buChar char="l"/>
            </a:pPr>
            <a:r>
              <a:rPr lang="zh-CN" altLang="en-US">
                <a:latin typeface="黑体" pitchFamily="2" charset="-122"/>
                <a:ea typeface="黑体" pitchFamily="2" charset="-122"/>
              </a:rPr>
              <a:t>系统</a:t>
            </a:r>
            <a:r>
              <a:rPr lang="en-US" altLang="zh-CN">
                <a:latin typeface="黑体" pitchFamily="2" charset="-122"/>
                <a:ea typeface="黑体" pitchFamily="2" charset="-122"/>
              </a:rPr>
              <a:t>2</a:t>
            </a:r>
            <a:r>
              <a:rPr lang="zh-CN" altLang="en-US">
                <a:latin typeface="黑体" pitchFamily="2" charset="-122"/>
                <a:ea typeface="黑体" pitchFamily="2" charset="-122"/>
              </a:rPr>
              <a:t>，大样本做出正确的判断</a:t>
            </a:r>
            <a:endParaRPr lang="en-US" altLang="zh-CN">
              <a:latin typeface="黑体" pitchFamily="2" charset="-122"/>
              <a:ea typeface="黑体" pitchFamily="2" charset="-122"/>
            </a:endParaRPr>
          </a:p>
          <a:p>
            <a:pPr marL="342900" indent="-342900">
              <a:lnSpc>
                <a:spcPct val="150000"/>
              </a:lnSpc>
              <a:buFont typeface="Wingdings" pitchFamily="2" charset="2"/>
              <a:buChar char="l"/>
            </a:pPr>
            <a:r>
              <a:rPr lang="zh-CN" altLang="en-US">
                <a:latin typeface="黑体" pitchFamily="2" charset="-122"/>
                <a:ea typeface="黑体" pitchFamily="2" charset="-122"/>
              </a:rPr>
              <a:t>系统</a:t>
            </a:r>
            <a:r>
              <a:rPr lang="en-US" altLang="zh-CN">
                <a:latin typeface="黑体" pitchFamily="2" charset="-122"/>
                <a:ea typeface="黑体" pitchFamily="2" charset="-122"/>
              </a:rPr>
              <a:t>1</a:t>
            </a:r>
            <a:r>
              <a:rPr lang="zh-CN" altLang="en-US">
                <a:latin typeface="黑体" pitchFamily="2" charset="-122"/>
                <a:ea typeface="黑体" pitchFamily="2" charset="-122"/>
              </a:rPr>
              <a:t>遇到麻烦，系统</a:t>
            </a:r>
            <a:r>
              <a:rPr lang="en-US" altLang="zh-CN">
                <a:latin typeface="黑体" pitchFamily="2" charset="-122"/>
                <a:ea typeface="黑体" pitchFamily="2" charset="-122"/>
              </a:rPr>
              <a:t>2</a:t>
            </a:r>
            <a:r>
              <a:rPr lang="zh-CN" altLang="en-US">
                <a:latin typeface="黑体" pitchFamily="2" charset="-122"/>
                <a:ea typeface="黑体" pitchFamily="2" charset="-122"/>
              </a:rPr>
              <a:t>解决，两个系统各有千秋、各司其职</a:t>
            </a:r>
            <a:endParaRPr lang="en-US" altLang="zh-CN">
              <a:latin typeface="黑体" pitchFamily="2" charset="-122"/>
              <a:ea typeface="黑体" pitchFamily="2" charset="-122"/>
            </a:endParaRPr>
          </a:p>
          <a:p>
            <a:pPr marL="342900" indent="-342900">
              <a:lnSpc>
                <a:spcPct val="150000"/>
              </a:lnSpc>
              <a:buFont typeface="Wingdings" pitchFamily="2" charset="2"/>
              <a:buChar char="l"/>
            </a:pPr>
            <a:r>
              <a:rPr lang="zh-CN" altLang="en-US">
                <a:latin typeface="黑体" pitchFamily="2" charset="-122"/>
                <a:ea typeface="黑体" pitchFamily="2" charset="-122"/>
              </a:rPr>
              <a:t>对锚定值的调整常常是不足的</a:t>
            </a:r>
            <a:endParaRPr lang="en-US" altLang="zh-CN">
              <a:latin typeface="黑体" pitchFamily="2" charset="-122"/>
              <a:ea typeface="黑体" pitchFamily="2" charset="-122"/>
            </a:endParaRPr>
          </a:p>
          <a:p>
            <a:pPr marL="342900" indent="-342900">
              <a:lnSpc>
                <a:spcPct val="150000"/>
              </a:lnSpc>
              <a:buFont typeface="Wingdings" pitchFamily="2" charset="2"/>
              <a:buChar char="l"/>
            </a:pPr>
            <a:r>
              <a:rPr lang="zh-CN" altLang="en-US">
                <a:latin typeface="黑体" pitchFamily="2" charset="-122"/>
                <a:ea typeface="黑体" pitchFamily="2" charset="-122"/>
              </a:rPr>
              <a:t>专家预测比不上简单运算准确</a:t>
            </a:r>
            <a:endParaRPr lang="en-US" altLang="zh-CN">
              <a:latin typeface="黑体" pitchFamily="2" charset="-122"/>
              <a:ea typeface="黑体" pitchFamily="2" charset="-122"/>
            </a:endParaRPr>
          </a:p>
        </p:txBody>
      </p:sp>
      <p:sp>
        <p:nvSpPr>
          <p:cNvPr id="19461" name="矩形 1"/>
          <p:cNvSpPr>
            <a:spLocks noChangeArrowheads="1"/>
          </p:cNvSpPr>
          <p:nvPr/>
        </p:nvSpPr>
        <p:spPr bwMode="auto">
          <a:xfrm>
            <a:off x="180975" y="5746750"/>
            <a:ext cx="98647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a:solidFill>
                  <a:srgbClr val="002060"/>
                </a:solidFill>
                <a:ea typeface="黑体" pitchFamily="2" charset="-122"/>
                <a:sym typeface="Times New Roman" pitchFamily="18" charset="0"/>
              </a:rPr>
              <a:t>事实上，我们的行为常常受到许多</a:t>
            </a:r>
            <a:r>
              <a:rPr lang="zh-CN" altLang="en-US">
                <a:solidFill>
                  <a:srgbClr val="FF0000"/>
                </a:solidFill>
                <a:ea typeface="黑体" pitchFamily="2" charset="-122"/>
                <a:sym typeface="Times New Roman" pitchFamily="18" charset="0"/>
              </a:rPr>
              <a:t>无法看见的因素</a:t>
            </a:r>
            <a:r>
              <a:rPr lang="zh-CN" altLang="en-US" sz="2000">
                <a:solidFill>
                  <a:srgbClr val="002060"/>
                </a:solidFill>
                <a:ea typeface="黑体" pitchFamily="2" charset="-122"/>
                <a:sym typeface="Times New Roman" pitchFamily="18" charset="0"/>
              </a:rPr>
              <a:t>所影响。我们虽然身处生活这场游戏之中，但对游戏的机制却不理解，偏见常常导致我们追求错误的东西。</a:t>
            </a:r>
            <a:endParaRPr lang="zh-CN" altLang="en-US" sz="2000">
              <a:solidFill>
                <a:srgbClr val="002060"/>
              </a:solidFill>
              <a:ea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descr="C:\Documents and Settings\Administrator\Desktop\PPT\VOIP　Diagram\3CX_ip-pbx-over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938" y="4630738"/>
            <a:ext cx="336867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07" name="Group 88"/>
          <p:cNvGrpSpPr>
            <a:grpSpLocks/>
          </p:cNvGrpSpPr>
          <p:nvPr/>
        </p:nvGrpSpPr>
        <p:grpSpPr bwMode="auto">
          <a:xfrm>
            <a:off x="703263" y="2663825"/>
            <a:ext cx="1917700" cy="1727200"/>
            <a:chOff x="1255770" y="4941168"/>
            <a:chExt cx="1728192" cy="1728192"/>
          </a:xfrm>
        </p:grpSpPr>
        <p:pic>
          <p:nvPicPr>
            <p:cNvPr id="21578" name="Picture 4" descr="戴尔（DELL）E1913S 19英寸5:4正屏LED背光液晶显示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70" y="4941168"/>
              <a:ext cx="1728192"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79" name="Picture 67"/>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762" y="5050984"/>
              <a:ext cx="1501200" cy="120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1508" name="Picture 10" descr="C:\WINDOWS\Desktop\Harrington Lucent\Lucent ART folder\CLOUDsB copy.pct"/>
          <p:cNvPicPr>
            <a:picLocks noChangeAspect="1" noChangeArrowheads="1"/>
          </p:cNvPicPr>
          <p:nvPr/>
        </p:nvPicPr>
        <p:blipFill>
          <a:blip r:embed="rId5">
            <a:extLst>
              <a:ext uri="{28A0092B-C50C-407E-A947-70E740481C1C}">
                <a14:useLocalDpi xmlns:a14="http://schemas.microsoft.com/office/drawing/2010/main" val="0"/>
              </a:ext>
            </a:extLst>
          </a:blip>
          <a:srcRect t="18224" r="22826" b="5467"/>
          <a:stretch>
            <a:fillRect/>
          </a:stretch>
        </p:blipFill>
        <p:spPr bwMode="auto">
          <a:xfrm>
            <a:off x="3863975" y="2222500"/>
            <a:ext cx="37401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509" name="Group 14"/>
          <p:cNvGrpSpPr>
            <a:grpSpLocks/>
          </p:cNvGrpSpPr>
          <p:nvPr/>
        </p:nvGrpSpPr>
        <p:grpSpPr bwMode="auto">
          <a:xfrm>
            <a:off x="7493000" y="709613"/>
            <a:ext cx="2119313" cy="4645025"/>
            <a:chOff x="7071784" y="1340768"/>
            <a:chExt cx="1964712" cy="4644281"/>
          </a:xfrm>
        </p:grpSpPr>
        <p:pic>
          <p:nvPicPr>
            <p:cNvPr id="21573" name="Picture 9" descr="hotel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56376" y="2132856"/>
              <a:ext cx="66877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74" name="Picture 22" descr="scenery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4408" y="4221088"/>
              <a:ext cx="708612" cy="40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75" name="Picture 12" descr="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1784" y="1340768"/>
              <a:ext cx="59656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76" name="Picture 2" descr="http://ts4.mm.bing.net/th?id=I.4709758838374967&amp;pid=1.7&amp;w=153&amp;h=146&amp;c=7&amp;rs=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6764" y="5229200"/>
              <a:ext cx="792088" cy="75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77" name="Picture 4" descr="http://ts4.mm.bing.net/th?id=H.4708496153119247&amp;pid=1.7&amp;w=245&amp;h=123&amp;c=7&amp;rs=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44408" y="3139205"/>
              <a:ext cx="792088" cy="43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510" name="Group 59"/>
          <p:cNvGrpSpPr>
            <a:grpSpLocks/>
          </p:cNvGrpSpPr>
          <p:nvPr/>
        </p:nvGrpSpPr>
        <p:grpSpPr bwMode="auto">
          <a:xfrm>
            <a:off x="4851400" y="2509838"/>
            <a:ext cx="1785938" cy="1684337"/>
            <a:chOff x="4591336" y="3140968"/>
            <a:chExt cx="1656184" cy="1683568"/>
          </a:xfrm>
        </p:grpSpPr>
        <p:pic>
          <p:nvPicPr>
            <p:cNvPr id="61" name="Picture 4"/>
            <p:cNvPicPr>
              <a:picLocks noChangeAspect="1" noChangeArrowheads="1"/>
            </p:cNvPicPr>
            <p:nvPr/>
          </p:nvPicPr>
          <p:blipFill>
            <a:blip r:embed="rId11" cstate="print"/>
            <a:srcRect/>
            <a:stretch>
              <a:fillRect/>
            </a:stretch>
          </p:blipFill>
          <p:spPr bwMode="auto">
            <a:xfrm>
              <a:off x="4591336" y="3168352"/>
              <a:ext cx="1656184" cy="1656184"/>
            </a:xfrm>
            <a:prstGeom prst="ellipse">
              <a:avLst/>
            </a:prstGeom>
            <a:ln>
              <a:noFill/>
            </a:ln>
            <a:effectLst>
              <a:softEdge rad="31750"/>
            </a:effectLst>
          </p:spPr>
        </p:pic>
        <p:sp>
          <p:nvSpPr>
            <p:cNvPr id="62" name="Oval 61"/>
            <p:cNvSpPr/>
            <p:nvPr/>
          </p:nvSpPr>
          <p:spPr bwMode="auto">
            <a:xfrm>
              <a:off x="4788024" y="3645024"/>
              <a:ext cx="936104" cy="936104"/>
            </a:xfrm>
            <a:prstGeom prst="ellipse">
              <a:avLst/>
            </a:prstGeom>
            <a:solidFill>
              <a:schemeClr val="accent4">
                <a:lumMod val="60000"/>
                <a:lumOff val="40000"/>
              </a:schemeClr>
            </a:solidFill>
            <a:ln w="9525">
              <a:solidFill>
                <a:srgbClr val="1C1C1C"/>
              </a:solidFill>
              <a:round/>
              <a:headEnd/>
              <a:tailEnd/>
            </a:ln>
            <a:effectLst>
              <a:softEdge rad="63500"/>
            </a:effectLst>
          </p:spPr>
          <p:txBody>
            <a:bodyPr anchor="ctr"/>
            <a:lstStyle/>
            <a:p>
              <a:pPr algn="ctr">
                <a:buFont typeface="Arial" pitchFamily="34" charset="0"/>
                <a:buNone/>
                <a:defRPr/>
              </a:pPr>
              <a:endParaRPr lang="zh-CN" altLang="en-US" sz="1400" dirty="0">
                <a:solidFill>
                  <a:srgbClr val="FF9900"/>
                </a:solidFill>
                <a:latin typeface="微软雅黑" pitchFamily="34" charset="-122"/>
                <a:ea typeface="微软雅黑" pitchFamily="34" charset="-122"/>
                <a:cs typeface="Arial" charset="0"/>
              </a:endParaRPr>
            </a:p>
          </p:txBody>
        </p:sp>
        <p:sp>
          <p:nvSpPr>
            <p:cNvPr id="63" name="Oval 62"/>
            <p:cNvSpPr/>
            <p:nvPr/>
          </p:nvSpPr>
          <p:spPr bwMode="auto">
            <a:xfrm>
              <a:off x="4716016" y="3645024"/>
              <a:ext cx="936104" cy="936104"/>
            </a:xfrm>
            <a:prstGeom prst="ellipse">
              <a:avLst/>
            </a:prstGeom>
            <a:solidFill>
              <a:srgbClr val="0070C0"/>
            </a:solidFill>
            <a:ln w="9525">
              <a:noFill/>
              <a:round/>
              <a:headEnd/>
              <a:tailEnd/>
            </a:ln>
            <a:effectLst>
              <a:softEdge rad="63500"/>
            </a:effectLst>
          </p:spPr>
          <p:txBody>
            <a:bodyPr anchor="ctr"/>
            <a:lstStyle/>
            <a:p>
              <a:pPr algn="ctr">
                <a:buFont typeface="Arial" pitchFamily="34" charset="0"/>
                <a:buNone/>
                <a:defRPr/>
              </a:pPr>
              <a:endParaRPr lang="zh-CN" altLang="en-US" sz="1400" dirty="0">
                <a:solidFill>
                  <a:srgbClr val="FF9900"/>
                </a:solidFill>
                <a:latin typeface="微软雅黑" pitchFamily="34" charset="-122"/>
                <a:ea typeface="微软雅黑" pitchFamily="34" charset="-122"/>
                <a:cs typeface="Arial" charset="0"/>
              </a:endParaRPr>
            </a:p>
          </p:txBody>
        </p:sp>
        <p:sp>
          <p:nvSpPr>
            <p:cNvPr id="64" name="Oval 63"/>
            <p:cNvSpPr/>
            <p:nvPr/>
          </p:nvSpPr>
          <p:spPr bwMode="auto">
            <a:xfrm>
              <a:off x="5220072" y="3645024"/>
              <a:ext cx="936104" cy="936104"/>
            </a:xfrm>
            <a:prstGeom prst="ellipse">
              <a:avLst/>
            </a:prstGeom>
            <a:solidFill>
              <a:srgbClr val="0070C0"/>
            </a:solidFill>
            <a:ln w="9525">
              <a:noFill/>
              <a:round/>
              <a:headEnd/>
              <a:tailEnd/>
            </a:ln>
            <a:effectLst>
              <a:softEdge rad="63500"/>
            </a:effectLst>
          </p:spPr>
          <p:txBody>
            <a:bodyPr anchor="ctr"/>
            <a:lstStyle/>
            <a:p>
              <a:pPr algn="ctr">
                <a:buFont typeface="Arial" pitchFamily="34" charset="0"/>
                <a:buNone/>
                <a:defRPr/>
              </a:pPr>
              <a:endParaRPr lang="zh-CN" altLang="en-US" sz="1400" dirty="0">
                <a:solidFill>
                  <a:srgbClr val="FF9900"/>
                </a:solidFill>
                <a:latin typeface="微软雅黑" pitchFamily="34" charset="-122"/>
                <a:ea typeface="微软雅黑" pitchFamily="34" charset="-122"/>
                <a:cs typeface="Arial" charset="0"/>
              </a:endParaRPr>
            </a:p>
          </p:txBody>
        </p:sp>
        <p:pic>
          <p:nvPicPr>
            <p:cNvPr id="65" name="Picture 9"/>
            <p:cNvPicPr>
              <a:picLocks noChangeAspect="1" noChangeArrowheads="1"/>
            </p:cNvPicPr>
            <p:nvPr/>
          </p:nvPicPr>
          <p:blipFill>
            <a:blip r:embed="rId12" cstate="print">
              <a:lum bright="-4000" contrast="38000"/>
            </a:blip>
            <a:stretch>
              <a:fillRect/>
            </a:stretch>
          </p:blipFill>
          <p:spPr bwMode="auto">
            <a:xfrm>
              <a:off x="4716016" y="3140968"/>
              <a:ext cx="1427387" cy="1520034"/>
            </a:xfrm>
            <a:prstGeom prst="ellipse">
              <a:avLst/>
            </a:prstGeom>
            <a:ln>
              <a:noFill/>
            </a:ln>
            <a:effectLst>
              <a:softEdge rad="127000"/>
            </a:effectLst>
          </p:spPr>
        </p:pic>
      </p:grpSp>
      <p:sp>
        <p:nvSpPr>
          <p:cNvPr id="77" name="Rounded Rectangle 76"/>
          <p:cNvSpPr/>
          <p:nvPr/>
        </p:nvSpPr>
        <p:spPr bwMode="auto">
          <a:xfrm>
            <a:off x="5106988" y="2133600"/>
            <a:ext cx="1157287" cy="431800"/>
          </a:xfrm>
          <a:prstGeom prst="roundRect">
            <a:avLst>
              <a:gd name="adj" fmla="val 4298"/>
            </a:avLst>
          </a:prstGeom>
          <a:solidFill>
            <a:schemeClr val="accent2">
              <a:lumMod val="40000"/>
              <a:lumOff val="60000"/>
            </a:schemeClr>
          </a:solidFill>
          <a:ln w="41275">
            <a:solidFill>
              <a:srgbClr val="00B0F0"/>
            </a:solidFill>
            <a:round/>
            <a:headEnd/>
            <a:tailEnd/>
          </a:ln>
          <a:effectLst>
            <a:outerShdw blurRad="50800" algn="ctr" rotWithShape="0">
              <a:schemeClr val="bg1"/>
            </a:outerShdw>
          </a:effectLst>
        </p:spPr>
        <p:txBody>
          <a:bodyPr anchor="ctr"/>
          <a:lstStyle/>
          <a:p>
            <a:pPr algn="ctr">
              <a:buFont typeface="Arial" pitchFamily="34" charset="0"/>
              <a:buNone/>
              <a:defRPr/>
            </a:pPr>
            <a:r>
              <a:rPr lang="zh-CN" altLang="en-US" sz="1800" dirty="0">
                <a:solidFill>
                  <a:schemeClr val="bg1"/>
                </a:solidFill>
                <a:latin typeface="微软雅黑" pitchFamily="34" charset="-122"/>
                <a:ea typeface="微软雅黑" pitchFamily="34" charset="-122"/>
              </a:rPr>
              <a:t>自动处理</a:t>
            </a:r>
          </a:p>
        </p:txBody>
      </p:sp>
      <p:sp>
        <p:nvSpPr>
          <p:cNvPr id="78" name="Rounded Rectangle 77"/>
          <p:cNvSpPr/>
          <p:nvPr/>
        </p:nvSpPr>
        <p:spPr bwMode="auto">
          <a:xfrm>
            <a:off x="2916238" y="5608638"/>
            <a:ext cx="1311275" cy="311150"/>
          </a:xfrm>
          <a:prstGeom prst="roundRect">
            <a:avLst>
              <a:gd name="adj" fmla="val 4298"/>
            </a:avLst>
          </a:prstGeom>
          <a:solidFill>
            <a:srgbClr val="00B0F0"/>
          </a:solidFill>
          <a:ln w="41275">
            <a:solidFill>
              <a:srgbClr val="00B0F0"/>
            </a:solidFill>
            <a:round/>
            <a:headEnd/>
            <a:tailEnd/>
          </a:ln>
          <a:effectLst>
            <a:outerShdw blurRad="50800" algn="ctr" rotWithShape="0">
              <a:schemeClr val="bg1"/>
            </a:outerShdw>
          </a:effectLst>
        </p:spPr>
        <p:txBody>
          <a:bodyPr anchor="ctr"/>
          <a:lstStyle/>
          <a:p>
            <a:pPr algn="ctr">
              <a:buFont typeface="Arial" pitchFamily="34" charset="0"/>
              <a:buNone/>
              <a:defRPr/>
            </a:pPr>
            <a:r>
              <a:rPr lang="zh-CN" altLang="en-US" sz="1800" dirty="0">
                <a:solidFill>
                  <a:schemeClr val="bg1"/>
                </a:solidFill>
                <a:latin typeface="微软雅黑" pitchFamily="34" charset="-122"/>
                <a:ea typeface="微软雅黑" pitchFamily="34" charset="-122"/>
              </a:rPr>
              <a:t>集成协同</a:t>
            </a:r>
          </a:p>
        </p:txBody>
      </p:sp>
      <p:cxnSp>
        <p:nvCxnSpPr>
          <p:cNvPr id="39" name="Straight Connector 38"/>
          <p:cNvCxnSpPr>
            <a:cxnSpLocks noChangeShapeType="1"/>
          </p:cNvCxnSpPr>
          <p:nvPr/>
        </p:nvCxnSpPr>
        <p:spPr bwMode="auto">
          <a:xfrm>
            <a:off x="6654800" y="3517900"/>
            <a:ext cx="2025650" cy="288925"/>
          </a:xfrm>
          <a:prstGeom prst="line">
            <a:avLst/>
          </a:prstGeom>
          <a:noFill/>
          <a:ln w="31750" algn="ctr">
            <a:solidFill>
              <a:srgbClr val="76B531"/>
            </a:solidFill>
            <a:prstDash val="sysDash"/>
            <a:round/>
            <a:headEnd/>
            <a:tailEnd type="triangle" w="med" len="med"/>
          </a:ln>
          <a:extLst>
            <a:ext uri="{909E8E84-426E-40DD-AFC4-6F175D3DCCD1}">
              <a14:hiddenFill xmlns:a14="http://schemas.microsoft.com/office/drawing/2010/main">
                <a:noFill/>
              </a14:hiddenFill>
            </a:ext>
          </a:extLst>
        </p:spPr>
      </p:cxnSp>
      <p:cxnSp>
        <p:nvCxnSpPr>
          <p:cNvPr id="40" name="Straight Connector 39"/>
          <p:cNvCxnSpPr>
            <a:cxnSpLocks noChangeShapeType="1"/>
          </p:cNvCxnSpPr>
          <p:nvPr/>
        </p:nvCxnSpPr>
        <p:spPr bwMode="auto">
          <a:xfrm>
            <a:off x="6475413" y="3806825"/>
            <a:ext cx="1785937" cy="979488"/>
          </a:xfrm>
          <a:prstGeom prst="line">
            <a:avLst/>
          </a:prstGeom>
          <a:noFill/>
          <a:ln w="31750" algn="ctr">
            <a:solidFill>
              <a:srgbClr val="76B531"/>
            </a:solidFill>
            <a:prstDash val="sysDash"/>
            <a:round/>
            <a:headEnd/>
            <a:tailEnd type="triangle" w="med" len="med"/>
          </a:ln>
          <a:extLst>
            <a:ext uri="{909E8E84-426E-40DD-AFC4-6F175D3DCCD1}">
              <a14:hiddenFill xmlns:a14="http://schemas.microsoft.com/office/drawing/2010/main">
                <a:noFill/>
              </a14:hiddenFill>
            </a:ext>
          </a:extLst>
        </p:spPr>
      </p:cxnSp>
      <p:cxnSp>
        <p:nvCxnSpPr>
          <p:cNvPr id="41" name="Straight Connector 40"/>
          <p:cNvCxnSpPr>
            <a:cxnSpLocks noChangeShapeType="1"/>
          </p:cNvCxnSpPr>
          <p:nvPr/>
        </p:nvCxnSpPr>
        <p:spPr bwMode="auto">
          <a:xfrm flipV="1">
            <a:off x="6654800" y="2841625"/>
            <a:ext cx="2020888" cy="388938"/>
          </a:xfrm>
          <a:prstGeom prst="line">
            <a:avLst/>
          </a:prstGeom>
          <a:noFill/>
          <a:ln w="31750" algn="ctr">
            <a:solidFill>
              <a:srgbClr val="76B531"/>
            </a:solidFill>
            <a:prstDash val="sysDash"/>
            <a:round/>
            <a:headEnd/>
            <a:tailEnd type="triangle" w="med" len="med"/>
          </a:ln>
          <a:extLst>
            <a:ext uri="{909E8E84-426E-40DD-AFC4-6F175D3DCCD1}">
              <a14:hiddenFill xmlns:a14="http://schemas.microsoft.com/office/drawing/2010/main">
                <a:noFill/>
              </a14:hiddenFill>
            </a:ext>
          </a:extLst>
        </p:spPr>
      </p:cxnSp>
      <p:cxnSp>
        <p:nvCxnSpPr>
          <p:cNvPr id="42" name="Straight Connector 41"/>
          <p:cNvCxnSpPr>
            <a:cxnSpLocks noChangeShapeType="1"/>
          </p:cNvCxnSpPr>
          <p:nvPr/>
        </p:nvCxnSpPr>
        <p:spPr bwMode="auto">
          <a:xfrm flipV="1">
            <a:off x="6345238" y="1357313"/>
            <a:ext cx="1247775" cy="1397000"/>
          </a:xfrm>
          <a:prstGeom prst="line">
            <a:avLst/>
          </a:prstGeom>
          <a:noFill/>
          <a:ln w="31750" algn="ctr">
            <a:solidFill>
              <a:srgbClr val="76B531"/>
            </a:solidFill>
            <a:prstDash val="sysDash"/>
            <a:round/>
            <a:headEnd/>
            <a:tailEnd type="triangle" w="med" len="med"/>
          </a:ln>
          <a:extLst>
            <a:ext uri="{909E8E84-426E-40DD-AFC4-6F175D3DCCD1}">
              <a14:hiddenFill xmlns:a14="http://schemas.microsoft.com/office/drawing/2010/main">
                <a:noFill/>
              </a14:hiddenFill>
            </a:ext>
          </a:extLst>
        </p:spPr>
      </p:cxnSp>
      <p:cxnSp>
        <p:nvCxnSpPr>
          <p:cNvPr id="43" name="Straight Connector 42"/>
          <p:cNvCxnSpPr>
            <a:cxnSpLocks noChangeShapeType="1"/>
          </p:cNvCxnSpPr>
          <p:nvPr/>
        </p:nvCxnSpPr>
        <p:spPr bwMode="auto">
          <a:xfrm flipV="1">
            <a:off x="6577013" y="1933575"/>
            <a:ext cx="1870075" cy="1036638"/>
          </a:xfrm>
          <a:prstGeom prst="line">
            <a:avLst/>
          </a:prstGeom>
          <a:noFill/>
          <a:ln w="31750" algn="ctr">
            <a:solidFill>
              <a:srgbClr val="76B531"/>
            </a:solidFill>
            <a:prstDash val="sysDash"/>
            <a:round/>
            <a:headEnd/>
            <a:tailEnd type="triangle" w="med" len="med"/>
          </a:ln>
          <a:extLst>
            <a:ext uri="{909E8E84-426E-40DD-AFC4-6F175D3DCCD1}">
              <a14:hiddenFill xmlns:a14="http://schemas.microsoft.com/office/drawing/2010/main">
                <a:noFill/>
              </a14:hiddenFill>
            </a:ext>
          </a:extLst>
        </p:spPr>
      </p:cxnSp>
      <p:cxnSp>
        <p:nvCxnSpPr>
          <p:cNvPr id="45" name="Straight Connector 44"/>
          <p:cNvCxnSpPr>
            <a:cxnSpLocks noChangeShapeType="1"/>
          </p:cNvCxnSpPr>
          <p:nvPr/>
        </p:nvCxnSpPr>
        <p:spPr bwMode="auto">
          <a:xfrm>
            <a:off x="6583363" y="3517900"/>
            <a:ext cx="2127250" cy="288925"/>
          </a:xfrm>
          <a:prstGeom prst="line">
            <a:avLst/>
          </a:prstGeom>
          <a:noFill/>
          <a:ln w="28575" algn="ctr">
            <a:solidFill>
              <a:srgbClr val="FF9900"/>
            </a:solidFill>
            <a:prstDash val="sysDash"/>
            <a:round/>
            <a:headEnd type="triangle" w="med" len="med"/>
            <a:tailEnd/>
          </a:ln>
          <a:extLst>
            <a:ext uri="{909E8E84-426E-40DD-AFC4-6F175D3DCCD1}">
              <a14:hiddenFill xmlns:a14="http://schemas.microsoft.com/office/drawing/2010/main">
                <a:noFill/>
              </a14:hiddenFill>
            </a:ext>
          </a:extLst>
        </p:spPr>
      </p:cxnSp>
      <p:cxnSp>
        <p:nvCxnSpPr>
          <p:cNvPr id="46" name="Straight Connector 45"/>
          <p:cNvCxnSpPr>
            <a:cxnSpLocks noChangeShapeType="1"/>
          </p:cNvCxnSpPr>
          <p:nvPr/>
        </p:nvCxnSpPr>
        <p:spPr bwMode="auto">
          <a:xfrm>
            <a:off x="6427788" y="3806825"/>
            <a:ext cx="1787525" cy="935038"/>
          </a:xfrm>
          <a:prstGeom prst="line">
            <a:avLst/>
          </a:prstGeom>
          <a:noFill/>
          <a:ln w="28575" algn="ctr">
            <a:solidFill>
              <a:srgbClr val="FF9900"/>
            </a:solidFill>
            <a:prstDash val="sysDash"/>
            <a:round/>
            <a:headEnd type="triangle" w="med" len="med"/>
            <a:tailEnd/>
          </a:ln>
          <a:extLst>
            <a:ext uri="{909E8E84-426E-40DD-AFC4-6F175D3DCCD1}">
              <a14:hiddenFill xmlns:a14="http://schemas.microsoft.com/office/drawing/2010/main">
                <a:noFill/>
              </a14:hiddenFill>
            </a:ext>
          </a:extLst>
        </p:spPr>
      </p:cxnSp>
      <p:cxnSp>
        <p:nvCxnSpPr>
          <p:cNvPr id="47" name="Straight Connector 46"/>
          <p:cNvCxnSpPr>
            <a:cxnSpLocks noChangeShapeType="1"/>
          </p:cNvCxnSpPr>
          <p:nvPr/>
        </p:nvCxnSpPr>
        <p:spPr bwMode="auto">
          <a:xfrm flipV="1">
            <a:off x="6583363" y="2870200"/>
            <a:ext cx="2174875" cy="360363"/>
          </a:xfrm>
          <a:prstGeom prst="line">
            <a:avLst/>
          </a:prstGeom>
          <a:noFill/>
          <a:ln w="28575" algn="ctr">
            <a:solidFill>
              <a:srgbClr val="FF9900"/>
            </a:solidFill>
            <a:prstDash val="sysDash"/>
            <a:round/>
            <a:headEnd type="triangle" w="med" len="med"/>
            <a:tailEnd/>
          </a:ln>
          <a:extLst>
            <a:ext uri="{909E8E84-426E-40DD-AFC4-6F175D3DCCD1}">
              <a14:hiddenFill xmlns:a14="http://schemas.microsoft.com/office/drawing/2010/main">
                <a:noFill/>
              </a14:hiddenFill>
            </a:ext>
          </a:extLst>
        </p:spPr>
      </p:cxnSp>
      <p:cxnSp>
        <p:nvCxnSpPr>
          <p:cNvPr id="48" name="Straight Connector 47"/>
          <p:cNvCxnSpPr>
            <a:cxnSpLocks noChangeShapeType="1"/>
            <a:stCxn id="65" idx="7"/>
          </p:cNvCxnSpPr>
          <p:nvPr/>
        </p:nvCxnSpPr>
        <p:spPr bwMode="auto">
          <a:xfrm flipV="1">
            <a:off x="6299200" y="1376363"/>
            <a:ext cx="1268413" cy="1355725"/>
          </a:xfrm>
          <a:prstGeom prst="line">
            <a:avLst/>
          </a:prstGeom>
          <a:noFill/>
          <a:ln w="28575" algn="ctr">
            <a:solidFill>
              <a:srgbClr val="FF9900"/>
            </a:solidFill>
            <a:prstDash val="sysDash"/>
            <a:round/>
            <a:headEnd type="triangle" w="med" len="med"/>
            <a:tailEnd/>
          </a:ln>
          <a:extLst>
            <a:ext uri="{909E8E84-426E-40DD-AFC4-6F175D3DCCD1}">
              <a14:hiddenFill xmlns:a14="http://schemas.microsoft.com/office/drawing/2010/main">
                <a:noFill/>
              </a14:hiddenFill>
            </a:ext>
          </a:extLst>
        </p:spPr>
      </p:cxnSp>
      <p:cxnSp>
        <p:nvCxnSpPr>
          <p:cNvPr id="49" name="Straight Connector 48"/>
          <p:cNvCxnSpPr>
            <a:cxnSpLocks noChangeShapeType="1"/>
          </p:cNvCxnSpPr>
          <p:nvPr/>
        </p:nvCxnSpPr>
        <p:spPr bwMode="auto">
          <a:xfrm flipV="1">
            <a:off x="6505575" y="2006600"/>
            <a:ext cx="1893888" cy="1008063"/>
          </a:xfrm>
          <a:prstGeom prst="line">
            <a:avLst/>
          </a:prstGeom>
          <a:noFill/>
          <a:ln w="28575" algn="ctr">
            <a:solidFill>
              <a:srgbClr val="FF9900"/>
            </a:solidFill>
            <a:prstDash val="sysDash"/>
            <a:round/>
            <a:headEnd type="triangle" w="med" len="med"/>
            <a:tailEnd/>
          </a:ln>
          <a:extLst>
            <a:ext uri="{909E8E84-426E-40DD-AFC4-6F175D3DCCD1}">
              <a14:hiddenFill xmlns:a14="http://schemas.microsoft.com/office/drawing/2010/main">
                <a:noFill/>
              </a14:hiddenFill>
            </a:ext>
          </a:extLst>
        </p:spPr>
      </p:cxnSp>
      <p:pic>
        <p:nvPicPr>
          <p:cNvPr id="50" name="Picture 4" descr="\\Ctgserver\ctg_share\Working\圆\mtsc_body9.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94338" y="2725738"/>
            <a:ext cx="5397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 descr="\\Ctgserver\ctg_share\Working\圆\mtsc_body9.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72163" y="3302000"/>
            <a:ext cx="5397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 name="Picture 4" descr="\\Ctgserver\ctg_share\Working\圆\mtsc_body9.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6988" y="3309938"/>
            <a:ext cx="5397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3" name="Straight Connector 52"/>
          <p:cNvCxnSpPr>
            <a:cxnSpLocks noChangeShapeType="1"/>
          </p:cNvCxnSpPr>
          <p:nvPr/>
        </p:nvCxnSpPr>
        <p:spPr bwMode="auto">
          <a:xfrm>
            <a:off x="2620963" y="3230563"/>
            <a:ext cx="2187575" cy="0"/>
          </a:xfrm>
          <a:prstGeom prst="line">
            <a:avLst/>
          </a:prstGeom>
          <a:noFill/>
          <a:ln w="53975" algn="ctr">
            <a:solidFill>
              <a:srgbClr val="51AE2C"/>
            </a:solidFill>
            <a:round/>
            <a:headEnd/>
            <a:tailEnd type="triangle" w="med" len="med"/>
          </a:ln>
          <a:extLst>
            <a:ext uri="{909E8E84-426E-40DD-AFC4-6F175D3DCCD1}">
              <a14:hiddenFill xmlns:a14="http://schemas.microsoft.com/office/drawing/2010/main">
                <a:noFill/>
              </a14:hiddenFill>
            </a:ext>
          </a:extLst>
        </p:spPr>
      </p:cxnSp>
      <p:cxnSp>
        <p:nvCxnSpPr>
          <p:cNvPr id="54" name="Straight Connector 53"/>
          <p:cNvCxnSpPr>
            <a:cxnSpLocks noChangeShapeType="1"/>
          </p:cNvCxnSpPr>
          <p:nvPr/>
        </p:nvCxnSpPr>
        <p:spPr bwMode="auto">
          <a:xfrm>
            <a:off x="2543175" y="3446463"/>
            <a:ext cx="2236788" cy="7937"/>
          </a:xfrm>
          <a:prstGeom prst="line">
            <a:avLst/>
          </a:prstGeom>
          <a:noFill/>
          <a:ln w="53975" algn="ctr">
            <a:solidFill>
              <a:srgbClr val="FF9900"/>
            </a:solidFill>
            <a:round/>
            <a:headEnd type="triangle" w="med" len="med"/>
            <a:tailEnd/>
          </a:ln>
          <a:extLst>
            <a:ext uri="{909E8E84-426E-40DD-AFC4-6F175D3DCCD1}">
              <a14:hiddenFill xmlns:a14="http://schemas.microsoft.com/office/drawing/2010/main">
                <a:noFill/>
              </a14:hiddenFill>
            </a:ext>
          </a:extLst>
        </p:spPr>
      </p:cxnSp>
      <p:grpSp>
        <p:nvGrpSpPr>
          <p:cNvPr id="6" name="Group 107"/>
          <p:cNvGrpSpPr>
            <a:grpSpLocks/>
          </p:cNvGrpSpPr>
          <p:nvPr/>
        </p:nvGrpSpPr>
        <p:grpSpPr bwMode="auto">
          <a:xfrm>
            <a:off x="1295400" y="2798763"/>
            <a:ext cx="1247775" cy="1211262"/>
            <a:chOff x="7779983" y="1196752"/>
            <a:chExt cx="1252259" cy="1314639"/>
          </a:xfrm>
        </p:grpSpPr>
        <p:pic>
          <p:nvPicPr>
            <p:cNvPr id="2156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9983" y="1196752"/>
              <a:ext cx="1047743"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Content Placeholder 2"/>
            <p:cNvSpPr txBox="1">
              <a:spLocks/>
            </p:cNvSpPr>
            <p:nvPr/>
          </p:nvSpPr>
          <p:spPr>
            <a:xfrm>
              <a:off x="7848491" y="1503444"/>
              <a:ext cx="1183751" cy="1007947"/>
            </a:xfrm>
            <a:prstGeom prst="rect">
              <a:avLst/>
            </a:prstGeom>
          </p:spPr>
          <p:txBody>
            <a:bodyPr/>
            <a:lstStyle/>
            <a:p>
              <a:pPr marL="342900" indent="-342900">
                <a:spcBef>
                  <a:spcPct val="20000"/>
                </a:spcBef>
                <a:buClr>
                  <a:schemeClr val="hlink"/>
                </a:buClr>
                <a:buFont typeface="Arial" pitchFamily="34" charset="0"/>
                <a:buNone/>
                <a:defRPr/>
              </a:pPr>
              <a:r>
                <a:rPr lang="zh-CN" altLang="en-US" sz="2710" kern="0" dirty="0">
                  <a:solidFill>
                    <a:srgbClr val="FF6F0D"/>
                  </a:solidFill>
                  <a:latin typeface="+mn-lt"/>
                  <a:ea typeface="微软雅黑"/>
                </a:rPr>
                <a:t>订单</a:t>
              </a:r>
              <a:endParaRPr lang="en-US" sz="2710" kern="0" dirty="0">
                <a:solidFill>
                  <a:srgbClr val="FF6F0D"/>
                </a:solidFill>
                <a:latin typeface="+mn-lt"/>
                <a:ea typeface="微软雅黑"/>
              </a:endParaRPr>
            </a:p>
          </p:txBody>
        </p:sp>
      </p:grpSp>
      <p:sp>
        <p:nvSpPr>
          <p:cNvPr id="21529" name="TextBox 70"/>
          <p:cNvSpPr txBox="1">
            <a:spLocks noChangeArrowheads="1"/>
          </p:cNvSpPr>
          <p:nvPr/>
        </p:nvSpPr>
        <p:spPr bwMode="auto">
          <a:xfrm>
            <a:off x="4632325" y="230188"/>
            <a:ext cx="5472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r>
              <a:rPr lang="zh-CN" altLang="en-US">
                <a:solidFill>
                  <a:srgbClr val="FF9D0D"/>
                </a:solidFill>
                <a:latin typeface="微软雅黑" pitchFamily="34" charset="-122"/>
                <a:ea typeface="微软雅黑" pitchFamily="34" charset="-122"/>
              </a:rPr>
              <a:t>大数据</a:t>
            </a:r>
            <a:r>
              <a:rPr lang="zh-CN" altLang="en-US">
                <a:solidFill>
                  <a:srgbClr val="00B0F0"/>
                </a:solidFill>
                <a:latin typeface="微软雅黑" pitchFamily="34" charset="-122"/>
                <a:ea typeface="微软雅黑" pitchFamily="34" charset="-122"/>
              </a:rPr>
              <a:t>并行处理与</a:t>
            </a:r>
            <a:r>
              <a:rPr lang="zh-CN" altLang="en-US">
                <a:solidFill>
                  <a:srgbClr val="FF9D0D"/>
                </a:solidFill>
                <a:latin typeface="微软雅黑" pitchFamily="34" charset="-122"/>
                <a:ea typeface="微软雅黑" pitchFamily="34" charset="-122"/>
              </a:rPr>
              <a:t>服务链</a:t>
            </a:r>
            <a:r>
              <a:rPr lang="zh-CN" altLang="en-US">
                <a:solidFill>
                  <a:srgbClr val="00B0F0"/>
                </a:solidFill>
                <a:latin typeface="微软雅黑" pitchFamily="34" charset="-122"/>
                <a:ea typeface="微软雅黑" pitchFamily="34" charset="-122"/>
              </a:rPr>
              <a:t>实时集成</a:t>
            </a:r>
          </a:p>
        </p:txBody>
      </p:sp>
      <p:grpSp>
        <p:nvGrpSpPr>
          <p:cNvPr id="58" name="Group 18"/>
          <p:cNvGrpSpPr>
            <a:grpSpLocks/>
          </p:cNvGrpSpPr>
          <p:nvPr/>
        </p:nvGrpSpPr>
        <p:grpSpPr bwMode="auto">
          <a:xfrm>
            <a:off x="3273425" y="692150"/>
            <a:ext cx="1552575" cy="576263"/>
            <a:chOff x="6516216" y="5013176"/>
            <a:chExt cx="1440160" cy="576064"/>
          </a:xfrm>
        </p:grpSpPr>
        <p:sp>
          <p:nvSpPr>
            <p:cNvPr id="21558" name="Oval 15"/>
            <p:cNvSpPr>
              <a:spLocks noChangeArrowheads="1"/>
            </p:cNvSpPr>
            <p:nvPr/>
          </p:nvSpPr>
          <p:spPr bwMode="auto">
            <a:xfrm>
              <a:off x="6516216" y="5013176"/>
              <a:ext cx="1368152" cy="576064"/>
            </a:xfrm>
            <a:prstGeom prst="ellipse">
              <a:avLst/>
            </a:prstGeom>
            <a:solidFill>
              <a:srgbClr val="FF9D0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sz="1400">
                <a:solidFill>
                  <a:srgbClr val="FF9900"/>
                </a:solidFill>
                <a:latin typeface="微软雅黑" pitchFamily="34" charset="-122"/>
                <a:ea typeface="微软雅黑" pitchFamily="34" charset="-122"/>
                <a:cs typeface="Arial" charset="0"/>
              </a:endParaRPr>
            </a:p>
          </p:txBody>
        </p:sp>
        <p:sp>
          <p:nvSpPr>
            <p:cNvPr id="21559" name="TextBox 65"/>
            <p:cNvSpPr txBox="1">
              <a:spLocks noChangeArrowheads="1"/>
            </p:cNvSpPr>
            <p:nvPr/>
          </p:nvSpPr>
          <p:spPr bwMode="auto">
            <a:xfrm>
              <a:off x="6588224" y="5085184"/>
              <a:ext cx="1368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r>
                <a:rPr lang="zh-CN" altLang="en-US" sz="2000">
                  <a:solidFill>
                    <a:schemeClr val="bg1"/>
                  </a:solidFill>
                  <a:latin typeface="黑体" pitchFamily="2" charset="-122"/>
                  <a:ea typeface="微软雅黑" pitchFamily="34" charset="-122"/>
                </a:rPr>
                <a:t>空间智能</a:t>
              </a:r>
            </a:p>
          </p:txBody>
        </p:sp>
      </p:grpSp>
      <p:grpSp>
        <p:nvGrpSpPr>
          <p:cNvPr id="69" name="Group 19"/>
          <p:cNvGrpSpPr>
            <a:grpSpLocks/>
          </p:cNvGrpSpPr>
          <p:nvPr/>
        </p:nvGrpSpPr>
        <p:grpSpPr bwMode="auto">
          <a:xfrm>
            <a:off x="3273425" y="1341438"/>
            <a:ext cx="1552575" cy="574675"/>
            <a:chOff x="6516216" y="5013176"/>
            <a:chExt cx="1440160" cy="576064"/>
          </a:xfrm>
        </p:grpSpPr>
        <p:sp>
          <p:nvSpPr>
            <p:cNvPr id="21556" name="Oval 20"/>
            <p:cNvSpPr>
              <a:spLocks noChangeArrowheads="1"/>
            </p:cNvSpPr>
            <p:nvPr/>
          </p:nvSpPr>
          <p:spPr bwMode="auto">
            <a:xfrm>
              <a:off x="6516216" y="5013176"/>
              <a:ext cx="1368152" cy="576064"/>
            </a:xfrm>
            <a:prstGeom prst="ellipse">
              <a:avLst/>
            </a:prstGeom>
            <a:solidFill>
              <a:srgbClr val="FF9D0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sz="1400">
                <a:solidFill>
                  <a:srgbClr val="FF9900"/>
                </a:solidFill>
                <a:latin typeface="微软雅黑" pitchFamily="34" charset="-122"/>
                <a:ea typeface="微软雅黑" pitchFamily="34" charset="-122"/>
                <a:cs typeface="Arial" charset="0"/>
              </a:endParaRPr>
            </a:p>
          </p:txBody>
        </p:sp>
        <p:sp>
          <p:nvSpPr>
            <p:cNvPr id="21557" name="TextBox 71"/>
            <p:cNvSpPr txBox="1">
              <a:spLocks noChangeArrowheads="1"/>
            </p:cNvSpPr>
            <p:nvPr/>
          </p:nvSpPr>
          <p:spPr bwMode="auto">
            <a:xfrm>
              <a:off x="6588224" y="5085184"/>
              <a:ext cx="1368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r>
                <a:rPr lang="zh-CN" altLang="en-US" sz="2000">
                  <a:solidFill>
                    <a:schemeClr val="bg1"/>
                  </a:solidFill>
                  <a:latin typeface="黑体" pitchFamily="2" charset="-122"/>
                  <a:ea typeface="微软雅黑" pitchFamily="34" charset="-122"/>
                </a:rPr>
                <a:t>时间智能</a:t>
              </a:r>
            </a:p>
          </p:txBody>
        </p:sp>
      </p:grpSp>
      <p:grpSp>
        <p:nvGrpSpPr>
          <p:cNvPr id="73" name="Group 22"/>
          <p:cNvGrpSpPr>
            <a:grpSpLocks/>
          </p:cNvGrpSpPr>
          <p:nvPr/>
        </p:nvGrpSpPr>
        <p:grpSpPr bwMode="auto">
          <a:xfrm>
            <a:off x="3273425" y="1989138"/>
            <a:ext cx="1552575" cy="576262"/>
            <a:chOff x="6516216" y="5013176"/>
            <a:chExt cx="1440160" cy="576064"/>
          </a:xfrm>
        </p:grpSpPr>
        <p:sp>
          <p:nvSpPr>
            <p:cNvPr id="21554" name="Oval 23"/>
            <p:cNvSpPr>
              <a:spLocks noChangeArrowheads="1"/>
            </p:cNvSpPr>
            <p:nvPr/>
          </p:nvSpPr>
          <p:spPr bwMode="auto">
            <a:xfrm>
              <a:off x="6516216" y="5013176"/>
              <a:ext cx="1368152" cy="576064"/>
            </a:xfrm>
            <a:prstGeom prst="ellipse">
              <a:avLst/>
            </a:prstGeom>
            <a:solidFill>
              <a:srgbClr val="FF9D0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sz="1400">
                <a:solidFill>
                  <a:srgbClr val="FF9900"/>
                </a:solidFill>
                <a:latin typeface="微软雅黑" pitchFamily="34" charset="-122"/>
                <a:ea typeface="微软雅黑" pitchFamily="34" charset="-122"/>
                <a:cs typeface="Arial" charset="0"/>
              </a:endParaRPr>
            </a:p>
          </p:txBody>
        </p:sp>
        <p:sp>
          <p:nvSpPr>
            <p:cNvPr id="21555" name="TextBox 74"/>
            <p:cNvSpPr txBox="1">
              <a:spLocks noChangeArrowheads="1"/>
            </p:cNvSpPr>
            <p:nvPr/>
          </p:nvSpPr>
          <p:spPr bwMode="auto">
            <a:xfrm>
              <a:off x="6588224" y="5085184"/>
              <a:ext cx="1368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r>
                <a:rPr lang="zh-CN" altLang="en-US" sz="2000">
                  <a:solidFill>
                    <a:schemeClr val="bg1"/>
                  </a:solidFill>
                  <a:latin typeface="黑体" pitchFamily="2" charset="-122"/>
                  <a:ea typeface="微软雅黑" pitchFamily="34" charset="-122"/>
                </a:rPr>
                <a:t>天气智能</a:t>
              </a:r>
            </a:p>
          </p:txBody>
        </p:sp>
      </p:grpSp>
      <p:grpSp>
        <p:nvGrpSpPr>
          <p:cNvPr id="76" name="Group 25"/>
          <p:cNvGrpSpPr>
            <a:grpSpLocks/>
          </p:cNvGrpSpPr>
          <p:nvPr/>
        </p:nvGrpSpPr>
        <p:grpSpPr bwMode="auto">
          <a:xfrm>
            <a:off x="3273425" y="2636838"/>
            <a:ext cx="1552575" cy="576262"/>
            <a:chOff x="6516216" y="5013176"/>
            <a:chExt cx="1440160" cy="576064"/>
          </a:xfrm>
        </p:grpSpPr>
        <p:sp>
          <p:nvSpPr>
            <p:cNvPr id="21552" name="Oval 26"/>
            <p:cNvSpPr>
              <a:spLocks noChangeArrowheads="1"/>
            </p:cNvSpPr>
            <p:nvPr/>
          </p:nvSpPr>
          <p:spPr bwMode="auto">
            <a:xfrm>
              <a:off x="6516216" y="5013176"/>
              <a:ext cx="1368152" cy="576064"/>
            </a:xfrm>
            <a:prstGeom prst="ellipse">
              <a:avLst/>
            </a:prstGeom>
            <a:solidFill>
              <a:srgbClr val="FF9D0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en-US" sz="1400">
                <a:solidFill>
                  <a:srgbClr val="FF9900"/>
                </a:solidFill>
                <a:latin typeface="微软雅黑" pitchFamily="34" charset="-122"/>
                <a:ea typeface="微软雅黑" pitchFamily="34" charset="-122"/>
                <a:cs typeface="Arial" charset="0"/>
              </a:endParaRPr>
            </a:p>
          </p:txBody>
        </p:sp>
        <p:sp>
          <p:nvSpPr>
            <p:cNvPr id="21553" name="TextBox 79"/>
            <p:cNvSpPr txBox="1">
              <a:spLocks noChangeArrowheads="1"/>
            </p:cNvSpPr>
            <p:nvPr/>
          </p:nvSpPr>
          <p:spPr bwMode="auto">
            <a:xfrm>
              <a:off x="6588224" y="5085184"/>
              <a:ext cx="13681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r>
                <a:rPr lang="zh-CN" altLang="en-US" sz="2000">
                  <a:solidFill>
                    <a:schemeClr val="bg1"/>
                  </a:solidFill>
                  <a:latin typeface="黑体" pitchFamily="2" charset="-122"/>
                  <a:ea typeface="微软雅黑" pitchFamily="34" charset="-122"/>
                </a:rPr>
                <a:t>推荐智能</a:t>
              </a:r>
            </a:p>
          </p:txBody>
        </p:sp>
      </p:grpSp>
      <p:sp>
        <p:nvSpPr>
          <p:cNvPr id="21534" name="TextBox 80"/>
          <p:cNvSpPr txBox="1">
            <a:spLocks noChangeArrowheads="1"/>
          </p:cNvSpPr>
          <p:nvPr/>
        </p:nvSpPr>
        <p:spPr bwMode="auto">
          <a:xfrm>
            <a:off x="603250" y="4251325"/>
            <a:ext cx="2392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r>
              <a:rPr lang="zh-CN" altLang="en-US">
                <a:solidFill>
                  <a:srgbClr val="FF9D0D"/>
                </a:solidFill>
                <a:latin typeface="微软雅黑" pitchFamily="34" charset="-122"/>
                <a:ea typeface="微软雅黑" pitchFamily="34" charset="-122"/>
              </a:rPr>
              <a:t>个性化</a:t>
            </a:r>
            <a:r>
              <a:rPr lang="zh-CN" altLang="en-US">
                <a:solidFill>
                  <a:srgbClr val="00B0F0"/>
                </a:solidFill>
                <a:latin typeface="微软雅黑" pitchFamily="34" charset="-122"/>
                <a:ea typeface="微软雅黑" pitchFamily="34" charset="-122"/>
              </a:rPr>
              <a:t>智能</a:t>
            </a:r>
            <a:r>
              <a:rPr lang="zh-CN" altLang="en-US">
                <a:solidFill>
                  <a:srgbClr val="FF9D0D"/>
                </a:solidFill>
                <a:latin typeface="微软雅黑" pitchFamily="34" charset="-122"/>
                <a:ea typeface="微软雅黑" pitchFamily="34" charset="-122"/>
              </a:rPr>
              <a:t>定制</a:t>
            </a:r>
          </a:p>
        </p:txBody>
      </p:sp>
      <p:grpSp>
        <p:nvGrpSpPr>
          <p:cNvPr id="21535" name="Group 81"/>
          <p:cNvGrpSpPr>
            <a:grpSpLocks/>
          </p:cNvGrpSpPr>
          <p:nvPr/>
        </p:nvGrpSpPr>
        <p:grpSpPr bwMode="auto">
          <a:xfrm>
            <a:off x="1312863" y="4978400"/>
            <a:ext cx="1582737" cy="1790700"/>
            <a:chOff x="356616" y="3500439"/>
            <a:chExt cx="2286558" cy="3143271"/>
          </a:xfrm>
        </p:grpSpPr>
        <p:cxnSp>
          <p:nvCxnSpPr>
            <p:cNvPr id="21542" name="Straight Connector 23"/>
            <p:cNvCxnSpPr>
              <a:cxnSpLocks noChangeShapeType="1"/>
            </p:cNvCxnSpPr>
            <p:nvPr/>
          </p:nvCxnSpPr>
          <p:spPr bwMode="auto">
            <a:xfrm>
              <a:off x="1071538" y="5072074"/>
              <a:ext cx="1285884" cy="1214446"/>
            </a:xfrm>
            <a:prstGeom prst="line">
              <a:avLst/>
            </a:prstGeom>
            <a:noFill/>
            <a:ln w="38100" algn="ctr">
              <a:solidFill>
                <a:srgbClr val="FF6600"/>
              </a:solidFill>
              <a:round/>
              <a:headEnd/>
              <a:tailEnd/>
            </a:ln>
            <a:extLst>
              <a:ext uri="{909E8E84-426E-40DD-AFC4-6F175D3DCCD1}">
                <a14:hiddenFill xmlns:a14="http://schemas.microsoft.com/office/drawing/2010/main">
                  <a:noFill/>
                </a14:hiddenFill>
              </a:ext>
            </a:extLst>
          </p:spPr>
        </p:cxnSp>
        <p:cxnSp>
          <p:nvCxnSpPr>
            <p:cNvPr id="21543" name="Straight Connector 26"/>
            <p:cNvCxnSpPr>
              <a:cxnSpLocks noChangeShapeType="1"/>
            </p:cNvCxnSpPr>
            <p:nvPr/>
          </p:nvCxnSpPr>
          <p:spPr bwMode="auto">
            <a:xfrm flipV="1">
              <a:off x="1071538" y="4500570"/>
              <a:ext cx="1428760" cy="571504"/>
            </a:xfrm>
            <a:prstGeom prst="line">
              <a:avLst/>
            </a:prstGeom>
            <a:noFill/>
            <a:ln w="38100" algn="ctr">
              <a:solidFill>
                <a:srgbClr val="FF6600"/>
              </a:solidFill>
              <a:round/>
              <a:headEnd/>
              <a:tailEnd/>
            </a:ln>
            <a:extLst>
              <a:ext uri="{909E8E84-426E-40DD-AFC4-6F175D3DCCD1}">
                <a14:hiddenFill xmlns:a14="http://schemas.microsoft.com/office/drawing/2010/main">
                  <a:noFill/>
                </a14:hiddenFill>
              </a:ext>
            </a:extLst>
          </p:spPr>
        </p:cxnSp>
        <p:cxnSp>
          <p:nvCxnSpPr>
            <p:cNvPr id="21544" name="Straight Connector 27"/>
            <p:cNvCxnSpPr>
              <a:cxnSpLocks noChangeShapeType="1"/>
            </p:cNvCxnSpPr>
            <p:nvPr/>
          </p:nvCxnSpPr>
          <p:spPr bwMode="auto">
            <a:xfrm>
              <a:off x="1071538" y="5072074"/>
              <a:ext cx="1428760" cy="428628"/>
            </a:xfrm>
            <a:prstGeom prst="line">
              <a:avLst/>
            </a:prstGeom>
            <a:noFill/>
            <a:ln w="38100" algn="ctr">
              <a:solidFill>
                <a:srgbClr val="FF6600"/>
              </a:solidFill>
              <a:round/>
              <a:headEnd/>
              <a:tailEnd/>
            </a:ln>
            <a:extLst>
              <a:ext uri="{909E8E84-426E-40DD-AFC4-6F175D3DCCD1}">
                <a14:hiddenFill xmlns:a14="http://schemas.microsoft.com/office/drawing/2010/main">
                  <a:noFill/>
                </a14:hiddenFill>
              </a:ext>
            </a:extLst>
          </p:spPr>
        </p:cxnSp>
        <p:pic>
          <p:nvPicPr>
            <p:cNvPr id="21545"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1670" y="3500439"/>
              <a:ext cx="571504" cy="52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6"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1670" y="4357694"/>
              <a:ext cx="571504" cy="52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7"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1670" y="5264112"/>
              <a:ext cx="571504" cy="52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48" name="Picture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71670" y="6121368"/>
              <a:ext cx="571504" cy="522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549" name="Straight Connector 20"/>
            <p:cNvCxnSpPr>
              <a:cxnSpLocks noChangeShapeType="1"/>
              <a:stCxn id="21551" idx="7"/>
            </p:cNvCxnSpPr>
            <p:nvPr/>
          </p:nvCxnSpPr>
          <p:spPr bwMode="auto">
            <a:xfrm rot="5400000" flipH="1" flipV="1">
              <a:off x="1539586" y="3892221"/>
              <a:ext cx="709552" cy="640367"/>
            </a:xfrm>
            <a:prstGeom prst="line">
              <a:avLst/>
            </a:prstGeom>
            <a:noFill/>
            <a:ln w="38100" algn="ctr">
              <a:solidFill>
                <a:srgbClr val="FF6600"/>
              </a:solidFill>
              <a:round/>
              <a:headEnd/>
              <a:tailEnd/>
            </a:ln>
            <a:extLst>
              <a:ext uri="{909E8E84-426E-40DD-AFC4-6F175D3DCCD1}">
                <a14:hiddenFill xmlns:a14="http://schemas.microsoft.com/office/drawing/2010/main">
                  <a:noFill/>
                </a14:hiddenFill>
              </a:ext>
            </a:extLst>
          </p:spPr>
        </p:cxnSp>
        <p:pic>
          <p:nvPicPr>
            <p:cNvPr id="92" name="Picture 26" descr="枢纽"/>
            <p:cNvPicPr preferRelativeResize="0">
              <a:picLocks noChangeArrowheads="1"/>
            </p:cNvPicPr>
            <p:nvPr/>
          </p:nvPicPr>
          <p:blipFill>
            <a:blip r:embed="rId16" cstate="print"/>
            <a:stretch>
              <a:fillRect/>
            </a:stretch>
          </p:blipFill>
          <p:spPr bwMode="auto">
            <a:xfrm>
              <a:off x="411480" y="4412558"/>
              <a:ext cx="1325880" cy="1323975"/>
            </a:xfrm>
            <a:prstGeom prst="ellipse">
              <a:avLst/>
            </a:prstGeom>
            <a:ln>
              <a:noFill/>
            </a:ln>
            <a:effectLst/>
          </p:spPr>
        </p:pic>
        <p:sp>
          <p:nvSpPr>
            <p:cNvPr id="21551" name="Oval 25"/>
            <p:cNvSpPr>
              <a:spLocks noChangeArrowheads="1"/>
            </p:cNvSpPr>
            <p:nvPr/>
          </p:nvSpPr>
          <p:spPr bwMode="auto">
            <a:xfrm>
              <a:off x="356616" y="4357694"/>
              <a:ext cx="1426464" cy="1430458"/>
            </a:xfrm>
            <a:prstGeom prst="ellipse">
              <a:avLst/>
            </a:prstGeom>
            <a:noFill/>
            <a:ln w="7302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zh-CN"/>
            </a:p>
          </p:txBody>
        </p:sp>
      </p:grpSp>
      <p:cxnSp>
        <p:nvCxnSpPr>
          <p:cNvPr id="21536" name="Straight Connector 25"/>
          <p:cNvCxnSpPr>
            <a:cxnSpLocks noChangeShapeType="1"/>
          </p:cNvCxnSpPr>
          <p:nvPr/>
        </p:nvCxnSpPr>
        <p:spPr bwMode="auto">
          <a:xfrm>
            <a:off x="2413000" y="5983288"/>
            <a:ext cx="1785938" cy="0"/>
          </a:xfrm>
          <a:prstGeom prst="line">
            <a:avLst/>
          </a:prstGeom>
          <a:noFill/>
          <a:ln w="25400" algn="ctr">
            <a:solidFill>
              <a:srgbClr val="FFC000"/>
            </a:solidFill>
            <a:prstDash val="sysDash"/>
            <a:round/>
            <a:headEnd/>
            <a:tailEnd/>
          </a:ln>
          <a:extLst>
            <a:ext uri="{909E8E84-426E-40DD-AFC4-6F175D3DCCD1}">
              <a14:hiddenFill xmlns:a14="http://schemas.microsoft.com/office/drawing/2010/main">
                <a:noFill/>
              </a14:hiddenFill>
            </a:ext>
          </a:extLst>
        </p:spPr>
      </p:cxnSp>
      <p:sp>
        <p:nvSpPr>
          <p:cNvPr id="95" name="Rounded Rectangle 77"/>
          <p:cNvSpPr/>
          <p:nvPr/>
        </p:nvSpPr>
        <p:spPr bwMode="auto">
          <a:xfrm>
            <a:off x="7386638" y="5322888"/>
            <a:ext cx="1312862" cy="311150"/>
          </a:xfrm>
          <a:prstGeom prst="roundRect">
            <a:avLst>
              <a:gd name="adj" fmla="val 4298"/>
            </a:avLst>
          </a:prstGeom>
          <a:solidFill>
            <a:schemeClr val="accent1">
              <a:lumMod val="20000"/>
              <a:lumOff val="80000"/>
            </a:schemeClr>
          </a:solidFill>
          <a:ln w="41275">
            <a:solidFill>
              <a:srgbClr val="00B0F0"/>
            </a:solidFill>
            <a:round/>
            <a:headEnd/>
            <a:tailEnd/>
          </a:ln>
          <a:effectLst>
            <a:outerShdw blurRad="50800" algn="ctr" rotWithShape="0">
              <a:schemeClr val="bg1"/>
            </a:outerShdw>
          </a:effectLst>
        </p:spPr>
        <p:txBody>
          <a:bodyPr anchor="ctr"/>
          <a:lstStyle/>
          <a:p>
            <a:pPr algn="ctr">
              <a:buFont typeface="Arial" pitchFamily="34" charset="0"/>
              <a:buNone/>
              <a:defRPr/>
            </a:pPr>
            <a:r>
              <a:rPr lang="zh-CN" altLang="en-US" sz="2000" dirty="0">
                <a:solidFill>
                  <a:srgbClr val="FF0000"/>
                </a:solidFill>
                <a:latin typeface="微软雅黑" pitchFamily="34" charset="-122"/>
                <a:ea typeface="微软雅黑" pitchFamily="34" charset="-122"/>
              </a:rPr>
              <a:t>人工智能</a:t>
            </a:r>
          </a:p>
        </p:txBody>
      </p:sp>
      <p:sp>
        <p:nvSpPr>
          <p:cNvPr id="96" name="Rounded Rectangle 77"/>
          <p:cNvSpPr/>
          <p:nvPr/>
        </p:nvSpPr>
        <p:spPr bwMode="auto">
          <a:xfrm>
            <a:off x="7389813" y="5649913"/>
            <a:ext cx="1312862" cy="311150"/>
          </a:xfrm>
          <a:prstGeom prst="roundRect">
            <a:avLst>
              <a:gd name="adj" fmla="val 4298"/>
            </a:avLst>
          </a:prstGeom>
          <a:solidFill>
            <a:schemeClr val="accent1">
              <a:lumMod val="20000"/>
              <a:lumOff val="80000"/>
            </a:schemeClr>
          </a:solidFill>
          <a:ln w="41275">
            <a:solidFill>
              <a:srgbClr val="00B0F0"/>
            </a:solidFill>
            <a:round/>
            <a:headEnd/>
            <a:tailEnd/>
          </a:ln>
          <a:effectLst>
            <a:outerShdw blurRad="50800" algn="ctr" rotWithShape="0">
              <a:schemeClr val="bg1"/>
            </a:outerShdw>
          </a:effectLst>
        </p:spPr>
        <p:txBody>
          <a:bodyPr anchor="ctr"/>
          <a:lstStyle/>
          <a:p>
            <a:pPr algn="ctr">
              <a:buFont typeface="Arial" pitchFamily="34" charset="0"/>
              <a:buNone/>
              <a:defRPr/>
            </a:pPr>
            <a:r>
              <a:rPr lang="zh-CN" altLang="en-US" sz="2000" dirty="0">
                <a:solidFill>
                  <a:srgbClr val="FF0000"/>
                </a:solidFill>
                <a:latin typeface="微软雅黑" pitchFamily="34" charset="-122"/>
                <a:ea typeface="微软雅黑" pitchFamily="34" charset="-122"/>
              </a:rPr>
              <a:t>大数据</a:t>
            </a:r>
          </a:p>
        </p:txBody>
      </p:sp>
      <p:sp>
        <p:nvSpPr>
          <p:cNvPr id="97" name="Rounded Rectangle 77"/>
          <p:cNvSpPr/>
          <p:nvPr/>
        </p:nvSpPr>
        <p:spPr bwMode="auto">
          <a:xfrm>
            <a:off x="7404100" y="5967413"/>
            <a:ext cx="1312863" cy="311150"/>
          </a:xfrm>
          <a:prstGeom prst="roundRect">
            <a:avLst>
              <a:gd name="adj" fmla="val 4298"/>
            </a:avLst>
          </a:prstGeom>
          <a:solidFill>
            <a:schemeClr val="accent1">
              <a:lumMod val="20000"/>
              <a:lumOff val="80000"/>
            </a:schemeClr>
          </a:solidFill>
          <a:ln w="41275">
            <a:solidFill>
              <a:srgbClr val="00B0F0"/>
            </a:solidFill>
            <a:round/>
            <a:headEnd/>
            <a:tailEnd/>
          </a:ln>
          <a:effectLst>
            <a:outerShdw blurRad="50800" algn="ctr" rotWithShape="0">
              <a:schemeClr val="bg1"/>
            </a:outerShdw>
          </a:effectLst>
        </p:spPr>
        <p:txBody>
          <a:bodyPr anchor="ctr"/>
          <a:lstStyle/>
          <a:p>
            <a:pPr algn="ctr">
              <a:buFont typeface="Arial" pitchFamily="34" charset="0"/>
              <a:buNone/>
              <a:defRPr/>
            </a:pPr>
            <a:r>
              <a:rPr lang="zh-CN" altLang="en-US" sz="2000" dirty="0">
                <a:solidFill>
                  <a:srgbClr val="FF0000"/>
                </a:solidFill>
                <a:latin typeface="微软雅黑" pitchFamily="34" charset="-122"/>
                <a:ea typeface="微软雅黑" pitchFamily="34" charset="-122"/>
              </a:rPr>
              <a:t>网络融合</a:t>
            </a:r>
          </a:p>
        </p:txBody>
      </p:sp>
      <p:sp>
        <p:nvSpPr>
          <p:cNvPr id="98" name="Rounded Rectangle 77"/>
          <p:cNvSpPr/>
          <p:nvPr/>
        </p:nvSpPr>
        <p:spPr bwMode="auto">
          <a:xfrm>
            <a:off x="7404100" y="6310313"/>
            <a:ext cx="1312863" cy="312737"/>
          </a:xfrm>
          <a:prstGeom prst="roundRect">
            <a:avLst>
              <a:gd name="adj" fmla="val 4298"/>
            </a:avLst>
          </a:prstGeom>
          <a:solidFill>
            <a:schemeClr val="accent1">
              <a:lumMod val="20000"/>
              <a:lumOff val="80000"/>
            </a:schemeClr>
          </a:solidFill>
          <a:ln w="41275">
            <a:solidFill>
              <a:srgbClr val="00B0F0"/>
            </a:solidFill>
            <a:round/>
            <a:headEnd/>
            <a:tailEnd/>
          </a:ln>
          <a:effectLst>
            <a:outerShdw blurRad="50800" algn="ctr" rotWithShape="0">
              <a:schemeClr val="bg1"/>
            </a:outerShdw>
          </a:effectLst>
        </p:spPr>
        <p:txBody>
          <a:bodyPr anchor="ctr"/>
          <a:lstStyle/>
          <a:p>
            <a:pPr algn="ctr">
              <a:buFont typeface="Arial" pitchFamily="34" charset="0"/>
              <a:buNone/>
              <a:defRPr/>
            </a:pPr>
            <a:r>
              <a:rPr lang="zh-CN" altLang="en-US" sz="2000" dirty="0">
                <a:solidFill>
                  <a:srgbClr val="FF0000"/>
                </a:solidFill>
                <a:latin typeface="微软雅黑" pitchFamily="34" charset="-122"/>
                <a:ea typeface="微软雅黑" pitchFamily="34" charset="-122"/>
              </a:rPr>
              <a:t>云计算</a:t>
            </a:r>
          </a:p>
        </p:txBody>
      </p:sp>
      <p:sp>
        <p:nvSpPr>
          <p:cNvPr id="21541" name="矩形 54"/>
          <p:cNvSpPr>
            <a:spLocks noChangeArrowheads="1"/>
          </p:cNvSpPr>
          <p:nvPr/>
        </p:nvSpPr>
        <p:spPr bwMode="auto">
          <a:xfrm>
            <a:off x="539750" y="261938"/>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二、大数据的思维</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par>
                                <p:cTn id="8" presetID="1" presetClass="exit" presetSubtype="0" fill="hold" nodeType="withEffect">
                                  <p:stCondLst>
                                    <p:cond delay="0"/>
                                  </p:stCondLst>
                                  <p:childTnLst>
                                    <p:set>
                                      <p:cBhvr>
                                        <p:cTn id="9" dur="1" fill="hold">
                                          <p:stCondLst>
                                            <p:cond delay="0"/>
                                          </p:stCondLst>
                                        </p:cTn>
                                        <p:tgtEl>
                                          <p:spTgt spid="53"/>
                                        </p:tgtEl>
                                        <p:attrNameLst>
                                          <p:attrName>style.visibility</p:attrName>
                                        </p:attrNameLst>
                                      </p:cBhvr>
                                      <p:to>
                                        <p:strVal val="hidden"/>
                                      </p:to>
                                    </p:set>
                                  </p:childTnLst>
                                </p:cTn>
                              </p:par>
                              <p:par>
                                <p:cTn id="10" presetID="22" presetClass="entr" presetSubtype="8"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1000"/>
                                        <p:tgtEl>
                                          <p:spTgt spid="53"/>
                                        </p:tgtEl>
                                      </p:cBhvr>
                                    </p:animEffect>
                                  </p:childTnLst>
                                </p:cTn>
                              </p:par>
                            </p:childTnLst>
                          </p:cTn>
                        </p:par>
                        <p:par>
                          <p:cTn id="13" fill="hold" nodeType="afterGroup">
                            <p:stCondLst>
                              <p:cond delay="1000"/>
                            </p:stCondLst>
                            <p:childTnLst>
                              <p:par>
                                <p:cTn id="14" presetID="8" presetClass="emph" presetSubtype="0" fill="hold" nodeType="afterEffect">
                                  <p:stCondLst>
                                    <p:cond delay="0"/>
                                  </p:stCondLst>
                                  <p:childTnLst>
                                    <p:animRot by="21600000">
                                      <p:cBhvr>
                                        <p:cTn id="15" dur="500" fill="hold"/>
                                        <p:tgtEl>
                                          <p:spTgt spid="50"/>
                                        </p:tgtEl>
                                        <p:attrNameLst>
                                          <p:attrName>r</p:attrName>
                                        </p:attrNameLst>
                                      </p:cBhvr>
                                    </p:animRot>
                                  </p:childTnLst>
                                </p:cTn>
                              </p:par>
                              <p:par>
                                <p:cTn id="16" presetID="8" presetClass="emph" presetSubtype="0" fill="hold" nodeType="withEffect">
                                  <p:stCondLst>
                                    <p:cond delay="0"/>
                                  </p:stCondLst>
                                  <p:childTnLst>
                                    <p:animRot by="21600000">
                                      <p:cBhvr>
                                        <p:cTn id="17" dur="500" fill="hold"/>
                                        <p:tgtEl>
                                          <p:spTgt spid="52"/>
                                        </p:tgtEl>
                                        <p:attrNameLst>
                                          <p:attrName>r</p:attrName>
                                        </p:attrNameLst>
                                      </p:cBhvr>
                                    </p:animRot>
                                  </p:childTnLst>
                                </p:cTn>
                              </p:par>
                              <p:par>
                                <p:cTn id="18" presetID="8" presetClass="emph" presetSubtype="0" fill="hold" nodeType="withEffect">
                                  <p:stCondLst>
                                    <p:cond delay="0"/>
                                  </p:stCondLst>
                                  <p:childTnLst>
                                    <p:animRot by="21600000">
                                      <p:cBhvr>
                                        <p:cTn id="19" dur="500" fill="hold"/>
                                        <p:tgtEl>
                                          <p:spTgt spid="51"/>
                                        </p:tgtEl>
                                        <p:attrNameLst>
                                          <p:attrName>r</p:attrName>
                                        </p:attrNameLst>
                                      </p:cBhvr>
                                    </p:animRot>
                                  </p:childTnLst>
                                </p:cTn>
                              </p:par>
                              <p:par>
                                <p:cTn id="20" presetID="8" presetClass="emph" presetSubtype="0" fill="hold" nodeType="withEffect">
                                  <p:stCondLst>
                                    <p:cond delay="0"/>
                                  </p:stCondLst>
                                  <p:childTnLst>
                                    <p:animRot by="21600000">
                                      <p:cBhvr>
                                        <p:cTn id="21" dur="500" fill="hold"/>
                                        <p:tgtEl>
                                          <p:spTgt spid="50"/>
                                        </p:tgtEl>
                                        <p:attrNameLst>
                                          <p:attrName>r</p:attrName>
                                        </p:attrNameLst>
                                      </p:cBhvr>
                                    </p:animRot>
                                  </p:childTnLst>
                                </p:cTn>
                              </p:par>
                              <p:par>
                                <p:cTn id="22" presetID="8" presetClass="emph" presetSubtype="0" fill="hold" nodeType="withEffect">
                                  <p:stCondLst>
                                    <p:cond delay="0"/>
                                  </p:stCondLst>
                                  <p:childTnLst>
                                    <p:animRot by="21600000">
                                      <p:cBhvr>
                                        <p:cTn id="23" dur="500" fill="hold"/>
                                        <p:tgtEl>
                                          <p:spTgt spid="52"/>
                                        </p:tgtEl>
                                        <p:attrNameLst>
                                          <p:attrName>r</p:attrName>
                                        </p:attrNameLst>
                                      </p:cBhvr>
                                    </p:animRot>
                                  </p:childTnLst>
                                </p:cTn>
                              </p:par>
                              <p:par>
                                <p:cTn id="24" presetID="8" presetClass="emph" presetSubtype="0" fill="hold" nodeType="withEffect">
                                  <p:stCondLst>
                                    <p:cond delay="0"/>
                                  </p:stCondLst>
                                  <p:childTnLst>
                                    <p:animRot by="21600000">
                                      <p:cBhvr>
                                        <p:cTn id="25" dur="500" fill="hold"/>
                                        <p:tgtEl>
                                          <p:spTgt spid="51"/>
                                        </p:tgtEl>
                                        <p:attrNameLst>
                                          <p:attrName>r</p:attrName>
                                        </p:attrNameLst>
                                      </p:cBhvr>
                                    </p:animRot>
                                  </p:childTnLst>
                                </p:cTn>
                              </p:par>
                              <p:par>
                                <p:cTn id="26" presetID="8" presetClass="emph" presetSubtype="0" fill="hold" nodeType="withEffect">
                                  <p:stCondLst>
                                    <p:cond delay="0"/>
                                  </p:stCondLst>
                                  <p:childTnLst>
                                    <p:animRot by="21600000">
                                      <p:cBhvr>
                                        <p:cTn id="27" dur="500" fill="hold"/>
                                        <p:tgtEl>
                                          <p:spTgt spid="50"/>
                                        </p:tgtEl>
                                        <p:attrNameLst>
                                          <p:attrName>r</p:attrName>
                                        </p:attrNameLst>
                                      </p:cBhvr>
                                    </p:animRot>
                                  </p:childTnLst>
                                </p:cTn>
                              </p:par>
                              <p:par>
                                <p:cTn id="28" presetID="8" presetClass="emph" presetSubtype="0" fill="hold" nodeType="withEffect">
                                  <p:stCondLst>
                                    <p:cond delay="0"/>
                                  </p:stCondLst>
                                  <p:childTnLst>
                                    <p:animRot by="21600000">
                                      <p:cBhvr>
                                        <p:cTn id="29" dur="500" fill="hold"/>
                                        <p:tgtEl>
                                          <p:spTgt spid="52"/>
                                        </p:tgtEl>
                                        <p:attrNameLst>
                                          <p:attrName>r</p:attrName>
                                        </p:attrNameLst>
                                      </p:cBhvr>
                                    </p:animRot>
                                  </p:childTnLst>
                                </p:cTn>
                              </p:par>
                              <p:par>
                                <p:cTn id="30" presetID="8" presetClass="emph" presetSubtype="0" fill="hold" nodeType="withEffect">
                                  <p:stCondLst>
                                    <p:cond delay="0"/>
                                  </p:stCondLst>
                                  <p:childTnLst>
                                    <p:animRot by="21600000">
                                      <p:cBhvr>
                                        <p:cTn id="31" dur="500" fill="hold"/>
                                        <p:tgtEl>
                                          <p:spTgt spid="51"/>
                                        </p:tgtEl>
                                        <p:attrNameLst>
                                          <p:attrName>r</p:attrName>
                                        </p:attrNameLst>
                                      </p:cBhvr>
                                    </p:animRot>
                                  </p:childTnLst>
                                </p:cTn>
                              </p:par>
                              <p:par>
                                <p:cTn id="32" presetID="1" presetClass="exit" presetSubtype="0" fill="hold" nodeType="withEffect">
                                  <p:stCondLst>
                                    <p:cond delay="0"/>
                                  </p:stCondLst>
                                  <p:childTnLst>
                                    <p:set>
                                      <p:cBhvr>
                                        <p:cTn id="33" dur="1" fill="hold">
                                          <p:stCondLst>
                                            <p:cond delay="0"/>
                                          </p:stCondLst>
                                        </p:cTn>
                                        <p:tgtEl>
                                          <p:spTgt spid="40"/>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9"/>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41"/>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43"/>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42"/>
                                        </p:tgtEl>
                                        <p:attrNameLst>
                                          <p:attrName>style.visibility</p:attrName>
                                        </p:attrNameLst>
                                      </p:cBhvr>
                                      <p:to>
                                        <p:strVal val="hidden"/>
                                      </p:to>
                                    </p:set>
                                  </p:childTnLst>
                                </p:cTn>
                              </p:par>
                              <p:par>
                                <p:cTn id="42" presetID="22" presetClass="entr" presetSubtype="4"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down)">
                                      <p:cBhvr>
                                        <p:cTn id="44" dur="500"/>
                                        <p:tgtEl>
                                          <p:spTgt spid="42"/>
                                        </p:tgtEl>
                                      </p:cBhvr>
                                    </p:animEffect>
                                  </p:childTnLst>
                                </p:cTn>
                              </p:par>
                              <p:par>
                                <p:cTn id="45" presetID="22" presetClass="entr" presetSubtype="4"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down)">
                                      <p:cBhvr>
                                        <p:cTn id="47" dur="500"/>
                                        <p:tgtEl>
                                          <p:spTgt spid="43"/>
                                        </p:tgtEl>
                                      </p:cBhvr>
                                    </p:animEffect>
                                  </p:childTnLst>
                                </p:cTn>
                              </p:par>
                              <p:par>
                                <p:cTn id="48" presetID="22" presetClass="entr" presetSubtype="8"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left)">
                                      <p:cBhvr>
                                        <p:cTn id="50" dur="500"/>
                                        <p:tgtEl>
                                          <p:spTgt spid="41"/>
                                        </p:tgtEl>
                                      </p:cBhvr>
                                    </p:animEffect>
                                  </p:childTnLst>
                                </p:cTn>
                              </p:par>
                              <p:par>
                                <p:cTn id="51" presetID="22" presetClass="entr" presetSubtype="8"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left)">
                                      <p:cBhvr>
                                        <p:cTn id="53" dur="500"/>
                                        <p:tgtEl>
                                          <p:spTgt spid="39"/>
                                        </p:tgtEl>
                                      </p:cBhvr>
                                    </p:animEffect>
                                  </p:childTnLst>
                                </p:cTn>
                              </p:par>
                              <p:par>
                                <p:cTn id="54" presetID="22" presetClass="entr" presetSubtype="8"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childTnLst>
                          </p:cTn>
                        </p:par>
                        <p:par>
                          <p:cTn id="57" fill="hold" nodeType="afterGroup">
                            <p:stCondLst>
                              <p:cond delay="1500"/>
                            </p:stCondLst>
                            <p:childTnLst>
                              <p:par>
                                <p:cTn id="58" presetID="8" presetClass="emph" presetSubtype="0" fill="hold" nodeType="afterEffect">
                                  <p:stCondLst>
                                    <p:cond delay="0"/>
                                  </p:stCondLst>
                                  <p:childTnLst>
                                    <p:animRot by="21600000">
                                      <p:cBhvr>
                                        <p:cTn id="59" dur="500" fill="hold"/>
                                        <p:tgtEl>
                                          <p:spTgt spid="50"/>
                                        </p:tgtEl>
                                        <p:attrNameLst>
                                          <p:attrName>r</p:attrName>
                                        </p:attrNameLst>
                                      </p:cBhvr>
                                    </p:animRot>
                                  </p:childTnLst>
                                </p:cTn>
                              </p:par>
                              <p:par>
                                <p:cTn id="60" presetID="8" presetClass="emph" presetSubtype="0" fill="hold" nodeType="withEffect">
                                  <p:stCondLst>
                                    <p:cond delay="0"/>
                                  </p:stCondLst>
                                  <p:childTnLst>
                                    <p:animRot by="21600000">
                                      <p:cBhvr>
                                        <p:cTn id="61" dur="500" fill="hold"/>
                                        <p:tgtEl>
                                          <p:spTgt spid="51"/>
                                        </p:tgtEl>
                                        <p:attrNameLst>
                                          <p:attrName>r</p:attrName>
                                        </p:attrNameLst>
                                      </p:cBhvr>
                                    </p:animRot>
                                  </p:childTnLst>
                                </p:cTn>
                              </p:par>
                              <p:par>
                                <p:cTn id="62" presetID="8" presetClass="emph" presetSubtype="0" fill="hold" nodeType="withEffect">
                                  <p:stCondLst>
                                    <p:cond delay="0"/>
                                  </p:stCondLst>
                                  <p:childTnLst>
                                    <p:animRot by="21600000">
                                      <p:cBhvr>
                                        <p:cTn id="63" dur="500" fill="hold"/>
                                        <p:tgtEl>
                                          <p:spTgt spid="52"/>
                                        </p:tgtEl>
                                        <p:attrNameLst>
                                          <p:attrName>r</p:attrName>
                                        </p:attrNameLst>
                                      </p:cBhvr>
                                    </p:animRot>
                                  </p:childTnLst>
                                </p:cTn>
                              </p:par>
                              <p:par>
                                <p:cTn id="64" presetID="8" presetClass="emph" presetSubtype="0" fill="hold" nodeType="withEffect">
                                  <p:stCondLst>
                                    <p:cond delay="0"/>
                                  </p:stCondLst>
                                  <p:childTnLst>
                                    <p:animRot by="21600000">
                                      <p:cBhvr>
                                        <p:cTn id="65" dur="500" fill="hold"/>
                                        <p:tgtEl>
                                          <p:spTgt spid="51"/>
                                        </p:tgtEl>
                                        <p:attrNameLst>
                                          <p:attrName>r</p:attrName>
                                        </p:attrNameLst>
                                      </p:cBhvr>
                                    </p:animRot>
                                  </p:childTnLst>
                                </p:cTn>
                              </p:par>
                              <p:par>
                                <p:cTn id="66" presetID="8" presetClass="emph" presetSubtype="0" fill="hold" nodeType="withEffect">
                                  <p:stCondLst>
                                    <p:cond delay="0"/>
                                  </p:stCondLst>
                                  <p:childTnLst>
                                    <p:animRot by="21600000">
                                      <p:cBhvr>
                                        <p:cTn id="67" dur="500" fill="hold"/>
                                        <p:tgtEl>
                                          <p:spTgt spid="52"/>
                                        </p:tgtEl>
                                        <p:attrNameLst>
                                          <p:attrName>r</p:attrName>
                                        </p:attrNameLst>
                                      </p:cBhvr>
                                    </p:animRot>
                                  </p:childTnLst>
                                </p:cTn>
                              </p:par>
                              <p:par>
                                <p:cTn id="68" presetID="8" presetClass="emph" presetSubtype="0" fill="hold" nodeType="withEffect">
                                  <p:stCondLst>
                                    <p:cond delay="0"/>
                                  </p:stCondLst>
                                  <p:childTnLst>
                                    <p:animRot by="21600000">
                                      <p:cBhvr>
                                        <p:cTn id="69" dur="500" fill="hold"/>
                                        <p:tgtEl>
                                          <p:spTgt spid="50"/>
                                        </p:tgtEl>
                                        <p:attrNameLst>
                                          <p:attrName>r</p:attrName>
                                        </p:attrNameLst>
                                      </p:cBhvr>
                                    </p:animRot>
                                  </p:childTnLst>
                                </p:cTn>
                              </p:par>
                              <p:par>
                                <p:cTn id="70" presetID="8" presetClass="emph" presetSubtype="0" fill="hold" nodeType="withEffect">
                                  <p:stCondLst>
                                    <p:cond delay="0"/>
                                  </p:stCondLst>
                                  <p:childTnLst>
                                    <p:animRot by="21600000">
                                      <p:cBhvr>
                                        <p:cTn id="71" dur="500" fill="hold"/>
                                        <p:tgtEl>
                                          <p:spTgt spid="50"/>
                                        </p:tgtEl>
                                        <p:attrNameLst>
                                          <p:attrName>r</p:attrName>
                                        </p:attrNameLst>
                                      </p:cBhvr>
                                    </p:animRot>
                                  </p:childTnLst>
                                </p:cTn>
                              </p:par>
                              <p:par>
                                <p:cTn id="72" presetID="8" presetClass="emph" presetSubtype="0" fill="hold" nodeType="withEffect">
                                  <p:stCondLst>
                                    <p:cond delay="0"/>
                                  </p:stCondLst>
                                  <p:childTnLst>
                                    <p:animRot by="21600000">
                                      <p:cBhvr>
                                        <p:cTn id="73" dur="500" fill="hold"/>
                                        <p:tgtEl>
                                          <p:spTgt spid="52"/>
                                        </p:tgtEl>
                                        <p:attrNameLst>
                                          <p:attrName>r</p:attrName>
                                        </p:attrNameLst>
                                      </p:cBhvr>
                                    </p:animRot>
                                  </p:childTnLst>
                                </p:cTn>
                              </p:par>
                              <p:par>
                                <p:cTn id="74" presetID="8" presetClass="emph" presetSubtype="0" fill="hold" nodeType="withEffect">
                                  <p:stCondLst>
                                    <p:cond delay="0"/>
                                  </p:stCondLst>
                                  <p:childTnLst>
                                    <p:animRot by="21600000">
                                      <p:cBhvr>
                                        <p:cTn id="75" dur="500" fill="hold"/>
                                        <p:tgtEl>
                                          <p:spTgt spid="51"/>
                                        </p:tgtEl>
                                        <p:attrNameLst>
                                          <p:attrName>r</p:attrName>
                                        </p:attrNameLst>
                                      </p:cBhvr>
                                    </p:animRot>
                                  </p:childTnLst>
                                </p:cTn>
                              </p:par>
                              <p:par>
                                <p:cTn id="76" presetID="8" presetClass="emph" presetSubtype="0" fill="hold" nodeType="withEffect">
                                  <p:stCondLst>
                                    <p:cond delay="0"/>
                                  </p:stCondLst>
                                  <p:childTnLst>
                                    <p:animRot by="21600000">
                                      <p:cBhvr>
                                        <p:cTn id="77" dur="500" fill="hold"/>
                                        <p:tgtEl>
                                          <p:spTgt spid="50"/>
                                        </p:tgtEl>
                                        <p:attrNameLst>
                                          <p:attrName>r</p:attrName>
                                        </p:attrNameLst>
                                      </p:cBhvr>
                                    </p:animRot>
                                  </p:childTnLst>
                                </p:cTn>
                              </p:par>
                              <p:par>
                                <p:cTn id="78" presetID="8" presetClass="emph" presetSubtype="0" fill="hold" nodeType="withEffect">
                                  <p:stCondLst>
                                    <p:cond delay="0"/>
                                  </p:stCondLst>
                                  <p:childTnLst>
                                    <p:animRot by="21600000">
                                      <p:cBhvr>
                                        <p:cTn id="79" dur="500" fill="hold"/>
                                        <p:tgtEl>
                                          <p:spTgt spid="52"/>
                                        </p:tgtEl>
                                        <p:attrNameLst>
                                          <p:attrName>r</p:attrName>
                                        </p:attrNameLst>
                                      </p:cBhvr>
                                    </p:animRot>
                                  </p:childTnLst>
                                </p:cTn>
                              </p:par>
                              <p:par>
                                <p:cTn id="80" presetID="8" presetClass="emph" presetSubtype="0" fill="hold" nodeType="withEffect">
                                  <p:stCondLst>
                                    <p:cond delay="0"/>
                                  </p:stCondLst>
                                  <p:childTnLst>
                                    <p:animRot by="21600000">
                                      <p:cBhvr>
                                        <p:cTn id="81" dur="500" fill="hold"/>
                                        <p:tgtEl>
                                          <p:spTgt spid="51"/>
                                        </p:tgtEl>
                                        <p:attrNameLst>
                                          <p:attrName>r</p:attrName>
                                        </p:attrNameLst>
                                      </p:cBhvr>
                                    </p:animRot>
                                  </p:childTnLst>
                                </p:cTn>
                              </p:par>
                              <p:par>
                                <p:cTn id="82" presetID="8" presetClass="emph" presetSubtype="0" fill="hold" nodeType="withEffect">
                                  <p:stCondLst>
                                    <p:cond delay="0"/>
                                  </p:stCondLst>
                                  <p:childTnLst>
                                    <p:animRot by="21600000">
                                      <p:cBhvr>
                                        <p:cTn id="83" dur="1000" fill="hold"/>
                                        <p:tgtEl>
                                          <p:spTgt spid="52"/>
                                        </p:tgtEl>
                                        <p:attrNameLst>
                                          <p:attrName>r</p:attrName>
                                        </p:attrNameLst>
                                      </p:cBhvr>
                                    </p:animRot>
                                  </p:childTnLst>
                                </p:cTn>
                              </p:par>
                              <p:par>
                                <p:cTn id="84" presetID="8" presetClass="emph" presetSubtype="0" fill="hold" nodeType="withEffect">
                                  <p:stCondLst>
                                    <p:cond delay="0"/>
                                  </p:stCondLst>
                                  <p:childTnLst>
                                    <p:animRot by="21600000">
                                      <p:cBhvr>
                                        <p:cTn id="85" dur="1000" fill="hold"/>
                                        <p:tgtEl>
                                          <p:spTgt spid="51"/>
                                        </p:tgtEl>
                                        <p:attrNameLst>
                                          <p:attrName>r</p:attrName>
                                        </p:attrNameLst>
                                      </p:cBhvr>
                                    </p:animRot>
                                  </p:childTnLst>
                                </p:cTn>
                              </p:par>
                              <p:par>
                                <p:cTn id="86" presetID="8" presetClass="emph" presetSubtype="0" fill="hold" nodeType="withEffect">
                                  <p:stCondLst>
                                    <p:cond delay="0"/>
                                  </p:stCondLst>
                                  <p:childTnLst>
                                    <p:animRot by="21600000">
                                      <p:cBhvr>
                                        <p:cTn id="87" dur="500" fill="hold"/>
                                        <p:tgtEl>
                                          <p:spTgt spid="52"/>
                                        </p:tgtEl>
                                        <p:attrNameLst>
                                          <p:attrName>r</p:attrName>
                                        </p:attrNameLst>
                                      </p:cBhvr>
                                    </p:animRot>
                                  </p:childTnLst>
                                </p:cTn>
                              </p:par>
                              <p:par>
                                <p:cTn id="88" presetID="8" presetClass="emph" presetSubtype="0" fill="hold" nodeType="withEffect">
                                  <p:stCondLst>
                                    <p:cond delay="0"/>
                                  </p:stCondLst>
                                  <p:childTnLst>
                                    <p:animRot by="21600000">
                                      <p:cBhvr>
                                        <p:cTn id="89" dur="500" fill="hold"/>
                                        <p:tgtEl>
                                          <p:spTgt spid="50"/>
                                        </p:tgtEl>
                                        <p:attrNameLst>
                                          <p:attrName>r</p:attrName>
                                        </p:attrNameLst>
                                      </p:cBhvr>
                                    </p:animRot>
                                  </p:childTnLst>
                                </p:cTn>
                              </p:par>
                              <p:par>
                                <p:cTn id="90" presetID="8" presetClass="emph" presetSubtype="0" fill="hold" nodeType="withEffect">
                                  <p:stCondLst>
                                    <p:cond delay="0"/>
                                  </p:stCondLst>
                                  <p:childTnLst>
                                    <p:animRot by="21600000">
                                      <p:cBhvr>
                                        <p:cTn id="91" dur="500" fill="hold"/>
                                        <p:tgtEl>
                                          <p:spTgt spid="51"/>
                                        </p:tgtEl>
                                        <p:attrNameLst>
                                          <p:attrName>r</p:attrName>
                                        </p:attrNameLst>
                                      </p:cBhvr>
                                    </p:animRot>
                                  </p:childTnLst>
                                </p:cTn>
                              </p:par>
                              <p:par>
                                <p:cTn id="92" presetID="8" presetClass="emph" presetSubtype="0" fill="hold" nodeType="withEffect">
                                  <p:stCondLst>
                                    <p:cond delay="0"/>
                                  </p:stCondLst>
                                  <p:childTnLst>
                                    <p:animRot by="21600000">
                                      <p:cBhvr>
                                        <p:cTn id="93" dur="1000" fill="hold"/>
                                        <p:tgtEl>
                                          <p:spTgt spid="50"/>
                                        </p:tgtEl>
                                        <p:attrNameLst>
                                          <p:attrName>r</p:attrName>
                                        </p:attrNameLst>
                                      </p:cBhvr>
                                    </p:animRot>
                                  </p:childTnLst>
                                </p:cTn>
                              </p:par>
                              <p:par>
                                <p:cTn id="94" presetID="8" presetClass="emph" presetSubtype="0" fill="hold" nodeType="withEffect">
                                  <p:stCondLst>
                                    <p:cond delay="0"/>
                                  </p:stCondLst>
                                  <p:childTnLst>
                                    <p:animRot by="21600000">
                                      <p:cBhvr>
                                        <p:cTn id="95" dur="500" fill="hold"/>
                                        <p:tgtEl>
                                          <p:spTgt spid="50"/>
                                        </p:tgtEl>
                                        <p:attrNameLst>
                                          <p:attrName>r</p:attrName>
                                        </p:attrNameLst>
                                      </p:cBhvr>
                                    </p:animRot>
                                  </p:childTnLst>
                                </p:cTn>
                              </p:par>
                              <p:par>
                                <p:cTn id="96" presetID="8" presetClass="emph" presetSubtype="0" fill="hold" nodeType="withEffect">
                                  <p:stCondLst>
                                    <p:cond delay="0"/>
                                  </p:stCondLst>
                                  <p:childTnLst>
                                    <p:animRot by="21600000">
                                      <p:cBhvr>
                                        <p:cTn id="97" dur="500" fill="hold"/>
                                        <p:tgtEl>
                                          <p:spTgt spid="52"/>
                                        </p:tgtEl>
                                        <p:attrNameLst>
                                          <p:attrName>r</p:attrName>
                                        </p:attrNameLst>
                                      </p:cBhvr>
                                    </p:animRot>
                                  </p:childTnLst>
                                </p:cTn>
                              </p:par>
                              <p:par>
                                <p:cTn id="98" presetID="8" presetClass="emph" presetSubtype="0" fill="hold" nodeType="withEffect">
                                  <p:stCondLst>
                                    <p:cond delay="0"/>
                                  </p:stCondLst>
                                  <p:childTnLst>
                                    <p:animRot by="21600000">
                                      <p:cBhvr>
                                        <p:cTn id="99" dur="500" fill="hold"/>
                                        <p:tgtEl>
                                          <p:spTgt spid="51"/>
                                        </p:tgtEl>
                                        <p:attrNameLst>
                                          <p:attrName>r</p:attrName>
                                        </p:attrNameLst>
                                      </p:cBhvr>
                                    </p:animRot>
                                  </p:childTnLst>
                                </p:cTn>
                              </p:par>
                              <p:par>
                                <p:cTn id="100" presetID="1" presetClass="exit" presetSubtype="0" fill="hold" nodeType="withEffect">
                                  <p:stCondLst>
                                    <p:cond delay="0"/>
                                  </p:stCondLst>
                                  <p:childTnLst>
                                    <p:set>
                                      <p:cBhvr>
                                        <p:cTn id="101" dur="1" fill="hold">
                                          <p:stCondLst>
                                            <p:cond delay="0"/>
                                          </p:stCondLst>
                                        </p:cTn>
                                        <p:tgtEl>
                                          <p:spTgt spid="40"/>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9"/>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1"/>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3"/>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42"/>
                                        </p:tgtEl>
                                        <p:attrNameLst>
                                          <p:attrName>style.visibility</p:attrName>
                                        </p:attrNameLst>
                                      </p:cBhvr>
                                      <p:to>
                                        <p:strVal val="hidden"/>
                                      </p:to>
                                    </p:set>
                                  </p:childTnLst>
                                </p:cTn>
                              </p:par>
                            </p:childTnLst>
                          </p:cTn>
                        </p:par>
                        <p:par>
                          <p:cTn id="110" fill="hold" nodeType="afterGroup">
                            <p:stCondLst>
                              <p:cond delay="2500"/>
                            </p:stCondLst>
                            <p:childTnLst>
                              <p:par>
                                <p:cTn id="111" presetID="22" presetClass="entr" presetSubtype="4" fill="hold" nodeType="afterEffect">
                                  <p:stCondLst>
                                    <p:cond delay="0"/>
                                  </p:stCondLst>
                                  <p:childTnLst>
                                    <p:set>
                                      <p:cBhvr>
                                        <p:cTn id="112" dur="1" fill="hold">
                                          <p:stCondLst>
                                            <p:cond delay="0"/>
                                          </p:stCondLst>
                                        </p:cTn>
                                        <p:tgtEl>
                                          <p:spTgt spid="42"/>
                                        </p:tgtEl>
                                        <p:attrNameLst>
                                          <p:attrName>style.visibility</p:attrName>
                                        </p:attrNameLst>
                                      </p:cBhvr>
                                      <p:to>
                                        <p:strVal val="visible"/>
                                      </p:to>
                                    </p:set>
                                    <p:animEffect transition="in" filter="wipe(down)">
                                      <p:cBhvr>
                                        <p:cTn id="113" dur="500"/>
                                        <p:tgtEl>
                                          <p:spTgt spid="42"/>
                                        </p:tgtEl>
                                      </p:cBhvr>
                                    </p:animEffect>
                                  </p:childTnLst>
                                </p:cTn>
                              </p:par>
                              <p:par>
                                <p:cTn id="114" presetID="22" presetClass="entr" presetSubtype="4" fill="hold" nodeType="withEffect">
                                  <p:stCondLst>
                                    <p:cond delay="0"/>
                                  </p:stCondLst>
                                  <p:childTnLst>
                                    <p:set>
                                      <p:cBhvr>
                                        <p:cTn id="115" dur="1" fill="hold">
                                          <p:stCondLst>
                                            <p:cond delay="0"/>
                                          </p:stCondLst>
                                        </p:cTn>
                                        <p:tgtEl>
                                          <p:spTgt spid="43"/>
                                        </p:tgtEl>
                                        <p:attrNameLst>
                                          <p:attrName>style.visibility</p:attrName>
                                        </p:attrNameLst>
                                      </p:cBhvr>
                                      <p:to>
                                        <p:strVal val="visible"/>
                                      </p:to>
                                    </p:set>
                                    <p:animEffect transition="in" filter="wipe(down)">
                                      <p:cBhvr>
                                        <p:cTn id="116" dur="500"/>
                                        <p:tgtEl>
                                          <p:spTgt spid="43"/>
                                        </p:tgtEl>
                                      </p:cBhvr>
                                    </p:animEffect>
                                  </p:childTnLst>
                                </p:cTn>
                              </p:par>
                              <p:par>
                                <p:cTn id="117" presetID="22" presetClass="entr" presetSubtype="4" fill="hold"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wipe(down)">
                                      <p:cBhvr>
                                        <p:cTn id="119" dur="500"/>
                                        <p:tgtEl>
                                          <p:spTgt spid="41"/>
                                        </p:tgtEl>
                                      </p:cBhvr>
                                    </p:animEffect>
                                  </p:childTnLst>
                                </p:cTn>
                              </p:par>
                              <p:par>
                                <p:cTn id="120" presetID="22" presetClass="entr" presetSubtype="1" fill="hold"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wipe(up)">
                                      <p:cBhvr>
                                        <p:cTn id="122" dur="500"/>
                                        <p:tgtEl>
                                          <p:spTgt spid="39"/>
                                        </p:tgtEl>
                                      </p:cBhvr>
                                    </p:animEffect>
                                  </p:childTnLst>
                                </p:cTn>
                              </p:par>
                              <p:par>
                                <p:cTn id="123" presetID="22" presetClass="entr" presetSubtype="1" fill="hold"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wipe(up)">
                                      <p:cBhvr>
                                        <p:cTn id="125" dur="500"/>
                                        <p:tgtEl>
                                          <p:spTgt spid="40"/>
                                        </p:tgtEl>
                                      </p:cBhvr>
                                    </p:animEffect>
                                  </p:childTnLst>
                                </p:cTn>
                              </p:par>
                            </p:childTnLst>
                          </p:cTn>
                        </p:par>
                        <p:par>
                          <p:cTn id="126" fill="hold" nodeType="afterGroup">
                            <p:stCondLst>
                              <p:cond delay="3000"/>
                            </p:stCondLst>
                            <p:childTnLst>
                              <p:par>
                                <p:cTn id="127" presetID="1" presetClass="exit" presetSubtype="0" fill="hold" nodeType="afterEffect">
                                  <p:stCondLst>
                                    <p:cond delay="0"/>
                                  </p:stCondLst>
                                  <p:childTnLst>
                                    <p:set>
                                      <p:cBhvr>
                                        <p:cTn id="128" dur="1" fill="hold">
                                          <p:stCondLst>
                                            <p:cond delay="0"/>
                                          </p:stCondLst>
                                        </p:cTn>
                                        <p:tgtEl>
                                          <p:spTgt spid="4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43"/>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41"/>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39"/>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0"/>
                                        </p:tgtEl>
                                        <p:attrNameLst>
                                          <p:attrName>style.visibility</p:attrName>
                                        </p:attrNameLst>
                                      </p:cBhvr>
                                      <p:to>
                                        <p:strVal val="hidden"/>
                                      </p:to>
                                    </p:set>
                                  </p:childTnLst>
                                </p:cTn>
                              </p:par>
                            </p:childTnLst>
                          </p:cTn>
                        </p:par>
                        <p:par>
                          <p:cTn id="137" fill="hold" nodeType="afterGroup">
                            <p:stCondLst>
                              <p:cond delay="3000"/>
                            </p:stCondLst>
                            <p:childTnLst>
                              <p:par>
                                <p:cTn id="138" presetID="22" presetClass="entr" presetSubtype="4"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animEffect transition="in" filter="wipe(down)">
                                      <p:cBhvr>
                                        <p:cTn id="140" dur="500"/>
                                        <p:tgtEl>
                                          <p:spTgt spid="42"/>
                                        </p:tgtEl>
                                      </p:cBhvr>
                                    </p:animEffect>
                                  </p:childTnLst>
                                </p:cTn>
                              </p:par>
                              <p:par>
                                <p:cTn id="141" presetID="22" presetClass="entr" presetSubtype="4" fill="hold" nodeType="withEffect">
                                  <p:stCondLst>
                                    <p:cond delay="0"/>
                                  </p:stCondLst>
                                  <p:childTnLst>
                                    <p:set>
                                      <p:cBhvr>
                                        <p:cTn id="142" dur="1" fill="hold">
                                          <p:stCondLst>
                                            <p:cond delay="0"/>
                                          </p:stCondLst>
                                        </p:cTn>
                                        <p:tgtEl>
                                          <p:spTgt spid="43"/>
                                        </p:tgtEl>
                                        <p:attrNameLst>
                                          <p:attrName>style.visibility</p:attrName>
                                        </p:attrNameLst>
                                      </p:cBhvr>
                                      <p:to>
                                        <p:strVal val="visible"/>
                                      </p:to>
                                    </p:set>
                                    <p:animEffect transition="in" filter="wipe(down)">
                                      <p:cBhvr>
                                        <p:cTn id="143" dur="500"/>
                                        <p:tgtEl>
                                          <p:spTgt spid="43"/>
                                        </p:tgtEl>
                                      </p:cBhvr>
                                    </p:animEffect>
                                  </p:childTnLst>
                                </p:cTn>
                              </p:par>
                              <p:par>
                                <p:cTn id="144" presetID="22" presetClass="entr" presetSubtype="4" fill="hold" nodeType="withEffect">
                                  <p:stCondLst>
                                    <p:cond delay="0"/>
                                  </p:stCondLst>
                                  <p:childTnLst>
                                    <p:set>
                                      <p:cBhvr>
                                        <p:cTn id="145" dur="1" fill="hold">
                                          <p:stCondLst>
                                            <p:cond delay="0"/>
                                          </p:stCondLst>
                                        </p:cTn>
                                        <p:tgtEl>
                                          <p:spTgt spid="41"/>
                                        </p:tgtEl>
                                        <p:attrNameLst>
                                          <p:attrName>style.visibility</p:attrName>
                                        </p:attrNameLst>
                                      </p:cBhvr>
                                      <p:to>
                                        <p:strVal val="visible"/>
                                      </p:to>
                                    </p:set>
                                    <p:animEffect transition="in" filter="wipe(down)">
                                      <p:cBhvr>
                                        <p:cTn id="146" dur="500"/>
                                        <p:tgtEl>
                                          <p:spTgt spid="41"/>
                                        </p:tgtEl>
                                      </p:cBhvr>
                                    </p:animEffect>
                                  </p:childTnLst>
                                </p:cTn>
                              </p:par>
                              <p:par>
                                <p:cTn id="147" presetID="22" presetClass="entr" presetSubtype="1" fill="hold"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wipe(up)">
                                      <p:cBhvr>
                                        <p:cTn id="149" dur="500"/>
                                        <p:tgtEl>
                                          <p:spTgt spid="39"/>
                                        </p:tgtEl>
                                      </p:cBhvr>
                                    </p:animEffect>
                                  </p:childTnLst>
                                </p:cTn>
                              </p:par>
                              <p:par>
                                <p:cTn id="150" presetID="22" presetClass="entr" presetSubtype="1" fill="hold"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wipe(up)">
                                      <p:cBhvr>
                                        <p:cTn id="152" dur="500"/>
                                        <p:tgtEl>
                                          <p:spTgt spid="40"/>
                                        </p:tgtEl>
                                      </p:cBhvr>
                                    </p:animEffect>
                                  </p:childTnLst>
                                </p:cTn>
                              </p:par>
                            </p:childTnLst>
                          </p:cTn>
                        </p:par>
                        <p:par>
                          <p:cTn id="153" fill="hold" nodeType="afterGroup">
                            <p:stCondLst>
                              <p:cond delay="3500"/>
                            </p:stCondLst>
                            <p:childTnLst>
                              <p:par>
                                <p:cTn id="154" presetID="1" presetClass="exit" presetSubtype="0" fill="hold" nodeType="afterEffect">
                                  <p:stCondLst>
                                    <p:cond delay="0"/>
                                  </p:stCondLst>
                                  <p:childTnLst>
                                    <p:set>
                                      <p:cBhvr>
                                        <p:cTn id="155" dur="1" fill="hold">
                                          <p:stCondLst>
                                            <p:cond delay="0"/>
                                          </p:stCondLst>
                                        </p:cTn>
                                        <p:tgtEl>
                                          <p:spTgt spid="42"/>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43"/>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41"/>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3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40"/>
                                        </p:tgtEl>
                                        <p:attrNameLst>
                                          <p:attrName>style.visibility</p:attrName>
                                        </p:attrNameLst>
                                      </p:cBhvr>
                                      <p:to>
                                        <p:strVal val="hidden"/>
                                      </p:to>
                                    </p:set>
                                  </p:childTnLst>
                                </p:cTn>
                              </p:par>
                            </p:childTnLst>
                          </p:cTn>
                        </p:par>
                        <p:par>
                          <p:cTn id="164" fill="hold" nodeType="afterGroup">
                            <p:stCondLst>
                              <p:cond delay="3500"/>
                            </p:stCondLst>
                            <p:childTnLst>
                              <p:par>
                                <p:cTn id="165" presetID="8" presetClass="emph" presetSubtype="0" fill="hold" nodeType="afterEffect">
                                  <p:stCondLst>
                                    <p:cond delay="0"/>
                                  </p:stCondLst>
                                  <p:childTnLst>
                                    <p:animRot by="21600000">
                                      <p:cBhvr>
                                        <p:cTn id="166" dur="1000" fill="hold"/>
                                        <p:tgtEl>
                                          <p:spTgt spid="50"/>
                                        </p:tgtEl>
                                        <p:attrNameLst>
                                          <p:attrName>r</p:attrName>
                                        </p:attrNameLst>
                                      </p:cBhvr>
                                    </p:animRot>
                                  </p:childTnLst>
                                </p:cTn>
                              </p:par>
                              <p:par>
                                <p:cTn id="167" presetID="8" presetClass="emph" presetSubtype="0" fill="hold" nodeType="withEffect">
                                  <p:stCondLst>
                                    <p:cond delay="0"/>
                                  </p:stCondLst>
                                  <p:childTnLst>
                                    <p:animRot by="21600000">
                                      <p:cBhvr>
                                        <p:cTn id="168" dur="1000" fill="hold"/>
                                        <p:tgtEl>
                                          <p:spTgt spid="52"/>
                                        </p:tgtEl>
                                        <p:attrNameLst>
                                          <p:attrName>r</p:attrName>
                                        </p:attrNameLst>
                                      </p:cBhvr>
                                    </p:animRot>
                                  </p:childTnLst>
                                </p:cTn>
                              </p:par>
                              <p:par>
                                <p:cTn id="169" presetID="8" presetClass="emph" presetSubtype="0" fill="hold" nodeType="withEffect">
                                  <p:stCondLst>
                                    <p:cond delay="0"/>
                                  </p:stCondLst>
                                  <p:childTnLst>
                                    <p:animRot by="21600000">
                                      <p:cBhvr>
                                        <p:cTn id="170" dur="1000" fill="hold"/>
                                        <p:tgtEl>
                                          <p:spTgt spid="51"/>
                                        </p:tgtEl>
                                        <p:attrNameLst>
                                          <p:attrName>r</p:attrName>
                                        </p:attrNameLst>
                                      </p:cBhvr>
                                    </p:animRot>
                                  </p:childTnLst>
                                </p:cTn>
                              </p:par>
                              <p:par>
                                <p:cTn id="171" presetID="8" presetClass="emph" presetSubtype="0" fill="hold" nodeType="withEffect">
                                  <p:stCondLst>
                                    <p:cond delay="0"/>
                                  </p:stCondLst>
                                  <p:childTnLst>
                                    <p:animRot by="21600000">
                                      <p:cBhvr>
                                        <p:cTn id="172" dur="500" fill="hold"/>
                                        <p:tgtEl>
                                          <p:spTgt spid="50"/>
                                        </p:tgtEl>
                                        <p:attrNameLst>
                                          <p:attrName>r</p:attrName>
                                        </p:attrNameLst>
                                      </p:cBhvr>
                                    </p:animRot>
                                  </p:childTnLst>
                                </p:cTn>
                              </p:par>
                              <p:par>
                                <p:cTn id="173" presetID="8" presetClass="emph" presetSubtype="0" fill="hold" nodeType="withEffect">
                                  <p:stCondLst>
                                    <p:cond delay="0"/>
                                  </p:stCondLst>
                                  <p:childTnLst>
                                    <p:animRot by="21600000">
                                      <p:cBhvr>
                                        <p:cTn id="174" dur="500" fill="hold"/>
                                        <p:tgtEl>
                                          <p:spTgt spid="52"/>
                                        </p:tgtEl>
                                        <p:attrNameLst>
                                          <p:attrName>r</p:attrName>
                                        </p:attrNameLst>
                                      </p:cBhvr>
                                    </p:animRot>
                                  </p:childTnLst>
                                </p:cTn>
                              </p:par>
                              <p:par>
                                <p:cTn id="175" presetID="8" presetClass="emph" presetSubtype="0" fill="hold" nodeType="withEffect">
                                  <p:stCondLst>
                                    <p:cond delay="0"/>
                                  </p:stCondLst>
                                  <p:childTnLst>
                                    <p:animRot by="21600000">
                                      <p:cBhvr>
                                        <p:cTn id="176" dur="500" fill="hold"/>
                                        <p:tgtEl>
                                          <p:spTgt spid="51"/>
                                        </p:tgtEl>
                                        <p:attrNameLst>
                                          <p:attrName>r</p:attrName>
                                        </p:attrNameLst>
                                      </p:cBhvr>
                                    </p:animRot>
                                  </p:childTnLst>
                                </p:cTn>
                              </p:par>
                              <p:par>
                                <p:cTn id="177" presetID="8" presetClass="emph" presetSubtype="0" fill="hold" nodeType="withEffect">
                                  <p:stCondLst>
                                    <p:cond delay="0"/>
                                  </p:stCondLst>
                                  <p:childTnLst>
                                    <p:animRot by="21600000">
                                      <p:cBhvr>
                                        <p:cTn id="178" dur="500" fill="hold"/>
                                        <p:tgtEl>
                                          <p:spTgt spid="50"/>
                                        </p:tgtEl>
                                        <p:attrNameLst>
                                          <p:attrName>r</p:attrName>
                                        </p:attrNameLst>
                                      </p:cBhvr>
                                    </p:animRot>
                                  </p:childTnLst>
                                </p:cTn>
                              </p:par>
                              <p:par>
                                <p:cTn id="179" presetID="8" presetClass="emph" presetSubtype="0" fill="hold" nodeType="withEffect">
                                  <p:stCondLst>
                                    <p:cond delay="0"/>
                                  </p:stCondLst>
                                  <p:childTnLst>
                                    <p:animRot by="21600000">
                                      <p:cBhvr>
                                        <p:cTn id="180" dur="500" fill="hold"/>
                                        <p:tgtEl>
                                          <p:spTgt spid="52"/>
                                        </p:tgtEl>
                                        <p:attrNameLst>
                                          <p:attrName>r</p:attrName>
                                        </p:attrNameLst>
                                      </p:cBhvr>
                                    </p:animRot>
                                  </p:childTnLst>
                                </p:cTn>
                              </p:par>
                              <p:par>
                                <p:cTn id="181" presetID="8" presetClass="emph" presetSubtype="0" fill="hold" nodeType="withEffect">
                                  <p:stCondLst>
                                    <p:cond delay="0"/>
                                  </p:stCondLst>
                                  <p:childTnLst>
                                    <p:animRot by="21600000">
                                      <p:cBhvr>
                                        <p:cTn id="182" dur="500" fill="hold"/>
                                        <p:tgtEl>
                                          <p:spTgt spid="51"/>
                                        </p:tgtEl>
                                        <p:attrNameLst>
                                          <p:attrName>r</p:attrName>
                                        </p:attrNameLst>
                                      </p:cBhvr>
                                    </p:animRot>
                                  </p:childTnLst>
                                </p:cTn>
                              </p:par>
                              <p:par>
                                <p:cTn id="183" presetID="8" presetClass="emph" presetSubtype="0" fill="hold" nodeType="withEffect">
                                  <p:stCondLst>
                                    <p:cond delay="0"/>
                                  </p:stCondLst>
                                  <p:childTnLst>
                                    <p:animRot by="21600000">
                                      <p:cBhvr>
                                        <p:cTn id="184" dur="500" fill="hold"/>
                                        <p:tgtEl>
                                          <p:spTgt spid="50"/>
                                        </p:tgtEl>
                                        <p:attrNameLst>
                                          <p:attrName>r</p:attrName>
                                        </p:attrNameLst>
                                      </p:cBhvr>
                                    </p:animRot>
                                  </p:childTnLst>
                                </p:cTn>
                              </p:par>
                              <p:par>
                                <p:cTn id="185" presetID="8" presetClass="emph" presetSubtype="0" fill="hold" nodeType="withEffect">
                                  <p:stCondLst>
                                    <p:cond delay="0"/>
                                  </p:stCondLst>
                                  <p:childTnLst>
                                    <p:animRot by="21600000">
                                      <p:cBhvr>
                                        <p:cTn id="186" dur="500" fill="hold"/>
                                        <p:tgtEl>
                                          <p:spTgt spid="52"/>
                                        </p:tgtEl>
                                        <p:attrNameLst>
                                          <p:attrName>r</p:attrName>
                                        </p:attrNameLst>
                                      </p:cBhvr>
                                    </p:animRot>
                                  </p:childTnLst>
                                </p:cTn>
                              </p:par>
                              <p:par>
                                <p:cTn id="187" presetID="8" presetClass="emph" presetSubtype="0" fill="hold" nodeType="withEffect">
                                  <p:stCondLst>
                                    <p:cond delay="0"/>
                                  </p:stCondLst>
                                  <p:childTnLst>
                                    <p:animRot by="21600000">
                                      <p:cBhvr>
                                        <p:cTn id="188" dur="500" fill="hold"/>
                                        <p:tgtEl>
                                          <p:spTgt spid="51"/>
                                        </p:tgtEl>
                                        <p:attrNameLst>
                                          <p:attrName>r</p:attrName>
                                        </p:attrNameLst>
                                      </p:cBhvr>
                                    </p:animRot>
                                  </p:childTnLst>
                                </p:cTn>
                              </p:par>
                              <p:par>
                                <p:cTn id="189" presetID="8" presetClass="emph" presetSubtype="0" fill="hold" nodeType="withEffect">
                                  <p:stCondLst>
                                    <p:cond delay="0"/>
                                  </p:stCondLst>
                                  <p:childTnLst>
                                    <p:animRot by="21600000">
                                      <p:cBhvr>
                                        <p:cTn id="190" dur="500" fill="hold"/>
                                        <p:tgtEl>
                                          <p:spTgt spid="50"/>
                                        </p:tgtEl>
                                        <p:attrNameLst>
                                          <p:attrName>r</p:attrName>
                                        </p:attrNameLst>
                                      </p:cBhvr>
                                    </p:animRot>
                                  </p:childTnLst>
                                </p:cTn>
                              </p:par>
                              <p:par>
                                <p:cTn id="191" presetID="8" presetClass="emph" presetSubtype="0" fill="hold" nodeType="withEffect">
                                  <p:stCondLst>
                                    <p:cond delay="0"/>
                                  </p:stCondLst>
                                  <p:childTnLst>
                                    <p:animRot by="21600000">
                                      <p:cBhvr>
                                        <p:cTn id="192" dur="500" fill="hold"/>
                                        <p:tgtEl>
                                          <p:spTgt spid="52"/>
                                        </p:tgtEl>
                                        <p:attrNameLst>
                                          <p:attrName>r</p:attrName>
                                        </p:attrNameLst>
                                      </p:cBhvr>
                                    </p:animRot>
                                  </p:childTnLst>
                                </p:cTn>
                              </p:par>
                              <p:par>
                                <p:cTn id="193" presetID="8" presetClass="emph" presetSubtype="0" fill="hold" nodeType="withEffect">
                                  <p:stCondLst>
                                    <p:cond delay="0"/>
                                  </p:stCondLst>
                                  <p:childTnLst>
                                    <p:animRot by="21600000">
                                      <p:cBhvr>
                                        <p:cTn id="194" dur="500" fill="hold"/>
                                        <p:tgtEl>
                                          <p:spTgt spid="51"/>
                                        </p:tgtEl>
                                        <p:attrNameLst>
                                          <p:attrName>r</p:attrName>
                                        </p:attrNameLst>
                                      </p:cBhvr>
                                    </p:animRot>
                                  </p:childTnLst>
                                </p:cTn>
                              </p:par>
                              <p:par>
                                <p:cTn id="195" presetID="8" presetClass="emph" presetSubtype="0" fill="hold" nodeType="withEffect">
                                  <p:stCondLst>
                                    <p:cond delay="0"/>
                                  </p:stCondLst>
                                  <p:childTnLst>
                                    <p:animRot by="21600000">
                                      <p:cBhvr>
                                        <p:cTn id="196" dur="500" fill="hold"/>
                                        <p:tgtEl>
                                          <p:spTgt spid="50"/>
                                        </p:tgtEl>
                                        <p:attrNameLst>
                                          <p:attrName>r</p:attrName>
                                        </p:attrNameLst>
                                      </p:cBhvr>
                                    </p:animRot>
                                  </p:childTnLst>
                                </p:cTn>
                              </p:par>
                              <p:par>
                                <p:cTn id="197" presetID="8" presetClass="emph" presetSubtype="0" fill="hold" nodeType="withEffect">
                                  <p:stCondLst>
                                    <p:cond delay="0"/>
                                  </p:stCondLst>
                                  <p:childTnLst>
                                    <p:animRot by="21600000">
                                      <p:cBhvr>
                                        <p:cTn id="198" dur="500" fill="hold"/>
                                        <p:tgtEl>
                                          <p:spTgt spid="52"/>
                                        </p:tgtEl>
                                        <p:attrNameLst>
                                          <p:attrName>r</p:attrName>
                                        </p:attrNameLst>
                                      </p:cBhvr>
                                    </p:animRot>
                                  </p:childTnLst>
                                </p:cTn>
                              </p:par>
                              <p:par>
                                <p:cTn id="199" presetID="8" presetClass="emph" presetSubtype="0" fill="hold" nodeType="withEffect">
                                  <p:stCondLst>
                                    <p:cond delay="0"/>
                                  </p:stCondLst>
                                  <p:childTnLst>
                                    <p:animRot by="21600000">
                                      <p:cBhvr>
                                        <p:cTn id="200" dur="500" fill="hold"/>
                                        <p:tgtEl>
                                          <p:spTgt spid="51"/>
                                        </p:tgtEl>
                                        <p:attrNameLst>
                                          <p:attrName>r</p:attrName>
                                        </p:attrNameLst>
                                      </p:cBhvr>
                                    </p:animRot>
                                  </p:childTnLst>
                                </p:cTn>
                              </p:par>
                              <p:par>
                                <p:cTn id="201" presetID="8" presetClass="emph" presetSubtype="0" fill="hold" nodeType="withEffect">
                                  <p:stCondLst>
                                    <p:cond delay="0"/>
                                  </p:stCondLst>
                                  <p:childTnLst>
                                    <p:animRot by="21600000">
                                      <p:cBhvr>
                                        <p:cTn id="202" dur="500" fill="hold"/>
                                        <p:tgtEl>
                                          <p:spTgt spid="50"/>
                                        </p:tgtEl>
                                        <p:attrNameLst>
                                          <p:attrName>r</p:attrName>
                                        </p:attrNameLst>
                                      </p:cBhvr>
                                    </p:animRot>
                                  </p:childTnLst>
                                </p:cTn>
                              </p:par>
                              <p:par>
                                <p:cTn id="203" presetID="8" presetClass="emph" presetSubtype="0" fill="hold" nodeType="withEffect">
                                  <p:stCondLst>
                                    <p:cond delay="0"/>
                                  </p:stCondLst>
                                  <p:childTnLst>
                                    <p:animRot by="21600000">
                                      <p:cBhvr>
                                        <p:cTn id="204" dur="500" fill="hold"/>
                                        <p:tgtEl>
                                          <p:spTgt spid="52"/>
                                        </p:tgtEl>
                                        <p:attrNameLst>
                                          <p:attrName>r</p:attrName>
                                        </p:attrNameLst>
                                      </p:cBhvr>
                                    </p:animRot>
                                  </p:childTnLst>
                                </p:cTn>
                              </p:par>
                              <p:par>
                                <p:cTn id="205" presetID="8" presetClass="emph" presetSubtype="0" fill="hold" nodeType="withEffect">
                                  <p:stCondLst>
                                    <p:cond delay="0"/>
                                  </p:stCondLst>
                                  <p:childTnLst>
                                    <p:animRot by="21600000">
                                      <p:cBhvr>
                                        <p:cTn id="206" dur="500" fill="hold"/>
                                        <p:tgtEl>
                                          <p:spTgt spid="51"/>
                                        </p:tgtEl>
                                        <p:attrNameLst>
                                          <p:attrName>r</p:attrName>
                                        </p:attrNameLst>
                                      </p:cBhvr>
                                    </p:animRot>
                                  </p:childTnLst>
                                </p:cTn>
                              </p:par>
                              <p:par>
                                <p:cTn id="207" presetID="8" presetClass="emph" presetSubtype="0" fill="hold" nodeType="withEffect">
                                  <p:stCondLst>
                                    <p:cond delay="0"/>
                                  </p:stCondLst>
                                  <p:childTnLst>
                                    <p:animRot by="21600000">
                                      <p:cBhvr>
                                        <p:cTn id="208" dur="500" fill="hold"/>
                                        <p:tgtEl>
                                          <p:spTgt spid="50"/>
                                        </p:tgtEl>
                                        <p:attrNameLst>
                                          <p:attrName>r</p:attrName>
                                        </p:attrNameLst>
                                      </p:cBhvr>
                                    </p:animRot>
                                  </p:childTnLst>
                                </p:cTn>
                              </p:par>
                              <p:par>
                                <p:cTn id="209" presetID="8" presetClass="emph" presetSubtype="0" fill="hold" nodeType="withEffect">
                                  <p:stCondLst>
                                    <p:cond delay="0"/>
                                  </p:stCondLst>
                                  <p:childTnLst>
                                    <p:animRot by="21600000">
                                      <p:cBhvr>
                                        <p:cTn id="210" dur="500" fill="hold"/>
                                        <p:tgtEl>
                                          <p:spTgt spid="52"/>
                                        </p:tgtEl>
                                        <p:attrNameLst>
                                          <p:attrName>r</p:attrName>
                                        </p:attrNameLst>
                                      </p:cBhvr>
                                    </p:animRot>
                                  </p:childTnLst>
                                </p:cTn>
                              </p:par>
                              <p:par>
                                <p:cTn id="211" presetID="8" presetClass="emph" presetSubtype="0" fill="hold" nodeType="withEffect">
                                  <p:stCondLst>
                                    <p:cond delay="0"/>
                                  </p:stCondLst>
                                  <p:childTnLst>
                                    <p:animRot by="21600000">
                                      <p:cBhvr>
                                        <p:cTn id="212" dur="500" fill="hold"/>
                                        <p:tgtEl>
                                          <p:spTgt spid="51"/>
                                        </p:tgtEl>
                                        <p:attrNameLst>
                                          <p:attrName>r</p:attrName>
                                        </p:attrNameLst>
                                      </p:cBhvr>
                                    </p:animRot>
                                  </p:childTnLst>
                                </p:cTn>
                              </p:par>
                            </p:childTnLst>
                          </p:cTn>
                        </p:par>
                        <p:par>
                          <p:cTn id="213" fill="hold" nodeType="afterGroup">
                            <p:stCondLst>
                              <p:cond delay="4500"/>
                            </p:stCondLst>
                            <p:childTnLst>
                              <p:par>
                                <p:cTn id="214" presetID="22" presetClass="entr" presetSubtype="4" fill="hold" nodeType="afterEffect">
                                  <p:stCondLst>
                                    <p:cond delay="0"/>
                                  </p:stCondLst>
                                  <p:childTnLst>
                                    <p:set>
                                      <p:cBhvr>
                                        <p:cTn id="215" dur="1" fill="hold">
                                          <p:stCondLst>
                                            <p:cond delay="0"/>
                                          </p:stCondLst>
                                        </p:cTn>
                                        <p:tgtEl>
                                          <p:spTgt spid="42"/>
                                        </p:tgtEl>
                                        <p:attrNameLst>
                                          <p:attrName>style.visibility</p:attrName>
                                        </p:attrNameLst>
                                      </p:cBhvr>
                                      <p:to>
                                        <p:strVal val="visible"/>
                                      </p:to>
                                    </p:set>
                                    <p:animEffect transition="in" filter="wipe(down)">
                                      <p:cBhvr>
                                        <p:cTn id="216" dur="500"/>
                                        <p:tgtEl>
                                          <p:spTgt spid="42"/>
                                        </p:tgtEl>
                                      </p:cBhvr>
                                    </p:animEffect>
                                  </p:childTnLst>
                                </p:cTn>
                              </p:par>
                              <p:par>
                                <p:cTn id="217" presetID="22" presetClass="entr" presetSubtype="4" fill="hold" nodeType="withEffect">
                                  <p:stCondLst>
                                    <p:cond delay="0"/>
                                  </p:stCondLst>
                                  <p:childTnLst>
                                    <p:set>
                                      <p:cBhvr>
                                        <p:cTn id="218" dur="1" fill="hold">
                                          <p:stCondLst>
                                            <p:cond delay="0"/>
                                          </p:stCondLst>
                                        </p:cTn>
                                        <p:tgtEl>
                                          <p:spTgt spid="43"/>
                                        </p:tgtEl>
                                        <p:attrNameLst>
                                          <p:attrName>style.visibility</p:attrName>
                                        </p:attrNameLst>
                                      </p:cBhvr>
                                      <p:to>
                                        <p:strVal val="visible"/>
                                      </p:to>
                                    </p:set>
                                    <p:animEffect transition="in" filter="wipe(down)">
                                      <p:cBhvr>
                                        <p:cTn id="219" dur="500"/>
                                        <p:tgtEl>
                                          <p:spTgt spid="43"/>
                                        </p:tgtEl>
                                      </p:cBhvr>
                                    </p:animEffect>
                                  </p:childTnLst>
                                </p:cTn>
                              </p:par>
                              <p:par>
                                <p:cTn id="220" presetID="22" presetClass="entr" presetSubtype="4" fill="hold" nodeType="withEffect">
                                  <p:stCondLst>
                                    <p:cond delay="0"/>
                                  </p:stCondLst>
                                  <p:childTnLst>
                                    <p:set>
                                      <p:cBhvr>
                                        <p:cTn id="221" dur="1" fill="hold">
                                          <p:stCondLst>
                                            <p:cond delay="0"/>
                                          </p:stCondLst>
                                        </p:cTn>
                                        <p:tgtEl>
                                          <p:spTgt spid="41"/>
                                        </p:tgtEl>
                                        <p:attrNameLst>
                                          <p:attrName>style.visibility</p:attrName>
                                        </p:attrNameLst>
                                      </p:cBhvr>
                                      <p:to>
                                        <p:strVal val="visible"/>
                                      </p:to>
                                    </p:set>
                                    <p:animEffect transition="in" filter="wipe(down)">
                                      <p:cBhvr>
                                        <p:cTn id="222" dur="500"/>
                                        <p:tgtEl>
                                          <p:spTgt spid="41"/>
                                        </p:tgtEl>
                                      </p:cBhvr>
                                    </p:animEffect>
                                  </p:childTnLst>
                                </p:cTn>
                              </p:par>
                              <p:par>
                                <p:cTn id="223" presetID="22" presetClass="entr" presetSubtype="1" fill="hold" nodeType="withEffect">
                                  <p:stCondLst>
                                    <p:cond delay="0"/>
                                  </p:stCondLst>
                                  <p:childTnLst>
                                    <p:set>
                                      <p:cBhvr>
                                        <p:cTn id="224" dur="1" fill="hold">
                                          <p:stCondLst>
                                            <p:cond delay="0"/>
                                          </p:stCondLst>
                                        </p:cTn>
                                        <p:tgtEl>
                                          <p:spTgt spid="39"/>
                                        </p:tgtEl>
                                        <p:attrNameLst>
                                          <p:attrName>style.visibility</p:attrName>
                                        </p:attrNameLst>
                                      </p:cBhvr>
                                      <p:to>
                                        <p:strVal val="visible"/>
                                      </p:to>
                                    </p:set>
                                    <p:animEffect transition="in" filter="wipe(up)">
                                      <p:cBhvr>
                                        <p:cTn id="225" dur="500"/>
                                        <p:tgtEl>
                                          <p:spTgt spid="39"/>
                                        </p:tgtEl>
                                      </p:cBhvr>
                                    </p:animEffect>
                                  </p:childTnLst>
                                </p:cTn>
                              </p:par>
                              <p:par>
                                <p:cTn id="226" presetID="22" presetClass="entr" presetSubtype="1" fill="hold" nodeType="withEffect">
                                  <p:stCondLst>
                                    <p:cond delay="0"/>
                                  </p:stCondLst>
                                  <p:childTnLst>
                                    <p:set>
                                      <p:cBhvr>
                                        <p:cTn id="227" dur="1" fill="hold">
                                          <p:stCondLst>
                                            <p:cond delay="0"/>
                                          </p:stCondLst>
                                        </p:cTn>
                                        <p:tgtEl>
                                          <p:spTgt spid="40"/>
                                        </p:tgtEl>
                                        <p:attrNameLst>
                                          <p:attrName>style.visibility</p:attrName>
                                        </p:attrNameLst>
                                      </p:cBhvr>
                                      <p:to>
                                        <p:strVal val="visible"/>
                                      </p:to>
                                    </p:set>
                                    <p:animEffect transition="in" filter="wipe(up)">
                                      <p:cBhvr>
                                        <p:cTn id="228" dur="500"/>
                                        <p:tgtEl>
                                          <p:spTgt spid="40"/>
                                        </p:tgtEl>
                                      </p:cBhvr>
                                    </p:animEffect>
                                  </p:childTnLst>
                                </p:cTn>
                              </p:par>
                            </p:childTnLst>
                          </p:cTn>
                        </p:par>
                        <p:par>
                          <p:cTn id="229" fill="hold" nodeType="afterGroup">
                            <p:stCondLst>
                              <p:cond delay="5000"/>
                            </p:stCondLst>
                            <p:childTnLst>
                              <p:par>
                                <p:cTn id="230" presetID="1" presetClass="exit" presetSubtype="0" fill="hold" nodeType="afterEffect">
                                  <p:stCondLst>
                                    <p:cond delay="0"/>
                                  </p:stCondLst>
                                  <p:childTnLst>
                                    <p:set>
                                      <p:cBhvr>
                                        <p:cTn id="231" dur="1" fill="hold">
                                          <p:stCondLst>
                                            <p:cond delay="0"/>
                                          </p:stCondLst>
                                        </p:cTn>
                                        <p:tgtEl>
                                          <p:spTgt spid="42"/>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43"/>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4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39"/>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40"/>
                                        </p:tgtEl>
                                        <p:attrNameLst>
                                          <p:attrName>style.visibility</p:attrName>
                                        </p:attrNameLst>
                                      </p:cBhvr>
                                      <p:to>
                                        <p:strVal val="hidden"/>
                                      </p:to>
                                    </p:set>
                                  </p:childTnLst>
                                </p:cTn>
                              </p:par>
                            </p:childTnLst>
                          </p:cTn>
                        </p:par>
                        <p:par>
                          <p:cTn id="240" fill="hold" nodeType="afterGroup">
                            <p:stCondLst>
                              <p:cond delay="5000"/>
                            </p:stCondLst>
                            <p:childTnLst>
                              <p:par>
                                <p:cTn id="241" presetID="22" presetClass="entr" presetSubtype="4" fill="hold" nodeType="afterEffect">
                                  <p:stCondLst>
                                    <p:cond delay="0"/>
                                  </p:stCondLst>
                                  <p:childTnLst>
                                    <p:set>
                                      <p:cBhvr>
                                        <p:cTn id="242" dur="1" fill="hold">
                                          <p:stCondLst>
                                            <p:cond delay="0"/>
                                          </p:stCondLst>
                                        </p:cTn>
                                        <p:tgtEl>
                                          <p:spTgt spid="42"/>
                                        </p:tgtEl>
                                        <p:attrNameLst>
                                          <p:attrName>style.visibility</p:attrName>
                                        </p:attrNameLst>
                                      </p:cBhvr>
                                      <p:to>
                                        <p:strVal val="visible"/>
                                      </p:to>
                                    </p:set>
                                    <p:animEffect transition="in" filter="wipe(down)">
                                      <p:cBhvr>
                                        <p:cTn id="243" dur="500"/>
                                        <p:tgtEl>
                                          <p:spTgt spid="42"/>
                                        </p:tgtEl>
                                      </p:cBhvr>
                                    </p:animEffect>
                                  </p:childTnLst>
                                </p:cTn>
                              </p:par>
                              <p:par>
                                <p:cTn id="244" presetID="22" presetClass="entr" presetSubtype="4" fill="hold" nodeType="withEffect">
                                  <p:stCondLst>
                                    <p:cond delay="0"/>
                                  </p:stCondLst>
                                  <p:childTnLst>
                                    <p:set>
                                      <p:cBhvr>
                                        <p:cTn id="245" dur="1" fill="hold">
                                          <p:stCondLst>
                                            <p:cond delay="0"/>
                                          </p:stCondLst>
                                        </p:cTn>
                                        <p:tgtEl>
                                          <p:spTgt spid="43"/>
                                        </p:tgtEl>
                                        <p:attrNameLst>
                                          <p:attrName>style.visibility</p:attrName>
                                        </p:attrNameLst>
                                      </p:cBhvr>
                                      <p:to>
                                        <p:strVal val="visible"/>
                                      </p:to>
                                    </p:set>
                                    <p:animEffect transition="in" filter="wipe(down)">
                                      <p:cBhvr>
                                        <p:cTn id="246" dur="500"/>
                                        <p:tgtEl>
                                          <p:spTgt spid="43"/>
                                        </p:tgtEl>
                                      </p:cBhvr>
                                    </p:animEffect>
                                  </p:childTnLst>
                                </p:cTn>
                              </p:par>
                              <p:par>
                                <p:cTn id="247" presetID="22" presetClass="entr" presetSubtype="4" fill="hold" nodeType="withEffect">
                                  <p:stCondLst>
                                    <p:cond delay="0"/>
                                  </p:stCondLst>
                                  <p:childTnLst>
                                    <p:set>
                                      <p:cBhvr>
                                        <p:cTn id="248" dur="1" fill="hold">
                                          <p:stCondLst>
                                            <p:cond delay="0"/>
                                          </p:stCondLst>
                                        </p:cTn>
                                        <p:tgtEl>
                                          <p:spTgt spid="41"/>
                                        </p:tgtEl>
                                        <p:attrNameLst>
                                          <p:attrName>style.visibility</p:attrName>
                                        </p:attrNameLst>
                                      </p:cBhvr>
                                      <p:to>
                                        <p:strVal val="visible"/>
                                      </p:to>
                                    </p:set>
                                    <p:animEffect transition="in" filter="wipe(down)">
                                      <p:cBhvr>
                                        <p:cTn id="249" dur="500"/>
                                        <p:tgtEl>
                                          <p:spTgt spid="41"/>
                                        </p:tgtEl>
                                      </p:cBhvr>
                                    </p:animEffect>
                                  </p:childTnLst>
                                </p:cTn>
                              </p:par>
                              <p:par>
                                <p:cTn id="250" presetID="22" presetClass="entr" presetSubtype="1" fill="hold" nodeType="withEffect">
                                  <p:stCondLst>
                                    <p:cond delay="0"/>
                                  </p:stCondLst>
                                  <p:childTnLst>
                                    <p:set>
                                      <p:cBhvr>
                                        <p:cTn id="251" dur="1" fill="hold">
                                          <p:stCondLst>
                                            <p:cond delay="0"/>
                                          </p:stCondLst>
                                        </p:cTn>
                                        <p:tgtEl>
                                          <p:spTgt spid="39"/>
                                        </p:tgtEl>
                                        <p:attrNameLst>
                                          <p:attrName>style.visibility</p:attrName>
                                        </p:attrNameLst>
                                      </p:cBhvr>
                                      <p:to>
                                        <p:strVal val="visible"/>
                                      </p:to>
                                    </p:set>
                                    <p:animEffect transition="in" filter="wipe(up)">
                                      <p:cBhvr>
                                        <p:cTn id="252" dur="500"/>
                                        <p:tgtEl>
                                          <p:spTgt spid="39"/>
                                        </p:tgtEl>
                                      </p:cBhvr>
                                    </p:animEffect>
                                  </p:childTnLst>
                                </p:cTn>
                              </p:par>
                              <p:par>
                                <p:cTn id="253" presetID="22" presetClass="entr" presetSubtype="1" fill="hold" nodeType="withEffect">
                                  <p:stCondLst>
                                    <p:cond delay="0"/>
                                  </p:stCondLst>
                                  <p:childTnLst>
                                    <p:set>
                                      <p:cBhvr>
                                        <p:cTn id="254" dur="1" fill="hold">
                                          <p:stCondLst>
                                            <p:cond delay="0"/>
                                          </p:stCondLst>
                                        </p:cTn>
                                        <p:tgtEl>
                                          <p:spTgt spid="40"/>
                                        </p:tgtEl>
                                        <p:attrNameLst>
                                          <p:attrName>style.visibility</p:attrName>
                                        </p:attrNameLst>
                                      </p:cBhvr>
                                      <p:to>
                                        <p:strVal val="visible"/>
                                      </p:to>
                                    </p:set>
                                    <p:animEffect transition="in" filter="wipe(up)">
                                      <p:cBhvr>
                                        <p:cTn id="255" dur="500"/>
                                        <p:tgtEl>
                                          <p:spTgt spid="40"/>
                                        </p:tgtEl>
                                      </p:cBhvr>
                                    </p:animEffect>
                                  </p:childTnLst>
                                </p:cTn>
                              </p:par>
                            </p:childTnLst>
                          </p:cTn>
                        </p:par>
                        <p:par>
                          <p:cTn id="256" fill="hold" nodeType="afterGroup">
                            <p:stCondLst>
                              <p:cond delay="5500"/>
                            </p:stCondLst>
                            <p:childTnLst>
                              <p:par>
                                <p:cTn id="257" presetID="1" presetClass="exit" presetSubtype="0" fill="hold" nodeType="afterEffect">
                                  <p:stCondLst>
                                    <p:cond delay="0"/>
                                  </p:stCondLst>
                                  <p:childTnLst>
                                    <p:set>
                                      <p:cBhvr>
                                        <p:cTn id="258" dur="1" fill="hold">
                                          <p:stCondLst>
                                            <p:cond delay="0"/>
                                          </p:stCondLst>
                                        </p:cTn>
                                        <p:tgtEl>
                                          <p:spTgt spid="42"/>
                                        </p:tgtEl>
                                        <p:attrNameLst>
                                          <p:attrName>style.visibility</p:attrName>
                                        </p:attrNameLst>
                                      </p:cBhvr>
                                      <p:to>
                                        <p:strVal val="hidden"/>
                                      </p:to>
                                    </p:set>
                                  </p:childTnLst>
                                </p:cTn>
                              </p:par>
                              <p:par>
                                <p:cTn id="259" presetID="1" presetClass="exit" presetSubtype="0" fill="hold" nodeType="withEffect">
                                  <p:stCondLst>
                                    <p:cond delay="0"/>
                                  </p:stCondLst>
                                  <p:childTnLst>
                                    <p:set>
                                      <p:cBhvr>
                                        <p:cTn id="260" dur="1" fill="hold">
                                          <p:stCondLst>
                                            <p:cond delay="0"/>
                                          </p:stCondLst>
                                        </p:cTn>
                                        <p:tgtEl>
                                          <p:spTgt spid="43"/>
                                        </p:tgtEl>
                                        <p:attrNameLst>
                                          <p:attrName>style.visibility</p:attrName>
                                        </p:attrNameLst>
                                      </p:cBhvr>
                                      <p:to>
                                        <p:strVal val="hidden"/>
                                      </p:to>
                                    </p:set>
                                  </p:childTnLst>
                                </p:cTn>
                              </p:par>
                              <p:par>
                                <p:cTn id="261" presetID="1" presetClass="exit" presetSubtype="0" fill="hold" nodeType="withEffect">
                                  <p:stCondLst>
                                    <p:cond delay="0"/>
                                  </p:stCondLst>
                                  <p:childTnLst>
                                    <p:set>
                                      <p:cBhvr>
                                        <p:cTn id="262" dur="1" fill="hold">
                                          <p:stCondLst>
                                            <p:cond delay="0"/>
                                          </p:stCondLst>
                                        </p:cTn>
                                        <p:tgtEl>
                                          <p:spTgt spid="41"/>
                                        </p:tgtEl>
                                        <p:attrNameLst>
                                          <p:attrName>style.visibility</p:attrName>
                                        </p:attrNameLst>
                                      </p:cBhvr>
                                      <p:to>
                                        <p:strVal val="hidden"/>
                                      </p:to>
                                    </p:set>
                                  </p:childTnLst>
                                </p:cTn>
                              </p:par>
                              <p:par>
                                <p:cTn id="263" presetID="1" presetClass="exit" presetSubtype="0" fill="hold" nodeType="withEffect">
                                  <p:stCondLst>
                                    <p:cond delay="0"/>
                                  </p:stCondLst>
                                  <p:childTnLst>
                                    <p:set>
                                      <p:cBhvr>
                                        <p:cTn id="264" dur="1" fill="hold">
                                          <p:stCondLst>
                                            <p:cond delay="0"/>
                                          </p:stCondLst>
                                        </p:cTn>
                                        <p:tgtEl>
                                          <p:spTgt spid="39"/>
                                        </p:tgtEl>
                                        <p:attrNameLst>
                                          <p:attrName>style.visibility</p:attrName>
                                        </p:attrNameLst>
                                      </p:cBhvr>
                                      <p:to>
                                        <p:strVal val="hidden"/>
                                      </p:to>
                                    </p:set>
                                  </p:childTnLst>
                                </p:cTn>
                              </p:par>
                              <p:par>
                                <p:cTn id="265" presetID="1" presetClass="exit" presetSubtype="0" fill="hold" nodeType="withEffect">
                                  <p:stCondLst>
                                    <p:cond delay="0"/>
                                  </p:stCondLst>
                                  <p:childTnLst>
                                    <p:set>
                                      <p:cBhvr>
                                        <p:cTn id="266" dur="1" fill="hold">
                                          <p:stCondLst>
                                            <p:cond delay="0"/>
                                          </p:stCondLst>
                                        </p:cTn>
                                        <p:tgtEl>
                                          <p:spTgt spid="40"/>
                                        </p:tgtEl>
                                        <p:attrNameLst>
                                          <p:attrName>style.visibility</p:attrName>
                                        </p:attrNameLst>
                                      </p:cBhvr>
                                      <p:to>
                                        <p:strVal val="hidden"/>
                                      </p:to>
                                    </p:set>
                                  </p:childTnLst>
                                </p:cTn>
                              </p:par>
                            </p:childTnLst>
                          </p:cTn>
                        </p:par>
                        <p:par>
                          <p:cTn id="267" fill="hold" nodeType="afterGroup">
                            <p:stCondLst>
                              <p:cond delay="5500"/>
                            </p:stCondLst>
                            <p:childTnLst>
                              <p:par>
                                <p:cTn id="268" presetID="22" presetClass="entr" presetSubtype="4" fill="hold" nodeType="afterEffect">
                                  <p:stCondLst>
                                    <p:cond delay="0"/>
                                  </p:stCondLst>
                                  <p:childTnLst>
                                    <p:set>
                                      <p:cBhvr>
                                        <p:cTn id="269" dur="1" fill="hold">
                                          <p:stCondLst>
                                            <p:cond delay="0"/>
                                          </p:stCondLst>
                                        </p:cTn>
                                        <p:tgtEl>
                                          <p:spTgt spid="42"/>
                                        </p:tgtEl>
                                        <p:attrNameLst>
                                          <p:attrName>style.visibility</p:attrName>
                                        </p:attrNameLst>
                                      </p:cBhvr>
                                      <p:to>
                                        <p:strVal val="visible"/>
                                      </p:to>
                                    </p:set>
                                    <p:animEffect transition="in" filter="wipe(down)">
                                      <p:cBhvr>
                                        <p:cTn id="270" dur="500"/>
                                        <p:tgtEl>
                                          <p:spTgt spid="42"/>
                                        </p:tgtEl>
                                      </p:cBhvr>
                                    </p:animEffect>
                                  </p:childTnLst>
                                </p:cTn>
                              </p:par>
                              <p:par>
                                <p:cTn id="271" presetID="22" presetClass="entr" presetSubtype="4" fill="hold" nodeType="withEffect">
                                  <p:stCondLst>
                                    <p:cond delay="0"/>
                                  </p:stCondLst>
                                  <p:childTnLst>
                                    <p:set>
                                      <p:cBhvr>
                                        <p:cTn id="272" dur="1" fill="hold">
                                          <p:stCondLst>
                                            <p:cond delay="0"/>
                                          </p:stCondLst>
                                        </p:cTn>
                                        <p:tgtEl>
                                          <p:spTgt spid="43"/>
                                        </p:tgtEl>
                                        <p:attrNameLst>
                                          <p:attrName>style.visibility</p:attrName>
                                        </p:attrNameLst>
                                      </p:cBhvr>
                                      <p:to>
                                        <p:strVal val="visible"/>
                                      </p:to>
                                    </p:set>
                                    <p:animEffect transition="in" filter="wipe(down)">
                                      <p:cBhvr>
                                        <p:cTn id="273" dur="500"/>
                                        <p:tgtEl>
                                          <p:spTgt spid="43"/>
                                        </p:tgtEl>
                                      </p:cBhvr>
                                    </p:animEffect>
                                  </p:childTnLst>
                                </p:cTn>
                              </p:par>
                              <p:par>
                                <p:cTn id="274" presetID="22" presetClass="entr" presetSubtype="4" fill="hold" nodeType="withEffect">
                                  <p:stCondLst>
                                    <p:cond delay="0"/>
                                  </p:stCondLst>
                                  <p:childTnLst>
                                    <p:set>
                                      <p:cBhvr>
                                        <p:cTn id="275" dur="1" fill="hold">
                                          <p:stCondLst>
                                            <p:cond delay="0"/>
                                          </p:stCondLst>
                                        </p:cTn>
                                        <p:tgtEl>
                                          <p:spTgt spid="41"/>
                                        </p:tgtEl>
                                        <p:attrNameLst>
                                          <p:attrName>style.visibility</p:attrName>
                                        </p:attrNameLst>
                                      </p:cBhvr>
                                      <p:to>
                                        <p:strVal val="visible"/>
                                      </p:to>
                                    </p:set>
                                    <p:animEffect transition="in" filter="wipe(down)">
                                      <p:cBhvr>
                                        <p:cTn id="276" dur="500"/>
                                        <p:tgtEl>
                                          <p:spTgt spid="41"/>
                                        </p:tgtEl>
                                      </p:cBhvr>
                                    </p:animEffect>
                                  </p:childTnLst>
                                </p:cTn>
                              </p:par>
                              <p:par>
                                <p:cTn id="277" presetID="22" presetClass="entr" presetSubtype="1" fill="hold" nodeType="withEffect">
                                  <p:stCondLst>
                                    <p:cond delay="0"/>
                                  </p:stCondLst>
                                  <p:childTnLst>
                                    <p:set>
                                      <p:cBhvr>
                                        <p:cTn id="278" dur="1" fill="hold">
                                          <p:stCondLst>
                                            <p:cond delay="0"/>
                                          </p:stCondLst>
                                        </p:cTn>
                                        <p:tgtEl>
                                          <p:spTgt spid="39"/>
                                        </p:tgtEl>
                                        <p:attrNameLst>
                                          <p:attrName>style.visibility</p:attrName>
                                        </p:attrNameLst>
                                      </p:cBhvr>
                                      <p:to>
                                        <p:strVal val="visible"/>
                                      </p:to>
                                    </p:set>
                                    <p:animEffect transition="in" filter="wipe(up)">
                                      <p:cBhvr>
                                        <p:cTn id="279" dur="500"/>
                                        <p:tgtEl>
                                          <p:spTgt spid="39"/>
                                        </p:tgtEl>
                                      </p:cBhvr>
                                    </p:animEffect>
                                  </p:childTnLst>
                                </p:cTn>
                              </p:par>
                              <p:par>
                                <p:cTn id="280" presetID="22" presetClass="entr" presetSubtype="1" fill="hold" nodeType="withEffect">
                                  <p:stCondLst>
                                    <p:cond delay="0"/>
                                  </p:stCondLst>
                                  <p:childTnLst>
                                    <p:set>
                                      <p:cBhvr>
                                        <p:cTn id="281" dur="1" fill="hold">
                                          <p:stCondLst>
                                            <p:cond delay="0"/>
                                          </p:stCondLst>
                                        </p:cTn>
                                        <p:tgtEl>
                                          <p:spTgt spid="40"/>
                                        </p:tgtEl>
                                        <p:attrNameLst>
                                          <p:attrName>style.visibility</p:attrName>
                                        </p:attrNameLst>
                                      </p:cBhvr>
                                      <p:to>
                                        <p:strVal val="visible"/>
                                      </p:to>
                                    </p:set>
                                    <p:animEffect transition="in" filter="wipe(up)">
                                      <p:cBhvr>
                                        <p:cTn id="282" dur="500"/>
                                        <p:tgtEl>
                                          <p:spTgt spid="40"/>
                                        </p:tgtEl>
                                      </p:cBhvr>
                                    </p:animEffect>
                                  </p:childTnLst>
                                </p:cTn>
                              </p:par>
                              <p:par>
                                <p:cTn id="283" presetID="1" presetClass="exit" presetSubtype="0" fill="hold" nodeType="withEffect">
                                  <p:stCondLst>
                                    <p:cond delay="0"/>
                                  </p:stCondLst>
                                  <p:childTnLst>
                                    <p:set>
                                      <p:cBhvr>
                                        <p:cTn id="284" dur="1" fill="hold">
                                          <p:stCondLst>
                                            <p:cond delay="0"/>
                                          </p:stCondLst>
                                        </p:cTn>
                                        <p:tgtEl>
                                          <p:spTgt spid="40"/>
                                        </p:tgtEl>
                                        <p:attrNameLst>
                                          <p:attrName>style.visibility</p:attrName>
                                        </p:attrNameLst>
                                      </p:cBhvr>
                                      <p:to>
                                        <p:strVal val="hidden"/>
                                      </p:to>
                                    </p:set>
                                  </p:childTnLst>
                                </p:cTn>
                              </p:par>
                              <p:par>
                                <p:cTn id="285" presetID="1" presetClass="exit" presetSubtype="0" fill="hold" nodeType="withEffect">
                                  <p:stCondLst>
                                    <p:cond delay="0"/>
                                  </p:stCondLst>
                                  <p:childTnLst>
                                    <p:set>
                                      <p:cBhvr>
                                        <p:cTn id="286" dur="1" fill="hold">
                                          <p:stCondLst>
                                            <p:cond delay="0"/>
                                          </p:stCondLst>
                                        </p:cTn>
                                        <p:tgtEl>
                                          <p:spTgt spid="39"/>
                                        </p:tgtEl>
                                        <p:attrNameLst>
                                          <p:attrName>style.visibility</p:attrName>
                                        </p:attrNameLst>
                                      </p:cBhvr>
                                      <p:to>
                                        <p:strVal val="hidden"/>
                                      </p:to>
                                    </p:set>
                                  </p:childTnLst>
                                </p:cTn>
                              </p:par>
                              <p:par>
                                <p:cTn id="287" presetID="1" presetClass="exit" presetSubtype="0" fill="hold" nodeType="withEffect">
                                  <p:stCondLst>
                                    <p:cond delay="0"/>
                                  </p:stCondLst>
                                  <p:childTnLst>
                                    <p:set>
                                      <p:cBhvr>
                                        <p:cTn id="288" dur="1" fill="hold">
                                          <p:stCondLst>
                                            <p:cond delay="0"/>
                                          </p:stCondLst>
                                        </p:cTn>
                                        <p:tgtEl>
                                          <p:spTgt spid="41"/>
                                        </p:tgtEl>
                                        <p:attrNameLst>
                                          <p:attrName>style.visibility</p:attrName>
                                        </p:attrNameLst>
                                      </p:cBhvr>
                                      <p:to>
                                        <p:strVal val="hidden"/>
                                      </p:to>
                                    </p:set>
                                  </p:childTnLst>
                                </p:cTn>
                              </p:par>
                              <p:par>
                                <p:cTn id="289" presetID="1" presetClass="exit" presetSubtype="0" fill="hold" nodeType="withEffect">
                                  <p:stCondLst>
                                    <p:cond delay="0"/>
                                  </p:stCondLst>
                                  <p:childTnLst>
                                    <p:set>
                                      <p:cBhvr>
                                        <p:cTn id="290" dur="1" fill="hold">
                                          <p:stCondLst>
                                            <p:cond delay="0"/>
                                          </p:stCondLst>
                                        </p:cTn>
                                        <p:tgtEl>
                                          <p:spTgt spid="43"/>
                                        </p:tgtEl>
                                        <p:attrNameLst>
                                          <p:attrName>style.visibility</p:attrName>
                                        </p:attrNameLst>
                                      </p:cBhvr>
                                      <p:to>
                                        <p:strVal val="hidden"/>
                                      </p:to>
                                    </p:set>
                                  </p:childTnLst>
                                </p:cTn>
                              </p:par>
                              <p:par>
                                <p:cTn id="291" presetID="1" presetClass="exit" presetSubtype="0" fill="hold" nodeType="withEffect">
                                  <p:stCondLst>
                                    <p:cond delay="0"/>
                                  </p:stCondLst>
                                  <p:childTnLst>
                                    <p:set>
                                      <p:cBhvr>
                                        <p:cTn id="292" dur="1" fill="hold">
                                          <p:stCondLst>
                                            <p:cond delay="0"/>
                                          </p:stCondLst>
                                        </p:cTn>
                                        <p:tgtEl>
                                          <p:spTgt spid="42"/>
                                        </p:tgtEl>
                                        <p:attrNameLst>
                                          <p:attrName>style.visibility</p:attrName>
                                        </p:attrNameLst>
                                      </p:cBhvr>
                                      <p:to>
                                        <p:strVal val="hidden"/>
                                      </p:to>
                                    </p:set>
                                  </p:childTnLst>
                                </p:cTn>
                              </p:par>
                            </p:childTnLst>
                          </p:cTn>
                        </p:par>
                        <p:par>
                          <p:cTn id="293" fill="hold" nodeType="afterGroup">
                            <p:stCondLst>
                              <p:cond delay="6000"/>
                            </p:stCondLst>
                            <p:childTnLst>
                              <p:par>
                                <p:cTn id="294" presetID="22" presetClass="entr" presetSubtype="1" fill="hold" nodeType="afterEffect">
                                  <p:stCondLst>
                                    <p:cond delay="0"/>
                                  </p:stCondLst>
                                  <p:childTnLst>
                                    <p:set>
                                      <p:cBhvr>
                                        <p:cTn id="295" dur="1" fill="hold">
                                          <p:stCondLst>
                                            <p:cond delay="0"/>
                                          </p:stCondLst>
                                        </p:cTn>
                                        <p:tgtEl>
                                          <p:spTgt spid="49"/>
                                        </p:tgtEl>
                                        <p:attrNameLst>
                                          <p:attrName>style.visibility</p:attrName>
                                        </p:attrNameLst>
                                      </p:cBhvr>
                                      <p:to>
                                        <p:strVal val="visible"/>
                                      </p:to>
                                    </p:set>
                                    <p:animEffect transition="in" filter="wipe(up)">
                                      <p:cBhvr>
                                        <p:cTn id="296" dur="500"/>
                                        <p:tgtEl>
                                          <p:spTgt spid="49"/>
                                        </p:tgtEl>
                                      </p:cBhvr>
                                    </p:animEffect>
                                  </p:childTnLst>
                                </p:cTn>
                              </p:par>
                              <p:par>
                                <p:cTn id="297" presetID="22" presetClass="entr" presetSubtype="4" fill="hold" nodeType="withEffect">
                                  <p:stCondLst>
                                    <p:cond delay="0"/>
                                  </p:stCondLst>
                                  <p:childTnLst>
                                    <p:set>
                                      <p:cBhvr>
                                        <p:cTn id="298" dur="1" fill="hold">
                                          <p:stCondLst>
                                            <p:cond delay="0"/>
                                          </p:stCondLst>
                                        </p:cTn>
                                        <p:tgtEl>
                                          <p:spTgt spid="45"/>
                                        </p:tgtEl>
                                        <p:attrNameLst>
                                          <p:attrName>style.visibility</p:attrName>
                                        </p:attrNameLst>
                                      </p:cBhvr>
                                      <p:to>
                                        <p:strVal val="visible"/>
                                      </p:to>
                                    </p:set>
                                    <p:animEffect transition="in" filter="wipe(down)">
                                      <p:cBhvr>
                                        <p:cTn id="299" dur="500"/>
                                        <p:tgtEl>
                                          <p:spTgt spid="45"/>
                                        </p:tgtEl>
                                      </p:cBhvr>
                                    </p:animEffect>
                                  </p:childTnLst>
                                </p:cTn>
                              </p:par>
                              <p:par>
                                <p:cTn id="300" presetID="22" presetClass="entr" presetSubtype="1" fill="hold" nodeType="withEffect">
                                  <p:stCondLst>
                                    <p:cond delay="0"/>
                                  </p:stCondLst>
                                  <p:childTnLst>
                                    <p:set>
                                      <p:cBhvr>
                                        <p:cTn id="301" dur="1" fill="hold">
                                          <p:stCondLst>
                                            <p:cond delay="0"/>
                                          </p:stCondLst>
                                        </p:cTn>
                                        <p:tgtEl>
                                          <p:spTgt spid="47"/>
                                        </p:tgtEl>
                                        <p:attrNameLst>
                                          <p:attrName>style.visibility</p:attrName>
                                        </p:attrNameLst>
                                      </p:cBhvr>
                                      <p:to>
                                        <p:strVal val="visible"/>
                                      </p:to>
                                    </p:set>
                                    <p:animEffect transition="in" filter="wipe(up)">
                                      <p:cBhvr>
                                        <p:cTn id="302" dur="500"/>
                                        <p:tgtEl>
                                          <p:spTgt spid="47"/>
                                        </p:tgtEl>
                                      </p:cBhvr>
                                    </p:animEffect>
                                  </p:childTnLst>
                                </p:cTn>
                              </p:par>
                              <p:par>
                                <p:cTn id="303" presetID="22" presetClass="entr" presetSubtype="4" fill="hold" nodeType="withEffect">
                                  <p:stCondLst>
                                    <p:cond delay="0"/>
                                  </p:stCondLst>
                                  <p:childTnLst>
                                    <p:set>
                                      <p:cBhvr>
                                        <p:cTn id="304" dur="1" fill="hold">
                                          <p:stCondLst>
                                            <p:cond delay="0"/>
                                          </p:stCondLst>
                                        </p:cTn>
                                        <p:tgtEl>
                                          <p:spTgt spid="46"/>
                                        </p:tgtEl>
                                        <p:attrNameLst>
                                          <p:attrName>style.visibility</p:attrName>
                                        </p:attrNameLst>
                                      </p:cBhvr>
                                      <p:to>
                                        <p:strVal val="visible"/>
                                      </p:to>
                                    </p:set>
                                    <p:animEffect transition="in" filter="wipe(down)">
                                      <p:cBhvr>
                                        <p:cTn id="305" dur="500"/>
                                        <p:tgtEl>
                                          <p:spTgt spid="46"/>
                                        </p:tgtEl>
                                      </p:cBhvr>
                                    </p:animEffect>
                                  </p:childTnLst>
                                </p:cTn>
                              </p:par>
                              <p:par>
                                <p:cTn id="306" presetID="22" presetClass="entr" presetSubtype="1" fill="hold" nodeType="withEffect">
                                  <p:stCondLst>
                                    <p:cond delay="0"/>
                                  </p:stCondLst>
                                  <p:childTnLst>
                                    <p:set>
                                      <p:cBhvr>
                                        <p:cTn id="307" dur="1" fill="hold">
                                          <p:stCondLst>
                                            <p:cond delay="0"/>
                                          </p:stCondLst>
                                        </p:cTn>
                                        <p:tgtEl>
                                          <p:spTgt spid="48"/>
                                        </p:tgtEl>
                                        <p:attrNameLst>
                                          <p:attrName>style.visibility</p:attrName>
                                        </p:attrNameLst>
                                      </p:cBhvr>
                                      <p:to>
                                        <p:strVal val="visible"/>
                                      </p:to>
                                    </p:set>
                                    <p:animEffect transition="in" filter="wipe(up)">
                                      <p:cBhvr>
                                        <p:cTn id="308" dur="500"/>
                                        <p:tgtEl>
                                          <p:spTgt spid="48"/>
                                        </p:tgtEl>
                                      </p:cBhvr>
                                    </p:animEffect>
                                  </p:childTnLst>
                                </p:cTn>
                              </p:par>
                              <p:par>
                                <p:cTn id="309" presetID="1" presetClass="exit" presetSubtype="0" fill="hold" nodeType="withEffect">
                                  <p:stCondLst>
                                    <p:cond delay="0"/>
                                  </p:stCondLst>
                                  <p:childTnLst>
                                    <p:set>
                                      <p:cBhvr>
                                        <p:cTn id="310" dur="1" fill="hold">
                                          <p:stCondLst>
                                            <p:cond delay="0"/>
                                          </p:stCondLst>
                                        </p:cTn>
                                        <p:tgtEl>
                                          <p:spTgt spid="54"/>
                                        </p:tgtEl>
                                        <p:attrNameLst>
                                          <p:attrName>style.visibility</p:attrName>
                                        </p:attrNameLst>
                                      </p:cBhvr>
                                      <p:to>
                                        <p:strVal val="hidden"/>
                                      </p:to>
                                    </p:set>
                                  </p:childTnLst>
                                </p:cTn>
                              </p:par>
                            </p:childTnLst>
                          </p:cTn>
                        </p:par>
                        <p:par>
                          <p:cTn id="311" fill="hold" nodeType="afterGroup">
                            <p:stCondLst>
                              <p:cond delay="6500"/>
                            </p:stCondLst>
                            <p:childTnLst>
                              <p:par>
                                <p:cTn id="312" presetID="22" presetClass="entr" presetSubtype="2" fill="hold" nodeType="afterEffect">
                                  <p:stCondLst>
                                    <p:cond delay="0"/>
                                  </p:stCondLst>
                                  <p:childTnLst>
                                    <p:set>
                                      <p:cBhvr>
                                        <p:cTn id="313" dur="1" fill="hold">
                                          <p:stCondLst>
                                            <p:cond delay="0"/>
                                          </p:stCondLst>
                                        </p:cTn>
                                        <p:tgtEl>
                                          <p:spTgt spid="54"/>
                                        </p:tgtEl>
                                        <p:attrNameLst>
                                          <p:attrName>style.visibility</p:attrName>
                                        </p:attrNameLst>
                                      </p:cBhvr>
                                      <p:to>
                                        <p:strVal val="visible"/>
                                      </p:to>
                                    </p:set>
                                    <p:animEffect transition="in" filter="wipe(right)">
                                      <p:cBhvr>
                                        <p:cTn id="314" dur="1000"/>
                                        <p:tgtEl>
                                          <p:spTgt spid="54"/>
                                        </p:tgtEl>
                                      </p:cBhvr>
                                    </p:animEffect>
                                  </p:childTnLst>
                                </p:cTn>
                              </p:par>
                            </p:childTnLst>
                          </p:cTn>
                        </p:par>
                      </p:childTnLst>
                    </p:cTn>
                  </p:par>
                  <p:par>
                    <p:cTn id="315" fill="hold" nodeType="clickPar">
                      <p:stCondLst>
                        <p:cond delay="indefinite"/>
                      </p:stCondLst>
                      <p:childTnLst>
                        <p:par>
                          <p:cTn id="316" fill="hold" nodeType="withGroup">
                            <p:stCondLst>
                              <p:cond delay="0"/>
                            </p:stCondLst>
                            <p:childTnLst>
                              <p:par>
                                <p:cTn id="317" presetID="12" presetClass="entr" presetSubtype="8" fill="hold" nodeType="clickEffect">
                                  <p:stCondLst>
                                    <p:cond delay="0"/>
                                  </p:stCondLst>
                                  <p:childTnLst>
                                    <p:set>
                                      <p:cBhvr>
                                        <p:cTn id="318" dur="1" fill="hold">
                                          <p:stCondLst>
                                            <p:cond delay="0"/>
                                          </p:stCondLst>
                                        </p:cTn>
                                        <p:tgtEl>
                                          <p:spTgt spid="58"/>
                                        </p:tgtEl>
                                        <p:attrNameLst>
                                          <p:attrName>style.visibility</p:attrName>
                                        </p:attrNameLst>
                                      </p:cBhvr>
                                      <p:to>
                                        <p:strVal val="visible"/>
                                      </p:to>
                                    </p:set>
                                    <p:animEffect transition="in" filter="slide(fromLeft)">
                                      <p:cBhvr>
                                        <p:cTn id="319" dur="500"/>
                                        <p:tgtEl>
                                          <p:spTgt spid="58"/>
                                        </p:tgtEl>
                                      </p:cBhvr>
                                    </p:animEffect>
                                  </p:childTnLst>
                                </p:cTn>
                              </p:par>
                            </p:childTnLst>
                          </p:cTn>
                        </p:par>
                        <p:par>
                          <p:cTn id="320" fill="hold" nodeType="afterGroup">
                            <p:stCondLst>
                              <p:cond delay="500"/>
                            </p:stCondLst>
                            <p:childTnLst>
                              <p:par>
                                <p:cTn id="321" presetID="12" presetClass="entr" presetSubtype="8" fill="hold" nodeType="afterEffect">
                                  <p:stCondLst>
                                    <p:cond delay="0"/>
                                  </p:stCondLst>
                                  <p:childTnLst>
                                    <p:set>
                                      <p:cBhvr>
                                        <p:cTn id="322" dur="1" fill="hold">
                                          <p:stCondLst>
                                            <p:cond delay="0"/>
                                          </p:stCondLst>
                                        </p:cTn>
                                        <p:tgtEl>
                                          <p:spTgt spid="69"/>
                                        </p:tgtEl>
                                        <p:attrNameLst>
                                          <p:attrName>style.visibility</p:attrName>
                                        </p:attrNameLst>
                                      </p:cBhvr>
                                      <p:to>
                                        <p:strVal val="visible"/>
                                      </p:to>
                                    </p:set>
                                    <p:animEffect transition="in" filter="slide(fromLeft)">
                                      <p:cBhvr>
                                        <p:cTn id="323" dur="500"/>
                                        <p:tgtEl>
                                          <p:spTgt spid="69"/>
                                        </p:tgtEl>
                                      </p:cBhvr>
                                    </p:animEffect>
                                  </p:childTnLst>
                                </p:cTn>
                              </p:par>
                            </p:childTnLst>
                          </p:cTn>
                        </p:par>
                        <p:par>
                          <p:cTn id="324" fill="hold" nodeType="afterGroup">
                            <p:stCondLst>
                              <p:cond delay="1000"/>
                            </p:stCondLst>
                            <p:childTnLst>
                              <p:par>
                                <p:cTn id="325" presetID="12" presetClass="entr" presetSubtype="8" fill="hold" nodeType="afterEffect">
                                  <p:stCondLst>
                                    <p:cond delay="0"/>
                                  </p:stCondLst>
                                  <p:childTnLst>
                                    <p:set>
                                      <p:cBhvr>
                                        <p:cTn id="326" dur="1" fill="hold">
                                          <p:stCondLst>
                                            <p:cond delay="0"/>
                                          </p:stCondLst>
                                        </p:cTn>
                                        <p:tgtEl>
                                          <p:spTgt spid="73"/>
                                        </p:tgtEl>
                                        <p:attrNameLst>
                                          <p:attrName>style.visibility</p:attrName>
                                        </p:attrNameLst>
                                      </p:cBhvr>
                                      <p:to>
                                        <p:strVal val="visible"/>
                                      </p:to>
                                    </p:set>
                                    <p:animEffect transition="in" filter="slide(fromLeft)">
                                      <p:cBhvr>
                                        <p:cTn id="327" dur="500"/>
                                        <p:tgtEl>
                                          <p:spTgt spid="73"/>
                                        </p:tgtEl>
                                      </p:cBhvr>
                                    </p:animEffect>
                                  </p:childTnLst>
                                </p:cTn>
                              </p:par>
                            </p:childTnLst>
                          </p:cTn>
                        </p:par>
                        <p:par>
                          <p:cTn id="328" fill="hold" nodeType="afterGroup">
                            <p:stCondLst>
                              <p:cond delay="1500"/>
                            </p:stCondLst>
                            <p:childTnLst>
                              <p:par>
                                <p:cTn id="329" presetID="12" presetClass="entr" presetSubtype="8" fill="hold" nodeType="afterEffect">
                                  <p:stCondLst>
                                    <p:cond delay="0"/>
                                  </p:stCondLst>
                                  <p:childTnLst>
                                    <p:set>
                                      <p:cBhvr>
                                        <p:cTn id="330" dur="1" fill="hold">
                                          <p:stCondLst>
                                            <p:cond delay="0"/>
                                          </p:stCondLst>
                                        </p:cTn>
                                        <p:tgtEl>
                                          <p:spTgt spid="76"/>
                                        </p:tgtEl>
                                        <p:attrNameLst>
                                          <p:attrName>style.visibility</p:attrName>
                                        </p:attrNameLst>
                                      </p:cBhvr>
                                      <p:to>
                                        <p:strVal val="visible"/>
                                      </p:to>
                                    </p:set>
                                    <p:animEffect transition="in" filter="slide(fromLeft)">
                                      <p:cBhvr>
                                        <p:cTn id="33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54"/>
          <p:cNvSpPr>
            <a:spLocks noChangeArrowheads="1"/>
          </p:cNvSpPr>
          <p:nvPr/>
        </p:nvSpPr>
        <p:spPr bwMode="auto">
          <a:xfrm>
            <a:off x="468313" y="190500"/>
            <a:ext cx="6337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二、大数据的思维</a:t>
            </a:r>
          </a:p>
        </p:txBody>
      </p:sp>
      <p:sp>
        <p:nvSpPr>
          <p:cNvPr id="23555" name="矩形 2"/>
          <p:cNvSpPr>
            <a:spLocks noChangeArrowheads="1"/>
          </p:cNvSpPr>
          <p:nvPr/>
        </p:nvSpPr>
        <p:spPr bwMode="auto">
          <a:xfrm>
            <a:off x="252413" y="838200"/>
            <a:ext cx="87661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buFont typeface="Arial" pitchFamily="34" charset="0"/>
              <a:buNone/>
              <a:defRPr/>
            </a:pPr>
            <a:r>
              <a:rPr lang="zh-CN" altLang="en-US" dirty="0">
                <a:solidFill>
                  <a:srgbClr val="7030A0"/>
                </a:solidFill>
                <a:latin typeface="黑体" pitchFamily="2" charset="-122"/>
                <a:ea typeface="黑体" pitchFamily="2" charset="-122"/>
                <a:sym typeface="Times New Roman" pitchFamily="18" charset="0"/>
              </a:rPr>
              <a:t>大数据价值体现得益于人工智能，或智慧化应用</a:t>
            </a:r>
            <a:endParaRPr lang="en-US" altLang="zh-CN" dirty="0">
              <a:solidFill>
                <a:srgbClr val="7030A0"/>
              </a:solidFill>
              <a:latin typeface="黑体" pitchFamily="2" charset="-122"/>
              <a:ea typeface="黑体" pitchFamily="2" charset="-122"/>
              <a:sym typeface="Times New Roman" pitchFamily="18" charset="0"/>
            </a:endParaRPr>
          </a:p>
          <a:p>
            <a:pPr marL="342900" indent="-342900">
              <a:lnSpc>
                <a:spcPct val="150000"/>
              </a:lnSpc>
              <a:buFont typeface="Wingdings" pitchFamily="2" charset="2"/>
              <a:buChar char="l"/>
              <a:defRPr/>
            </a:pPr>
            <a:r>
              <a:rPr lang="zh-CN" altLang="en-US" dirty="0">
                <a:solidFill>
                  <a:srgbClr val="FF0000"/>
                </a:solidFill>
                <a:latin typeface="黑体" pitchFamily="2" charset="-122"/>
                <a:ea typeface="黑体" pitchFamily="2" charset="-122"/>
                <a:sym typeface="Times New Roman" pitchFamily="18" charset="0"/>
              </a:rPr>
              <a:t>人类智能主要特征包括</a:t>
            </a:r>
            <a:r>
              <a:rPr lang="en-US" dirty="0">
                <a:solidFill>
                  <a:srgbClr val="FF0000"/>
                </a:solidFill>
                <a:latin typeface="黑体" pitchFamily="2" charset="-122"/>
                <a:ea typeface="黑体" pitchFamily="2" charset="-122"/>
                <a:sym typeface="Times New Roman" pitchFamily="18" charset="0"/>
              </a:rPr>
              <a:t>:</a:t>
            </a:r>
            <a:endParaRPr lang="zh-CN" altLang="en-US" dirty="0">
              <a:solidFill>
                <a:srgbClr val="FF0000"/>
              </a:solidFill>
              <a:latin typeface="黑体" pitchFamily="2" charset="-122"/>
              <a:ea typeface="黑体" pitchFamily="2" charset="-122"/>
              <a:sym typeface="Times New Roman" pitchFamily="18" charset="0"/>
            </a:endParaRPr>
          </a:p>
          <a:p>
            <a:pPr>
              <a:lnSpc>
                <a:spcPct val="150000"/>
              </a:lnSpc>
              <a:buFont typeface="Arial" pitchFamily="34" charset="0"/>
              <a:buNone/>
              <a:defRPr/>
            </a:pPr>
            <a:r>
              <a:rPr lang="en-US" dirty="0">
                <a:solidFill>
                  <a:srgbClr val="000000"/>
                </a:solidFill>
                <a:latin typeface="黑体" pitchFamily="2" charset="-122"/>
                <a:ea typeface="黑体" pitchFamily="2" charset="-122"/>
                <a:sym typeface="Times New Roman" pitchFamily="18" charset="0"/>
              </a:rPr>
              <a:t>     1</a:t>
            </a:r>
            <a:r>
              <a:rPr lang="zh-CN" altLang="en-US" dirty="0">
                <a:solidFill>
                  <a:srgbClr val="000000"/>
                </a:solidFill>
                <a:latin typeface="黑体" pitchFamily="2" charset="-122"/>
                <a:ea typeface="黑体" pitchFamily="2" charset="-122"/>
                <a:sym typeface="Times New Roman" pitchFamily="18" charset="0"/>
              </a:rPr>
              <a:t>）记忆学习</a:t>
            </a:r>
            <a:endParaRPr lang="en-US" dirty="0">
              <a:solidFill>
                <a:srgbClr val="000000"/>
              </a:solidFill>
              <a:latin typeface="黑体" pitchFamily="2" charset="-122"/>
              <a:ea typeface="黑体" pitchFamily="2" charset="-122"/>
              <a:sym typeface="Times New Roman" pitchFamily="18" charset="0"/>
            </a:endParaRPr>
          </a:p>
          <a:p>
            <a:pPr>
              <a:lnSpc>
                <a:spcPct val="150000"/>
              </a:lnSpc>
              <a:buFont typeface="Arial" pitchFamily="34" charset="0"/>
              <a:buNone/>
              <a:defRPr/>
            </a:pPr>
            <a:r>
              <a:rPr lang="en-US" dirty="0">
                <a:solidFill>
                  <a:srgbClr val="000000"/>
                </a:solidFill>
                <a:latin typeface="黑体" pitchFamily="2" charset="-122"/>
                <a:ea typeface="黑体" pitchFamily="2" charset="-122"/>
                <a:sym typeface="Times New Roman" pitchFamily="18" charset="0"/>
              </a:rPr>
              <a:t>     2</a:t>
            </a:r>
            <a:r>
              <a:rPr lang="zh-CN" altLang="en-US" dirty="0">
                <a:solidFill>
                  <a:srgbClr val="000000"/>
                </a:solidFill>
                <a:latin typeface="黑体" pitchFamily="2" charset="-122"/>
                <a:ea typeface="黑体" pitchFamily="2" charset="-122"/>
                <a:sym typeface="Times New Roman" pitchFamily="18" charset="0"/>
              </a:rPr>
              <a:t>）模式识别</a:t>
            </a:r>
            <a:endParaRPr lang="en-US" dirty="0">
              <a:solidFill>
                <a:srgbClr val="000000"/>
              </a:solidFill>
              <a:latin typeface="黑体" pitchFamily="2" charset="-122"/>
              <a:ea typeface="黑体" pitchFamily="2" charset="-122"/>
              <a:sym typeface="Times New Roman" pitchFamily="18" charset="0"/>
            </a:endParaRPr>
          </a:p>
          <a:p>
            <a:pPr>
              <a:lnSpc>
                <a:spcPct val="150000"/>
              </a:lnSpc>
              <a:buFont typeface="Arial" pitchFamily="34" charset="0"/>
              <a:buNone/>
              <a:defRPr/>
            </a:pPr>
            <a:r>
              <a:rPr lang="en-US" dirty="0">
                <a:solidFill>
                  <a:srgbClr val="000000"/>
                </a:solidFill>
                <a:latin typeface="黑体" pitchFamily="2" charset="-122"/>
                <a:ea typeface="黑体" pitchFamily="2" charset="-122"/>
                <a:sym typeface="Times New Roman" pitchFamily="18" charset="0"/>
              </a:rPr>
              <a:t>     3</a:t>
            </a:r>
            <a:r>
              <a:rPr lang="zh-CN" altLang="en-US" dirty="0">
                <a:solidFill>
                  <a:srgbClr val="000000"/>
                </a:solidFill>
                <a:latin typeface="黑体" pitchFamily="2" charset="-122"/>
                <a:ea typeface="黑体" pitchFamily="2" charset="-122"/>
                <a:sym typeface="Times New Roman" pitchFamily="18" charset="0"/>
              </a:rPr>
              <a:t>）行为预测</a:t>
            </a:r>
            <a:endParaRPr lang="en-US" dirty="0">
              <a:solidFill>
                <a:srgbClr val="000000"/>
              </a:solidFill>
              <a:latin typeface="黑体" pitchFamily="2" charset="-122"/>
              <a:ea typeface="黑体" pitchFamily="2" charset="-122"/>
              <a:sym typeface="Times New Roman" pitchFamily="18" charset="0"/>
            </a:endParaRPr>
          </a:p>
          <a:p>
            <a:pPr>
              <a:lnSpc>
                <a:spcPct val="150000"/>
              </a:lnSpc>
              <a:buFont typeface="Arial" pitchFamily="34" charset="0"/>
              <a:buNone/>
              <a:defRPr/>
            </a:pPr>
            <a:r>
              <a:rPr lang="en-US" dirty="0">
                <a:solidFill>
                  <a:srgbClr val="000000"/>
                </a:solidFill>
                <a:latin typeface="黑体" pitchFamily="2" charset="-122"/>
                <a:ea typeface="黑体" pitchFamily="2" charset="-122"/>
                <a:sym typeface="Times New Roman" pitchFamily="18" charset="0"/>
              </a:rPr>
              <a:t>     </a:t>
            </a:r>
            <a:r>
              <a:rPr lang="en-US" altLang="zh-CN" dirty="0">
                <a:solidFill>
                  <a:srgbClr val="000000"/>
                </a:solidFill>
                <a:latin typeface="黑体" pitchFamily="2" charset="-122"/>
                <a:ea typeface="黑体" pitchFamily="2" charset="-122"/>
                <a:sym typeface="Times New Roman" pitchFamily="18" charset="0"/>
              </a:rPr>
              <a:t>4</a:t>
            </a:r>
            <a:r>
              <a:rPr lang="zh-CN" altLang="en-US" dirty="0">
                <a:solidFill>
                  <a:srgbClr val="000000"/>
                </a:solidFill>
                <a:latin typeface="黑体" pitchFamily="2" charset="-122"/>
                <a:ea typeface="黑体" pitchFamily="2" charset="-122"/>
                <a:sym typeface="Times New Roman" pitchFamily="18" charset="0"/>
              </a:rPr>
              <a:t>）问题求解</a:t>
            </a:r>
            <a:endParaRPr lang="en-US" dirty="0">
              <a:solidFill>
                <a:srgbClr val="000000"/>
              </a:solidFill>
              <a:latin typeface="黑体" pitchFamily="2" charset="-122"/>
              <a:ea typeface="黑体" pitchFamily="2" charset="-122"/>
              <a:sym typeface="Times New Roman" pitchFamily="18" charset="0"/>
            </a:endParaRPr>
          </a:p>
          <a:p>
            <a:pPr marL="342900" indent="-342900">
              <a:lnSpc>
                <a:spcPct val="150000"/>
              </a:lnSpc>
              <a:buFont typeface="Wingdings" pitchFamily="2" charset="2"/>
              <a:buChar char="l"/>
              <a:defRPr/>
            </a:pPr>
            <a:r>
              <a:rPr lang="zh-CN" altLang="en-US" dirty="0">
                <a:solidFill>
                  <a:srgbClr val="FF0000"/>
                </a:solidFill>
                <a:latin typeface="黑体" pitchFamily="2" charset="-122"/>
                <a:ea typeface="黑体" pitchFamily="2" charset="-122"/>
                <a:sym typeface="Times New Roman" pitchFamily="18" charset="0"/>
              </a:rPr>
              <a:t>大数据最重要的功能是存储、预测</a:t>
            </a:r>
            <a:endParaRPr lang="en-US" altLang="zh-CN" dirty="0">
              <a:solidFill>
                <a:srgbClr val="FF0000"/>
              </a:solidFill>
              <a:latin typeface="黑体" pitchFamily="2" charset="-122"/>
              <a:ea typeface="黑体" pitchFamily="2" charset="-122"/>
              <a:sym typeface="Times New Roman" pitchFamily="18" charset="0"/>
            </a:endParaRPr>
          </a:p>
          <a:p>
            <a:pPr>
              <a:lnSpc>
                <a:spcPct val="150000"/>
              </a:lnSpc>
              <a:buFont typeface="Arial" pitchFamily="34" charset="0"/>
              <a:buNone/>
              <a:defRPr/>
            </a:pPr>
            <a:r>
              <a:rPr lang="zh-CN" altLang="en-US" dirty="0">
                <a:solidFill>
                  <a:srgbClr val="000000"/>
                </a:solidFill>
                <a:latin typeface="黑体" pitchFamily="2" charset="-122"/>
                <a:ea typeface="黑体" pitchFamily="2" charset="-122"/>
                <a:sym typeface="Times New Roman" pitchFamily="18" charset="0"/>
              </a:rPr>
              <a:t>如果大数据完全准确的话，那么我们的未来会被精准的预测，在未来，我们不仅会失去选择的权利，而且会按照预测去行动。</a:t>
            </a:r>
            <a:endParaRPr lang="zh-CN" altLang="en-US" dirty="0">
              <a:latin typeface="黑体" pitchFamily="2" charset="-122"/>
              <a:ea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
          <p:cNvSpPr>
            <a:spLocks noChangeArrowheads="1"/>
          </p:cNvSpPr>
          <p:nvPr/>
        </p:nvSpPr>
        <p:spPr bwMode="auto">
          <a:xfrm>
            <a:off x="1979613" y="117475"/>
            <a:ext cx="54721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007" tIns="53504" rIns="107007" bIns="53504">
            <a:spAutoFit/>
          </a:bodyPr>
          <a:lstStyle/>
          <a:p>
            <a:pPr algn="ctr" eaLnBrk="1" hangingPunct="1"/>
            <a:r>
              <a:rPr lang="zh-CN" altLang="en-US" sz="3200">
                <a:solidFill>
                  <a:srgbClr val="FF0000"/>
                </a:solidFill>
                <a:latin typeface="微软雅黑" pitchFamily="34" charset="-122"/>
                <a:ea typeface="微软雅黑" pitchFamily="34" charset="-122"/>
                <a:sym typeface="微软雅黑" pitchFamily="34" charset="-122"/>
              </a:rPr>
              <a:t>大数据思维与应用实践</a:t>
            </a:r>
          </a:p>
        </p:txBody>
      </p:sp>
      <p:sp>
        <p:nvSpPr>
          <p:cNvPr id="4099" name="矩形 1"/>
          <p:cNvSpPr>
            <a:spLocks noChangeArrowheads="1"/>
          </p:cNvSpPr>
          <p:nvPr/>
        </p:nvSpPr>
        <p:spPr bwMode="auto">
          <a:xfrm>
            <a:off x="1044575" y="1268413"/>
            <a:ext cx="734377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大数据认知</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大数据的思维</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大数据相关技术</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大数据的应用案例</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
          <p:cNvSpPr>
            <a:spLocks noChangeArrowheads="1"/>
          </p:cNvSpPr>
          <p:nvPr/>
        </p:nvSpPr>
        <p:spPr bwMode="auto">
          <a:xfrm>
            <a:off x="1979613" y="117475"/>
            <a:ext cx="54721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007" tIns="53504" rIns="107007" bIns="53504">
            <a:spAutoFit/>
          </a:bodyPr>
          <a:lstStyle/>
          <a:p>
            <a:pPr algn="ctr" eaLnBrk="1" hangingPunct="1"/>
            <a:r>
              <a:rPr lang="zh-CN" altLang="en-US" sz="3200">
                <a:solidFill>
                  <a:srgbClr val="FF0000"/>
                </a:solidFill>
                <a:latin typeface="微软雅黑" pitchFamily="34" charset="-122"/>
                <a:ea typeface="微软雅黑" pitchFamily="34" charset="-122"/>
                <a:sym typeface="微软雅黑" pitchFamily="34" charset="-122"/>
              </a:rPr>
              <a:t>大数据思维与应用实践</a:t>
            </a:r>
          </a:p>
        </p:txBody>
      </p:sp>
      <p:sp>
        <p:nvSpPr>
          <p:cNvPr id="23555" name="矩形 1"/>
          <p:cNvSpPr>
            <a:spLocks noChangeArrowheads="1"/>
          </p:cNvSpPr>
          <p:nvPr/>
        </p:nvSpPr>
        <p:spPr bwMode="auto">
          <a:xfrm>
            <a:off x="1044575" y="1268413"/>
            <a:ext cx="734377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大数据认知</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大数据的思维</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FF0000"/>
                </a:solidFill>
                <a:latin typeface="黑体" pitchFamily="2" charset="-122"/>
                <a:ea typeface="黑体" pitchFamily="2" charset="-122"/>
                <a:sym typeface="黑体" pitchFamily="2" charset="-122"/>
              </a:rPr>
              <a:t>大数据相关技术</a:t>
            </a:r>
            <a:endParaRPr lang="en-US" sz="2800" dirty="0">
              <a:solidFill>
                <a:srgbClr val="FF000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大数据的应用案例</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5"/>
          <p:cNvSpPr>
            <a:spLocks noChangeArrowheads="1"/>
          </p:cNvSpPr>
          <p:nvPr/>
        </p:nvSpPr>
        <p:spPr bwMode="auto">
          <a:xfrm>
            <a:off x="396875" y="188913"/>
            <a:ext cx="63373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三、大数据相关技术</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24579" name="标题 1"/>
          <p:cNvSpPr>
            <a:spLocks noGrp="1" noChangeArrowheads="1"/>
          </p:cNvSpPr>
          <p:nvPr>
            <p:ph type="title" idx="4294967295"/>
          </p:nvPr>
        </p:nvSpPr>
        <p:spPr bwMode="auto">
          <a:xfrm>
            <a:off x="107950" y="836613"/>
            <a:ext cx="51435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zh-CN" sz="4000" b="1" smtClean="0">
                <a:solidFill>
                  <a:srgbClr val="FF0000"/>
                </a:solidFill>
              </a:rPr>
              <a:t>Hadoop</a:t>
            </a:r>
            <a:endParaRPr lang="zh-CN" altLang="en-US" sz="4000" b="1" smtClean="0">
              <a:solidFill>
                <a:srgbClr val="FF0000"/>
              </a:solidFill>
            </a:endParaRPr>
          </a:p>
        </p:txBody>
      </p:sp>
      <p:sp>
        <p:nvSpPr>
          <p:cNvPr id="24580" name="内容占位符 2"/>
          <p:cNvSpPr>
            <a:spLocks noChangeArrowheads="1"/>
          </p:cNvSpPr>
          <p:nvPr/>
        </p:nvSpPr>
        <p:spPr bwMode="auto">
          <a:xfrm>
            <a:off x="4716463" y="766763"/>
            <a:ext cx="525145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40000"/>
              </a:lnSpc>
              <a:buFont typeface="Arial" charset="0"/>
              <a:buChar char="•"/>
            </a:pPr>
            <a:r>
              <a:rPr lang="en-US" altLang="zh-CN">
                <a:latin typeface="黑体" pitchFamily="2" charset="-122"/>
                <a:ea typeface="黑体" pitchFamily="2" charset="-122"/>
                <a:sym typeface="Times New Roman" pitchFamily="18" charset="0"/>
              </a:rPr>
              <a:t>Hadoop</a:t>
            </a:r>
            <a:r>
              <a:rPr lang="zh-CN" altLang="en-US">
                <a:latin typeface="黑体" pitchFamily="2" charset="-122"/>
                <a:ea typeface="黑体" pitchFamily="2" charset="-122"/>
                <a:sym typeface="Times New Roman" pitchFamily="18" charset="0"/>
              </a:rPr>
              <a:t>是一个能够对大量数据进行分布式处理的软件框架</a:t>
            </a:r>
            <a:endParaRPr lang="en-US">
              <a:latin typeface="黑体" pitchFamily="2" charset="-122"/>
              <a:ea typeface="黑体" pitchFamily="2" charset="-122"/>
              <a:sym typeface="Times New Roman" pitchFamily="18" charset="0"/>
            </a:endParaRPr>
          </a:p>
          <a:p>
            <a:pPr marL="742950" lvl="1" indent="-285750">
              <a:lnSpc>
                <a:spcPct val="140000"/>
              </a:lnSpc>
              <a:buFont typeface="Arial" charset="0"/>
              <a:buChar char="–"/>
            </a:pPr>
            <a:r>
              <a:rPr lang="zh-CN" altLang="en-US">
                <a:latin typeface="黑体" pitchFamily="2" charset="-122"/>
                <a:ea typeface="黑体" pitchFamily="2" charset="-122"/>
                <a:sym typeface="Times New Roman" pitchFamily="18" charset="0"/>
              </a:rPr>
              <a:t>高可靠性、高可扩展性、高效性、高容错性</a:t>
            </a:r>
            <a:endParaRPr lang="en-US">
              <a:latin typeface="黑体" pitchFamily="2" charset="-122"/>
              <a:ea typeface="黑体" pitchFamily="2" charset="-122"/>
              <a:sym typeface="Times New Roman" pitchFamily="18" charset="0"/>
            </a:endParaRPr>
          </a:p>
          <a:p>
            <a:pPr marL="342900" indent="-342900">
              <a:lnSpc>
                <a:spcPct val="140000"/>
              </a:lnSpc>
              <a:buFont typeface="Arial" charset="0"/>
              <a:buChar char="•"/>
            </a:pPr>
            <a:r>
              <a:rPr lang="en-US" altLang="zh-CN">
                <a:latin typeface="黑体" pitchFamily="2" charset="-122"/>
                <a:ea typeface="黑体" pitchFamily="2" charset="-122"/>
                <a:sym typeface="Times New Roman" pitchFamily="18" charset="0"/>
              </a:rPr>
              <a:t>Hadoop</a:t>
            </a:r>
            <a:r>
              <a:rPr lang="zh-CN" altLang="en-US">
                <a:latin typeface="黑体" pitchFamily="2" charset="-122"/>
                <a:ea typeface="黑体" pitchFamily="2" charset="-122"/>
                <a:sym typeface="Times New Roman" pitchFamily="18" charset="0"/>
              </a:rPr>
              <a:t>主要是由</a:t>
            </a:r>
            <a:r>
              <a:rPr lang="en-US" altLang="zh-CN">
                <a:latin typeface="黑体" pitchFamily="2" charset="-122"/>
                <a:ea typeface="黑体" pitchFamily="2" charset="-122"/>
                <a:sym typeface="Times New Roman" pitchFamily="18" charset="0"/>
              </a:rPr>
              <a:t>HDFS</a:t>
            </a:r>
            <a:r>
              <a:rPr lang="zh-CN" altLang="en-US">
                <a:latin typeface="黑体" pitchFamily="2" charset="-122"/>
                <a:ea typeface="黑体" pitchFamily="2" charset="-122"/>
                <a:sym typeface="Times New Roman" pitchFamily="18" charset="0"/>
              </a:rPr>
              <a:t>和</a:t>
            </a:r>
            <a:r>
              <a:rPr lang="en-US" altLang="zh-CN">
                <a:latin typeface="黑体" pitchFamily="2" charset="-122"/>
                <a:ea typeface="黑体" pitchFamily="2" charset="-122"/>
                <a:sym typeface="Times New Roman" pitchFamily="18" charset="0"/>
              </a:rPr>
              <a:t>MapReduce</a:t>
            </a:r>
            <a:r>
              <a:rPr lang="zh-CN" altLang="en-US">
                <a:latin typeface="黑体" pitchFamily="2" charset="-122"/>
                <a:ea typeface="黑体" pitchFamily="2" charset="-122"/>
                <a:sym typeface="Times New Roman" pitchFamily="18" charset="0"/>
              </a:rPr>
              <a:t>组成</a:t>
            </a:r>
            <a:endParaRPr lang="en-US">
              <a:latin typeface="黑体" pitchFamily="2" charset="-122"/>
              <a:ea typeface="黑体" pitchFamily="2" charset="-122"/>
              <a:sym typeface="Times New Roman" pitchFamily="18" charset="0"/>
            </a:endParaRPr>
          </a:p>
          <a:p>
            <a:pPr marL="342900" indent="-342900">
              <a:lnSpc>
                <a:spcPct val="140000"/>
              </a:lnSpc>
              <a:buFont typeface="Arial" charset="0"/>
              <a:buChar char="•"/>
            </a:pPr>
            <a:r>
              <a:rPr lang="en-US" altLang="zh-CN">
                <a:latin typeface="黑体" pitchFamily="2" charset="-122"/>
                <a:ea typeface="黑体" pitchFamily="2" charset="-122"/>
                <a:sym typeface="Times New Roman" pitchFamily="18" charset="0"/>
              </a:rPr>
              <a:t>Hadoop </a:t>
            </a:r>
            <a:r>
              <a:rPr lang="zh-CN" altLang="en-US">
                <a:latin typeface="黑体" pitchFamily="2" charset="-122"/>
                <a:ea typeface="黑体" pitchFamily="2" charset="-122"/>
                <a:sym typeface="Times New Roman" pitchFamily="18" charset="0"/>
              </a:rPr>
              <a:t>生态系统</a:t>
            </a:r>
            <a:endParaRPr lang="en-US">
              <a:latin typeface="黑体" pitchFamily="2" charset="-122"/>
              <a:ea typeface="黑体" pitchFamily="2" charset="-122"/>
              <a:sym typeface="Times New Roman" pitchFamily="18" charset="0"/>
            </a:endParaRPr>
          </a:p>
          <a:p>
            <a:pPr marL="742950" lvl="1" indent="-285750">
              <a:lnSpc>
                <a:spcPct val="140000"/>
              </a:lnSpc>
              <a:buFont typeface="Arial" charset="0"/>
              <a:buChar char="–"/>
            </a:pPr>
            <a:r>
              <a:rPr lang="en-US" altLang="zh-CN" b="0">
                <a:latin typeface="黑体" pitchFamily="2" charset="-122"/>
                <a:ea typeface="黑体" pitchFamily="2" charset="-122"/>
                <a:sym typeface="Times New Roman" pitchFamily="18" charset="0"/>
              </a:rPr>
              <a:t>HDFS</a:t>
            </a:r>
            <a:r>
              <a:rPr lang="zh-CN" altLang="en-US" b="0">
                <a:latin typeface="黑体" pitchFamily="2" charset="-122"/>
                <a:ea typeface="黑体" pitchFamily="2" charset="-122"/>
                <a:sym typeface="Times New Roman" pitchFamily="18" charset="0"/>
              </a:rPr>
              <a:t>、</a:t>
            </a:r>
            <a:r>
              <a:rPr lang="en-US" b="0">
                <a:latin typeface="黑体" pitchFamily="2" charset="-122"/>
                <a:ea typeface="黑体" pitchFamily="2" charset="-122"/>
                <a:sym typeface="Times New Roman" pitchFamily="18" charset="0"/>
              </a:rPr>
              <a:t> </a:t>
            </a:r>
            <a:r>
              <a:rPr lang="en-US" altLang="zh-CN">
                <a:latin typeface="黑体" pitchFamily="2" charset="-122"/>
                <a:ea typeface="黑体" pitchFamily="2" charset="-122"/>
                <a:sym typeface="黑体" pitchFamily="2" charset="-122"/>
              </a:rPr>
              <a:t>MapReduce</a:t>
            </a:r>
            <a:r>
              <a:rPr lang="zh-CN" altLang="en-US">
                <a:latin typeface="黑体" pitchFamily="2" charset="-122"/>
                <a:ea typeface="黑体" pitchFamily="2" charset="-122"/>
                <a:sym typeface="黑体" pitchFamily="2" charset="-122"/>
              </a:rPr>
              <a:t>、</a:t>
            </a:r>
            <a:r>
              <a:rPr lang="en-US">
                <a:latin typeface="黑体" pitchFamily="2" charset="-122"/>
                <a:ea typeface="黑体" pitchFamily="2" charset="-122"/>
                <a:sym typeface="黑体" pitchFamily="2" charset="-122"/>
              </a:rPr>
              <a:t> </a:t>
            </a:r>
            <a:r>
              <a:rPr lang="en-US" altLang="zh-CN">
                <a:latin typeface="黑体" pitchFamily="2" charset="-122"/>
                <a:ea typeface="黑体" pitchFamily="2" charset="-122"/>
                <a:sym typeface="黑体" pitchFamily="2" charset="-122"/>
              </a:rPr>
              <a:t>Hbase</a:t>
            </a:r>
            <a:r>
              <a:rPr lang="zh-CN" altLang="en-US">
                <a:latin typeface="黑体" pitchFamily="2" charset="-122"/>
                <a:ea typeface="黑体" pitchFamily="2" charset="-122"/>
                <a:sym typeface="黑体" pitchFamily="2" charset="-122"/>
              </a:rPr>
              <a:t>、</a:t>
            </a:r>
            <a:r>
              <a:rPr lang="en-US">
                <a:latin typeface="黑体" pitchFamily="2" charset="-122"/>
                <a:ea typeface="黑体" pitchFamily="2" charset="-122"/>
                <a:sym typeface="黑体" pitchFamily="2" charset="-122"/>
              </a:rPr>
              <a:t> </a:t>
            </a:r>
            <a:r>
              <a:rPr lang="en-US" altLang="zh-CN">
                <a:latin typeface="黑体" pitchFamily="2" charset="-122"/>
                <a:ea typeface="黑体" pitchFamily="2" charset="-122"/>
                <a:sym typeface="黑体" pitchFamily="2" charset="-122"/>
              </a:rPr>
              <a:t>Hive</a:t>
            </a:r>
            <a:r>
              <a:rPr lang="zh-CN" altLang="en-US">
                <a:latin typeface="黑体" pitchFamily="2" charset="-122"/>
                <a:ea typeface="黑体" pitchFamily="2" charset="-122"/>
                <a:sym typeface="黑体" pitchFamily="2" charset="-122"/>
              </a:rPr>
              <a:t>、</a:t>
            </a:r>
            <a:r>
              <a:rPr lang="en-US">
                <a:latin typeface="黑体" pitchFamily="2" charset="-122"/>
                <a:ea typeface="黑体" pitchFamily="2" charset="-122"/>
                <a:sym typeface="黑体" pitchFamily="2" charset="-122"/>
              </a:rPr>
              <a:t> </a:t>
            </a:r>
            <a:r>
              <a:rPr lang="en-US" altLang="zh-CN">
                <a:latin typeface="黑体" pitchFamily="2" charset="-122"/>
                <a:ea typeface="黑体" pitchFamily="2" charset="-122"/>
                <a:sym typeface="黑体" pitchFamily="2" charset="-122"/>
              </a:rPr>
              <a:t>Zookeeper</a:t>
            </a:r>
            <a:r>
              <a:rPr lang="zh-CN" altLang="en-US">
                <a:latin typeface="黑体" pitchFamily="2" charset="-122"/>
                <a:ea typeface="黑体" pitchFamily="2" charset="-122"/>
                <a:sym typeface="黑体" pitchFamily="2" charset="-122"/>
              </a:rPr>
              <a:t>、</a:t>
            </a:r>
            <a:r>
              <a:rPr lang="en-US">
                <a:latin typeface="黑体" pitchFamily="2" charset="-122"/>
                <a:ea typeface="黑体" pitchFamily="2" charset="-122"/>
                <a:sym typeface="黑体" pitchFamily="2" charset="-122"/>
              </a:rPr>
              <a:t> </a:t>
            </a:r>
            <a:r>
              <a:rPr lang="en-US" altLang="zh-CN">
                <a:latin typeface="黑体" pitchFamily="2" charset="-122"/>
                <a:ea typeface="黑体" pitchFamily="2" charset="-122"/>
                <a:sym typeface="黑体" pitchFamily="2" charset="-122"/>
              </a:rPr>
              <a:t>Avro</a:t>
            </a:r>
            <a:r>
              <a:rPr lang="zh-CN" altLang="en-US">
                <a:latin typeface="黑体" pitchFamily="2" charset="-122"/>
                <a:ea typeface="黑体" pitchFamily="2" charset="-122"/>
                <a:sym typeface="黑体" pitchFamily="2" charset="-122"/>
              </a:rPr>
              <a:t>、</a:t>
            </a:r>
            <a:r>
              <a:rPr lang="en-US">
                <a:latin typeface="黑体" pitchFamily="2" charset="-122"/>
                <a:ea typeface="黑体" pitchFamily="2" charset="-122"/>
                <a:sym typeface="黑体" pitchFamily="2" charset="-122"/>
              </a:rPr>
              <a:t> </a:t>
            </a:r>
            <a:r>
              <a:rPr lang="en-US" altLang="zh-CN">
                <a:latin typeface="黑体" pitchFamily="2" charset="-122"/>
                <a:ea typeface="黑体" pitchFamily="2" charset="-122"/>
                <a:sym typeface="黑体" pitchFamily="2" charset="-122"/>
              </a:rPr>
              <a:t>Pig</a:t>
            </a:r>
            <a:r>
              <a:rPr lang="zh-CN" altLang="en-US">
                <a:latin typeface="黑体" pitchFamily="2" charset="-122"/>
                <a:ea typeface="黑体" pitchFamily="2" charset="-122"/>
                <a:sym typeface="黑体" pitchFamily="2" charset="-122"/>
              </a:rPr>
              <a:t>、</a:t>
            </a:r>
            <a:r>
              <a:rPr lang="en-US">
                <a:latin typeface="黑体" pitchFamily="2" charset="-122"/>
                <a:ea typeface="黑体" pitchFamily="2" charset="-122"/>
                <a:sym typeface="黑体" pitchFamily="2" charset="-122"/>
              </a:rPr>
              <a:t> </a:t>
            </a:r>
            <a:r>
              <a:rPr lang="en-US" altLang="zh-CN">
                <a:latin typeface="黑体" pitchFamily="2" charset="-122"/>
                <a:ea typeface="黑体" pitchFamily="2" charset="-122"/>
                <a:sym typeface="黑体" pitchFamily="2" charset="-122"/>
              </a:rPr>
              <a:t>Ambari</a:t>
            </a:r>
            <a:r>
              <a:rPr lang="zh-CN" altLang="en-US">
                <a:latin typeface="黑体" pitchFamily="2" charset="-122"/>
                <a:ea typeface="黑体" pitchFamily="2" charset="-122"/>
                <a:sym typeface="黑体" pitchFamily="2" charset="-122"/>
              </a:rPr>
              <a:t>、</a:t>
            </a:r>
            <a:r>
              <a:rPr lang="en-US">
                <a:latin typeface="黑体" pitchFamily="2" charset="-122"/>
                <a:ea typeface="黑体" pitchFamily="2" charset="-122"/>
                <a:sym typeface="黑体" pitchFamily="2" charset="-122"/>
              </a:rPr>
              <a:t> </a:t>
            </a:r>
            <a:r>
              <a:rPr lang="en-US" altLang="zh-CN">
                <a:latin typeface="黑体" pitchFamily="2" charset="-122"/>
                <a:ea typeface="黑体" pitchFamily="2" charset="-122"/>
                <a:sym typeface="黑体" pitchFamily="2" charset="-122"/>
              </a:rPr>
              <a:t>Sqoop</a:t>
            </a:r>
            <a:endParaRPr lang="zh-CN" altLang="en-US">
              <a:latin typeface="黑体" pitchFamily="2" charset="-122"/>
            </a:endParaRPr>
          </a:p>
        </p:txBody>
      </p:sp>
      <p:pic>
        <p:nvPicPr>
          <p:cNvPr id="24581" name="Picture 4" descr="http://image20.it168.com/201202_500x375/939/7337d2903d829ee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485900"/>
            <a:ext cx="441960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26"/>
          <p:cNvSpPr>
            <a:spLocks noChangeArrowheads="1"/>
          </p:cNvSpPr>
          <p:nvPr/>
        </p:nvSpPr>
        <p:spPr bwMode="auto">
          <a:xfrm>
            <a:off x="180975" y="4870450"/>
            <a:ext cx="48402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0070C0"/>
                </a:solidFill>
                <a:ea typeface="黑体" pitchFamily="2" charset="-122"/>
              </a:rPr>
              <a:t>Hadoop </a:t>
            </a:r>
            <a:r>
              <a:rPr lang="zh-CN" altLang="en-US">
                <a:solidFill>
                  <a:srgbClr val="0070C0"/>
                </a:solidFill>
                <a:ea typeface="黑体" pitchFamily="2" charset="-122"/>
              </a:rPr>
              <a:t>重要，</a:t>
            </a:r>
            <a:endParaRPr lang="en-US">
              <a:solidFill>
                <a:srgbClr val="0070C0"/>
              </a:solidFill>
              <a:ea typeface="黑体" pitchFamily="2" charset="-122"/>
            </a:endParaRPr>
          </a:p>
          <a:p>
            <a:r>
              <a:rPr lang="zh-CN" altLang="en-US">
                <a:solidFill>
                  <a:srgbClr val="0070C0"/>
                </a:solidFill>
                <a:ea typeface="黑体" pitchFamily="2" charset="-122"/>
              </a:rPr>
              <a:t>但是，大数据</a:t>
            </a:r>
            <a:r>
              <a:rPr lang="en-US">
                <a:solidFill>
                  <a:srgbClr val="0070C0"/>
                </a:solidFill>
                <a:ea typeface="黑体" pitchFamily="2" charset="-122"/>
              </a:rPr>
              <a:t> </a:t>
            </a:r>
            <a:r>
              <a:rPr lang="zh-CN" altLang="en-US">
                <a:solidFill>
                  <a:srgbClr val="0070C0"/>
                </a:solidFill>
                <a:ea typeface="黑体" pitchFamily="2" charset="-122"/>
              </a:rPr>
              <a:t>不等于 </a:t>
            </a:r>
            <a:r>
              <a:rPr lang="en-US" altLang="zh-CN">
                <a:solidFill>
                  <a:srgbClr val="0070C0"/>
                </a:solidFill>
                <a:ea typeface="黑体" pitchFamily="2" charset="-122"/>
              </a:rPr>
              <a:t>Hadoop</a:t>
            </a:r>
            <a:endParaRPr lang="zh-CN" altLang="en-US">
              <a:solidFill>
                <a:srgbClr val="0070C0"/>
              </a:solidFill>
              <a:ea typeface="黑体" pitchFamily="2" charset="-122"/>
            </a:endParaRPr>
          </a:p>
        </p:txBody>
      </p:sp>
      <p:sp>
        <p:nvSpPr>
          <p:cNvPr id="24583" name="矩形 1"/>
          <p:cNvSpPr>
            <a:spLocks noChangeArrowheads="1"/>
          </p:cNvSpPr>
          <p:nvPr/>
        </p:nvSpPr>
        <p:spPr bwMode="auto">
          <a:xfrm>
            <a:off x="177800" y="5765800"/>
            <a:ext cx="96869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rgbClr val="FF0000"/>
                </a:solidFill>
                <a:sym typeface="Times New Roman" pitchFamily="18" charset="0"/>
              </a:rPr>
              <a:t>“</a:t>
            </a:r>
            <a:r>
              <a:rPr lang="en-US" altLang="zh-CN">
                <a:solidFill>
                  <a:srgbClr val="FF0000"/>
                </a:solidFill>
                <a:sym typeface="Times New Roman" pitchFamily="18" charset="0"/>
              </a:rPr>
              <a:t>1</a:t>
            </a:r>
            <a:r>
              <a:rPr lang="zh-CN" altLang="en-US">
                <a:solidFill>
                  <a:srgbClr val="FF0000"/>
                </a:solidFill>
                <a:sym typeface="Times New Roman" pitchFamily="18" charset="0"/>
              </a:rPr>
              <a:t>秒定律” 一般要在秒级时间范围内给出分析结果，时间太长就失去价值了。速度要求是大数据处理技术和传统的数据挖掘技术最大的区别</a:t>
            </a: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5"/>
          <p:cNvSpPr>
            <a:spLocks noChangeArrowheads="1"/>
          </p:cNvSpPr>
          <p:nvPr/>
        </p:nvSpPr>
        <p:spPr bwMode="auto">
          <a:xfrm>
            <a:off x="539750" y="190500"/>
            <a:ext cx="6337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三、大数据相关技术</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25603" name="矩形 6"/>
          <p:cNvSpPr>
            <a:spLocks noChangeArrowheads="1"/>
          </p:cNvSpPr>
          <p:nvPr/>
        </p:nvSpPr>
        <p:spPr bwMode="auto">
          <a:xfrm>
            <a:off x="323850" y="2387600"/>
            <a:ext cx="576263"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FF0000"/>
                </a:solidFill>
                <a:latin typeface="微软雅黑" pitchFamily="34" charset="-122"/>
                <a:ea typeface="微软雅黑" pitchFamily="34" charset="-122"/>
                <a:sym typeface="微软雅黑" pitchFamily="34" charset="-122"/>
              </a:rPr>
              <a:t>大数据</a:t>
            </a:r>
            <a:endParaRPr lang="en-US">
              <a:solidFill>
                <a:srgbClr val="FF0000"/>
              </a:solidFill>
              <a:latin typeface="微软雅黑" pitchFamily="34" charset="-122"/>
              <a:ea typeface="微软雅黑" pitchFamily="34" charset="-122"/>
              <a:sym typeface="微软雅黑" pitchFamily="34" charset="-122"/>
            </a:endParaRPr>
          </a:p>
          <a:p>
            <a:endParaRPr lang="zh-CN" altLang="en-US">
              <a:solidFill>
                <a:srgbClr val="FF0000"/>
              </a:solidFill>
              <a:latin typeface="微软雅黑" pitchFamily="34" charset="-122"/>
              <a:ea typeface="微软雅黑" pitchFamily="34" charset="-122"/>
              <a:sym typeface="微软雅黑" pitchFamily="34" charset="-122"/>
            </a:endParaRPr>
          </a:p>
          <a:p>
            <a:r>
              <a:rPr lang="zh-CN" altLang="en-US">
                <a:solidFill>
                  <a:srgbClr val="FF0000"/>
                </a:solidFill>
                <a:latin typeface="微软雅黑" pitchFamily="34" charset="-122"/>
                <a:ea typeface="微软雅黑" pitchFamily="34" charset="-122"/>
                <a:sym typeface="微软雅黑" pitchFamily="34" charset="-122"/>
              </a:rPr>
              <a:t>数据存储</a:t>
            </a:r>
            <a:endParaRPr lang="zh-CN" altLang="en-US"/>
          </a:p>
        </p:txBody>
      </p:sp>
      <p:grpSp>
        <p:nvGrpSpPr>
          <p:cNvPr id="25604" name="Group 4"/>
          <p:cNvGrpSpPr>
            <a:grpSpLocks/>
          </p:cNvGrpSpPr>
          <p:nvPr/>
        </p:nvGrpSpPr>
        <p:grpSpPr bwMode="auto">
          <a:xfrm>
            <a:off x="1116013" y="981075"/>
            <a:ext cx="8426450" cy="5473700"/>
            <a:chOff x="0" y="0"/>
            <a:chExt cx="8387532" cy="4427980"/>
          </a:xfrm>
        </p:grpSpPr>
        <p:pic>
          <p:nvPicPr>
            <p:cNvPr id="25611" name="Picture 1" descr="C:\Users\DHE\AppData\Roaming\Tencent\Users\10881321\QQ\WinTemp\RichOle\X$%6(SZDM2$XE%LL9NJ$S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665621" cy="37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椭圆 9"/>
            <p:cNvSpPr>
              <a:spLocks noChangeArrowheads="1"/>
            </p:cNvSpPr>
            <p:nvPr/>
          </p:nvSpPr>
          <p:spPr bwMode="auto">
            <a:xfrm>
              <a:off x="1019176" y="2581057"/>
              <a:ext cx="722000" cy="69111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r>
                <a:rPr lang="zh-CN" altLang="en-US" sz="1600">
                  <a:solidFill>
                    <a:schemeClr val="bg1"/>
                  </a:solidFill>
                  <a:latin typeface="微软雅黑" pitchFamily="34" charset="-122"/>
                  <a:ea typeface="微软雅黑" pitchFamily="34" charset="-122"/>
                  <a:sym typeface="Arial" charset="0"/>
                </a:rPr>
                <a:t>流式计算</a:t>
              </a:r>
              <a:endParaRPr lang="zh-CN" altLang="en-US"/>
            </a:p>
          </p:txBody>
        </p:sp>
        <p:pic>
          <p:nvPicPr>
            <p:cNvPr id="25613" name="Picture 3" descr="C:\Users\DHE\AppData\Roaming\Tencent\Users\10881321\QQ\WinTemp\RichOle\5EMK0253N{G92S1D181KVAW.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58041">
              <a:off x="2085162" y="3217371"/>
              <a:ext cx="815712" cy="510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14" name="Group 8"/>
            <p:cNvGrpSpPr>
              <a:grpSpLocks/>
            </p:cNvGrpSpPr>
            <p:nvPr/>
          </p:nvGrpSpPr>
          <p:grpSpPr bwMode="auto">
            <a:xfrm>
              <a:off x="3195213" y="3203500"/>
              <a:ext cx="1073889" cy="1224480"/>
              <a:chOff x="0" y="0"/>
              <a:chExt cx="1252187" cy="1309542"/>
            </a:xfrm>
          </p:grpSpPr>
          <p:pic>
            <p:nvPicPr>
              <p:cNvPr id="25644" name="Picture 1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52187" cy="130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45" name="TextBox 44"/>
              <p:cNvSpPr>
                <a:spLocks noChangeArrowheads="1"/>
              </p:cNvSpPr>
              <p:nvPr/>
            </p:nvSpPr>
            <p:spPr bwMode="auto">
              <a:xfrm>
                <a:off x="123142" y="487168"/>
                <a:ext cx="933080" cy="27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a:solidFill>
                      <a:schemeClr val="bg1"/>
                    </a:solidFill>
                    <a:latin typeface="微软雅黑" pitchFamily="34" charset="-122"/>
                    <a:ea typeface="微软雅黑" pitchFamily="34" charset="-122"/>
                    <a:sym typeface="微软雅黑" pitchFamily="34" charset="-122"/>
                  </a:rPr>
                  <a:t>数据库</a:t>
                </a:r>
              </a:p>
            </p:txBody>
          </p:sp>
        </p:grpSp>
        <p:grpSp>
          <p:nvGrpSpPr>
            <p:cNvPr id="25615" name="Group 11"/>
            <p:cNvGrpSpPr>
              <a:grpSpLocks/>
            </p:cNvGrpSpPr>
            <p:nvPr/>
          </p:nvGrpSpPr>
          <p:grpSpPr bwMode="auto">
            <a:xfrm>
              <a:off x="2519919" y="1597948"/>
              <a:ext cx="1127052" cy="1209048"/>
              <a:chOff x="0" y="0"/>
              <a:chExt cx="2335678" cy="1475593"/>
            </a:xfrm>
          </p:grpSpPr>
          <p:pic>
            <p:nvPicPr>
              <p:cNvPr id="25642" name="Picture 14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335678" cy="1475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43" name="TextBox 42"/>
              <p:cNvSpPr>
                <a:spLocks noChangeArrowheads="1"/>
              </p:cNvSpPr>
              <p:nvPr/>
            </p:nvSpPr>
            <p:spPr bwMode="auto">
              <a:xfrm>
                <a:off x="161384" y="576141"/>
                <a:ext cx="2083575" cy="30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600">
                    <a:solidFill>
                      <a:schemeClr val="bg1"/>
                    </a:solidFill>
                    <a:latin typeface="微软雅黑" pitchFamily="34" charset="-122"/>
                    <a:ea typeface="微软雅黑" pitchFamily="34" charset="-122"/>
                    <a:sym typeface="微软雅黑" pitchFamily="34" charset="-122"/>
                  </a:rPr>
                  <a:t>数据仓库</a:t>
                </a:r>
              </a:p>
            </p:txBody>
          </p:sp>
        </p:grpSp>
        <p:pic>
          <p:nvPicPr>
            <p:cNvPr id="25616" name="Picture 4" descr="C:\Users\DHE\AppData\Roaming\Tencent\Users\10881321\QQ\WinTemp\RichOle\LOS1D2(D]2[J{VQCY%NJA_H.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94319" y="2515929"/>
              <a:ext cx="638175" cy="84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7" descr="http://www.csgofun.com/brastation/center/images/imagexx.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4374" y="2957980"/>
              <a:ext cx="1346200" cy="107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8" name="TextBox 15"/>
            <p:cNvSpPr>
              <a:spLocks noChangeArrowheads="1"/>
            </p:cNvSpPr>
            <p:nvPr/>
          </p:nvSpPr>
          <p:spPr bwMode="auto">
            <a:xfrm>
              <a:off x="6145968" y="4016111"/>
              <a:ext cx="2241564" cy="37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r>
                <a:rPr lang="zh-CN" altLang="en-US" sz="1600">
                  <a:solidFill>
                    <a:srgbClr val="000000"/>
                  </a:solidFill>
                  <a:latin typeface="微软雅黑" pitchFamily="34" charset="-122"/>
                  <a:ea typeface="微软雅黑" pitchFamily="34" charset="-122"/>
                  <a:sym typeface="微软雅黑" pitchFamily="34" charset="-122"/>
                </a:rPr>
                <a:t>交易系统、数据实时计算</a:t>
              </a:r>
              <a:endParaRPr lang="zh-CN" altLang="en-US"/>
            </a:p>
          </p:txBody>
        </p:sp>
        <p:pic>
          <p:nvPicPr>
            <p:cNvPr id="25619" name="Picture 3" descr="C:\Users\DHE\Desktop\hadoop(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930" y="1521090"/>
              <a:ext cx="804807" cy="2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椭圆 17"/>
            <p:cNvSpPr>
              <a:spLocks noChangeArrowheads="1"/>
            </p:cNvSpPr>
            <p:nvPr/>
          </p:nvSpPr>
          <p:spPr bwMode="auto">
            <a:xfrm>
              <a:off x="886048" y="907315"/>
              <a:ext cx="722000" cy="691111"/>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a:r>
                <a:rPr lang="zh-CN" altLang="en-US" sz="1600">
                  <a:solidFill>
                    <a:schemeClr val="bg1"/>
                  </a:solidFill>
                  <a:latin typeface="微软雅黑" pitchFamily="34" charset="-122"/>
                  <a:ea typeface="微软雅黑" pitchFamily="34" charset="-122"/>
                  <a:sym typeface="Arial" charset="0"/>
                </a:rPr>
                <a:t>大数据</a:t>
              </a:r>
              <a:endParaRPr lang="zh-CN" altLang="en-US"/>
            </a:p>
          </p:txBody>
        </p:sp>
        <p:grpSp>
          <p:nvGrpSpPr>
            <p:cNvPr id="25621" name="Group 19"/>
            <p:cNvGrpSpPr>
              <a:grpSpLocks noChangeAspect="1"/>
            </p:cNvGrpSpPr>
            <p:nvPr/>
          </p:nvGrpSpPr>
          <p:grpSpPr bwMode="auto">
            <a:xfrm>
              <a:off x="4270941" y="3197662"/>
              <a:ext cx="1174832" cy="817396"/>
              <a:chOff x="0" y="0"/>
              <a:chExt cx="1639950" cy="1128136"/>
            </a:xfrm>
          </p:grpSpPr>
          <p:grpSp>
            <p:nvGrpSpPr>
              <p:cNvPr id="25624" name="Group 20"/>
              <p:cNvGrpSpPr>
                <a:grpSpLocks noChangeAspect="1"/>
              </p:cNvGrpSpPr>
              <p:nvPr/>
            </p:nvGrpSpPr>
            <p:grpSpPr bwMode="auto">
              <a:xfrm>
                <a:off x="750125" y="144483"/>
                <a:ext cx="889825" cy="983653"/>
                <a:chOff x="0" y="0"/>
                <a:chExt cx="2100262" cy="2185988"/>
              </a:xfrm>
            </p:grpSpPr>
            <p:pic>
              <p:nvPicPr>
                <p:cNvPr id="25634" name="Picture 4"/>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2100262"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5" name="Picture 18"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1612" y="55562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6" name="Picture 19"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962" y="122872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7" name="Picture 20"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812" y="89217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8" name="Picture 21"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63662" y="121602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9" name="Picture 22"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7312" y="54292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0" name="Picture 23"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9462" y="21907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41" name="Picture 24"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9462" y="155257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625" name="Group 29"/>
              <p:cNvGrpSpPr>
                <a:grpSpLocks noChangeAspect="1"/>
              </p:cNvGrpSpPr>
              <p:nvPr/>
            </p:nvGrpSpPr>
            <p:grpSpPr bwMode="auto">
              <a:xfrm>
                <a:off x="0" y="0"/>
                <a:ext cx="889825" cy="983653"/>
                <a:chOff x="0" y="0"/>
                <a:chExt cx="2100262" cy="2185988"/>
              </a:xfrm>
            </p:grpSpPr>
            <p:pic>
              <p:nvPicPr>
                <p:cNvPr id="25626" name="Picture 4"/>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2100262"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7" name="Picture 18"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1612" y="55562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8" name="Picture 19"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7962" y="122872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9" name="Picture 20"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812" y="89217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0" name="Picture 21"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63662" y="121602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1" name="Picture 22"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57312" y="54292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2" name="Picture 23"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9462" y="21907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3" name="Picture 24" descr="10cache_rgb"/>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9462" y="1552575"/>
                  <a:ext cx="44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5622" name="TextBox 19"/>
            <p:cNvSpPr>
              <a:spLocks noChangeArrowheads="1"/>
            </p:cNvSpPr>
            <p:nvPr/>
          </p:nvSpPr>
          <p:spPr bwMode="auto">
            <a:xfrm>
              <a:off x="4012960" y="2842647"/>
              <a:ext cx="1541437" cy="333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r>
                <a:rPr lang="zh-CN" altLang="en-US" sz="1600">
                  <a:solidFill>
                    <a:srgbClr val="000000"/>
                  </a:solidFill>
                  <a:latin typeface="微软雅黑" pitchFamily="34" charset="-122"/>
                  <a:ea typeface="微软雅黑" pitchFamily="34" charset="-122"/>
                  <a:sym typeface="微软雅黑" pitchFamily="34" charset="-122"/>
                </a:rPr>
                <a:t>分布式数据缓存</a:t>
              </a:r>
              <a:endParaRPr lang="zh-CN" altLang="en-US"/>
            </a:p>
          </p:txBody>
        </p:sp>
        <p:pic>
          <p:nvPicPr>
            <p:cNvPr id="25623" name="Picture 4" descr="C:\Users\DHE\AppData\Roaming\Tencent\Users\10881321\QQ\WinTemp\RichOle\LOS1D2(D]2[J{VQCY%NJA_H.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378716">
              <a:off x="5349982" y="3101901"/>
              <a:ext cx="638175" cy="84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05" name="TextBox 45"/>
          <p:cNvSpPr>
            <a:spLocks noChangeArrowheads="1"/>
          </p:cNvSpPr>
          <p:nvPr/>
        </p:nvSpPr>
        <p:spPr bwMode="auto">
          <a:xfrm>
            <a:off x="4783138" y="6149975"/>
            <a:ext cx="1189037" cy="20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r>
              <a:rPr lang="en-US" altLang="zh-CN" sz="1600">
                <a:solidFill>
                  <a:srgbClr val="000000"/>
                </a:solidFill>
                <a:latin typeface="微软雅黑" pitchFamily="34" charset="-122"/>
                <a:ea typeface="微软雅黑" pitchFamily="34" charset="-122"/>
                <a:sym typeface="微软雅黑" pitchFamily="34" charset="-122"/>
              </a:rPr>
              <a:t>NoSQL</a:t>
            </a:r>
            <a:r>
              <a:rPr lang="zh-CN" altLang="en-US" sz="1600">
                <a:solidFill>
                  <a:srgbClr val="000000"/>
                </a:solidFill>
                <a:latin typeface="微软雅黑" pitchFamily="34" charset="-122"/>
                <a:ea typeface="微软雅黑" pitchFamily="34" charset="-122"/>
                <a:sym typeface="微软雅黑" pitchFamily="34" charset="-122"/>
              </a:rPr>
              <a:t>数据库</a:t>
            </a:r>
            <a:endParaRPr lang="zh-CN" altLang="en-US"/>
          </a:p>
        </p:txBody>
      </p:sp>
      <p:sp>
        <p:nvSpPr>
          <p:cNvPr id="25606" name="TextBox 46"/>
          <p:cNvSpPr>
            <a:spLocks noChangeArrowheads="1"/>
          </p:cNvSpPr>
          <p:nvPr/>
        </p:nvSpPr>
        <p:spPr bwMode="auto">
          <a:xfrm>
            <a:off x="4797425" y="5870575"/>
            <a:ext cx="1189038"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r>
              <a:rPr lang="zh-CN" altLang="en-US" sz="1600">
                <a:solidFill>
                  <a:srgbClr val="000000"/>
                </a:solidFill>
                <a:latin typeface="微软雅黑" pitchFamily="34" charset="-122"/>
                <a:ea typeface="微软雅黑" pitchFamily="34" charset="-122"/>
                <a:sym typeface="微软雅黑" pitchFamily="34" charset="-122"/>
              </a:rPr>
              <a:t>内存数据库</a:t>
            </a:r>
            <a:endParaRPr lang="zh-CN" altLang="en-US"/>
          </a:p>
        </p:txBody>
      </p:sp>
      <p:sp>
        <p:nvSpPr>
          <p:cNvPr id="25607" name="TextBox 47"/>
          <p:cNvSpPr>
            <a:spLocks noChangeArrowheads="1"/>
          </p:cNvSpPr>
          <p:nvPr/>
        </p:nvSpPr>
        <p:spPr bwMode="auto">
          <a:xfrm>
            <a:off x="1187450" y="5229225"/>
            <a:ext cx="1474788" cy="42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lgn="ctr"/>
            <a:r>
              <a:rPr lang="zh-CN" altLang="en-US" sz="1600">
                <a:solidFill>
                  <a:srgbClr val="000000"/>
                </a:solidFill>
                <a:latin typeface="微软雅黑" pitchFamily="34" charset="-122"/>
                <a:ea typeface="微软雅黑" pitchFamily="34" charset="-122"/>
                <a:sym typeface="微软雅黑" pitchFamily="34" charset="-122"/>
              </a:rPr>
              <a:t>实时数据流</a:t>
            </a:r>
            <a:endParaRPr lang="zh-CN" altLang="en-US"/>
          </a:p>
        </p:txBody>
      </p:sp>
      <p:sp>
        <p:nvSpPr>
          <p:cNvPr id="25608" name="TextBox 48"/>
          <p:cNvSpPr>
            <a:spLocks noChangeArrowheads="1"/>
          </p:cNvSpPr>
          <p:nvPr/>
        </p:nvSpPr>
        <p:spPr bwMode="auto">
          <a:xfrm>
            <a:off x="1114425" y="1196975"/>
            <a:ext cx="2049463" cy="42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a:r>
              <a:rPr lang="zh-CN" altLang="en-US" sz="1600">
                <a:solidFill>
                  <a:srgbClr val="000000"/>
                </a:solidFill>
                <a:latin typeface="微软雅黑" pitchFamily="34" charset="-122"/>
                <a:ea typeface="微软雅黑" pitchFamily="34" charset="-122"/>
                <a:sym typeface="微软雅黑" pitchFamily="34" charset="-122"/>
              </a:rPr>
              <a:t>多结构化大数据</a:t>
            </a:r>
            <a:endParaRPr lang="zh-CN" altLang="en-US"/>
          </a:p>
        </p:txBody>
      </p:sp>
      <p:sp>
        <p:nvSpPr>
          <p:cNvPr id="25609" name="TextBox 49"/>
          <p:cNvSpPr>
            <a:spLocks noChangeArrowheads="1"/>
          </p:cNvSpPr>
          <p:nvPr/>
        </p:nvSpPr>
        <p:spPr bwMode="auto">
          <a:xfrm>
            <a:off x="5957888" y="1277938"/>
            <a:ext cx="1641475" cy="42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a:r>
              <a:rPr lang="zh-CN" altLang="en-US" sz="1600">
                <a:solidFill>
                  <a:srgbClr val="000000"/>
                </a:solidFill>
                <a:latin typeface="微软雅黑" pitchFamily="34" charset="-122"/>
                <a:ea typeface="微软雅黑" pitchFamily="34" charset="-122"/>
                <a:sym typeface="微软雅黑" pitchFamily="34" charset="-122"/>
              </a:rPr>
              <a:t>大数据处理和分析</a:t>
            </a:r>
            <a:endParaRPr lang="zh-CN" altLang="en-US"/>
          </a:p>
        </p:txBody>
      </p:sp>
      <p:sp>
        <p:nvSpPr>
          <p:cNvPr id="25610" name="TextBox 50"/>
          <p:cNvSpPr>
            <a:spLocks noChangeArrowheads="1"/>
          </p:cNvSpPr>
          <p:nvPr/>
        </p:nvSpPr>
        <p:spPr bwMode="auto">
          <a:xfrm>
            <a:off x="5676900" y="3703638"/>
            <a:ext cx="1641475" cy="422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a:r>
              <a:rPr lang="zh-CN" altLang="en-US" sz="1600">
                <a:solidFill>
                  <a:srgbClr val="000000"/>
                </a:solidFill>
                <a:latin typeface="微软雅黑" pitchFamily="34" charset="-122"/>
                <a:ea typeface="微软雅黑" pitchFamily="34" charset="-122"/>
                <a:sym typeface="微软雅黑" pitchFamily="34" charset="-122"/>
              </a:rPr>
              <a:t>数据仓库应用</a:t>
            </a:r>
            <a:endParaRPr lang="zh-CN" altLang="en-US"/>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5"/>
          <p:cNvSpPr>
            <a:spLocks noChangeArrowheads="1"/>
          </p:cNvSpPr>
          <p:nvPr/>
        </p:nvSpPr>
        <p:spPr bwMode="auto">
          <a:xfrm>
            <a:off x="539750" y="190500"/>
            <a:ext cx="6337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三、大数据相关技术</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26627" name="矩形 6"/>
          <p:cNvSpPr>
            <a:spLocks noChangeArrowheads="1"/>
          </p:cNvSpPr>
          <p:nvPr/>
        </p:nvSpPr>
        <p:spPr bwMode="auto">
          <a:xfrm>
            <a:off x="325438" y="2205038"/>
            <a:ext cx="5762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FF0000"/>
                </a:solidFill>
                <a:latin typeface="微软雅黑" pitchFamily="34" charset="-122"/>
                <a:ea typeface="微软雅黑" pitchFamily="34" charset="-122"/>
                <a:sym typeface="微软雅黑" pitchFamily="34" charset="-122"/>
              </a:rPr>
              <a:t>数据探索</a:t>
            </a:r>
            <a:r>
              <a:rPr lang="en-US">
                <a:solidFill>
                  <a:srgbClr val="FF0000"/>
                </a:solidFill>
                <a:latin typeface="微软雅黑" pitchFamily="34" charset="-122"/>
                <a:ea typeface="微软雅黑" pitchFamily="34" charset="-122"/>
                <a:sym typeface="微软雅黑" pitchFamily="34" charset="-122"/>
              </a:rPr>
              <a:t>  </a:t>
            </a:r>
            <a:endParaRPr lang="zh-CN" altLang="en-US">
              <a:solidFill>
                <a:srgbClr val="FF0000"/>
              </a:solidFill>
              <a:latin typeface="微软雅黑" pitchFamily="34" charset="-122"/>
              <a:ea typeface="微软雅黑" pitchFamily="34" charset="-122"/>
              <a:sym typeface="微软雅黑" pitchFamily="34" charset="-122"/>
            </a:endParaRPr>
          </a:p>
          <a:p>
            <a:endParaRPr lang="zh-CN" altLang="en-US">
              <a:solidFill>
                <a:srgbClr val="FF0000"/>
              </a:solidFill>
              <a:latin typeface="微软雅黑" pitchFamily="34" charset="-122"/>
              <a:ea typeface="微软雅黑" pitchFamily="34" charset="-122"/>
              <a:sym typeface="微软雅黑" pitchFamily="34" charset="-122"/>
            </a:endParaRPr>
          </a:p>
          <a:p>
            <a:r>
              <a:rPr lang="zh-CN" altLang="en-US">
                <a:solidFill>
                  <a:srgbClr val="FF0000"/>
                </a:solidFill>
                <a:latin typeface="微软雅黑" pitchFamily="34" charset="-122"/>
                <a:ea typeface="微软雅黑" pitchFamily="34" charset="-122"/>
                <a:sym typeface="微软雅黑" pitchFamily="34" charset="-122"/>
              </a:rPr>
              <a:t>数据可视化</a:t>
            </a:r>
            <a:endParaRPr lang="zh-CN" altLang="en-US">
              <a:solidFill>
                <a:srgbClr val="000000"/>
              </a:solidFill>
              <a:sym typeface="Times New Roman" pitchFamily="18" charset="0"/>
            </a:endParaRPr>
          </a:p>
        </p:txBody>
      </p:sp>
      <p:sp>
        <p:nvSpPr>
          <p:cNvPr id="26628" name="内容占位符 2"/>
          <p:cNvSpPr>
            <a:spLocks noChangeArrowheads="1"/>
          </p:cNvSpPr>
          <p:nvPr/>
        </p:nvSpPr>
        <p:spPr bwMode="auto">
          <a:xfrm>
            <a:off x="971550" y="909638"/>
            <a:ext cx="8569325"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50000"/>
              </a:lnSpc>
              <a:spcBef>
                <a:spcPct val="20000"/>
              </a:spcBef>
            </a:pPr>
            <a:r>
              <a:rPr lang="zh-CN" altLang="en-US">
                <a:latin typeface="黑体" pitchFamily="2" charset="-122"/>
                <a:ea typeface="黑体" pitchFamily="2" charset="-122"/>
                <a:sym typeface="黑体" pitchFamily="2" charset="-122"/>
              </a:rPr>
              <a:t>数据可视化是数据洞察的重要手段，不仅仅是一些漂亮的图表</a:t>
            </a:r>
          </a:p>
        </p:txBody>
      </p:sp>
      <p:pic>
        <p:nvPicPr>
          <p:cNvPr id="26629" name="Picture 2" descr="120917visualisationm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701800"/>
            <a:ext cx="73755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25"/>
          <p:cNvSpPr>
            <a:spLocks noChangeArrowheads="1"/>
          </p:cNvSpPr>
          <p:nvPr/>
        </p:nvSpPr>
        <p:spPr bwMode="auto">
          <a:xfrm>
            <a:off x="539750" y="190500"/>
            <a:ext cx="6337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三、大数据相关技术</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351088"/>
            <a:ext cx="813752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矩形 1"/>
          <p:cNvSpPr>
            <a:spLocks noChangeArrowheads="1"/>
          </p:cNvSpPr>
          <p:nvPr/>
        </p:nvSpPr>
        <p:spPr bwMode="auto">
          <a:xfrm>
            <a:off x="1476375" y="765175"/>
            <a:ext cx="8280400"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a:solidFill>
                  <a:srgbClr val="000000"/>
                </a:solidFill>
                <a:latin typeface="黑体" pitchFamily="2" charset="-122"/>
                <a:ea typeface="黑体" pitchFamily="2" charset="-122"/>
              </a:rPr>
              <a:t>Hinton</a:t>
            </a:r>
            <a:r>
              <a:rPr lang="zh-CN" altLang="en-US">
                <a:solidFill>
                  <a:srgbClr val="000000"/>
                </a:solidFill>
                <a:latin typeface="黑体" pitchFamily="2" charset="-122"/>
                <a:ea typeface="黑体" pitchFamily="2" charset="-122"/>
              </a:rPr>
              <a:t>等人于</a:t>
            </a:r>
            <a:r>
              <a:rPr lang="en-US" altLang="zh-CN">
                <a:solidFill>
                  <a:srgbClr val="000000"/>
                </a:solidFill>
                <a:latin typeface="黑体" pitchFamily="2" charset="-122"/>
                <a:ea typeface="黑体" pitchFamily="2" charset="-122"/>
              </a:rPr>
              <a:t>2006</a:t>
            </a:r>
            <a:r>
              <a:rPr lang="zh-CN" altLang="en-US">
                <a:solidFill>
                  <a:srgbClr val="000000"/>
                </a:solidFill>
                <a:latin typeface="黑体" pitchFamily="2" charset="-122"/>
                <a:ea typeface="黑体" pitchFamily="2" charset="-122"/>
              </a:rPr>
              <a:t>年提出深信度网</a:t>
            </a:r>
            <a:r>
              <a:rPr lang="en-US" altLang="zh-CN">
                <a:solidFill>
                  <a:srgbClr val="000000"/>
                </a:solidFill>
                <a:latin typeface="黑体" pitchFamily="2" charset="-122"/>
                <a:ea typeface="黑体" pitchFamily="2" charset="-122"/>
              </a:rPr>
              <a:t>(DBN)</a:t>
            </a:r>
            <a:r>
              <a:rPr lang="zh-CN" altLang="en-US">
                <a:solidFill>
                  <a:srgbClr val="000000"/>
                </a:solidFill>
                <a:latin typeface="黑体" pitchFamily="2" charset="-122"/>
                <a:ea typeface="黑体" pitchFamily="2" charset="-122"/>
              </a:rPr>
              <a:t>，深度学习是机器学习研究中的一个新的领域，其动机在于建立、模拟人脑进行分析学习的神经网络。深度学习是无监督学习。</a:t>
            </a:r>
          </a:p>
        </p:txBody>
      </p:sp>
      <p:sp>
        <p:nvSpPr>
          <p:cNvPr id="27653" name="标题 1"/>
          <p:cNvSpPr>
            <a:spLocks noGrp="1" noChangeArrowheads="1"/>
          </p:cNvSpPr>
          <p:nvPr>
            <p:ph type="title" idx="4294967295"/>
          </p:nvPr>
        </p:nvSpPr>
        <p:spPr bwMode="auto">
          <a:xfrm>
            <a:off x="36513" y="2638425"/>
            <a:ext cx="1368425" cy="1584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2400" b="1" smtClean="0">
                <a:solidFill>
                  <a:srgbClr val="FF0000"/>
                </a:solidFill>
                <a:latin typeface="黑体" pitchFamily="2" charset="-122"/>
                <a:ea typeface="黑体" pitchFamily="2" charset="-122"/>
                <a:sym typeface="黑体" pitchFamily="2" charset="-122"/>
              </a:rPr>
              <a:t>深度学习</a:t>
            </a:r>
            <a:r>
              <a:rPr lang="en-US" altLang="zh-CN" sz="2400" b="1" smtClean="0">
                <a:solidFill>
                  <a:srgbClr val="FF0000"/>
                </a:solidFill>
                <a:latin typeface="黑体" pitchFamily="2" charset="-122"/>
                <a:ea typeface="黑体" pitchFamily="2" charset="-122"/>
                <a:sym typeface="黑体" pitchFamily="2" charset="-122"/>
              </a:rPr>
              <a:t>Deep Learning</a:t>
            </a:r>
            <a:endParaRPr lang="zh-CN" altLang="en-US" sz="2400" b="1" smtClean="0">
              <a:solidFill>
                <a:srgbClr val="FF0000"/>
              </a:solidFill>
              <a:latin typeface="黑体" pitchFamily="2" charset="-122"/>
              <a:ea typeface="黑体" pitchFamily="2" charset="-122"/>
              <a:sym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5"/>
          <p:cNvSpPr>
            <a:spLocks noChangeArrowheads="1"/>
          </p:cNvSpPr>
          <p:nvPr/>
        </p:nvSpPr>
        <p:spPr bwMode="auto">
          <a:xfrm>
            <a:off x="396875" y="190500"/>
            <a:ext cx="6337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三、大数据相关技术</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28675" name="Title 1"/>
          <p:cNvSpPr>
            <a:spLocks noGrp="1" noChangeArrowheads="1"/>
          </p:cNvSpPr>
          <p:nvPr>
            <p:ph type="title" idx="4294967295"/>
          </p:nvPr>
        </p:nvSpPr>
        <p:spPr bwMode="auto">
          <a:xfrm>
            <a:off x="323850" y="909638"/>
            <a:ext cx="8228013" cy="40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400" b="1" smtClean="0">
                <a:solidFill>
                  <a:srgbClr val="FF0000"/>
                </a:solidFill>
                <a:latin typeface="黑体" pitchFamily="2" charset="-122"/>
                <a:ea typeface="黑体" pitchFamily="2" charset="-122"/>
                <a:sym typeface="Arial" charset="0"/>
              </a:rPr>
              <a:t>Oracle </a:t>
            </a:r>
            <a:r>
              <a:rPr lang="zh-CN" altLang="en-US" sz="2400" b="1" smtClean="0">
                <a:solidFill>
                  <a:srgbClr val="FF0000"/>
                </a:solidFill>
                <a:latin typeface="黑体" pitchFamily="2" charset="-122"/>
                <a:ea typeface="黑体" pitchFamily="2" charset="-122"/>
              </a:rPr>
              <a:t>大数据</a:t>
            </a:r>
            <a:r>
              <a:rPr lang="zh-CN" altLang="en-US" sz="2400" b="1" smtClean="0">
                <a:solidFill>
                  <a:srgbClr val="FF0000"/>
                </a:solidFill>
                <a:latin typeface="黑体" pitchFamily="2" charset="-122"/>
                <a:ea typeface="黑体" pitchFamily="2" charset="-122"/>
                <a:sym typeface="Arial" charset="0"/>
              </a:rPr>
              <a:t>集成系统</a:t>
            </a:r>
            <a:r>
              <a:rPr lang="zh-CN" altLang="en-US" sz="2400" b="1" smtClean="0">
                <a:solidFill>
                  <a:srgbClr val="FF0000"/>
                </a:solidFill>
                <a:latin typeface="黑体" pitchFamily="2" charset="-122"/>
                <a:ea typeface="黑体" pitchFamily="2" charset="-122"/>
                <a:sym typeface="黑体" pitchFamily="2" charset="-122"/>
              </a:rPr>
              <a:t/>
            </a:r>
            <a:br>
              <a:rPr lang="zh-CN" altLang="en-US" sz="2400" b="1" smtClean="0">
                <a:solidFill>
                  <a:srgbClr val="FF0000"/>
                </a:solidFill>
                <a:latin typeface="黑体" pitchFamily="2" charset="-122"/>
                <a:ea typeface="黑体" pitchFamily="2" charset="-122"/>
                <a:sym typeface="黑体" pitchFamily="2" charset="-122"/>
              </a:rPr>
            </a:br>
            <a:endParaRPr lang="zh-CN" altLang="en-US" sz="2400" b="1" smtClean="0">
              <a:solidFill>
                <a:srgbClr val="FF0000"/>
              </a:solidFill>
              <a:latin typeface="黑体" pitchFamily="2" charset="-122"/>
              <a:ea typeface="黑体" pitchFamily="2" charset="-122"/>
              <a:sym typeface="Arial" charset="0"/>
            </a:endParaRPr>
          </a:p>
        </p:txBody>
      </p:sp>
      <p:sp>
        <p:nvSpPr>
          <p:cNvPr id="28676" name="Line 182"/>
          <p:cNvSpPr>
            <a:spLocks noChangeShapeType="1"/>
          </p:cNvSpPr>
          <p:nvPr/>
        </p:nvSpPr>
        <p:spPr bwMode="auto">
          <a:xfrm flipV="1">
            <a:off x="47625" y="5391150"/>
            <a:ext cx="8305800" cy="12700"/>
          </a:xfrm>
          <a:prstGeom prst="line">
            <a:avLst/>
          </a:prstGeom>
          <a:noFill/>
          <a:ln w="101600">
            <a:solidFill>
              <a:srgbClr val="9F9F9F"/>
            </a:solidFill>
            <a:round/>
            <a:headEnd/>
            <a:tailEnd type="triangle" w="med" len="med"/>
          </a:ln>
          <a:extLst>
            <a:ext uri="{909E8E84-426E-40DD-AFC4-6F175D3DCCD1}">
              <a14:hiddenFill xmlns:a14="http://schemas.microsoft.com/office/drawing/2010/main">
                <a:noFill/>
              </a14:hiddenFill>
            </a:ext>
          </a:extLst>
        </p:spPr>
        <p:txBody>
          <a:bodyPr lIns="68541" tIns="34271" rIns="68541" bIns="34271"/>
          <a:lstStyle/>
          <a:p>
            <a:endParaRPr lang="zh-CN" altLang="en-US"/>
          </a:p>
        </p:txBody>
      </p:sp>
      <p:sp>
        <p:nvSpPr>
          <p:cNvPr id="28677" name="Straight Connector 9"/>
          <p:cNvSpPr>
            <a:spLocks noChangeShapeType="1"/>
          </p:cNvSpPr>
          <p:nvPr/>
        </p:nvSpPr>
        <p:spPr bwMode="auto">
          <a:xfrm rot="5400000">
            <a:off x="1912937" y="5414963"/>
            <a:ext cx="161925"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8" name="Straight Connector 10"/>
          <p:cNvSpPr>
            <a:spLocks noChangeShapeType="1"/>
          </p:cNvSpPr>
          <p:nvPr/>
        </p:nvSpPr>
        <p:spPr bwMode="auto">
          <a:xfrm rot="5400000">
            <a:off x="3436937" y="5414963"/>
            <a:ext cx="161925"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TextBox 9"/>
          <p:cNvSpPr>
            <a:spLocks noChangeArrowheads="1"/>
          </p:cNvSpPr>
          <p:nvPr/>
        </p:nvSpPr>
        <p:spPr bwMode="auto">
          <a:xfrm>
            <a:off x="839788" y="5260975"/>
            <a:ext cx="827087"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lstStyle/>
          <a:p>
            <a:pPr algn="ctr"/>
            <a:r>
              <a:rPr lang="zh-CN" altLang="en-US" sz="1400" b="0">
                <a:solidFill>
                  <a:srgbClr val="595959"/>
                </a:solidFill>
                <a:latin typeface="Arial" charset="0"/>
                <a:ea typeface="黑体" pitchFamily="2" charset="-122"/>
                <a:sym typeface="Times New Roman" pitchFamily="18" charset="0"/>
              </a:rPr>
              <a:t>获取</a:t>
            </a:r>
            <a:endParaRPr lang="zh-CN" altLang="en-US"/>
          </a:p>
        </p:txBody>
      </p:sp>
      <p:sp>
        <p:nvSpPr>
          <p:cNvPr id="28680" name="TextBox 10"/>
          <p:cNvSpPr>
            <a:spLocks noChangeArrowheads="1"/>
          </p:cNvSpPr>
          <p:nvPr/>
        </p:nvSpPr>
        <p:spPr bwMode="auto">
          <a:xfrm>
            <a:off x="2266950" y="5260975"/>
            <a:ext cx="962025"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lstStyle/>
          <a:p>
            <a:pPr algn="ctr"/>
            <a:r>
              <a:rPr lang="zh-CN" altLang="en-US" sz="1400" b="0">
                <a:solidFill>
                  <a:srgbClr val="595959"/>
                </a:solidFill>
                <a:latin typeface="Arial" charset="0"/>
                <a:ea typeface="黑体" pitchFamily="2" charset="-122"/>
                <a:sym typeface="Times New Roman" pitchFamily="18" charset="0"/>
              </a:rPr>
              <a:t>组织</a:t>
            </a:r>
            <a:endParaRPr lang="zh-CN" altLang="en-US"/>
          </a:p>
        </p:txBody>
      </p:sp>
      <p:sp>
        <p:nvSpPr>
          <p:cNvPr id="28681" name="Straight Connector 14"/>
          <p:cNvSpPr>
            <a:spLocks noChangeShapeType="1"/>
          </p:cNvSpPr>
          <p:nvPr/>
        </p:nvSpPr>
        <p:spPr bwMode="auto">
          <a:xfrm rot="5400000">
            <a:off x="5727700" y="5405438"/>
            <a:ext cx="161925" cy="0"/>
          </a:xfrm>
          <a:prstGeom prst="line">
            <a:avLst/>
          </a:prstGeom>
          <a:noFill/>
          <a:ln w="9525">
            <a:solidFill>
              <a:srgbClr val="77777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TextBox 12"/>
          <p:cNvSpPr>
            <a:spLocks noChangeArrowheads="1"/>
          </p:cNvSpPr>
          <p:nvPr/>
        </p:nvSpPr>
        <p:spPr bwMode="auto">
          <a:xfrm>
            <a:off x="4225925" y="5260975"/>
            <a:ext cx="827088"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lstStyle/>
          <a:p>
            <a:pPr algn="ctr"/>
            <a:r>
              <a:rPr lang="zh-CN" altLang="en-US" sz="1400" b="0">
                <a:solidFill>
                  <a:srgbClr val="595959"/>
                </a:solidFill>
                <a:latin typeface="Arial" charset="0"/>
                <a:ea typeface="黑体" pitchFamily="2" charset="-122"/>
                <a:sym typeface="Times New Roman" pitchFamily="18" charset="0"/>
              </a:rPr>
              <a:t>分析</a:t>
            </a:r>
            <a:endParaRPr lang="zh-CN" altLang="en-US"/>
          </a:p>
        </p:txBody>
      </p:sp>
      <p:sp>
        <p:nvSpPr>
          <p:cNvPr id="28683" name="TextBox 13"/>
          <p:cNvSpPr>
            <a:spLocks noChangeArrowheads="1"/>
          </p:cNvSpPr>
          <p:nvPr/>
        </p:nvSpPr>
        <p:spPr bwMode="auto">
          <a:xfrm>
            <a:off x="6264275" y="5260975"/>
            <a:ext cx="827088" cy="269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lstStyle/>
          <a:p>
            <a:pPr algn="ctr"/>
            <a:r>
              <a:rPr lang="zh-CN" altLang="en-US" sz="1400" b="0">
                <a:solidFill>
                  <a:srgbClr val="595959"/>
                </a:solidFill>
                <a:latin typeface="Arial" charset="0"/>
                <a:ea typeface="黑体" pitchFamily="2" charset="-122"/>
                <a:sym typeface="Times New Roman" pitchFamily="18" charset="0"/>
              </a:rPr>
              <a:t>决策</a:t>
            </a:r>
            <a:endParaRPr lang="zh-CN" altLang="en-US"/>
          </a:p>
        </p:txBody>
      </p:sp>
      <p:sp>
        <p:nvSpPr>
          <p:cNvPr id="28684" name="Left-Right Arrow 81"/>
          <p:cNvSpPr>
            <a:spLocks noChangeArrowheads="1"/>
          </p:cNvSpPr>
          <p:nvPr/>
        </p:nvSpPr>
        <p:spPr bwMode="auto">
          <a:xfrm>
            <a:off x="4210050" y="3462338"/>
            <a:ext cx="1085850" cy="439737"/>
          </a:xfrm>
          <a:prstGeom prst="leftRightArrow">
            <a:avLst>
              <a:gd name="adj1" fmla="val 50000"/>
              <a:gd name="adj2" fmla="val 50038"/>
            </a:avLst>
          </a:prstGeom>
          <a:gradFill rotWithShape="1">
            <a:gsLst>
              <a:gs pos="0">
                <a:srgbClr val="FFD8D8"/>
              </a:gs>
              <a:gs pos="64998">
                <a:srgbClr val="FFA2A2"/>
              </a:gs>
              <a:gs pos="100000">
                <a:srgbClr val="FF7979"/>
              </a:gs>
            </a:gsLst>
            <a:lin ang="5400000" scaled="1"/>
          </a:gradFill>
          <a:ln w="9525">
            <a:solidFill>
              <a:srgbClr val="FE0000"/>
            </a:solidFill>
            <a:miter lim="800000"/>
            <a:headEnd/>
            <a:tailEnd/>
          </a:ln>
        </p:spPr>
        <p:txBody>
          <a:bodyPr lIns="68541" tIns="34271" rIns="68541" bIns="34271" anchor="ctr"/>
          <a:lstStyle/>
          <a:p>
            <a:pPr algn="ctr"/>
            <a:endParaRPr lang="zh-CN" altLang="zh-CN" sz="1200">
              <a:solidFill>
                <a:srgbClr val="000000"/>
              </a:solidFill>
              <a:latin typeface="Arial" charset="0"/>
              <a:ea typeface="黑体" pitchFamily="2" charset="-122"/>
              <a:sym typeface="MS PGothic" pitchFamily="34" charset="-128"/>
            </a:endParaRPr>
          </a:p>
        </p:txBody>
      </p:sp>
      <p:pic>
        <p:nvPicPr>
          <p:cNvPr id="28685" name="Picture 8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4600" y="3422650"/>
            <a:ext cx="158432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6" name="TextBox 16"/>
          <p:cNvSpPr>
            <a:spLocks noChangeArrowheads="1"/>
          </p:cNvSpPr>
          <p:nvPr/>
        </p:nvSpPr>
        <p:spPr bwMode="auto">
          <a:xfrm>
            <a:off x="4883150" y="1901825"/>
            <a:ext cx="18288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4" tIns="34273" rIns="68544" bIns="34273">
            <a:spAutoFit/>
          </a:bodyPr>
          <a:lstStyle/>
          <a:p>
            <a:pPr algn="ctr"/>
            <a:r>
              <a:rPr lang="zh-CN" altLang="en-US" b="0">
                <a:solidFill>
                  <a:srgbClr val="000000"/>
                </a:solidFill>
                <a:latin typeface="Arial" charset="0"/>
                <a:ea typeface="黑体" pitchFamily="2" charset="-122"/>
                <a:sym typeface="MS PGothic" pitchFamily="34" charset="-128"/>
              </a:rPr>
              <a:t>Oracle</a:t>
            </a:r>
            <a:r>
              <a:rPr lang="en-US" altLang="zh-CN" b="0">
                <a:solidFill>
                  <a:srgbClr val="000000"/>
                </a:solidFill>
                <a:latin typeface="Arial" charset="0"/>
                <a:ea typeface="黑体" pitchFamily="2" charset="-122"/>
                <a:sym typeface="MS PGothic" pitchFamily="34" charset="-128"/>
              </a:rPr>
              <a:t> </a:t>
            </a:r>
            <a:r>
              <a:rPr lang="zh-CN" altLang="en-US" b="0">
                <a:solidFill>
                  <a:srgbClr val="000000"/>
                </a:solidFill>
                <a:latin typeface="Arial" charset="0"/>
                <a:ea typeface="黑体" pitchFamily="2" charset="-122"/>
                <a:sym typeface="MS PGothic" pitchFamily="34" charset="-128"/>
              </a:rPr>
              <a:t>Exalytics</a:t>
            </a:r>
            <a:endParaRPr lang="en-US" altLang="zh-CN" b="0">
              <a:solidFill>
                <a:srgbClr val="000000"/>
              </a:solidFill>
              <a:latin typeface="Arial" charset="0"/>
              <a:ea typeface="黑体" pitchFamily="2" charset="-122"/>
              <a:sym typeface="MS PGothic" pitchFamily="34" charset="-128"/>
            </a:endParaRPr>
          </a:p>
          <a:p>
            <a:pPr algn="ctr"/>
            <a:r>
              <a:rPr lang="zh-CN" altLang="en-US" sz="2000">
                <a:solidFill>
                  <a:srgbClr val="000000"/>
                </a:solidFill>
                <a:latin typeface="Arial" charset="0"/>
                <a:ea typeface="黑体" pitchFamily="2" charset="-122"/>
                <a:sym typeface="MS PGothic" pitchFamily="34" charset="-128"/>
              </a:rPr>
              <a:t>内存数据分析</a:t>
            </a:r>
            <a:endParaRPr lang="en-US" sz="2000">
              <a:solidFill>
                <a:srgbClr val="000000"/>
              </a:solidFill>
              <a:latin typeface="Arial" charset="0"/>
              <a:ea typeface="黑体" pitchFamily="2" charset="-122"/>
              <a:sym typeface="MS PGothic" pitchFamily="34" charset="-128"/>
            </a:endParaRPr>
          </a:p>
        </p:txBody>
      </p:sp>
      <p:sp>
        <p:nvSpPr>
          <p:cNvPr id="28687" name="TextBox 17"/>
          <p:cNvSpPr>
            <a:spLocks noChangeArrowheads="1"/>
          </p:cNvSpPr>
          <p:nvPr/>
        </p:nvSpPr>
        <p:spPr bwMode="auto">
          <a:xfrm>
            <a:off x="4429125" y="3578225"/>
            <a:ext cx="65087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41" tIns="34271" rIns="68541" bIns="34271">
            <a:spAutoFit/>
          </a:bodyPr>
          <a:lstStyle/>
          <a:p>
            <a:r>
              <a:rPr lang="zh-CN" altLang="en-US" sz="900" b="0">
                <a:solidFill>
                  <a:srgbClr val="000000"/>
                </a:solidFill>
                <a:latin typeface="Arial" charset="0"/>
                <a:ea typeface="黑体" pitchFamily="2" charset="-122"/>
                <a:sym typeface="MS PGothic" pitchFamily="34" charset="-128"/>
              </a:rPr>
              <a:t>InfiniBand</a:t>
            </a:r>
            <a:endParaRPr lang="en-US" altLang="zh-CN" sz="900">
              <a:solidFill>
                <a:srgbClr val="000000"/>
              </a:solidFill>
              <a:latin typeface="Arial" charset="0"/>
              <a:ea typeface="黑体" pitchFamily="2" charset="-122"/>
              <a:sym typeface="MS PGothic" pitchFamily="34" charset="-128"/>
            </a:endParaRPr>
          </a:p>
        </p:txBody>
      </p:sp>
      <p:sp>
        <p:nvSpPr>
          <p:cNvPr id="28688" name="Left-Right Arrow 88"/>
          <p:cNvSpPr>
            <a:spLocks noChangeArrowheads="1"/>
          </p:cNvSpPr>
          <p:nvPr/>
        </p:nvSpPr>
        <p:spPr bwMode="auto">
          <a:xfrm>
            <a:off x="2178050" y="3462338"/>
            <a:ext cx="1085850" cy="439737"/>
          </a:xfrm>
          <a:prstGeom prst="leftRightArrow">
            <a:avLst>
              <a:gd name="adj1" fmla="val 50000"/>
              <a:gd name="adj2" fmla="val 50038"/>
            </a:avLst>
          </a:prstGeom>
          <a:gradFill rotWithShape="1">
            <a:gsLst>
              <a:gs pos="0">
                <a:srgbClr val="FFD8D8"/>
              </a:gs>
              <a:gs pos="64998">
                <a:srgbClr val="FFA2A2"/>
              </a:gs>
              <a:gs pos="100000">
                <a:srgbClr val="FF7979"/>
              </a:gs>
            </a:gsLst>
            <a:lin ang="5400000" scaled="1"/>
          </a:gradFill>
          <a:ln w="9525">
            <a:solidFill>
              <a:srgbClr val="FE0000"/>
            </a:solidFill>
            <a:miter lim="800000"/>
            <a:headEnd/>
            <a:tailEnd/>
          </a:ln>
        </p:spPr>
        <p:txBody>
          <a:bodyPr lIns="68523" tIns="34262" rIns="68523" bIns="34262" anchor="ctr"/>
          <a:lstStyle/>
          <a:p>
            <a:pPr algn="ctr"/>
            <a:endParaRPr lang="zh-CN" altLang="zh-CN" sz="1200">
              <a:solidFill>
                <a:srgbClr val="000000"/>
              </a:solidFill>
              <a:latin typeface="Arial" charset="0"/>
              <a:ea typeface="黑体" pitchFamily="2" charset="-122"/>
              <a:sym typeface="MS PGothic" pitchFamily="34" charset="-128"/>
            </a:endParaRPr>
          </a:p>
        </p:txBody>
      </p:sp>
      <p:sp>
        <p:nvSpPr>
          <p:cNvPr id="28689" name="TextBox 19"/>
          <p:cNvSpPr>
            <a:spLocks noChangeArrowheads="1"/>
          </p:cNvSpPr>
          <p:nvPr/>
        </p:nvSpPr>
        <p:spPr bwMode="auto">
          <a:xfrm>
            <a:off x="47625" y="1879600"/>
            <a:ext cx="2532063"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3" tIns="34262" rIns="68523" bIns="34262">
            <a:spAutoFit/>
          </a:bodyPr>
          <a:lstStyle/>
          <a:p>
            <a:pPr algn="ctr"/>
            <a:r>
              <a:rPr lang="zh-CN" altLang="en-US" sz="2000" b="0">
                <a:solidFill>
                  <a:srgbClr val="000000"/>
                </a:solidFill>
                <a:latin typeface="Arial" charset="0"/>
                <a:ea typeface="黑体" pitchFamily="2" charset="-122"/>
                <a:sym typeface="MS PGothic" pitchFamily="34" charset="-128"/>
              </a:rPr>
              <a:t>Oracle </a:t>
            </a:r>
            <a:br>
              <a:rPr lang="zh-CN" altLang="en-US" sz="2000" b="0">
                <a:solidFill>
                  <a:srgbClr val="000000"/>
                </a:solidFill>
                <a:latin typeface="Arial" charset="0"/>
                <a:ea typeface="黑体" pitchFamily="2" charset="-122"/>
                <a:sym typeface="MS PGothic" pitchFamily="34" charset="-128"/>
              </a:rPr>
            </a:br>
            <a:r>
              <a:rPr lang="zh-CN" altLang="en-US" sz="2000" b="0">
                <a:solidFill>
                  <a:srgbClr val="000000"/>
                </a:solidFill>
                <a:latin typeface="Arial" charset="0"/>
                <a:ea typeface="黑体" pitchFamily="2" charset="-122"/>
                <a:sym typeface="MS PGothic" pitchFamily="34" charset="-128"/>
              </a:rPr>
              <a:t>大数据机</a:t>
            </a:r>
            <a:endParaRPr lang="en-US" sz="2000" b="0">
              <a:solidFill>
                <a:srgbClr val="000000"/>
              </a:solidFill>
              <a:latin typeface="Arial" charset="0"/>
              <a:ea typeface="黑体" pitchFamily="2" charset="-122"/>
              <a:sym typeface="MS PGothic" pitchFamily="34" charset="-128"/>
            </a:endParaRPr>
          </a:p>
          <a:p>
            <a:pPr algn="ctr"/>
            <a:r>
              <a:rPr lang="en-US" altLang="zh-CN" sz="2000">
                <a:solidFill>
                  <a:srgbClr val="000000"/>
                </a:solidFill>
                <a:latin typeface="Arial" charset="0"/>
                <a:ea typeface="黑体" pitchFamily="2" charset="-122"/>
                <a:sym typeface="MS PGothic" pitchFamily="34" charset="-128"/>
              </a:rPr>
              <a:t>(Hadoop</a:t>
            </a:r>
            <a:r>
              <a:rPr lang="zh-CN" altLang="en-US" sz="2000">
                <a:solidFill>
                  <a:srgbClr val="000000"/>
                </a:solidFill>
                <a:latin typeface="Arial" charset="0"/>
                <a:ea typeface="黑体" pitchFamily="2" charset="-122"/>
                <a:sym typeface="MS PGothic" pitchFamily="34" charset="-128"/>
              </a:rPr>
              <a:t>、</a:t>
            </a:r>
            <a:r>
              <a:rPr lang="en-US" altLang="zh-CN" sz="2000">
                <a:solidFill>
                  <a:srgbClr val="000000"/>
                </a:solidFill>
                <a:latin typeface="Arial" charset="0"/>
                <a:ea typeface="黑体" pitchFamily="2" charset="-122"/>
                <a:sym typeface="MS PGothic" pitchFamily="34" charset="-128"/>
              </a:rPr>
              <a:t>NoSQL)</a:t>
            </a:r>
            <a:endParaRPr lang="zh-CN" altLang="en-US" sz="2000" b="0">
              <a:solidFill>
                <a:srgbClr val="000000"/>
              </a:solidFill>
              <a:latin typeface="Arial" charset="0"/>
              <a:ea typeface="黑体" pitchFamily="2" charset="-122"/>
              <a:sym typeface="MS PGothic" pitchFamily="34" charset="-128"/>
            </a:endParaRPr>
          </a:p>
        </p:txBody>
      </p:sp>
      <p:sp>
        <p:nvSpPr>
          <p:cNvPr id="28690" name="TextBox 20"/>
          <p:cNvSpPr>
            <a:spLocks noChangeArrowheads="1"/>
          </p:cNvSpPr>
          <p:nvPr/>
        </p:nvSpPr>
        <p:spPr bwMode="auto">
          <a:xfrm>
            <a:off x="2597150" y="1754188"/>
            <a:ext cx="22860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3" tIns="34262" rIns="68523" bIns="34262">
            <a:spAutoFit/>
          </a:bodyPr>
          <a:lstStyle/>
          <a:p>
            <a:pPr algn="ctr"/>
            <a:r>
              <a:rPr lang="zh-CN" altLang="en-US" b="0">
                <a:solidFill>
                  <a:srgbClr val="000000"/>
                </a:solidFill>
                <a:latin typeface="Arial" charset="0"/>
                <a:ea typeface="黑体" pitchFamily="2" charset="-122"/>
                <a:sym typeface="MS PGothic" pitchFamily="34" charset="-128"/>
              </a:rPr>
              <a:t>Oracle</a:t>
            </a:r>
            <a:r>
              <a:rPr lang="en-US" altLang="zh-CN" b="0">
                <a:solidFill>
                  <a:srgbClr val="000000"/>
                </a:solidFill>
                <a:latin typeface="Arial" charset="0"/>
                <a:ea typeface="黑体" pitchFamily="2" charset="-122"/>
                <a:sym typeface="MS PGothic" pitchFamily="34" charset="-128"/>
              </a:rPr>
              <a:t> </a:t>
            </a:r>
            <a:r>
              <a:rPr lang="zh-CN" altLang="en-US" b="0">
                <a:solidFill>
                  <a:srgbClr val="000000"/>
                </a:solidFill>
                <a:latin typeface="Arial" charset="0"/>
                <a:ea typeface="黑体" pitchFamily="2" charset="-122"/>
                <a:sym typeface="MS PGothic" pitchFamily="34" charset="-128"/>
              </a:rPr>
              <a:t> Exadata</a:t>
            </a:r>
            <a:endParaRPr lang="en-US" altLang="zh-CN" b="0">
              <a:solidFill>
                <a:srgbClr val="000000"/>
              </a:solidFill>
              <a:latin typeface="Arial" charset="0"/>
              <a:ea typeface="黑体" pitchFamily="2" charset="-122"/>
              <a:sym typeface="MS PGothic" pitchFamily="34" charset="-128"/>
            </a:endParaRPr>
          </a:p>
          <a:p>
            <a:pPr algn="ctr"/>
            <a:r>
              <a:rPr lang="zh-CN" altLang="en-US" sz="2000">
                <a:solidFill>
                  <a:srgbClr val="000000"/>
                </a:solidFill>
                <a:latin typeface="Arial" charset="0"/>
                <a:ea typeface="黑体" pitchFamily="2" charset="-122"/>
                <a:sym typeface="MS PGothic" pitchFamily="34" charset="-128"/>
              </a:rPr>
              <a:t>云数据库服务器</a:t>
            </a:r>
            <a:endParaRPr lang="en-US" sz="2000">
              <a:solidFill>
                <a:srgbClr val="000000"/>
              </a:solidFill>
              <a:latin typeface="Arial" charset="0"/>
              <a:ea typeface="黑体" pitchFamily="2" charset="-122"/>
              <a:sym typeface="MS PGothic" pitchFamily="34" charset="-128"/>
            </a:endParaRPr>
          </a:p>
        </p:txBody>
      </p:sp>
      <p:sp>
        <p:nvSpPr>
          <p:cNvPr id="28691" name="TextBox 21"/>
          <p:cNvSpPr>
            <a:spLocks noChangeArrowheads="1"/>
          </p:cNvSpPr>
          <p:nvPr/>
        </p:nvSpPr>
        <p:spPr bwMode="auto">
          <a:xfrm>
            <a:off x="2406650" y="3578225"/>
            <a:ext cx="6477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23" tIns="34262" rIns="68523" bIns="34262">
            <a:spAutoFit/>
          </a:bodyPr>
          <a:lstStyle/>
          <a:p>
            <a:r>
              <a:rPr lang="zh-CN" altLang="en-US" sz="900" b="0">
                <a:solidFill>
                  <a:srgbClr val="000000"/>
                </a:solidFill>
                <a:latin typeface="Arial" charset="0"/>
                <a:ea typeface="黑体" pitchFamily="2" charset="-122"/>
                <a:sym typeface="MS PGothic" pitchFamily="34" charset="-128"/>
              </a:rPr>
              <a:t>InfiniBand</a:t>
            </a:r>
            <a:endParaRPr lang="en-US" altLang="zh-CN" sz="900">
              <a:solidFill>
                <a:srgbClr val="000000"/>
              </a:solidFill>
              <a:latin typeface="Arial" charset="0"/>
              <a:ea typeface="黑体" pitchFamily="2" charset="-122"/>
              <a:sym typeface="MS PGothic" pitchFamily="34" charset="-128"/>
            </a:endParaRPr>
          </a:p>
        </p:txBody>
      </p:sp>
      <p:pic>
        <p:nvPicPr>
          <p:cNvPr id="28692" name="Picture 9" descr="ExadataX2-8_1up_007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2887663"/>
            <a:ext cx="854075"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3" name="Picture 34" descr="obda_ta4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175" y="2884488"/>
            <a:ext cx="8985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4" name="Rectangle 17"/>
          <p:cNvSpPr>
            <a:spLocks noChangeArrowheads="1"/>
          </p:cNvSpPr>
          <p:nvPr/>
        </p:nvSpPr>
        <p:spPr bwMode="auto">
          <a:xfrm>
            <a:off x="6937375" y="1439863"/>
            <a:ext cx="2532063"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7013" lvl="1" indent="-227013">
              <a:spcBef>
                <a:spcPts val="600"/>
              </a:spcBef>
              <a:spcAft>
                <a:spcPts val="600"/>
              </a:spcAft>
              <a:buClr>
                <a:srgbClr val="FF0000"/>
              </a:buClr>
              <a:buFont typeface="Arial" charset="0"/>
              <a:buChar char="•"/>
            </a:pPr>
            <a:r>
              <a:rPr lang="zh-CN" altLang="en-US" sz="2000">
                <a:solidFill>
                  <a:srgbClr val="000000"/>
                </a:solidFill>
                <a:latin typeface="微软雅黑" pitchFamily="34" charset="-122"/>
                <a:ea typeface="微软雅黑" pitchFamily="34" charset="-122"/>
                <a:sym typeface="微软雅黑" pitchFamily="34" charset="-122"/>
              </a:rPr>
              <a:t>全套软硬一体的商业化支持</a:t>
            </a:r>
            <a:endParaRPr lang="en-US" sz="2000">
              <a:solidFill>
                <a:srgbClr val="000000"/>
              </a:solidFill>
              <a:latin typeface="微软雅黑" pitchFamily="34" charset="-122"/>
              <a:ea typeface="微软雅黑" pitchFamily="34" charset="-122"/>
              <a:sym typeface="微软雅黑" pitchFamily="34" charset="-122"/>
            </a:endParaRPr>
          </a:p>
          <a:p>
            <a:pPr marL="227013" lvl="1" indent="-227013">
              <a:spcBef>
                <a:spcPts val="600"/>
              </a:spcBef>
              <a:spcAft>
                <a:spcPts val="600"/>
              </a:spcAft>
              <a:buClr>
                <a:srgbClr val="FF0000"/>
              </a:buClr>
              <a:buFont typeface="Arial" charset="0"/>
              <a:buChar char="•"/>
            </a:pPr>
            <a:r>
              <a:rPr lang="zh-CN" altLang="en-US" sz="2000">
                <a:solidFill>
                  <a:srgbClr val="000000"/>
                </a:solidFill>
                <a:latin typeface="微软雅黑" pitchFamily="34" charset="-122"/>
                <a:ea typeface="微软雅黑" pitchFamily="34" charset="-122"/>
                <a:sym typeface="微软雅黑" pitchFamily="34" charset="-122"/>
              </a:rPr>
              <a:t>健壮的</a:t>
            </a:r>
            <a:r>
              <a:rPr lang="en-US" altLang="zh-CN" sz="2000">
                <a:solidFill>
                  <a:srgbClr val="000000"/>
                </a:solidFill>
                <a:latin typeface="微软雅黑" pitchFamily="34" charset="-122"/>
                <a:ea typeface="微软雅黑" pitchFamily="34" charset="-122"/>
                <a:sym typeface="微软雅黑" pitchFamily="34" charset="-122"/>
              </a:rPr>
              <a:t>Hadoop</a:t>
            </a:r>
            <a:r>
              <a:rPr lang="zh-CN" altLang="en-US" sz="2000">
                <a:solidFill>
                  <a:srgbClr val="000000"/>
                </a:solidFill>
                <a:latin typeface="微软雅黑" pitchFamily="34" charset="-122"/>
                <a:ea typeface="微软雅黑" pitchFamily="34" charset="-122"/>
                <a:sym typeface="微软雅黑" pitchFamily="34" charset="-122"/>
              </a:rPr>
              <a:t>企业级商业支持</a:t>
            </a:r>
            <a:endParaRPr lang="en-US" sz="2000">
              <a:solidFill>
                <a:srgbClr val="000000"/>
              </a:solidFill>
              <a:latin typeface="微软雅黑" pitchFamily="34" charset="-122"/>
              <a:ea typeface="微软雅黑" pitchFamily="34" charset="-122"/>
              <a:sym typeface="微软雅黑" pitchFamily="34" charset="-122"/>
            </a:endParaRPr>
          </a:p>
          <a:p>
            <a:pPr marL="684213" lvl="2" indent="-227013">
              <a:spcBef>
                <a:spcPts val="600"/>
              </a:spcBef>
              <a:spcAft>
                <a:spcPts val="600"/>
              </a:spcAft>
              <a:buClr>
                <a:srgbClr val="FF0000"/>
              </a:buClr>
              <a:buFont typeface="Wingdings" pitchFamily="2" charset="2"/>
              <a:buChar char="ü"/>
            </a:pPr>
            <a:r>
              <a:rPr lang="zh-CN" altLang="en-US" sz="1600">
                <a:solidFill>
                  <a:srgbClr val="000000"/>
                </a:solidFill>
                <a:latin typeface="微软雅黑" pitchFamily="34" charset="-122"/>
                <a:ea typeface="微软雅黑" pitchFamily="34" charset="-122"/>
                <a:sym typeface="微软雅黑" pitchFamily="34" charset="-122"/>
              </a:rPr>
              <a:t>非结构化数据分析</a:t>
            </a:r>
            <a:endParaRPr lang="en-US" sz="1600">
              <a:solidFill>
                <a:srgbClr val="000000"/>
              </a:solidFill>
              <a:latin typeface="微软雅黑" pitchFamily="34" charset="-122"/>
              <a:ea typeface="微软雅黑" pitchFamily="34" charset="-122"/>
              <a:sym typeface="微软雅黑" pitchFamily="34" charset="-122"/>
            </a:endParaRPr>
          </a:p>
          <a:p>
            <a:pPr marL="684213" lvl="2" indent="-227013">
              <a:spcBef>
                <a:spcPts val="600"/>
              </a:spcBef>
              <a:spcAft>
                <a:spcPts val="600"/>
              </a:spcAft>
              <a:buClr>
                <a:srgbClr val="FF0000"/>
              </a:buClr>
              <a:buFont typeface="Wingdings" pitchFamily="2" charset="2"/>
              <a:buChar char="ü"/>
            </a:pPr>
            <a:r>
              <a:rPr lang="zh-CN" altLang="en-US" sz="1600">
                <a:solidFill>
                  <a:srgbClr val="000000"/>
                </a:solidFill>
                <a:latin typeface="微软雅黑" pitchFamily="34" charset="-122"/>
                <a:ea typeface="微软雅黑" pitchFamily="34" charset="-122"/>
                <a:sym typeface="微软雅黑" pitchFamily="34" charset="-122"/>
              </a:rPr>
              <a:t>数据挖掘算法</a:t>
            </a:r>
            <a:endParaRPr lang="en-US" sz="1600">
              <a:solidFill>
                <a:srgbClr val="000000"/>
              </a:solidFill>
              <a:latin typeface="微软雅黑" pitchFamily="34" charset="-122"/>
              <a:ea typeface="微软雅黑" pitchFamily="34" charset="-122"/>
              <a:sym typeface="微软雅黑" pitchFamily="34" charset="-122"/>
            </a:endParaRPr>
          </a:p>
          <a:p>
            <a:pPr marL="684213" lvl="2" indent="-227013">
              <a:spcBef>
                <a:spcPts val="600"/>
              </a:spcBef>
              <a:spcAft>
                <a:spcPts val="600"/>
              </a:spcAft>
              <a:buClr>
                <a:srgbClr val="FF0000"/>
              </a:buClr>
              <a:buFont typeface="Wingdings" pitchFamily="2" charset="2"/>
              <a:buChar char="ü"/>
            </a:pPr>
            <a:r>
              <a:rPr lang="en-US" altLang="zh-CN" sz="1600">
                <a:solidFill>
                  <a:srgbClr val="000000"/>
                </a:solidFill>
                <a:latin typeface="微软雅黑" pitchFamily="34" charset="-122"/>
                <a:ea typeface="微软雅黑" pitchFamily="34" charset="-122"/>
                <a:sym typeface="微软雅黑" pitchFamily="34" charset="-122"/>
              </a:rPr>
              <a:t>R+</a:t>
            </a:r>
            <a:r>
              <a:rPr lang="zh-CN" altLang="en-US" sz="1600">
                <a:solidFill>
                  <a:srgbClr val="000000"/>
                </a:solidFill>
                <a:latin typeface="微软雅黑" pitchFamily="34" charset="-122"/>
                <a:ea typeface="微软雅黑" pitchFamily="34" charset="-122"/>
                <a:sym typeface="微软雅黑" pitchFamily="34" charset="-122"/>
              </a:rPr>
              <a:t>语言支持</a:t>
            </a:r>
            <a:endParaRPr lang="en-US" sz="1600">
              <a:solidFill>
                <a:srgbClr val="000000"/>
              </a:solidFill>
              <a:latin typeface="微软雅黑" pitchFamily="34" charset="-122"/>
              <a:ea typeface="微软雅黑" pitchFamily="34" charset="-122"/>
              <a:sym typeface="微软雅黑" pitchFamily="34" charset="-122"/>
            </a:endParaRPr>
          </a:p>
          <a:p>
            <a:pPr marL="227013" lvl="1" indent="-227013">
              <a:spcBef>
                <a:spcPts val="600"/>
              </a:spcBef>
              <a:spcAft>
                <a:spcPts val="600"/>
              </a:spcAft>
              <a:buClr>
                <a:srgbClr val="FF0000"/>
              </a:buClr>
              <a:buFont typeface="Arial" charset="0"/>
              <a:buChar char="•"/>
            </a:pPr>
            <a:r>
              <a:rPr lang="zh-CN" altLang="en-US" sz="2000">
                <a:solidFill>
                  <a:srgbClr val="000000"/>
                </a:solidFill>
                <a:latin typeface="微软雅黑" pitchFamily="34" charset="-122"/>
                <a:ea typeface="微软雅黑" pitchFamily="34" charset="-122"/>
                <a:sym typeface="微软雅黑" pitchFamily="34" charset="-122"/>
              </a:rPr>
              <a:t>快速上线快速部署</a:t>
            </a:r>
            <a:endParaRPr lang="en-US" sz="2000">
              <a:solidFill>
                <a:srgbClr val="000000"/>
              </a:solidFill>
              <a:latin typeface="微软雅黑" pitchFamily="34" charset="-122"/>
              <a:ea typeface="微软雅黑" pitchFamily="34" charset="-122"/>
              <a:sym typeface="微软雅黑" pitchFamily="34" charset="-122"/>
            </a:endParaRPr>
          </a:p>
          <a:p>
            <a:pPr marL="227013" lvl="1" indent="-227013">
              <a:spcBef>
                <a:spcPts val="600"/>
              </a:spcBef>
              <a:spcAft>
                <a:spcPts val="600"/>
              </a:spcAft>
              <a:buClr>
                <a:srgbClr val="FF0000"/>
              </a:buClr>
              <a:buFont typeface="Arial" charset="0"/>
              <a:buChar char="•"/>
            </a:pPr>
            <a:r>
              <a:rPr lang="zh-CN" altLang="en-US" sz="2000">
                <a:solidFill>
                  <a:srgbClr val="000000"/>
                </a:solidFill>
                <a:latin typeface="微软雅黑" pitchFamily="34" charset="-122"/>
                <a:ea typeface="微软雅黑" pitchFamily="34" charset="-122"/>
                <a:sym typeface="微软雅黑" pitchFamily="34" charset="-122"/>
              </a:rPr>
              <a:t>成熟的行业应用、提供</a:t>
            </a:r>
            <a:r>
              <a:rPr lang="en-US" altLang="zh-CN" sz="2000">
                <a:solidFill>
                  <a:srgbClr val="000000"/>
                </a:solidFill>
                <a:latin typeface="微软雅黑" pitchFamily="34" charset="-122"/>
                <a:ea typeface="微软雅黑" pitchFamily="34" charset="-122"/>
                <a:sym typeface="微软雅黑" pitchFamily="34" charset="-122"/>
              </a:rPr>
              <a:t>SAAS</a:t>
            </a:r>
            <a:r>
              <a:rPr lang="zh-CN" altLang="en-US" sz="2000">
                <a:solidFill>
                  <a:srgbClr val="000000"/>
                </a:solidFill>
                <a:latin typeface="微软雅黑" pitchFamily="34" charset="-122"/>
                <a:ea typeface="微软雅黑" pitchFamily="34" charset="-122"/>
                <a:sym typeface="微软雅黑" pitchFamily="34" charset="-122"/>
              </a:rPr>
              <a:t>服务</a:t>
            </a:r>
            <a:endParaRPr lang="en-US" sz="2000">
              <a:solidFill>
                <a:srgbClr val="000000"/>
              </a:solidFill>
              <a:latin typeface="微软雅黑" pitchFamily="34" charset="-122"/>
              <a:ea typeface="微软雅黑" pitchFamily="34" charset="-122"/>
              <a:sym typeface="微软雅黑" pitchFamily="34" charset="-122"/>
            </a:endParaRPr>
          </a:p>
        </p:txBody>
      </p:sp>
      <p:sp>
        <p:nvSpPr>
          <p:cNvPr id="28695" name="TextBox 26"/>
          <p:cNvSpPr>
            <a:spLocks noChangeArrowheads="1"/>
          </p:cNvSpPr>
          <p:nvPr/>
        </p:nvSpPr>
        <p:spPr bwMode="auto">
          <a:xfrm>
            <a:off x="152400" y="4948238"/>
            <a:ext cx="287178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3" tIns="34262" rIns="68523" bIns="34262">
            <a:spAutoFit/>
          </a:bodyPr>
          <a:lstStyle/>
          <a:p>
            <a:pPr algn="ctr"/>
            <a:r>
              <a:rPr lang="zh-CN" altLang="en-US" sz="1400">
                <a:solidFill>
                  <a:srgbClr val="000000"/>
                </a:solidFill>
                <a:latin typeface="Arial" charset="0"/>
                <a:ea typeface="黑体" pitchFamily="2" charset="-122"/>
                <a:sym typeface="MS PGothic" pitchFamily="34" charset="-128"/>
              </a:rPr>
              <a:t>非结构化、半结构化数据</a:t>
            </a:r>
            <a:endParaRPr lang="en-US" sz="1400">
              <a:solidFill>
                <a:srgbClr val="000000"/>
              </a:solidFill>
              <a:latin typeface="Arial" charset="0"/>
              <a:ea typeface="黑体" pitchFamily="2" charset="-122"/>
              <a:sym typeface="MS PGothic" pitchFamily="34" charset="-128"/>
            </a:endParaRPr>
          </a:p>
        </p:txBody>
      </p:sp>
      <p:sp>
        <p:nvSpPr>
          <p:cNvPr id="28696" name="TextBox 27"/>
          <p:cNvSpPr>
            <a:spLocks noChangeArrowheads="1"/>
          </p:cNvSpPr>
          <p:nvPr/>
        </p:nvSpPr>
        <p:spPr bwMode="auto">
          <a:xfrm>
            <a:off x="3189288" y="4968875"/>
            <a:ext cx="1617662"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3" tIns="34262" rIns="68523" bIns="34262">
            <a:spAutoFit/>
          </a:bodyPr>
          <a:lstStyle/>
          <a:p>
            <a:r>
              <a:rPr lang="zh-CN" altLang="en-US" sz="1400">
                <a:solidFill>
                  <a:srgbClr val="000000"/>
                </a:solidFill>
                <a:latin typeface="Arial" charset="0"/>
                <a:ea typeface="黑体" pitchFamily="2" charset="-122"/>
                <a:sym typeface="MS PGothic" pitchFamily="34" charset="-128"/>
              </a:rPr>
              <a:t>结构化数据</a:t>
            </a:r>
            <a:endParaRPr lang="en-US" sz="1400">
              <a:solidFill>
                <a:srgbClr val="000000"/>
              </a:solidFill>
              <a:latin typeface="Arial" charset="0"/>
              <a:ea typeface="黑体" pitchFamily="2" charset="-122"/>
              <a:sym typeface="MS PGothic" pitchFamily="34" charset="-128"/>
            </a:endParaRPr>
          </a:p>
        </p:txBody>
      </p:sp>
      <p:sp>
        <p:nvSpPr>
          <p:cNvPr id="28697" name="TextBox 28"/>
          <p:cNvSpPr>
            <a:spLocks noChangeArrowheads="1"/>
          </p:cNvSpPr>
          <p:nvPr/>
        </p:nvSpPr>
        <p:spPr bwMode="auto">
          <a:xfrm>
            <a:off x="5133975" y="4110038"/>
            <a:ext cx="114935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23" tIns="34262" rIns="68523" bIns="34262">
            <a:spAutoFit/>
          </a:bodyPr>
          <a:lstStyle/>
          <a:p>
            <a:r>
              <a:rPr lang="zh-CN" altLang="en-US" sz="1400">
                <a:solidFill>
                  <a:srgbClr val="000000"/>
                </a:solidFill>
                <a:latin typeface="Arial" charset="0"/>
                <a:ea typeface="黑体" pitchFamily="2" charset="-122"/>
                <a:sym typeface="MS PGothic" pitchFamily="34" charset="-128"/>
              </a:rPr>
              <a:t>内存数据</a:t>
            </a:r>
            <a:endParaRPr lang="en-US" sz="1400">
              <a:solidFill>
                <a:srgbClr val="000000"/>
              </a:solidFill>
              <a:latin typeface="Arial" charset="0"/>
              <a:ea typeface="黑体" pitchFamily="2" charset="-122"/>
              <a:sym typeface="MS PGothic" pitchFamily="34" charset="-128"/>
            </a:endParaRP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5"/>
          <p:cNvSpPr>
            <a:spLocks noChangeArrowheads="1"/>
          </p:cNvSpPr>
          <p:nvPr/>
        </p:nvSpPr>
        <p:spPr bwMode="auto">
          <a:xfrm>
            <a:off x="539750" y="190500"/>
            <a:ext cx="6337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三、大数据相关技术</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29699" name="矩形 6"/>
          <p:cNvSpPr>
            <a:spLocks noChangeArrowheads="1"/>
          </p:cNvSpPr>
          <p:nvPr/>
        </p:nvSpPr>
        <p:spPr bwMode="auto">
          <a:xfrm>
            <a:off x="323850" y="2060575"/>
            <a:ext cx="576263"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FF0000"/>
                </a:solidFill>
                <a:latin typeface="微软雅黑" pitchFamily="34" charset="-122"/>
                <a:ea typeface="微软雅黑" pitchFamily="34" charset="-122"/>
                <a:sym typeface="微软雅黑" pitchFamily="34" charset="-122"/>
              </a:rPr>
              <a:t>大数据 </a:t>
            </a:r>
            <a:endParaRPr lang="en-US">
              <a:solidFill>
                <a:srgbClr val="FF0000"/>
              </a:solidFill>
              <a:latin typeface="微软雅黑" pitchFamily="34" charset="-122"/>
              <a:ea typeface="微软雅黑" pitchFamily="34" charset="-122"/>
              <a:sym typeface="微软雅黑" pitchFamily="34" charset="-122"/>
            </a:endParaRPr>
          </a:p>
          <a:p>
            <a:endParaRPr lang="zh-CN" altLang="en-US">
              <a:solidFill>
                <a:srgbClr val="FF0000"/>
              </a:solidFill>
              <a:latin typeface="微软雅黑" pitchFamily="34" charset="-122"/>
              <a:ea typeface="微软雅黑" pitchFamily="34" charset="-122"/>
              <a:sym typeface="微软雅黑" pitchFamily="34" charset="-122"/>
            </a:endParaRPr>
          </a:p>
          <a:p>
            <a:endParaRPr lang="zh-CN" altLang="en-US">
              <a:solidFill>
                <a:srgbClr val="FF0000"/>
              </a:solidFill>
              <a:latin typeface="微软雅黑" pitchFamily="34" charset="-122"/>
              <a:ea typeface="微软雅黑" pitchFamily="34" charset="-122"/>
              <a:sym typeface="微软雅黑" pitchFamily="34" charset="-122"/>
            </a:endParaRPr>
          </a:p>
          <a:p>
            <a:r>
              <a:rPr lang="zh-CN" altLang="en-US">
                <a:solidFill>
                  <a:srgbClr val="FF0000"/>
                </a:solidFill>
                <a:latin typeface="微软雅黑" pitchFamily="34" charset="-122"/>
                <a:ea typeface="微软雅黑" pitchFamily="34" charset="-122"/>
                <a:sym typeface="微软雅黑" pitchFamily="34" charset="-122"/>
              </a:rPr>
              <a:t>云计算</a:t>
            </a:r>
            <a:endParaRPr lang="zh-CN" altLang="en-US">
              <a:solidFill>
                <a:srgbClr val="000000"/>
              </a:solidFill>
              <a:sym typeface="Times New Roman" pitchFamily="18" charset="0"/>
            </a:endParaRPr>
          </a:p>
        </p:txBody>
      </p:sp>
      <p:pic>
        <p:nvPicPr>
          <p:cNvPr id="29700" name="图片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052513"/>
            <a:ext cx="7620000" cy="571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a:spLocks noChangeArrowheads="1"/>
          </p:cNvSpPr>
          <p:nvPr/>
        </p:nvSpPr>
        <p:spPr bwMode="auto">
          <a:xfrm>
            <a:off x="1981200" y="117475"/>
            <a:ext cx="54705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007" tIns="53504" rIns="107007" bIns="53504">
            <a:spAutoFit/>
          </a:bodyPr>
          <a:lstStyle/>
          <a:p>
            <a:pPr algn="ctr" eaLnBrk="1" hangingPunct="1"/>
            <a:r>
              <a:rPr lang="zh-CN" altLang="en-US" sz="3200">
                <a:solidFill>
                  <a:srgbClr val="FF0000"/>
                </a:solidFill>
                <a:latin typeface="微软雅黑" pitchFamily="34" charset="-122"/>
                <a:ea typeface="微软雅黑" pitchFamily="34" charset="-122"/>
                <a:sym typeface="微软雅黑" pitchFamily="34" charset="-122"/>
              </a:rPr>
              <a:t>大数据思维与应用实践</a:t>
            </a:r>
          </a:p>
        </p:txBody>
      </p:sp>
      <p:sp>
        <p:nvSpPr>
          <p:cNvPr id="31747" name="矩形 1"/>
          <p:cNvSpPr>
            <a:spLocks noChangeArrowheads="1"/>
          </p:cNvSpPr>
          <p:nvPr/>
        </p:nvSpPr>
        <p:spPr bwMode="auto">
          <a:xfrm>
            <a:off x="1044575" y="1268413"/>
            <a:ext cx="734377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大数据认知</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大数据的思维</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大数据相关技术</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FF0000"/>
                </a:solidFill>
                <a:latin typeface="黑体" pitchFamily="2" charset="-122"/>
                <a:ea typeface="黑体" pitchFamily="2" charset="-122"/>
                <a:sym typeface="黑体" pitchFamily="2" charset="-122"/>
              </a:rPr>
              <a:t>大数据的应用案例</a:t>
            </a:r>
            <a:endParaRPr lang="en-US" sz="2800" dirty="0">
              <a:solidFill>
                <a:srgbClr val="FF000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8"/>
          <p:cNvSpPr>
            <a:spLocks noChangeArrowheads="1"/>
          </p:cNvSpPr>
          <p:nvPr/>
        </p:nvSpPr>
        <p:spPr bwMode="auto">
          <a:xfrm>
            <a:off x="539750" y="190500"/>
            <a:ext cx="6337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四、大数据的应用案例</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32771" name="矩形 1"/>
          <p:cNvSpPr>
            <a:spLocks noChangeArrowheads="1"/>
          </p:cNvSpPr>
          <p:nvPr/>
        </p:nvSpPr>
        <p:spPr bwMode="auto">
          <a:xfrm>
            <a:off x="180975" y="909638"/>
            <a:ext cx="3568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FF0000"/>
                </a:solidFill>
                <a:latin typeface="微软雅黑" pitchFamily="34" charset="-122"/>
                <a:ea typeface="微软雅黑" pitchFamily="34" charset="-122"/>
                <a:sym typeface="微软雅黑" pitchFamily="34" charset="-122"/>
              </a:rPr>
              <a:t>运用大数据维护社会治安</a:t>
            </a:r>
            <a:endParaRPr lang="zh-CN" altLang="en-US">
              <a:solidFill>
                <a:srgbClr val="000000"/>
              </a:solidFill>
              <a:sym typeface="Times New Roman" pitchFamily="18" charset="0"/>
            </a:endParaRPr>
          </a:p>
        </p:txBody>
      </p:sp>
      <p:sp>
        <p:nvSpPr>
          <p:cNvPr id="32772" name="矩形 2"/>
          <p:cNvSpPr>
            <a:spLocks noChangeArrowheads="1"/>
          </p:cNvSpPr>
          <p:nvPr/>
        </p:nvSpPr>
        <p:spPr bwMode="auto">
          <a:xfrm>
            <a:off x="107950" y="1485900"/>
            <a:ext cx="9474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solidFill>
                  <a:srgbClr val="000000"/>
                </a:solidFill>
                <a:latin typeface="黑体" pitchFamily="2" charset="-122"/>
                <a:ea typeface="黑体" pitchFamily="2" charset="-122"/>
                <a:sym typeface="Times New Roman" pitchFamily="18" charset="0"/>
              </a:rPr>
              <a:t>美国洛杉矶因警员比例过低，一直是全美犯罪率最高的地区之一。</a:t>
            </a:r>
            <a:r>
              <a:rPr lang="en-US" altLang="zh-CN">
                <a:solidFill>
                  <a:srgbClr val="000000"/>
                </a:solidFill>
                <a:latin typeface="黑体" pitchFamily="2" charset="-122"/>
                <a:ea typeface="黑体" pitchFamily="2" charset="-122"/>
                <a:sym typeface="Times New Roman" pitchFamily="18" charset="0"/>
              </a:rPr>
              <a:t>2012 </a:t>
            </a:r>
            <a:r>
              <a:rPr lang="zh-CN" altLang="en-US">
                <a:solidFill>
                  <a:srgbClr val="000000"/>
                </a:solidFill>
                <a:latin typeface="黑体" pitchFamily="2" charset="-122"/>
                <a:ea typeface="黑体" pitchFamily="2" charset="-122"/>
                <a:sym typeface="Times New Roman" pitchFamily="18" charset="0"/>
              </a:rPr>
              <a:t>年，该警察局开始进行了一项尝试，由加州大学为该局提供了一套“先知”的计算系统。把洛杉矶市发案最高的福德希尔地区划分为几个区域，通过分析过去的 </a:t>
            </a:r>
            <a:r>
              <a:rPr lang="en-US" altLang="zh-CN">
                <a:solidFill>
                  <a:srgbClr val="000000"/>
                </a:solidFill>
                <a:latin typeface="黑体" pitchFamily="2" charset="-122"/>
                <a:ea typeface="黑体" pitchFamily="2" charset="-122"/>
                <a:sym typeface="Times New Roman" pitchFamily="18" charset="0"/>
              </a:rPr>
              <a:t>1 300 </a:t>
            </a:r>
            <a:r>
              <a:rPr lang="zh-CN" altLang="en-US">
                <a:solidFill>
                  <a:srgbClr val="000000"/>
                </a:solidFill>
                <a:latin typeface="黑体" pitchFamily="2" charset="-122"/>
                <a:ea typeface="黑体" pitchFamily="2" charset="-122"/>
                <a:sym typeface="Times New Roman" pitchFamily="18" charset="0"/>
              </a:rPr>
              <a:t>多万起案件，找到了</a:t>
            </a:r>
            <a:r>
              <a:rPr lang="zh-CN" altLang="en-US">
                <a:solidFill>
                  <a:srgbClr val="FF0000"/>
                </a:solidFill>
                <a:latin typeface="黑体" pitchFamily="2" charset="-122"/>
                <a:ea typeface="黑体" pitchFamily="2" charset="-122"/>
                <a:sym typeface="Times New Roman" pitchFamily="18" charset="0"/>
              </a:rPr>
              <a:t>发案与日期、天气、交通状况，以及其他相关事件之间的某种关系，进而能够预测出哪个区域在未来数小时内可能发生案件。</a:t>
            </a:r>
          </a:p>
          <a:p>
            <a:pPr>
              <a:lnSpc>
                <a:spcPct val="150000"/>
              </a:lnSpc>
            </a:pPr>
            <a:r>
              <a:rPr lang="zh-CN" altLang="en-US">
                <a:solidFill>
                  <a:srgbClr val="000000"/>
                </a:solidFill>
                <a:latin typeface="黑体" pitchFamily="2" charset="-122"/>
                <a:ea typeface="黑体" pitchFamily="2" charset="-122"/>
                <a:sym typeface="Times New Roman" pitchFamily="18" charset="0"/>
              </a:rPr>
              <a:t>现在警察局有一组专门的警员每天会驾驶着警车，按照计算发出的巡逻指令前往不同的区域。在不增加警员的前提下，“先知”已经使该地区的财产犯罪率下降了 </a:t>
            </a:r>
            <a:r>
              <a:rPr lang="en-US" altLang="zh-CN">
                <a:solidFill>
                  <a:srgbClr val="000000"/>
                </a:solidFill>
                <a:latin typeface="黑体" pitchFamily="2" charset="-122"/>
                <a:ea typeface="黑体" pitchFamily="2" charset="-122"/>
                <a:sym typeface="Times New Roman" pitchFamily="18" charset="0"/>
              </a:rPr>
              <a:t>12%</a:t>
            </a:r>
            <a:r>
              <a:rPr lang="zh-CN" altLang="en-US">
                <a:solidFill>
                  <a:srgbClr val="000000"/>
                </a:solidFill>
                <a:latin typeface="黑体" pitchFamily="2" charset="-122"/>
                <a:ea typeface="黑体" pitchFamily="2" charset="-122"/>
                <a:sym typeface="Times New Roman" pitchFamily="18" charset="0"/>
              </a:rPr>
              <a:t>，盗窃案件下降了</a:t>
            </a:r>
            <a:r>
              <a:rPr lang="en-US" altLang="zh-CN">
                <a:solidFill>
                  <a:srgbClr val="000000"/>
                </a:solidFill>
                <a:latin typeface="黑体" pitchFamily="2" charset="-122"/>
                <a:ea typeface="黑体" pitchFamily="2" charset="-122"/>
                <a:sym typeface="Times New Roman" pitchFamily="18" charset="0"/>
              </a:rPr>
              <a:t>26%</a:t>
            </a:r>
            <a:r>
              <a:rPr lang="zh-CN" altLang="en-US">
                <a:solidFill>
                  <a:srgbClr val="000000"/>
                </a:solidFill>
                <a:latin typeface="黑体" pitchFamily="2" charset="-122"/>
                <a:ea typeface="黑体" pitchFamily="2" charset="-122"/>
                <a:sym typeface="Times New Roman" pitchFamily="18" charset="0"/>
              </a:rPr>
              <a:t>。</a:t>
            </a:r>
            <a:endParaRPr lang="zh-CN" altLang="en-US">
              <a:latin typeface="黑体" pitchFamily="2" charset="-122"/>
              <a:ea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8"/>
          <p:cNvSpPr>
            <a:spLocks noChangeArrowheads="1"/>
          </p:cNvSpPr>
          <p:nvPr/>
        </p:nvSpPr>
        <p:spPr bwMode="auto">
          <a:xfrm>
            <a:off x="323850" y="190500"/>
            <a:ext cx="63373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四、大数据的应用案例</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33795" name="矩形 1"/>
          <p:cNvSpPr>
            <a:spLocks noChangeArrowheads="1"/>
          </p:cNvSpPr>
          <p:nvPr/>
        </p:nvSpPr>
        <p:spPr bwMode="auto">
          <a:xfrm>
            <a:off x="107950" y="838200"/>
            <a:ext cx="462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rgbClr val="FF0000"/>
                </a:solidFill>
                <a:latin typeface="微软雅黑" pitchFamily="34" charset="-122"/>
                <a:ea typeface="微软雅黑" pitchFamily="34" charset="-122"/>
                <a:sym typeface="微软雅黑" pitchFamily="34" charset="-122"/>
              </a:rPr>
              <a:t>Netflix</a:t>
            </a:r>
            <a:r>
              <a:rPr lang="zh-CN" altLang="en-US">
                <a:solidFill>
                  <a:srgbClr val="FF0000"/>
                </a:solidFill>
                <a:latin typeface="微软雅黑" pitchFamily="34" charset="-122"/>
                <a:ea typeface="微软雅黑" pitchFamily="34" charset="-122"/>
                <a:sym typeface="微软雅黑" pitchFamily="34" charset="-122"/>
              </a:rPr>
              <a:t>用大数据捧火</a:t>
            </a:r>
            <a:r>
              <a:rPr lang="en-US" altLang="zh-CN">
                <a:solidFill>
                  <a:srgbClr val="FF0000"/>
                </a:solidFill>
                <a:latin typeface="微软雅黑" pitchFamily="34" charset="-122"/>
                <a:ea typeface="微软雅黑" pitchFamily="34" charset="-122"/>
                <a:sym typeface="微软雅黑" pitchFamily="34" charset="-122"/>
              </a:rPr>
              <a:t>《</a:t>
            </a:r>
            <a:r>
              <a:rPr lang="zh-CN" altLang="en-US">
                <a:solidFill>
                  <a:srgbClr val="FF0000"/>
                </a:solidFill>
                <a:latin typeface="微软雅黑" pitchFamily="34" charset="-122"/>
                <a:ea typeface="微软雅黑" pitchFamily="34" charset="-122"/>
                <a:sym typeface="微软雅黑" pitchFamily="34" charset="-122"/>
              </a:rPr>
              <a:t>纸牌屋</a:t>
            </a:r>
            <a:r>
              <a:rPr lang="en-US" altLang="zh-CN">
                <a:solidFill>
                  <a:srgbClr val="FF0000"/>
                </a:solidFill>
                <a:latin typeface="微软雅黑" pitchFamily="34" charset="-122"/>
                <a:ea typeface="微软雅黑" pitchFamily="34" charset="-122"/>
                <a:sym typeface="微软雅黑" pitchFamily="34" charset="-122"/>
              </a:rPr>
              <a:t>》</a:t>
            </a:r>
            <a:endParaRPr lang="zh-CN" altLang="en-US">
              <a:solidFill>
                <a:srgbClr val="000000"/>
              </a:solidFill>
              <a:sym typeface="Times New Roman" pitchFamily="18" charset="0"/>
            </a:endParaRPr>
          </a:p>
        </p:txBody>
      </p:sp>
      <p:sp>
        <p:nvSpPr>
          <p:cNvPr id="33796" name="TextBox 4"/>
          <p:cNvSpPr>
            <a:spLocks noChangeArrowheads="1"/>
          </p:cNvSpPr>
          <p:nvPr/>
        </p:nvSpPr>
        <p:spPr bwMode="auto">
          <a:xfrm>
            <a:off x="107950" y="4895850"/>
            <a:ext cx="9690100" cy="1792288"/>
          </a:xfrm>
          <a:prstGeom prst="rect">
            <a:avLst/>
          </a:prstGeom>
          <a:solidFill>
            <a:srgbClr val="2D2DB9"/>
          </a:solidFill>
          <a:ln w="25400">
            <a:solidFill>
              <a:srgbClr val="202087"/>
            </a:solidFill>
            <a:miter lim="800000"/>
            <a:headEnd/>
            <a:tailEnd/>
          </a:ln>
        </p:spPr>
        <p:txBody>
          <a:bodyPr>
            <a:spAutoFit/>
          </a:bodyPr>
          <a:lstStyle/>
          <a:p>
            <a:pPr>
              <a:lnSpc>
                <a:spcPct val="110000"/>
              </a:lnSpc>
            </a:pPr>
            <a:r>
              <a:rPr lang="zh-CN" altLang="en-US" sz="2000">
                <a:solidFill>
                  <a:srgbClr val="FFFFFF"/>
                </a:solidFill>
                <a:ea typeface="黑体" pitchFamily="2" charset="-122"/>
              </a:rPr>
              <a:t>在第二季在开播之前，</a:t>
            </a:r>
            <a:r>
              <a:rPr lang="en-US" altLang="zh-CN" sz="2000">
                <a:solidFill>
                  <a:srgbClr val="FFFFFF"/>
                </a:solidFill>
                <a:ea typeface="黑体" pitchFamily="2" charset="-122"/>
              </a:rPr>
              <a:t>Netflix </a:t>
            </a:r>
            <a:r>
              <a:rPr lang="zh-CN" altLang="en-US" sz="2000">
                <a:solidFill>
                  <a:srgbClr val="FFFFFF"/>
                </a:solidFill>
                <a:ea typeface="黑体" pitchFamily="2" charset="-122"/>
              </a:rPr>
              <a:t>就知道</a:t>
            </a:r>
            <a:r>
              <a:rPr lang="en-US" altLang="zh-CN" sz="2000">
                <a:solidFill>
                  <a:srgbClr val="FFFFFF"/>
                </a:solidFill>
                <a:ea typeface="黑体" pitchFamily="2" charset="-122"/>
              </a:rPr>
              <a:t>《</a:t>
            </a:r>
            <a:r>
              <a:rPr lang="zh-CN" altLang="en-US" sz="2000">
                <a:solidFill>
                  <a:srgbClr val="FFFFFF"/>
                </a:solidFill>
                <a:ea typeface="黑体" pitchFamily="2" charset="-122"/>
              </a:rPr>
              <a:t>纸牌屋</a:t>
            </a:r>
            <a:r>
              <a:rPr lang="en-US" altLang="zh-CN" sz="2000">
                <a:solidFill>
                  <a:srgbClr val="FFFFFF"/>
                </a:solidFill>
                <a:ea typeface="黑体" pitchFamily="2" charset="-122"/>
              </a:rPr>
              <a:t>》</a:t>
            </a:r>
            <a:r>
              <a:rPr lang="zh-CN" altLang="en-US" sz="2000">
                <a:solidFill>
                  <a:srgbClr val="FFFFFF"/>
                </a:solidFill>
                <a:ea typeface="黑体" pitchFamily="2" charset="-122"/>
              </a:rPr>
              <a:t>会火。</a:t>
            </a:r>
            <a:r>
              <a:rPr lang="en-US" altLang="zh-CN" sz="2000">
                <a:solidFill>
                  <a:srgbClr val="FFFFFF"/>
                </a:solidFill>
                <a:ea typeface="黑体" pitchFamily="2" charset="-122"/>
              </a:rPr>
              <a:t>Netflix </a:t>
            </a:r>
            <a:r>
              <a:rPr lang="zh-CN" altLang="en-US" sz="2000">
                <a:solidFill>
                  <a:srgbClr val="FFFFFF"/>
                </a:solidFill>
                <a:ea typeface="黑体" pitchFamily="2" charset="-122"/>
              </a:rPr>
              <a:t>在美国有 </a:t>
            </a:r>
            <a:r>
              <a:rPr lang="en-US" altLang="zh-CN" sz="2000">
                <a:solidFill>
                  <a:srgbClr val="FFFFFF"/>
                </a:solidFill>
                <a:ea typeface="黑体" pitchFamily="2" charset="-122"/>
              </a:rPr>
              <a:t>2700 </a:t>
            </a:r>
            <a:r>
              <a:rPr lang="zh-CN" altLang="en-US" sz="2000">
                <a:solidFill>
                  <a:srgbClr val="FFFFFF"/>
                </a:solidFill>
                <a:ea typeface="黑体" pitchFamily="2" charset="-122"/>
              </a:rPr>
              <a:t>万订阅用户，在全世界则有 </a:t>
            </a:r>
            <a:r>
              <a:rPr lang="en-US" altLang="zh-CN" sz="2000">
                <a:solidFill>
                  <a:srgbClr val="FFFFFF"/>
                </a:solidFill>
                <a:ea typeface="黑体" pitchFamily="2" charset="-122"/>
              </a:rPr>
              <a:t>3300 </a:t>
            </a:r>
            <a:r>
              <a:rPr lang="zh-CN" altLang="en-US" sz="2000">
                <a:solidFill>
                  <a:srgbClr val="FFFFFF"/>
                </a:solidFill>
                <a:ea typeface="黑体" pitchFamily="2" charset="-122"/>
              </a:rPr>
              <a:t>万，它比谁都清楚大家喜欢看什么样的电影和电视。每天用户在 </a:t>
            </a:r>
            <a:r>
              <a:rPr lang="en-US" altLang="zh-CN" sz="2000">
                <a:solidFill>
                  <a:srgbClr val="FFFFFF"/>
                </a:solidFill>
                <a:ea typeface="黑体" pitchFamily="2" charset="-122"/>
              </a:rPr>
              <a:t>Netflix </a:t>
            </a:r>
            <a:r>
              <a:rPr lang="zh-CN" altLang="en-US" sz="2000">
                <a:solidFill>
                  <a:srgbClr val="FFFFFF"/>
                </a:solidFill>
                <a:ea typeface="黑体" pitchFamily="2" charset="-122"/>
              </a:rPr>
              <a:t>上产生 </a:t>
            </a:r>
            <a:r>
              <a:rPr lang="en-US" altLang="zh-CN" sz="2000">
                <a:solidFill>
                  <a:srgbClr val="FFFFFF"/>
                </a:solidFill>
                <a:ea typeface="黑体" pitchFamily="2" charset="-122"/>
              </a:rPr>
              <a:t>3000 </a:t>
            </a:r>
            <a:r>
              <a:rPr lang="zh-CN" altLang="en-US" sz="2000">
                <a:solidFill>
                  <a:srgbClr val="FFFFFF"/>
                </a:solidFill>
                <a:ea typeface="黑体" pitchFamily="2" charset="-122"/>
              </a:rPr>
              <a:t>万多个行为，比如你</a:t>
            </a:r>
            <a:r>
              <a:rPr lang="zh-CN" altLang="en-US" sz="2000">
                <a:solidFill>
                  <a:srgbClr val="FFFF00"/>
                </a:solidFill>
                <a:ea typeface="黑体" pitchFamily="2" charset="-122"/>
              </a:rPr>
              <a:t>暂停、回放或者快进时都会产生一个行为，</a:t>
            </a:r>
            <a:r>
              <a:rPr lang="en-US" altLang="zh-CN" sz="2000">
                <a:solidFill>
                  <a:srgbClr val="FFFF00"/>
                </a:solidFill>
                <a:ea typeface="黑体" pitchFamily="2" charset="-122"/>
              </a:rPr>
              <a:t>Netflix </a:t>
            </a:r>
            <a:r>
              <a:rPr lang="zh-CN" altLang="en-US" sz="2000">
                <a:solidFill>
                  <a:srgbClr val="FFFF00"/>
                </a:solidFill>
                <a:ea typeface="黑体" pitchFamily="2" charset="-122"/>
              </a:rPr>
              <a:t>的订阅用户每天还会给出 </a:t>
            </a:r>
            <a:r>
              <a:rPr lang="en-US" altLang="zh-CN" sz="2000">
                <a:solidFill>
                  <a:srgbClr val="FFFF00"/>
                </a:solidFill>
                <a:ea typeface="黑体" pitchFamily="2" charset="-122"/>
              </a:rPr>
              <a:t>400 </a:t>
            </a:r>
            <a:r>
              <a:rPr lang="zh-CN" altLang="en-US" sz="2000">
                <a:solidFill>
                  <a:srgbClr val="FFFF00"/>
                </a:solidFill>
                <a:ea typeface="黑体" pitchFamily="2" charset="-122"/>
              </a:rPr>
              <a:t>万个评分</a:t>
            </a:r>
            <a:r>
              <a:rPr lang="en-US" altLang="zh-CN" sz="2000">
                <a:solidFill>
                  <a:srgbClr val="FFFF00"/>
                </a:solidFill>
                <a:ea typeface="黑体" pitchFamily="2" charset="-122"/>
              </a:rPr>
              <a:t>,Netflix </a:t>
            </a:r>
            <a:r>
              <a:rPr lang="zh-CN" altLang="en-US" sz="2000">
                <a:solidFill>
                  <a:srgbClr val="FFFF00"/>
                </a:solidFill>
                <a:ea typeface="黑体" pitchFamily="2" charset="-122"/>
              </a:rPr>
              <a:t>海量的用户数据积累和分析。</a:t>
            </a:r>
            <a:endParaRPr lang="zh-CN" altLang="en-US"/>
          </a:p>
        </p:txBody>
      </p:sp>
      <p:pic>
        <p:nvPicPr>
          <p:cNvPr id="33797"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988" y="909638"/>
            <a:ext cx="38671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矩形 2"/>
          <p:cNvSpPr>
            <a:spLocks noChangeArrowheads="1"/>
          </p:cNvSpPr>
          <p:nvPr/>
        </p:nvSpPr>
        <p:spPr bwMode="auto">
          <a:xfrm>
            <a:off x="5868988" y="3357563"/>
            <a:ext cx="3935412"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1800">
                <a:solidFill>
                  <a:srgbClr val="0070C0"/>
                </a:solidFill>
                <a:sym typeface="Times New Roman" pitchFamily="18" charset="0"/>
              </a:rPr>
              <a:t> 拍什么、谁来拍、谁来演、怎么播，都由数千万观众的客观喜好统计决定。每一步都由精准细致、高效经济数据引导</a:t>
            </a:r>
          </a:p>
        </p:txBody>
      </p:sp>
      <p:sp>
        <p:nvSpPr>
          <p:cNvPr id="33799" name="矩形 3"/>
          <p:cNvSpPr>
            <a:spLocks noChangeArrowheads="1"/>
          </p:cNvSpPr>
          <p:nvPr/>
        </p:nvSpPr>
        <p:spPr bwMode="auto">
          <a:xfrm>
            <a:off x="36513" y="1341438"/>
            <a:ext cx="5761037" cy="338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800">
                <a:solidFill>
                  <a:srgbClr val="000000"/>
                </a:solidFill>
                <a:latin typeface="黑体" pitchFamily="2" charset="-122"/>
                <a:ea typeface="黑体" pitchFamily="2" charset="-122"/>
                <a:sym typeface="Times New Roman" pitchFamily="18" charset="0"/>
              </a:rPr>
              <a:t>谷歌在新电影上映之前四周，可以以</a:t>
            </a:r>
            <a:r>
              <a:rPr lang="en-US" altLang="zh-CN" sz="1800">
                <a:solidFill>
                  <a:srgbClr val="000000"/>
                </a:solidFill>
                <a:latin typeface="黑体" pitchFamily="2" charset="-122"/>
                <a:ea typeface="黑体" pitchFamily="2" charset="-122"/>
                <a:sym typeface="Times New Roman" pitchFamily="18" charset="0"/>
              </a:rPr>
              <a:t>94%</a:t>
            </a:r>
            <a:r>
              <a:rPr lang="zh-CN" altLang="en-US" sz="1800">
                <a:solidFill>
                  <a:srgbClr val="000000"/>
                </a:solidFill>
                <a:latin typeface="黑体" pitchFamily="2" charset="-122"/>
                <a:ea typeface="黑体" pitchFamily="2" charset="-122"/>
                <a:sym typeface="Times New Roman" pitchFamily="18" charset="0"/>
              </a:rPr>
              <a:t>的准确率预估出首周末票房。</a:t>
            </a:r>
            <a:r>
              <a:rPr lang="en-US" altLang="zh-CN" sz="1800">
                <a:solidFill>
                  <a:srgbClr val="000000"/>
                </a:solidFill>
                <a:latin typeface="黑体" pitchFamily="2" charset="-122"/>
                <a:ea typeface="黑体" pitchFamily="2" charset="-122"/>
                <a:sym typeface="Times New Roman" pitchFamily="18" charset="0"/>
              </a:rPr>
              <a:t>48%</a:t>
            </a:r>
            <a:r>
              <a:rPr lang="zh-CN" altLang="en-US" sz="1800">
                <a:solidFill>
                  <a:srgbClr val="000000"/>
                </a:solidFill>
                <a:latin typeface="黑体" pitchFamily="2" charset="-122"/>
                <a:ea typeface="黑体" pitchFamily="2" charset="-122"/>
                <a:sym typeface="Times New Roman" pitchFamily="18" charset="0"/>
              </a:rPr>
              <a:t>的电影观众是在购买电影票当天才决定看什么。因此，影片推广应该在周末首映之后持续进行，而不是首映就结束了。</a:t>
            </a:r>
            <a:endParaRPr lang="en-US" sz="1800">
              <a:solidFill>
                <a:srgbClr val="000000"/>
              </a:solidFill>
              <a:latin typeface="黑体" pitchFamily="2" charset="-122"/>
              <a:ea typeface="黑体" pitchFamily="2" charset="-122"/>
              <a:sym typeface="Times New Roman" pitchFamily="18" charset="0"/>
            </a:endParaRPr>
          </a:p>
          <a:p>
            <a:pPr>
              <a:lnSpc>
                <a:spcPct val="150000"/>
              </a:lnSpc>
            </a:pPr>
            <a:r>
              <a:rPr lang="zh-CN" altLang="en-US" sz="1800">
                <a:solidFill>
                  <a:srgbClr val="000000"/>
                </a:solidFill>
                <a:latin typeface="黑体" pitchFamily="2" charset="-122"/>
                <a:ea typeface="黑体" pitchFamily="2" charset="-122"/>
                <a:sym typeface="Times New Roman" pitchFamily="18" charset="0"/>
              </a:rPr>
              <a:t>谷歌发现，</a:t>
            </a:r>
            <a:r>
              <a:rPr lang="en-US" altLang="zh-CN" sz="1800">
                <a:solidFill>
                  <a:srgbClr val="000000"/>
                </a:solidFill>
                <a:latin typeface="黑体" pitchFamily="2" charset="-122"/>
                <a:ea typeface="黑体" pitchFamily="2" charset="-122"/>
                <a:sym typeface="Times New Roman" pitchFamily="18" charset="0"/>
              </a:rPr>
              <a:t>2012 </a:t>
            </a:r>
            <a:r>
              <a:rPr lang="zh-CN" altLang="en-US" sz="1800">
                <a:solidFill>
                  <a:srgbClr val="000000"/>
                </a:solidFill>
                <a:latin typeface="黑体" pitchFamily="2" charset="-122"/>
                <a:ea typeface="黑体" pitchFamily="2" charset="-122"/>
                <a:sym typeface="Times New Roman" pitchFamily="18" charset="0"/>
              </a:rPr>
              <a:t>年一年，电影相关的搜索量增长了</a:t>
            </a:r>
            <a:r>
              <a:rPr lang="en-US" altLang="zh-CN" sz="1800">
                <a:solidFill>
                  <a:srgbClr val="000000"/>
                </a:solidFill>
                <a:latin typeface="黑体" pitchFamily="2" charset="-122"/>
                <a:ea typeface="黑体" pitchFamily="2" charset="-122"/>
                <a:sym typeface="Times New Roman" pitchFamily="18" charset="0"/>
              </a:rPr>
              <a:t>56%</a:t>
            </a:r>
            <a:r>
              <a:rPr lang="zh-CN" altLang="en-US" sz="1800">
                <a:solidFill>
                  <a:srgbClr val="000000"/>
                </a:solidFill>
                <a:latin typeface="黑体" pitchFamily="2" charset="-122"/>
                <a:ea typeface="黑体" pitchFamily="2" charset="-122"/>
                <a:sym typeface="Times New Roman" pitchFamily="18" charset="0"/>
              </a:rPr>
              <a:t>。</a:t>
            </a:r>
            <a:r>
              <a:rPr lang="zh-CN" altLang="en-US" sz="1800">
                <a:solidFill>
                  <a:srgbClr val="FF0000"/>
                </a:solidFill>
                <a:latin typeface="黑体" pitchFamily="2" charset="-122"/>
                <a:ea typeface="黑体" pitchFamily="2" charset="-122"/>
                <a:sym typeface="Times New Roman" pitchFamily="18" charset="0"/>
              </a:rPr>
              <a:t>电影相关的搜索量与票房收入之间存在很强的关联。</a:t>
            </a:r>
            <a:r>
              <a:rPr lang="en-US" sz="1800">
                <a:solidFill>
                  <a:srgbClr val="FF0000"/>
                </a:solidFill>
                <a:latin typeface="黑体" pitchFamily="2" charset="-122"/>
                <a:ea typeface="黑体" pitchFamily="2" charset="-122"/>
                <a:sym typeface="Times New Roman" pitchFamily="18" charset="0"/>
              </a:rPr>
              <a:t> </a:t>
            </a:r>
            <a:r>
              <a:rPr lang="zh-CN" altLang="en-US" sz="1800">
                <a:solidFill>
                  <a:srgbClr val="FF0000"/>
                </a:solidFill>
                <a:latin typeface="黑体" pitchFamily="2" charset="-122"/>
                <a:ea typeface="黑体" pitchFamily="2" charset="-122"/>
                <a:sym typeface="Times New Roman" pitchFamily="18" charset="0"/>
              </a:rPr>
              <a:t>谷歌构建了一些指标与票房收入的关系模型，从而实现了对票房的预测</a:t>
            </a:r>
            <a:r>
              <a:rPr lang="zh-CN" altLang="en-US" sz="1800">
                <a:solidFill>
                  <a:srgbClr val="000000"/>
                </a:solidFill>
                <a:latin typeface="黑体" pitchFamily="2" charset="-122"/>
                <a:ea typeface="黑体" pitchFamily="2" charset="-122"/>
                <a:sym typeface="Times New Roman" pitchFamily="18" charset="0"/>
              </a:rPr>
              <a:t>。</a:t>
            </a:r>
            <a:endParaRPr lang="en-US" sz="1800">
              <a:solidFill>
                <a:srgbClr val="000000"/>
              </a:solidFill>
              <a:latin typeface="黑体" pitchFamily="2" charset="-122"/>
              <a:ea typeface="黑体" pitchFamily="2" charset="-122"/>
              <a:sym typeface="Times New Roman" pitchFamily="18" charset="0"/>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2"/>
          <p:cNvSpPr>
            <a:spLocks noChangeArrowheads="1"/>
          </p:cNvSpPr>
          <p:nvPr/>
        </p:nvSpPr>
        <p:spPr bwMode="auto">
          <a:xfrm>
            <a:off x="1979613" y="117475"/>
            <a:ext cx="54721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007" tIns="53504" rIns="107007" bIns="53504">
            <a:spAutoFit/>
          </a:bodyPr>
          <a:lstStyle/>
          <a:p>
            <a:pPr algn="ctr" eaLnBrk="1" hangingPunct="1"/>
            <a:r>
              <a:rPr lang="zh-CN" altLang="en-US" sz="3200">
                <a:solidFill>
                  <a:srgbClr val="FF0000"/>
                </a:solidFill>
                <a:latin typeface="微软雅黑" pitchFamily="34" charset="-122"/>
                <a:ea typeface="微软雅黑" pitchFamily="34" charset="-122"/>
                <a:sym typeface="微软雅黑" pitchFamily="34" charset="-122"/>
              </a:rPr>
              <a:t>大数据思维与应用实践</a:t>
            </a:r>
          </a:p>
        </p:txBody>
      </p:sp>
      <p:sp>
        <p:nvSpPr>
          <p:cNvPr id="5123" name="矩形 1"/>
          <p:cNvSpPr>
            <a:spLocks noChangeArrowheads="1"/>
          </p:cNvSpPr>
          <p:nvPr/>
        </p:nvSpPr>
        <p:spPr bwMode="auto">
          <a:xfrm>
            <a:off x="1044575" y="1268413"/>
            <a:ext cx="734377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buFont typeface="Wingdings" pitchFamily="2" charset="2"/>
              <a:buChar char="Ø"/>
            </a:pPr>
            <a:r>
              <a:rPr lang="zh-CN" altLang="en-US" sz="2800" dirty="0">
                <a:solidFill>
                  <a:srgbClr val="FF0000"/>
                </a:solidFill>
                <a:latin typeface="黑体" pitchFamily="2" charset="-122"/>
                <a:ea typeface="黑体" pitchFamily="2" charset="-122"/>
                <a:sym typeface="黑体" pitchFamily="2" charset="-122"/>
              </a:rPr>
              <a:t>大数据认知</a:t>
            </a:r>
            <a:endParaRPr lang="en-US" sz="2800" dirty="0">
              <a:solidFill>
                <a:srgbClr val="FF000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大数据的思维</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大数据相关技术</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大数据的应用案例</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矩形 8"/>
          <p:cNvSpPr>
            <a:spLocks noChangeArrowheads="1"/>
          </p:cNvSpPr>
          <p:nvPr/>
        </p:nvSpPr>
        <p:spPr bwMode="auto">
          <a:xfrm>
            <a:off x="109538" y="190500"/>
            <a:ext cx="6337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四、大数据的应用案例</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34819" name="矩形 1"/>
          <p:cNvSpPr>
            <a:spLocks noChangeArrowheads="1"/>
          </p:cNvSpPr>
          <p:nvPr/>
        </p:nvSpPr>
        <p:spPr bwMode="auto">
          <a:xfrm>
            <a:off x="107950" y="838200"/>
            <a:ext cx="53721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solidFill>
                  <a:srgbClr val="FF0000"/>
                </a:solidFill>
                <a:latin typeface="黑体" pitchFamily="2" charset="-122"/>
                <a:ea typeface="黑体" pitchFamily="2" charset="-122"/>
                <a:sym typeface="Times New Roman" pitchFamily="18" charset="0"/>
              </a:rPr>
              <a:t>机票预测</a:t>
            </a:r>
          </a:p>
          <a:p>
            <a:pPr>
              <a:lnSpc>
                <a:spcPct val="150000"/>
              </a:lnSpc>
            </a:pPr>
            <a:r>
              <a:rPr lang="zh-CN" altLang="en-US" sz="1800">
                <a:solidFill>
                  <a:srgbClr val="000000"/>
                </a:solidFill>
                <a:sym typeface="Times New Roman" pitchFamily="18" charset="0"/>
              </a:rPr>
              <a:t>埃齐奥尼，美国有名的人工智能专家，世界就是一系列的大数据问题。利用数据的相关技术，</a:t>
            </a:r>
            <a:r>
              <a:rPr lang="en-US" sz="1800">
                <a:solidFill>
                  <a:srgbClr val="000000"/>
                </a:solidFill>
                <a:sym typeface="Times New Roman" pitchFamily="18" charset="0"/>
              </a:rPr>
              <a:t>  </a:t>
            </a:r>
            <a:r>
              <a:rPr lang="zh-CN" altLang="en-US" sz="1800">
                <a:solidFill>
                  <a:srgbClr val="000000"/>
                </a:solidFill>
                <a:sym typeface="Times New Roman" pitchFamily="18" charset="0"/>
              </a:rPr>
              <a:t>从旅游网站上搜集来所需要的数据，分析所有特定航线机票的销售价格，并确定票价与提前购买天数的关系，预测当前的机票在未来一段时间内价格。</a:t>
            </a:r>
            <a:r>
              <a:rPr lang="zh-CN" altLang="en-US" sz="1800">
                <a:solidFill>
                  <a:srgbClr val="FF0000"/>
                </a:solidFill>
                <a:sym typeface="Times New Roman" pitchFamily="18" charset="0"/>
              </a:rPr>
              <a:t>预测系统并不知道是哪些因素导致了机票价格的波动，只知道利用其他航班的数据来预测未来机票价格的走势。</a:t>
            </a:r>
            <a:r>
              <a:rPr lang="zh-CN" altLang="en-US" sz="1800">
                <a:solidFill>
                  <a:srgbClr val="000000"/>
                </a:solidFill>
                <a:sym typeface="Times New Roman" pitchFamily="18" charset="0"/>
              </a:rPr>
              <a:t> 到</a:t>
            </a:r>
            <a:r>
              <a:rPr lang="en-US" altLang="zh-CN" sz="1800">
                <a:solidFill>
                  <a:srgbClr val="000000"/>
                </a:solidFill>
                <a:sym typeface="Times New Roman" pitchFamily="18" charset="0"/>
              </a:rPr>
              <a:t>2012</a:t>
            </a:r>
            <a:r>
              <a:rPr lang="zh-CN" altLang="en-US" sz="1800">
                <a:solidFill>
                  <a:srgbClr val="000000"/>
                </a:solidFill>
                <a:sym typeface="Times New Roman" pitchFamily="18" charset="0"/>
              </a:rPr>
              <a:t>年为止，</a:t>
            </a:r>
            <a:r>
              <a:rPr lang="en-US" altLang="zh-CN" sz="1800">
                <a:solidFill>
                  <a:srgbClr val="000000"/>
                </a:solidFill>
                <a:sym typeface="Times New Roman" pitchFamily="18" charset="0"/>
              </a:rPr>
              <a:t>Farecast</a:t>
            </a:r>
            <a:r>
              <a:rPr lang="zh-CN" altLang="en-US" sz="1800">
                <a:solidFill>
                  <a:srgbClr val="000000"/>
                </a:solidFill>
                <a:sym typeface="Times New Roman" pitchFamily="18" charset="0"/>
              </a:rPr>
              <a:t>用了将近十万亿条价格记录来帮助预测美国国内航班的票价，预测准确度已经高达</a:t>
            </a:r>
            <a:r>
              <a:rPr lang="en-US" altLang="zh-CN" sz="1800">
                <a:solidFill>
                  <a:srgbClr val="000000"/>
                </a:solidFill>
                <a:sym typeface="Times New Roman" pitchFamily="18" charset="0"/>
              </a:rPr>
              <a:t>75</a:t>
            </a:r>
            <a:r>
              <a:rPr lang="zh-CN" altLang="en-US" sz="1800">
                <a:solidFill>
                  <a:srgbClr val="000000"/>
                </a:solidFill>
                <a:sym typeface="Times New Roman" pitchFamily="18" charset="0"/>
              </a:rPr>
              <a:t>％，使用</a:t>
            </a:r>
            <a:r>
              <a:rPr lang="en-US" altLang="zh-CN" sz="1800">
                <a:solidFill>
                  <a:srgbClr val="000000"/>
                </a:solidFill>
                <a:sym typeface="Times New Roman" pitchFamily="18" charset="0"/>
              </a:rPr>
              <a:t>Farecast</a:t>
            </a:r>
            <a:r>
              <a:rPr lang="zh-CN" altLang="en-US" sz="1800">
                <a:solidFill>
                  <a:srgbClr val="000000"/>
                </a:solidFill>
                <a:sym typeface="Times New Roman" pitchFamily="18" charset="0"/>
              </a:rPr>
              <a:t>平均每张机票可节省</a:t>
            </a:r>
            <a:r>
              <a:rPr lang="en-US" altLang="zh-CN" sz="1800">
                <a:solidFill>
                  <a:srgbClr val="000000"/>
                </a:solidFill>
                <a:sym typeface="Times New Roman" pitchFamily="18" charset="0"/>
              </a:rPr>
              <a:t>50</a:t>
            </a:r>
            <a:r>
              <a:rPr lang="zh-CN" altLang="en-US" sz="1800">
                <a:solidFill>
                  <a:srgbClr val="000000"/>
                </a:solidFill>
                <a:sym typeface="Times New Roman" pitchFamily="18" charset="0"/>
              </a:rPr>
              <a:t>美元。</a:t>
            </a:r>
            <a:r>
              <a:rPr lang="zh-CN" altLang="en-US" sz="1800">
                <a:solidFill>
                  <a:srgbClr val="FF0000"/>
                </a:solidFill>
                <a:sym typeface="Times New Roman" pitchFamily="18" charset="0"/>
              </a:rPr>
              <a:t>开始建立的数学模型在进行预测时，所考虑的只是基于</a:t>
            </a:r>
            <a:r>
              <a:rPr lang="en-US" altLang="zh-CN" sz="1800">
                <a:solidFill>
                  <a:srgbClr val="FF0000"/>
                </a:solidFill>
                <a:sym typeface="Times New Roman" pitchFamily="18" charset="0"/>
              </a:rPr>
              <a:t>41 </a:t>
            </a:r>
            <a:r>
              <a:rPr lang="zh-CN" altLang="en-US" sz="1800">
                <a:solidFill>
                  <a:srgbClr val="FF0000"/>
                </a:solidFill>
                <a:sym typeface="Times New Roman" pitchFamily="18" charset="0"/>
              </a:rPr>
              <a:t>天之内的</a:t>
            </a:r>
            <a:r>
              <a:rPr lang="en-US" altLang="zh-CN" sz="1800">
                <a:solidFill>
                  <a:srgbClr val="FF0000"/>
                </a:solidFill>
                <a:sym typeface="Times New Roman" pitchFamily="18" charset="0"/>
              </a:rPr>
              <a:t>12 000 </a:t>
            </a:r>
            <a:r>
              <a:rPr lang="zh-CN" altLang="en-US" sz="1800">
                <a:solidFill>
                  <a:srgbClr val="FF0000"/>
                </a:solidFill>
                <a:sym typeface="Times New Roman" pitchFamily="18" charset="0"/>
              </a:rPr>
              <a:t>个价格样本。</a:t>
            </a:r>
            <a:r>
              <a:rPr lang="en-US" altLang="zh-CN" sz="1800">
                <a:solidFill>
                  <a:srgbClr val="FF0000"/>
                </a:solidFill>
                <a:sym typeface="Times New Roman" pitchFamily="18" charset="0"/>
              </a:rPr>
              <a:t>12 000 </a:t>
            </a:r>
            <a:r>
              <a:rPr lang="zh-CN" altLang="en-US" sz="1800">
                <a:solidFill>
                  <a:srgbClr val="FF0000"/>
                </a:solidFill>
                <a:sym typeface="Times New Roman" pitchFamily="18" charset="0"/>
              </a:rPr>
              <a:t>个价格样本绝对不符合大数据</a:t>
            </a:r>
            <a:r>
              <a:rPr lang="en-US" altLang="zh-CN" sz="1800">
                <a:solidFill>
                  <a:srgbClr val="FF0000"/>
                </a:solidFill>
                <a:sym typeface="Times New Roman" pitchFamily="18" charset="0"/>
              </a:rPr>
              <a:t>4V </a:t>
            </a:r>
            <a:r>
              <a:rPr lang="zh-CN" altLang="en-US" sz="1800">
                <a:solidFill>
                  <a:srgbClr val="FF0000"/>
                </a:solidFill>
                <a:sym typeface="Times New Roman" pitchFamily="18" charset="0"/>
              </a:rPr>
              <a:t>定义。</a:t>
            </a:r>
          </a:p>
        </p:txBody>
      </p:sp>
      <p:pic>
        <p:nvPicPr>
          <p:cNvPr id="34820" name="图片 4"/>
          <p:cNvPicPr>
            <a:picLocks noChangeAspect="1" noChangeArrowheads="1"/>
          </p:cNvPicPr>
          <p:nvPr/>
        </p:nvPicPr>
        <p:blipFill>
          <a:blip r:embed="rId2">
            <a:extLst>
              <a:ext uri="{28A0092B-C50C-407E-A947-70E740481C1C}">
                <a14:useLocalDpi xmlns:a14="http://schemas.microsoft.com/office/drawing/2010/main" val="0"/>
              </a:ext>
            </a:extLst>
          </a:blip>
          <a:srcRect r="2324"/>
          <a:stretch>
            <a:fillRect/>
          </a:stretch>
        </p:blipFill>
        <p:spPr bwMode="auto">
          <a:xfrm>
            <a:off x="5610225" y="1001713"/>
            <a:ext cx="4146550"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矩形 2"/>
          <p:cNvSpPr>
            <a:spLocks noChangeArrowheads="1"/>
          </p:cNvSpPr>
          <p:nvPr/>
        </p:nvSpPr>
        <p:spPr bwMode="auto">
          <a:xfrm>
            <a:off x="5645150" y="3606800"/>
            <a:ext cx="4111625" cy="28638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2000">
                <a:solidFill>
                  <a:srgbClr val="000000"/>
                </a:solidFill>
                <a:sym typeface="Times New Roman" pitchFamily="18" charset="0"/>
              </a:rPr>
              <a:t>Farecast </a:t>
            </a:r>
            <a:r>
              <a:rPr lang="zh-CN" altLang="en-US" sz="2000">
                <a:solidFill>
                  <a:srgbClr val="000000"/>
                </a:solidFill>
                <a:sym typeface="Times New Roman" pitchFamily="18" charset="0"/>
              </a:rPr>
              <a:t>的启示：</a:t>
            </a:r>
            <a:r>
              <a:rPr lang="zh-CN" altLang="en-US" sz="2000">
                <a:solidFill>
                  <a:srgbClr val="FF0000"/>
                </a:solidFill>
                <a:sym typeface="Times New Roman" pitchFamily="18" charset="0"/>
              </a:rPr>
              <a:t>大数据不再拘泥于因果关系，而是注重相关关系。利用间接数据建模，</a:t>
            </a:r>
            <a:r>
              <a:rPr lang="zh-CN" altLang="en-US" sz="2000">
                <a:solidFill>
                  <a:srgbClr val="000000"/>
                </a:solidFill>
                <a:sym typeface="Times New Roman" pitchFamily="18" charset="0"/>
              </a:rPr>
              <a:t>随后再不断优化模型，提高预测的准确性。</a:t>
            </a:r>
            <a:endParaRPr lang="en-US" sz="2000">
              <a:solidFill>
                <a:srgbClr val="000000"/>
              </a:solidFill>
              <a:sym typeface="Times New Roman" pitchFamily="18" charset="0"/>
            </a:endParaRPr>
          </a:p>
          <a:p>
            <a:pPr>
              <a:lnSpc>
                <a:spcPct val="150000"/>
              </a:lnSpc>
            </a:pPr>
            <a:r>
              <a:rPr lang="zh-CN" altLang="en-US" sz="2000">
                <a:solidFill>
                  <a:srgbClr val="FF0000"/>
                </a:solidFill>
                <a:sym typeface="Times New Roman" pitchFamily="18" charset="0"/>
              </a:rPr>
              <a:t>大数据的核心在于思维，而非数据或者技术本身</a:t>
            </a:r>
            <a:r>
              <a:rPr lang="zh-CN" altLang="en-US" sz="2000">
                <a:solidFill>
                  <a:srgbClr val="000000"/>
                </a:solidFill>
                <a:sym typeface="Times New Roman" pitchFamily="18" charset="0"/>
              </a:rPr>
              <a:t>。</a:t>
            </a:r>
            <a:endParaRPr lang="zh-CN" altLang="en-US"/>
          </a:p>
        </p:txBody>
      </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bwMode="auto">
          <a:xfrm>
            <a:off x="493713" y="1600200"/>
            <a:ext cx="4583112"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buFontTx/>
              <a:buNone/>
            </a:pPr>
            <a:r>
              <a:rPr lang="zh-CN" altLang="zh-CN" sz="1800" b="1" smtClean="0">
                <a:solidFill>
                  <a:srgbClr val="000000"/>
                </a:solidFill>
                <a:latin typeface="黑体" pitchFamily="2" charset="-122"/>
                <a:ea typeface="黑体" pitchFamily="2" charset="-122"/>
              </a:rPr>
              <a:t>《</a:t>
            </a:r>
            <a:r>
              <a:rPr lang="zh-CN" sz="1800" b="1" smtClean="0">
                <a:solidFill>
                  <a:srgbClr val="000000"/>
                </a:solidFill>
                <a:latin typeface="黑体" pitchFamily="2" charset="-122"/>
                <a:ea typeface="黑体" pitchFamily="2" charset="-122"/>
              </a:rPr>
              <a:t>卫报</a:t>
            </a:r>
            <a:r>
              <a:rPr lang="zh-CN" altLang="zh-CN" sz="1800" b="1" smtClean="0">
                <a:solidFill>
                  <a:srgbClr val="000000"/>
                </a:solidFill>
                <a:latin typeface="黑体" pitchFamily="2" charset="-122"/>
                <a:ea typeface="黑体" pitchFamily="2" charset="-122"/>
              </a:rPr>
              <a:t>》</a:t>
            </a:r>
            <a:r>
              <a:rPr lang="zh-CN" sz="1800" b="1" smtClean="0">
                <a:solidFill>
                  <a:srgbClr val="000000"/>
                </a:solidFill>
                <a:latin typeface="黑体" pitchFamily="2" charset="-122"/>
                <a:ea typeface="黑体" pitchFamily="2" charset="-122"/>
              </a:rPr>
              <a:t>使用来自维基解密的数据，借用谷歌地图提供的免费软件</a:t>
            </a:r>
            <a:r>
              <a:rPr lang="zh-CN" altLang="zh-CN" sz="1800" b="1" smtClean="0">
                <a:solidFill>
                  <a:srgbClr val="000000"/>
                </a:solidFill>
                <a:latin typeface="黑体" pitchFamily="2" charset="-122"/>
                <a:ea typeface="黑体" pitchFamily="2" charset="-122"/>
              </a:rPr>
              <a:t>Google fushion</a:t>
            </a:r>
            <a:r>
              <a:rPr lang="zh-CN" sz="1800" b="1" smtClean="0">
                <a:solidFill>
                  <a:srgbClr val="000000"/>
                </a:solidFill>
                <a:latin typeface="黑体" pitchFamily="2" charset="-122"/>
                <a:ea typeface="黑体" pitchFamily="2" charset="-122"/>
              </a:rPr>
              <a:t>制作了一幅点图</a:t>
            </a:r>
            <a:r>
              <a:rPr lang="zh-CN" altLang="zh-CN" sz="1800" b="1" smtClean="0">
                <a:solidFill>
                  <a:srgbClr val="000000"/>
                </a:solidFill>
                <a:latin typeface="黑体" pitchFamily="2" charset="-122"/>
                <a:ea typeface="黑体" pitchFamily="2" charset="-122"/>
              </a:rPr>
              <a:t>,</a:t>
            </a:r>
            <a:r>
              <a:rPr lang="zh-CN" sz="1800" b="1" smtClean="0">
                <a:solidFill>
                  <a:srgbClr val="000000"/>
                </a:solidFill>
                <a:latin typeface="黑体" pitchFamily="2" charset="-122"/>
                <a:ea typeface="黑体" pitchFamily="2" charset="-122"/>
              </a:rPr>
              <a:t>将伊拉克战争中所有的人员伤亡情况均标注于地图之上。地图可以缩放大小，数据多达</a:t>
            </a:r>
            <a:r>
              <a:rPr lang="zh-CN" altLang="zh-CN" sz="1800" b="1" smtClean="0">
                <a:solidFill>
                  <a:srgbClr val="000000"/>
                </a:solidFill>
                <a:latin typeface="黑体" pitchFamily="2" charset="-122"/>
                <a:ea typeface="黑体" pitchFamily="2" charset="-122"/>
              </a:rPr>
              <a:t>39.1</a:t>
            </a:r>
            <a:r>
              <a:rPr lang="zh-CN" sz="1800" b="1" smtClean="0">
                <a:solidFill>
                  <a:srgbClr val="000000"/>
                </a:solidFill>
                <a:latin typeface="黑体" pitchFamily="2" charset="-122"/>
                <a:ea typeface="黑体" pitchFamily="2" charset="-122"/>
              </a:rPr>
              <a:t>万条左右。在地图上一个红点便代表一次死伤事件，鼠标点击红点后弹出的窗口则有详细的说明：伤亡人数、时间，造成伤亡的具体原因。</a:t>
            </a:r>
          </a:p>
          <a:p>
            <a:pPr marL="0" indent="0">
              <a:lnSpc>
                <a:spcPct val="150000"/>
              </a:lnSpc>
              <a:buFontTx/>
              <a:buNone/>
            </a:pPr>
            <a:r>
              <a:rPr lang="zh-CN" sz="1800" b="1" smtClean="0">
                <a:solidFill>
                  <a:srgbClr val="000000"/>
                </a:solidFill>
                <a:latin typeface="黑体" pitchFamily="2" charset="-122"/>
                <a:ea typeface="黑体" pitchFamily="2" charset="-122"/>
              </a:rPr>
              <a:t>此则新闻刊登后在英国朝野也确实引起了震动，相当程度上推动了英国最终做出撤出驻伊拉克军队的决定。</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1288" y="1485900"/>
            <a:ext cx="4392612" cy="501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8" name="矩形 8"/>
          <p:cNvSpPr>
            <a:spLocks noChangeArrowheads="1"/>
          </p:cNvSpPr>
          <p:nvPr/>
        </p:nvSpPr>
        <p:spPr bwMode="auto">
          <a:xfrm>
            <a:off x="539750" y="333375"/>
            <a:ext cx="63373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四、大数据的应用案例</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36869" name="矩形 1"/>
          <p:cNvSpPr>
            <a:spLocks noChangeArrowheads="1"/>
          </p:cNvSpPr>
          <p:nvPr/>
        </p:nvSpPr>
        <p:spPr bwMode="auto">
          <a:xfrm>
            <a:off x="1588" y="1139825"/>
            <a:ext cx="4930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a:solidFill>
                  <a:srgbClr val="FF0000"/>
                </a:solidFill>
                <a:latin typeface="Arial" charset="0"/>
                <a:sym typeface="Arial" charset="0"/>
              </a:rPr>
              <a:t>《卫报》的数据可视化与数据新闻</a:t>
            </a:r>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8"/>
          <p:cNvSpPr>
            <a:spLocks noChangeArrowheads="1"/>
          </p:cNvSpPr>
          <p:nvPr/>
        </p:nvSpPr>
        <p:spPr bwMode="auto">
          <a:xfrm>
            <a:off x="396875" y="190500"/>
            <a:ext cx="6337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四、大数据的应用案例</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
        <p:nvSpPr>
          <p:cNvPr id="37891" name="矩形 1"/>
          <p:cNvSpPr>
            <a:spLocks noChangeArrowheads="1"/>
          </p:cNvSpPr>
          <p:nvPr/>
        </p:nvSpPr>
        <p:spPr bwMode="auto">
          <a:xfrm>
            <a:off x="36513" y="836613"/>
            <a:ext cx="4930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a:solidFill>
                  <a:srgbClr val="FF0000"/>
                </a:solidFill>
                <a:latin typeface="Arial" charset="0"/>
                <a:sym typeface="Arial" charset="0"/>
              </a:rPr>
              <a:t>潘多拉的音乐基因组计划</a:t>
            </a:r>
            <a:endParaRPr lang="zh-CN" altLang="en-US"/>
          </a:p>
        </p:txBody>
      </p:sp>
      <p:sp>
        <p:nvSpPr>
          <p:cNvPr id="37892" name="矩形 2"/>
          <p:cNvSpPr>
            <a:spLocks noChangeArrowheads="1"/>
          </p:cNvSpPr>
          <p:nvPr/>
        </p:nvSpPr>
        <p:spPr bwMode="auto">
          <a:xfrm>
            <a:off x="179388" y="1414463"/>
            <a:ext cx="4752975"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a:solidFill>
                  <a:srgbClr val="000000"/>
                </a:solidFill>
                <a:latin typeface="黑体" pitchFamily="2" charset="-122"/>
                <a:ea typeface="黑体" pitchFamily="2" charset="-122"/>
                <a:sym typeface="Times New Roman" pitchFamily="18" charset="0"/>
              </a:rPr>
              <a:t>潘多拉网络电台就会为我们建立一个高度个性化的“私人电台”，允许每名用户最多建立</a:t>
            </a:r>
            <a:r>
              <a:rPr lang="en-US" altLang="zh-CN" sz="2000">
                <a:solidFill>
                  <a:srgbClr val="000000"/>
                </a:solidFill>
                <a:latin typeface="黑体" pitchFamily="2" charset="-122"/>
                <a:ea typeface="黑体" pitchFamily="2" charset="-122"/>
                <a:sym typeface="Times New Roman" pitchFamily="18" charset="0"/>
              </a:rPr>
              <a:t>100 </a:t>
            </a:r>
            <a:r>
              <a:rPr lang="zh-CN" altLang="en-US" sz="2000">
                <a:solidFill>
                  <a:srgbClr val="000000"/>
                </a:solidFill>
                <a:latin typeface="黑体" pitchFamily="2" charset="-122"/>
                <a:ea typeface="黑体" pitchFamily="2" charset="-122"/>
                <a:sym typeface="Times New Roman" pitchFamily="18" charset="0"/>
              </a:rPr>
              <a:t>个私人电台，拥有</a:t>
            </a:r>
            <a:r>
              <a:rPr lang="en-US" altLang="zh-CN" sz="2000">
                <a:solidFill>
                  <a:srgbClr val="000000"/>
                </a:solidFill>
                <a:latin typeface="黑体" pitchFamily="2" charset="-122"/>
                <a:ea typeface="黑体" pitchFamily="2" charset="-122"/>
                <a:sym typeface="Times New Roman" pitchFamily="18" charset="0"/>
              </a:rPr>
              <a:t>14 </a:t>
            </a:r>
            <a:r>
              <a:rPr lang="zh-CN" altLang="en-US" sz="2000">
                <a:solidFill>
                  <a:srgbClr val="000000"/>
                </a:solidFill>
                <a:latin typeface="黑体" pitchFamily="2" charset="-122"/>
                <a:ea typeface="黑体" pitchFamily="2" charset="-122"/>
                <a:sym typeface="Times New Roman" pitchFamily="18" charset="0"/>
              </a:rPr>
              <a:t>亿个“私人电台”，平均每名注册用户拥有的“私人电台”达</a:t>
            </a:r>
            <a:r>
              <a:rPr lang="en-US" altLang="zh-CN" sz="2000">
                <a:solidFill>
                  <a:srgbClr val="000000"/>
                </a:solidFill>
                <a:latin typeface="黑体" pitchFamily="2" charset="-122"/>
                <a:ea typeface="黑体" pitchFamily="2" charset="-122"/>
                <a:sym typeface="Times New Roman" pitchFamily="18" charset="0"/>
              </a:rPr>
              <a:t>17 </a:t>
            </a:r>
            <a:r>
              <a:rPr lang="zh-CN" altLang="en-US" sz="2000">
                <a:solidFill>
                  <a:srgbClr val="000000"/>
                </a:solidFill>
                <a:latin typeface="黑体" pitchFamily="2" charset="-122"/>
                <a:ea typeface="黑体" pitchFamily="2" charset="-122"/>
                <a:sym typeface="Times New Roman" pitchFamily="18" charset="0"/>
              </a:rPr>
              <a:t>个。</a:t>
            </a:r>
            <a:endParaRPr lang="en-US" sz="2000">
              <a:solidFill>
                <a:srgbClr val="000000"/>
              </a:solidFill>
              <a:latin typeface="黑体" pitchFamily="2" charset="-122"/>
              <a:ea typeface="黑体" pitchFamily="2" charset="-122"/>
              <a:sym typeface="Times New Roman" pitchFamily="18" charset="0"/>
            </a:endParaRPr>
          </a:p>
          <a:p>
            <a:pPr>
              <a:lnSpc>
                <a:spcPct val="150000"/>
              </a:lnSpc>
            </a:pPr>
            <a:r>
              <a:rPr lang="zh-CN" altLang="en-US" sz="2000">
                <a:solidFill>
                  <a:srgbClr val="000000"/>
                </a:solidFill>
                <a:latin typeface="黑体" pitchFamily="2" charset="-122"/>
                <a:ea typeface="黑体" pitchFamily="2" charset="-122"/>
                <a:sym typeface="Times New Roman" pitchFamily="18" charset="0"/>
              </a:rPr>
              <a:t>收录了超过</a:t>
            </a:r>
            <a:r>
              <a:rPr lang="en-US" altLang="zh-CN" sz="2000">
                <a:solidFill>
                  <a:srgbClr val="000000"/>
                </a:solidFill>
                <a:latin typeface="黑体" pitchFamily="2" charset="-122"/>
                <a:ea typeface="黑体" pitchFamily="2" charset="-122"/>
                <a:sym typeface="Times New Roman" pitchFamily="18" charset="0"/>
              </a:rPr>
              <a:t>80</a:t>
            </a:r>
            <a:r>
              <a:rPr lang="zh-CN" altLang="en-US" sz="2000">
                <a:solidFill>
                  <a:srgbClr val="000000"/>
                </a:solidFill>
                <a:latin typeface="黑体" pitchFamily="2" charset="-122"/>
                <a:ea typeface="黑体" pitchFamily="2" charset="-122"/>
                <a:sym typeface="Times New Roman" pitchFamily="18" charset="0"/>
              </a:rPr>
              <a:t>万首经过单独分析的歌曲，这些歌曲来自于</a:t>
            </a:r>
            <a:r>
              <a:rPr lang="en-US" altLang="zh-CN" sz="2000">
                <a:solidFill>
                  <a:srgbClr val="000000"/>
                </a:solidFill>
                <a:latin typeface="黑体" pitchFamily="2" charset="-122"/>
                <a:ea typeface="黑体" pitchFamily="2" charset="-122"/>
                <a:sym typeface="Times New Roman" pitchFamily="18" charset="0"/>
              </a:rPr>
              <a:t>8</a:t>
            </a:r>
            <a:r>
              <a:rPr lang="zh-CN" altLang="en-US" sz="2000">
                <a:solidFill>
                  <a:srgbClr val="000000"/>
                </a:solidFill>
                <a:latin typeface="黑体" pitchFamily="2" charset="-122"/>
                <a:ea typeface="黑体" pitchFamily="2" charset="-122"/>
                <a:sym typeface="Times New Roman" pitchFamily="18" charset="0"/>
              </a:rPr>
              <a:t>万名歌手。“音乐基因组计划”对收录的每一首新歌依据其旋律、和声、配器、歌词等总计</a:t>
            </a:r>
            <a:r>
              <a:rPr lang="en-US" altLang="zh-CN" sz="2000">
                <a:solidFill>
                  <a:srgbClr val="FF0000"/>
                </a:solidFill>
                <a:latin typeface="黑体" pitchFamily="2" charset="-122"/>
                <a:ea typeface="黑体" pitchFamily="2" charset="-122"/>
                <a:sym typeface="Times New Roman" pitchFamily="18" charset="0"/>
              </a:rPr>
              <a:t>480</a:t>
            </a:r>
            <a:r>
              <a:rPr lang="zh-CN" altLang="en-US" sz="2000">
                <a:solidFill>
                  <a:srgbClr val="FF0000"/>
                </a:solidFill>
                <a:latin typeface="黑体" pitchFamily="2" charset="-122"/>
                <a:ea typeface="黑体" pitchFamily="2" charset="-122"/>
                <a:sym typeface="Times New Roman" pitchFamily="18" charset="0"/>
              </a:rPr>
              <a:t>项音乐属性进行分析。</a:t>
            </a:r>
            <a:endParaRPr lang="en-US" sz="2000">
              <a:solidFill>
                <a:srgbClr val="000000"/>
              </a:solidFill>
              <a:latin typeface="黑体" pitchFamily="2" charset="-122"/>
              <a:ea typeface="黑体" pitchFamily="2" charset="-122"/>
              <a:sym typeface="Times New Roman" pitchFamily="18" charset="0"/>
            </a:endParaRPr>
          </a:p>
          <a:p>
            <a:pPr>
              <a:lnSpc>
                <a:spcPct val="150000"/>
              </a:lnSpc>
            </a:pPr>
            <a:r>
              <a:rPr lang="zh-CN" altLang="en-US" sz="2000">
                <a:solidFill>
                  <a:srgbClr val="FF0000"/>
                </a:solidFill>
                <a:latin typeface="黑体" pitchFamily="2" charset="-122"/>
                <a:ea typeface="黑体" pitchFamily="2" charset="-122"/>
                <a:sym typeface="Times New Roman" pitchFamily="18" charset="0"/>
              </a:rPr>
              <a:t>音乐基因组计划是核心引擎。</a:t>
            </a:r>
            <a:endParaRPr lang="en-US" sz="2000">
              <a:solidFill>
                <a:srgbClr val="FF0000"/>
              </a:solidFill>
              <a:latin typeface="黑体" pitchFamily="2" charset="-122"/>
              <a:ea typeface="黑体" pitchFamily="2" charset="-122"/>
              <a:sym typeface="Times New Roman" pitchFamily="18" charset="0"/>
            </a:endParaRPr>
          </a:p>
          <a:p>
            <a:endParaRPr lang="zh-CN" altLang="en-US" sz="2000">
              <a:solidFill>
                <a:srgbClr val="000000"/>
              </a:solidFill>
              <a:latin typeface="黑体" pitchFamily="2" charset="-122"/>
              <a:ea typeface="黑体" pitchFamily="2" charset="-122"/>
              <a:sym typeface="Times New Roman" pitchFamily="18" charset="0"/>
            </a:endParaRPr>
          </a:p>
        </p:txBody>
      </p:sp>
      <p:sp>
        <p:nvSpPr>
          <p:cNvPr id="37893" name="矩形 3"/>
          <p:cNvSpPr>
            <a:spLocks noChangeArrowheads="1"/>
          </p:cNvSpPr>
          <p:nvPr/>
        </p:nvSpPr>
        <p:spPr bwMode="auto">
          <a:xfrm>
            <a:off x="5280025" y="3249613"/>
            <a:ext cx="45847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800">
                <a:solidFill>
                  <a:srgbClr val="000000"/>
                </a:solidFill>
                <a:sym typeface="Times New Roman" pitchFamily="18" charset="0"/>
              </a:rPr>
              <a:t>潘多拉系统运用数据对它的旋律、和声、配器、歌词等属性进行分析，再在海量的音乐库中搜寻与其风格类似的歌曲，和音乐分析师分析歌曲一样，匹配过程中参照的音乐属性达</a:t>
            </a:r>
            <a:r>
              <a:rPr lang="en-US" altLang="zh-CN" sz="1800">
                <a:solidFill>
                  <a:srgbClr val="000000"/>
                </a:solidFill>
                <a:sym typeface="Times New Roman" pitchFamily="18" charset="0"/>
              </a:rPr>
              <a:t>480 </a:t>
            </a:r>
            <a:r>
              <a:rPr lang="zh-CN" altLang="en-US" sz="1800">
                <a:solidFill>
                  <a:srgbClr val="000000"/>
                </a:solidFill>
                <a:sym typeface="Times New Roman" pitchFamily="18" charset="0"/>
              </a:rPr>
              <a:t>项。系统在匹配过程中所有的歌曲都一视同仁。但它推送的歌曲非常符合听众的个性化需求，许多听众都能在潘多拉网络电台发现“失散多年”的老歌</a:t>
            </a:r>
            <a:endParaRPr lang="en-US" sz="1800">
              <a:solidFill>
                <a:srgbClr val="000000"/>
              </a:solidFill>
              <a:sym typeface="Times New Roman" pitchFamily="18" charset="0"/>
            </a:endParaRPr>
          </a:p>
        </p:txBody>
      </p:sp>
      <p:pic>
        <p:nvPicPr>
          <p:cNvPr id="37894" name="图片 7" descr="fiZoql.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113" y="908050"/>
            <a:ext cx="3673475"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
          <p:cNvSpPr>
            <a:spLocks noChangeArrowheads="1"/>
          </p:cNvSpPr>
          <p:nvPr/>
        </p:nvSpPr>
        <p:spPr bwMode="auto">
          <a:xfrm>
            <a:off x="252413" y="1341438"/>
            <a:ext cx="9145587" cy="523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sz="2000">
                <a:solidFill>
                  <a:srgbClr val="000000"/>
                </a:solidFill>
                <a:sym typeface="Times New Roman" pitchFamily="18" charset="0"/>
              </a:rPr>
              <a:t> </a:t>
            </a:r>
            <a:r>
              <a:rPr lang="zh-CN" altLang="en-US" sz="2000">
                <a:solidFill>
                  <a:srgbClr val="000000"/>
                </a:solidFill>
                <a:latin typeface="黑体" pitchFamily="2" charset="-122"/>
                <a:ea typeface="黑体" pitchFamily="2" charset="-122"/>
                <a:sym typeface="Times New Roman" pitchFamily="18" charset="0"/>
              </a:rPr>
              <a:t>数据的的真实价值就像漂浮在海洋中的冰山，第一眼只能看到冰山一角，而巨大部分隐藏在表面之上。</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zh-CN" altLang="en-US" sz="2000">
                <a:solidFill>
                  <a:srgbClr val="000000"/>
                </a:solidFill>
                <a:latin typeface="黑体" pitchFamily="2" charset="-122"/>
                <a:ea typeface="黑体" pitchFamily="2" charset="-122"/>
                <a:sym typeface="Times New Roman" pitchFamily="18" charset="0"/>
              </a:rPr>
              <a:t>我们可以使用数据创新的方法获取数据更多的价值。</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zh-CN" altLang="en-US" sz="2000">
                <a:solidFill>
                  <a:srgbClr val="000000"/>
                </a:solidFill>
                <a:latin typeface="黑体" pitchFamily="2" charset="-122"/>
                <a:ea typeface="黑体" pitchFamily="2" charset="-122"/>
                <a:sym typeface="Times New Roman" pitchFamily="18" charset="0"/>
              </a:rPr>
              <a:t>               数据创新：</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en-US" sz="2000">
                <a:solidFill>
                  <a:srgbClr val="000000"/>
                </a:solidFill>
                <a:latin typeface="黑体" pitchFamily="2" charset="-122"/>
                <a:ea typeface="黑体" pitchFamily="2" charset="-122"/>
                <a:sym typeface="Times New Roman" pitchFamily="18" charset="0"/>
              </a:rPr>
              <a:t>                </a:t>
            </a:r>
            <a:r>
              <a:rPr lang="en-US" altLang="zh-CN" sz="2000">
                <a:solidFill>
                  <a:srgbClr val="000000"/>
                </a:solidFill>
                <a:latin typeface="黑体" pitchFamily="2" charset="-122"/>
                <a:ea typeface="黑体" pitchFamily="2" charset="-122"/>
                <a:sym typeface="Times New Roman" pitchFamily="18" charset="0"/>
              </a:rPr>
              <a:t>1</a:t>
            </a:r>
            <a:r>
              <a:rPr lang="zh-CN" altLang="en-US" sz="2000">
                <a:solidFill>
                  <a:srgbClr val="000000"/>
                </a:solidFill>
                <a:latin typeface="黑体" pitchFamily="2" charset="-122"/>
                <a:ea typeface="黑体" pitchFamily="2" charset="-122"/>
                <a:sym typeface="Times New Roman" pitchFamily="18" charset="0"/>
              </a:rPr>
              <a:t>、数据再利用</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en-US" sz="2000">
                <a:solidFill>
                  <a:srgbClr val="000000"/>
                </a:solidFill>
                <a:latin typeface="黑体" pitchFamily="2" charset="-122"/>
                <a:ea typeface="黑体" pitchFamily="2" charset="-122"/>
                <a:sym typeface="Times New Roman" pitchFamily="18" charset="0"/>
              </a:rPr>
              <a:t>                </a:t>
            </a:r>
            <a:r>
              <a:rPr lang="en-US" altLang="zh-CN" sz="2000">
                <a:solidFill>
                  <a:srgbClr val="000000"/>
                </a:solidFill>
                <a:latin typeface="黑体" pitchFamily="2" charset="-122"/>
                <a:ea typeface="黑体" pitchFamily="2" charset="-122"/>
                <a:sym typeface="Times New Roman" pitchFamily="18" charset="0"/>
              </a:rPr>
              <a:t>2</a:t>
            </a:r>
            <a:r>
              <a:rPr lang="zh-CN" altLang="en-US" sz="2000">
                <a:solidFill>
                  <a:srgbClr val="000000"/>
                </a:solidFill>
                <a:latin typeface="黑体" pitchFamily="2" charset="-122"/>
                <a:ea typeface="黑体" pitchFamily="2" charset="-122"/>
                <a:sym typeface="Times New Roman" pitchFamily="18" charset="0"/>
              </a:rPr>
              <a:t>、重组（整合）数据</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en-US" sz="2000">
                <a:solidFill>
                  <a:srgbClr val="000000"/>
                </a:solidFill>
                <a:latin typeface="黑体" pitchFamily="2" charset="-122"/>
                <a:ea typeface="黑体" pitchFamily="2" charset="-122"/>
                <a:sym typeface="Times New Roman" pitchFamily="18" charset="0"/>
              </a:rPr>
              <a:t>                </a:t>
            </a:r>
            <a:r>
              <a:rPr lang="en-US" altLang="zh-CN" sz="2000">
                <a:solidFill>
                  <a:srgbClr val="000000"/>
                </a:solidFill>
                <a:latin typeface="黑体" pitchFamily="2" charset="-122"/>
                <a:ea typeface="黑体" pitchFamily="2" charset="-122"/>
                <a:sym typeface="Times New Roman" pitchFamily="18" charset="0"/>
              </a:rPr>
              <a:t>3</a:t>
            </a:r>
            <a:r>
              <a:rPr lang="zh-CN" altLang="en-US" sz="2000">
                <a:solidFill>
                  <a:srgbClr val="000000"/>
                </a:solidFill>
                <a:latin typeface="黑体" pitchFamily="2" charset="-122"/>
                <a:ea typeface="黑体" pitchFamily="2" charset="-122"/>
                <a:sym typeface="Times New Roman" pitchFamily="18" charset="0"/>
              </a:rPr>
              <a:t>、扩展流程采集数据，补充采集</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en-US" sz="2000">
                <a:solidFill>
                  <a:srgbClr val="000000"/>
                </a:solidFill>
                <a:latin typeface="黑体" pitchFamily="2" charset="-122"/>
                <a:ea typeface="黑体" pitchFamily="2" charset="-122"/>
                <a:sym typeface="Times New Roman" pitchFamily="18" charset="0"/>
              </a:rPr>
              <a:t>                </a:t>
            </a:r>
            <a:r>
              <a:rPr lang="en-US" altLang="zh-CN" sz="2000">
                <a:solidFill>
                  <a:srgbClr val="000000"/>
                </a:solidFill>
                <a:latin typeface="黑体" pitchFamily="2" charset="-122"/>
                <a:ea typeface="黑体" pitchFamily="2" charset="-122"/>
                <a:sym typeface="Times New Roman" pitchFamily="18" charset="0"/>
              </a:rPr>
              <a:t>4</a:t>
            </a:r>
            <a:r>
              <a:rPr lang="zh-CN" altLang="en-US" sz="2000">
                <a:solidFill>
                  <a:srgbClr val="000000"/>
                </a:solidFill>
                <a:latin typeface="黑体" pitchFamily="2" charset="-122"/>
                <a:ea typeface="黑体" pitchFamily="2" charset="-122"/>
                <a:sym typeface="Times New Roman" pitchFamily="18" charset="0"/>
              </a:rPr>
              <a:t>、数据转换</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en-US" sz="2000">
                <a:solidFill>
                  <a:srgbClr val="000000"/>
                </a:solidFill>
                <a:latin typeface="黑体" pitchFamily="2" charset="-122"/>
                <a:ea typeface="黑体" pitchFamily="2" charset="-122"/>
                <a:sym typeface="Times New Roman" pitchFamily="18" charset="0"/>
              </a:rPr>
              <a:t>                </a:t>
            </a:r>
            <a:r>
              <a:rPr lang="en-US" altLang="zh-CN" sz="2000">
                <a:solidFill>
                  <a:srgbClr val="000000"/>
                </a:solidFill>
                <a:latin typeface="黑体" pitchFamily="2" charset="-122"/>
                <a:ea typeface="黑体" pitchFamily="2" charset="-122"/>
                <a:sym typeface="Times New Roman" pitchFamily="18" charset="0"/>
              </a:rPr>
              <a:t>5</a:t>
            </a:r>
            <a:r>
              <a:rPr lang="zh-CN" altLang="en-US" sz="2000">
                <a:solidFill>
                  <a:srgbClr val="000000"/>
                </a:solidFill>
                <a:latin typeface="黑体" pitchFamily="2" charset="-122"/>
                <a:ea typeface="黑体" pitchFamily="2" charset="-122"/>
                <a:sym typeface="Times New Roman" pitchFamily="18" charset="0"/>
              </a:rPr>
              <a:t>、数据副产品（用户在线交互的副产品）</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en-US" sz="2000">
                <a:solidFill>
                  <a:srgbClr val="000000"/>
                </a:solidFill>
                <a:latin typeface="黑体" pitchFamily="2" charset="-122"/>
                <a:ea typeface="黑体" pitchFamily="2" charset="-122"/>
                <a:sym typeface="Times New Roman" pitchFamily="18" charset="0"/>
              </a:rPr>
              <a:t>                </a:t>
            </a:r>
            <a:r>
              <a:rPr lang="en-US" altLang="zh-CN" sz="2000">
                <a:solidFill>
                  <a:srgbClr val="000000"/>
                </a:solidFill>
                <a:latin typeface="黑体" pitchFamily="2" charset="-122"/>
                <a:ea typeface="黑体" pitchFamily="2" charset="-122"/>
                <a:sym typeface="Times New Roman" pitchFamily="18" charset="0"/>
              </a:rPr>
              <a:t>6</a:t>
            </a:r>
            <a:r>
              <a:rPr lang="zh-CN" altLang="en-US" sz="2000">
                <a:solidFill>
                  <a:srgbClr val="000000"/>
                </a:solidFill>
                <a:latin typeface="黑体" pitchFamily="2" charset="-122"/>
                <a:ea typeface="黑体" pitchFamily="2" charset="-122"/>
                <a:sym typeface="Times New Roman" pitchFamily="18" charset="0"/>
              </a:rPr>
              <a:t>、开放数据，收集相关数据</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en-US" sz="2000">
                <a:solidFill>
                  <a:srgbClr val="000000"/>
                </a:solidFill>
                <a:latin typeface="黑体" pitchFamily="2" charset="-122"/>
                <a:ea typeface="黑体" pitchFamily="2" charset="-122"/>
                <a:sym typeface="Times New Roman" pitchFamily="18" charset="0"/>
              </a:rPr>
              <a:t>                </a:t>
            </a:r>
            <a:r>
              <a:rPr lang="en-US" altLang="zh-CN" sz="2000">
                <a:solidFill>
                  <a:srgbClr val="000000"/>
                </a:solidFill>
                <a:latin typeface="黑体" pitchFamily="2" charset="-122"/>
                <a:ea typeface="黑体" pitchFamily="2" charset="-122"/>
                <a:sym typeface="Times New Roman" pitchFamily="18" charset="0"/>
              </a:rPr>
              <a:t>7</a:t>
            </a:r>
            <a:r>
              <a:rPr lang="zh-CN" altLang="en-US" sz="2000">
                <a:solidFill>
                  <a:srgbClr val="000000"/>
                </a:solidFill>
                <a:latin typeface="黑体" pitchFamily="2" charset="-122"/>
                <a:ea typeface="黑体" pitchFamily="2" charset="-122"/>
                <a:sym typeface="Times New Roman" pitchFamily="18" charset="0"/>
              </a:rPr>
              <a:t>、互联网数据</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en-US" sz="2000">
                <a:solidFill>
                  <a:srgbClr val="000000"/>
                </a:solidFill>
                <a:latin typeface="黑体" pitchFamily="2" charset="-122"/>
                <a:ea typeface="黑体" pitchFamily="2" charset="-122"/>
                <a:sym typeface="Times New Roman" pitchFamily="18" charset="0"/>
              </a:rPr>
              <a:t>                </a:t>
            </a:r>
            <a:r>
              <a:rPr lang="en-US" altLang="zh-CN" sz="2000">
                <a:solidFill>
                  <a:srgbClr val="000000"/>
                </a:solidFill>
                <a:latin typeface="黑体" pitchFamily="2" charset="-122"/>
                <a:ea typeface="黑体" pitchFamily="2" charset="-122"/>
                <a:sym typeface="Times New Roman" pitchFamily="18" charset="0"/>
              </a:rPr>
              <a:t>8</a:t>
            </a:r>
            <a:r>
              <a:rPr lang="zh-CN" altLang="en-US" sz="2000">
                <a:solidFill>
                  <a:srgbClr val="000000"/>
                </a:solidFill>
                <a:latin typeface="黑体" pitchFamily="2" charset="-122"/>
                <a:ea typeface="黑体" pitchFamily="2" charset="-122"/>
                <a:sym typeface="Times New Roman" pitchFamily="18" charset="0"/>
              </a:rPr>
              <a:t>、时间、空间、行为、事件的量化与监控</a:t>
            </a:r>
            <a:endParaRPr lang="en-US" sz="2000">
              <a:solidFill>
                <a:srgbClr val="000000"/>
              </a:solidFill>
              <a:latin typeface="黑体" pitchFamily="2" charset="-122"/>
              <a:ea typeface="黑体" pitchFamily="2" charset="-122"/>
              <a:sym typeface="Times New Roman" pitchFamily="18" charset="0"/>
            </a:endParaRPr>
          </a:p>
          <a:p>
            <a:pPr>
              <a:lnSpc>
                <a:spcPct val="130000"/>
              </a:lnSpc>
            </a:pPr>
            <a:r>
              <a:rPr lang="en-US" sz="2000">
                <a:solidFill>
                  <a:srgbClr val="FF0000"/>
                </a:solidFill>
                <a:latin typeface="黑体" pitchFamily="2" charset="-122"/>
                <a:ea typeface="黑体" pitchFamily="2" charset="-122"/>
                <a:sym typeface="Times New Roman" pitchFamily="18" charset="0"/>
              </a:rPr>
              <a:t> </a:t>
            </a:r>
            <a:r>
              <a:rPr lang="zh-CN" altLang="en-US" sz="2000">
                <a:solidFill>
                  <a:srgbClr val="FF0000"/>
                </a:solidFill>
                <a:latin typeface="黑体" pitchFamily="2" charset="-122"/>
                <a:ea typeface="黑体" pitchFamily="2" charset="-122"/>
                <a:sym typeface="Times New Roman" pitchFamily="18" charset="0"/>
              </a:rPr>
              <a:t>如果做了这些工作，您还是没有数据吗？您还不是大数据吗？</a:t>
            </a:r>
          </a:p>
        </p:txBody>
      </p:sp>
      <p:sp>
        <p:nvSpPr>
          <p:cNvPr id="38915" name="矩形 3"/>
          <p:cNvSpPr>
            <a:spLocks noChangeArrowheads="1"/>
          </p:cNvSpPr>
          <p:nvPr/>
        </p:nvSpPr>
        <p:spPr bwMode="auto">
          <a:xfrm>
            <a:off x="252413" y="838200"/>
            <a:ext cx="7127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FF0000"/>
                </a:solidFill>
                <a:sym typeface="Times New Roman" pitchFamily="18" charset="0"/>
              </a:rPr>
              <a:t>数据的价值是“取之不尽，用之不竭”的金矿。</a:t>
            </a:r>
          </a:p>
        </p:txBody>
      </p:sp>
      <p:sp>
        <p:nvSpPr>
          <p:cNvPr id="38916" name="矩形 4"/>
          <p:cNvSpPr>
            <a:spLocks noChangeArrowheads="1"/>
          </p:cNvSpPr>
          <p:nvPr/>
        </p:nvSpPr>
        <p:spPr bwMode="auto">
          <a:xfrm>
            <a:off x="252413" y="190500"/>
            <a:ext cx="6337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四、大数据的应用案例</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8" descr="新校徽标志延展2.jpg"/>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54478"/>
          <a:stretch>
            <a:fillRect/>
          </a:stretch>
        </p:blipFill>
        <p:spPr bwMode="auto">
          <a:xfrm>
            <a:off x="8424863" y="0"/>
            <a:ext cx="1439862"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矩形 1"/>
          <p:cNvSpPr>
            <a:spLocks noChangeArrowheads="1"/>
          </p:cNvSpPr>
          <p:nvPr/>
        </p:nvSpPr>
        <p:spPr bwMode="auto">
          <a:xfrm>
            <a:off x="252413" y="1557338"/>
            <a:ext cx="95043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latin typeface="黑体" pitchFamily="2" charset="-122"/>
                <a:ea typeface="黑体" pitchFamily="2" charset="-122"/>
              </a:rPr>
              <a:t>    第一范式产生于几千年前，是描述自然现象的，是以观察和实验为依据的研究，可称为经验范式；</a:t>
            </a:r>
            <a:endParaRPr lang="en-US" altLang="zh-CN">
              <a:latin typeface="黑体" pitchFamily="2" charset="-122"/>
              <a:ea typeface="黑体" pitchFamily="2" charset="-122"/>
            </a:endParaRPr>
          </a:p>
          <a:p>
            <a:pPr>
              <a:lnSpc>
                <a:spcPct val="150000"/>
              </a:lnSpc>
            </a:pPr>
            <a:r>
              <a:rPr lang="en-US" altLang="zh-CN">
                <a:latin typeface="黑体" pitchFamily="2" charset="-122"/>
                <a:ea typeface="黑体" pitchFamily="2" charset="-122"/>
              </a:rPr>
              <a:t>    </a:t>
            </a:r>
            <a:r>
              <a:rPr lang="zh-CN" altLang="en-US">
                <a:latin typeface="黑体" pitchFamily="2" charset="-122"/>
                <a:ea typeface="黑体" pitchFamily="2" charset="-122"/>
              </a:rPr>
              <a:t>第二范式产生于几百年前，是以建模和归纳为基础的理论学科和分析范式，可称为理论范式；</a:t>
            </a:r>
            <a:endParaRPr lang="en-US" altLang="zh-CN">
              <a:latin typeface="黑体" pitchFamily="2" charset="-122"/>
              <a:ea typeface="黑体" pitchFamily="2" charset="-122"/>
            </a:endParaRPr>
          </a:p>
          <a:p>
            <a:pPr>
              <a:lnSpc>
                <a:spcPct val="150000"/>
              </a:lnSpc>
            </a:pPr>
            <a:r>
              <a:rPr lang="en-US" altLang="zh-CN">
                <a:latin typeface="黑体" pitchFamily="2" charset="-122"/>
                <a:ea typeface="黑体" pitchFamily="2" charset="-122"/>
              </a:rPr>
              <a:t>    </a:t>
            </a:r>
            <a:r>
              <a:rPr lang="zh-CN" altLang="en-US">
                <a:latin typeface="黑体" pitchFamily="2" charset="-122"/>
                <a:ea typeface="黑体" pitchFamily="2" charset="-122"/>
              </a:rPr>
              <a:t>第三范式产生于几十年前，是以模拟复杂现象为基础的计算科学范式，可称为模拟范式；</a:t>
            </a:r>
            <a:endParaRPr lang="en-US" altLang="zh-CN">
              <a:latin typeface="黑体" pitchFamily="2" charset="-122"/>
              <a:ea typeface="黑体" pitchFamily="2" charset="-122"/>
            </a:endParaRPr>
          </a:p>
          <a:p>
            <a:pPr>
              <a:lnSpc>
                <a:spcPct val="150000"/>
              </a:lnSpc>
            </a:pPr>
            <a:r>
              <a:rPr lang="en-US" altLang="zh-CN">
                <a:latin typeface="黑体" pitchFamily="2" charset="-122"/>
                <a:ea typeface="黑体" pitchFamily="2" charset="-122"/>
              </a:rPr>
              <a:t>    </a:t>
            </a:r>
            <a:r>
              <a:rPr lang="zh-CN" altLang="en-US">
                <a:latin typeface="黑体" pitchFamily="2" charset="-122"/>
                <a:ea typeface="黑体" pitchFamily="2" charset="-122"/>
              </a:rPr>
              <a:t>第四范式如今正在出现，是以数据考察为基础，联合理论、实验和模拟一体的数据密集计算范式，可称为数据计算范式。</a:t>
            </a:r>
            <a:endParaRPr lang="en-US" altLang="zh-CN">
              <a:latin typeface="黑体" pitchFamily="2" charset="-122"/>
              <a:ea typeface="黑体" pitchFamily="2" charset="-122"/>
            </a:endParaRPr>
          </a:p>
        </p:txBody>
      </p:sp>
      <p:sp>
        <p:nvSpPr>
          <p:cNvPr id="39940" name="矩形 2"/>
          <p:cNvSpPr>
            <a:spLocks noChangeArrowheads="1"/>
          </p:cNvSpPr>
          <p:nvPr/>
        </p:nvSpPr>
        <p:spPr bwMode="auto">
          <a:xfrm>
            <a:off x="252413" y="890588"/>
            <a:ext cx="3070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50000"/>
              </a:lnSpc>
            </a:pPr>
            <a:r>
              <a:rPr lang="zh-CN" altLang="en-US" sz="2800">
                <a:solidFill>
                  <a:srgbClr val="FF0000"/>
                </a:solidFill>
              </a:rPr>
              <a:t>大数据与科学研究</a:t>
            </a:r>
            <a:endParaRPr lang="en-US" altLang="zh-CN" sz="2800">
              <a:solidFill>
                <a:srgbClr val="FF0000"/>
              </a:solidFill>
            </a:endParaRPr>
          </a:p>
        </p:txBody>
      </p:sp>
      <p:sp>
        <p:nvSpPr>
          <p:cNvPr id="39941" name="矩形 4"/>
          <p:cNvSpPr>
            <a:spLocks noChangeArrowheads="1"/>
          </p:cNvSpPr>
          <p:nvPr/>
        </p:nvSpPr>
        <p:spPr bwMode="auto">
          <a:xfrm>
            <a:off x="252413" y="190500"/>
            <a:ext cx="63373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四、大数据的应用案例</a:t>
            </a:r>
          </a:p>
          <a:p>
            <a:pPr eaLnBrk="1" hangingPunct="1"/>
            <a:endParaRPr lang="zh-CN" altLang="en-US">
              <a:solidFill>
                <a:srgbClr val="0070C0"/>
              </a:solidFill>
              <a:latin typeface="微软雅黑" pitchFamily="34" charset="-122"/>
              <a:ea typeface="微软雅黑" pitchFamily="34" charset="-122"/>
              <a:sym typeface="微软雅黑" pitchFamily="34" charset="-122"/>
            </a:endParaRPr>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
          <p:cNvSpPr>
            <a:spLocks noChangeArrowheads="1"/>
          </p:cNvSpPr>
          <p:nvPr/>
        </p:nvSpPr>
        <p:spPr bwMode="auto">
          <a:xfrm>
            <a:off x="1979613" y="117475"/>
            <a:ext cx="5472112"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007" tIns="53504" rIns="107007" bIns="53504">
            <a:spAutoFit/>
          </a:bodyPr>
          <a:lstStyle/>
          <a:p>
            <a:pPr algn="ctr" eaLnBrk="1" hangingPunct="1"/>
            <a:r>
              <a:rPr lang="zh-CN" altLang="en-US" sz="3200">
                <a:solidFill>
                  <a:srgbClr val="FF0000"/>
                </a:solidFill>
                <a:latin typeface="微软雅黑" pitchFamily="34" charset="-122"/>
                <a:ea typeface="微软雅黑" pitchFamily="34" charset="-122"/>
                <a:sym typeface="微软雅黑" pitchFamily="34" charset="-122"/>
              </a:rPr>
              <a:t>大数据思维与应用实践</a:t>
            </a:r>
          </a:p>
        </p:txBody>
      </p:sp>
      <p:sp>
        <p:nvSpPr>
          <p:cNvPr id="40963" name="矩形 1"/>
          <p:cNvSpPr>
            <a:spLocks noChangeArrowheads="1"/>
          </p:cNvSpPr>
          <p:nvPr/>
        </p:nvSpPr>
        <p:spPr bwMode="auto">
          <a:xfrm>
            <a:off x="1044575" y="1268413"/>
            <a:ext cx="734377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大数据认知</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大数据的思维</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大数据相关技术</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r>
              <a:rPr lang="zh-CN" altLang="en-US" sz="2800" dirty="0">
                <a:solidFill>
                  <a:srgbClr val="0070C0"/>
                </a:solidFill>
                <a:latin typeface="黑体" pitchFamily="2" charset="-122"/>
                <a:ea typeface="黑体" pitchFamily="2" charset="-122"/>
                <a:sym typeface="黑体" pitchFamily="2" charset="-122"/>
              </a:rPr>
              <a:t>大数据的应用案例</a:t>
            </a:r>
            <a:endParaRPr 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en-US" sz="2800" dirty="0">
              <a:solidFill>
                <a:srgbClr val="FF000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a:p>
            <a:pPr marL="571500" indent="-571500">
              <a:buFont typeface="Wingdings" pitchFamily="2" charset="2"/>
              <a:buChar char="Ø"/>
            </a:pPr>
            <a:endParaRPr lang="zh-CN" altLang="en-US" sz="2800" dirty="0">
              <a:solidFill>
                <a:srgbClr val="0070C0"/>
              </a:solidFill>
              <a:latin typeface="黑体" pitchFamily="2" charset="-122"/>
              <a:ea typeface="黑体" pitchFamily="2" charset="-122"/>
              <a:sym typeface="黑体" pitchFamily="2" charset="-122"/>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3"/>
          <p:cNvSpPr>
            <a:spLocks noChangeArrowheads="1"/>
          </p:cNvSpPr>
          <p:nvPr/>
        </p:nvSpPr>
        <p:spPr bwMode="auto">
          <a:xfrm>
            <a:off x="395288" y="261938"/>
            <a:ext cx="6624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一、大数据认知</a:t>
            </a:r>
          </a:p>
        </p:txBody>
      </p:sp>
      <p:sp>
        <p:nvSpPr>
          <p:cNvPr id="6147" name="矩形 3"/>
          <p:cNvSpPr>
            <a:spLocks noChangeArrowheads="1"/>
          </p:cNvSpPr>
          <p:nvPr/>
        </p:nvSpPr>
        <p:spPr bwMode="auto">
          <a:xfrm>
            <a:off x="0" y="765175"/>
            <a:ext cx="6988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0">
                <a:solidFill>
                  <a:srgbClr val="FF0000"/>
                </a:solidFill>
                <a:latin typeface="黑体" pitchFamily="2" charset="-122"/>
                <a:ea typeface="黑体" pitchFamily="2" charset="-122"/>
                <a:sym typeface="黑体" pitchFamily="2" charset="-122"/>
              </a:rPr>
              <a:t>世界网络化：</a:t>
            </a:r>
            <a:r>
              <a:rPr lang="zh-CN" altLang="en-US">
                <a:solidFill>
                  <a:srgbClr val="FF0000"/>
                </a:solidFill>
                <a:latin typeface="黑体" pitchFamily="2" charset="-122"/>
                <a:ea typeface="黑体" pitchFamily="2" charset="-122"/>
                <a:sym typeface="黑体" pitchFamily="2" charset="-122"/>
              </a:rPr>
              <a:t>物联网络、移动互联、</a:t>
            </a:r>
            <a:r>
              <a:rPr lang="zh-CN" altLang="en-US" b="0">
                <a:solidFill>
                  <a:srgbClr val="FF0000"/>
                </a:solidFill>
                <a:latin typeface="黑体" pitchFamily="2" charset="-122"/>
                <a:ea typeface="黑体" pitchFamily="2" charset="-122"/>
                <a:sym typeface="黑体" pitchFamily="2" charset="-122"/>
              </a:rPr>
              <a:t> 网络计算</a:t>
            </a:r>
          </a:p>
        </p:txBody>
      </p:sp>
      <p:pic>
        <p:nvPicPr>
          <p:cNvPr id="6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339850"/>
            <a:ext cx="915352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3"/>
          <p:cNvSpPr>
            <a:spLocks noChangeArrowheads="1"/>
          </p:cNvSpPr>
          <p:nvPr/>
        </p:nvSpPr>
        <p:spPr bwMode="auto">
          <a:xfrm>
            <a:off x="395288" y="190500"/>
            <a:ext cx="6624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一、大数据认知</a:t>
            </a:r>
          </a:p>
        </p:txBody>
      </p:sp>
      <p:sp>
        <p:nvSpPr>
          <p:cNvPr id="5" name="虚尾箭头 4"/>
          <p:cNvSpPr/>
          <p:nvPr/>
        </p:nvSpPr>
        <p:spPr bwMode="auto">
          <a:xfrm>
            <a:off x="7277100" y="2833688"/>
            <a:ext cx="455613" cy="1885950"/>
          </a:xfrm>
          <a:prstGeom prst="stripedRightArrow">
            <a:avLst/>
          </a:prstGeom>
          <a:solidFill>
            <a:srgbClr val="4F81BD">
              <a:lumMod val="40000"/>
              <a:lumOff val="60000"/>
            </a:srgbClr>
          </a:solidFill>
          <a:ln w="28575" cap="flat" cmpd="sng" algn="ctr">
            <a:solidFill>
              <a:sysClr val="window" lastClr="FFFFFF"/>
            </a:solidFill>
            <a:prstDash val="solid"/>
            <a:round/>
            <a:headEnd type="none" w="med" len="med"/>
            <a:tailEnd type="none" w="med" len="med"/>
          </a:ln>
          <a:effectLst>
            <a:outerShdw blurRad="50800" dist="38100" dir="2700000" algn="tl" rotWithShape="0">
              <a:srgbClr val="4F81BD">
                <a:lumMod val="60000"/>
                <a:lumOff val="40000"/>
                <a:alpha val="40000"/>
              </a:srgbClr>
            </a:outerShdw>
          </a:effectLst>
        </p:spPr>
        <p:txBody>
          <a:bodyPr wrap="none" anchor="ctr"/>
          <a:lstStyle/>
          <a:p>
            <a:pPr algn="ctr">
              <a:buFontTx/>
              <a:buNone/>
              <a:defRPr/>
            </a:pPr>
            <a:endParaRPr lang="zh-CN" altLang="en-US" sz="1800" kern="0">
              <a:solidFill>
                <a:sysClr val="windowText" lastClr="000000"/>
              </a:solidFill>
              <a:ea typeface="Gulim" pitchFamily="34" charset="-127"/>
            </a:endParaRPr>
          </a:p>
        </p:txBody>
      </p:sp>
      <p:sp>
        <p:nvSpPr>
          <p:cNvPr id="6" name="虚尾箭头 5"/>
          <p:cNvSpPr/>
          <p:nvPr/>
        </p:nvSpPr>
        <p:spPr bwMode="auto">
          <a:xfrm>
            <a:off x="2035175" y="2905125"/>
            <a:ext cx="455613" cy="1885950"/>
          </a:xfrm>
          <a:prstGeom prst="stripedRightArrow">
            <a:avLst/>
          </a:prstGeom>
          <a:solidFill>
            <a:srgbClr val="4F81BD">
              <a:lumMod val="40000"/>
              <a:lumOff val="60000"/>
            </a:srgbClr>
          </a:solidFill>
          <a:ln w="28575" cap="flat" cmpd="sng" algn="ctr">
            <a:solidFill>
              <a:sysClr val="window" lastClr="FFFFFF"/>
            </a:solidFill>
            <a:prstDash val="solid"/>
            <a:round/>
            <a:headEnd type="none" w="med" len="med"/>
            <a:tailEnd type="none" w="med" len="med"/>
          </a:ln>
          <a:effectLst>
            <a:outerShdw blurRad="50800" dist="38100" dir="2700000" algn="tl" rotWithShape="0">
              <a:srgbClr val="4F81BD">
                <a:lumMod val="60000"/>
                <a:lumOff val="40000"/>
                <a:alpha val="40000"/>
              </a:srgbClr>
            </a:outerShdw>
          </a:effectLst>
        </p:spPr>
        <p:txBody>
          <a:bodyPr wrap="none" anchor="ctr"/>
          <a:lstStyle/>
          <a:p>
            <a:pPr algn="ctr">
              <a:buFontTx/>
              <a:buNone/>
              <a:defRPr/>
            </a:pPr>
            <a:endParaRPr lang="zh-CN" altLang="en-US" sz="1800" kern="0">
              <a:solidFill>
                <a:sysClr val="windowText" lastClr="000000"/>
              </a:solidFill>
              <a:ea typeface="Gulim" pitchFamily="34" charset="-127"/>
            </a:endParaRPr>
          </a:p>
        </p:txBody>
      </p:sp>
      <p:sp>
        <p:nvSpPr>
          <p:cNvPr id="7" name="页脚占位符 4"/>
          <p:cNvSpPr txBox="1">
            <a:spLocks/>
          </p:cNvSpPr>
          <p:nvPr/>
        </p:nvSpPr>
        <p:spPr>
          <a:xfrm>
            <a:off x="2633663" y="6069013"/>
            <a:ext cx="2428875" cy="328612"/>
          </a:xfrm>
          <a:prstGeom prst="rect">
            <a:avLst/>
          </a:prstGeom>
        </p:spPr>
        <p:txBody>
          <a:bodyPr anchor="ctr"/>
          <a:lstStyle/>
          <a:p>
            <a:pPr algn="ctr" eaLnBrk="1" fontAlgn="auto" hangingPunct="1">
              <a:spcBef>
                <a:spcPts val="0"/>
              </a:spcBef>
              <a:spcAft>
                <a:spcPts val="0"/>
              </a:spcAft>
              <a:buFontTx/>
              <a:buNone/>
              <a:defRPr/>
            </a:pPr>
            <a:r>
              <a:rPr lang="zh-CN" altLang="en-US" sz="1050">
                <a:solidFill>
                  <a:sysClr val="windowText" lastClr="000000">
                    <a:tint val="75000"/>
                  </a:sysClr>
                </a:solidFill>
                <a:latin typeface="Calibri"/>
                <a:ea typeface="宋体"/>
              </a:rPr>
              <a:t>大数据关键技术与产业研究</a:t>
            </a:r>
            <a:endParaRPr lang="zh-CN" altLang="en-US" sz="1050" dirty="0">
              <a:solidFill>
                <a:sysClr val="windowText" lastClr="000000">
                  <a:tint val="75000"/>
                </a:sysClr>
              </a:solidFill>
              <a:latin typeface="Calibri"/>
              <a:ea typeface="宋体"/>
            </a:endParaRPr>
          </a:p>
        </p:txBody>
      </p:sp>
      <p:sp>
        <p:nvSpPr>
          <p:cNvPr id="8" name="灯片编号占位符 5"/>
          <p:cNvSpPr txBox="1">
            <a:spLocks/>
          </p:cNvSpPr>
          <p:nvPr/>
        </p:nvSpPr>
        <p:spPr>
          <a:xfrm>
            <a:off x="5348288" y="6069013"/>
            <a:ext cx="1419225" cy="365125"/>
          </a:xfrm>
          <a:prstGeom prst="rect">
            <a:avLst/>
          </a:prstGeom>
        </p:spPr>
        <p:txBody>
          <a:bodyPr anchor="ctr"/>
          <a:lstStyle/>
          <a:p>
            <a:pPr algn="r" eaLnBrk="1" fontAlgn="auto" hangingPunct="1">
              <a:spcBef>
                <a:spcPts val="0"/>
              </a:spcBef>
              <a:spcAft>
                <a:spcPts val="0"/>
              </a:spcAft>
              <a:buFontTx/>
              <a:buNone/>
              <a:defRPr/>
            </a:pPr>
            <a:r>
              <a:rPr lang="zh-CN" altLang="en-US" sz="1050">
                <a:solidFill>
                  <a:sysClr val="windowText" lastClr="000000">
                    <a:tint val="75000"/>
                  </a:sysClr>
                </a:solidFill>
                <a:latin typeface="Calibri"/>
                <a:ea typeface="宋体"/>
              </a:rPr>
              <a:t>第</a:t>
            </a:r>
            <a:fld id="{C1E4794A-9DAE-40AA-9D42-A7E0F0E54F55}" type="slidenum">
              <a:rPr lang="zh-CN" altLang="en-US" sz="1050">
                <a:solidFill>
                  <a:sysClr val="windowText" lastClr="000000">
                    <a:tint val="75000"/>
                  </a:sysClr>
                </a:solidFill>
                <a:latin typeface="Calibri"/>
                <a:ea typeface="宋体"/>
              </a:rPr>
              <a:pPr algn="r" eaLnBrk="1" fontAlgn="auto" hangingPunct="1">
                <a:spcBef>
                  <a:spcPts val="0"/>
                </a:spcBef>
                <a:spcAft>
                  <a:spcPts val="0"/>
                </a:spcAft>
                <a:buFontTx/>
                <a:buNone/>
                <a:defRPr/>
              </a:pPr>
              <a:t>5</a:t>
            </a:fld>
            <a:r>
              <a:rPr lang="zh-CN" altLang="en-US" sz="1050">
                <a:solidFill>
                  <a:sysClr val="windowText" lastClr="000000">
                    <a:tint val="75000"/>
                  </a:sysClr>
                </a:solidFill>
                <a:latin typeface="Calibri"/>
                <a:ea typeface="宋体"/>
              </a:rPr>
              <a:t>页</a:t>
            </a:r>
          </a:p>
        </p:txBody>
      </p:sp>
      <p:sp>
        <p:nvSpPr>
          <p:cNvPr id="9" name="圆角矩形 8"/>
          <p:cNvSpPr/>
          <p:nvPr/>
        </p:nvSpPr>
        <p:spPr>
          <a:xfrm>
            <a:off x="490159" y="1718991"/>
            <a:ext cx="1548000" cy="4104000"/>
          </a:xfrm>
          <a:prstGeom prst="roundRect">
            <a:avLst/>
          </a:prstGeom>
          <a:solidFill>
            <a:srgbClr val="E7E2EE"/>
          </a:solidFill>
          <a:ln w="3175" cap="flat" cmpd="sng" algn="ctr">
            <a:solidFill>
              <a:sysClr val="windowText" lastClr="000000"/>
            </a:solidFill>
            <a:prstDash val="solid"/>
          </a:ln>
          <a:effectLst>
            <a:outerShdw blurRad="50800" dist="38100" dir="2700000" algn="tl" rotWithShape="0">
              <a:srgbClr val="8064A2">
                <a:lumMod val="60000"/>
                <a:lumOff val="40000"/>
                <a:alpha val="40000"/>
              </a:srgbClr>
            </a:outerShdw>
          </a:effectLst>
          <a:scene3d>
            <a:camera prst="orthographicFront"/>
            <a:lightRig rig="threePt" dir="t"/>
          </a:scene3d>
          <a:sp3d extrusionH="76200" contourW="12700" prstMaterial="matte">
            <a:bevelT/>
            <a:extrusionClr>
              <a:srgbClr val="C0504D">
                <a:lumMod val="20000"/>
                <a:lumOff val="80000"/>
              </a:srgbClr>
            </a:extrusionClr>
            <a:contourClr>
              <a:srgbClr val="C0504D">
                <a:lumMod val="60000"/>
                <a:lumOff val="40000"/>
              </a:srgbClr>
            </a:contourClr>
          </a:sp3d>
        </p:spPr>
        <p:txBody>
          <a:bodyPr anchor="ctr"/>
          <a:lstStyle/>
          <a:p>
            <a:pPr algn="ctr" eaLnBrk="1" fontAlgn="auto" hangingPunct="1">
              <a:spcBef>
                <a:spcPts val="0"/>
              </a:spcBef>
              <a:spcAft>
                <a:spcPts val="0"/>
              </a:spcAft>
              <a:buFontTx/>
              <a:buNone/>
              <a:defRPr/>
            </a:pPr>
            <a:endParaRPr lang="zh-CN" altLang="en-US" sz="1800" kern="0">
              <a:solidFill>
                <a:sysClr val="window" lastClr="FFFFFF"/>
              </a:solidFill>
              <a:latin typeface="Calibri"/>
              <a:ea typeface="宋体"/>
            </a:endParaRPr>
          </a:p>
        </p:txBody>
      </p:sp>
      <p:sp>
        <p:nvSpPr>
          <p:cNvPr id="10" name="矩形 9"/>
          <p:cNvSpPr/>
          <p:nvPr/>
        </p:nvSpPr>
        <p:spPr>
          <a:xfrm>
            <a:off x="490538" y="1808163"/>
            <a:ext cx="1571625" cy="755650"/>
          </a:xfrm>
          <a:prstGeom prst="rect">
            <a:avLst/>
          </a:prstGeom>
        </p:spPr>
        <p:txBody>
          <a:bodyPr>
            <a:spAutoFit/>
          </a:bodyPr>
          <a:lstStyle/>
          <a:p>
            <a:pPr algn="ctr" defTabSz="466725" eaLnBrk="1" fontAlgn="auto" hangingPunct="1">
              <a:lnSpc>
                <a:spcPct val="90000"/>
              </a:lnSpc>
              <a:spcBef>
                <a:spcPts val="0"/>
              </a:spcBef>
              <a:spcAft>
                <a:spcPct val="35000"/>
              </a:spcAft>
              <a:buFontTx/>
              <a:buNone/>
              <a:defRPr/>
            </a:pPr>
            <a:r>
              <a:rPr lang="zh-CN" altLang="en-US" sz="1600" kern="0" dirty="0">
                <a:solidFill>
                  <a:srgbClr val="8064A2">
                    <a:lumMod val="50000"/>
                  </a:srgbClr>
                </a:solidFill>
                <a:latin typeface="Arial Unicode MS" pitchFamily="34" charset="-122"/>
                <a:ea typeface="Arial Unicode MS" pitchFamily="34" charset="-122"/>
                <a:cs typeface="Arial Unicode MS" pitchFamily="34" charset="-122"/>
              </a:rPr>
              <a:t>互联网和移动互联网快速产生的各类数据</a:t>
            </a:r>
            <a:endParaRPr lang="en-US" altLang="zh-CN" sz="1600" kern="0" dirty="0">
              <a:solidFill>
                <a:srgbClr val="8064A2">
                  <a:lumMod val="50000"/>
                </a:srgbClr>
              </a:solidFill>
              <a:latin typeface="Arial Unicode MS" pitchFamily="34" charset="-122"/>
              <a:ea typeface="Arial Unicode MS" pitchFamily="34" charset="-122"/>
              <a:cs typeface="Arial Unicode MS" pitchFamily="34" charset="-122"/>
            </a:endParaRPr>
          </a:p>
        </p:txBody>
      </p:sp>
      <p:grpSp>
        <p:nvGrpSpPr>
          <p:cNvPr id="11" name="组合 14"/>
          <p:cNvGrpSpPr/>
          <p:nvPr/>
        </p:nvGrpSpPr>
        <p:grpSpPr>
          <a:xfrm>
            <a:off x="561597" y="2787189"/>
            <a:ext cx="1404000" cy="432000"/>
            <a:chOff x="1502880" y="15"/>
            <a:chExt cx="861742" cy="565922"/>
          </a:xfrm>
          <a:solidFill>
            <a:srgbClr val="4F81BD">
              <a:lumMod val="40000"/>
              <a:lumOff val="60000"/>
            </a:srgbClr>
          </a:solidFill>
          <a:effectLst/>
          <a:scene3d>
            <a:camera prst="orthographicFront"/>
            <a:lightRig rig="flat" dir="t"/>
          </a:scene3d>
        </p:grpSpPr>
        <p:sp>
          <p:nvSpPr>
            <p:cNvPr id="12" name="椭圆 11"/>
            <p:cNvSpPr/>
            <p:nvPr/>
          </p:nvSpPr>
          <p:spPr>
            <a:xfrm>
              <a:off x="1502880" y="15"/>
              <a:ext cx="861742" cy="565922"/>
            </a:xfrm>
            <a:prstGeom prst="ellipse">
              <a:avLst/>
            </a:prstGeom>
            <a:grpFill/>
            <a:ln>
              <a:noFill/>
            </a:ln>
            <a:effectLst>
              <a:outerShdw blurRad="40000" dist="23000" dir="5400000" rotWithShape="0">
                <a:srgbClr val="000000">
                  <a:alpha val="35000"/>
                </a:srgbClr>
              </a:outerShdw>
            </a:effectLst>
            <a:sp3d prstMaterial="plastic">
              <a:bevelT w="120900" h="88900"/>
              <a:bevelB w="88900" h="31750" prst="angle"/>
            </a:sp3d>
          </p:spPr>
        </p:sp>
        <p:sp>
          <p:nvSpPr>
            <p:cNvPr id="13" name="椭圆 4"/>
            <p:cNvSpPr/>
            <p:nvPr/>
          </p:nvSpPr>
          <p:spPr>
            <a:xfrm>
              <a:off x="1629079" y="82892"/>
              <a:ext cx="609344" cy="400168"/>
            </a:xfrm>
            <a:prstGeom prst="rect">
              <a:avLst/>
            </a:prstGeom>
            <a:noFill/>
            <a:ln>
              <a:noFill/>
            </a:ln>
            <a:effectLst/>
            <a:sp3d/>
          </p:spPr>
          <p:txBody>
            <a:bodyPr lIns="6985" tIns="6985" rIns="6985" bIns="6985" spcCol="1270" anchor="ctr"/>
            <a:lstStyle/>
            <a:p>
              <a:pPr algn="ctr" defTabSz="466725" eaLnBrk="1" fontAlgn="auto" hangingPunct="1">
                <a:lnSpc>
                  <a:spcPct val="90000"/>
                </a:lnSpc>
                <a:spcAft>
                  <a:spcPct val="35000"/>
                </a:spcAft>
                <a:buFontTx/>
                <a:buNone/>
                <a:defRPr/>
              </a:pPr>
              <a:r>
                <a:rPr lang="zh-CN" altLang="en-US" sz="1200" dirty="0">
                  <a:solidFill>
                    <a:srgbClr val="8064A2">
                      <a:lumMod val="50000"/>
                    </a:srgbClr>
                  </a:solidFill>
                  <a:latin typeface="黑体" pitchFamily="2" charset="-122"/>
                  <a:ea typeface="黑体" pitchFamily="2" charset="-122"/>
                </a:rPr>
                <a:t>用户行为数据</a:t>
              </a:r>
            </a:p>
          </p:txBody>
        </p:sp>
      </p:grpSp>
      <p:grpSp>
        <p:nvGrpSpPr>
          <p:cNvPr id="14" name="组合 17"/>
          <p:cNvGrpSpPr/>
          <p:nvPr/>
        </p:nvGrpSpPr>
        <p:grpSpPr>
          <a:xfrm>
            <a:off x="561599" y="4001635"/>
            <a:ext cx="1404000" cy="432000"/>
            <a:chOff x="1502880" y="15"/>
            <a:chExt cx="861742" cy="565922"/>
          </a:xfrm>
          <a:solidFill>
            <a:srgbClr val="4F81BD">
              <a:lumMod val="40000"/>
              <a:lumOff val="60000"/>
            </a:srgbClr>
          </a:solidFill>
          <a:effectLst/>
          <a:scene3d>
            <a:camera prst="orthographicFront"/>
            <a:lightRig rig="flat" dir="t"/>
          </a:scene3d>
        </p:grpSpPr>
        <p:sp>
          <p:nvSpPr>
            <p:cNvPr id="15" name="椭圆 14"/>
            <p:cNvSpPr/>
            <p:nvPr/>
          </p:nvSpPr>
          <p:spPr>
            <a:xfrm>
              <a:off x="1502880" y="15"/>
              <a:ext cx="861742" cy="565922"/>
            </a:xfrm>
            <a:prstGeom prst="ellipse">
              <a:avLst/>
            </a:prstGeom>
            <a:grpFill/>
            <a:ln>
              <a:noFill/>
            </a:ln>
            <a:effectLst>
              <a:outerShdw blurRad="40000" dist="23000" dir="5400000" rotWithShape="0">
                <a:srgbClr val="000000">
                  <a:alpha val="35000"/>
                </a:srgbClr>
              </a:outerShdw>
            </a:effectLst>
            <a:sp3d prstMaterial="plastic">
              <a:bevelT w="120900" h="88900"/>
              <a:bevelB w="88900" h="31750" prst="angle"/>
            </a:sp3d>
          </p:spPr>
        </p:sp>
        <p:sp>
          <p:nvSpPr>
            <p:cNvPr id="16" name="椭圆 4"/>
            <p:cNvSpPr/>
            <p:nvPr/>
          </p:nvSpPr>
          <p:spPr>
            <a:xfrm>
              <a:off x="1629079" y="82892"/>
              <a:ext cx="609344" cy="400168"/>
            </a:xfrm>
            <a:prstGeom prst="rect">
              <a:avLst/>
            </a:prstGeom>
            <a:noFill/>
            <a:ln>
              <a:noFill/>
            </a:ln>
            <a:effectLst/>
            <a:sp3d/>
          </p:spPr>
          <p:txBody>
            <a:bodyPr lIns="6985" tIns="6985" rIns="6985" bIns="6985" spcCol="1270" anchor="ctr"/>
            <a:lstStyle/>
            <a:p>
              <a:pPr algn="ctr" defTabSz="466725" eaLnBrk="1" fontAlgn="auto" hangingPunct="1">
                <a:lnSpc>
                  <a:spcPct val="90000"/>
                </a:lnSpc>
                <a:spcAft>
                  <a:spcPct val="35000"/>
                </a:spcAft>
                <a:buFontTx/>
                <a:buNone/>
                <a:defRPr/>
              </a:pPr>
              <a:r>
                <a:rPr lang="zh-CN" altLang="en-US" sz="1200" dirty="0">
                  <a:solidFill>
                    <a:srgbClr val="8064A2">
                      <a:lumMod val="50000"/>
                    </a:srgbClr>
                  </a:solidFill>
                  <a:latin typeface="黑体" pitchFamily="2" charset="-122"/>
                  <a:ea typeface="黑体" pitchFamily="2" charset="-122"/>
                </a:rPr>
                <a:t>系统日志数据</a:t>
              </a:r>
            </a:p>
          </p:txBody>
        </p:sp>
      </p:grpSp>
      <p:grpSp>
        <p:nvGrpSpPr>
          <p:cNvPr id="17" name="组合 26"/>
          <p:cNvGrpSpPr/>
          <p:nvPr/>
        </p:nvGrpSpPr>
        <p:grpSpPr>
          <a:xfrm>
            <a:off x="561598" y="5144643"/>
            <a:ext cx="1404000" cy="432000"/>
            <a:chOff x="1502880" y="15"/>
            <a:chExt cx="861742" cy="565922"/>
          </a:xfrm>
          <a:solidFill>
            <a:srgbClr val="4F81BD">
              <a:lumMod val="40000"/>
              <a:lumOff val="60000"/>
            </a:srgbClr>
          </a:solidFill>
          <a:effectLst/>
          <a:scene3d>
            <a:camera prst="orthographicFront"/>
            <a:lightRig rig="flat" dir="t"/>
          </a:scene3d>
        </p:grpSpPr>
        <p:sp>
          <p:nvSpPr>
            <p:cNvPr id="18" name="椭圆 17"/>
            <p:cNvSpPr/>
            <p:nvPr/>
          </p:nvSpPr>
          <p:spPr>
            <a:xfrm>
              <a:off x="1502880" y="15"/>
              <a:ext cx="861742" cy="565922"/>
            </a:xfrm>
            <a:prstGeom prst="ellipse">
              <a:avLst/>
            </a:prstGeom>
            <a:grpFill/>
            <a:ln>
              <a:noFill/>
            </a:ln>
            <a:effectLst>
              <a:outerShdw blurRad="40000" dist="23000" dir="5400000" rotWithShape="0">
                <a:srgbClr val="000000">
                  <a:alpha val="35000"/>
                </a:srgbClr>
              </a:outerShdw>
            </a:effectLst>
            <a:sp3d prstMaterial="plastic">
              <a:bevelT w="120900" h="88900"/>
              <a:bevelB w="88900" h="31750" prst="angle"/>
            </a:sp3d>
          </p:spPr>
        </p:sp>
        <p:sp>
          <p:nvSpPr>
            <p:cNvPr id="19" name="椭圆 4"/>
            <p:cNvSpPr/>
            <p:nvPr/>
          </p:nvSpPr>
          <p:spPr>
            <a:xfrm>
              <a:off x="1629079" y="82892"/>
              <a:ext cx="609344" cy="400168"/>
            </a:xfrm>
            <a:prstGeom prst="rect">
              <a:avLst/>
            </a:prstGeom>
            <a:noFill/>
            <a:ln>
              <a:noFill/>
            </a:ln>
            <a:effectLst/>
            <a:sp3d/>
          </p:spPr>
          <p:txBody>
            <a:bodyPr lIns="6985" tIns="6985" rIns="6985" bIns="6985" spcCol="1270" anchor="ctr"/>
            <a:lstStyle/>
            <a:p>
              <a:pPr algn="ctr" defTabSz="466725" eaLnBrk="1" fontAlgn="auto" hangingPunct="1">
                <a:lnSpc>
                  <a:spcPct val="90000"/>
                </a:lnSpc>
                <a:spcAft>
                  <a:spcPct val="35000"/>
                </a:spcAft>
                <a:buFontTx/>
                <a:buNone/>
                <a:defRPr/>
              </a:pPr>
              <a:r>
                <a:rPr lang="en-US" altLang="zh-CN" sz="1200" dirty="0">
                  <a:solidFill>
                    <a:srgbClr val="8064A2">
                      <a:lumMod val="50000"/>
                    </a:srgbClr>
                  </a:solidFill>
                  <a:latin typeface="黑体" pitchFamily="2" charset="-122"/>
                  <a:ea typeface="黑体" pitchFamily="2" charset="-122"/>
                </a:rPr>
                <a:t>……</a:t>
              </a:r>
              <a:endParaRPr lang="zh-CN" altLang="en-US" sz="1200" dirty="0">
                <a:solidFill>
                  <a:srgbClr val="8064A2">
                    <a:lumMod val="50000"/>
                  </a:srgbClr>
                </a:solidFill>
                <a:latin typeface="黑体" pitchFamily="2" charset="-122"/>
                <a:ea typeface="黑体" pitchFamily="2" charset="-122"/>
              </a:endParaRPr>
            </a:p>
          </p:txBody>
        </p:sp>
      </p:grpSp>
      <p:grpSp>
        <p:nvGrpSpPr>
          <p:cNvPr id="20" name="组合 14"/>
          <p:cNvGrpSpPr/>
          <p:nvPr/>
        </p:nvGrpSpPr>
        <p:grpSpPr>
          <a:xfrm>
            <a:off x="561598" y="3358693"/>
            <a:ext cx="1404000" cy="432000"/>
            <a:chOff x="1502880" y="15"/>
            <a:chExt cx="861742" cy="565922"/>
          </a:xfrm>
          <a:solidFill>
            <a:srgbClr val="4F81BD">
              <a:lumMod val="40000"/>
              <a:lumOff val="60000"/>
            </a:srgbClr>
          </a:solidFill>
          <a:effectLst/>
          <a:scene3d>
            <a:camera prst="orthographicFront"/>
            <a:lightRig rig="flat" dir="t"/>
          </a:scene3d>
        </p:grpSpPr>
        <p:sp>
          <p:nvSpPr>
            <p:cNvPr id="21" name="椭圆 20"/>
            <p:cNvSpPr/>
            <p:nvPr/>
          </p:nvSpPr>
          <p:spPr>
            <a:xfrm>
              <a:off x="1502880" y="15"/>
              <a:ext cx="861742" cy="565922"/>
            </a:xfrm>
            <a:prstGeom prst="ellipse">
              <a:avLst/>
            </a:prstGeom>
            <a:grpFill/>
            <a:ln>
              <a:noFill/>
            </a:ln>
            <a:effectLst>
              <a:outerShdw blurRad="40000" dist="23000" dir="5400000" rotWithShape="0">
                <a:srgbClr val="000000">
                  <a:alpha val="35000"/>
                </a:srgbClr>
              </a:outerShdw>
            </a:effectLst>
            <a:sp3d prstMaterial="plastic">
              <a:bevelT w="120900" h="88900"/>
              <a:bevelB w="88900" h="31750" prst="angle"/>
            </a:sp3d>
          </p:spPr>
        </p:sp>
        <p:sp>
          <p:nvSpPr>
            <p:cNvPr id="22" name="椭圆 4"/>
            <p:cNvSpPr/>
            <p:nvPr/>
          </p:nvSpPr>
          <p:spPr>
            <a:xfrm>
              <a:off x="1629079" y="82892"/>
              <a:ext cx="609344" cy="400168"/>
            </a:xfrm>
            <a:prstGeom prst="rect">
              <a:avLst/>
            </a:prstGeom>
            <a:noFill/>
            <a:ln>
              <a:noFill/>
            </a:ln>
            <a:effectLst/>
            <a:sp3d/>
          </p:spPr>
          <p:txBody>
            <a:bodyPr lIns="6985" tIns="6985" rIns="6985" bIns="6985" spcCol="1270" anchor="ctr"/>
            <a:lstStyle/>
            <a:p>
              <a:pPr algn="ctr" defTabSz="466725" eaLnBrk="1" fontAlgn="auto" hangingPunct="1">
                <a:lnSpc>
                  <a:spcPct val="90000"/>
                </a:lnSpc>
                <a:spcAft>
                  <a:spcPct val="35000"/>
                </a:spcAft>
                <a:buFontTx/>
                <a:buNone/>
                <a:defRPr/>
              </a:pPr>
              <a:r>
                <a:rPr lang="zh-CN" altLang="en-US" sz="1200" dirty="0">
                  <a:solidFill>
                    <a:srgbClr val="8064A2">
                      <a:lumMod val="50000"/>
                    </a:srgbClr>
                  </a:solidFill>
                  <a:latin typeface="黑体" pitchFamily="2" charset="-122"/>
                  <a:ea typeface="黑体" pitchFamily="2" charset="-122"/>
                </a:rPr>
                <a:t>网页数据</a:t>
              </a:r>
            </a:p>
          </p:txBody>
        </p:sp>
      </p:grpSp>
      <p:grpSp>
        <p:nvGrpSpPr>
          <p:cNvPr id="23" name="组合 17"/>
          <p:cNvGrpSpPr/>
          <p:nvPr/>
        </p:nvGrpSpPr>
        <p:grpSpPr>
          <a:xfrm>
            <a:off x="561599" y="4573139"/>
            <a:ext cx="1404000" cy="432000"/>
            <a:chOff x="1502880" y="15"/>
            <a:chExt cx="861742" cy="565922"/>
          </a:xfrm>
          <a:solidFill>
            <a:srgbClr val="4F81BD">
              <a:lumMod val="40000"/>
              <a:lumOff val="60000"/>
            </a:srgbClr>
          </a:solidFill>
          <a:effectLst/>
          <a:scene3d>
            <a:camera prst="orthographicFront"/>
            <a:lightRig rig="flat" dir="t"/>
          </a:scene3d>
        </p:grpSpPr>
        <p:sp>
          <p:nvSpPr>
            <p:cNvPr id="24" name="椭圆 23"/>
            <p:cNvSpPr/>
            <p:nvPr/>
          </p:nvSpPr>
          <p:spPr>
            <a:xfrm>
              <a:off x="1502880" y="15"/>
              <a:ext cx="861742" cy="565922"/>
            </a:xfrm>
            <a:prstGeom prst="ellipse">
              <a:avLst/>
            </a:prstGeom>
            <a:grpFill/>
            <a:ln>
              <a:noFill/>
            </a:ln>
            <a:effectLst>
              <a:outerShdw blurRad="40000" dist="23000" dir="5400000" rotWithShape="0">
                <a:srgbClr val="000000">
                  <a:alpha val="35000"/>
                </a:srgbClr>
              </a:outerShdw>
            </a:effectLst>
            <a:sp3d prstMaterial="plastic">
              <a:bevelT w="120900" h="88900"/>
              <a:bevelB w="88900" h="31750" prst="angle"/>
            </a:sp3d>
          </p:spPr>
        </p:sp>
        <p:sp>
          <p:nvSpPr>
            <p:cNvPr id="25" name="椭圆 4"/>
            <p:cNvSpPr/>
            <p:nvPr/>
          </p:nvSpPr>
          <p:spPr>
            <a:xfrm>
              <a:off x="1629079" y="82892"/>
              <a:ext cx="609344" cy="400168"/>
            </a:xfrm>
            <a:prstGeom prst="rect">
              <a:avLst/>
            </a:prstGeom>
            <a:noFill/>
            <a:ln>
              <a:noFill/>
            </a:ln>
            <a:effectLst/>
            <a:sp3d/>
          </p:spPr>
          <p:txBody>
            <a:bodyPr lIns="6985" tIns="6985" rIns="6985" bIns="6985" spcCol="1270" anchor="ctr"/>
            <a:lstStyle/>
            <a:p>
              <a:pPr algn="ctr" defTabSz="466725" eaLnBrk="1" fontAlgn="auto" hangingPunct="1">
                <a:lnSpc>
                  <a:spcPct val="90000"/>
                </a:lnSpc>
                <a:spcBef>
                  <a:spcPts val="0"/>
                </a:spcBef>
                <a:spcAft>
                  <a:spcPct val="35000"/>
                </a:spcAft>
                <a:buFontTx/>
                <a:buNone/>
                <a:defRPr/>
              </a:pPr>
              <a:r>
                <a:rPr lang="zh-CN" altLang="en-US" sz="1200" kern="0" dirty="0">
                  <a:solidFill>
                    <a:srgbClr val="8064A2">
                      <a:lumMod val="50000"/>
                    </a:srgbClr>
                  </a:solidFill>
                  <a:latin typeface="黑体" pitchFamily="2" charset="-122"/>
                  <a:ea typeface="黑体" pitchFamily="2" charset="-122"/>
                </a:rPr>
                <a:t>用户交易数据</a:t>
              </a:r>
              <a:endParaRPr lang="zh-CN" altLang="en-US" sz="1200" dirty="0">
                <a:solidFill>
                  <a:srgbClr val="8064A2">
                    <a:lumMod val="50000"/>
                  </a:srgbClr>
                </a:solidFill>
                <a:latin typeface="黑体" pitchFamily="2" charset="-122"/>
                <a:ea typeface="黑体" pitchFamily="2" charset="-122"/>
              </a:endParaRPr>
            </a:p>
          </p:txBody>
        </p:sp>
      </p:grpSp>
      <p:sp>
        <p:nvSpPr>
          <p:cNvPr id="26" name="圆角矩形 25"/>
          <p:cNvSpPr/>
          <p:nvPr/>
        </p:nvSpPr>
        <p:spPr>
          <a:xfrm>
            <a:off x="2561861" y="1504677"/>
            <a:ext cx="4714908" cy="4929222"/>
          </a:xfrm>
          <a:prstGeom prst="roundRect">
            <a:avLst/>
          </a:prstGeom>
          <a:solidFill>
            <a:srgbClr val="F7EAE9"/>
          </a:solidFill>
          <a:ln w="3175" cap="flat" cmpd="sng" algn="ctr">
            <a:solidFill>
              <a:sysClr val="windowText" lastClr="000000"/>
            </a:solidFill>
            <a:prstDash val="solid"/>
          </a:ln>
          <a:effectLst>
            <a:outerShdw blurRad="50800" dist="38100" dir="2700000" algn="tl" rotWithShape="0">
              <a:srgbClr val="8064A2">
                <a:lumMod val="50000"/>
                <a:alpha val="40000"/>
              </a:srgbClr>
            </a:outerShdw>
          </a:effectLst>
          <a:scene3d>
            <a:camera prst="orthographicFront"/>
            <a:lightRig rig="threePt" dir="t"/>
          </a:scene3d>
          <a:sp3d extrusionH="76200" contourW="12700" prstMaterial="matte">
            <a:bevelT/>
            <a:extrusionClr>
              <a:srgbClr val="C0504D">
                <a:lumMod val="20000"/>
                <a:lumOff val="80000"/>
              </a:srgbClr>
            </a:extrusionClr>
            <a:contourClr>
              <a:srgbClr val="C0504D">
                <a:lumMod val="60000"/>
                <a:lumOff val="40000"/>
              </a:srgbClr>
            </a:contourClr>
          </a:sp3d>
        </p:spPr>
        <p:txBody>
          <a:bodyPr anchor="ctr"/>
          <a:lstStyle/>
          <a:p>
            <a:pPr algn="ctr" eaLnBrk="1" fontAlgn="auto" hangingPunct="1">
              <a:spcBef>
                <a:spcPts val="0"/>
              </a:spcBef>
              <a:spcAft>
                <a:spcPts val="0"/>
              </a:spcAft>
              <a:buFontTx/>
              <a:buNone/>
              <a:defRPr/>
            </a:pPr>
            <a:endParaRPr lang="zh-CN" altLang="en-US" sz="1800" kern="0">
              <a:solidFill>
                <a:sysClr val="window" lastClr="FFFFFF"/>
              </a:solidFill>
              <a:latin typeface="Calibri"/>
              <a:ea typeface="宋体"/>
            </a:endParaRPr>
          </a:p>
        </p:txBody>
      </p:sp>
      <p:sp>
        <p:nvSpPr>
          <p:cNvPr id="27" name="圆角矩形 26"/>
          <p:cNvSpPr/>
          <p:nvPr/>
        </p:nvSpPr>
        <p:spPr>
          <a:xfrm>
            <a:off x="7776834" y="1504677"/>
            <a:ext cx="1404000" cy="4929222"/>
          </a:xfrm>
          <a:prstGeom prst="roundRect">
            <a:avLst/>
          </a:prstGeom>
          <a:solidFill>
            <a:srgbClr val="DDE8C6"/>
          </a:solidFill>
          <a:ln w="25400" cap="flat" cmpd="sng" algn="ctr">
            <a:solidFill>
              <a:srgbClr val="4F81BD">
                <a:shade val="50000"/>
              </a:srgbClr>
            </a:solidFill>
            <a:prstDash val="solid"/>
          </a:ln>
          <a:effectLst>
            <a:outerShdw blurRad="50800" dist="38100" dir="2700000" algn="tl" rotWithShape="0">
              <a:srgbClr val="8064A2">
                <a:lumMod val="50000"/>
                <a:alpha val="40000"/>
              </a:srgbClr>
            </a:outerShdw>
          </a:effectLst>
          <a:scene3d>
            <a:camera prst="orthographicFront"/>
            <a:lightRig rig="threePt" dir="t"/>
          </a:scene3d>
          <a:sp3d extrusionH="76200" contourW="12700" prstMaterial="matte">
            <a:bevelT/>
            <a:extrusionClr>
              <a:srgbClr val="C0504D">
                <a:lumMod val="20000"/>
                <a:lumOff val="80000"/>
              </a:srgbClr>
            </a:extrusionClr>
            <a:contourClr>
              <a:srgbClr val="C0504D">
                <a:lumMod val="60000"/>
                <a:lumOff val="40000"/>
              </a:srgbClr>
            </a:contourClr>
          </a:sp3d>
        </p:spPr>
        <p:txBody>
          <a:bodyPr anchor="ctr"/>
          <a:lstStyle/>
          <a:p>
            <a:pPr algn="ctr" eaLnBrk="1" fontAlgn="auto" hangingPunct="1">
              <a:spcBef>
                <a:spcPts val="0"/>
              </a:spcBef>
              <a:spcAft>
                <a:spcPts val="0"/>
              </a:spcAft>
              <a:buFontTx/>
              <a:buNone/>
              <a:defRPr/>
            </a:pPr>
            <a:endParaRPr lang="zh-CN" altLang="en-US" sz="1800" kern="0">
              <a:solidFill>
                <a:sysClr val="window" lastClr="FFFFFF"/>
              </a:solidFill>
              <a:latin typeface="Calibri"/>
              <a:ea typeface="宋体"/>
            </a:endParaRPr>
          </a:p>
        </p:txBody>
      </p:sp>
      <p:sp>
        <p:nvSpPr>
          <p:cNvPr id="28" name="矩形 27"/>
          <p:cNvSpPr/>
          <p:nvPr/>
        </p:nvSpPr>
        <p:spPr>
          <a:xfrm>
            <a:off x="3276600" y="1576388"/>
            <a:ext cx="3071813" cy="314325"/>
          </a:xfrm>
          <a:prstGeom prst="rect">
            <a:avLst/>
          </a:prstGeom>
        </p:spPr>
        <p:txBody>
          <a:bodyPr>
            <a:spAutoFit/>
          </a:bodyPr>
          <a:lstStyle/>
          <a:p>
            <a:pPr algn="ctr" defTabSz="466725" eaLnBrk="1" fontAlgn="auto" hangingPunct="1">
              <a:lnSpc>
                <a:spcPct val="90000"/>
              </a:lnSpc>
              <a:spcBef>
                <a:spcPts val="0"/>
              </a:spcBef>
              <a:spcAft>
                <a:spcPct val="35000"/>
              </a:spcAft>
              <a:buFontTx/>
              <a:buNone/>
              <a:defRPr/>
            </a:pPr>
            <a:r>
              <a:rPr lang="zh-CN" altLang="en-US" sz="1600" kern="0" dirty="0">
                <a:solidFill>
                  <a:srgbClr val="8064A2">
                    <a:lumMod val="50000"/>
                  </a:srgbClr>
                </a:solidFill>
                <a:latin typeface="Arial Unicode MS" pitchFamily="34" charset="-122"/>
                <a:ea typeface="Arial Unicode MS" pitchFamily="34" charset="-122"/>
                <a:cs typeface="Arial Unicode MS" pitchFamily="34" charset="-122"/>
              </a:rPr>
              <a:t>典型的互联网大数据应用场景</a:t>
            </a:r>
            <a:endParaRPr lang="en-US" altLang="zh-CN" sz="1600" kern="0" dirty="0">
              <a:solidFill>
                <a:srgbClr val="8064A2">
                  <a:lumMod val="50000"/>
                </a:srgbClr>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7777163" y="1533525"/>
            <a:ext cx="1357312" cy="757238"/>
          </a:xfrm>
          <a:prstGeom prst="rect">
            <a:avLst/>
          </a:prstGeom>
        </p:spPr>
        <p:txBody>
          <a:bodyPr>
            <a:spAutoFit/>
          </a:bodyPr>
          <a:lstStyle/>
          <a:p>
            <a:pPr algn="ctr" defTabSz="466725" eaLnBrk="1" fontAlgn="auto" hangingPunct="1">
              <a:lnSpc>
                <a:spcPct val="90000"/>
              </a:lnSpc>
              <a:spcBef>
                <a:spcPts val="0"/>
              </a:spcBef>
              <a:spcAft>
                <a:spcPct val="35000"/>
              </a:spcAft>
              <a:buFontTx/>
              <a:buNone/>
              <a:defRPr/>
            </a:pPr>
            <a:r>
              <a:rPr lang="zh-CN" altLang="en-US" sz="1600" kern="0" dirty="0">
                <a:solidFill>
                  <a:srgbClr val="8064A2">
                    <a:lumMod val="50000"/>
                  </a:srgbClr>
                </a:solidFill>
                <a:latin typeface="Arial Unicode MS" pitchFamily="34" charset="-122"/>
                <a:ea typeface="Arial Unicode MS" pitchFamily="34" charset="-122"/>
                <a:cs typeface="Arial Unicode MS" pitchFamily="34" charset="-122"/>
              </a:rPr>
              <a:t>互联网大数据应用的基本特点</a:t>
            </a:r>
            <a:endParaRPr lang="en-US" altLang="zh-CN" sz="1600" kern="0" dirty="0">
              <a:solidFill>
                <a:srgbClr val="8064A2">
                  <a:lumMod val="50000"/>
                </a:srgbClr>
              </a:solidFill>
              <a:latin typeface="Arial Unicode MS" pitchFamily="34" charset="-122"/>
              <a:ea typeface="Arial Unicode MS" pitchFamily="34" charset="-122"/>
              <a:cs typeface="Arial Unicode MS" pitchFamily="34" charset="-122"/>
            </a:endParaRPr>
          </a:p>
        </p:txBody>
      </p:sp>
      <p:sp>
        <p:nvSpPr>
          <p:cNvPr id="30" name="矩形 29"/>
          <p:cNvSpPr/>
          <p:nvPr/>
        </p:nvSpPr>
        <p:spPr>
          <a:xfrm>
            <a:off x="2705100" y="3505200"/>
            <a:ext cx="1243013" cy="307975"/>
          </a:xfrm>
          <a:prstGeom prst="rect">
            <a:avLst/>
          </a:prstGeom>
          <a:solidFill>
            <a:srgbClr val="C0504D">
              <a:lumMod val="20000"/>
              <a:lumOff val="80000"/>
            </a:srgbClr>
          </a:solidFill>
          <a:ln>
            <a:solidFill>
              <a:srgbClr val="8064A2">
                <a:lumMod val="40000"/>
                <a:lumOff val="60000"/>
              </a:srgbClr>
            </a:solidFill>
          </a:ln>
        </p:spPr>
        <p:txBody>
          <a:bodyPr wrap="none">
            <a:spAutoFit/>
          </a:bodyPr>
          <a:lstStyle/>
          <a:p>
            <a:pPr eaLnBrk="1" fontAlgn="auto" hangingPunct="1">
              <a:spcBef>
                <a:spcPts val="0"/>
              </a:spcBef>
              <a:spcAft>
                <a:spcPts val="0"/>
              </a:spcAft>
              <a:buFont typeface="Wingdings" pitchFamily="2" charset="2"/>
              <a:buChar char="p"/>
              <a:defRPr/>
            </a:pPr>
            <a:r>
              <a:rPr lang="zh-CN" altLang="en-US" sz="1400" kern="0" dirty="0">
                <a:solidFill>
                  <a:sysClr val="windowText" lastClr="000000"/>
                </a:solidFill>
              </a:rPr>
              <a:t>满意度分析</a:t>
            </a:r>
          </a:p>
        </p:txBody>
      </p:sp>
      <p:sp>
        <p:nvSpPr>
          <p:cNvPr id="31" name="矩形 30"/>
          <p:cNvSpPr/>
          <p:nvPr/>
        </p:nvSpPr>
        <p:spPr>
          <a:xfrm>
            <a:off x="2705100" y="1933575"/>
            <a:ext cx="1062038" cy="307975"/>
          </a:xfrm>
          <a:prstGeom prst="rect">
            <a:avLst/>
          </a:prstGeom>
          <a:solidFill>
            <a:srgbClr val="C0504D">
              <a:lumMod val="20000"/>
              <a:lumOff val="80000"/>
            </a:srgbClr>
          </a:solidFill>
          <a:ln>
            <a:solidFill>
              <a:srgbClr val="8064A2">
                <a:lumMod val="40000"/>
                <a:lumOff val="60000"/>
              </a:srgbClr>
            </a:solidFill>
          </a:ln>
        </p:spPr>
        <p:txBody>
          <a:bodyPr wrap="none">
            <a:spAutoFit/>
          </a:bodyPr>
          <a:lstStyle/>
          <a:p>
            <a:pPr eaLnBrk="1" fontAlgn="auto" hangingPunct="1">
              <a:spcBef>
                <a:spcPts val="0"/>
              </a:spcBef>
              <a:spcAft>
                <a:spcPts val="0"/>
              </a:spcAft>
              <a:buFont typeface="Wingdings" pitchFamily="2" charset="2"/>
              <a:buChar char="p"/>
              <a:defRPr/>
            </a:pPr>
            <a:r>
              <a:rPr lang="zh-CN" altLang="en-US" sz="1400" kern="0" dirty="0">
                <a:solidFill>
                  <a:sysClr val="windowText" lastClr="000000"/>
                </a:solidFill>
              </a:rPr>
              <a:t>定向广告</a:t>
            </a:r>
          </a:p>
        </p:txBody>
      </p:sp>
      <p:sp>
        <p:nvSpPr>
          <p:cNvPr id="32" name="矩形 31"/>
          <p:cNvSpPr/>
          <p:nvPr/>
        </p:nvSpPr>
        <p:spPr>
          <a:xfrm>
            <a:off x="2705100" y="4291013"/>
            <a:ext cx="1422400" cy="307975"/>
          </a:xfrm>
          <a:prstGeom prst="rect">
            <a:avLst/>
          </a:prstGeom>
          <a:solidFill>
            <a:srgbClr val="C0504D">
              <a:lumMod val="20000"/>
              <a:lumOff val="80000"/>
            </a:srgbClr>
          </a:solidFill>
          <a:ln>
            <a:solidFill>
              <a:srgbClr val="8064A2">
                <a:lumMod val="40000"/>
                <a:lumOff val="60000"/>
              </a:srgbClr>
            </a:solidFill>
          </a:ln>
        </p:spPr>
        <p:txBody>
          <a:bodyPr wrap="none">
            <a:spAutoFit/>
          </a:bodyPr>
          <a:lstStyle/>
          <a:p>
            <a:pPr eaLnBrk="1" fontAlgn="auto" hangingPunct="1">
              <a:spcBef>
                <a:spcPts val="0"/>
              </a:spcBef>
              <a:spcAft>
                <a:spcPts val="0"/>
              </a:spcAft>
              <a:buFont typeface="Wingdings" pitchFamily="2" charset="2"/>
              <a:buChar char="p"/>
              <a:defRPr/>
            </a:pPr>
            <a:r>
              <a:rPr lang="zh-CN" altLang="en-US" sz="1400" kern="0" dirty="0">
                <a:solidFill>
                  <a:sysClr val="windowText" lastClr="000000"/>
                </a:solidFill>
              </a:rPr>
              <a:t>提升服务质量</a:t>
            </a:r>
          </a:p>
        </p:txBody>
      </p:sp>
      <p:sp>
        <p:nvSpPr>
          <p:cNvPr id="33" name="矩形 32"/>
          <p:cNvSpPr/>
          <p:nvPr/>
        </p:nvSpPr>
        <p:spPr>
          <a:xfrm>
            <a:off x="2705100" y="5081588"/>
            <a:ext cx="1062038" cy="307975"/>
          </a:xfrm>
          <a:prstGeom prst="rect">
            <a:avLst/>
          </a:prstGeom>
          <a:solidFill>
            <a:srgbClr val="C0504D">
              <a:lumMod val="20000"/>
              <a:lumOff val="80000"/>
            </a:srgbClr>
          </a:solidFill>
          <a:ln>
            <a:solidFill>
              <a:srgbClr val="8064A2">
                <a:lumMod val="40000"/>
                <a:lumOff val="60000"/>
              </a:srgbClr>
            </a:solidFill>
          </a:ln>
        </p:spPr>
        <p:txBody>
          <a:bodyPr wrap="none">
            <a:spAutoFit/>
          </a:bodyPr>
          <a:lstStyle/>
          <a:p>
            <a:pPr eaLnBrk="1" fontAlgn="auto" hangingPunct="1">
              <a:spcBef>
                <a:spcPts val="0"/>
              </a:spcBef>
              <a:spcAft>
                <a:spcPts val="0"/>
              </a:spcAft>
              <a:buFont typeface="Wingdings" pitchFamily="2" charset="2"/>
              <a:buChar char="p"/>
              <a:defRPr/>
            </a:pPr>
            <a:r>
              <a:rPr lang="zh-CN" altLang="en-US" sz="1400" kern="0" dirty="0">
                <a:solidFill>
                  <a:sysClr val="windowText" lastClr="000000"/>
                </a:solidFill>
              </a:rPr>
              <a:t>社会服务</a:t>
            </a:r>
          </a:p>
        </p:txBody>
      </p:sp>
      <p:sp>
        <p:nvSpPr>
          <p:cNvPr id="34" name="矩形 33"/>
          <p:cNvSpPr/>
          <p:nvPr/>
        </p:nvSpPr>
        <p:spPr>
          <a:xfrm>
            <a:off x="2705100" y="2719388"/>
            <a:ext cx="1243013" cy="307975"/>
          </a:xfrm>
          <a:prstGeom prst="rect">
            <a:avLst/>
          </a:prstGeom>
          <a:solidFill>
            <a:srgbClr val="C0504D">
              <a:lumMod val="20000"/>
              <a:lumOff val="80000"/>
            </a:srgbClr>
          </a:solidFill>
          <a:ln>
            <a:solidFill>
              <a:srgbClr val="8064A2">
                <a:lumMod val="40000"/>
                <a:lumOff val="60000"/>
              </a:srgbClr>
            </a:solidFill>
          </a:ln>
        </p:spPr>
        <p:txBody>
          <a:bodyPr wrap="none">
            <a:spAutoFit/>
          </a:bodyPr>
          <a:lstStyle/>
          <a:p>
            <a:pPr eaLnBrk="1" fontAlgn="auto" hangingPunct="1">
              <a:spcBef>
                <a:spcPts val="0"/>
              </a:spcBef>
              <a:spcAft>
                <a:spcPts val="0"/>
              </a:spcAft>
              <a:buFont typeface="Wingdings" pitchFamily="2" charset="2"/>
              <a:buChar char="p"/>
              <a:defRPr/>
            </a:pPr>
            <a:r>
              <a:rPr lang="zh-CN" altLang="en-US" sz="1400" kern="0" dirty="0">
                <a:solidFill>
                  <a:sysClr val="windowText" lastClr="000000"/>
                </a:solidFill>
              </a:rPr>
              <a:t>个性化推荐</a:t>
            </a:r>
          </a:p>
        </p:txBody>
      </p:sp>
      <p:sp>
        <p:nvSpPr>
          <p:cNvPr id="35" name="矩形 34"/>
          <p:cNvSpPr/>
          <p:nvPr/>
        </p:nvSpPr>
        <p:spPr>
          <a:xfrm>
            <a:off x="2705100" y="5862638"/>
            <a:ext cx="703263" cy="307975"/>
          </a:xfrm>
          <a:prstGeom prst="rect">
            <a:avLst/>
          </a:prstGeom>
          <a:solidFill>
            <a:srgbClr val="C0504D">
              <a:lumMod val="20000"/>
              <a:lumOff val="80000"/>
            </a:srgbClr>
          </a:solidFill>
          <a:ln>
            <a:solidFill>
              <a:srgbClr val="8064A2">
                <a:lumMod val="40000"/>
                <a:lumOff val="60000"/>
              </a:srgbClr>
            </a:solidFill>
          </a:ln>
        </p:spPr>
        <p:txBody>
          <a:bodyPr wrap="none">
            <a:spAutoFit/>
          </a:bodyPr>
          <a:lstStyle/>
          <a:p>
            <a:pPr eaLnBrk="1" fontAlgn="auto" hangingPunct="1">
              <a:spcBef>
                <a:spcPts val="0"/>
              </a:spcBef>
              <a:spcAft>
                <a:spcPts val="0"/>
              </a:spcAft>
              <a:buFont typeface="Wingdings" pitchFamily="2" charset="2"/>
              <a:buChar char="p"/>
              <a:defRPr/>
            </a:pPr>
            <a:r>
              <a:rPr lang="zh-CN" altLang="en-US" sz="1400" kern="0" dirty="0">
                <a:solidFill>
                  <a:sysClr val="windowText" lastClr="000000"/>
                </a:solidFill>
              </a:rPr>
              <a:t>其它</a:t>
            </a:r>
          </a:p>
        </p:txBody>
      </p:sp>
      <p:sp>
        <p:nvSpPr>
          <p:cNvPr id="36" name="矩形 35"/>
          <p:cNvSpPr/>
          <p:nvPr/>
        </p:nvSpPr>
        <p:spPr>
          <a:xfrm>
            <a:off x="3490913" y="5910263"/>
            <a:ext cx="3429000" cy="276225"/>
          </a:xfrm>
          <a:prstGeom prst="rect">
            <a:avLst/>
          </a:prstGeom>
          <a:ln>
            <a:noFill/>
          </a:ln>
        </p:spPr>
        <p:txBody>
          <a:bodyPr rIns="0">
            <a:spAutoFit/>
          </a:bodyPr>
          <a:lstStyle/>
          <a:p>
            <a:pPr eaLnBrk="1" fontAlgn="auto" hangingPunct="1">
              <a:spcBef>
                <a:spcPts val="0"/>
              </a:spcBef>
              <a:spcAft>
                <a:spcPts val="0"/>
              </a:spcAft>
              <a:buFont typeface="Wingdings" pitchFamily="2" charset="2"/>
              <a:buChar char="Ø"/>
              <a:defRPr/>
            </a:pPr>
            <a:r>
              <a:rPr lang="en-US" altLang="zh-CN" sz="1200" kern="0" dirty="0">
                <a:solidFill>
                  <a:sysClr val="windowText" lastClr="000000"/>
                </a:solidFill>
              </a:rPr>
              <a:t>……</a:t>
            </a:r>
            <a:endParaRPr lang="zh-CN" altLang="en-US" sz="1200" kern="0" dirty="0">
              <a:solidFill>
                <a:sysClr val="windowText" lastClr="000000"/>
              </a:solidFill>
            </a:endParaRPr>
          </a:p>
        </p:txBody>
      </p:sp>
      <p:pic>
        <p:nvPicPr>
          <p:cNvPr id="7199" name="Picture 12" descr="http://a2.att.hudong.com/24/08/19300000081816129523089210935_9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163" y="2708275"/>
            <a:ext cx="8985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0" name="Picture 2" descr="http://pic3.zhongsou.com/image/380430fff62cb09152d.jpg"/>
          <p:cNvPicPr>
            <a:picLocks noChangeAspect="1" noChangeArrowheads="1"/>
          </p:cNvPicPr>
          <p:nvPr/>
        </p:nvPicPr>
        <p:blipFill>
          <a:blip r:embed="rId3">
            <a:extLst>
              <a:ext uri="{28A0092B-C50C-407E-A947-70E740481C1C}">
                <a14:useLocalDpi xmlns:a14="http://schemas.microsoft.com/office/drawing/2010/main" val="0"/>
              </a:ext>
            </a:extLst>
          </a:blip>
          <a:srcRect t="20844" b="27791"/>
          <a:stretch>
            <a:fillRect/>
          </a:stretch>
        </p:blipFill>
        <p:spPr bwMode="auto">
          <a:xfrm>
            <a:off x="4014788" y="1970088"/>
            <a:ext cx="719137"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7950" y="3505200"/>
            <a:ext cx="4460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2" name="Picture 6" descr="http://i3.sinaimg.cn/dy/slidenews/21_t500/2011_03/1113_274392_64443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005013"/>
            <a:ext cx="77628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3" name="Picture 17" descr="品牌的宣传之路!雅虎Logo15年的变化历程"/>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2005013"/>
            <a:ext cx="904875"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4"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56225" y="2770188"/>
            <a:ext cx="7064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7388" y="3449638"/>
            <a:ext cx="5476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06" name="Picture 2" descr="http://pic3.zhongsou.com/image/380430fff62cb09152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219575"/>
            <a:ext cx="719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7" name="Picture 6" descr="http://i3.sinaimg.cn/dy/slidenews/21_t500/2011_03/1113_274392_64443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4788" y="4362450"/>
            <a:ext cx="777875"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8" name="Picture 2" descr="http://pic3.zhongsou.com/image/380430fff62cb09152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5" y="5056188"/>
            <a:ext cx="7191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09"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94263" y="5148263"/>
            <a:ext cx="66833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矩形 47"/>
          <p:cNvSpPr/>
          <p:nvPr/>
        </p:nvSpPr>
        <p:spPr>
          <a:xfrm>
            <a:off x="2990850" y="3829050"/>
            <a:ext cx="4214813" cy="461963"/>
          </a:xfrm>
          <a:prstGeom prst="rect">
            <a:avLst/>
          </a:prstGeom>
          <a:ln>
            <a:noFill/>
          </a:ln>
        </p:spPr>
        <p:txBody>
          <a:bodyPr rIns="0">
            <a:spAutoFit/>
          </a:bodyPr>
          <a:lstStyle/>
          <a:p>
            <a:pPr eaLnBrk="1" fontAlgn="auto" hangingPunct="1">
              <a:spcBef>
                <a:spcPts val="0"/>
              </a:spcBef>
              <a:spcAft>
                <a:spcPts val="0"/>
              </a:spcAft>
              <a:buFont typeface="Wingdings" pitchFamily="2" charset="2"/>
              <a:buChar char="Ø"/>
              <a:defRPr/>
            </a:pPr>
            <a:r>
              <a:rPr lang="zh-CN" altLang="en-US" sz="1200" kern="0" dirty="0">
                <a:solidFill>
                  <a:sysClr val="windowText" lastClr="000000"/>
                </a:solidFill>
              </a:rPr>
              <a:t>如</a:t>
            </a:r>
            <a:r>
              <a:rPr lang="en-US" altLang="zh-CN" sz="1200" kern="0" dirty="0">
                <a:solidFill>
                  <a:sysClr val="windowText" lastClr="000000"/>
                </a:solidFill>
              </a:rPr>
              <a:t>Twitter</a:t>
            </a:r>
            <a:r>
              <a:rPr lang="zh-CN" altLang="en-US" sz="1200" kern="0" dirty="0">
                <a:solidFill>
                  <a:sysClr val="windowText" lastClr="000000"/>
                </a:solidFill>
              </a:rPr>
              <a:t>对提到产品的文本进行搜集并按规则打分，得到客户对产品的满意度评价</a:t>
            </a:r>
          </a:p>
        </p:txBody>
      </p:sp>
      <p:sp>
        <p:nvSpPr>
          <p:cNvPr id="49" name="矩形 48"/>
          <p:cNvSpPr/>
          <p:nvPr/>
        </p:nvSpPr>
        <p:spPr>
          <a:xfrm>
            <a:off x="2990850" y="2257425"/>
            <a:ext cx="4214813" cy="461963"/>
          </a:xfrm>
          <a:prstGeom prst="rect">
            <a:avLst/>
          </a:prstGeom>
          <a:ln>
            <a:noFill/>
          </a:ln>
        </p:spPr>
        <p:txBody>
          <a:bodyPr rIns="0">
            <a:spAutoFit/>
          </a:bodyPr>
          <a:lstStyle/>
          <a:p>
            <a:pPr eaLnBrk="1" fontAlgn="auto" hangingPunct="1">
              <a:spcBef>
                <a:spcPts val="0"/>
              </a:spcBef>
              <a:spcAft>
                <a:spcPts val="0"/>
              </a:spcAft>
              <a:buFont typeface="Wingdings" pitchFamily="2" charset="2"/>
              <a:buChar char="Ø"/>
              <a:defRPr/>
            </a:pPr>
            <a:r>
              <a:rPr lang="zh-CN" altLang="en-US" sz="1200" kern="0" dirty="0">
                <a:solidFill>
                  <a:sysClr val="windowText" lastClr="000000"/>
                </a:solidFill>
              </a:rPr>
              <a:t>如</a:t>
            </a:r>
            <a:r>
              <a:rPr lang="en-US" altLang="zh-CN" sz="1200" kern="0" dirty="0" err="1">
                <a:solidFill>
                  <a:sysClr val="windowText" lastClr="000000"/>
                </a:solidFill>
              </a:rPr>
              <a:t>Facebook</a:t>
            </a:r>
            <a:r>
              <a:rPr lang="zh-CN" altLang="en-US" sz="1200" kern="0" dirty="0">
                <a:solidFill>
                  <a:sysClr val="windowText" lastClr="000000"/>
                </a:solidFill>
              </a:rPr>
              <a:t>对用户基本属性、行为习惯和兴趣等进行语义分析，为广告商提供基于数据挖掘的自助式广告下单服务系统</a:t>
            </a:r>
          </a:p>
        </p:txBody>
      </p:sp>
      <p:sp>
        <p:nvSpPr>
          <p:cNvPr id="50" name="矩形 49"/>
          <p:cNvSpPr/>
          <p:nvPr/>
        </p:nvSpPr>
        <p:spPr>
          <a:xfrm>
            <a:off x="2990850" y="3043238"/>
            <a:ext cx="4214813" cy="461962"/>
          </a:xfrm>
          <a:prstGeom prst="rect">
            <a:avLst/>
          </a:prstGeom>
          <a:ln>
            <a:noFill/>
          </a:ln>
        </p:spPr>
        <p:txBody>
          <a:bodyPr rIns="0">
            <a:spAutoFit/>
          </a:bodyPr>
          <a:lstStyle/>
          <a:p>
            <a:pPr eaLnBrk="1" fontAlgn="auto" hangingPunct="1">
              <a:spcBef>
                <a:spcPts val="0"/>
              </a:spcBef>
              <a:spcAft>
                <a:spcPts val="0"/>
              </a:spcAft>
              <a:buFont typeface="Wingdings" pitchFamily="2" charset="2"/>
              <a:buChar char="Ø"/>
              <a:defRPr/>
            </a:pPr>
            <a:r>
              <a:rPr lang="zh-CN" altLang="en-US" sz="1200" kern="0" dirty="0">
                <a:solidFill>
                  <a:sysClr val="windowText" lastClr="000000"/>
                </a:solidFill>
              </a:rPr>
              <a:t>如亚马逊利用大数据技术为用户提供社会化推荐、广播式个性化推荐等服务，加快了产品传播的速度</a:t>
            </a:r>
          </a:p>
        </p:txBody>
      </p:sp>
      <p:sp>
        <p:nvSpPr>
          <p:cNvPr id="51" name="矩形 50"/>
          <p:cNvSpPr/>
          <p:nvPr/>
        </p:nvSpPr>
        <p:spPr>
          <a:xfrm>
            <a:off x="2990850" y="4614863"/>
            <a:ext cx="4214813" cy="460375"/>
          </a:xfrm>
          <a:prstGeom prst="rect">
            <a:avLst/>
          </a:prstGeom>
          <a:ln>
            <a:noFill/>
          </a:ln>
        </p:spPr>
        <p:txBody>
          <a:bodyPr rIns="0">
            <a:spAutoFit/>
          </a:bodyPr>
          <a:lstStyle/>
          <a:p>
            <a:pPr eaLnBrk="1" fontAlgn="auto" hangingPunct="1">
              <a:spcBef>
                <a:spcPts val="0"/>
              </a:spcBef>
              <a:spcAft>
                <a:spcPts val="0"/>
              </a:spcAft>
              <a:buFont typeface="Wingdings" pitchFamily="2" charset="2"/>
              <a:buChar char="Ø"/>
              <a:defRPr/>
            </a:pPr>
            <a:r>
              <a:rPr lang="zh-CN" altLang="en-US" sz="1200" kern="0" dirty="0">
                <a:solidFill>
                  <a:sysClr val="windowText" lastClr="000000"/>
                </a:solidFill>
              </a:rPr>
              <a:t>如</a:t>
            </a:r>
            <a:r>
              <a:rPr lang="en-US" altLang="zh-CN" sz="1200" kern="0" dirty="0" err="1">
                <a:solidFill>
                  <a:sysClr val="windowText" lastClr="000000"/>
                </a:solidFill>
              </a:rPr>
              <a:t>Facebook</a:t>
            </a:r>
            <a:r>
              <a:rPr lang="zh-CN" altLang="en-US" sz="1200" kern="0" dirty="0">
                <a:solidFill>
                  <a:sysClr val="windowText" lastClr="000000"/>
                </a:solidFill>
              </a:rPr>
              <a:t>对大量用户产品使用状况的数据进行分析，优化产品设计及服务，改善用户的使用体验</a:t>
            </a:r>
          </a:p>
        </p:txBody>
      </p:sp>
      <p:sp>
        <p:nvSpPr>
          <p:cNvPr id="52" name="矩形 51"/>
          <p:cNvSpPr/>
          <p:nvPr/>
        </p:nvSpPr>
        <p:spPr>
          <a:xfrm>
            <a:off x="2990850" y="5405438"/>
            <a:ext cx="4214813" cy="461962"/>
          </a:xfrm>
          <a:prstGeom prst="rect">
            <a:avLst/>
          </a:prstGeom>
          <a:ln>
            <a:noFill/>
          </a:ln>
        </p:spPr>
        <p:txBody>
          <a:bodyPr rIns="0">
            <a:spAutoFit/>
          </a:bodyPr>
          <a:lstStyle/>
          <a:p>
            <a:pPr eaLnBrk="1" fontAlgn="auto" hangingPunct="1">
              <a:spcBef>
                <a:spcPts val="0"/>
              </a:spcBef>
              <a:spcAft>
                <a:spcPts val="0"/>
              </a:spcAft>
              <a:buFont typeface="Wingdings" pitchFamily="2" charset="2"/>
              <a:buChar char="Ø"/>
              <a:defRPr/>
            </a:pPr>
            <a:r>
              <a:rPr lang="zh-CN" altLang="en-US" sz="1200" kern="0" dirty="0">
                <a:solidFill>
                  <a:sysClr val="windowText" lastClr="000000"/>
                </a:solidFill>
              </a:rPr>
              <a:t>如谷歌基于用户搜索数据推出的产品谷歌流感趋势，可以迅速、准确的对流感进行预报</a:t>
            </a:r>
          </a:p>
        </p:txBody>
      </p:sp>
      <p:sp>
        <p:nvSpPr>
          <p:cNvPr id="53" name="矩形 52"/>
          <p:cNvSpPr/>
          <p:nvPr/>
        </p:nvSpPr>
        <p:spPr>
          <a:xfrm>
            <a:off x="7800975" y="2281238"/>
            <a:ext cx="1331913" cy="3786187"/>
          </a:xfrm>
          <a:prstGeom prst="rect">
            <a:avLst/>
          </a:prstGeom>
          <a:solidFill>
            <a:srgbClr val="CCDDAB"/>
          </a:solidFill>
          <a:ln w="15875">
            <a:noFill/>
          </a:ln>
        </p:spPr>
        <p:txBody>
          <a:bodyPr lIns="72000" rIns="36000">
            <a:spAutoFit/>
          </a:bodyPr>
          <a:lstStyle/>
          <a:p>
            <a:pPr eaLnBrk="1" fontAlgn="auto" hangingPunct="1">
              <a:spcBef>
                <a:spcPts val="0"/>
              </a:spcBef>
              <a:spcAft>
                <a:spcPts val="0"/>
              </a:spcAft>
              <a:buFont typeface="Wingdings" pitchFamily="2" charset="2"/>
              <a:buChar char="p"/>
              <a:defRPr/>
            </a:pPr>
            <a:r>
              <a:rPr lang="zh-CN" altLang="en-US" sz="1500" kern="0" dirty="0">
                <a:solidFill>
                  <a:sysClr val="windowText" lastClr="000000"/>
                </a:solidFill>
              </a:rPr>
              <a:t>定向广告和个性化推荐</a:t>
            </a:r>
            <a:endParaRPr lang="en-US" altLang="zh-CN" sz="1500" kern="0" dirty="0">
              <a:solidFill>
                <a:sysClr val="windowText" lastClr="000000"/>
              </a:solidFill>
            </a:endParaRPr>
          </a:p>
          <a:p>
            <a:pPr eaLnBrk="1" fontAlgn="auto" hangingPunct="1">
              <a:spcBef>
                <a:spcPts val="0"/>
              </a:spcBef>
              <a:spcAft>
                <a:spcPts val="0"/>
              </a:spcAft>
              <a:buFont typeface="Wingdings" pitchFamily="2" charset="2"/>
              <a:buChar char="p"/>
              <a:defRPr/>
            </a:pPr>
            <a:endParaRPr lang="en-US" altLang="zh-CN" sz="1500" kern="0" dirty="0">
              <a:solidFill>
                <a:sysClr val="windowText" lastClr="000000"/>
              </a:solidFill>
            </a:endParaRPr>
          </a:p>
          <a:p>
            <a:pPr eaLnBrk="1" fontAlgn="auto" hangingPunct="1">
              <a:spcBef>
                <a:spcPts val="0"/>
              </a:spcBef>
              <a:spcAft>
                <a:spcPts val="0"/>
              </a:spcAft>
              <a:buFont typeface="Wingdings" pitchFamily="2" charset="2"/>
              <a:buChar char="p"/>
              <a:defRPr/>
            </a:pPr>
            <a:r>
              <a:rPr lang="zh-CN" altLang="en-US" sz="1500" kern="0" dirty="0">
                <a:solidFill>
                  <a:sysClr val="windowText" lastClr="000000"/>
                </a:solidFill>
              </a:rPr>
              <a:t>简单的大数据应用已在互联网领域广泛开展，且大部分企业具备自行实施应用的技术能力</a:t>
            </a:r>
            <a:endParaRPr lang="en-US" altLang="zh-CN" sz="1500" kern="0" dirty="0">
              <a:solidFill>
                <a:sysClr val="windowText" lastClr="000000"/>
              </a:solidFill>
            </a:endParaRPr>
          </a:p>
          <a:p>
            <a:pPr eaLnBrk="1" fontAlgn="auto" hangingPunct="1">
              <a:spcBef>
                <a:spcPts val="0"/>
              </a:spcBef>
              <a:spcAft>
                <a:spcPts val="0"/>
              </a:spcAft>
              <a:buFont typeface="Wingdings" pitchFamily="2" charset="2"/>
              <a:buChar char="p"/>
              <a:defRPr/>
            </a:pPr>
            <a:endParaRPr lang="en-US" altLang="zh-CN" sz="1500" kern="0" dirty="0">
              <a:solidFill>
                <a:sysClr val="windowText" lastClr="000000"/>
              </a:solidFill>
            </a:endParaRPr>
          </a:p>
          <a:p>
            <a:pPr eaLnBrk="1" fontAlgn="auto" hangingPunct="1">
              <a:spcBef>
                <a:spcPts val="0"/>
              </a:spcBef>
              <a:spcAft>
                <a:spcPts val="0"/>
              </a:spcAft>
              <a:buFont typeface="Wingdings" pitchFamily="2" charset="2"/>
              <a:buChar char="p"/>
              <a:defRPr/>
            </a:pPr>
            <a:r>
              <a:rPr lang="zh-CN" altLang="en-US" sz="1500" kern="0" dirty="0">
                <a:solidFill>
                  <a:sysClr val="windowText" lastClr="000000"/>
                </a:solidFill>
              </a:rPr>
              <a:t>掌握有大量用户行为数据的互联网巨头可以较好提供社会化服务</a:t>
            </a:r>
            <a:endParaRPr lang="en-US" altLang="zh-CN" sz="1500" kern="0" dirty="0">
              <a:solidFill>
                <a:sysClr val="windowText" lastClr="000000"/>
              </a:solidFill>
            </a:endParaRPr>
          </a:p>
        </p:txBody>
      </p:sp>
      <p:sp>
        <p:nvSpPr>
          <p:cNvPr id="7216" name="TextBox 53"/>
          <p:cNvSpPr txBox="1">
            <a:spLocks noChangeArrowheads="1"/>
          </p:cNvSpPr>
          <p:nvPr/>
        </p:nvSpPr>
        <p:spPr bwMode="auto">
          <a:xfrm>
            <a:off x="0" y="839788"/>
            <a:ext cx="9879013"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pPr algn="ctr"/>
            <a:r>
              <a:rPr lang="zh-CN" altLang="en-US" sz="2000">
                <a:latin typeface="黑体" pitchFamily="2" charset="-122"/>
                <a:ea typeface="黑体" pitchFamily="2" charset="-122"/>
              </a:rPr>
              <a:t>云计算、手机、平板电脑、</a:t>
            </a:r>
            <a:r>
              <a:rPr lang="en-US" altLang="zh-CN" sz="2000">
                <a:latin typeface="黑体" pitchFamily="2" charset="-122"/>
                <a:ea typeface="黑体" pitchFamily="2" charset="-122"/>
              </a:rPr>
              <a:t>PC</a:t>
            </a:r>
            <a:r>
              <a:rPr lang="zh-CN" altLang="en-US" sz="2000">
                <a:latin typeface="黑体" pitchFamily="2" charset="-122"/>
                <a:ea typeface="黑体" pitchFamily="2" charset="-122"/>
              </a:rPr>
              <a:t>以及各种各样穿戴设备</a:t>
            </a:r>
            <a:r>
              <a:rPr lang="en-US" altLang="zh-CN" sz="2000">
                <a:latin typeface="黑体" pitchFamily="2" charset="-122"/>
                <a:ea typeface="黑体" pitchFamily="2" charset="-122"/>
              </a:rPr>
              <a:t>,</a:t>
            </a:r>
            <a:r>
              <a:rPr lang="zh-CN" altLang="en-US" sz="2000">
                <a:latin typeface="黑体" pitchFamily="2" charset="-122"/>
                <a:ea typeface="黑体" pitchFamily="2" charset="-122"/>
              </a:rPr>
              <a:t>推动移动互联网快速发展</a:t>
            </a: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13"/>
          <p:cNvSpPr>
            <a:spLocks noChangeArrowheads="1"/>
          </p:cNvSpPr>
          <p:nvPr/>
        </p:nvSpPr>
        <p:spPr bwMode="auto">
          <a:xfrm>
            <a:off x="395288" y="261938"/>
            <a:ext cx="6624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一、大数据认知</a:t>
            </a:r>
          </a:p>
        </p:txBody>
      </p:sp>
      <p:sp>
        <p:nvSpPr>
          <p:cNvPr id="8195" name="矩形 3"/>
          <p:cNvSpPr>
            <a:spLocks noChangeArrowheads="1"/>
          </p:cNvSpPr>
          <p:nvPr/>
        </p:nvSpPr>
        <p:spPr bwMode="auto">
          <a:xfrm>
            <a:off x="0" y="765175"/>
            <a:ext cx="6481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FF0000"/>
                </a:solidFill>
                <a:latin typeface="黑体" pitchFamily="2" charset="-122"/>
                <a:ea typeface="黑体" pitchFamily="2" charset="-122"/>
                <a:sym typeface="黑体" pitchFamily="2" charset="-122"/>
              </a:rPr>
              <a:t>大数据，处处行迹处处痕，毫无隐私</a:t>
            </a:r>
          </a:p>
        </p:txBody>
      </p:sp>
      <p:pic>
        <p:nvPicPr>
          <p:cNvPr id="8196" name="图片 18" descr="031I44493_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6113" y="1169988"/>
            <a:ext cx="2844800"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图片 19" descr="4437e612ec59133b2e3c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423988"/>
            <a:ext cx="6697662"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矩形 1"/>
          <p:cNvSpPr>
            <a:spLocks noChangeArrowheads="1"/>
          </p:cNvSpPr>
          <p:nvPr/>
        </p:nvSpPr>
        <p:spPr bwMode="auto">
          <a:xfrm>
            <a:off x="6877050" y="2916238"/>
            <a:ext cx="29638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rgbClr val="000000"/>
                </a:solidFill>
                <a:sym typeface="Times New Roman" pitchFamily="18" charset="0"/>
              </a:rPr>
              <a:t>棱镜计划（</a:t>
            </a:r>
            <a:r>
              <a:rPr lang="en-US" altLang="zh-CN" sz="1600">
                <a:solidFill>
                  <a:srgbClr val="000000"/>
                </a:solidFill>
                <a:sym typeface="Times New Roman" pitchFamily="18" charset="0"/>
              </a:rPr>
              <a:t>PRISM</a:t>
            </a:r>
            <a:r>
              <a:rPr lang="zh-CN" altLang="en-US" sz="1600">
                <a:solidFill>
                  <a:srgbClr val="000000"/>
                </a:solidFill>
                <a:sym typeface="Times New Roman" pitchFamily="18" charset="0"/>
              </a:rPr>
              <a:t>）是一项由美国国家安全局（</a:t>
            </a:r>
            <a:r>
              <a:rPr lang="en-US" altLang="zh-CN" sz="1600">
                <a:solidFill>
                  <a:srgbClr val="000000"/>
                </a:solidFill>
                <a:sym typeface="Times New Roman" pitchFamily="18" charset="0"/>
              </a:rPr>
              <a:t>NSA</a:t>
            </a:r>
            <a:r>
              <a:rPr lang="zh-CN" altLang="en-US" sz="1600">
                <a:solidFill>
                  <a:srgbClr val="000000"/>
                </a:solidFill>
                <a:sym typeface="Times New Roman" pitchFamily="18" charset="0"/>
              </a:rPr>
              <a:t>）自</a:t>
            </a:r>
            <a:r>
              <a:rPr lang="en-US" altLang="zh-CN" sz="1600">
                <a:solidFill>
                  <a:srgbClr val="000000"/>
                </a:solidFill>
                <a:sym typeface="Times New Roman" pitchFamily="18" charset="0"/>
              </a:rPr>
              <a:t>2007</a:t>
            </a:r>
            <a:r>
              <a:rPr lang="zh-CN" altLang="en-US" sz="1600">
                <a:solidFill>
                  <a:srgbClr val="000000"/>
                </a:solidFill>
                <a:sym typeface="Times New Roman" pitchFamily="18" charset="0"/>
              </a:rPr>
              <a:t>年起开始实施的绝密电子监听计划，该计划的正式名号为“</a:t>
            </a:r>
            <a:r>
              <a:rPr lang="en-US" altLang="zh-CN" sz="1600">
                <a:solidFill>
                  <a:srgbClr val="000000"/>
                </a:solidFill>
                <a:sym typeface="Times New Roman" pitchFamily="18" charset="0"/>
              </a:rPr>
              <a:t>US-984XN</a:t>
            </a:r>
            <a:r>
              <a:rPr lang="zh-CN" altLang="en-US" sz="1600">
                <a:solidFill>
                  <a:srgbClr val="000000"/>
                </a:solidFill>
                <a:sym typeface="Times New Roman" pitchFamily="18" charset="0"/>
              </a:rPr>
              <a:t>”。</a:t>
            </a:r>
            <a:endParaRPr lang="en-US" sz="1600">
              <a:solidFill>
                <a:srgbClr val="000000"/>
              </a:solidFill>
              <a:sym typeface="Times New Roman" pitchFamily="18" charset="0"/>
            </a:endParaRPr>
          </a:p>
          <a:p>
            <a:r>
              <a:rPr lang="zh-CN" altLang="en-US" sz="1600">
                <a:solidFill>
                  <a:srgbClr val="FF0000"/>
                </a:solidFill>
                <a:sym typeface="Times New Roman" pitchFamily="18" charset="0"/>
              </a:rPr>
              <a:t>美国情报机构一直在九家美国互联网公司中进行数据挖掘工作，从音频、视频、图片、邮件、文档以及连接信息中分析个人的联系方式与行动。</a:t>
            </a:r>
            <a:endParaRPr lang="en-US" sz="1600">
              <a:solidFill>
                <a:srgbClr val="FF0000"/>
              </a:solidFill>
              <a:sym typeface="Times New Roman" pitchFamily="18" charset="0"/>
            </a:endParaRPr>
          </a:p>
          <a:p>
            <a:r>
              <a:rPr lang="zh-CN" altLang="en-US" sz="1600">
                <a:solidFill>
                  <a:srgbClr val="000000"/>
                </a:solidFill>
                <a:sym typeface="Times New Roman" pitchFamily="18" charset="0"/>
              </a:rPr>
              <a:t>监控的类型有</a:t>
            </a:r>
            <a:r>
              <a:rPr lang="en-US" altLang="zh-CN" sz="1600">
                <a:solidFill>
                  <a:srgbClr val="000000"/>
                </a:solidFill>
                <a:sym typeface="Times New Roman" pitchFamily="18" charset="0"/>
              </a:rPr>
              <a:t>10</a:t>
            </a:r>
            <a:r>
              <a:rPr lang="zh-CN" altLang="en-US" sz="1600">
                <a:solidFill>
                  <a:srgbClr val="000000"/>
                </a:solidFill>
                <a:sym typeface="Times New Roman" pitchFamily="18" charset="0"/>
              </a:rPr>
              <a:t>类：信息电邮，即时消息，视频，照片，存储数据，语音聊天，文件传输，视频会议，登录时间，社交网络资料的细节</a:t>
            </a:r>
            <a:endParaRPr lang="en-US" sz="1600">
              <a:solidFill>
                <a:srgbClr val="000000"/>
              </a:solidFill>
              <a:sym typeface="Times New Roman" pitchFamily="18" charset="0"/>
            </a:endParaRPr>
          </a:p>
        </p:txBody>
      </p:sp>
      <p:sp>
        <p:nvSpPr>
          <p:cNvPr id="8199" name="标题 1"/>
          <p:cNvSpPr txBox="1">
            <a:spLocks noChangeArrowheads="1"/>
          </p:cNvSpPr>
          <p:nvPr/>
        </p:nvSpPr>
        <p:spPr bwMode="auto">
          <a:xfrm>
            <a:off x="125413" y="6303963"/>
            <a:ext cx="6553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r>
              <a:rPr lang="zh-CN" altLang="en-US" sz="2000">
                <a:solidFill>
                  <a:srgbClr val="FF0000"/>
                </a:solidFill>
                <a:latin typeface="微软雅黑" pitchFamily="34" charset="-122"/>
                <a:ea typeface="黑体" pitchFamily="2" charset="-122"/>
                <a:sym typeface="微软雅黑" pitchFamily="34" charset="-122"/>
              </a:rPr>
              <a:t>大数据利用信息碎片颠覆信息安全的传统观念</a:t>
            </a: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419100" y="981075"/>
          <a:ext cx="9193213" cy="5732463"/>
        </p:xfrm>
        <a:graphic>
          <a:graphicData uri="http://schemas.openxmlformats.org/drawingml/2006/table">
            <a:tbl>
              <a:tblPr firstRow="1" bandRow="1">
                <a:tableStyleId>{5C22544A-7EE6-4342-B048-85BDC9FD1C3A}</a:tableStyleId>
              </a:tblPr>
              <a:tblGrid>
                <a:gridCol w="1549418"/>
                <a:gridCol w="1446124"/>
                <a:gridCol w="6197671"/>
              </a:tblGrid>
              <a:tr h="556567">
                <a:tc>
                  <a:txBody>
                    <a:bodyPr/>
                    <a:lstStyle/>
                    <a:p>
                      <a:pPr algn="ctr"/>
                      <a:r>
                        <a:rPr lang="zh-CN" altLang="en-US" sz="1800" b="1" dirty="0" smtClean="0"/>
                        <a:t>国家</a:t>
                      </a:r>
                      <a:r>
                        <a:rPr lang="en-US" altLang="zh-CN" sz="1800" b="1" dirty="0" smtClean="0"/>
                        <a:t>/</a:t>
                      </a:r>
                      <a:r>
                        <a:rPr lang="zh-CN" altLang="en-US" sz="1800" b="1" dirty="0" smtClean="0"/>
                        <a:t>地区</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algn="ctr"/>
                      <a:r>
                        <a:rPr lang="zh-CN" altLang="en-US" sz="1800" b="1" dirty="0" smtClean="0"/>
                        <a:t>时间</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algn="ctr"/>
                      <a:r>
                        <a:rPr lang="zh-CN" altLang="en-US" sz="1800" b="1" dirty="0" smtClean="0"/>
                        <a:t>内容</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r>
              <a:tr h="681768">
                <a:tc>
                  <a:txBody>
                    <a:bodyPr/>
                    <a:lstStyle/>
                    <a:p>
                      <a:pPr algn="ctr"/>
                      <a:r>
                        <a:rPr lang="zh-CN" altLang="en-US" sz="1800" b="1" dirty="0" smtClean="0"/>
                        <a:t>美国</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algn="ctr"/>
                      <a:r>
                        <a:rPr lang="en-US" altLang="zh-CN" sz="1800" b="1" dirty="0" smtClean="0"/>
                        <a:t>2012</a:t>
                      </a:r>
                      <a:r>
                        <a:rPr lang="zh-CN" altLang="en-US" sz="1800" b="1" dirty="0" smtClean="0"/>
                        <a:t>年</a:t>
                      </a:r>
                      <a:r>
                        <a:rPr lang="en-US" altLang="zh-CN" sz="1800" b="1" dirty="0" smtClean="0"/>
                        <a:t>3</a:t>
                      </a:r>
                      <a:r>
                        <a:rPr lang="zh-CN" altLang="en-US" sz="1800" b="1" dirty="0" smtClean="0"/>
                        <a:t>月</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algn="l"/>
                      <a:r>
                        <a:rPr lang="zh-CN" altLang="en-US" sz="1800" b="1" dirty="0" smtClean="0"/>
                        <a:t>启动由联邦政府六个部门组织的大数据研究计划，投资两亿美元，力图巩固领先地位</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r>
              <a:tr h="681768">
                <a:tc>
                  <a:txBody>
                    <a:bodyPr/>
                    <a:lstStyle/>
                    <a:p>
                      <a:pPr algn="ctr"/>
                      <a:r>
                        <a:rPr lang="zh-CN" altLang="en-US" sz="1800" b="1" dirty="0" smtClean="0"/>
                        <a:t>欧盟</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algn="ctr"/>
                      <a:r>
                        <a:rPr lang="en-US" altLang="zh-CN" sz="1800" b="1" dirty="0" smtClean="0"/>
                        <a:t>2012</a:t>
                      </a:r>
                      <a:r>
                        <a:rPr lang="zh-CN" altLang="en-US" sz="1800" b="1" dirty="0" smtClean="0"/>
                        <a:t>年</a:t>
                      </a:r>
                      <a:r>
                        <a:rPr lang="en-US" altLang="zh-CN" sz="1800" b="1" dirty="0" smtClean="0"/>
                        <a:t>9</a:t>
                      </a:r>
                      <a:r>
                        <a:rPr lang="zh-CN" altLang="en-US" sz="1800" b="1" dirty="0" smtClean="0"/>
                        <a:t>月</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联合欧洲整体力量，制定大数据战略，作为欧盟</a:t>
                      </a:r>
                      <a:r>
                        <a:rPr lang="en-US" altLang="zh-CN" sz="1800" b="1" dirty="0" smtClean="0"/>
                        <a:t>Horizon 2020</a:t>
                      </a:r>
                      <a:r>
                        <a:rPr lang="zh-CN" altLang="en-US" sz="1800" b="1" dirty="0" smtClean="0"/>
                        <a:t>战略一部分，加速追赶</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r>
              <a:tr h="681768">
                <a:tc>
                  <a:txBody>
                    <a:bodyPr/>
                    <a:lstStyle/>
                    <a:p>
                      <a:pPr algn="ctr"/>
                      <a:r>
                        <a:rPr lang="zh-CN" altLang="en-US" sz="1800" b="1" dirty="0" smtClean="0"/>
                        <a:t>英国</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algn="ctr"/>
                      <a:r>
                        <a:rPr lang="en-US" altLang="zh-CN" sz="1800" b="1" dirty="0" smtClean="0"/>
                        <a:t>2013</a:t>
                      </a:r>
                      <a:r>
                        <a:rPr lang="zh-CN" altLang="en-US" sz="1800" b="1" dirty="0" smtClean="0"/>
                        <a:t>年</a:t>
                      </a:r>
                      <a:r>
                        <a:rPr lang="en-US" altLang="zh-CN" sz="1800" b="1" dirty="0" smtClean="0"/>
                        <a:t>1</a:t>
                      </a:r>
                      <a:r>
                        <a:rPr lang="zh-CN" altLang="en-US" sz="1800" b="1" dirty="0" smtClean="0"/>
                        <a:t>月</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t>英国把大数据作为八大关键技术领域之一，计划两年内向大数据关键技术投入</a:t>
                      </a:r>
                      <a:r>
                        <a:rPr lang="en-US" altLang="zh-CN" sz="1800" b="1" dirty="0" smtClean="0"/>
                        <a:t>1.89</a:t>
                      </a:r>
                      <a:r>
                        <a:rPr lang="zh-CN" altLang="en-US" sz="1800" b="1" dirty="0" smtClean="0"/>
                        <a:t>亿英镑，抢占先机</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r>
              <a:tr h="980894">
                <a:tc>
                  <a:txBody>
                    <a:bodyPr/>
                    <a:lstStyle/>
                    <a:p>
                      <a:pPr algn="ctr"/>
                      <a:r>
                        <a:rPr lang="zh-CN" altLang="en-US" sz="1800" b="1" dirty="0" smtClean="0"/>
                        <a:t>日本</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algn="ctr"/>
                      <a:r>
                        <a:rPr lang="en-US" altLang="zh-CN" sz="1800" b="1" dirty="0" smtClean="0"/>
                        <a:t>2012</a:t>
                      </a:r>
                      <a:r>
                        <a:rPr lang="zh-CN" altLang="en-US" sz="1800" b="1" dirty="0" smtClean="0"/>
                        <a:t>年</a:t>
                      </a:r>
                      <a:r>
                        <a:rPr lang="en-US" altLang="zh-CN" sz="1800" b="1" dirty="0" smtClean="0"/>
                        <a:t>7</a:t>
                      </a:r>
                      <a:r>
                        <a:rPr lang="zh-CN" altLang="en-US" sz="1800" b="1" dirty="0" smtClean="0"/>
                        <a:t>月</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a:t>
                      </a:r>
                      <a:r>
                        <a:rPr lang="zh-CN" altLang="en-US" sz="1800" b="1" dirty="0" smtClean="0"/>
                        <a:t>面向</a:t>
                      </a:r>
                      <a:r>
                        <a:rPr lang="en-US" altLang="zh-CN" sz="1800" b="1" dirty="0" smtClean="0"/>
                        <a:t>2020</a:t>
                      </a:r>
                      <a:r>
                        <a:rPr lang="zh-CN" altLang="en-US" sz="1800" b="1" dirty="0" smtClean="0"/>
                        <a:t>年的</a:t>
                      </a:r>
                      <a:r>
                        <a:rPr lang="en-US" altLang="zh-CN" sz="1800" b="1" dirty="0" smtClean="0"/>
                        <a:t>ICT</a:t>
                      </a:r>
                      <a:r>
                        <a:rPr lang="zh-CN" altLang="en-US" sz="1800" b="1" dirty="0" smtClean="0"/>
                        <a:t>综合战略</a:t>
                      </a:r>
                      <a:r>
                        <a:rPr lang="en-US" altLang="zh-CN" sz="1800" b="1" dirty="0" smtClean="0"/>
                        <a:t>》</a:t>
                      </a:r>
                      <a:r>
                        <a:rPr lang="zh-CN" altLang="en-US" sz="1800" b="1" dirty="0" smtClean="0"/>
                        <a:t>将“通过大数据应用促进社会发展经济增长”作为五大重点之一，并提出活力数据战略，提升日本竞争力</a:t>
                      </a:r>
                      <a:endParaRPr lang="zh-CN" altLang="en-US" sz="1800" b="1" dirty="0">
                        <a:latin typeface="Arial Unicode MS" pitchFamily="34" charset="-122"/>
                        <a:ea typeface="Arial Unicode MS" pitchFamily="34" charset="-122"/>
                        <a:cs typeface="Arial Unicode MS" pitchFamily="34" charset="-122"/>
                      </a:endParaRPr>
                    </a:p>
                  </a:txBody>
                  <a:tcPr marL="91433" marR="91433" marT="45714" marB="45714"/>
                </a:tc>
              </a:tr>
              <a:tr h="688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澳大利亚</a:t>
                      </a:r>
                      <a:endParaRPr lang="zh-CN" altLang="en-US" sz="1800" b="1" kern="1200" dirty="0">
                        <a:solidFill>
                          <a:schemeClr val="dk1"/>
                        </a:solidFill>
                        <a:latin typeface="+mn-lt"/>
                        <a:ea typeface="+mn-ea"/>
                        <a:cs typeface="+mn-cs"/>
                      </a:endParaRPr>
                    </a:p>
                  </a:txBody>
                  <a:tcPr marL="91433" marR="91433" marT="45714" marB="45714">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latin typeface="+mn-lt"/>
                          <a:ea typeface="+mn-ea"/>
                          <a:cs typeface="+mn-cs"/>
                        </a:rPr>
                        <a:t>2013</a:t>
                      </a:r>
                      <a:r>
                        <a:rPr lang="zh-CN" altLang="en-US" sz="1800" b="1" kern="1200" dirty="0" smtClean="0">
                          <a:solidFill>
                            <a:schemeClr val="dk1"/>
                          </a:solidFill>
                          <a:latin typeface="+mn-lt"/>
                          <a:ea typeface="+mn-ea"/>
                          <a:cs typeface="+mn-cs"/>
                        </a:rPr>
                        <a:t>年</a:t>
                      </a:r>
                      <a:r>
                        <a:rPr lang="en-US" altLang="zh-CN" sz="1800" b="1" kern="1200" dirty="0" smtClean="0">
                          <a:solidFill>
                            <a:schemeClr val="dk1"/>
                          </a:solidFill>
                          <a:latin typeface="+mn-lt"/>
                          <a:ea typeface="+mn-ea"/>
                          <a:cs typeface="+mn-cs"/>
                        </a:rPr>
                        <a:t>3</a:t>
                      </a:r>
                      <a:r>
                        <a:rPr lang="zh-CN" altLang="en-US" sz="1800" b="1" kern="1200" dirty="0" smtClean="0">
                          <a:solidFill>
                            <a:schemeClr val="dk1"/>
                          </a:solidFill>
                          <a:latin typeface="+mn-lt"/>
                          <a:ea typeface="+mn-ea"/>
                          <a:cs typeface="+mn-cs"/>
                        </a:rPr>
                        <a:t>月</a:t>
                      </a:r>
                      <a:endParaRPr lang="zh-CN" altLang="en-US" sz="1800" b="1" kern="1200" dirty="0">
                        <a:solidFill>
                          <a:schemeClr val="dk1"/>
                        </a:solidFill>
                        <a:latin typeface="+mn-lt"/>
                        <a:ea typeface="+mn-ea"/>
                        <a:cs typeface="+mn-cs"/>
                      </a:endParaRPr>
                    </a:p>
                  </a:txBody>
                  <a:tcPr marL="91433" marR="91433" marT="45714" marB="45714">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发布大数据战略报告，宣布将于</a:t>
                      </a:r>
                      <a:r>
                        <a:rPr lang="en-US" altLang="zh-CN" sz="1800" b="1" kern="1200" dirty="0" smtClean="0">
                          <a:solidFill>
                            <a:schemeClr val="dk1"/>
                          </a:solidFill>
                          <a:latin typeface="+mn-lt"/>
                          <a:ea typeface="+mn-ea"/>
                          <a:cs typeface="+mn-cs"/>
                        </a:rPr>
                        <a:t>2013</a:t>
                      </a:r>
                      <a:r>
                        <a:rPr lang="zh-CN" altLang="en-US" sz="1800" b="1" kern="1200" dirty="0" smtClean="0">
                          <a:solidFill>
                            <a:schemeClr val="dk1"/>
                          </a:solidFill>
                          <a:latin typeface="+mn-lt"/>
                          <a:ea typeface="+mn-ea"/>
                          <a:cs typeface="+mn-cs"/>
                        </a:rPr>
                        <a:t>年</a:t>
                      </a:r>
                      <a:r>
                        <a:rPr lang="en-US" altLang="zh-CN" sz="1800" b="1" kern="1200" dirty="0" smtClean="0">
                          <a:solidFill>
                            <a:schemeClr val="dk1"/>
                          </a:solidFill>
                          <a:latin typeface="+mn-lt"/>
                          <a:ea typeface="+mn-ea"/>
                          <a:cs typeface="+mn-cs"/>
                        </a:rPr>
                        <a:t>7</a:t>
                      </a:r>
                      <a:r>
                        <a:rPr lang="zh-CN" altLang="en-US" sz="1800" b="1" kern="1200" dirty="0" smtClean="0">
                          <a:solidFill>
                            <a:schemeClr val="dk1"/>
                          </a:solidFill>
                          <a:latin typeface="+mn-lt"/>
                          <a:ea typeface="+mn-ea"/>
                          <a:cs typeface="+mn-cs"/>
                        </a:rPr>
                        <a:t>月前完成政府大数据制定，促进大数据在政府中的应用</a:t>
                      </a:r>
                      <a:endParaRPr lang="zh-CN" altLang="en-US" sz="1800" b="1" kern="1200" dirty="0">
                        <a:solidFill>
                          <a:schemeClr val="dk1"/>
                        </a:solidFill>
                        <a:latin typeface="+mn-lt"/>
                        <a:ea typeface="+mn-ea"/>
                        <a:cs typeface="+mn-cs"/>
                      </a:endParaRPr>
                    </a:p>
                  </a:txBody>
                  <a:tcPr marL="91433" marR="91433" marT="45714" marB="45714">
                    <a:lnB w="12700" cap="flat" cmpd="sng" algn="ctr">
                      <a:solidFill>
                        <a:schemeClr val="tx1"/>
                      </a:solidFill>
                      <a:prstDash val="solid"/>
                      <a:round/>
                      <a:headEnd type="none" w="med" len="med"/>
                      <a:tailEnd type="none" w="med" len="med"/>
                    </a:lnB>
                  </a:tcPr>
                </a:tc>
              </a:tr>
              <a:tr h="6817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中国</a:t>
                      </a:r>
                      <a:endParaRPr lang="zh-CN" altLang="en-US" sz="1800" b="1" kern="1200" dirty="0">
                        <a:solidFill>
                          <a:schemeClr val="dk1"/>
                        </a:solidFill>
                        <a:latin typeface="+mn-lt"/>
                        <a:ea typeface="+mn-ea"/>
                        <a:cs typeface="+mn-cs"/>
                      </a:endParaRPr>
                    </a:p>
                  </a:txBody>
                  <a:tcPr marL="91433" marR="91433" marT="45714" marB="45714">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latin typeface="+mn-lt"/>
                          <a:ea typeface="+mn-ea"/>
                          <a:cs typeface="+mn-cs"/>
                        </a:rPr>
                        <a:t>2013</a:t>
                      </a:r>
                      <a:r>
                        <a:rPr lang="zh-CN" altLang="en-US" sz="1800" b="1" kern="1200" dirty="0" smtClean="0">
                          <a:solidFill>
                            <a:schemeClr val="dk1"/>
                          </a:solidFill>
                          <a:latin typeface="+mn-lt"/>
                          <a:ea typeface="+mn-ea"/>
                          <a:cs typeface="+mn-cs"/>
                        </a:rPr>
                        <a:t>年</a:t>
                      </a:r>
                      <a:r>
                        <a:rPr lang="en-US" altLang="zh-CN" sz="1800" b="1" kern="1200" dirty="0" smtClean="0">
                          <a:solidFill>
                            <a:schemeClr val="dk1"/>
                          </a:solidFill>
                          <a:latin typeface="+mn-lt"/>
                          <a:ea typeface="+mn-ea"/>
                          <a:cs typeface="+mn-cs"/>
                        </a:rPr>
                        <a:t>10</a:t>
                      </a:r>
                      <a:r>
                        <a:rPr lang="zh-CN" altLang="en-US" sz="1800" b="1" kern="1200" dirty="0" smtClean="0">
                          <a:solidFill>
                            <a:schemeClr val="dk1"/>
                          </a:solidFill>
                          <a:latin typeface="+mn-lt"/>
                          <a:ea typeface="+mn-ea"/>
                          <a:cs typeface="+mn-cs"/>
                        </a:rPr>
                        <a:t>月</a:t>
                      </a:r>
                      <a:endParaRPr lang="zh-CN" altLang="en-US" sz="1800" b="1" kern="1200" dirty="0">
                        <a:solidFill>
                          <a:schemeClr val="dk1"/>
                        </a:solidFill>
                        <a:latin typeface="+mn-lt"/>
                        <a:ea typeface="+mn-ea"/>
                        <a:cs typeface="+mn-cs"/>
                      </a:endParaRPr>
                    </a:p>
                  </a:txBody>
                  <a:tcPr marL="91433" marR="91433" marT="45714" marB="45714">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以数据分析技术为核心，加强人工智能、商业智能、机器学习等领域的理论研究和技术研发</a:t>
                      </a:r>
                      <a:endParaRPr lang="zh-CN" altLang="en-US" sz="1800" b="1" kern="1200" dirty="0">
                        <a:solidFill>
                          <a:schemeClr val="dk1"/>
                        </a:solidFill>
                        <a:latin typeface="+mn-lt"/>
                        <a:ea typeface="+mn-ea"/>
                        <a:cs typeface="+mn-cs"/>
                      </a:endParaRPr>
                    </a:p>
                  </a:txBody>
                  <a:tcPr marL="91433" marR="91433" marT="45714" marB="45714">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895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北京</a:t>
                      </a:r>
                      <a:endParaRPr lang="zh-CN" altLang="en-US" sz="1800" b="1" kern="1200" dirty="0">
                        <a:solidFill>
                          <a:schemeClr val="dk1"/>
                        </a:solidFill>
                        <a:latin typeface="+mn-lt"/>
                        <a:ea typeface="+mn-ea"/>
                        <a:cs typeface="+mn-cs"/>
                      </a:endParaRPr>
                    </a:p>
                  </a:txBody>
                  <a:tcPr marL="91433" marR="91433" marT="45714" marB="45714">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latin typeface="+mn-lt"/>
                          <a:ea typeface="+mn-ea"/>
                          <a:cs typeface="+mn-cs"/>
                        </a:rPr>
                        <a:t>2014</a:t>
                      </a:r>
                      <a:r>
                        <a:rPr lang="zh-CN" altLang="en-US" sz="1800" b="1" kern="1200" dirty="0" smtClean="0">
                          <a:solidFill>
                            <a:schemeClr val="dk1"/>
                          </a:solidFill>
                          <a:latin typeface="+mn-lt"/>
                          <a:ea typeface="+mn-ea"/>
                          <a:cs typeface="+mn-cs"/>
                        </a:rPr>
                        <a:t>年</a:t>
                      </a:r>
                      <a:r>
                        <a:rPr lang="en-US" altLang="zh-CN" sz="1800" b="1" kern="1200" dirty="0" smtClean="0">
                          <a:solidFill>
                            <a:schemeClr val="dk1"/>
                          </a:solidFill>
                          <a:latin typeface="+mn-lt"/>
                          <a:ea typeface="+mn-ea"/>
                          <a:cs typeface="+mn-cs"/>
                        </a:rPr>
                        <a:t>2</a:t>
                      </a:r>
                      <a:r>
                        <a:rPr lang="zh-CN" altLang="en-US" sz="1800" b="1" kern="1200" dirty="0" smtClean="0">
                          <a:solidFill>
                            <a:schemeClr val="dk1"/>
                          </a:solidFill>
                          <a:latin typeface="+mn-lt"/>
                          <a:ea typeface="+mn-ea"/>
                          <a:cs typeface="+mn-cs"/>
                        </a:rPr>
                        <a:t>月</a:t>
                      </a:r>
                      <a:endParaRPr lang="zh-CN" altLang="en-US" sz="1800" b="1" kern="1200" dirty="0">
                        <a:solidFill>
                          <a:schemeClr val="dk1"/>
                        </a:solidFill>
                        <a:latin typeface="+mn-lt"/>
                        <a:ea typeface="+mn-ea"/>
                        <a:cs typeface="+mn-cs"/>
                      </a:endParaRPr>
                    </a:p>
                  </a:txBody>
                  <a:tcPr marL="91433" marR="91433" marT="45714" marB="45714">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北京提出，大数据产业推动产业转型，建立产业联盟</a:t>
                      </a:r>
                      <a:endParaRPr lang="zh-CN" altLang="en-US" sz="1800" b="1" kern="1200" dirty="0">
                        <a:solidFill>
                          <a:schemeClr val="dk1"/>
                        </a:solidFill>
                        <a:latin typeface="+mn-lt"/>
                        <a:ea typeface="+mn-ea"/>
                        <a:cs typeface="+mn-cs"/>
                      </a:endParaRPr>
                    </a:p>
                  </a:txBody>
                  <a:tcPr marL="91433" marR="91433" marT="45714" marB="45714">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895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上海</a:t>
                      </a:r>
                      <a:endParaRPr lang="zh-CN" altLang="en-US" sz="1800" b="1" kern="1200" dirty="0">
                        <a:solidFill>
                          <a:schemeClr val="dk1"/>
                        </a:solidFill>
                        <a:latin typeface="+mn-lt"/>
                        <a:ea typeface="+mn-ea"/>
                        <a:cs typeface="+mn-cs"/>
                      </a:endParaRPr>
                    </a:p>
                  </a:txBody>
                  <a:tcPr marL="91433" marR="91433" marT="45714" marB="45714">
                    <a:lnT w="12700" cap="flat" cmpd="sng" algn="ctr">
                      <a:solidFill>
                        <a:schemeClr val="tx1"/>
                      </a:solidFill>
                      <a:prstDash val="solid"/>
                      <a:round/>
                      <a:headEnd type="none" w="med" len="med"/>
                      <a:tailEnd type="none" w="med" len="med"/>
                    </a:lnT>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chemeClr val="dk1"/>
                          </a:solidFill>
                          <a:latin typeface="+mn-lt"/>
                          <a:ea typeface="+mn-ea"/>
                          <a:cs typeface="+mn-cs"/>
                        </a:rPr>
                        <a:t>2013</a:t>
                      </a:r>
                      <a:r>
                        <a:rPr lang="zh-CN" altLang="en-US" sz="1800" b="1" kern="1200" dirty="0" smtClean="0">
                          <a:solidFill>
                            <a:schemeClr val="dk1"/>
                          </a:solidFill>
                          <a:latin typeface="+mn-lt"/>
                          <a:ea typeface="+mn-ea"/>
                          <a:cs typeface="+mn-cs"/>
                        </a:rPr>
                        <a:t>年</a:t>
                      </a:r>
                      <a:r>
                        <a:rPr lang="en-US" altLang="zh-CN" sz="1800" b="1" kern="1200" dirty="0" smtClean="0">
                          <a:solidFill>
                            <a:schemeClr val="dk1"/>
                          </a:solidFill>
                          <a:latin typeface="+mn-lt"/>
                          <a:ea typeface="+mn-ea"/>
                          <a:cs typeface="+mn-cs"/>
                        </a:rPr>
                        <a:t>7</a:t>
                      </a:r>
                      <a:r>
                        <a:rPr lang="zh-CN" altLang="en-US" sz="1800" b="1" kern="1200" dirty="0" smtClean="0">
                          <a:solidFill>
                            <a:schemeClr val="dk1"/>
                          </a:solidFill>
                          <a:latin typeface="+mn-lt"/>
                          <a:ea typeface="+mn-ea"/>
                          <a:cs typeface="+mn-cs"/>
                        </a:rPr>
                        <a:t>月</a:t>
                      </a:r>
                      <a:endParaRPr lang="zh-CN" altLang="en-US" sz="1800" b="1" kern="1200" dirty="0">
                        <a:solidFill>
                          <a:schemeClr val="dk1"/>
                        </a:solidFill>
                        <a:latin typeface="+mn-lt"/>
                        <a:ea typeface="+mn-ea"/>
                        <a:cs typeface="+mn-cs"/>
                      </a:endParaRPr>
                    </a:p>
                  </a:txBody>
                  <a:tcPr marL="91433" marR="91433" marT="45714" marB="45714">
                    <a:lnT w="12700" cap="flat" cmpd="sng" algn="ctr">
                      <a:solidFill>
                        <a:schemeClr val="tx1"/>
                      </a:solidFill>
                      <a:prstDash val="solid"/>
                      <a:round/>
                      <a:headEnd type="none" w="med" len="med"/>
                      <a:tailEnd type="none" w="med" len="med"/>
                    </a:lnT>
                    <a:solidFill>
                      <a:srgbClr val="FFFF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kern="1200" dirty="0" smtClean="0">
                          <a:solidFill>
                            <a:schemeClr val="dk1"/>
                          </a:solidFill>
                          <a:latin typeface="+mn-lt"/>
                          <a:ea typeface="+mn-ea"/>
                          <a:cs typeface="+mn-cs"/>
                        </a:rPr>
                        <a:t>发布大数据行动规划，六大公共服务平台，大数据技术</a:t>
                      </a:r>
                      <a:endParaRPr lang="en-US" altLang="zh-CN" sz="1800" b="1" kern="1200" dirty="0" smtClean="0">
                        <a:solidFill>
                          <a:schemeClr val="dk1"/>
                        </a:solidFill>
                        <a:latin typeface="+mn-lt"/>
                        <a:ea typeface="+mn-ea"/>
                        <a:cs typeface="+mn-cs"/>
                      </a:endParaRPr>
                    </a:p>
                  </a:txBody>
                  <a:tcPr marL="91433" marR="91433" marT="45714" marB="45714">
                    <a:lnT w="12700" cap="flat" cmpd="sng" algn="ctr">
                      <a:solidFill>
                        <a:schemeClr val="tx1"/>
                      </a:solidFill>
                      <a:prstDash val="solid"/>
                      <a:round/>
                      <a:headEnd type="none" w="med" len="med"/>
                      <a:tailEnd type="none" w="med" len="med"/>
                    </a:lnT>
                    <a:solidFill>
                      <a:srgbClr val="FFFF00"/>
                    </a:solidFill>
                  </a:tcPr>
                </a:tc>
              </a:tr>
            </a:tbl>
          </a:graphicData>
        </a:graphic>
      </p:graphicFrame>
      <p:sp>
        <p:nvSpPr>
          <p:cNvPr id="9260" name="矩形 13"/>
          <p:cNvSpPr>
            <a:spLocks noChangeArrowheads="1"/>
          </p:cNvSpPr>
          <p:nvPr/>
        </p:nvSpPr>
        <p:spPr bwMode="auto">
          <a:xfrm>
            <a:off x="395288" y="261938"/>
            <a:ext cx="6624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一、大数据认知</a:t>
            </a: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矩形 13"/>
          <p:cNvSpPr>
            <a:spLocks noChangeArrowheads="1"/>
          </p:cNvSpPr>
          <p:nvPr/>
        </p:nvSpPr>
        <p:spPr bwMode="auto">
          <a:xfrm>
            <a:off x="252413" y="190500"/>
            <a:ext cx="66246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一、大数据认知</a:t>
            </a:r>
          </a:p>
        </p:txBody>
      </p:sp>
      <p:sp>
        <p:nvSpPr>
          <p:cNvPr id="10243" name="矩形 4"/>
          <p:cNvSpPr>
            <a:spLocks noChangeArrowheads="1"/>
          </p:cNvSpPr>
          <p:nvPr/>
        </p:nvSpPr>
        <p:spPr bwMode="auto">
          <a:xfrm>
            <a:off x="107950" y="620713"/>
            <a:ext cx="9653588"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5301" tIns="37650" rIns="75301" bIns="37650">
            <a:spAutoFit/>
          </a:bodyPr>
          <a:lstStyle/>
          <a:p>
            <a:pPr marL="234950" indent="-234950">
              <a:lnSpc>
                <a:spcPct val="150000"/>
              </a:lnSpc>
            </a:pPr>
            <a:r>
              <a:rPr lang="zh-CN" altLang="en-US">
                <a:solidFill>
                  <a:srgbClr val="FF0000"/>
                </a:solidFill>
                <a:latin typeface="黑体" pitchFamily="2" charset="-122"/>
                <a:ea typeface="黑体" pitchFamily="2" charset="-122"/>
                <a:sym typeface="黑体" pitchFamily="2" charset="-122"/>
              </a:rPr>
              <a:t>智能经济</a:t>
            </a:r>
            <a:r>
              <a:rPr lang="zh-CN" altLang="en-US" b="0">
                <a:solidFill>
                  <a:srgbClr val="FF0000"/>
                </a:solidFill>
                <a:latin typeface="黑体" pitchFamily="2" charset="-122"/>
                <a:ea typeface="黑体" pitchFamily="2" charset="-122"/>
                <a:sym typeface="黑体" pitchFamily="2" charset="-122"/>
              </a:rPr>
              <a:t>时代，数据是王！</a:t>
            </a:r>
          </a:p>
          <a:p>
            <a:pPr marL="234950" indent="-234950">
              <a:lnSpc>
                <a:spcPct val="130000"/>
              </a:lnSpc>
              <a:buFont typeface="Arial" charset="0"/>
              <a:buChar char="•"/>
            </a:pPr>
            <a:r>
              <a:rPr lang="zh-CN" altLang="en-US" sz="2000">
                <a:solidFill>
                  <a:srgbClr val="FF0000"/>
                </a:solidFill>
                <a:latin typeface="黑体" pitchFamily="2" charset="-122"/>
                <a:ea typeface="黑体" pitchFamily="2" charset="-122"/>
                <a:sym typeface="黑体" pitchFamily="2" charset="-122"/>
              </a:rPr>
              <a:t>巨大的数据量 </a:t>
            </a:r>
            <a:r>
              <a:rPr lang="en-US" altLang="zh-CN" sz="2000" b="0">
                <a:solidFill>
                  <a:srgbClr val="FF0000"/>
                </a:solidFill>
                <a:latin typeface="黑体" pitchFamily="2" charset="-122"/>
                <a:ea typeface="黑体" pitchFamily="2" charset="-122"/>
                <a:sym typeface="黑体" pitchFamily="2" charset="-122"/>
              </a:rPr>
              <a:t>Volume </a:t>
            </a:r>
            <a:endParaRPr lang="zh-CN" altLang="en-US" sz="2000" b="0">
              <a:solidFill>
                <a:srgbClr val="FF0000"/>
              </a:solidFill>
              <a:latin typeface="黑体" pitchFamily="2" charset="-122"/>
              <a:ea typeface="黑体" pitchFamily="2" charset="-122"/>
              <a:sym typeface="黑体" pitchFamily="2" charset="-122"/>
            </a:endParaRPr>
          </a:p>
          <a:p>
            <a:pPr marL="1047750" lvl="2" indent="-280988">
              <a:lnSpc>
                <a:spcPct val="130000"/>
              </a:lnSpc>
              <a:buFont typeface="Arial" charset="0"/>
              <a:buChar char="•"/>
            </a:pPr>
            <a:r>
              <a:rPr lang="zh-CN" altLang="en-US" sz="2000">
                <a:solidFill>
                  <a:srgbClr val="000000"/>
                </a:solidFill>
                <a:latin typeface="黑体" pitchFamily="2" charset="-122"/>
                <a:ea typeface="黑体" pitchFamily="2" charset="-122"/>
                <a:sym typeface="黑体" pitchFamily="2" charset="-122"/>
              </a:rPr>
              <a:t>集中储存</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集中计算已经无法处理巨大的数据量 </a:t>
            </a:r>
          </a:p>
          <a:p>
            <a:pPr marL="1047750" lvl="2" indent="-280988">
              <a:lnSpc>
                <a:spcPct val="130000"/>
              </a:lnSpc>
              <a:buFont typeface="Arial" charset="0"/>
              <a:buChar char="•"/>
            </a:pPr>
            <a:r>
              <a:rPr lang="zh-CN" altLang="en-US" sz="2000">
                <a:solidFill>
                  <a:srgbClr val="000000"/>
                </a:solidFill>
                <a:latin typeface="黑体" pitchFamily="2" charset="-122"/>
                <a:ea typeface="黑体" pitchFamily="2" charset="-122"/>
                <a:sym typeface="黑体" pitchFamily="2" charset="-122"/>
              </a:rPr>
              <a:t>数据量呈指数增长：地震，录井 </a:t>
            </a:r>
          </a:p>
          <a:p>
            <a:pPr marL="1047750" lvl="2" indent="-280988">
              <a:lnSpc>
                <a:spcPct val="130000"/>
              </a:lnSpc>
              <a:buFont typeface="Arial" charset="0"/>
              <a:buChar char="•"/>
            </a:pPr>
            <a:r>
              <a:rPr lang="zh-CN" altLang="en-US" sz="2000">
                <a:solidFill>
                  <a:srgbClr val="000000"/>
                </a:solidFill>
                <a:latin typeface="黑体" pitchFamily="2" charset="-122"/>
                <a:ea typeface="黑体" pitchFamily="2" charset="-122"/>
                <a:sym typeface="黑体" pitchFamily="2" charset="-122"/>
              </a:rPr>
              <a:t>石油钻塔的传感器一个月产生的数据量比全球所有的电影加在一起还要多 </a:t>
            </a:r>
          </a:p>
          <a:p>
            <a:pPr marL="1047750" lvl="2" indent="-280988">
              <a:lnSpc>
                <a:spcPct val="130000"/>
              </a:lnSpc>
              <a:buFont typeface="Arial" charset="0"/>
              <a:buChar char="•"/>
            </a:pPr>
            <a:r>
              <a:rPr lang="zh-CN" altLang="en-US" sz="2000">
                <a:solidFill>
                  <a:srgbClr val="000000"/>
                </a:solidFill>
                <a:latin typeface="黑体" pitchFamily="2" charset="-122"/>
                <a:ea typeface="黑体" pitchFamily="2" charset="-122"/>
                <a:sym typeface="黑体" pitchFamily="2" charset="-122"/>
              </a:rPr>
              <a:t>新浪微博用户数</a:t>
            </a:r>
            <a:r>
              <a:rPr lang="en-US" altLang="zh-CN" sz="2000">
                <a:solidFill>
                  <a:srgbClr val="000000"/>
                </a:solidFill>
                <a:latin typeface="黑体" pitchFamily="2" charset="-122"/>
                <a:ea typeface="黑体" pitchFamily="2" charset="-122"/>
                <a:sym typeface="黑体" pitchFamily="2" charset="-122"/>
              </a:rPr>
              <a:t>2.5</a:t>
            </a:r>
            <a:r>
              <a:rPr lang="zh-CN" altLang="en-US" sz="2000">
                <a:solidFill>
                  <a:srgbClr val="000000"/>
                </a:solidFill>
                <a:latin typeface="黑体" pitchFamily="2" charset="-122"/>
                <a:ea typeface="黑体" pitchFamily="2" charset="-122"/>
                <a:sym typeface="黑体" pitchFamily="2" charset="-122"/>
              </a:rPr>
              <a:t>亿</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，高峰每天几亿条 </a:t>
            </a:r>
          </a:p>
          <a:p>
            <a:pPr marL="234950" indent="-234950">
              <a:lnSpc>
                <a:spcPct val="130000"/>
              </a:lnSpc>
              <a:buFont typeface="Arial" charset="0"/>
              <a:buChar char="•"/>
            </a:pPr>
            <a:r>
              <a:rPr lang="zh-CN" altLang="en-US" sz="2000">
                <a:solidFill>
                  <a:srgbClr val="FF0000"/>
                </a:solidFill>
                <a:latin typeface="黑体" pitchFamily="2" charset="-122"/>
                <a:ea typeface="黑体" pitchFamily="2" charset="-122"/>
                <a:sym typeface="黑体" pitchFamily="2" charset="-122"/>
              </a:rPr>
              <a:t>非结构化数据 </a:t>
            </a:r>
            <a:r>
              <a:rPr lang="en-US" altLang="zh-CN" sz="2000" b="0">
                <a:solidFill>
                  <a:srgbClr val="FF0000"/>
                </a:solidFill>
                <a:latin typeface="黑体" pitchFamily="2" charset="-122"/>
                <a:ea typeface="黑体" pitchFamily="2" charset="-122"/>
                <a:sym typeface="黑体" pitchFamily="2" charset="-122"/>
              </a:rPr>
              <a:t>Variety </a:t>
            </a:r>
          </a:p>
          <a:p>
            <a:pPr marL="1047750" lvl="2" indent="-280988">
              <a:lnSpc>
                <a:spcPct val="130000"/>
              </a:lnSpc>
              <a:buFont typeface="Arial" charset="0"/>
              <a:buChar char="•"/>
            </a:pPr>
            <a:r>
              <a:rPr lang="zh-CN" altLang="en-US" sz="2000">
                <a:solidFill>
                  <a:srgbClr val="000000"/>
                </a:solidFill>
                <a:latin typeface="黑体" pitchFamily="2" charset="-122"/>
                <a:ea typeface="黑体" pitchFamily="2" charset="-122"/>
                <a:sym typeface="黑体" pitchFamily="2" charset="-122"/>
              </a:rPr>
              <a:t>文本</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图片</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视频</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文档等，如诸如微地震，电磁以及光纤分布式温度监测（</a:t>
            </a:r>
            <a:r>
              <a:rPr lang="en-US" altLang="zh-CN" sz="2000">
                <a:solidFill>
                  <a:srgbClr val="000000"/>
                </a:solidFill>
                <a:latin typeface="黑体" pitchFamily="2" charset="-122"/>
                <a:ea typeface="黑体" pitchFamily="2" charset="-122"/>
                <a:sym typeface="黑体" pitchFamily="2" charset="-122"/>
              </a:rPr>
              <a:t>DTS</a:t>
            </a:r>
            <a:r>
              <a:rPr lang="zh-CN" altLang="en-US" sz="2000">
                <a:solidFill>
                  <a:srgbClr val="000000"/>
                </a:solidFill>
                <a:latin typeface="黑体" pitchFamily="2" charset="-122"/>
                <a:ea typeface="黑体" pitchFamily="2" charset="-122"/>
                <a:sym typeface="黑体" pitchFamily="2" charset="-122"/>
              </a:rPr>
              <a:t>） </a:t>
            </a:r>
          </a:p>
          <a:p>
            <a:pPr marL="234950" indent="-234950">
              <a:lnSpc>
                <a:spcPct val="130000"/>
              </a:lnSpc>
              <a:buFont typeface="Arial" charset="0"/>
              <a:buChar char="•"/>
            </a:pPr>
            <a:r>
              <a:rPr lang="zh-CN" altLang="en-US" sz="2000">
                <a:solidFill>
                  <a:srgbClr val="FF0000"/>
                </a:solidFill>
                <a:latin typeface="黑体" pitchFamily="2" charset="-122"/>
                <a:ea typeface="黑体" pitchFamily="2" charset="-122"/>
                <a:sym typeface="黑体" pitchFamily="2" charset="-122"/>
              </a:rPr>
              <a:t>增长速度很快 </a:t>
            </a:r>
            <a:r>
              <a:rPr lang="en-US" altLang="zh-CN" sz="2000" b="0">
                <a:solidFill>
                  <a:srgbClr val="FF0000"/>
                </a:solidFill>
                <a:latin typeface="黑体" pitchFamily="2" charset="-122"/>
                <a:ea typeface="黑体" pitchFamily="2" charset="-122"/>
                <a:sym typeface="黑体" pitchFamily="2" charset="-122"/>
              </a:rPr>
              <a:t>Velocity </a:t>
            </a:r>
            <a:endParaRPr lang="zh-CN" altLang="en-US" sz="2000" b="0">
              <a:solidFill>
                <a:srgbClr val="FF0000"/>
              </a:solidFill>
              <a:latin typeface="黑体" pitchFamily="2" charset="-122"/>
              <a:ea typeface="黑体" pitchFamily="2" charset="-122"/>
              <a:sym typeface="黑体" pitchFamily="2" charset="-122"/>
            </a:endParaRPr>
          </a:p>
          <a:p>
            <a:pPr marL="1047750" lvl="2" indent="-280988">
              <a:lnSpc>
                <a:spcPct val="130000"/>
              </a:lnSpc>
              <a:buFont typeface="Arial" charset="0"/>
              <a:buChar char="•"/>
            </a:pPr>
            <a:r>
              <a:rPr lang="zh-CN" altLang="en-US" sz="2000">
                <a:solidFill>
                  <a:srgbClr val="000000"/>
                </a:solidFill>
                <a:latin typeface="黑体" pitchFamily="2" charset="-122"/>
                <a:ea typeface="黑体" pitchFamily="2" charset="-122"/>
                <a:sym typeface="黑体" pitchFamily="2" charset="-122"/>
              </a:rPr>
              <a:t>用户基数庞大</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设备数量众多</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实时海量</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数据指数级别增长 </a:t>
            </a:r>
          </a:p>
          <a:p>
            <a:pPr marL="234950" indent="-234950">
              <a:lnSpc>
                <a:spcPct val="130000"/>
              </a:lnSpc>
              <a:buFont typeface="Arial" charset="0"/>
              <a:buChar char="•"/>
            </a:pPr>
            <a:r>
              <a:rPr lang="zh-CN" altLang="en-US" sz="2000">
                <a:solidFill>
                  <a:srgbClr val="FF0000"/>
                </a:solidFill>
                <a:latin typeface="黑体" pitchFamily="2" charset="-122"/>
                <a:ea typeface="黑体" pitchFamily="2" charset="-122"/>
                <a:sym typeface="黑体" pitchFamily="2" charset="-122"/>
              </a:rPr>
              <a:t>可充分利用的价值/价值密度低 </a:t>
            </a:r>
            <a:r>
              <a:rPr lang="en-US" altLang="zh-CN" sz="2000" b="0">
                <a:solidFill>
                  <a:srgbClr val="FF0000"/>
                </a:solidFill>
                <a:latin typeface="黑体" pitchFamily="2" charset="-122"/>
                <a:ea typeface="黑体" pitchFamily="2" charset="-122"/>
                <a:sym typeface="黑体" pitchFamily="2" charset="-122"/>
              </a:rPr>
              <a:t>Value</a:t>
            </a:r>
            <a:r>
              <a:rPr lang="en-US" altLang="zh-CN" sz="2000">
                <a:solidFill>
                  <a:srgbClr val="FF0000"/>
                </a:solidFill>
                <a:latin typeface="黑体" pitchFamily="2" charset="-122"/>
                <a:ea typeface="黑体" pitchFamily="2" charset="-122"/>
                <a:sym typeface="黑体" pitchFamily="2" charset="-122"/>
              </a:rPr>
              <a:t> </a:t>
            </a:r>
            <a:endParaRPr lang="zh-CN" altLang="en-US" sz="2000">
              <a:solidFill>
                <a:srgbClr val="FF0000"/>
              </a:solidFill>
              <a:latin typeface="黑体" pitchFamily="2" charset="-122"/>
              <a:ea typeface="黑体" pitchFamily="2" charset="-122"/>
              <a:sym typeface="黑体" pitchFamily="2" charset="-122"/>
            </a:endParaRPr>
          </a:p>
          <a:p>
            <a:pPr marL="1047750" lvl="2" indent="-280988">
              <a:lnSpc>
                <a:spcPct val="130000"/>
              </a:lnSpc>
              <a:buFont typeface="Arial" charset="0"/>
              <a:buChar char="•"/>
            </a:pPr>
            <a:r>
              <a:rPr lang="zh-CN" altLang="en-US" sz="2000">
                <a:solidFill>
                  <a:srgbClr val="000000"/>
                </a:solidFill>
                <a:latin typeface="黑体" pitchFamily="2" charset="-122"/>
                <a:ea typeface="黑体" pitchFamily="2" charset="-122"/>
                <a:sym typeface="黑体" pitchFamily="2" charset="-122"/>
              </a:rPr>
              <a:t>每个钻井平台有 </a:t>
            </a:r>
            <a:r>
              <a:rPr lang="en-US" altLang="zh-CN" sz="2000">
                <a:solidFill>
                  <a:srgbClr val="000000"/>
                </a:solidFill>
                <a:latin typeface="黑体" pitchFamily="2" charset="-122"/>
                <a:ea typeface="黑体" pitchFamily="2" charset="-122"/>
                <a:sym typeface="黑体" pitchFamily="2" charset="-122"/>
              </a:rPr>
              <a:t>40,000 </a:t>
            </a:r>
            <a:r>
              <a:rPr lang="zh-CN" altLang="en-US" sz="2000">
                <a:solidFill>
                  <a:srgbClr val="000000"/>
                </a:solidFill>
                <a:latin typeface="黑体" pitchFamily="2" charset="-122"/>
                <a:ea typeface="黑体" pitchFamily="2" charset="-122"/>
                <a:sym typeface="黑体" pitchFamily="2" charset="-122"/>
              </a:rPr>
              <a:t>传感器</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但是通常只有 </a:t>
            </a:r>
            <a:r>
              <a:rPr lang="en-US" altLang="zh-CN" sz="2000">
                <a:solidFill>
                  <a:srgbClr val="000000"/>
                </a:solidFill>
                <a:latin typeface="黑体" pitchFamily="2" charset="-122"/>
                <a:ea typeface="黑体" pitchFamily="2" charset="-122"/>
                <a:sym typeface="黑体" pitchFamily="2" charset="-122"/>
              </a:rPr>
              <a:t>10% </a:t>
            </a:r>
            <a:r>
              <a:rPr lang="zh-CN" altLang="en-US" sz="2000">
                <a:solidFill>
                  <a:srgbClr val="000000"/>
                </a:solidFill>
                <a:latin typeface="黑体" pitchFamily="2" charset="-122"/>
                <a:ea typeface="黑体" pitchFamily="2" charset="-122"/>
                <a:sym typeface="黑体" pitchFamily="2" charset="-122"/>
              </a:rPr>
              <a:t>的数据使用到 </a:t>
            </a:r>
          </a:p>
          <a:p>
            <a:pPr marL="1047750" lvl="2" indent="-280988">
              <a:lnSpc>
                <a:spcPct val="130000"/>
              </a:lnSpc>
              <a:buFont typeface="Arial" charset="0"/>
              <a:buChar char="•"/>
            </a:pPr>
            <a:r>
              <a:rPr lang="zh-CN" altLang="en-US" sz="2000">
                <a:solidFill>
                  <a:srgbClr val="000000"/>
                </a:solidFill>
                <a:latin typeface="黑体" pitchFamily="2" charset="-122"/>
                <a:ea typeface="黑体" pitchFamily="2" charset="-122"/>
                <a:sym typeface="黑体" pitchFamily="2" charset="-122"/>
              </a:rPr>
              <a:t>每个深水钻井平台投资可达</a:t>
            </a:r>
            <a:r>
              <a:rPr lang="en-US" altLang="zh-CN" sz="2000">
                <a:solidFill>
                  <a:srgbClr val="000000"/>
                </a:solidFill>
                <a:latin typeface="黑体" pitchFamily="2" charset="-122"/>
                <a:ea typeface="黑体" pitchFamily="2" charset="-122"/>
                <a:sym typeface="黑体" pitchFamily="2" charset="-122"/>
              </a:rPr>
              <a:t>$150M,</a:t>
            </a:r>
            <a:r>
              <a:rPr lang="zh-CN" altLang="en-US" sz="2000">
                <a:solidFill>
                  <a:srgbClr val="000000"/>
                </a:solidFill>
                <a:latin typeface="黑体" pitchFamily="2" charset="-122"/>
                <a:ea typeface="黑体" pitchFamily="2" charset="-122"/>
                <a:sym typeface="黑体" pitchFamily="2" charset="-122"/>
              </a:rPr>
              <a:t>能有效利用所有的数据非常关键</a:t>
            </a:r>
            <a:r>
              <a:rPr lang="en-US" altLang="zh-CN" sz="2000">
                <a:solidFill>
                  <a:srgbClr val="000000"/>
                </a:solidFill>
                <a:latin typeface="黑体" pitchFamily="2" charset="-122"/>
                <a:ea typeface="黑体" pitchFamily="2" charset="-122"/>
                <a:sym typeface="黑体" pitchFamily="2" charset="-122"/>
              </a:rPr>
              <a:t>,</a:t>
            </a:r>
            <a:r>
              <a:rPr lang="zh-CN" altLang="en-US" sz="2000">
                <a:solidFill>
                  <a:srgbClr val="000000"/>
                </a:solidFill>
                <a:latin typeface="黑体" pitchFamily="2" charset="-122"/>
                <a:ea typeface="黑体" pitchFamily="2" charset="-122"/>
                <a:sym typeface="黑体" pitchFamily="2" charset="-122"/>
              </a:rPr>
              <a:t>关系到安全与优化运营 </a:t>
            </a:r>
            <a:endParaRPr lang="zh-CN" altLang="en-US" sz="2000"/>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13"/>
          <p:cNvSpPr>
            <a:spLocks noChangeArrowheads="1"/>
          </p:cNvSpPr>
          <p:nvPr/>
        </p:nvSpPr>
        <p:spPr bwMode="auto">
          <a:xfrm>
            <a:off x="180975" y="190500"/>
            <a:ext cx="6623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0070C0"/>
                </a:solidFill>
                <a:latin typeface="微软雅黑" pitchFamily="34" charset="-122"/>
                <a:ea typeface="微软雅黑" pitchFamily="34" charset="-122"/>
                <a:sym typeface="微软雅黑" pitchFamily="34" charset="-122"/>
              </a:rPr>
              <a:t>一、大数据认知</a:t>
            </a:r>
          </a:p>
        </p:txBody>
      </p:sp>
      <p:sp>
        <p:nvSpPr>
          <p:cNvPr id="11267" name="矩形 11"/>
          <p:cNvSpPr>
            <a:spLocks noChangeArrowheads="1"/>
          </p:cNvSpPr>
          <p:nvPr/>
        </p:nvSpPr>
        <p:spPr bwMode="auto">
          <a:xfrm>
            <a:off x="3779838" y="1487488"/>
            <a:ext cx="6011862" cy="3240087"/>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1268" name="标题 1"/>
          <p:cNvSpPr>
            <a:spLocks noGrp="1" noChangeArrowheads="1"/>
          </p:cNvSpPr>
          <p:nvPr>
            <p:ph type="title" idx="4294967295"/>
          </p:nvPr>
        </p:nvSpPr>
        <p:spPr bwMode="auto">
          <a:xfrm>
            <a:off x="215900" y="836613"/>
            <a:ext cx="2989263" cy="7540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2400" b="1" smtClean="0">
                <a:solidFill>
                  <a:srgbClr val="FF0000"/>
                </a:solidFill>
                <a:latin typeface="微软雅黑" pitchFamily="34" charset="-122"/>
                <a:ea typeface="微软雅黑" pitchFamily="34" charset="-122"/>
                <a:sym typeface="微软雅黑" pitchFamily="34" charset="-122"/>
              </a:rPr>
              <a:t>不是量大就是大数据</a:t>
            </a:r>
          </a:p>
        </p:txBody>
      </p:sp>
      <p:pic>
        <p:nvPicPr>
          <p:cNvPr id="11269" name="Picture 2" descr="http://www.ctsbw.com/uploads/allimg/130524/1134592048-0.jpg"/>
          <p:cNvPicPr>
            <a:picLocks noChangeAspect="1" noChangeArrowheads="1"/>
          </p:cNvPicPr>
          <p:nvPr/>
        </p:nvPicPr>
        <p:blipFill>
          <a:blip r:embed="rId3">
            <a:extLst>
              <a:ext uri="{28A0092B-C50C-407E-A947-70E740481C1C}">
                <a14:useLocalDpi xmlns:a14="http://schemas.microsoft.com/office/drawing/2010/main" val="0"/>
              </a:ext>
            </a:extLst>
          </a:blip>
          <a:srcRect l="5701" t="362" r="3995"/>
          <a:stretch>
            <a:fillRect/>
          </a:stretch>
        </p:blipFill>
        <p:spPr bwMode="auto">
          <a:xfrm>
            <a:off x="-31750" y="1485900"/>
            <a:ext cx="3846513"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Box 3"/>
          <p:cNvSpPr>
            <a:spLocks noChangeArrowheads="1"/>
          </p:cNvSpPr>
          <p:nvPr/>
        </p:nvSpPr>
        <p:spPr bwMode="auto">
          <a:xfrm>
            <a:off x="3852863" y="2924175"/>
            <a:ext cx="601186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14350" indent="-514350">
              <a:spcBef>
                <a:spcPts val="600"/>
              </a:spcBef>
              <a:spcAft>
                <a:spcPts val="600"/>
              </a:spcAft>
              <a:buFont typeface="Arial" charset="0"/>
              <a:buChar char="•"/>
            </a:pPr>
            <a:r>
              <a:rPr lang="zh-CN" altLang="en-US" sz="2600">
                <a:solidFill>
                  <a:srgbClr val="000000"/>
                </a:solidFill>
                <a:latin typeface="Arial Unicode MS" pitchFamily="34" charset="-122"/>
                <a:ea typeface="黑体" pitchFamily="2" charset="-122"/>
                <a:sym typeface="Arial Unicode MS" pitchFamily="34" charset="-122"/>
              </a:rPr>
              <a:t>实时流数据</a:t>
            </a:r>
            <a:r>
              <a:rPr lang="zh-CN" altLang="en-US" sz="2600">
                <a:solidFill>
                  <a:srgbClr val="0070C0"/>
                </a:solidFill>
                <a:latin typeface="Arial Unicode MS" pitchFamily="34" charset="-122"/>
                <a:ea typeface="黑体" pitchFamily="2" charset="-122"/>
                <a:sym typeface="Arial Unicode MS" pitchFamily="34" charset="-122"/>
              </a:rPr>
              <a:t>，实时、准时实时</a:t>
            </a:r>
            <a:endParaRPr lang="en-US" sz="2600">
              <a:solidFill>
                <a:srgbClr val="0070C0"/>
              </a:solidFill>
              <a:latin typeface="Arial Unicode MS" pitchFamily="34" charset="-122"/>
              <a:ea typeface="黑体" pitchFamily="2" charset="-122"/>
              <a:sym typeface="Arial Unicode MS" pitchFamily="34" charset="-122"/>
            </a:endParaRPr>
          </a:p>
          <a:p>
            <a:pPr marL="514350" indent="-514350">
              <a:spcBef>
                <a:spcPts val="600"/>
              </a:spcBef>
              <a:spcAft>
                <a:spcPts val="600"/>
              </a:spcAft>
              <a:buFont typeface="Arial" charset="0"/>
              <a:buChar char="•"/>
            </a:pPr>
            <a:r>
              <a:rPr lang="zh-CN" altLang="en-US" sz="2600">
                <a:solidFill>
                  <a:srgbClr val="000000"/>
                </a:solidFill>
                <a:latin typeface="Arial Unicode MS" pitchFamily="34" charset="-122"/>
                <a:ea typeface="黑体" pitchFamily="2" charset="-122"/>
                <a:sym typeface="Arial Unicode MS" pitchFamily="34" charset="-122"/>
              </a:rPr>
              <a:t>复杂语义关系，</a:t>
            </a:r>
            <a:r>
              <a:rPr lang="zh-CN" altLang="en-US" sz="2600">
                <a:solidFill>
                  <a:srgbClr val="0070C0"/>
                </a:solidFill>
                <a:latin typeface="Arial Unicode MS" pitchFamily="34" charset="-122"/>
                <a:ea typeface="黑体" pitchFamily="2" charset="-122"/>
                <a:sym typeface="Arial Unicode MS" pitchFamily="34" charset="-122"/>
              </a:rPr>
              <a:t>歧意、关系复杂</a:t>
            </a:r>
            <a:endParaRPr lang="en-US" sz="2600">
              <a:solidFill>
                <a:srgbClr val="0070C0"/>
              </a:solidFill>
              <a:latin typeface="Arial Unicode MS" pitchFamily="34" charset="-122"/>
              <a:ea typeface="黑体" pitchFamily="2" charset="-122"/>
              <a:sym typeface="Arial Unicode MS" pitchFamily="34" charset="-122"/>
            </a:endParaRPr>
          </a:p>
          <a:p>
            <a:pPr marL="514350" indent="-514350">
              <a:spcBef>
                <a:spcPts val="600"/>
              </a:spcBef>
              <a:spcAft>
                <a:spcPts val="600"/>
              </a:spcAft>
              <a:buFont typeface="Arial" charset="0"/>
              <a:buChar char="•"/>
            </a:pPr>
            <a:r>
              <a:rPr lang="zh-CN" altLang="en-US" sz="2600">
                <a:solidFill>
                  <a:srgbClr val="000000"/>
                </a:solidFill>
                <a:latin typeface="Arial Unicode MS" pitchFamily="34" charset="-122"/>
                <a:ea typeface="黑体" pitchFamily="2" charset="-122"/>
                <a:sym typeface="Arial Unicode MS" pitchFamily="34" charset="-122"/>
              </a:rPr>
              <a:t>依附复杂系统</a:t>
            </a:r>
            <a:r>
              <a:rPr lang="zh-CN" altLang="en-US" sz="2600">
                <a:solidFill>
                  <a:srgbClr val="0070C0"/>
                </a:solidFill>
                <a:latin typeface="Arial Unicode MS" pitchFamily="34" charset="-122"/>
                <a:ea typeface="黑体" pitchFamily="2" charset="-122"/>
                <a:sym typeface="Arial Unicode MS" pitchFamily="34" charset="-122"/>
              </a:rPr>
              <a:t>，时间，空间，机理</a:t>
            </a:r>
            <a:endParaRPr lang="en-US" sz="2600">
              <a:solidFill>
                <a:srgbClr val="0070C0"/>
              </a:solidFill>
              <a:latin typeface="Arial Unicode MS" pitchFamily="34" charset="-122"/>
              <a:ea typeface="黑体" pitchFamily="2" charset="-122"/>
              <a:sym typeface="Arial Unicode MS" pitchFamily="34" charset="-122"/>
            </a:endParaRPr>
          </a:p>
        </p:txBody>
      </p:sp>
      <p:sp>
        <p:nvSpPr>
          <p:cNvPr id="11271" name="矩形 3"/>
          <p:cNvSpPr>
            <a:spLocks noChangeArrowheads="1"/>
          </p:cNvSpPr>
          <p:nvPr/>
        </p:nvSpPr>
        <p:spPr bwMode="auto">
          <a:xfrm>
            <a:off x="4429125" y="2225675"/>
            <a:ext cx="4438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0">
                <a:solidFill>
                  <a:srgbClr val="FF0000"/>
                </a:solidFill>
                <a:latin typeface="黑体" pitchFamily="2" charset="-122"/>
                <a:ea typeface="黑体" pitchFamily="2" charset="-122"/>
                <a:sym typeface="黑体" pitchFamily="2" charset="-122"/>
              </a:rPr>
              <a:t> 大数据的</a:t>
            </a:r>
            <a:r>
              <a:rPr lang="zh-CN" altLang="en-US" sz="2800">
                <a:solidFill>
                  <a:srgbClr val="FF0000"/>
                </a:solidFill>
                <a:latin typeface="黑体" pitchFamily="2" charset="-122"/>
                <a:ea typeface="黑体" pitchFamily="2" charset="-122"/>
                <a:sym typeface="黑体" pitchFamily="2" charset="-122"/>
              </a:rPr>
              <a:t>其它</a:t>
            </a:r>
            <a:r>
              <a:rPr lang="zh-CN" altLang="en-US" sz="2800" b="0">
                <a:solidFill>
                  <a:srgbClr val="FF0000"/>
                </a:solidFill>
                <a:latin typeface="黑体" pitchFamily="2" charset="-122"/>
                <a:ea typeface="黑体" pitchFamily="2" charset="-122"/>
                <a:sym typeface="黑体" pitchFamily="2" charset="-122"/>
              </a:rPr>
              <a:t>特征</a:t>
            </a:r>
          </a:p>
        </p:txBody>
      </p:sp>
      <p:sp>
        <p:nvSpPr>
          <p:cNvPr id="11272" name="Text Box 8"/>
          <p:cNvSpPr txBox="1">
            <a:spLocks noChangeArrowheads="1"/>
          </p:cNvSpPr>
          <p:nvPr/>
        </p:nvSpPr>
        <p:spPr bwMode="auto">
          <a:xfrm>
            <a:off x="323850" y="4797425"/>
            <a:ext cx="74993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itchFamily="18" charset="0"/>
                <a:ea typeface="宋体" pitchFamily="2" charset="-122"/>
              </a:defRPr>
            </a:lvl1pPr>
            <a:lvl2pPr marL="742950" indent="-285750">
              <a:defRPr sz="2400" b="1">
                <a:solidFill>
                  <a:schemeClr val="tx1"/>
                </a:solidFill>
                <a:latin typeface="Times New Roman" pitchFamily="18" charset="0"/>
                <a:ea typeface="宋体" pitchFamily="2" charset="-122"/>
              </a:defRPr>
            </a:lvl2pPr>
            <a:lvl3pPr marL="1143000" indent="-228600">
              <a:defRPr sz="2400" b="1">
                <a:solidFill>
                  <a:schemeClr val="tx1"/>
                </a:solidFill>
                <a:latin typeface="Times New Roman" pitchFamily="18" charset="0"/>
                <a:ea typeface="宋体" pitchFamily="2" charset="-122"/>
              </a:defRPr>
            </a:lvl3pPr>
            <a:lvl4pPr marL="1600200" indent="-228600">
              <a:defRPr sz="2400" b="1">
                <a:solidFill>
                  <a:schemeClr val="tx1"/>
                </a:solidFill>
                <a:latin typeface="Times New Roman" pitchFamily="18" charset="0"/>
                <a:ea typeface="宋体" pitchFamily="2" charset="-122"/>
              </a:defRPr>
            </a:lvl4pPr>
            <a:lvl5pPr marL="2057400" indent="-228600">
              <a:defRPr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charset="0"/>
              <a:defRPr sz="2400" b="1">
                <a:solidFill>
                  <a:schemeClr val="tx1"/>
                </a:solidFill>
                <a:latin typeface="Times New Roman" pitchFamily="18" charset="0"/>
                <a:ea typeface="宋体" pitchFamily="2" charset="-122"/>
              </a:defRPr>
            </a:lvl9pPr>
          </a:lstStyle>
          <a:p>
            <a:pPr>
              <a:lnSpc>
                <a:spcPct val="150000"/>
              </a:lnSpc>
            </a:pPr>
            <a:r>
              <a:rPr lang="zh-CN" altLang="en-US"/>
              <a:t>第五个V——Veracity：真实性</a:t>
            </a:r>
          </a:p>
          <a:p>
            <a:pPr>
              <a:lnSpc>
                <a:spcPct val="150000"/>
              </a:lnSpc>
            </a:pPr>
            <a:r>
              <a:rPr lang="zh-CN" altLang="en-US"/>
              <a:t>存在人为篡改、鱼目混珠、真假难辨、缺乏监管等问题</a:t>
            </a: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217</TotalTime>
  <Pages>0</Pages>
  <Words>3408</Words>
  <Characters>0</Characters>
  <Application>Microsoft Office PowerPoint</Application>
  <DocSecurity>0</DocSecurity>
  <PresentationFormat>自定义</PresentationFormat>
  <Lines>0</Lines>
  <Paragraphs>351</Paragraphs>
  <Slides>35</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35</vt:i4>
      </vt:variant>
    </vt:vector>
  </HeadingPairs>
  <TitlesOfParts>
    <vt:vector size="47" baseType="lpstr">
      <vt:lpstr>Arial Unicode MS</vt:lpstr>
      <vt:lpstr>Gulim</vt:lpstr>
      <vt:lpstr>MS PGothic</vt:lpstr>
      <vt:lpstr>黑体</vt:lpstr>
      <vt:lpstr>宋体</vt:lpstr>
      <vt:lpstr>微软雅黑</vt:lpstr>
      <vt:lpstr>Arial</vt:lpstr>
      <vt:lpstr>Calibri</vt:lpstr>
      <vt:lpstr>Times New Roman</vt:lpstr>
      <vt:lpstr>Wingdings</vt:lpstr>
      <vt:lpstr>2_默认设计模板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不是量大就是大数据</vt:lpstr>
      <vt:lpstr>大数据的IT定位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Hadoop</vt:lpstr>
      <vt:lpstr>PowerPoint 演示文稿</vt:lpstr>
      <vt:lpstr>PowerPoint 演示文稿</vt:lpstr>
      <vt:lpstr>深度学习Deep Learning</vt:lpstr>
      <vt:lpstr>Oracle 大数据集成系统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hzkq</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锻造卓越的文化基因</dc:title>
  <dc:subject/>
  <dc:creator>leif</dc:creator>
  <cp:keywords/>
  <dc:description/>
  <cp:lastModifiedBy>Administrator</cp:lastModifiedBy>
  <cp:revision>672</cp:revision>
  <dcterms:created xsi:type="dcterms:W3CDTF">2007-03-05T21:07:00Z</dcterms:created>
  <dcterms:modified xsi:type="dcterms:W3CDTF">2016-12-21T04:11:09Z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2052-9.1.0.4567</vt:lpwstr>
  </property>
</Properties>
</file>