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8"/>
  </p:notesMasterIdLst>
  <p:sldIdLst>
    <p:sldId id="652" r:id="rId2"/>
    <p:sldId id="525" r:id="rId3"/>
    <p:sldId id="651" r:id="rId4"/>
    <p:sldId id="591" r:id="rId5"/>
    <p:sldId id="705" r:id="rId6"/>
    <p:sldId id="599" r:id="rId7"/>
    <p:sldId id="536" r:id="rId8"/>
    <p:sldId id="537" r:id="rId9"/>
    <p:sldId id="538" r:id="rId10"/>
    <p:sldId id="539" r:id="rId11"/>
    <p:sldId id="540" r:id="rId12"/>
    <p:sldId id="600" r:id="rId13"/>
    <p:sldId id="602" r:id="rId14"/>
    <p:sldId id="603" r:id="rId15"/>
    <p:sldId id="541" r:id="rId16"/>
    <p:sldId id="548" r:id="rId17"/>
    <p:sldId id="549" r:id="rId18"/>
    <p:sldId id="550" r:id="rId19"/>
    <p:sldId id="551" r:id="rId20"/>
    <p:sldId id="553" r:id="rId21"/>
    <p:sldId id="554" r:id="rId22"/>
    <p:sldId id="555" r:id="rId23"/>
    <p:sldId id="556" r:id="rId24"/>
    <p:sldId id="557" r:id="rId25"/>
    <p:sldId id="558" r:id="rId26"/>
    <p:sldId id="560" r:id="rId27"/>
    <p:sldId id="561" r:id="rId28"/>
    <p:sldId id="562" r:id="rId29"/>
    <p:sldId id="707" r:id="rId30"/>
    <p:sldId id="565" r:id="rId31"/>
    <p:sldId id="566" r:id="rId32"/>
    <p:sldId id="708" r:id="rId33"/>
    <p:sldId id="568" r:id="rId34"/>
    <p:sldId id="569" r:id="rId35"/>
    <p:sldId id="570" r:id="rId36"/>
    <p:sldId id="709" r:id="rId37"/>
    <p:sldId id="572" r:id="rId38"/>
    <p:sldId id="573" r:id="rId39"/>
    <p:sldId id="726" r:id="rId40"/>
    <p:sldId id="727" r:id="rId41"/>
    <p:sldId id="728" r:id="rId42"/>
    <p:sldId id="729" r:id="rId43"/>
    <p:sldId id="730" r:id="rId44"/>
    <p:sldId id="731" r:id="rId45"/>
    <p:sldId id="575" r:id="rId46"/>
    <p:sldId id="725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993300"/>
    <a:srgbClr val="CC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4720" autoAdjust="0"/>
  </p:normalViewPr>
  <p:slideViewPr>
    <p:cSldViewPr>
      <p:cViewPr varScale="1">
        <p:scale>
          <a:sx n="102" d="100"/>
          <a:sy n="102" d="100"/>
        </p:scale>
        <p:origin x="354" y="180"/>
      </p:cViewPr>
      <p:guideLst>
        <p:guide orient="horz" pos="2160"/>
        <p:guide pos="2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6F818B2C-4A0E-404A-9A7E-D11C51D6864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13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F63D8DE-7D37-4B1A-8F19-1ACCEDF35EB3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451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37B5A8-87BD-41A0-A3A2-F51755E7E9EB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0454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4080F3-9E6F-427E-BB08-C317D343A6CF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6309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E8C6D9-9F9F-4609-AB54-CF5AE61B4DC4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3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B21563-F64F-4528-833B-67ABEE05F77E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976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03F617-2054-4E18-9252-97454863B0CA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7414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74E121-9C6A-4505-AE0B-99B0C121A9AF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7220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9F170E2-B01C-4FC0-A037-CD12566137B7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323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8A0FEC4-DE3C-4AC3-8F4C-9A37C82CC77D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3738"/>
            <a:ext cx="4552950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930" tIns="45158" rIns="91930" bIns="45158"/>
          <a:lstStyle/>
          <a:p>
            <a:pPr defTabSz="912495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7729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914FBAD-737D-49B8-8FCD-DCA5CF7AD7A2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84213"/>
            <a:ext cx="4575175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6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5734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843D5A7-1FAF-4F18-BF41-64E16167510D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406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FBE184-6AD5-4847-B414-4D4ADCEAA9E1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7865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2965BCB-71E2-4A6A-B27D-4153C7AFBCD2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1316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3A07B99-55EB-4AC5-85EC-B33BB9FF98CF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5444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74EA70-3429-4469-963F-4D135461CF31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7867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FBE184-6AD5-4847-B414-4D4ADCEAA9E1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3802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C11B2D-23C3-4E97-A3F8-DF023D6088AA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4003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67BB32C-6861-4ABC-923C-FCE09E749F65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1427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FBE184-6AD5-4847-B414-4D4ADCEAA9E1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0146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F123CD-67AA-4B0A-8F75-97FEBFD8324B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082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873827-2BED-4484-838F-FC17507F25EF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2222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AC801F-F598-46B2-A8D1-F4B53CD8D417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557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FBE184-6AD5-4847-B414-4D4ADCEAA9E1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9277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FBE184-6AD5-4847-B414-4D4ADCEAA9E1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1765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E260E4E-662E-41E3-9097-5E2CD0ECAE2D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5737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4957F2-59ED-46AE-BF15-E02F041E48AC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3924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9F1007C-4B61-488F-A85A-8CC6EEF6B10E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2508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BCBE328-B2BE-40CE-AC42-50970A4F7694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238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A007745-C88E-4304-BBE5-9447B9FF59AF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368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112B9AE-80D5-4215-8596-795B0E5BBD6C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551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3780E2-5DE5-423A-8D8C-9C7855858DF9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68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6B80F85-314D-4755-A924-27DDA1B828F2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913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97308D-98CB-4C98-B295-740C44AADAB5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295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3DACC6D-B374-4A34-A4E3-902A9F6B5CA9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00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AA694-6752-4862-80FB-5EC13F1EBCC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0FF43-9AA1-459B-B841-FF28C79F881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2479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913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67DC8-6DB3-4583-BDDB-9DCAAAA6C9F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" y="609600"/>
            <a:ext cx="4419600" cy="586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419600" cy="586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8F93D-8FCA-4C5E-B577-0BEE6BC6ABD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6096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6DD20-3BA7-4148-B65A-67CE92AB73C7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6200" y="609600"/>
            <a:ext cx="8991600" cy="5867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7AC5F-9664-4DA0-B9E8-C6F60A595BD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0"/>
            <a:ext cx="8229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6096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6200" y="36195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6195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CBA56-213D-427E-B92E-08FDB37CA696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6200" y="0"/>
            <a:ext cx="8991600" cy="647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A2181-C0E9-4F71-AB3E-98B42529AF9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" y="609600"/>
            <a:ext cx="4419600" cy="586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6096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E98E0-4CCC-4A74-93DB-499F34CEC01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93038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9624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800600" y="914400"/>
            <a:ext cx="3962400" cy="5791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1102841-0CFA-4AD0-82F5-5CA3C187C48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93038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85800" y="914400"/>
            <a:ext cx="8077200" cy="5791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D53E89E-0368-409C-8706-4C75D84EBC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DE2B6-3E02-4BB8-BA5F-DA5690D838BB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6CBDF-5761-4B80-8E9E-4C464B9C4C9D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4196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903F5-D45B-47C5-9435-3F5B500B4CB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1D56A-B1E3-486E-999D-B5D262E0733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6884C-FE27-42F2-85C6-D1ED0DD57EE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59B5B-CAC8-48E5-A5EA-265CF577AB5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17867-52AA-4ADD-82CA-5ADA6F2F21A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6B488-3AE7-498D-963C-B5F2CF4AF69B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134395-B281-4CCE-933D-01DBBDB1918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810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altLang="zh-CN" sz="1400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30480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altLang="zh-CN" sz="1400"/>
          </a:p>
        </p:txBody>
      </p:sp>
      <p:pic>
        <p:nvPicPr>
          <p:cNvPr id="2055" name="Picture 22" descr="未标题-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7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09600"/>
            <a:ext cx="8991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ia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5486400"/>
            <a:ext cx="1692275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495" y="1068705"/>
            <a:ext cx="8588375" cy="114300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挖掘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知识发现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认知的复杂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数据对象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知识发现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技术）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77495" y="2387600"/>
            <a:ext cx="868680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Cognition Based Knowledge Discovery in </a:t>
            </a:r>
            <a:r>
              <a:rPr lang="en-US" altLang="zh-CN" sz="2800" dirty="0">
                <a:latin typeface="Times New Roman" panose="02020603050405020304" pitchFamily="18" charset="0"/>
              </a:rPr>
              <a:t>Database KDD of Complex Data Object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7030" y="4048125"/>
            <a:ext cx="328231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>
                <a:solidFill>
                  <a:srgbClr val="0070C0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0070C0"/>
                </a:solidFill>
                <a:latin typeface="宋体" panose="02010600030101010101" pitchFamily="2" charset="-122"/>
              </a:rPr>
              <a:t>张德政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1485900" y="4160203"/>
            <a:ext cx="3960813" cy="1511300"/>
          </a:xfrm>
          <a:prstGeom prst="cloudCallout">
            <a:avLst>
              <a:gd name="adj1" fmla="val -42745"/>
              <a:gd name="adj2" fmla="val 6428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/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2 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知识发现</a:t>
            </a:r>
          </a:p>
          <a:p>
            <a:pPr lvl="0" algn="ctr"/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    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" y="0"/>
            <a:ext cx="9052560" cy="64389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知识工程的知识定义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" y="789305"/>
            <a:ext cx="8908415" cy="562800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知识工程的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角度将知识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看作：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“某种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服务目的而抽象化和一般化的信息，是一组事实或概念的条理化阐述及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形式化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的定义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。知识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可划分为：事实、规律、方法、理论和知识空间、通用知识和领域专门知识等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。以上各类知识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由上下文的解释来获得”</a:t>
            </a:r>
            <a:r>
              <a:rPr lang="en-US" altLang="zh-CN" sz="2800" u="sng" baseline="30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[1]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u="sng" dirty="0">
              <a:solidFill>
                <a:srgbClr val="800080"/>
              </a:solidFill>
              <a:latin typeface="宋体" panose="02010600030101010101" pitchFamily="2" charset="-122"/>
              <a:ea typeface="宋体" panose="02010600030101010101" pitchFamily="2" charset="-122"/>
              <a:hlinkClick r:id="" action="ppaction://noaction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200" u="sng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[1]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何新贵等，知识处理与专家系统，国防工业出版社，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1990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P24“27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" y="27305"/>
            <a:ext cx="9154160" cy="574675"/>
          </a:xfrm>
        </p:spPr>
        <p:txBody>
          <a:bodyPr/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知识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定义具有以下共同的特点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2615"/>
            <a:ext cx="8512175" cy="5894070"/>
          </a:xfrm>
        </p:spPr>
        <p:txBody>
          <a:bodyPr/>
          <a:lstStyle/>
          <a:p>
            <a:pPr algn="just"/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是客观实在在头脑中的反映，是客观事物和客观规律的抽象和概括，是人类对于客观实在的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认识：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存在性与经验性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具有不同的抽象层次，即宏观层次和微观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层次：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结构性与抽象性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宏观上，知识具有塔形、网状等结构，不同的结构类型都从不同侧面反映知识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的关系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及其在维度和时间上的发展变化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微观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层次的知识是针对具体的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问题；知识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的界定有确切的定义和适用范围，因而具有较强的针对性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以一定的表征方式来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表达：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可表征性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各种表征方式在不同认知阶段上的组合和运用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，表示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人类知识结构的非线性特征，客观世界的非线性和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多变性。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27305"/>
            <a:ext cx="9071610" cy="582295"/>
          </a:xfrm>
        </p:spPr>
        <p:txBody>
          <a:bodyPr/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人工智能知识表示形式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产生式规则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A    B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框架知识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流程知识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语义网络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模式知识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1534795" y="1369695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6" name="Group 477"/>
          <p:cNvGraphicFramePr/>
          <p:nvPr/>
        </p:nvGraphicFramePr>
        <p:xfrm>
          <a:off x="2971800" y="1012190"/>
          <a:ext cx="5791200" cy="4251325"/>
        </p:xfrm>
        <a:graphic>
          <a:graphicData uri="http://schemas.openxmlformats.org/drawingml/2006/table">
            <a:tbl>
              <a:tblPr/>
              <a:tblGrid>
                <a:gridCol w="816610"/>
                <a:gridCol w="908685"/>
                <a:gridCol w="1203325"/>
                <a:gridCol w="1600835"/>
                <a:gridCol w="1261745"/>
              </a:tblGrid>
              <a:tr h="284480"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临床表现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理论依据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初步印象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发病位置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发病器官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肺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问诊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全身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恶寒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重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中医理论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发热轻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中医理论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卫气郁滞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局部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头痛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经典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伤寒论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》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气机不利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闻诊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呼吸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咳声宏亮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中医理论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2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喘息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中医理论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寒证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望诊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痰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黄白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中医理论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肺气不宣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舌象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舌苔薄白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中医理论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邪未深入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切诊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脉象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脉浮紧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经典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伤寒论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》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表寒证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皮肤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无汗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经典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伤寒论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》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分析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寒邪束表，卫气郁滞，故发热恶寒、无汗、头痛。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70510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辨证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伤寒表实证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84480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方药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麻黄，桂枝，杏仁，甘草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" y="0"/>
            <a:ext cx="9084945" cy="609600"/>
          </a:xfrm>
        </p:spPr>
        <p:txBody>
          <a:bodyPr/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人工智能知识表示形式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产生式规则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A     B</a:t>
            </a: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框架知识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流程知识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模型知识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模式知识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1574165" y="1395095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71800" y="762000"/>
          <a:ext cx="5673725" cy="5372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r:id="rId3" imgW="5746115" imgH="4919345" progId="Visio.Drawing.11">
                  <p:embed/>
                </p:oleObj>
              </mc:Choice>
              <mc:Fallback>
                <p:oleObj r:id="rId3" imgW="5746115" imgH="491934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762000"/>
                        <a:ext cx="5673725" cy="5372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985" y="0"/>
            <a:ext cx="9219565" cy="609600"/>
          </a:xfrm>
        </p:spPr>
        <p:txBody>
          <a:bodyPr/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人工智能知识表示形式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语义网络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认知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语义关系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特征集合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2057400"/>
            <a:ext cx="647348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" y="41275"/>
            <a:ext cx="9141460" cy="492125"/>
          </a:xfrm>
        </p:spPr>
        <p:txBody>
          <a:bodyPr/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知识表示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3351" y="777240"/>
            <a:ext cx="8865870" cy="4191000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模式表示：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作为术语已经广泛应用于思维科学、认知心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理学、心理学、人工智能以及模式识别等学科领域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一词的定义和解释都有其自身的学科特征，并表达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着各不相同的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概念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描述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模式的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词汇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也各不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相同：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模式（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Pattern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）、模板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(Template)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、模型（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及特征集（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Features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等。模式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的运用也各不相同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 </a:t>
            </a:r>
            <a:endParaRPr lang="en-US" altLang="zh-CN" sz="2800" dirty="0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17524" y="5181600"/>
            <a:ext cx="8137525" cy="82296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其它知识表示方式，在知识发现中也常用，不同表示形式之间可以相互转换。</a:t>
            </a:r>
          </a:p>
        </p:txBody>
      </p:sp>
      <p:sp>
        <p:nvSpPr>
          <p:cNvPr id="2" name="矩形 1"/>
          <p:cNvSpPr/>
          <p:nvPr/>
        </p:nvSpPr>
        <p:spPr>
          <a:xfrm>
            <a:off x="1981200" y="4472713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eaLnBrk="0" hangingPunct="0">
              <a:spcBef>
                <a:spcPct val="20000"/>
              </a:spcBef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认知模型表征、量化</a:t>
            </a:r>
            <a:r>
              <a:rPr lang="zh-CN" altLang="en-US" sz="3200" b="1" kern="0" dirty="0">
                <a:solidFill>
                  <a:srgbClr val="FF0000"/>
                </a:solidFill>
                <a:latin typeface="宋体" panose="02010600030101010101" pitchFamily="2" charset="-122"/>
              </a:rPr>
              <a:t>表征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5245"/>
            <a:ext cx="8229600" cy="47815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知识发现定义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" y="886460"/>
            <a:ext cx="8858885" cy="581914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1995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年第一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届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DM(KDD)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上给出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DM(KDD)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定义：“非平凡地抽取数据中隐含的、先前未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知的、潜在有用的知识”</a:t>
            </a:r>
            <a:r>
              <a:rPr lang="en-US" altLang="zh-CN" u="sng" baseline="300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[1][2][3]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u="sng" dirty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 u="sng" dirty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u="sng" dirty="0">
                <a:solidFill>
                  <a:srgbClr val="800080"/>
                </a:solidFill>
                <a:hlinkClick r:id="" action="ppaction://noaction"/>
              </a:rPr>
              <a:t>[1]</a:t>
            </a:r>
            <a:r>
              <a:rPr lang="en-US" altLang="zh-CN" sz="2000" dirty="0"/>
              <a:t> G. </a:t>
            </a:r>
            <a:r>
              <a:rPr lang="en-US" altLang="zh-CN" sz="2000" dirty="0" err="1"/>
              <a:t>Piatetsky</a:t>
            </a:r>
            <a:r>
              <a:rPr lang="en-US" altLang="zh-CN" sz="2000" dirty="0"/>
              <a:t>-Shapiro and W. J. </a:t>
            </a:r>
            <a:r>
              <a:rPr lang="en-US" altLang="zh-CN" sz="2000" dirty="0" err="1"/>
              <a:t>Frawley</a:t>
            </a:r>
            <a:r>
              <a:rPr lang="en-US" altLang="zh-CN" sz="2000" dirty="0"/>
              <a:t>. Knowledge Discovery in Databases. AAAI/MIT Press, 1991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u="sng" dirty="0">
                <a:solidFill>
                  <a:srgbClr val="800080"/>
                </a:solidFill>
                <a:hlinkClick r:id="" action="ppaction://noaction"/>
              </a:rPr>
              <a:t>[2]</a:t>
            </a:r>
            <a:r>
              <a:rPr lang="en-US" altLang="zh-CN" sz="2000" dirty="0"/>
              <a:t> U. M. Fayyad, G. </a:t>
            </a:r>
            <a:r>
              <a:rPr lang="en-US" altLang="zh-CN" sz="2000" dirty="0" err="1"/>
              <a:t>Piatetsky</a:t>
            </a:r>
            <a:r>
              <a:rPr lang="en-US" altLang="zh-CN" sz="2000" dirty="0"/>
              <a:t>-Shapiro, P. Smyth, and R. </a:t>
            </a:r>
            <a:r>
              <a:rPr lang="en-US" altLang="zh-CN" sz="2000" dirty="0" err="1"/>
              <a:t>Uthurusamy</a:t>
            </a:r>
            <a:r>
              <a:rPr lang="en-US" altLang="zh-CN" sz="2000" dirty="0"/>
              <a:t>.  Advances in Knowledge Discovery and Data Mining. AAAI/MIT Press, 1996.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u="sng" dirty="0">
                <a:solidFill>
                  <a:srgbClr val="800080"/>
                </a:solidFill>
                <a:hlinkClick r:id="" action="ppaction://noaction"/>
              </a:rPr>
              <a:t>[3]</a:t>
            </a:r>
            <a:r>
              <a:rPr lang="en-US" altLang="zh-CN" sz="2000" dirty="0"/>
              <a:t> G. </a:t>
            </a:r>
            <a:r>
              <a:rPr lang="en-US" altLang="zh-CN" sz="2000" dirty="0" err="1"/>
              <a:t>Piatetsky</a:t>
            </a:r>
            <a:r>
              <a:rPr lang="en-US" altLang="zh-CN" sz="2000" dirty="0"/>
              <a:t>-Shapiro, U. Fayyad, and P. Smith. From data mining to knowledge discovery: An overview. In U.M. Fayyad, et al. (eds.), Advances in Knowledge Discovery and Data Mining, 1-35. AAAI/MIT Press, 1996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" y="40640"/>
            <a:ext cx="9076690" cy="53340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知识发现定义</a:t>
            </a:r>
          </a:p>
        </p:txBody>
      </p:sp>
      <p:sp>
        <p:nvSpPr>
          <p:cNvPr id="90116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214948" y="791210"/>
            <a:ext cx="8713787" cy="5530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2400">
                <a:latin typeface="Comic Sans MS" panose="030F0702030302020204" pitchFamily="66" charset="0"/>
                <a:ea typeface="MS PMincho" panose="02020600040205080304" pitchFamily="18" charset="-128"/>
              </a:rPr>
              <a:t>The non-trivial process of  </a:t>
            </a:r>
            <a:r>
              <a:rPr kumimoji="0" lang="en-US" altLang="ja-JP" sz="2400">
                <a:solidFill>
                  <a:schemeClr val="hlink"/>
                </a:solidFill>
                <a:latin typeface="Comic Sans MS" panose="030F0702030302020204" pitchFamily="66" charset="0"/>
                <a:ea typeface="MS PMincho" panose="02020600040205080304" pitchFamily="18" charset="-128"/>
              </a:rPr>
              <a:t>identifying valid,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2400">
                <a:solidFill>
                  <a:schemeClr val="hlink"/>
                </a:solidFill>
                <a:latin typeface="Comic Sans MS" panose="030F0702030302020204" pitchFamily="66" charset="0"/>
                <a:ea typeface="MS PMincho" panose="02020600040205080304" pitchFamily="18" charset="-128"/>
              </a:rPr>
              <a:t>novel,potentially useful, and ultimately understandable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2400">
                <a:solidFill>
                  <a:schemeClr val="hlink"/>
                </a:solidFill>
                <a:latin typeface="Comic Sans MS" panose="030F0702030302020204" pitchFamily="66" charset="0"/>
                <a:ea typeface="MS PMincho" panose="02020600040205080304" pitchFamily="18" charset="-128"/>
              </a:rPr>
              <a:t>patterns</a:t>
            </a:r>
            <a:r>
              <a:rPr kumimoji="0" lang="en-US" altLang="ja-JP" sz="2400">
                <a:latin typeface="Comic Sans MS" panose="030F0702030302020204" pitchFamily="66" charset="0"/>
                <a:ea typeface="MS PMincho" panose="02020600040205080304" pitchFamily="18" charset="-128"/>
              </a:rPr>
              <a:t> in data    - </a:t>
            </a:r>
            <a:r>
              <a:rPr kumimoji="0" lang="en-US" altLang="ja-JP" sz="2000">
                <a:latin typeface="Comic Sans MS" panose="030F0702030302020204" pitchFamily="66" charset="0"/>
                <a:ea typeface="MS PMincho" panose="02020600040205080304" pitchFamily="18" charset="-128"/>
              </a:rPr>
              <a:t>Fayyad, Platetsky-Shapiro, Smyth (1996)</a:t>
            </a:r>
            <a:r>
              <a:rPr kumimoji="0" lang="en-US" altLang="ja-JP" sz="240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</a:p>
        </p:txBody>
      </p:sp>
      <p:grpSp>
        <p:nvGrpSpPr>
          <p:cNvPr id="90117" name="Group 5"/>
          <p:cNvGrpSpPr/>
          <p:nvPr/>
        </p:nvGrpSpPr>
        <p:grpSpPr bwMode="auto">
          <a:xfrm>
            <a:off x="838200" y="2440940"/>
            <a:ext cx="7259955" cy="1082098"/>
            <a:chOff x="574" y="1050"/>
            <a:chExt cx="4573" cy="705"/>
          </a:xfrm>
        </p:grpSpPr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574" y="1395"/>
              <a:ext cx="2445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kumimoji="0" lang="en-US" altLang="ja-JP" sz="2800" b="0">
                  <a:latin typeface="Comic Sans MS" panose="030F0702030302020204" pitchFamily="66" charset="0"/>
                  <a:ea typeface="MS PMincho" panose="02020600040205080304" pitchFamily="18" charset="-128"/>
                </a:rPr>
                <a:t>non-trivial process</a:t>
              </a:r>
              <a:endParaRPr kumimoji="0" lang="en-US" altLang="ja-JP" sz="3600">
                <a:latin typeface="Times New Roman" panose="02020603050405020304" pitchFamily="18" charset="0"/>
                <a:ea typeface="MS PMincho" panose="02020600040205080304" pitchFamily="18" charset="-128"/>
              </a:endParaRPr>
            </a:p>
          </p:txBody>
        </p:sp>
        <p:grpSp>
          <p:nvGrpSpPr>
            <p:cNvPr id="90119" name="Group 7"/>
            <p:cNvGrpSpPr/>
            <p:nvPr/>
          </p:nvGrpSpPr>
          <p:grpSpPr bwMode="auto">
            <a:xfrm>
              <a:off x="3355" y="1050"/>
              <a:ext cx="1792" cy="398"/>
              <a:chOff x="3346" y="1218"/>
              <a:chExt cx="1792" cy="398"/>
            </a:xfrm>
          </p:grpSpPr>
          <p:sp>
            <p:nvSpPr>
              <p:cNvPr id="90120" name="AutoShape 8"/>
              <p:cNvSpPr>
                <a:spLocks noChangeArrowheads="1"/>
              </p:cNvSpPr>
              <p:nvPr/>
            </p:nvSpPr>
            <p:spPr bwMode="auto">
              <a:xfrm>
                <a:off x="3346" y="1218"/>
                <a:ext cx="1792" cy="398"/>
              </a:xfrm>
              <a:prstGeom prst="cloudCallout">
                <a:avLst>
                  <a:gd name="adj1" fmla="val -67912"/>
                  <a:gd name="adj2" fmla="val 8794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9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kumimoji="0" lang="ja-JP" altLang="en-US" sz="2400">
                  <a:latin typeface="Times New Roman" panose="02020603050405020304" pitchFamily="18" charset="0"/>
                  <a:ea typeface="MS PMincho" panose="02020600040205080304" pitchFamily="18" charset="-128"/>
                </a:endParaRPr>
              </a:p>
            </p:txBody>
          </p:sp>
          <p:sp>
            <p:nvSpPr>
              <p:cNvPr id="90121" name="Text Box 9"/>
              <p:cNvSpPr txBox="1">
                <a:spLocks noChangeArrowheads="1"/>
              </p:cNvSpPr>
              <p:nvPr/>
            </p:nvSpPr>
            <p:spPr bwMode="auto">
              <a:xfrm>
                <a:off x="3675" y="1270"/>
                <a:ext cx="1178" cy="288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9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kumimoji="0" lang="zh-CN" altLang="en-US" sz="2000">
                    <a:latin typeface="Comic Sans MS" panose="030F0702030302020204" pitchFamily="66" charset="0"/>
                  </a:rPr>
                  <a:t>多个过程</a:t>
                </a: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122" name="Group 10"/>
          <p:cNvGrpSpPr/>
          <p:nvPr/>
        </p:nvGrpSpPr>
        <p:grpSpPr bwMode="auto">
          <a:xfrm>
            <a:off x="838200" y="3429000"/>
            <a:ext cx="7621588" cy="1003300"/>
            <a:chOff x="574" y="1662"/>
            <a:chExt cx="4345" cy="632"/>
          </a:xfrm>
        </p:grpSpPr>
        <p:sp>
          <p:nvSpPr>
            <p:cNvPr id="90123" name="AutoShape 11"/>
            <p:cNvSpPr>
              <a:spLocks noChangeArrowheads="1"/>
            </p:cNvSpPr>
            <p:nvPr/>
          </p:nvSpPr>
          <p:spPr bwMode="auto">
            <a:xfrm>
              <a:off x="2711" y="1662"/>
              <a:ext cx="2208" cy="632"/>
            </a:xfrm>
            <a:prstGeom prst="cloudCallout">
              <a:avLst>
                <a:gd name="adj1" fmla="val -79481"/>
                <a:gd name="adj2" fmla="val 8546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33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ja-JP" altLang="en-US" sz="2400">
                <a:latin typeface="Times New Roman" panose="02020603050405020304" pitchFamily="18" charset="0"/>
                <a:ea typeface="MS PMincho" panose="02020600040205080304" pitchFamily="18" charset="-128"/>
              </a:endParaRPr>
            </a:p>
          </p:txBody>
        </p:sp>
        <p:sp>
          <p:nvSpPr>
            <p:cNvPr id="90124" name="Text Box 12"/>
            <p:cNvSpPr txBox="1">
              <a:spLocks noChangeArrowheads="1"/>
            </p:cNvSpPr>
            <p:nvPr/>
          </p:nvSpPr>
          <p:spPr bwMode="auto">
            <a:xfrm>
              <a:off x="574" y="1882"/>
              <a:ext cx="24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kumimoji="0" lang="en-US" altLang="ja-JP" sz="2800" b="0">
                  <a:latin typeface="Comic Sans MS" panose="030F0702030302020204" pitchFamily="66" charset="0"/>
                  <a:ea typeface="MS PMincho" panose="02020600040205080304" pitchFamily="18" charset="-128"/>
                </a:rPr>
                <a:t>valid</a:t>
              </a:r>
              <a:endParaRPr kumimoji="0" lang="en-US" altLang="ja-JP" sz="3600">
                <a:latin typeface="Times New Roman" panose="02020603050405020304" pitchFamily="18" charset="0"/>
                <a:ea typeface="MS PMincho" panose="02020600040205080304" pitchFamily="18" charset="-128"/>
              </a:endParaRPr>
            </a:p>
          </p:txBody>
        </p:sp>
        <p:sp>
          <p:nvSpPr>
            <p:cNvPr id="90125" name="Text Box 13"/>
            <p:cNvSpPr txBox="1">
              <a:spLocks noChangeArrowheads="1"/>
            </p:cNvSpPr>
            <p:nvPr/>
          </p:nvSpPr>
          <p:spPr bwMode="auto">
            <a:xfrm>
              <a:off x="2926" y="1835"/>
              <a:ext cx="14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0" lang="zh-CN" altLang="en-US" sz="2000">
                  <a:latin typeface="Comic Sans MS" panose="030F0702030302020204" pitchFamily="66" charset="0"/>
                </a:rPr>
                <a:t>经过验证的模式模型</a:t>
              </a: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0126" name="Group 14"/>
          <p:cNvGrpSpPr/>
          <p:nvPr/>
        </p:nvGrpSpPr>
        <p:grpSpPr bwMode="auto">
          <a:xfrm>
            <a:off x="762000" y="4343400"/>
            <a:ext cx="7086600" cy="636588"/>
            <a:chOff x="574" y="2323"/>
            <a:chExt cx="3765" cy="401"/>
          </a:xfrm>
        </p:grpSpPr>
        <p:sp>
          <p:nvSpPr>
            <p:cNvPr id="90127" name="Text Box 15"/>
            <p:cNvSpPr txBox="1">
              <a:spLocks noChangeArrowheads="1"/>
            </p:cNvSpPr>
            <p:nvPr/>
          </p:nvSpPr>
          <p:spPr bwMode="auto">
            <a:xfrm>
              <a:off x="574" y="2353"/>
              <a:ext cx="1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kumimoji="0" lang="en-US" altLang="ja-JP" sz="2800" b="0">
                  <a:latin typeface="Comic Sans MS" panose="030F0702030302020204" pitchFamily="66" charset="0"/>
                  <a:ea typeface="MS PMincho" panose="02020600040205080304" pitchFamily="18" charset="-128"/>
                </a:rPr>
                <a:t>novel</a:t>
              </a:r>
              <a:endParaRPr kumimoji="0" lang="en-US" altLang="ja-JP" sz="3200">
                <a:latin typeface="Times New Roman" panose="02020603050405020304" pitchFamily="18" charset="0"/>
                <a:ea typeface="MS PMincho" panose="02020600040205080304" pitchFamily="18" charset="-128"/>
              </a:endParaRPr>
            </a:p>
          </p:txBody>
        </p:sp>
        <p:sp>
          <p:nvSpPr>
            <p:cNvPr id="90128" name="AutoShape 16"/>
            <p:cNvSpPr>
              <a:spLocks noChangeArrowheads="1"/>
            </p:cNvSpPr>
            <p:nvPr/>
          </p:nvSpPr>
          <p:spPr bwMode="auto">
            <a:xfrm flipH="1" flipV="1">
              <a:off x="2882" y="2323"/>
              <a:ext cx="1457" cy="401"/>
            </a:xfrm>
            <a:prstGeom prst="cloudCallout">
              <a:avLst>
                <a:gd name="adj1" fmla="val 98866"/>
                <a:gd name="adj2" fmla="val 1483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33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endParaRPr kumimoji="0" lang="ja-JP" altLang="en-US" sz="2400">
                <a:latin typeface="Times New Roman" panose="02020603050405020304" pitchFamily="18" charset="0"/>
                <a:ea typeface="MS PMincho" panose="02020600040205080304" pitchFamily="18" charset="-128"/>
              </a:endParaRPr>
            </a:p>
          </p:txBody>
        </p:sp>
        <p:sp>
          <p:nvSpPr>
            <p:cNvPr id="90129" name="Text Box 17"/>
            <p:cNvSpPr txBox="1">
              <a:spLocks noChangeArrowheads="1"/>
            </p:cNvSpPr>
            <p:nvPr/>
          </p:nvSpPr>
          <p:spPr bwMode="auto">
            <a:xfrm>
              <a:off x="3074" y="2405"/>
              <a:ext cx="7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0" lang="zh-CN" altLang="en-US" sz="2400" b="1" dirty="0">
                  <a:latin typeface="Times New Roman" panose="02020603050405020304" pitchFamily="18" charset="0"/>
                </a:rPr>
                <a:t>先前未知</a:t>
              </a:r>
              <a:endParaRPr kumimoji="0" lang="ja-JP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0130" name="Group 18"/>
          <p:cNvGrpSpPr/>
          <p:nvPr/>
        </p:nvGrpSpPr>
        <p:grpSpPr bwMode="auto">
          <a:xfrm>
            <a:off x="762000" y="4953000"/>
            <a:ext cx="6303963" cy="698500"/>
            <a:chOff x="574" y="2824"/>
            <a:chExt cx="3971" cy="440"/>
          </a:xfrm>
        </p:grpSpPr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574" y="2824"/>
              <a:ext cx="24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kumimoji="0" lang="en-US" altLang="ja-JP" sz="2800" b="0">
                  <a:latin typeface="Comic Sans MS" panose="030F0702030302020204" pitchFamily="66" charset="0"/>
                  <a:ea typeface="MS PMincho" panose="02020600040205080304" pitchFamily="18" charset="-128"/>
                </a:rPr>
                <a:t>useful</a:t>
              </a:r>
              <a:endParaRPr kumimoji="0" lang="en-US" altLang="ja-JP" sz="3600">
                <a:latin typeface="Times New Roman" panose="02020603050405020304" pitchFamily="18" charset="0"/>
                <a:ea typeface="MS PMincho" panose="02020600040205080304" pitchFamily="18" charset="-128"/>
              </a:endParaRPr>
            </a:p>
          </p:txBody>
        </p:sp>
        <p:sp>
          <p:nvSpPr>
            <p:cNvPr id="90132" name="AutoShape 20"/>
            <p:cNvSpPr>
              <a:spLocks noChangeArrowheads="1"/>
            </p:cNvSpPr>
            <p:nvPr/>
          </p:nvSpPr>
          <p:spPr bwMode="auto">
            <a:xfrm flipV="1">
              <a:off x="2662" y="2834"/>
              <a:ext cx="1883" cy="430"/>
            </a:xfrm>
            <a:prstGeom prst="cloudCallout">
              <a:avLst>
                <a:gd name="adj1" fmla="val -81546"/>
                <a:gd name="adj2" fmla="val 16741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33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endParaRPr kumimoji="0" lang="ja-JP" altLang="en-US" sz="2400">
                <a:latin typeface="Times New Roman" panose="02020603050405020304" pitchFamily="18" charset="0"/>
                <a:ea typeface="MS PMincho" panose="02020600040205080304" pitchFamily="18" charset="-128"/>
              </a:endParaRPr>
            </a:p>
          </p:txBody>
        </p:sp>
        <p:sp>
          <p:nvSpPr>
            <p:cNvPr id="90133" name="Text Box 21"/>
            <p:cNvSpPr txBox="1">
              <a:spLocks noChangeArrowheads="1"/>
            </p:cNvSpPr>
            <p:nvPr/>
          </p:nvSpPr>
          <p:spPr bwMode="auto">
            <a:xfrm>
              <a:off x="2826" y="2921"/>
              <a:ext cx="4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0" lang="zh-CN" altLang="en-US" sz="2000">
                  <a:latin typeface="Comic Sans MS" panose="030F0702030302020204" pitchFamily="66" charset="0"/>
                </a:rPr>
                <a:t>有用</a:t>
              </a:r>
              <a:r>
                <a:rPr kumimoji="0" lang="ja-JP" altLang="en-US" sz="2400">
                  <a:latin typeface="Times New Roman" panose="02020603050405020304" pitchFamily="18" charset="0"/>
                  <a:ea typeface="MS PMincho" panose="02020600040205080304" pitchFamily="18" charset="-128"/>
                </a:rPr>
                <a:t> </a:t>
              </a:r>
            </a:p>
          </p:txBody>
        </p:sp>
      </p:grpSp>
      <p:grpSp>
        <p:nvGrpSpPr>
          <p:cNvPr id="90134" name="Group 22"/>
          <p:cNvGrpSpPr/>
          <p:nvPr/>
        </p:nvGrpSpPr>
        <p:grpSpPr bwMode="auto">
          <a:xfrm>
            <a:off x="838200" y="5562600"/>
            <a:ext cx="7789863" cy="846138"/>
            <a:chOff x="574" y="3295"/>
            <a:chExt cx="4907" cy="533"/>
          </a:xfrm>
        </p:grpSpPr>
        <p:sp>
          <p:nvSpPr>
            <p:cNvPr id="90135" name="Text Box 23"/>
            <p:cNvSpPr txBox="1">
              <a:spLocks noChangeArrowheads="1"/>
            </p:cNvSpPr>
            <p:nvPr/>
          </p:nvSpPr>
          <p:spPr bwMode="auto">
            <a:xfrm>
              <a:off x="574" y="3295"/>
              <a:ext cx="24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kumimoji="0" lang="en-US" altLang="ja-JP" sz="2800" b="0">
                  <a:latin typeface="Comic Sans MS" panose="030F0702030302020204" pitchFamily="66" charset="0"/>
                  <a:ea typeface="MS PMincho" panose="02020600040205080304" pitchFamily="18" charset="-128"/>
                </a:rPr>
                <a:t>understandable</a:t>
              </a:r>
              <a:endParaRPr kumimoji="0" lang="en-US" altLang="ja-JP" sz="4000">
                <a:latin typeface="Times New Roman" panose="02020603050405020304" pitchFamily="18" charset="0"/>
                <a:ea typeface="MS PMincho" panose="02020600040205080304" pitchFamily="18" charset="-128"/>
              </a:endParaRPr>
            </a:p>
          </p:txBody>
        </p:sp>
        <p:sp>
          <p:nvSpPr>
            <p:cNvPr id="90136" name="AutoShape 24"/>
            <p:cNvSpPr>
              <a:spLocks noChangeArrowheads="1"/>
            </p:cNvSpPr>
            <p:nvPr/>
          </p:nvSpPr>
          <p:spPr bwMode="auto">
            <a:xfrm flipV="1">
              <a:off x="3053" y="3334"/>
              <a:ext cx="2428" cy="494"/>
            </a:xfrm>
            <a:prstGeom prst="cloudCallout">
              <a:avLst>
                <a:gd name="adj1" fmla="val -66519"/>
                <a:gd name="adj2" fmla="val 1740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33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endParaRPr kumimoji="0" lang="ja-JP" altLang="en-US" sz="2800">
                <a:latin typeface="Times New Roman" panose="02020603050405020304" pitchFamily="18" charset="0"/>
                <a:ea typeface="MS PMincho" panose="02020600040205080304" pitchFamily="18" charset="-128"/>
              </a:endParaRPr>
            </a:p>
          </p:txBody>
        </p:sp>
        <p:sp>
          <p:nvSpPr>
            <p:cNvPr id="90137" name="Text Box 25"/>
            <p:cNvSpPr txBox="1">
              <a:spLocks noChangeArrowheads="1"/>
            </p:cNvSpPr>
            <p:nvPr/>
          </p:nvSpPr>
          <p:spPr bwMode="auto">
            <a:xfrm>
              <a:off x="3266" y="3463"/>
              <a:ext cx="1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0" lang="zh-CN" altLang="en-US" sz="2000">
                  <a:latin typeface="Comic Sans MS" panose="030F0702030302020204" pitchFamily="66" charset="0"/>
                </a:rPr>
                <a:t>人与机器可以理解</a:t>
              </a:r>
              <a:endParaRPr kumimoji="0" lang="ja-JP" altLang="en-US" sz="2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" y="0"/>
            <a:ext cx="9167495" cy="61595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知识发现定义解释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9385" y="616585"/>
            <a:ext cx="8831580" cy="5910580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过程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通常指多阶段的一个过程，涉及数据准备、模式搜索、知识评价，以及反复的修改求精。该过程要求是非平凡的，即要有一定程度的智能性、自动性。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有效性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指发现的模式对于新的数据仍保持有一定的可信度。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新颖性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要求发现的模式应该是新的。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潜在有用性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是指发现的知识将来有实际效用，如用于决策支持系统里可提高经济效益。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最终可理解性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要求发现的模式能被用户理解，目前它主要是体现在简洁性上。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有效性、新颖性、潜在有用性和最终可理解性综合在一起可称之为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兴趣性，其测量指标为感兴趣度。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61670"/>
            <a:ext cx="8512175" cy="58261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数据挖掘（</a:t>
            </a:r>
            <a:r>
              <a:rPr lang="en-US" altLang="zh-CN" sz="2800">
                <a:ea typeface="宋体" panose="02010600030101010101" pitchFamily="2" charset="-122"/>
              </a:rPr>
              <a:t>Data Mining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知识抽取（</a:t>
            </a:r>
            <a:r>
              <a:rPr lang="en-US" altLang="zh-CN" sz="2800">
                <a:ea typeface="宋体" panose="02010600030101010101" pitchFamily="2" charset="-122"/>
              </a:rPr>
              <a:t>Knowledge Extraction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数据模式处理（</a:t>
            </a:r>
            <a:r>
              <a:rPr lang="en-US" altLang="zh-CN" sz="2800">
                <a:ea typeface="宋体" panose="02010600030101010101" pitchFamily="2" charset="-122"/>
              </a:rPr>
              <a:t>Data Pattern Processing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数据考古（</a:t>
            </a:r>
            <a:r>
              <a:rPr lang="en-US" altLang="zh-CN" sz="2800">
                <a:ea typeface="宋体" panose="02010600030101010101" pitchFamily="2" charset="-122"/>
              </a:rPr>
              <a:t>Data Archaeology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信息收获（</a:t>
            </a:r>
            <a:r>
              <a:rPr lang="en-US" altLang="zh-CN" sz="2800">
                <a:ea typeface="宋体" panose="02010600030101010101" pitchFamily="2" charset="-122"/>
              </a:rPr>
              <a:t>Information Harvesting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筛选（</a:t>
            </a:r>
            <a:r>
              <a:rPr lang="en-US" altLang="zh-CN" sz="2800">
                <a:ea typeface="宋体" panose="02010600030101010101" pitchFamily="2" charset="-122"/>
              </a:rPr>
              <a:t>Sift ware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数据疏浚（</a:t>
            </a:r>
            <a:r>
              <a:rPr lang="en-US" altLang="zh-CN" sz="2800">
                <a:ea typeface="宋体" panose="02010600030101010101" pitchFamily="2" charset="-122"/>
              </a:rPr>
              <a:t>Data Dredging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）等</a:t>
            </a:r>
            <a:r>
              <a:rPr lang="en-US" altLang="zh-CN" sz="2800" u="sng" baseline="30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[4][5][6]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b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u="sng">
                <a:solidFill>
                  <a:srgbClr val="800080"/>
                </a:solidFill>
                <a:hlinkClick r:id="" action="ppaction://noaction"/>
              </a:rPr>
              <a:t>[4]</a:t>
            </a:r>
            <a:r>
              <a:rPr lang="en-US" altLang="zh-CN" sz="1800" b="0"/>
              <a:t> G. Piatetsky-Shapiro, Guest editor</a:t>
            </a:r>
            <a:r>
              <a:rPr lang="en-US" altLang="zh-CN" sz="1800" b="0">
                <a:latin typeface="Times New Roman" panose="02020603050405020304"/>
              </a:rPr>
              <a:t>’</a:t>
            </a:r>
            <a:r>
              <a:rPr lang="en-US" altLang="zh-CN" sz="1800" b="0"/>
              <a:t>s introduction: Knowledge discovery in databases-from Research to application, Journal of Intelligent Information Systems, 4, 5~6, 1995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u="sng">
                <a:solidFill>
                  <a:srgbClr val="800080"/>
                </a:solidFill>
                <a:hlinkClick r:id="" action="ppaction://noaction"/>
              </a:rPr>
              <a:t>[5]</a:t>
            </a:r>
            <a:r>
              <a:rPr lang="en-US" altLang="zh-CN" sz="1800" b="0"/>
              <a:t>Alex Berson, Stephen J. Smith, Data Warehousing, Data Mining, &amp;OLAP, McGraw Hill Inc, 1999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u="sng">
                <a:solidFill>
                  <a:srgbClr val="800080"/>
                </a:solidFill>
                <a:hlinkClick r:id="" action="ppaction://noaction"/>
              </a:rPr>
              <a:t>[6]</a:t>
            </a:r>
            <a:r>
              <a:rPr lang="en-US" altLang="zh-CN" sz="1800" b="0"/>
              <a:t> Harjingder S. Gill &amp; Praksh C. Rao, The offical client/server computing to data warehousing, Que Corporation, 1996 </a:t>
            </a:r>
            <a:endParaRPr lang="en-US" altLang="zh-CN" sz="2800" b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" y="54610"/>
            <a:ext cx="9128760" cy="47879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知识发现定义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-26035" y="13970"/>
            <a:ext cx="9232265" cy="533400"/>
          </a:xfrm>
        </p:spPr>
        <p:txBody>
          <a:bodyPr/>
          <a:lstStyle/>
          <a:p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知识发现的基本概念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15340"/>
            <a:ext cx="8991600" cy="5661660"/>
          </a:xfrm>
          <a:noFill/>
        </p:spPr>
        <p:txBody>
          <a:bodyPr/>
          <a:lstStyle/>
          <a:p>
            <a:pPr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2.1 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数据、信息、知识</a:t>
            </a:r>
          </a:p>
          <a:p>
            <a:pPr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2.2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2.3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2.4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2.5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90600"/>
            <a:ext cx="8713788" cy="5030788"/>
          </a:xfrm>
          <a:ln>
            <a:solidFill>
              <a:schemeClr val="hlink"/>
            </a:solidFill>
            <a:miter lim="800000"/>
          </a:ln>
        </p:spPr>
        <p:txBody>
          <a:bodyPr/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无论何种定义方式，其思想和采用技术基本一致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KDD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学术界应用较多，工程应用领域多称之为数据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挖掘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通常可不加区分地加以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zh-CN" altLang="en-US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数据挖掘是知识发现的一个处理阶段，是知识发现处理过程中的一个关键步骤。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" y="26035"/>
            <a:ext cx="9115425" cy="575945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知识发现定义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62" name="Text Box 90"/>
          <p:cNvSpPr txBox="1">
            <a:spLocks noChangeArrowheads="1"/>
          </p:cNvSpPr>
          <p:nvPr/>
        </p:nvSpPr>
        <p:spPr bwMode="auto">
          <a:xfrm>
            <a:off x="457200" y="5715000"/>
            <a:ext cx="8534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1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" y="33020"/>
            <a:ext cx="9117330" cy="57658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知识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发现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1946275" y="4402138"/>
            <a:ext cx="1946275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1946275" y="4402138"/>
            <a:ext cx="1946275" cy="525462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2138363" y="453866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聚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2362200" y="453866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焦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2584450" y="453866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2806700" y="453866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数</a:t>
            </a:r>
          </a:p>
        </p:txBody>
      </p:sp>
      <p:sp>
        <p:nvSpPr>
          <p:cNvPr id="131084" name="Rectangle 12"/>
          <p:cNvSpPr>
            <a:spLocks noChangeArrowheads="1"/>
          </p:cNvSpPr>
          <p:nvPr/>
        </p:nvSpPr>
        <p:spPr bwMode="auto">
          <a:xfrm>
            <a:off x="3028950" y="453866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据</a:t>
            </a:r>
          </a:p>
        </p:txBody>
      </p:sp>
      <p:sp>
        <p:nvSpPr>
          <p:cNvPr id="131085" name="Rectangle 13"/>
          <p:cNvSpPr>
            <a:spLocks noChangeArrowheads="1"/>
          </p:cNvSpPr>
          <p:nvPr/>
        </p:nvSpPr>
        <p:spPr bwMode="auto">
          <a:xfrm>
            <a:off x="3252788" y="453866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子</a:t>
            </a:r>
          </a:p>
        </p:txBody>
      </p:sp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3475038" y="453866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集</a:t>
            </a:r>
          </a:p>
        </p:txBody>
      </p:sp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3260725" y="3613150"/>
            <a:ext cx="1946275" cy="525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088" name="Rectangle 16"/>
          <p:cNvSpPr>
            <a:spLocks noChangeArrowheads="1"/>
          </p:cNvSpPr>
          <p:nvPr/>
        </p:nvSpPr>
        <p:spPr bwMode="auto">
          <a:xfrm>
            <a:off x="3260725" y="3613150"/>
            <a:ext cx="1946275" cy="525463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3343275" y="374967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经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3565525" y="374967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过</a:t>
            </a:r>
          </a:p>
        </p:txBody>
      </p:sp>
      <p:sp>
        <p:nvSpPr>
          <p:cNvPr id="131091" name="Rectangle 19"/>
          <p:cNvSpPr>
            <a:spLocks noChangeArrowheads="1"/>
          </p:cNvSpPr>
          <p:nvPr/>
        </p:nvSpPr>
        <p:spPr bwMode="auto">
          <a:xfrm>
            <a:off x="3787775" y="374967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预</a:t>
            </a:r>
          </a:p>
        </p:txBody>
      </p:sp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4011613" y="3749675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处</a:t>
            </a:r>
          </a:p>
        </p:txBody>
      </p:sp>
      <p:sp>
        <p:nvSpPr>
          <p:cNvPr id="131093" name="Rectangle 21"/>
          <p:cNvSpPr>
            <a:spLocks noChangeArrowheads="1"/>
          </p:cNvSpPr>
          <p:nvPr/>
        </p:nvSpPr>
        <p:spPr bwMode="auto">
          <a:xfrm>
            <a:off x="4232275" y="374967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理</a:t>
            </a:r>
          </a:p>
        </p:txBody>
      </p:sp>
      <p:sp>
        <p:nvSpPr>
          <p:cNvPr id="131094" name="Rectangle 22"/>
          <p:cNvSpPr>
            <a:spLocks noChangeArrowheads="1"/>
          </p:cNvSpPr>
          <p:nvPr/>
        </p:nvSpPr>
        <p:spPr bwMode="auto">
          <a:xfrm>
            <a:off x="4456113" y="3749675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</a:p>
        </p:txBody>
      </p:sp>
      <p:sp>
        <p:nvSpPr>
          <p:cNvPr id="131095" name="Rectangle 23"/>
          <p:cNvSpPr>
            <a:spLocks noChangeArrowheads="1"/>
          </p:cNvSpPr>
          <p:nvPr/>
        </p:nvSpPr>
        <p:spPr bwMode="auto">
          <a:xfrm>
            <a:off x="4678363" y="3749675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数</a:t>
            </a:r>
          </a:p>
        </p:txBody>
      </p:sp>
      <p:sp>
        <p:nvSpPr>
          <p:cNvPr id="131096" name="Rectangle 24"/>
          <p:cNvSpPr>
            <a:spLocks noChangeArrowheads="1"/>
          </p:cNvSpPr>
          <p:nvPr/>
        </p:nvSpPr>
        <p:spPr bwMode="auto">
          <a:xfrm>
            <a:off x="4902200" y="374967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据</a:t>
            </a:r>
          </a:p>
        </p:txBody>
      </p:sp>
      <p:sp>
        <p:nvSpPr>
          <p:cNvPr id="131097" name="Rectangle 25"/>
          <p:cNvSpPr>
            <a:spLocks noChangeArrowheads="1"/>
          </p:cNvSpPr>
          <p:nvPr/>
        </p:nvSpPr>
        <p:spPr bwMode="auto">
          <a:xfrm>
            <a:off x="4392613" y="2824163"/>
            <a:ext cx="1946275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098" name="Rectangle 26"/>
          <p:cNvSpPr>
            <a:spLocks noChangeArrowheads="1"/>
          </p:cNvSpPr>
          <p:nvPr/>
        </p:nvSpPr>
        <p:spPr bwMode="auto">
          <a:xfrm>
            <a:off x="4392613" y="2824163"/>
            <a:ext cx="1946275" cy="525462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099" name="Rectangle 27"/>
          <p:cNvSpPr>
            <a:spLocks noChangeArrowheads="1"/>
          </p:cNvSpPr>
          <p:nvPr/>
        </p:nvSpPr>
        <p:spPr bwMode="auto">
          <a:xfrm>
            <a:off x="4806950" y="2960688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格</a:t>
            </a:r>
          </a:p>
        </p:txBody>
      </p:sp>
      <p:sp>
        <p:nvSpPr>
          <p:cNvPr id="131100" name="Rectangle 28"/>
          <p:cNvSpPr>
            <a:spLocks noChangeArrowheads="1"/>
          </p:cNvSpPr>
          <p:nvPr/>
        </p:nvSpPr>
        <p:spPr bwMode="auto">
          <a:xfrm>
            <a:off x="5030788" y="2960688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式</a:t>
            </a:r>
          </a:p>
        </p:txBody>
      </p:sp>
      <p:sp>
        <p:nvSpPr>
          <p:cNvPr id="131101" name="Rectangle 29"/>
          <p:cNvSpPr>
            <a:spLocks noChangeArrowheads="1"/>
          </p:cNvSpPr>
          <p:nvPr/>
        </p:nvSpPr>
        <p:spPr bwMode="auto">
          <a:xfrm>
            <a:off x="5253038" y="2960688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化</a:t>
            </a:r>
          </a:p>
        </p:txBody>
      </p:sp>
      <p:sp>
        <p:nvSpPr>
          <p:cNvPr id="131102" name="Rectangle 30"/>
          <p:cNvSpPr>
            <a:spLocks noChangeArrowheads="1"/>
          </p:cNvSpPr>
          <p:nvPr/>
        </p:nvSpPr>
        <p:spPr bwMode="auto">
          <a:xfrm>
            <a:off x="5475288" y="2960688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数</a:t>
            </a:r>
          </a:p>
        </p:txBody>
      </p:sp>
      <p:sp>
        <p:nvSpPr>
          <p:cNvPr id="131103" name="Rectangle 31"/>
          <p:cNvSpPr>
            <a:spLocks noChangeArrowheads="1"/>
          </p:cNvSpPr>
          <p:nvPr/>
        </p:nvSpPr>
        <p:spPr bwMode="auto">
          <a:xfrm>
            <a:off x="5699125" y="2960688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据</a:t>
            </a:r>
          </a:p>
        </p:txBody>
      </p:sp>
      <p:sp>
        <p:nvSpPr>
          <p:cNvPr id="131104" name="Rectangle 32"/>
          <p:cNvSpPr>
            <a:spLocks noChangeArrowheads="1"/>
          </p:cNvSpPr>
          <p:nvPr/>
        </p:nvSpPr>
        <p:spPr bwMode="auto">
          <a:xfrm>
            <a:off x="5627688" y="2033588"/>
            <a:ext cx="1946275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05" name="Rectangle 33"/>
          <p:cNvSpPr>
            <a:spLocks noChangeArrowheads="1"/>
          </p:cNvSpPr>
          <p:nvPr/>
        </p:nvSpPr>
        <p:spPr bwMode="auto">
          <a:xfrm>
            <a:off x="5627688" y="2033588"/>
            <a:ext cx="1946275" cy="525462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06" name="Rectangle 34"/>
          <p:cNvSpPr>
            <a:spLocks noChangeArrowheads="1"/>
          </p:cNvSpPr>
          <p:nvPr/>
        </p:nvSpPr>
        <p:spPr bwMode="auto">
          <a:xfrm>
            <a:off x="6154738" y="2171700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假</a:t>
            </a:r>
          </a:p>
        </p:txBody>
      </p:sp>
      <p:sp>
        <p:nvSpPr>
          <p:cNvPr id="131107" name="Rectangle 35"/>
          <p:cNvSpPr>
            <a:spLocks noChangeArrowheads="1"/>
          </p:cNvSpPr>
          <p:nvPr/>
        </p:nvSpPr>
        <p:spPr bwMode="auto">
          <a:xfrm>
            <a:off x="6376988" y="2171700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</a:p>
        </p:txBody>
      </p:sp>
      <p:sp>
        <p:nvSpPr>
          <p:cNvPr id="131108" name="Rectangle 36"/>
          <p:cNvSpPr>
            <a:spLocks noChangeArrowheads="1"/>
          </p:cNvSpPr>
          <p:nvPr/>
        </p:nvSpPr>
        <p:spPr bwMode="auto">
          <a:xfrm>
            <a:off x="6600825" y="2171700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规</a:t>
            </a:r>
          </a:p>
        </p:txBody>
      </p:sp>
      <p:sp>
        <p:nvSpPr>
          <p:cNvPr id="131109" name="Rectangle 37"/>
          <p:cNvSpPr>
            <a:spLocks noChangeArrowheads="1"/>
          </p:cNvSpPr>
          <p:nvPr/>
        </p:nvSpPr>
        <p:spPr bwMode="auto">
          <a:xfrm>
            <a:off x="6823075" y="2171700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则</a:t>
            </a:r>
          </a:p>
        </p:txBody>
      </p:sp>
      <p:sp>
        <p:nvSpPr>
          <p:cNvPr id="131110" name="Rectangle 38"/>
          <p:cNvSpPr>
            <a:spLocks noChangeArrowheads="1"/>
          </p:cNvSpPr>
          <p:nvPr/>
        </p:nvSpPr>
        <p:spPr bwMode="auto">
          <a:xfrm>
            <a:off x="26988" y="5191125"/>
            <a:ext cx="1944687" cy="525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11" name="Rectangle 39"/>
          <p:cNvSpPr>
            <a:spLocks noChangeArrowheads="1"/>
          </p:cNvSpPr>
          <p:nvPr/>
        </p:nvSpPr>
        <p:spPr bwMode="auto">
          <a:xfrm>
            <a:off x="26988" y="5191125"/>
            <a:ext cx="1944687" cy="525463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12" name="Rectangle 40"/>
          <p:cNvSpPr>
            <a:spLocks noChangeArrowheads="1"/>
          </p:cNvSpPr>
          <p:nvPr/>
        </p:nvSpPr>
        <p:spPr bwMode="auto">
          <a:xfrm>
            <a:off x="442913" y="5327650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现</a:t>
            </a:r>
          </a:p>
        </p:txBody>
      </p:sp>
      <p:sp>
        <p:nvSpPr>
          <p:cNvPr id="131113" name="Rectangle 41"/>
          <p:cNvSpPr>
            <a:spLocks noChangeArrowheads="1"/>
          </p:cNvSpPr>
          <p:nvPr/>
        </p:nvSpPr>
        <p:spPr bwMode="auto">
          <a:xfrm>
            <a:off x="663575" y="5327650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实</a:t>
            </a:r>
          </a:p>
        </p:txBody>
      </p:sp>
      <p:sp>
        <p:nvSpPr>
          <p:cNvPr id="131114" name="Rectangle 42"/>
          <p:cNvSpPr>
            <a:spLocks noChangeArrowheads="1"/>
          </p:cNvSpPr>
          <p:nvPr/>
        </p:nvSpPr>
        <p:spPr bwMode="auto">
          <a:xfrm>
            <a:off x="887413" y="5327650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数</a:t>
            </a:r>
          </a:p>
        </p:txBody>
      </p:sp>
      <p:sp>
        <p:nvSpPr>
          <p:cNvPr id="131115" name="Rectangle 43"/>
          <p:cNvSpPr>
            <a:spLocks noChangeArrowheads="1"/>
          </p:cNvSpPr>
          <p:nvPr/>
        </p:nvSpPr>
        <p:spPr bwMode="auto">
          <a:xfrm>
            <a:off x="1109663" y="5327650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据</a:t>
            </a:r>
          </a:p>
        </p:txBody>
      </p:sp>
      <p:sp>
        <p:nvSpPr>
          <p:cNvPr id="131116" name="Rectangle 44"/>
          <p:cNvSpPr>
            <a:spLocks noChangeArrowheads="1"/>
          </p:cNvSpPr>
          <p:nvPr/>
        </p:nvSpPr>
        <p:spPr bwMode="auto">
          <a:xfrm>
            <a:off x="1333500" y="5327650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库</a:t>
            </a:r>
          </a:p>
        </p:txBody>
      </p:sp>
      <p:sp>
        <p:nvSpPr>
          <p:cNvPr id="131117" name="Rectangle 45"/>
          <p:cNvSpPr>
            <a:spLocks noChangeArrowheads="1"/>
          </p:cNvSpPr>
          <p:nvPr/>
        </p:nvSpPr>
        <p:spPr bwMode="auto">
          <a:xfrm>
            <a:off x="2608263" y="5800725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选</a:t>
            </a:r>
          </a:p>
        </p:txBody>
      </p:sp>
      <p:sp>
        <p:nvSpPr>
          <p:cNvPr id="131118" name="Rectangle 46"/>
          <p:cNvSpPr>
            <a:spLocks noChangeArrowheads="1"/>
          </p:cNvSpPr>
          <p:nvPr/>
        </p:nvSpPr>
        <p:spPr bwMode="auto">
          <a:xfrm>
            <a:off x="2828925" y="580072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择</a:t>
            </a:r>
          </a:p>
        </p:txBody>
      </p:sp>
      <p:sp>
        <p:nvSpPr>
          <p:cNvPr id="131119" name="Rectangle 47"/>
          <p:cNvSpPr>
            <a:spLocks noChangeArrowheads="1"/>
          </p:cNvSpPr>
          <p:nvPr/>
        </p:nvSpPr>
        <p:spPr bwMode="auto">
          <a:xfrm>
            <a:off x="3825875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预</a:t>
            </a:r>
          </a:p>
        </p:txBody>
      </p:sp>
      <p:sp>
        <p:nvSpPr>
          <p:cNvPr id="131120" name="Rectangle 48"/>
          <p:cNvSpPr>
            <a:spLocks noChangeArrowheads="1"/>
          </p:cNvSpPr>
          <p:nvPr/>
        </p:nvSpPr>
        <p:spPr bwMode="auto">
          <a:xfrm>
            <a:off x="4049713" y="581501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处</a:t>
            </a:r>
          </a:p>
        </p:txBody>
      </p:sp>
      <p:sp>
        <p:nvSpPr>
          <p:cNvPr id="131121" name="Rectangle 49"/>
          <p:cNvSpPr>
            <a:spLocks noChangeArrowheads="1"/>
          </p:cNvSpPr>
          <p:nvPr/>
        </p:nvSpPr>
        <p:spPr bwMode="auto">
          <a:xfrm>
            <a:off x="4271963" y="581501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理</a:t>
            </a:r>
          </a:p>
        </p:txBody>
      </p:sp>
      <p:sp>
        <p:nvSpPr>
          <p:cNvPr id="131122" name="Rectangle 50"/>
          <p:cNvSpPr>
            <a:spLocks noChangeArrowheads="1"/>
          </p:cNvSpPr>
          <p:nvPr/>
        </p:nvSpPr>
        <p:spPr bwMode="auto">
          <a:xfrm>
            <a:off x="608330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数</a:t>
            </a:r>
          </a:p>
        </p:txBody>
      </p:sp>
      <p:sp>
        <p:nvSpPr>
          <p:cNvPr id="131123" name="Rectangle 51"/>
          <p:cNvSpPr>
            <a:spLocks noChangeArrowheads="1"/>
          </p:cNvSpPr>
          <p:nvPr/>
        </p:nvSpPr>
        <p:spPr bwMode="auto">
          <a:xfrm>
            <a:off x="630555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据</a:t>
            </a:r>
          </a:p>
        </p:txBody>
      </p:sp>
      <p:sp>
        <p:nvSpPr>
          <p:cNvPr id="131124" name="Rectangle 52"/>
          <p:cNvSpPr>
            <a:spLocks noChangeArrowheads="1"/>
          </p:cNvSpPr>
          <p:nvPr/>
        </p:nvSpPr>
        <p:spPr bwMode="auto">
          <a:xfrm>
            <a:off x="652780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挖</a:t>
            </a:r>
          </a:p>
        </p:txBody>
      </p:sp>
      <p:sp>
        <p:nvSpPr>
          <p:cNvPr id="131125" name="Rectangle 53"/>
          <p:cNvSpPr>
            <a:spLocks noChangeArrowheads="1"/>
          </p:cNvSpPr>
          <p:nvPr/>
        </p:nvSpPr>
        <p:spPr bwMode="auto">
          <a:xfrm>
            <a:off x="675005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掘</a:t>
            </a:r>
          </a:p>
        </p:txBody>
      </p:sp>
      <p:sp>
        <p:nvSpPr>
          <p:cNvPr id="131126" name="Rectangle 54"/>
          <p:cNvSpPr>
            <a:spLocks noChangeArrowheads="1"/>
          </p:cNvSpPr>
          <p:nvPr/>
        </p:nvSpPr>
        <p:spPr bwMode="auto">
          <a:xfrm>
            <a:off x="5068888" y="581501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变</a:t>
            </a:r>
          </a:p>
        </p:txBody>
      </p:sp>
      <p:sp>
        <p:nvSpPr>
          <p:cNvPr id="131127" name="Rectangle 55"/>
          <p:cNvSpPr>
            <a:spLocks noChangeArrowheads="1"/>
          </p:cNvSpPr>
          <p:nvPr/>
        </p:nvSpPr>
        <p:spPr bwMode="auto">
          <a:xfrm>
            <a:off x="5291138" y="581501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换</a:t>
            </a:r>
          </a:p>
        </p:txBody>
      </p:sp>
      <p:sp>
        <p:nvSpPr>
          <p:cNvPr id="131128" name="Rectangle 56"/>
          <p:cNvSpPr>
            <a:spLocks noChangeArrowheads="1"/>
          </p:cNvSpPr>
          <p:nvPr/>
        </p:nvSpPr>
        <p:spPr bwMode="auto">
          <a:xfrm>
            <a:off x="6943725" y="1246188"/>
            <a:ext cx="1944688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4800" b="1">
              <a:latin typeface="宋体" panose="02010600030101010101" pitchFamily="2" charset="-122"/>
            </a:endParaRPr>
          </a:p>
        </p:txBody>
      </p:sp>
      <p:sp>
        <p:nvSpPr>
          <p:cNvPr id="131129" name="Rectangle 57"/>
          <p:cNvSpPr>
            <a:spLocks noChangeArrowheads="1"/>
          </p:cNvSpPr>
          <p:nvPr/>
        </p:nvSpPr>
        <p:spPr bwMode="auto">
          <a:xfrm>
            <a:off x="6943725" y="1319213"/>
            <a:ext cx="1944688" cy="525462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30" name="Rectangle 58"/>
          <p:cNvSpPr>
            <a:spLocks noChangeArrowheads="1"/>
          </p:cNvSpPr>
          <p:nvPr/>
        </p:nvSpPr>
        <p:spPr bwMode="auto">
          <a:xfrm>
            <a:off x="7693025" y="138112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知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7915275" y="138112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识</a:t>
            </a:r>
          </a:p>
        </p:txBody>
      </p:sp>
      <p:sp>
        <p:nvSpPr>
          <p:cNvPr id="131132" name="Rectangle 60"/>
          <p:cNvSpPr>
            <a:spLocks noChangeArrowheads="1"/>
          </p:cNvSpPr>
          <p:nvPr/>
        </p:nvSpPr>
        <p:spPr bwMode="auto">
          <a:xfrm>
            <a:off x="739775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评</a:t>
            </a:r>
          </a:p>
        </p:txBody>
      </p:sp>
      <p:sp>
        <p:nvSpPr>
          <p:cNvPr id="131133" name="Rectangle 61"/>
          <p:cNvSpPr>
            <a:spLocks noChangeArrowheads="1"/>
          </p:cNvSpPr>
          <p:nvPr/>
        </p:nvSpPr>
        <p:spPr bwMode="auto">
          <a:xfrm>
            <a:off x="762000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价</a:t>
            </a:r>
          </a:p>
        </p:txBody>
      </p:sp>
      <p:sp>
        <p:nvSpPr>
          <p:cNvPr id="131134" name="Rectangle 62"/>
          <p:cNvSpPr>
            <a:spLocks noChangeArrowheads="1"/>
          </p:cNvSpPr>
          <p:nvPr/>
        </p:nvSpPr>
        <p:spPr bwMode="auto">
          <a:xfrm>
            <a:off x="7843838" y="581501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检</a:t>
            </a:r>
          </a:p>
        </p:txBody>
      </p:sp>
      <p:sp>
        <p:nvSpPr>
          <p:cNvPr id="131135" name="Rectangle 63"/>
          <p:cNvSpPr>
            <a:spLocks noChangeArrowheads="1"/>
          </p:cNvSpPr>
          <p:nvPr/>
        </p:nvSpPr>
        <p:spPr bwMode="auto">
          <a:xfrm>
            <a:off x="806450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验</a:t>
            </a:r>
          </a:p>
        </p:txBody>
      </p:sp>
      <p:sp>
        <p:nvSpPr>
          <p:cNvPr id="131137" name="Freeform 65"/>
          <p:cNvSpPr>
            <a:spLocks noEditPoints="1"/>
          </p:cNvSpPr>
          <p:nvPr/>
        </p:nvSpPr>
        <p:spPr bwMode="auto">
          <a:xfrm>
            <a:off x="7910513" y="1763713"/>
            <a:ext cx="11112" cy="3959225"/>
          </a:xfrm>
          <a:custGeom>
            <a:avLst/>
            <a:gdLst>
              <a:gd name="T0" fmla="*/ 16 w 16"/>
              <a:gd name="T1" fmla="*/ 4858 h 4988"/>
              <a:gd name="T2" fmla="*/ 0 w 16"/>
              <a:gd name="T3" fmla="*/ 4982 h 4988"/>
              <a:gd name="T4" fmla="*/ 11 w 16"/>
              <a:gd name="T5" fmla="*/ 4651 h 4988"/>
              <a:gd name="T6" fmla="*/ 5 w 16"/>
              <a:gd name="T7" fmla="*/ 4786 h 4988"/>
              <a:gd name="T8" fmla="*/ 5 w 16"/>
              <a:gd name="T9" fmla="*/ 4448 h 4988"/>
              <a:gd name="T10" fmla="*/ 11 w 16"/>
              <a:gd name="T11" fmla="*/ 4583 h 4988"/>
              <a:gd name="T12" fmla="*/ 0 w 16"/>
              <a:gd name="T13" fmla="*/ 4250 h 4988"/>
              <a:gd name="T14" fmla="*/ 16 w 16"/>
              <a:gd name="T15" fmla="*/ 4254 h 4988"/>
              <a:gd name="T16" fmla="*/ 0 w 16"/>
              <a:gd name="T17" fmla="*/ 4373 h 4988"/>
              <a:gd name="T18" fmla="*/ 14 w 16"/>
              <a:gd name="T19" fmla="*/ 4045 h 4988"/>
              <a:gd name="T20" fmla="*/ 2 w 16"/>
              <a:gd name="T21" fmla="*/ 4177 h 4988"/>
              <a:gd name="T22" fmla="*/ 9 w 16"/>
              <a:gd name="T23" fmla="*/ 3840 h 4988"/>
              <a:gd name="T24" fmla="*/ 9 w 16"/>
              <a:gd name="T25" fmla="*/ 3975 h 4988"/>
              <a:gd name="T26" fmla="*/ 2 w 16"/>
              <a:gd name="T27" fmla="*/ 3640 h 4988"/>
              <a:gd name="T28" fmla="*/ 14 w 16"/>
              <a:gd name="T29" fmla="*/ 3772 h 4988"/>
              <a:gd name="T30" fmla="*/ 0 w 16"/>
              <a:gd name="T31" fmla="*/ 3444 h 4988"/>
              <a:gd name="T32" fmla="*/ 16 w 16"/>
              <a:gd name="T33" fmla="*/ 3562 h 4988"/>
              <a:gd name="T34" fmla="*/ 0 w 16"/>
              <a:gd name="T35" fmla="*/ 3562 h 4988"/>
              <a:gd name="T36" fmla="*/ 11 w 16"/>
              <a:gd name="T37" fmla="*/ 3234 h 4988"/>
              <a:gd name="T38" fmla="*/ 5 w 16"/>
              <a:gd name="T39" fmla="*/ 3367 h 4988"/>
              <a:gd name="T40" fmla="*/ 5 w 16"/>
              <a:gd name="T41" fmla="*/ 3031 h 4988"/>
              <a:gd name="T42" fmla="*/ 11 w 16"/>
              <a:gd name="T43" fmla="*/ 3166 h 4988"/>
              <a:gd name="T44" fmla="*/ 0 w 16"/>
              <a:gd name="T45" fmla="*/ 2833 h 4988"/>
              <a:gd name="T46" fmla="*/ 16 w 16"/>
              <a:gd name="T47" fmla="*/ 2957 h 4988"/>
              <a:gd name="T48" fmla="*/ 0 w 16"/>
              <a:gd name="T49" fmla="*/ 2752 h 4988"/>
              <a:gd name="T50" fmla="*/ 16 w 16"/>
              <a:gd name="T51" fmla="*/ 2633 h 4988"/>
              <a:gd name="T52" fmla="*/ 0 w 16"/>
              <a:gd name="T53" fmla="*/ 2752 h 4988"/>
              <a:gd name="T54" fmla="*/ 14 w 16"/>
              <a:gd name="T55" fmla="*/ 2425 h 4988"/>
              <a:gd name="T56" fmla="*/ 2 w 16"/>
              <a:gd name="T57" fmla="*/ 2556 h 4988"/>
              <a:gd name="T58" fmla="*/ 7 w 16"/>
              <a:gd name="T59" fmla="*/ 2220 h 4988"/>
              <a:gd name="T60" fmla="*/ 14 w 16"/>
              <a:gd name="T61" fmla="*/ 2353 h 4988"/>
              <a:gd name="T62" fmla="*/ 0 w 16"/>
              <a:gd name="T63" fmla="*/ 2027 h 4988"/>
              <a:gd name="T64" fmla="*/ 16 w 16"/>
              <a:gd name="T65" fmla="*/ 2144 h 4988"/>
              <a:gd name="T66" fmla="*/ 0 w 16"/>
              <a:gd name="T67" fmla="*/ 2144 h 4988"/>
              <a:gd name="T68" fmla="*/ 16 w 16"/>
              <a:gd name="T69" fmla="*/ 1820 h 4988"/>
              <a:gd name="T70" fmla="*/ 0 w 16"/>
              <a:gd name="T71" fmla="*/ 1944 h 4988"/>
              <a:gd name="T72" fmla="*/ 11 w 16"/>
              <a:gd name="T73" fmla="*/ 1613 h 4988"/>
              <a:gd name="T74" fmla="*/ 5 w 16"/>
              <a:gd name="T75" fmla="*/ 1748 h 4988"/>
              <a:gd name="T76" fmla="*/ 5 w 16"/>
              <a:gd name="T77" fmla="*/ 1410 h 4988"/>
              <a:gd name="T78" fmla="*/ 11 w 16"/>
              <a:gd name="T79" fmla="*/ 1545 h 4988"/>
              <a:gd name="T80" fmla="*/ 0 w 16"/>
              <a:gd name="T81" fmla="*/ 1212 h 4988"/>
              <a:gd name="T82" fmla="*/ 16 w 16"/>
              <a:gd name="T83" fmla="*/ 1216 h 4988"/>
              <a:gd name="T84" fmla="*/ 0 w 16"/>
              <a:gd name="T85" fmla="*/ 1335 h 4988"/>
              <a:gd name="T86" fmla="*/ 14 w 16"/>
              <a:gd name="T87" fmla="*/ 1007 h 4988"/>
              <a:gd name="T88" fmla="*/ 2 w 16"/>
              <a:gd name="T89" fmla="*/ 1139 h 4988"/>
              <a:gd name="T90" fmla="*/ 9 w 16"/>
              <a:gd name="T91" fmla="*/ 802 h 4988"/>
              <a:gd name="T92" fmla="*/ 9 w 16"/>
              <a:gd name="T93" fmla="*/ 937 h 4988"/>
              <a:gd name="T94" fmla="*/ 2 w 16"/>
              <a:gd name="T95" fmla="*/ 602 h 4988"/>
              <a:gd name="T96" fmla="*/ 14 w 16"/>
              <a:gd name="T97" fmla="*/ 734 h 4988"/>
              <a:gd name="T98" fmla="*/ 0 w 16"/>
              <a:gd name="T99" fmla="*/ 406 h 4988"/>
              <a:gd name="T100" fmla="*/ 16 w 16"/>
              <a:gd name="T101" fmla="*/ 524 h 4988"/>
              <a:gd name="T102" fmla="*/ 0 w 16"/>
              <a:gd name="T103" fmla="*/ 524 h 4988"/>
              <a:gd name="T104" fmla="*/ 11 w 16"/>
              <a:gd name="T105" fmla="*/ 196 h 4988"/>
              <a:gd name="T106" fmla="*/ 9 w 16"/>
              <a:gd name="T107" fmla="*/ 331 h 4988"/>
              <a:gd name="T108" fmla="*/ 0 w 16"/>
              <a:gd name="T109" fmla="*/ 5 h 4988"/>
              <a:gd name="T110" fmla="*/ 16 w 16"/>
              <a:gd name="T111" fmla="*/ 122 h 4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" h="4988">
                <a:moveTo>
                  <a:pt x="0" y="4979"/>
                </a:moveTo>
                <a:lnTo>
                  <a:pt x="0" y="4862"/>
                </a:lnTo>
                <a:lnTo>
                  <a:pt x="0" y="4858"/>
                </a:lnTo>
                <a:lnTo>
                  <a:pt x="2" y="4855"/>
                </a:lnTo>
                <a:lnTo>
                  <a:pt x="5" y="4853"/>
                </a:lnTo>
                <a:lnTo>
                  <a:pt x="9" y="4853"/>
                </a:lnTo>
                <a:lnTo>
                  <a:pt x="11" y="4853"/>
                </a:lnTo>
                <a:lnTo>
                  <a:pt x="14" y="4855"/>
                </a:lnTo>
                <a:lnTo>
                  <a:pt x="16" y="4858"/>
                </a:lnTo>
                <a:lnTo>
                  <a:pt x="16" y="4862"/>
                </a:lnTo>
                <a:lnTo>
                  <a:pt x="16" y="4979"/>
                </a:lnTo>
                <a:lnTo>
                  <a:pt x="16" y="4982"/>
                </a:lnTo>
                <a:lnTo>
                  <a:pt x="14" y="4986"/>
                </a:lnTo>
                <a:lnTo>
                  <a:pt x="11" y="4988"/>
                </a:lnTo>
                <a:lnTo>
                  <a:pt x="9" y="4988"/>
                </a:lnTo>
                <a:lnTo>
                  <a:pt x="5" y="4988"/>
                </a:lnTo>
                <a:lnTo>
                  <a:pt x="2" y="4986"/>
                </a:lnTo>
                <a:lnTo>
                  <a:pt x="0" y="4982"/>
                </a:lnTo>
                <a:lnTo>
                  <a:pt x="0" y="4979"/>
                </a:lnTo>
                <a:lnTo>
                  <a:pt x="0" y="4979"/>
                </a:lnTo>
                <a:close/>
                <a:moveTo>
                  <a:pt x="0" y="4777"/>
                </a:moveTo>
                <a:lnTo>
                  <a:pt x="0" y="4658"/>
                </a:lnTo>
                <a:lnTo>
                  <a:pt x="0" y="4657"/>
                </a:lnTo>
                <a:lnTo>
                  <a:pt x="2" y="4653"/>
                </a:lnTo>
                <a:lnTo>
                  <a:pt x="5" y="4651"/>
                </a:lnTo>
                <a:lnTo>
                  <a:pt x="9" y="4651"/>
                </a:lnTo>
                <a:lnTo>
                  <a:pt x="11" y="4651"/>
                </a:lnTo>
                <a:lnTo>
                  <a:pt x="14" y="4653"/>
                </a:lnTo>
                <a:lnTo>
                  <a:pt x="16" y="4657"/>
                </a:lnTo>
                <a:lnTo>
                  <a:pt x="16" y="4658"/>
                </a:lnTo>
                <a:lnTo>
                  <a:pt x="16" y="4777"/>
                </a:lnTo>
                <a:lnTo>
                  <a:pt x="16" y="4781"/>
                </a:lnTo>
                <a:lnTo>
                  <a:pt x="14" y="4784"/>
                </a:lnTo>
                <a:lnTo>
                  <a:pt x="11" y="4786"/>
                </a:lnTo>
                <a:lnTo>
                  <a:pt x="9" y="4786"/>
                </a:lnTo>
                <a:lnTo>
                  <a:pt x="5" y="4786"/>
                </a:lnTo>
                <a:lnTo>
                  <a:pt x="2" y="4784"/>
                </a:lnTo>
                <a:lnTo>
                  <a:pt x="0" y="4781"/>
                </a:lnTo>
                <a:lnTo>
                  <a:pt x="0" y="4777"/>
                </a:lnTo>
                <a:lnTo>
                  <a:pt x="0" y="4777"/>
                </a:lnTo>
                <a:close/>
                <a:moveTo>
                  <a:pt x="0" y="4574"/>
                </a:moveTo>
                <a:lnTo>
                  <a:pt x="0" y="4457"/>
                </a:lnTo>
                <a:lnTo>
                  <a:pt x="0" y="4453"/>
                </a:lnTo>
                <a:lnTo>
                  <a:pt x="2" y="4450"/>
                </a:lnTo>
                <a:lnTo>
                  <a:pt x="5" y="4448"/>
                </a:lnTo>
                <a:lnTo>
                  <a:pt x="9" y="4448"/>
                </a:lnTo>
                <a:lnTo>
                  <a:pt x="11" y="4448"/>
                </a:lnTo>
                <a:lnTo>
                  <a:pt x="14" y="4450"/>
                </a:lnTo>
                <a:lnTo>
                  <a:pt x="16" y="4453"/>
                </a:lnTo>
                <a:lnTo>
                  <a:pt x="16" y="4457"/>
                </a:lnTo>
                <a:lnTo>
                  <a:pt x="16" y="4574"/>
                </a:lnTo>
                <a:lnTo>
                  <a:pt x="16" y="4578"/>
                </a:lnTo>
                <a:lnTo>
                  <a:pt x="14" y="4581"/>
                </a:lnTo>
                <a:lnTo>
                  <a:pt x="11" y="4583"/>
                </a:lnTo>
                <a:lnTo>
                  <a:pt x="9" y="4583"/>
                </a:lnTo>
                <a:lnTo>
                  <a:pt x="5" y="4583"/>
                </a:lnTo>
                <a:lnTo>
                  <a:pt x="2" y="4581"/>
                </a:lnTo>
                <a:lnTo>
                  <a:pt x="0" y="4578"/>
                </a:lnTo>
                <a:lnTo>
                  <a:pt x="0" y="4574"/>
                </a:lnTo>
                <a:lnTo>
                  <a:pt x="0" y="4574"/>
                </a:lnTo>
                <a:close/>
                <a:moveTo>
                  <a:pt x="0" y="4373"/>
                </a:moveTo>
                <a:lnTo>
                  <a:pt x="0" y="4254"/>
                </a:lnTo>
                <a:lnTo>
                  <a:pt x="0" y="4250"/>
                </a:lnTo>
                <a:lnTo>
                  <a:pt x="2" y="4248"/>
                </a:lnTo>
                <a:lnTo>
                  <a:pt x="5" y="4245"/>
                </a:lnTo>
                <a:lnTo>
                  <a:pt x="7" y="4245"/>
                </a:lnTo>
                <a:lnTo>
                  <a:pt x="9" y="4245"/>
                </a:lnTo>
                <a:lnTo>
                  <a:pt x="11" y="4245"/>
                </a:lnTo>
                <a:lnTo>
                  <a:pt x="11" y="4245"/>
                </a:lnTo>
                <a:lnTo>
                  <a:pt x="14" y="4248"/>
                </a:lnTo>
                <a:lnTo>
                  <a:pt x="16" y="4250"/>
                </a:lnTo>
                <a:lnTo>
                  <a:pt x="16" y="4254"/>
                </a:lnTo>
                <a:lnTo>
                  <a:pt x="16" y="4373"/>
                </a:lnTo>
                <a:lnTo>
                  <a:pt x="16" y="4374"/>
                </a:lnTo>
                <a:lnTo>
                  <a:pt x="14" y="4378"/>
                </a:lnTo>
                <a:lnTo>
                  <a:pt x="11" y="4380"/>
                </a:lnTo>
                <a:lnTo>
                  <a:pt x="9" y="4380"/>
                </a:lnTo>
                <a:lnTo>
                  <a:pt x="5" y="4380"/>
                </a:lnTo>
                <a:lnTo>
                  <a:pt x="2" y="4378"/>
                </a:lnTo>
                <a:lnTo>
                  <a:pt x="0" y="4374"/>
                </a:lnTo>
                <a:lnTo>
                  <a:pt x="0" y="4373"/>
                </a:lnTo>
                <a:lnTo>
                  <a:pt x="0" y="4373"/>
                </a:lnTo>
                <a:close/>
                <a:moveTo>
                  <a:pt x="0" y="4169"/>
                </a:moveTo>
                <a:lnTo>
                  <a:pt x="0" y="4052"/>
                </a:lnTo>
                <a:lnTo>
                  <a:pt x="0" y="4049"/>
                </a:lnTo>
                <a:lnTo>
                  <a:pt x="2" y="4045"/>
                </a:lnTo>
                <a:lnTo>
                  <a:pt x="5" y="4043"/>
                </a:lnTo>
                <a:lnTo>
                  <a:pt x="9" y="4043"/>
                </a:lnTo>
                <a:lnTo>
                  <a:pt x="11" y="4043"/>
                </a:lnTo>
                <a:lnTo>
                  <a:pt x="14" y="4045"/>
                </a:lnTo>
                <a:lnTo>
                  <a:pt x="16" y="4049"/>
                </a:lnTo>
                <a:lnTo>
                  <a:pt x="16" y="4052"/>
                </a:lnTo>
                <a:lnTo>
                  <a:pt x="16" y="4169"/>
                </a:lnTo>
                <a:lnTo>
                  <a:pt x="16" y="4173"/>
                </a:lnTo>
                <a:lnTo>
                  <a:pt x="14" y="4177"/>
                </a:lnTo>
                <a:lnTo>
                  <a:pt x="11" y="4178"/>
                </a:lnTo>
                <a:lnTo>
                  <a:pt x="9" y="4178"/>
                </a:lnTo>
                <a:lnTo>
                  <a:pt x="5" y="4178"/>
                </a:lnTo>
                <a:lnTo>
                  <a:pt x="2" y="4177"/>
                </a:lnTo>
                <a:lnTo>
                  <a:pt x="0" y="4173"/>
                </a:lnTo>
                <a:lnTo>
                  <a:pt x="0" y="4169"/>
                </a:lnTo>
                <a:lnTo>
                  <a:pt x="0" y="4169"/>
                </a:lnTo>
                <a:close/>
                <a:moveTo>
                  <a:pt x="0" y="3966"/>
                </a:moveTo>
                <a:lnTo>
                  <a:pt x="0" y="3849"/>
                </a:lnTo>
                <a:lnTo>
                  <a:pt x="0" y="3845"/>
                </a:lnTo>
                <a:lnTo>
                  <a:pt x="2" y="3842"/>
                </a:lnTo>
                <a:lnTo>
                  <a:pt x="5" y="3840"/>
                </a:lnTo>
                <a:lnTo>
                  <a:pt x="9" y="3840"/>
                </a:lnTo>
                <a:lnTo>
                  <a:pt x="11" y="3840"/>
                </a:lnTo>
                <a:lnTo>
                  <a:pt x="14" y="3842"/>
                </a:lnTo>
                <a:lnTo>
                  <a:pt x="16" y="3845"/>
                </a:lnTo>
                <a:lnTo>
                  <a:pt x="16" y="3849"/>
                </a:lnTo>
                <a:lnTo>
                  <a:pt x="16" y="3966"/>
                </a:lnTo>
                <a:lnTo>
                  <a:pt x="16" y="3970"/>
                </a:lnTo>
                <a:lnTo>
                  <a:pt x="14" y="3973"/>
                </a:lnTo>
                <a:lnTo>
                  <a:pt x="11" y="3975"/>
                </a:lnTo>
                <a:lnTo>
                  <a:pt x="9" y="3975"/>
                </a:lnTo>
                <a:lnTo>
                  <a:pt x="5" y="3975"/>
                </a:lnTo>
                <a:lnTo>
                  <a:pt x="2" y="3973"/>
                </a:lnTo>
                <a:lnTo>
                  <a:pt x="0" y="3970"/>
                </a:lnTo>
                <a:lnTo>
                  <a:pt x="0" y="3966"/>
                </a:lnTo>
                <a:lnTo>
                  <a:pt x="0" y="3966"/>
                </a:lnTo>
                <a:close/>
                <a:moveTo>
                  <a:pt x="0" y="3765"/>
                </a:moveTo>
                <a:lnTo>
                  <a:pt x="0" y="3646"/>
                </a:lnTo>
                <a:lnTo>
                  <a:pt x="0" y="3644"/>
                </a:lnTo>
                <a:lnTo>
                  <a:pt x="2" y="3640"/>
                </a:lnTo>
                <a:lnTo>
                  <a:pt x="5" y="3639"/>
                </a:lnTo>
                <a:lnTo>
                  <a:pt x="9" y="3639"/>
                </a:lnTo>
                <a:lnTo>
                  <a:pt x="11" y="3639"/>
                </a:lnTo>
                <a:lnTo>
                  <a:pt x="14" y="3640"/>
                </a:lnTo>
                <a:lnTo>
                  <a:pt x="16" y="3644"/>
                </a:lnTo>
                <a:lnTo>
                  <a:pt x="16" y="3646"/>
                </a:lnTo>
                <a:lnTo>
                  <a:pt x="16" y="3765"/>
                </a:lnTo>
                <a:lnTo>
                  <a:pt x="16" y="3768"/>
                </a:lnTo>
                <a:lnTo>
                  <a:pt x="14" y="3772"/>
                </a:lnTo>
                <a:lnTo>
                  <a:pt x="11" y="3774"/>
                </a:lnTo>
                <a:lnTo>
                  <a:pt x="9" y="3774"/>
                </a:lnTo>
                <a:lnTo>
                  <a:pt x="5" y="3774"/>
                </a:lnTo>
                <a:lnTo>
                  <a:pt x="2" y="3772"/>
                </a:lnTo>
                <a:lnTo>
                  <a:pt x="0" y="3768"/>
                </a:lnTo>
                <a:lnTo>
                  <a:pt x="0" y="3765"/>
                </a:lnTo>
                <a:lnTo>
                  <a:pt x="0" y="3765"/>
                </a:lnTo>
                <a:close/>
                <a:moveTo>
                  <a:pt x="0" y="3562"/>
                </a:moveTo>
                <a:lnTo>
                  <a:pt x="0" y="3444"/>
                </a:lnTo>
                <a:lnTo>
                  <a:pt x="0" y="3441"/>
                </a:lnTo>
                <a:lnTo>
                  <a:pt x="2" y="3437"/>
                </a:lnTo>
                <a:lnTo>
                  <a:pt x="5" y="3435"/>
                </a:lnTo>
                <a:lnTo>
                  <a:pt x="9" y="3435"/>
                </a:lnTo>
                <a:lnTo>
                  <a:pt x="11" y="3435"/>
                </a:lnTo>
                <a:lnTo>
                  <a:pt x="14" y="3437"/>
                </a:lnTo>
                <a:lnTo>
                  <a:pt x="16" y="3441"/>
                </a:lnTo>
                <a:lnTo>
                  <a:pt x="16" y="3444"/>
                </a:lnTo>
                <a:lnTo>
                  <a:pt x="16" y="3562"/>
                </a:lnTo>
                <a:lnTo>
                  <a:pt x="16" y="3565"/>
                </a:lnTo>
                <a:lnTo>
                  <a:pt x="14" y="3569"/>
                </a:lnTo>
                <a:lnTo>
                  <a:pt x="11" y="3570"/>
                </a:lnTo>
                <a:lnTo>
                  <a:pt x="9" y="3570"/>
                </a:lnTo>
                <a:lnTo>
                  <a:pt x="5" y="3570"/>
                </a:lnTo>
                <a:lnTo>
                  <a:pt x="2" y="3569"/>
                </a:lnTo>
                <a:lnTo>
                  <a:pt x="0" y="3565"/>
                </a:lnTo>
                <a:lnTo>
                  <a:pt x="0" y="3562"/>
                </a:lnTo>
                <a:lnTo>
                  <a:pt x="0" y="3562"/>
                </a:lnTo>
                <a:close/>
                <a:moveTo>
                  <a:pt x="0" y="3360"/>
                </a:moveTo>
                <a:lnTo>
                  <a:pt x="0" y="3241"/>
                </a:lnTo>
                <a:lnTo>
                  <a:pt x="0" y="3237"/>
                </a:lnTo>
                <a:lnTo>
                  <a:pt x="2" y="3236"/>
                </a:lnTo>
                <a:lnTo>
                  <a:pt x="5" y="3234"/>
                </a:lnTo>
                <a:lnTo>
                  <a:pt x="7" y="3232"/>
                </a:lnTo>
                <a:lnTo>
                  <a:pt x="9" y="3232"/>
                </a:lnTo>
                <a:lnTo>
                  <a:pt x="11" y="3232"/>
                </a:lnTo>
                <a:lnTo>
                  <a:pt x="11" y="3234"/>
                </a:lnTo>
                <a:lnTo>
                  <a:pt x="14" y="3236"/>
                </a:lnTo>
                <a:lnTo>
                  <a:pt x="16" y="3237"/>
                </a:lnTo>
                <a:lnTo>
                  <a:pt x="16" y="3241"/>
                </a:lnTo>
                <a:lnTo>
                  <a:pt x="16" y="3360"/>
                </a:lnTo>
                <a:lnTo>
                  <a:pt x="16" y="3362"/>
                </a:lnTo>
                <a:lnTo>
                  <a:pt x="14" y="3365"/>
                </a:lnTo>
                <a:lnTo>
                  <a:pt x="11" y="3367"/>
                </a:lnTo>
                <a:lnTo>
                  <a:pt x="9" y="3367"/>
                </a:lnTo>
                <a:lnTo>
                  <a:pt x="5" y="3367"/>
                </a:lnTo>
                <a:lnTo>
                  <a:pt x="2" y="3365"/>
                </a:lnTo>
                <a:lnTo>
                  <a:pt x="0" y="3362"/>
                </a:lnTo>
                <a:lnTo>
                  <a:pt x="0" y="3360"/>
                </a:lnTo>
                <a:lnTo>
                  <a:pt x="0" y="3360"/>
                </a:lnTo>
                <a:close/>
                <a:moveTo>
                  <a:pt x="0" y="3157"/>
                </a:moveTo>
                <a:lnTo>
                  <a:pt x="0" y="3039"/>
                </a:lnTo>
                <a:lnTo>
                  <a:pt x="0" y="3036"/>
                </a:lnTo>
                <a:lnTo>
                  <a:pt x="2" y="3032"/>
                </a:lnTo>
                <a:lnTo>
                  <a:pt x="5" y="3031"/>
                </a:lnTo>
                <a:lnTo>
                  <a:pt x="9" y="3031"/>
                </a:lnTo>
                <a:lnTo>
                  <a:pt x="11" y="3031"/>
                </a:lnTo>
                <a:lnTo>
                  <a:pt x="14" y="3032"/>
                </a:lnTo>
                <a:lnTo>
                  <a:pt x="16" y="3036"/>
                </a:lnTo>
                <a:lnTo>
                  <a:pt x="16" y="3039"/>
                </a:lnTo>
                <a:lnTo>
                  <a:pt x="16" y="3157"/>
                </a:lnTo>
                <a:lnTo>
                  <a:pt x="16" y="3160"/>
                </a:lnTo>
                <a:lnTo>
                  <a:pt x="14" y="3164"/>
                </a:lnTo>
                <a:lnTo>
                  <a:pt x="11" y="3166"/>
                </a:lnTo>
                <a:lnTo>
                  <a:pt x="9" y="3166"/>
                </a:lnTo>
                <a:lnTo>
                  <a:pt x="5" y="3166"/>
                </a:lnTo>
                <a:lnTo>
                  <a:pt x="2" y="3164"/>
                </a:lnTo>
                <a:lnTo>
                  <a:pt x="0" y="3160"/>
                </a:lnTo>
                <a:lnTo>
                  <a:pt x="0" y="3157"/>
                </a:lnTo>
                <a:lnTo>
                  <a:pt x="0" y="3157"/>
                </a:lnTo>
                <a:close/>
                <a:moveTo>
                  <a:pt x="0" y="2954"/>
                </a:moveTo>
                <a:lnTo>
                  <a:pt x="0" y="2836"/>
                </a:lnTo>
                <a:lnTo>
                  <a:pt x="0" y="2833"/>
                </a:lnTo>
                <a:lnTo>
                  <a:pt x="2" y="2829"/>
                </a:lnTo>
                <a:lnTo>
                  <a:pt x="5" y="2827"/>
                </a:lnTo>
                <a:lnTo>
                  <a:pt x="9" y="2827"/>
                </a:lnTo>
                <a:lnTo>
                  <a:pt x="11" y="2827"/>
                </a:lnTo>
                <a:lnTo>
                  <a:pt x="14" y="2829"/>
                </a:lnTo>
                <a:lnTo>
                  <a:pt x="16" y="2833"/>
                </a:lnTo>
                <a:lnTo>
                  <a:pt x="16" y="2836"/>
                </a:lnTo>
                <a:lnTo>
                  <a:pt x="16" y="2954"/>
                </a:lnTo>
                <a:lnTo>
                  <a:pt x="16" y="2957"/>
                </a:lnTo>
                <a:lnTo>
                  <a:pt x="14" y="2961"/>
                </a:lnTo>
                <a:lnTo>
                  <a:pt x="11" y="2962"/>
                </a:lnTo>
                <a:lnTo>
                  <a:pt x="9" y="2962"/>
                </a:lnTo>
                <a:lnTo>
                  <a:pt x="5" y="2962"/>
                </a:lnTo>
                <a:lnTo>
                  <a:pt x="2" y="2961"/>
                </a:lnTo>
                <a:lnTo>
                  <a:pt x="0" y="2957"/>
                </a:lnTo>
                <a:lnTo>
                  <a:pt x="0" y="2954"/>
                </a:lnTo>
                <a:lnTo>
                  <a:pt x="0" y="2954"/>
                </a:lnTo>
                <a:close/>
                <a:moveTo>
                  <a:pt x="0" y="2752"/>
                </a:moveTo>
                <a:lnTo>
                  <a:pt x="0" y="2633"/>
                </a:lnTo>
                <a:lnTo>
                  <a:pt x="0" y="2631"/>
                </a:lnTo>
                <a:lnTo>
                  <a:pt x="2" y="2628"/>
                </a:lnTo>
                <a:lnTo>
                  <a:pt x="5" y="2626"/>
                </a:lnTo>
                <a:lnTo>
                  <a:pt x="9" y="2626"/>
                </a:lnTo>
                <a:lnTo>
                  <a:pt x="11" y="2626"/>
                </a:lnTo>
                <a:lnTo>
                  <a:pt x="14" y="2628"/>
                </a:lnTo>
                <a:lnTo>
                  <a:pt x="16" y="2631"/>
                </a:lnTo>
                <a:lnTo>
                  <a:pt x="16" y="2633"/>
                </a:lnTo>
                <a:lnTo>
                  <a:pt x="16" y="2752"/>
                </a:lnTo>
                <a:lnTo>
                  <a:pt x="16" y="2756"/>
                </a:lnTo>
                <a:lnTo>
                  <a:pt x="14" y="2759"/>
                </a:lnTo>
                <a:lnTo>
                  <a:pt x="11" y="2761"/>
                </a:lnTo>
                <a:lnTo>
                  <a:pt x="9" y="2761"/>
                </a:lnTo>
                <a:lnTo>
                  <a:pt x="5" y="2761"/>
                </a:lnTo>
                <a:lnTo>
                  <a:pt x="2" y="2759"/>
                </a:lnTo>
                <a:lnTo>
                  <a:pt x="0" y="2756"/>
                </a:lnTo>
                <a:lnTo>
                  <a:pt x="0" y="2752"/>
                </a:lnTo>
                <a:lnTo>
                  <a:pt x="0" y="2752"/>
                </a:lnTo>
                <a:close/>
                <a:moveTo>
                  <a:pt x="0" y="2549"/>
                </a:moveTo>
                <a:lnTo>
                  <a:pt x="0" y="2432"/>
                </a:lnTo>
                <a:lnTo>
                  <a:pt x="0" y="2428"/>
                </a:lnTo>
                <a:lnTo>
                  <a:pt x="2" y="2425"/>
                </a:lnTo>
                <a:lnTo>
                  <a:pt x="5" y="2423"/>
                </a:lnTo>
                <a:lnTo>
                  <a:pt x="9" y="2423"/>
                </a:lnTo>
                <a:lnTo>
                  <a:pt x="11" y="2423"/>
                </a:lnTo>
                <a:lnTo>
                  <a:pt x="14" y="2425"/>
                </a:lnTo>
                <a:lnTo>
                  <a:pt x="16" y="2428"/>
                </a:lnTo>
                <a:lnTo>
                  <a:pt x="16" y="2432"/>
                </a:lnTo>
                <a:lnTo>
                  <a:pt x="16" y="2549"/>
                </a:lnTo>
                <a:lnTo>
                  <a:pt x="16" y="2552"/>
                </a:lnTo>
                <a:lnTo>
                  <a:pt x="14" y="2556"/>
                </a:lnTo>
                <a:lnTo>
                  <a:pt x="11" y="2558"/>
                </a:lnTo>
                <a:lnTo>
                  <a:pt x="9" y="2558"/>
                </a:lnTo>
                <a:lnTo>
                  <a:pt x="5" y="2558"/>
                </a:lnTo>
                <a:lnTo>
                  <a:pt x="2" y="2556"/>
                </a:lnTo>
                <a:lnTo>
                  <a:pt x="0" y="2552"/>
                </a:lnTo>
                <a:lnTo>
                  <a:pt x="0" y="2549"/>
                </a:lnTo>
                <a:lnTo>
                  <a:pt x="0" y="2549"/>
                </a:lnTo>
                <a:close/>
                <a:moveTo>
                  <a:pt x="0" y="2347"/>
                </a:moveTo>
                <a:lnTo>
                  <a:pt x="0" y="2228"/>
                </a:lnTo>
                <a:lnTo>
                  <a:pt x="0" y="2225"/>
                </a:lnTo>
                <a:lnTo>
                  <a:pt x="2" y="2223"/>
                </a:lnTo>
                <a:lnTo>
                  <a:pt x="5" y="2221"/>
                </a:lnTo>
                <a:lnTo>
                  <a:pt x="7" y="2220"/>
                </a:lnTo>
                <a:lnTo>
                  <a:pt x="9" y="2220"/>
                </a:lnTo>
                <a:lnTo>
                  <a:pt x="11" y="2220"/>
                </a:lnTo>
                <a:lnTo>
                  <a:pt x="11" y="2221"/>
                </a:lnTo>
                <a:lnTo>
                  <a:pt x="14" y="2223"/>
                </a:lnTo>
                <a:lnTo>
                  <a:pt x="16" y="2225"/>
                </a:lnTo>
                <a:lnTo>
                  <a:pt x="16" y="2228"/>
                </a:lnTo>
                <a:lnTo>
                  <a:pt x="16" y="2347"/>
                </a:lnTo>
                <a:lnTo>
                  <a:pt x="16" y="2349"/>
                </a:lnTo>
                <a:lnTo>
                  <a:pt x="14" y="2353"/>
                </a:lnTo>
                <a:lnTo>
                  <a:pt x="11" y="2354"/>
                </a:lnTo>
                <a:lnTo>
                  <a:pt x="9" y="2354"/>
                </a:lnTo>
                <a:lnTo>
                  <a:pt x="5" y="2354"/>
                </a:lnTo>
                <a:lnTo>
                  <a:pt x="2" y="2353"/>
                </a:lnTo>
                <a:lnTo>
                  <a:pt x="0" y="2349"/>
                </a:lnTo>
                <a:lnTo>
                  <a:pt x="0" y="2347"/>
                </a:lnTo>
                <a:lnTo>
                  <a:pt x="0" y="2347"/>
                </a:lnTo>
                <a:close/>
                <a:moveTo>
                  <a:pt x="0" y="2144"/>
                </a:moveTo>
                <a:lnTo>
                  <a:pt x="0" y="2027"/>
                </a:lnTo>
                <a:lnTo>
                  <a:pt x="0" y="2023"/>
                </a:lnTo>
                <a:lnTo>
                  <a:pt x="2" y="2020"/>
                </a:lnTo>
                <a:lnTo>
                  <a:pt x="5" y="2018"/>
                </a:lnTo>
                <a:lnTo>
                  <a:pt x="9" y="2018"/>
                </a:lnTo>
                <a:lnTo>
                  <a:pt x="11" y="2018"/>
                </a:lnTo>
                <a:lnTo>
                  <a:pt x="14" y="2020"/>
                </a:lnTo>
                <a:lnTo>
                  <a:pt x="16" y="2023"/>
                </a:lnTo>
                <a:lnTo>
                  <a:pt x="16" y="2027"/>
                </a:lnTo>
                <a:lnTo>
                  <a:pt x="16" y="2144"/>
                </a:lnTo>
                <a:lnTo>
                  <a:pt x="16" y="2148"/>
                </a:lnTo>
                <a:lnTo>
                  <a:pt x="14" y="2151"/>
                </a:lnTo>
                <a:lnTo>
                  <a:pt x="11" y="2153"/>
                </a:lnTo>
                <a:lnTo>
                  <a:pt x="9" y="2153"/>
                </a:lnTo>
                <a:lnTo>
                  <a:pt x="5" y="2153"/>
                </a:lnTo>
                <a:lnTo>
                  <a:pt x="2" y="2151"/>
                </a:lnTo>
                <a:lnTo>
                  <a:pt x="0" y="2148"/>
                </a:lnTo>
                <a:lnTo>
                  <a:pt x="0" y="2144"/>
                </a:lnTo>
                <a:lnTo>
                  <a:pt x="0" y="2144"/>
                </a:lnTo>
                <a:close/>
                <a:moveTo>
                  <a:pt x="0" y="1941"/>
                </a:moveTo>
                <a:lnTo>
                  <a:pt x="0" y="1824"/>
                </a:lnTo>
                <a:lnTo>
                  <a:pt x="0" y="1820"/>
                </a:lnTo>
                <a:lnTo>
                  <a:pt x="2" y="1817"/>
                </a:lnTo>
                <a:lnTo>
                  <a:pt x="5" y="1815"/>
                </a:lnTo>
                <a:lnTo>
                  <a:pt x="9" y="1815"/>
                </a:lnTo>
                <a:lnTo>
                  <a:pt x="11" y="1815"/>
                </a:lnTo>
                <a:lnTo>
                  <a:pt x="14" y="1817"/>
                </a:lnTo>
                <a:lnTo>
                  <a:pt x="16" y="1820"/>
                </a:lnTo>
                <a:lnTo>
                  <a:pt x="16" y="1824"/>
                </a:lnTo>
                <a:lnTo>
                  <a:pt x="16" y="1941"/>
                </a:lnTo>
                <a:lnTo>
                  <a:pt x="16" y="1944"/>
                </a:lnTo>
                <a:lnTo>
                  <a:pt x="14" y="1948"/>
                </a:lnTo>
                <a:lnTo>
                  <a:pt x="11" y="1950"/>
                </a:lnTo>
                <a:lnTo>
                  <a:pt x="9" y="1950"/>
                </a:lnTo>
                <a:lnTo>
                  <a:pt x="5" y="1950"/>
                </a:lnTo>
                <a:lnTo>
                  <a:pt x="2" y="1948"/>
                </a:lnTo>
                <a:lnTo>
                  <a:pt x="0" y="1944"/>
                </a:lnTo>
                <a:lnTo>
                  <a:pt x="0" y="1941"/>
                </a:lnTo>
                <a:lnTo>
                  <a:pt x="0" y="1941"/>
                </a:lnTo>
                <a:close/>
                <a:moveTo>
                  <a:pt x="0" y="1739"/>
                </a:moveTo>
                <a:lnTo>
                  <a:pt x="0" y="1620"/>
                </a:lnTo>
                <a:lnTo>
                  <a:pt x="0" y="1619"/>
                </a:lnTo>
                <a:lnTo>
                  <a:pt x="2" y="1615"/>
                </a:lnTo>
                <a:lnTo>
                  <a:pt x="5" y="1613"/>
                </a:lnTo>
                <a:lnTo>
                  <a:pt x="9" y="1613"/>
                </a:lnTo>
                <a:lnTo>
                  <a:pt x="11" y="1613"/>
                </a:lnTo>
                <a:lnTo>
                  <a:pt x="14" y="1615"/>
                </a:lnTo>
                <a:lnTo>
                  <a:pt x="16" y="1619"/>
                </a:lnTo>
                <a:lnTo>
                  <a:pt x="16" y="1620"/>
                </a:lnTo>
                <a:lnTo>
                  <a:pt x="16" y="1739"/>
                </a:lnTo>
                <a:lnTo>
                  <a:pt x="16" y="1743"/>
                </a:lnTo>
                <a:lnTo>
                  <a:pt x="14" y="1747"/>
                </a:lnTo>
                <a:lnTo>
                  <a:pt x="11" y="1748"/>
                </a:lnTo>
                <a:lnTo>
                  <a:pt x="9" y="1748"/>
                </a:lnTo>
                <a:lnTo>
                  <a:pt x="5" y="1748"/>
                </a:lnTo>
                <a:lnTo>
                  <a:pt x="2" y="1747"/>
                </a:lnTo>
                <a:lnTo>
                  <a:pt x="0" y="1743"/>
                </a:lnTo>
                <a:lnTo>
                  <a:pt x="0" y="1739"/>
                </a:lnTo>
                <a:lnTo>
                  <a:pt x="0" y="1739"/>
                </a:lnTo>
                <a:close/>
                <a:moveTo>
                  <a:pt x="0" y="1536"/>
                </a:moveTo>
                <a:lnTo>
                  <a:pt x="0" y="1419"/>
                </a:lnTo>
                <a:lnTo>
                  <a:pt x="0" y="1415"/>
                </a:lnTo>
                <a:lnTo>
                  <a:pt x="2" y="1412"/>
                </a:lnTo>
                <a:lnTo>
                  <a:pt x="5" y="1410"/>
                </a:lnTo>
                <a:lnTo>
                  <a:pt x="9" y="1410"/>
                </a:lnTo>
                <a:lnTo>
                  <a:pt x="11" y="1410"/>
                </a:lnTo>
                <a:lnTo>
                  <a:pt x="14" y="1412"/>
                </a:lnTo>
                <a:lnTo>
                  <a:pt x="16" y="1415"/>
                </a:lnTo>
                <a:lnTo>
                  <a:pt x="16" y="1419"/>
                </a:lnTo>
                <a:lnTo>
                  <a:pt x="16" y="1536"/>
                </a:lnTo>
                <a:lnTo>
                  <a:pt x="16" y="1540"/>
                </a:lnTo>
                <a:lnTo>
                  <a:pt x="14" y="1543"/>
                </a:lnTo>
                <a:lnTo>
                  <a:pt x="11" y="1545"/>
                </a:lnTo>
                <a:lnTo>
                  <a:pt x="9" y="1545"/>
                </a:lnTo>
                <a:lnTo>
                  <a:pt x="5" y="1545"/>
                </a:lnTo>
                <a:lnTo>
                  <a:pt x="2" y="1543"/>
                </a:lnTo>
                <a:lnTo>
                  <a:pt x="0" y="1540"/>
                </a:lnTo>
                <a:lnTo>
                  <a:pt x="0" y="1536"/>
                </a:lnTo>
                <a:lnTo>
                  <a:pt x="0" y="1536"/>
                </a:lnTo>
                <a:close/>
                <a:moveTo>
                  <a:pt x="0" y="1335"/>
                </a:moveTo>
                <a:lnTo>
                  <a:pt x="0" y="1216"/>
                </a:lnTo>
                <a:lnTo>
                  <a:pt x="0" y="1212"/>
                </a:lnTo>
                <a:lnTo>
                  <a:pt x="2" y="1210"/>
                </a:lnTo>
                <a:lnTo>
                  <a:pt x="5" y="1209"/>
                </a:lnTo>
                <a:lnTo>
                  <a:pt x="7" y="1207"/>
                </a:lnTo>
                <a:lnTo>
                  <a:pt x="9" y="1207"/>
                </a:lnTo>
                <a:lnTo>
                  <a:pt x="11" y="1207"/>
                </a:lnTo>
                <a:lnTo>
                  <a:pt x="11" y="1209"/>
                </a:lnTo>
                <a:lnTo>
                  <a:pt x="14" y="1210"/>
                </a:lnTo>
                <a:lnTo>
                  <a:pt x="16" y="1212"/>
                </a:lnTo>
                <a:lnTo>
                  <a:pt x="16" y="1216"/>
                </a:lnTo>
                <a:lnTo>
                  <a:pt x="16" y="1335"/>
                </a:lnTo>
                <a:lnTo>
                  <a:pt x="16" y="1337"/>
                </a:lnTo>
                <a:lnTo>
                  <a:pt x="14" y="1340"/>
                </a:lnTo>
                <a:lnTo>
                  <a:pt x="11" y="1342"/>
                </a:lnTo>
                <a:lnTo>
                  <a:pt x="9" y="1342"/>
                </a:lnTo>
                <a:lnTo>
                  <a:pt x="5" y="1342"/>
                </a:lnTo>
                <a:lnTo>
                  <a:pt x="2" y="1340"/>
                </a:lnTo>
                <a:lnTo>
                  <a:pt x="0" y="1337"/>
                </a:lnTo>
                <a:lnTo>
                  <a:pt x="0" y="1335"/>
                </a:lnTo>
                <a:lnTo>
                  <a:pt x="0" y="1335"/>
                </a:lnTo>
                <a:close/>
                <a:moveTo>
                  <a:pt x="0" y="1132"/>
                </a:moveTo>
                <a:lnTo>
                  <a:pt x="0" y="1014"/>
                </a:lnTo>
                <a:lnTo>
                  <a:pt x="0" y="1011"/>
                </a:lnTo>
                <a:lnTo>
                  <a:pt x="2" y="1007"/>
                </a:lnTo>
                <a:lnTo>
                  <a:pt x="5" y="1005"/>
                </a:lnTo>
                <a:lnTo>
                  <a:pt x="9" y="1005"/>
                </a:lnTo>
                <a:lnTo>
                  <a:pt x="11" y="1005"/>
                </a:lnTo>
                <a:lnTo>
                  <a:pt x="14" y="1007"/>
                </a:lnTo>
                <a:lnTo>
                  <a:pt x="16" y="1011"/>
                </a:lnTo>
                <a:lnTo>
                  <a:pt x="16" y="1014"/>
                </a:lnTo>
                <a:lnTo>
                  <a:pt x="16" y="1132"/>
                </a:lnTo>
                <a:lnTo>
                  <a:pt x="16" y="1135"/>
                </a:lnTo>
                <a:lnTo>
                  <a:pt x="14" y="1139"/>
                </a:lnTo>
                <a:lnTo>
                  <a:pt x="11" y="1140"/>
                </a:lnTo>
                <a:lnTo>
                  <a:pt x="9" y="1140"/>
                </a:lnTo>
                <a:lnTo>
                  <a:pt x="5" y="1140"/>
                </a:lnTo>
                <a:lnTo>
                  <a:pt x="2" y="1139"/>
                </a:lnTo>
                <a:lnTo>
                  <a:pt x="0" y="1135"/>
                </a:lnTo>
                <a:lnTo>
                  <a:pt x="0" y="1132"/>
                </a:lnTo>
                <a:lnTo>
                  <a:pt x="0" y="1132"/>
                </a:lnTo>
                <a:close/>
                <a:moveTo>
                  <a:pt x="0" y="928"/>
                </a:moveTo>
                <a:lnTo>
                  <a:pt x="0" y="811"/>
                </a:lnTo>
                <a:lnTo>
                  <a:pt x="0" y="807"/>
                </a:lnTo>
                <a:lnTo>
                  <a:pt x="2" y="804"/>
                </a:lnTo>
                <a:lnTo>
                  <a:pt x="5" y="802"/>
                </a:lnTo>
                <a:lnTo>
                  <a:pt x="9" y="802"/>
                </a:lnTo>
                <a:lnTo>
                  <a:pt x="11" y="802"/>
                </a:lnTo>
                <a:lnTo>
                  <a:pt x="14" y="804"/>
                </a:lnTo>
                <a:lnTo>
                  <a:pt x="16" y="807"/>
                </a:lnTo>
                <a:lnTo>
                  <a:pt x="16" y="811"/>
                </a:lnTo>
                <a:lnTo>
                  <a:pt x="16" y="928"/>
                </a:lnTo>
                <a:lnTo>
                  <a:pt x="16" y="932"/>
                </a:lnTo>
                <a:lnTo>
                  <a:pt x="14" y="935"/>
                </a:lnTo>
                <a:lnTo>
                  <a:pt x="11" y="937"/>
                </a:lnTo>
                <a:lnTo>
                  <a:pt x="9" y="937"/>
                </a:lnTo>
                <a:lnTo>
                  <a:pt x="5" y="937"/>
                </a:lnTo>
                <a:lnTo>
                  <a:pt x="2" y="935"/>
                </a:lnTo>
                <a:lnTo>
                  <a:pt x="0" y="932"/>
                </a:lnTo>
                <a:lnTo>
                  <a:pt x="0" y="928"/>
                </a:lnTo>
                <a:lnTo>
                  <a:pt x="0" y="928"/>
                </a:lnTo>
                <a:close/>
                <a:moveTo>
                  <a:pt x="0" y="727"/>
                </a:moveTo>
                <a:lnTo>
                  <a:pt x="0" y="608"/>
                </a:lnTo>
                <a:lnTo>
                  <a:pt x="0" y="606"/>
                </a:lnTo>
                <a:lnTo>
                  <a:pt x="2" y="602"/>
                </a:lnTo>
                <a:lnTo>
                  <a:pt x="5" y="601"/>
                </a:lnTo>
                <a:lnTo>
                  <a:pt x="9" y="601"/>
                </a:lnTo>
                <a:lnTo>
                  <a:pt x="11" y="601"/>
                </a:lnTo>
                <a:lnTo>
                  <a:pt x="14" y="602"/>
                </a:lnTo>
                <a:lnTo>
                  <a:pt x="16" y="606"/>
                </a:lnTo>
                <a:lnTo>
                  <a:pt x="16" y="608"/>
                </a:lnTo>
                <a:lnTo>
                  <a:pt x="16" y="727"/>
                </a:lnTo>
                <a:lnTo>
                  <a:pt x="16" y="730"/>
                </a:lnTo>
                <a:lnTo>
                  <a:pt x="14" y="734"/>
                </a:lnTo>
                <a:lnTo>
                  <a:pt x="11" y="736"/>
                </a:lnTo>
                <a:lnTo>
                  <a:pt x="9" y="736"/>
                </a:lnTo>
                <a:lnTo>
                  <a:pt x="5" y="736"/>
                </a:lnTo>
                <a:lnTo>
                  <a:pt x="2" y="734"/>
                </a:lnTo>
                <a:lnTo>
                  <a:pt x="0" y="730"/>
                </a:lnTo>
                <a:lnTo>
                  <a:pt x="0" y="727"/>
                </a:lnTo>
                <a:lnTo>
                  <a:pt x="0" y="727"/>
                </a:lnTo>
                <a:close/>
                <a:moveTo>
                  <a:pt x="0" y="524"/>
                </a:moveTo>
                <a:lnTo>
                  <a:pt x="0" y="406"/>
                </a:lnTo>
                <a:lnTo>
                  <a:pt x="0" y="403"/>
                </a:lnTo>
                <a:lnTo>
                  <a:pt x="2" y="399"/>
                </a:lnTo>
                <a:lnTo>
                  <a:pt x="5" y="397"/>
                </a:lnTo>
                <a:lnTo>
                  <a:pt x="9" y="397"/>
                </a:lnTo>
                <a:lnTo>
                  <a:pt x="11" y="397"/>
                </a:lnTo>
                <a:lnTo>
                  <a:pt x="14" y="399"/>
                </a:lnTo>
                <a:lnTo>
                  <a:pt x="16" y="403"/>
                </a:lnTo>
                <a:lnTo>
                  <a:pt x="16" y="406"/>
                </a:lnTo>
                <a:lnTo>
                  <a:pt x="16" y="524"/>
                </a:lnTo>
                <a:lnTo>
                  <a:pt x="16" y="527"/>
                </a:lnTo>
                <a:lnTo>
                  <a:pt x="14" y="531"/>
                </a:lnTo>
                <a:lnTo>
                  <a:pt x="11" y="532"/>
                </a:lnTo>
                <a:lnTo>
                  <a:pt x="9" y="532"/>
                </a:lnTo>
                <a:lnTo>
                  <a:pt x="5" y="532"/>
                </a:lnTo>
                <a:lnTo>
                  <a:pt x="2" y="531"/>
                </a:lnTo>
                <a:lnTo>
                  <a:pt x="0" y="527"/>
                </a:lnTo>
                <a:lnTo>
                  <a:pt x="0" y="524"/>
                </a:lnTo>
                <a:lnTo>
                  <a:pt x="0" y="524"/>
                </a:lnTo>
                <a:close/>
                <a:moveTo>
                  <a:pt x="0" y="322"/>
                </a:moveTo>
                <a:lnTo>
                  <a:pt x="0" y="203"/>
                </a:lnTo>
                <a:lnTo>
                  <a:pt x="0" y="200"/>
                </a:lnTo>
                <a:lnTo>
                  <a:pt x="2" y="198"/>
                </a:lnTo>
                <a:lnTo>
                  <a:pt x="5" y="196"/>
                </a:lnTo>
                <a:lnTo>
                  <a:pt x="7" y="194"/>
                </a:lnTo>
                <a:lnTo>
                  <a:pt x="9" y="194"/>
                </a:lnTo>
                <a:lnTo>
                  <a:pt x="11" y="194"/>
                </a:lnTo>
                <a:lnTo>
                  <a:pt x="11" y="196"/>
                </a:lnTo>
                <a:lnTo>
                  <a:pt x="14" y="198"/>
                </a:lnTo>
                <a:lnTo>
                  <a:pt x="16" y="200"/>
                </a:lnTo>
                <a:lnTo>
                  <a:pt x="16" y="203"/>
                </a:lnTo>
                <a:lnTo>
                  <a:pt x="16" y="322"/>
                </a:lnTo>
                <a:lnTo>
                  <a:pt x="16" y="326"/>
                </a:lnTo>
                <a:lnTo>
                  <a:pt x="14" y="327"/>
                </a:lnTo>
                <a:lnTo>
                  <a:pt x="11" y="331"/>
                </a:lnTo>
                <a:lnTo>
                  <a:pt x="11" y="331"/>
                </a:lnTo>
                <a:lnTo>
                  <a:pt x="9" y="331"/>
                </a:lnTo>
                <a:lnTo>
                  <a:pt x="7" y="331"/>
                </a:lnTo>
                <a:lnTo>
                  <a:pt x="5" y="331"/>
                </a:lnTo>
                <a:lnTo>
                  <a:pt x="2" y="327"/>
                </a:lnTo>
                <a:lnTo>
                  <a:pt x="0" y="326"/>
                </a:lnTo>
                <a:lnTo>
                  <a:pt x="0" y="322"/>
                </a:lnTo>
                <a:lnTo>
                  <a:pt x="0" y="322"/>
                </a:lnTo>
                <a:close/>
                <a:moveTo>
                  <a:pt x="0" y="119"/>
                </a:moveTo>
                <a:lnTo>
                  <a:pt x="0" y="9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9" y="0"/>
                </a:lnTo>
                <a:lnTo>
                  <a:pt x="11" y="0"/>
                </a:lnTo>
                <a:lnTo>
                  <a:pt x="14" y="2"/>
                </a:lnTo>
                <a:lnTo>
                  <a:pt x="16" y="5"/>
                </a:lnTo>
                <a:lnTo>
                  <a:pt x="16" y="9"/>
                </a:lnTo>
                <a:lnTo>
                  <a:pt x="16" y="119"/>
                </a:lnTo>
                <a:lnTo>
                  <a:pt x="16" y="122"/>
                </a:lnTo>
                <a:lnTo>
                  <a:pt x="14" y="126"/>
                </a:lnTo>
                <a:lnTo>
                  <a:pt x="11" y="128"/>
                </a:lnTo>
                <a:lnTo>
                  <a:pt x="9" y="128"/>
                </a:lnTo>
                <a:lnTo>
                  <a:pt x="5" y="128"/>
                </a:lnTo>
                <a:lnTo>
                  <a:pt x="2" y="126"/>
                </a:lnTo>
                <a:lnTo>
                  <a:pt x="0" y="122"/>
                </a:lnTo>
                <a:lnTo>
                  <a:pt x="0" y="119"/>
                </a:lnTo>
                <a:lnTo>
                  <a:pt x="0" y="11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38" name="Freeform 66"/>
          <p:cNvSpPr>
            <a:spLocks noEditPoints="1"/>
          </p:cNvSpPr>
          <p:nvPr/>
        </p:nvSpPr>
        <p:spPr bwMode="auto">
          <a:xfrm>
            <a:off x="6594475" y="2614613"/>
            <a:ext cx="12700" cy="3162300"/>
          </a:xfrm>
          <a:custGeom>
            <a:avLst/>
            <a:gdLst>
              <a:gd name="T0" fmla="*/ 10 w 15"/>
              <a:gd name="T1" fmla="*/ 3847 h 3982"/>
              <a:gd name="T2" fmla="*/ 10 w 15"/>
              <a:gd name="T3" fmla="*/ 3982 h 3982"/>
              <a:gd name="T4" fmla="*/ 0 w 15"/>
              <a:gd name="T5" fmla="*/ 3772 h 3982"/>
              <a:gd name="T6" fmla="*/ 8 w 15"/>
              <a:gd name="T7" fmla="*/ 3644 h 3982"/>
              <a:gd name="T8" fmla="*/ 14 w 15"/>
              <a:gd name="T9" fmla="*/ 3777 h 3982"/>
              <a:gd name="T10" fmla="*/ 0 w 15"/>
              <a:gd name="T11" fmla="*/ 3776 h 3982"/>
              <a:gd name="T12" fmla="*/ 5 w 15"/>
              <a:gd name="T13" fmla="*/ 3443 h 3982"/>
              <a:gd name="T14" fmla="*/ 15 w 15"/>
              <a:gd name="T15" fmla="*/ 3572 h 3982"/>
              <a:gd name="T16" fmla="*/ 0 w 15"/>
              <a:gd name="T17" fmla="*/ 3569 h 3982"/>
              <a:gd name="T18" fmla="*/ 7 w 15"/>
              <a:gd name="T19" fmla="*/ 3239 h 3982"/>
              <a:gd name="T20" fmla="*/ 14 w 15"/>
              <a:gd name="T21" fmla="*/ 3373 h 3982"/>
              <a:gd name="T22" fmla="*/ 0 w 15"/>
              <a:gd name="T23" fmla="*/ 3366 h 3982"/>
              <a:gd name="T24" fmla="*/ 10 w 15"/>
              <a:gd name="T25" fmla="*/ 3038 h 3982"/>
              <a:gd name="T26" fmla="*/ 10 w 15"/>
              <a:gd name="T27" fmla="*/ 3173 h 3982"/>
              <a:gd name="T28" fmla="*/ 0 w 15"/>
              <a:gd name="T29" fmla="*/ 2961 h 3982"/>
              <a:gd name="T30" fmla="*/ 14 w 15"/>
              <a:gd name="T31" fmla="*/ 2836 h 3982"/>
              <a:gd name="T32" fmla="*/ 7 w 15"/>
              <a:gd name="T33" fmla="*/ 2970 h 3982"/>
              <a:gd name="T34" fmla="*/ 0 w 15"/>
              <a:gd name="T35" fmla="*/ 2640 h 3982"/>
              <a:gd name="T36" fmla="*/ 10 w 15"/>
              <a:gd name="T37" fmla="*/ 2631 h 3982"/>
              <a:gd name="T38" fmla="*/ 10 w 15"/>
              <a:gd name="T39" fmla="*/ 2766 h 3982"/>
              <a:gd name="T40" fmla="*/ 0 w 15"/>
              <a:gd name="T41" fmla="*/ 2759 h 3982"/>
              <a:gd name="T42" fmla="*/ 7 w 15"/>
              <a:gd name="T43" fmla="*/ 2430 h 3982"/>
              <a:gd name="T44" fmla="*/ 14 w 15"/>
              <a:gd name="T45" fmla="*/ 2563 h 3982"/>
              <a:gd name="T46" fmla="*/ 0 w 15"/>
              <a:gd name="T47" fmla="*/ 2556 h 3982"/>
              <a:gd name="T48" fmla="*/ 10 w 15"/>
              <a:gd name="T49" fmla="*/ 2227 h 3982"/>
              <a:gd name="T50" fmla="*/ 10 w 15"/>
              <a:gd name="T51" fmla="*/ 2362 h 3982"/>
              <a:gd name="T52" fmla="*/ 0 w 15"/>
              <a:gd name="T53" fmla="*/ 2151 h 3982"/>
              <a:gd name="T54" fmla="*/ 14 w 15"/>
              <a:gd name="T55" fmla="*/ 2027 h 3982"/>
              <a:gd name="T56" fmla="*/ 7 w 15"/>
              <a:gd name="T57" fmla="*/ 2160 h 3982"/>
              <a:gd name="T58" fmla="*/ 0 w 15"/>
              <a:gd name="T59" fmla="*/ 1831 h 3982"/>
              <a:gd name="T60" fmla="*/ 15 w 15"/>
              <a:gd name="T61" fmla="*/ 1827 h 3982"/>
              <a:gd name="T62" fmla="*/ 5 w 15"/>
              <a:gd name="T63" fmla="*/ 1957 h 3982"/>
              <a:gd name="T64" fmla="*/ 0 w 15"/>
              <a:gd name="T65" fmla="*/ 1624 h 3982"/>
              <a:gd name="T66" fmla="*/ 14 w 15"/>
              <a:gd name="T67" fmla="*/ 1622 h 3982"/>
              <a:gd name="T68" fmla="*/ 8 w 15"/>
              <a:gd name="T69" fmla="*/ 1755 h 3982"/>
              <a:gd name="T70" fmla="*/ 0 w 15"/>
              <a:gd name="T71" fmla="*/ 1747 h 3982"/>
              <a:gd name="T72" fmla="*/ 10 w 15"/>
              <a:gd name="T73" fmla="*/ 1417 h 3982"/>
              <a:gd name="T74" fmla="*/ 10 w 15"/>
              <a:gd name="T75" fmla="*/ 1552 h 3982"/>
              <a:gd name="T76" fmla="*/ 0 w 15"/>
              <a:gd name="T77" fmla="*/ 1342 h 3982"/>
              <a:gd name="T78" fmla="*/ 14 w 15"/>
              <a:gd name="T79" fmla="*/ 1216 h 3982"/>
              <a:gd name="T80" fmla="*/ 7 w 15"/>
              <a:gd name="T81" fmla="*/ 1349 h 3982"/>
              <a:gd name="T82" fmla="*/ 0 w 15"/>
              <a:gd name="T83" fmla="*/ 1020 h 3982"/>
              <a:gd name="T84" fmla="*/ 15 w 15"/>
              <a:gd name="T85" fmla="*/ 1018 h 3982"/>
              <a:gd name="T86" fmla="*/ 5 w 15"/>
              <a:gd name="T87" fmla="*/ 1148 h 3982"/>
              <a:gd name="T88" fmla="*/ 0 w 15"/>
              <a:gd name="T89" fmla="*/ 815 h 3982"/>
              <a:gd name="T90" fmla="*/ 15 w 15"/>
              <a:gd name="T91" fmla="*/ 818 h 3982"/>
              <a:gd name="T92" fmla="*/ 1 w 15"/>
              <a:gd name="T93" fmla="*/ 943 h 3982"/>
              <a:gd name="T94" fmla="*/ 1 w 15"/>
              <a:gd name="T95" fmla="*/ 610 h 3982"/>
              <a:gd name="T96" fmla="*/ 15 w 15"/>
              <a:gd name="T97" fmla="*/ 611 h 3982"/>
              <a:gd name="T98" fmla="*/ 7 w 15"/>
              <a:gd name="T99" fmla="*/ 743 h 3982"/>
              <a:gd name="T100" fmla="*/ 0 w 15"/>
              <a:gd name="T101" fmla="*/ 531 h 3982"/>
              <a:gd name="T102" fmla="*/ 14 w 15"/>
              <a:gd name="T103" fmla="*/ 406 h 3982"/>
              <a:gd name="T104" fmla="*/ 7 w 15"/>
              <a:gd name="T105" fmla="*/ 540 h 3982"/>
              <a:gd name="T106" fmla="*/ 0 w 15"/>
              <a:gd name="T107" fmla="*/ 210 h 3982"/>
              <a:gd name="T108" fmla="*/ 15 w 15"/>
              <a:gd name="T109" fmla="*/ 207 h 3982"/>
              <a:gd name="T110" fmla="*/ 5 w 15"/>
              <a:gd name="T111" fmla="*/ 336 h 3982"/>
              <a:gd name="T112" fmla="*/ 0 w 15"/>
              <a:gd name="T113" fmla="*/ 5 h 3982"/>
              <a:gd name="T114" fmla="*/ 15 w 15"/>
              <a:gd name="T115" fmla="*/ 7 h 3982"/>
              <a:gd name="T116" fmla="*/ 1 w 15"/>
              <a:gd name="T117" fmla="*/ 133 h 3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" h="3982">
                <a:moveTo>
                  <a:pt x="0" y="3973"/>
                </a:moveTo>
                <a:lnTo>
                  <a:pt x="0" y="3856"/>
                </a:lnTo>
                <a:lnTo>
                  <a:pt x="0" y="3853"/>
                </a:lnTo>
                <a:lnTo>
                  <a:pt x="1" y="3849"/>
                </a:lnTo>
                <a:lnTo>
                  <a:pt x="5" y="3847"/>
                </a:lnTo>
                <a:lnTo>
                  <a:pt x="7" y="3847"/>
                </a:lnTo>
                <a:lnTo>
                  <a:pt x="10" y="3847"/>
                </a:lnTo>
                <a:lnTo>
                  <a:pt x="14" y="3849"/>
                </a:lnTo>
                <a:lnTo>
                  <a:pt x="15" y="3853"/>
                </a:lnTo>
                <a:lnTo>
                  <a:pt x="15" y="3856"/>
                </a:lnTo>
                <a:lnTo>
                  <a:pt x="15" y="3973"/>
                </a:lnTo>
                <a:lnTo>
                  <a:pt x="15" y="3977"/>
                </a:lnTo>
                <a:lnTo>
                  <a:pt x="14" y="3980"/>
                </a:lnTo>
                <a:lnTo>
                  <a:pt x="10" y="3982"/>
                </a:lnTo>
                <a:lnTo>
                  <a:pt x="7" y="3982"/>
                </a:lnTo>
                <a:lnTo>
                  <a:pt x="5" y="3982"/>
                </a:lnTo>
                <a:lnTo>
                  <a:pt x="1" y="3980"/>
                </a:lnTo>
                <a:lnTo>
                  <a:pt x="0" y="3977"/>
                </a:lnTo>
                <a:lnTo>
                  <a:pt x="0" y="3973"/>
                </a:lnTo>
                <a:lnTo>
                  <a:pt x="0" y="3973"/>
                </a:lnTo>
                <a:close/>
                <a:moveTo>
                  <a:pt x="0" y="3772"/>
                </a:moveTo>
                <a:lnTo>
                  <a:pt x="0" y="3653"/>
                </a:lnTo>
                <a:lnTo>
                  <a:pt x="0" y="3649"/>
                </a:lnTo>
                <a:lnTo>
                  <a:pt x="1" y="3648"/>
                </a:lnTo>
                <a:lnTo>
                  <a:pt x="5" y="3644"/>
                </a:lnTo>
                <a:lnTo>
                  <a:pt x="5" y="3644"/>
                </a:lnTo>
                <a:lnTo>
                  <a:pt x="7" y="3644"/>
                </a:lnTo>
                <a:lnTo>
                  <a:pt x="8" y="3644"/>
                </a:lnTo>
                <a:lnTo>
                  <a:pt x="10" y="3644"/>
                </a:lnTo>
                <a:lnTo>
                  <a:pt x="14" y="3648"/>
                </a:lnTo>
                <a:lnTo>
                  <a:pt x="15" y="3649"/>
                </a:lnTo>
                <a:lnTo>
                  <a:pt x="15" y="3653"/>
                </a:lnTo>
                <a:lnTo>
                  <a:pt x="15" y="3772"/>
                </a:lnTo>
                <a:lnTo>
                  <a:pt x="15" y="3776"/>
                </a:lnTo>
                <a:lnTo>
                  <a:pt x="14" y="3777"/>
                </a:lnTo>
                <a:lnTo>
                  <a:pt x="10" y="3779"/>
                </a:lnTo>
                <a:lnTo>
                  <a:pt x="8" y="3781"/>
                </a:lnTo>
                <a:lnTo>
                  <a:pt x="7" y="3781"/>
                </a:lnTo>
                <a:lnTo>
                  <a:pt x="5" y="3781"/>
                </a:lnTo>
                <a:lnTo>
                  <a:pt x="5" y="3779"/>
                </a:lnTo>
                <a:lnTo>
                  <a:pt x="1" y="3777"/>
                </a:lnTo>
                <a:lnTo>
                  <a:pt x="0" y="3776"/>
                </a:lnTo>
                <a:lnTo>
                  <a:pt x="0" y="3772"/>
                </a:lnTo>
                <a:lnTo>
                  <a:pt x="0" y="3772"/>
                </a:lnTo>
                <a:close/>
                <a:moveTo>
                  <a:pt x="0" y="3569"/>
                </a:moveTo>
                <a:lnTo>
                  <a:pt x="0" y="3451"/>
                </a:lnTo>
                <a:lnTo>
                  <a:pt x="0" y="3448"/>
                </a:lnTo>
                <a:lnTo>
                  <a:pt x="1" y="3444"/>
                </a:lnTo>
                <a:lnTo>
                  <a:pt x="5" y="3443"/>
                </a:lnTo>
                <a:lnTo>
                  <a:pt x="7" y="3443"/>
                </a:lnTo>
                <a:lnTo>
                  <a:pt x="10" y="3443"/>
                </a:lnTo>
                <a:lnTo>
                  <a:pt x="14" y="3444"/>
                </a:lnTo>
                <a:lnTo>
                  <a:pt x="15" y="3448"/>
                </a:lnTo>
                <a:lnTo>
                  <a:pt x="15" y="3451"/>
                </a:lnTo>
                <a:lnTo>
                  <a:pt x="15" y="3569"/>
                </a:lnTo>
                <a:lnTo>
                  <a:pt x="15" y="3572"/>
                </a:lnTo>
                <a:lnTo>
                  <a:pt x="14" y="3576"/>
                </a:lnTo>
                <a:lnTo>
                  <a:pt x="10" y="3578"/>
                </a:lnTo>
                <a:lnTo>
                  <a:pt x="7" y="3578"/>
                </a:lnTo>
                <a:lnTo>
                  <a:pt x="5" y="3578"/>
                </a:lnTo>
                <a:lnTo>
                  <a:pt x="1" y="3576"/>
                </a:lnTo>
                <a:lnTo>
                  <a:pt x="0" y="3572"/>
                </a:lnTo>
                <a:lnTo>
                  <a:pt x="0" y="3569"/>
                </a:lnTo>
                <a:lnTo>
                  <a:pt x="0" y="3569"/>
                </a:lnTo>
                <a:close/>
                <a:moveTo>
                  <a:pt x="0" y="3366"/>
                </a:moveTo>
                <a:lnTo>
                  <a:pt x="0" y="3248"/>
                </a:lnTo>
                <a:lnTo>
                  <a:pt x="0" y="3245"/>
                </a:lnTo>
                <a:lnTo>
                  <a:pt x="1" y="3241"/>
                </a:lnTo>
                <a:lnTo>
                  <a:pt x="5" y="3239"/>
                </a:lnTo>
                <a:lnTo>
                  <a:pt x="7" y="3239"/>
                </a:lnTo>
                <a:lnTo>
                  <a:pt x="10" y="3239"/>
                </a:lnTo>
                <a:lnTo>
                  <a:pt x="14" y="3241"/>
                </a:lnTo>
                <a:lnTo>
                  <a:pt x="15" y="3245"/>
                </a:lnTo>
                <a:lnTo>
                  <a:pt x="15" y="3248"/>
                </a:lnTo>
                <a:lnTo>
                  <a:pt x="15" y="3366"/>
                </a:lnTo>
                <a:lnTo>
                  <a:pt x="15" y="3369"/>
                </a:lnTo>
                <a:lnTo>
                  <a:pt x="14" y="3373"/>
                </a:lnTo>
                <a:lnTo>
                  <a:pt x="10" y="3374"/>
                </a:lnTo>
                <a:lnTo>
                  <a:pt x="7" y="3374"/>
                </a:lnTo>
                <a:lnTo>
                  <a:pt x="5" y="3374"/>
                </a:lnTo>
                <a:lnTo>
                  <a:pt x="1" y="3373"/>
                </a:lnTo>
                <a:lnTo>
                  <a:pt x="0" y="3369"/>
                </a:lnTo>
                <a:lnTo>
                  <a:pt x="0" y="3366"/>
                </a:lnTo>
                <a:lnTo>
                  <a:pt x="0" y="3366"/>
                </a:lnTo>
                <a:close/>
                <a:moveTo>
                  <a:pt x="0" y="3164"/>
                </a:moveTo>
                <a:lnTo>
                  <a:pt x="0" y="3045"/>
                </a:lnTo>
                <a:lnTo>
                  <a:pt x="0" y="3043"/>
                </a:lnTo>
                <a:lnTo>
                  <a:pt x="1" y="3040"/>
                </a:lnTo>
                <a:lnTo>
                  <a:pt x="5" y="3038"/>
                </a:lnTo>
                <a:lnTo>
                  <a:pt x="7" y="3038"/>
                </a:lnTo>
                <a:lnTo>
                  <a:pt x="10" y="3038"/>
                </a:lnTo>
                <a:lnTo>
                  <a:pt x="14" y="3040"/>
                </a:lnTo>
                <a:lnTo>
                  <a:pt x="15" y="3043"/>
                </a:lnTo>
                <a:lnTo>
                  <a:pt x="15" y="3045"/>
                </a:lnTo>
                <a:lnTo>
                  <a:pt x="15" y="3164"/>
                </a:lnTo>
                <a:lnTo>
                  <a:pt x="15" y="3168"/>
                </a:lnTo>
                <a:lnTo>
                  <a:pt x="14" y="3171"/>
                </a:lnTo>
                <a:lnTo>
                  <a:pt x="10" y="3173"/>
                </a:lnTo>
                <a:lnTo>
                  <a:pt x="7" y="3173"/>
                </a:lnTo>
                <a:lnTo>
                  <a:pt x="5" y="3173"/>
                </a:lnTo>
                <a:lnTo>
                  <a:pt x="1" y="3171"/>
                </a:lnTo>
                <a:lnTo>
                  <a:pt x="0" y="3168"/>
                </a:lnTo>
                <a:lnTo>
                  <a:pt x="0" y="3164"/>
                </a:lnTo>
                <a:lnTo>
                  <a:pt x="0" y="3164"/>
                </a:lnTo>
                <a:close/>
                <a:moveTo>
                  <a:pt x="0" y="2961"/>
                </a:moveTo>
                <a:lnTo>
                  <a:pt x="0" y="2843"/>
                </a:lnTo>
                <a:lnTo>
                  <a:pt x="0" y="2840"/>
                </a:lnTo>
                <a:lnTo>
                  <a:pt x="1" y="2836"/>
                </a:lnTo>
                <a:lnTo>
                  <a:pt x="5" y="2835"/>
                </a:lnTo>
                <a:lnTo>
                  <a:pt x="7" y="2835"/>
                </a:lnTo>
                <a:lnTo>
                  <a:pt x="10" y="2835"/>
                </a:lnTo>
                <a:lnTo>
                  <a:pt x="14" y="2836"/>
                </a:lnTo>
                <a:lnTo>
                  <a:pt x="15" y="2840"/>
                </a:lnTo>
                <a:lnTo>
                  <a:pt x="15" y="2843"/>
                </a:lnTo>
                <a:lnTo>
                  <a:pt x="15" y="2961"/>
                </a:lnTo>
                <a:lnTo>
                  <a:pt x="15" y="2964"/>
                </a:lnTo>
                <a:lnTo>
                  <a:pt x="14" y="2968"/>
                </a:lnTo>
                <a:lnTo>
                  <a:pt x="10" y="2970"/>
                </a:lnTo>
                <a:lnTo>
                  <a:pt x="7" y="2970"/>
                </a:lnTo>
                <a:lnTo>
                  <a:pt x="5" y="2970"/>
                </a:lnTo>
                <a:lnTo>
                  <a:pt x="1" y="2968"/>
                </a:lnTo>
                <a:lnTo>
                  <a:pt x="0" y="2964"/>
                </a:lnTo>
                <a:lnTo>
                  <a:pt x="0" y="2961"/>
                </a:lnTo>
                <a:lnTo>
                  <a:pt x="0" y="2961"/>
                </a:lnTo>
                <a:close/>
                <a:moveTo>
                  <a:pt x="0" y="2759"/>
                </a:moveTo>
                <a:lnTo>
                  <a:pt x="0" y="2640"/>
                </a:lnTo>
                <a:lnTo>
                  <a:pt x="0" y="2637"/>
                </a:lnTo>
                <a:lnTo>
                  <a:pt x="1" y="2635"/>
                </a:lnTo>
                <a:lnTo>
                  <a:pt x="5" y="2631"/>
                </a:lnTo>
                <a:lnTo>
                  <a:pt x="5" y="2631"/>
                </a:lnTo>
                <a:lnTo>
                  <a:pt x="7" y="2631"/>
                </a:lnTo>
                <a:lnTo>
                  <a:pt x="8" y="2631"/>
                </a:lnTo>
                <a:lnTo>
                  <a:pt x="10" y="2631"/>
                </a:lnTo>
                <a:lnTo>
                  <a:pt x="14" y="2635"/>
                </a:lnTo>
                <a:lnTo>
                  <a:pt x="15" y="2637"/>
                </a:lnTo>
                <a:lnTo>
                  <a:pt x="15" y="2640"/>
                </a:lnTo>
                <a:lnTo>
                  <a:pt x="15" y="2759"/>
                </a:lnTo>
                <a:lnTo>
                  <a:pt x="15" y="2763"/>
                </a:lnTo>
                <a:lnTo>
                  <a:pt x="14" y="2765"/>
                </a:lnTo>
                <a:lnTo>
                  <a:pt x="10" y="2766"/>
                </a:lnTo>
                <a:lnTo>
                  <a:pt x="8" y="2768"/>
                </a:lnTo>
                <a:lnTo>
                  <a:pt x="7" y="2768"/>
                </a:lnTo>
                <a:lnTo>
                  <a:pt x="5" y="2768"/>
                </a:lnTo>
                <a:lnTo>
                  <a:pt x="5" y="2766"/>
                </a:lnTo>
                <a:lnTo>
                  <a:pt x="1" y="2765"/>
                </a:lnTo>
                <a:lnTo>
                  <a:pt x="0" y="2763"/>
                </a:lnTo>
                <a:lnTo>
                  <a:pt x="0" y="2759"/>
                </a:lnTo>
                <a:lnTo>
                  <a:pt x="0" y="2759"/>
                </a:lnTo>
                <a:close/>
                <a:moveTo>
                  <a:pt x="0" y="2556"/>
                </a:moveTo>
                <a:lnTo>
                  <a:pt x="0" y="2439"/>
                </a:lnTo>
                <a:lnTo>
                  <a:pt x="0" y="2435"/>
                </a:lnTo>
                <a:lnTo>
                  <a:pt x="1" y="2432"/>
                </a:lnTo>
                <a:lnTo>
                  <a:pt x="5" y="2430"/>
                </a:lnTo>
                <a:lnTo>
                  <a:pt x="7" y="2430"/>
                </a:lnTo>
                <a:lnTo>
                  <a:pt x="10" y="2430"/>
                </a:lnTo>
                <a:lnTo>
                  <a:pt x="14" y="2432"/>
                </a:lnTo>
                <a:lnTo>
                  <a:pt x="15" y="2435"/>
                </a:lnTo>
                <a:lnTo>
                  <a:pt x="15" y="2439"/>
                </a:lnTo>
                <a:lnTo>
                  <a:pt x="15" y="2556"/>
                </a:lnTo>
                <a:lnTo>
                  <a:pt x="15" y="2560"/>
                </a:lnTo>
                <a:lnTo>
                  <a:pt x="14" y="2563"/>
                </a:lnTo>
                <a:lnTo>
                  <a:pt x="10" y="2565"/>
                </a:lnTo>
                <a:lnTo>
                  <a:pt x="7" y="2565"/>
                </a:lnTo>
                <a:lnTo>
                  <a:pt x="5" y="2565"/>
                </a:lnTo>
                <a:lnTo>
                  <a:pt x="1" y="2563"/>
                </a:lnTo>
                <a:lnTo>
                  <a:pt x="0" y="2560"/>
                </a:lnTo>
                <a:lnTo>
                  <a:pt x="0" y="2556"/>
                </a:lnTo>
                <a:lnTo>
                  <a:pt x="0" y="2556"/>
                </a:lnTo>
                <a:close/>
                <a:moveTo>
                  <a:pt x="0" y="2353"/>
                </a:moveTo>
                <a:lnTo>
                  <a:pt x="0" y="2236"/>
                </a:lnTo>
                <a:lnTo>
                  <a:pt x="0" y="2232"/>
                </a:lnTo>
                <a:lnTo>
                  <a:pt x="1" y="2229"/>
                </a:lnTo>
                <a:lnTo>
                  <a:pt x="5" y="2227"/>
                </a:lnTo>
                <a:lnTo>
                  <a:pt x="7" y="2227"/>
                </a:lnTo>
                <a:lnTo>
                  <a:pt x="10" y="2227"/>
                </a:lnTo>
                <a:lnTo>
                  <a:pt x="14" y="2229"/>
                </a:lnTo>
                <a:lnTo>
                  <a:pt x="15" y="2232"/>
                </a:lnTo>
                <a:lnTo>
                  <a:pt x="15" y="2236"/>
                </a:lnTo>
                <a:lnTo>
                  <a:pt x="15" y="2353"/>
                </a:lnTo>
                <a:lnTo>
                  <a:pt x="15" y="2356"/>
                </a:lnTo>
                <a:lnTo>
                  <a:pt x="14" y="2360"/>
                </a:lnTo>
                <a:lnTo>
                  <a:pt x="10" y="2362"/>
                </a:lnTo>
                <a:lnTo>
                  <a:pt x="7" y="2362"/>
                </a:lnTo>
                <a:lnTo>
                  <a:pt x="5" y="2362"/>
                </a:lnTo>
                <a:lnTo>
                  <a:pt x="1" y="2360"/>
                </a:lnTo>
                <a:lnTo>
                  <a:pt x="0" y="2356"/>
                </a:lnTo>
                <a:lnTo>
                  <a:pt x="0" y="2353"/>
                </a:lnTo>
                <a:lnTo>
                  <a:pt x="0" y="2353"/>
                </a:lnTo>
                <a:close/>
                <a:moveTo>
                  <a:pt x="0" y="2151"/>
                </a:moveTo>
                <a:lnTo>
                  <a:pt x="0" y="2032"/>
                </a:lnTo>
                <a:lnTo>
                  <a:pt x="0" y="2031"/>
                </a:lnTo>
                <a:lnTo>
                  <a:pt x="1" y="2027"/>
                </a:lnTo>
                <a:lnTo>
                  <a:pt x="5" y="2025"/>
                </a:lnTo>
                <a:lnTo>
                  <a:pt x="7" y="2025"/>
                </a:lnTo>
                <a:lnTo>
                  <a:pt x="10" y="2025"/>
                </a:lnTo>
                <a:lnTo>
                  <a:pt x="14" y="2027"/>
                </a:lnTo>
                <a:lnTo>
                  <a:pt x="15" y="2031"/>
                </a:lnTo>
                <a:lnTo>
                  <a:pt x="15" y="2032"/>
                </a:lnTo>
                <a:lnTo>
                  <a:pt x="15" y="2151"/>
                </a:lnTo>
                <a:lnTo>
                  <a:pt x="15" y="2155"/>
                </a:lnTo>
                <a:lnTo>
                  <a:pt x="14" y="2158"/>
                </a:lnTo>
                <a:lnTo>
                  <a:pt x="10" y="2160"/>
                </a:lnTo>
                <a:lnTo>
                  <a:pt x="7" y="2160"/>
                </a:lnTo>
                <a:lnTo>
                  <a:pt x="5" y="2160"/>
                </a:lnTo>
                <a:lnTo>
                  <a:pt x="1" y="2158"/>
                </a:lnTo>
                <a:lnTo>
                  <a:pt x="0" y="2155"/>
                </a:lnTo>
                <a:lnTo>
                  <a:pt x="0" y="2151"/>
                </a:lnTo>
                <a:lnTo>
                  <a:pt x="0" y="2151"/>
                </a:lnTo>
                <a:close/>
                <a:moveTo>
                  <a:pt x="0" y="1948"/>
                </a:moveTo>
                <a:lnTo>
                  <a:pt x="0" y="1831"/>
                </a:lnTo>
                <a:lnTo>
                  <a:pt x="0" y="1827"/>
                </a:lnTo>
                <a:lnTo>
                  <a:pt x="1" y="1824"/>
                </a:lnTo>
                <a:lnTo>
                  <a:pt x="5" y="1822"/>
                </a:lnTo>
                <a:lnTo>
                  <a:pt x="7" y="1822"/>
                </a:lnTo>
                <a:lnTo>
                  <a:pt x="10" y="1822"/>
                </a:lnTo>
                <a:lnTo>
                  <a:pt x="14" y="1824"/>
                </a:lnTo>
                <a:lnTo>
                  <a:pt x="15" y="1827"/>
                </a:lnTo>
                <a:lnTo>
                  <a:pt x="15" y="1831"/>
                </a:lnTo>
                <a:lnTo>
                  <a:pt x="15" y="1948"/>
                </a:lnTo>
                <a:lnTo>
                  <a:pt x="15" y="1952"/>
                </a:lnTo>
                <a:lnTo>
                  <a:pt x="14" y="1955"/>
                </a:lnTo>
                <a:lnTo>
                  <a:pt x="10" y="1957"/>
                </a:lnTo>
                <a:lnTo>
                  <a:pt x="7" y="1957"/>
                </a:lnTo>
                <a:lnTo>
                  <a:pt x="5" y="1957"/>
                </a:lnTo>
                <a:lnTo>
                  <a:pt x="1" y="1955"/>
                </a:lnTo>
                <a:lnTo>
                  <a:pt x="0" y="1952"/>
                </a:lnTo>
                <a:lnTo>
                  <a:pt x="0" y="1948"/>
                </a:lnTo>
                <a:lnTo>
                  <a:pt x="0" y="1948"/>
                </a:lnTo>
                <a:close/>
                <a:moveTo>
                  <a:pt x="0" y="1747"/>
                </a:moveTo>
                <a:lnTo>
                  <a:pt x="0" y="1628"/>
                </a:lnTo>
                <a:lnTo>
                  <a:pt x="0" y="1624"/>
                </a:lnTo>
                <a:lnTo>
                  <a:pt x="1" y="1622"/>
                </a:lnTo>
                <a:lnTo>
                  <a:pt x="5" y="1621"/>
                </a:lnTo>
                <a:lnTo>
                  <a:pt x="5" y="1619"/>
                </a:lnTo>
                <a:lnTo>
                  <a:pt x="7" y="1619"/>
                </a:lnTo>
                <a:lnTo>
                  <a:pt x="8" y="1619"/>
                </a:lnTo>
                <a:lnTo>
                  <a:pt x="10" y="1621"/>
                </a:lnTo>
                <a:lnTo>
                  <a:pt x="14" y="1622"/>
                </a:lnTo>
                <a:lnTo>
                  <a:pt x="15" y="1624"/>
                </a:lnTo>
                <a:lnTo>
                  <a:pt x="15" y="1628"/>
                </a:lnTo>
                <a:lnTo>
                  <a:pt x="15" y="1747"/>
                </a:lnTo>
                <a:lnTo>
                  <a:pt x="15" y="1750"/>
                </a:lnTo>
                <a:lnTo>
                  <a:pt x="14" y="1752"/>
                </a:lnTo>
                <a:lnTo>
                  <a:pt x="10" y="1755"/>
                </a:lnTo>
                <a:lnTo>
                  <a:pt x="8" y="1755"/>
                </a:lnTo>
                <a:lnTo>
                  <a:pt x="7" y="1755"/>
                </a:lnTo>
                <a:lnTo>
                  <a:pt x="5" y="1755"/>
                </a:lnTo>
                <a:lnTo>
                  <a:pt x="5" y="1755"/>
                </a:lnTo>
                <a:lnTo>
                  <a:pt x="1" y="1752"/>
                </a:lnTo>
                <a:lnTo>
                  <a:pt x="0" y="1750"/>
                </a:lnTo>
                <a:lnTo>
                  <a:pt x="0" y="1747"/>
                </a:lnTo>
                <a:lnTo>
                  <a:pt x="0" y="1747"/>
                </a:lnTo>
                <a:close/>
                <a:moveTo>
                  <a:pt x="0" y="1543"/>
                </a:moveTo>
                <a:lnTo>
                  <a:pt x="0" y="1426"/>
                </a:lnTo>
                <a:lnTo>
                  <a:pt x="0" y="1423"/>
                </a:lnTo>
                <a:lnTo>
                  <a:pt x="1" y="1419"/>
                </a:lnTo>
                <a:lnTo>
                  <a:pt x="5" y="1417"/>
                </a:lnTo>
                <a:lnTo>
                  <a:pt x="7" y="1417"/>
                </a:lnTo>
                <a:lnTo>
                  <a:pt x="10" y="1417"/>
                </a:lnTo>
                <a:lnTo>
                  <a:pt x="14" y="1419"/>
                </a:lnTo>
                <a:lnTo>
                  <a:pt x="15" y="1423"/>
                </a:lnTo>
                <a:lnTo>
                  <a:pt x="15" y="1426"/>
                </a:lnTo>
                <a:lnTo>
                  <a:pt x="15" y="1543"/>
                </a:lnTo>
                <a:lnTo>
                  <a:pt x="15" y="1547"/>
                </a:lnTo>
                <a:lnTo>
                  <a:pt x="14" y="1550"/>
                </a:lnTo>
                <a:lnTo>
                  <a:pt x="10" y="1552"/>
                </a:lnTo>
                <a:lnTo>
                  <a:pt x="7" y="1552"/>
                </a:lnTo>
                <a:lnTo>
                  <a:pt x="5" y="1552"/>
                </a:lnTo>
                <a:lnTo>
                  <a:pt x="1" y="1550"/>
                </a:lnTo>
                <a:lnTo>
                  <a:pt x="0" y="1547"/>
                </a:lnTo>
                <a:lnTo>
                  <a:pt x="0" y="1543"/>
                </a:lnTo>
                <a:lnTo>
                  <a:pt x="0" y="1543"/>
                </a:lnTo>
                <a:close/>
                <a:moveTo>
                  <a:pt x="0" y="1342"/>
                </a:moveTo>
                <a:lnTo>
                  <a:pt x="0" y="1223"/>
                </a:lnTo>
                <a:lnTo>
                  <a:pt x="0" y="1219"/>
                </a:lnTo>
                <a:lnTo>
                  <a:pt x="1" y="1216"/>
                </a:lnTo>
                <a:lnTo>
                  <a:pt x="5" y="1214"/>
                </a:lnTo>
                <a:lnTo>
                  <a:pt x="7" y="1214"/>
                </a:lnTo>
                <a:lnTo>
                  <a:pt x="10" y="1214"/>
                </a:lnTo>
                <a:lnTo>
                  <a:pt x="14" y="1216"/>
                </a:lnTo>
                <a:lnTo>
                  <a:pt x="15" y="1219"/>
                </a:lnTo>
                <a:lnTo>
                  <a:pt x="15" y="1223"/>
                </a:lnTo>
                <a:lnTo>
                  <a:pt x="15" y="1342"/>
                </a:lnTo>
                <a:lnTo>
                  <a:pt x="15" y="1344"/>
                </a:lnTo>
                <a:lnTo>
                  <a:pt x="14" y="1347"/>
                </a:lnTo>
                <a:lnTo>
                  <a:pt x="10" y="1349"/>
                </a:lnTo>
                <a:lnTo>
                  <a:pt x="7" y="1349"/>
                </a:lnTo>
                <a:lnTo>
                  <a:pt x="5" y="1349"/>
                </a:lnTo>
                <a:lnTo>
                  <a:pt x="1" y="1347"/>
                </a:lnTo>
                <a:lnTo>
                  <a:pt x="0" y="1344"/>
                </a:lnTo>
                <a:lnTo>
                  <a:pt x="0" y="1342"/>
                </a:lnTo>
                <a:lnTo>
                  <a:pt x="0" y="1342"/>
                </a:lnTo>
                <a:close/>
                <a:moveTo>
                  <a:pt x="0" y="1139"/>
                </a:moveTo>
                <a:lnTo>
                  <a:pt x="0" y="1020"/>
                </a:lnTo>
                <a:lnTo>
                  <a:pt x="0" y="1018"/>
                </a:lnTo>
                <a:lnTo>
                  <a:pt x="1" y="1014"/>
                </a:lnTo>
                <a:lnTo>
                  <a:pt x="5" y="1013"/>
                </a:lnTo>
                <a:lnTo>
                  <a:pt x="7" y="1013"/>
                </a:lnTo>
                <a:lnTo>
                  <a:pt x="10" y="1013"/>
                </a:lnTo>
                <a:lnTo>
                  <a:pt x="14" y="1014"/>
                </a:lnTo>
                <a:lnTo>
                  <a:pt x="15" y="1018"/>
                </a:lnTo>
                <a:lnTo>
                  <a:pt x="15" y="1020"/>
                </a:lnTo>
                <a:lnTo>
                  <a:pt x="15" y="1139"/>
                </a:lnTo>
                <a:lnTo>
                  <a:pt x="15" y="1142"/>
                </a:lnTo>
                <a:lnTo>
                  <a:pt x="14" y="1146"/>
                </a:lnTo>
                <a:lnTo>
                  <a:pt x="10" y="1148"/>
                </a:lnTo>
                <a:lnTo>
                  <a:pt x="7" y="1148"/>
                </a:lnTo>
                <a:lnTo>
                  <a:pt x="5" y="1148"/>
                </a:lnTo>
                <a:lnTo>
                  <a:pt x="1" y="1146"/>
                </a:lnTo>
                <a:lnTo>
                  <a:pt x="0" y="1142"/>
                </a:lnTo>
                <a:lnTo>
                  <a:pt x="0" y="1139"/>
                </a:lnTo>
                <a:lnTo>
                  <a:pt x="0" y="1139"/>
                </a:lnTo>
                <a:close/>
                <a:moveTo>
                  <a:pt x="0" y="936"/>
                </a:moveTo>
                <a:lnTo>
                  <a:pt x="0" y="818"/>
                </a:lnTo>
                <a:lnTo>
                  <a:pt x="0" y="815"/>
                </a:lnTo>
                <a:lnTo>
                  <a:pt x="1" y="811"/>
                </a:lnTo>
                <a:lnTo>
                  <a:pt x="5" y="809"/>
                </a:lnTo>
                <a:lnTo>
                  <a:pt x="7" y="809"/>
                </a:lnTo>
                <a:lnTo>
                  <a:pt x="10" y="809"/>
                </a:lnTo>
                <a:lnTo>
                  <a:pt x="14" y="811"/>
                </a:lnTo>
                <a:lnTo>
                  <a:pt x="15" y="815"/>
                </a:lnTo>
                <a:lnTo>
                  <a:pt x="15" y="818"/>
                </a:lnTo>
                <a:lnTo>
                  <a:pt x="15" y="936"/>
                </a:lnTo>
                <a:lnTo>
                  <a:pt x="15" y="939"/>
                </a:lnTo>
                <a:lnTo>
                  <a:pt x="14" y="943"/>
                </a:lnTo>
                <a:lnTo>
                  <a:pt x="10" y="944"/>
                </a:lnTo>
                <a:lnTo>
                  <a:pt x="7" y="944"/>
                </a:lnTo>
                <a:lnTo>
                  <a:pt x="5" y="944"/>
                </a:lnTo>
                <a:lnTo>
                  <a:pt x="1" y="943"/>
                </a:lnTo>
                <a:lnTo>
                  <a:pt x="0" y="939"/>
                </a:lnTo>
                <a:lnTo>
                  <a:pt x="0" y="936"/>
                </a:lnTo>
                <a:lnTo>
                  <a:pt x="0" y="936"/>
                </a:lnTo>
                <a:close/>
                <a:moveTo>
                  <a:pt x="0" y="734"/>
                </a:moveTo>
                <a:lnTo>
                  <a:pt x="0" y="615"/>
                </a:lnTo>
                <a:lnTo>
                  <a:pt x="0" y="611"/>
                </a:lnTo>
                <a:lnTo>
                  <a:pt x="1" y="610"/>
                </a:lnTo>
                <a:lnTo>
                  <a:pt x="5" y="608"/>
                </a:lnTo>
                <a:lnTo>
                  <a:pt x="5" y="606"/>
                </a:lnTo>
                <a:lnTo>
                  <a:pt x="7" y="606"/>
                </a:lnTo>
                <a:lnTo>
                  <a:pt x="8" y="606"/>
                </a:lnTo>
                <a:lnTo>
                  <a:pt x="10" y="608"/>
                </a:lnTo>
                <a:lnTo>
                  <a:pt x="14" y="610"/>
                </a:lnTo>
                <a:lnTo>
                  <a:pt x="15" y="611"/>
                </a:lnTo>
                <a:lnTo>
                  <a:pt x="15" y="615"/>
                </a:lnTo>
                <a:lnTo>
                  <a:pt x="15" y="734"/>
                </a:lnTo>
                <a:lnTo>
                  <a:pt x="15" y="738"/>
                </a:lnTo>
                <a:lnTo>
                  <a:pt x="14" y="739"/>
                </a:lnTo>
                <a:lnTo>
                  <a:pt x="10" y="743"/>
                </a:lnTo>
                <a:lnTo>
                  <a:pt x="8" y="743"/>
                </a:lnTo>
                <a:lnTo>
                  <a:pt x="7" y="743"/>
                </a:lnTo>
                <a:lnTo>
                  <a:pt x="5" y="743"/>
                </a:lnTo>
                <a:lnTo>
                  <a:pt x="5" y="743"/>
                </a:lnTo>
                <a:lnTo>
                  <a:pt x="1" y="739"/>
                </a:lnTo>
                <a:lnTo>
                  <a:pt x="0" y="738"/>
                </a:lnTo>
                <a:lnTo>
                  <a:pt x="0" y="734"/>
                </a:lnTo>
                <a:lnTo>
                  <a:pt x="0" y="734"/>
                </a:lnTo>
                <a:close/>
                <a:moveTo>
                  <a:pt x="0" y="531"/>
                </a:moveTo>
                <a:lnTo>
                  <a:pt x="0" y="413"/>
                </a:lnTo>
                <a:lnTo>
                  <a:pt x="0" y="410"/>
                </a:lnTo>
                <a:lnTo>
                  <a:pt x="1" y="406"/>
                </a:lnTo>
                <a:lnTo>
                  <a:pt x="5" y="405"/>
                </a:lnTo>
                <a:lnTo>
                  <a:pt x="7" y="405"/>
                </a:lnTo>
                <a:lnTo>
                  <a:pt x="10" y="405"/>
                </a:lnTo>
                <a:lnTo>
                  <a:pt x="14" y="406"/>
                </a:lnTo>
                <a:lnTo>
                  <a:pt x="15" y="410"/>
                </a:lnTo>
                <a:lnTo>
                  <a:pt x="15" y="413"/>
                </a:lnTo>
                <a:lnTo>
                  <a:pt x="15" y="531"/>
                </a:lnTo>
                <a:lnTo>
                  <a:pt x="15" y="534"/>
                </a:lnTo>
                <a:lnTo>
                  <a:pt x="14" y="538"/>
                </a:lnTo>
                <a:lnTo>
                  <a:pt x="10" y="540"/>
                </a:lnTo>
                <a:lnTo>
                  <a:pt x="7" y="540"/>
                </a:lnTo>
                <a:lnTo>
                  <a:pt x="5" y="540"/>
                </a:lnTo>
                <a:lnTo>
                  <a:pt x="1" y="538"/>
                </a:lnTo>
                <a:lnTo>
                  <a:pt x="0" y="534"/>
                </a:lnTo>
                <a:lnTo>
                  <a:pt x="0" y="531"/>
                </a:lnTo>
                <a:lnTo>
                  <a:pt x="0" y="531"/>
                </a:lnTo>
                <a:close/>
                <a:moveTo>
                  <a:pt x="0" y="329"/>
                </a:moveTo>
                <a:lnTo>
                  <a:pt x="0" y="210"/>
                </a:lnTo>
                <a:lnTo>
                  <a:pt x="0" y="207"/>
                </a:lnTo>
                <a:lnTo>
                  <a:pt x="1" y="203"/>
                </a:lnTo>
                <a:lnTo>
                  <a:pt x="5" y="201"/>
                </a:lnTo>
                <a:lnTo>
                  <a:pt x="7" y="201"/>
                </a:lnTo>
                <a:lnTo>
                  <a:pt x="10" y="201"/>
                </a:lnTo>
                <a:lnTo>
                  <a:pt x="14" y="203"/>
                </a:lnTo>
                <a:lnTo>
                  <a:pt x="15" y="207"/>
                </a:lnTo>
                <a:lnTo>
                  <a:pt x="15" y="210"/>
                </a:lnTo>
                <a:lnTo>
                  <a:pt x="15" y="329"/>
                </a:lnTo>
                <a:lnTo>
                  <a:pt x="15" y="331"/>
                </a:lnTo>
                <a:lnTo>
                  <a:pt x="14" y="335"/>
                </a:lnTo>
                <a:lnTo>
                  <a:pt x="10" y="336"/>
                </a:lnTo>
                <a:lnTo>
                  <a:pt x="7" y="336"/>
                </a:lnTo>
                <a:lnTo>
                  <a:pt x="5" y="336"/>
                </a:lnTo>
                <a:lnTo>
                  <a:pt x="1" y="335"/>
                </a:lnTo>
                <a:lnTo>
                  <a:pt x="0" y="331"/>
                </a:lnTo>
                <a:lnTo>
                  <a:pt x="0" y="329"/>
                </a:lnTo>
                <a:lnTo>
                  <a:pt x="0" y="329"/>
                </a:lnTo>
                <a:close/>
                <a:moveTo>
                  <a:pt x="0" y="126"/>
                </a:moveTo>
                <a:lnTo>
                  <a:pt x="0" y="7"/>
                </a:lnTo>
                <a:lnTo>
                  <a:pt x="0" y="5"/>
                </a:lnTo>
                <a:lnTo>
                  <a:pt x="1" y="2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2"/>
                </a:lnTo>
                <a:lnTo>
                  <a:pt x="15" y="5"/>
                </a:lnTo>
                <a:lnTo>
                  <a:pt x="15" y="7"/>
                </a:lnTo>
                <a:lnTo>
                  <a:pt x="15" y="126"/>
                </a:lnTo>
                <a:lnTo>
                  <a:pt x="15" y="130"/>
                </a:lnTo>
                <a:lnTo>
                  <a:pt x="14" y="133"/>
                </a:lnTo>
                <a:lnTo>
                  <a:pt x="10" y="135"/>
                </a:lnTo>
                <a:lnTo>
                  <a:pt x="7" y="135"/>
                </a:lnTo>
                <a:lnTo>
                  <a:pt x="5" y="135"/>
                </a:lnTo>
                <a:lnTo>
                  <a:pt x="1" y="133"/>
                </a:lnTo>
                <a:lnTo>
                  <a:pt x="0" y="130"/>
                </a:lnTo>
                <a:lnTo>
                  <a:pt x="0" y="126"/>
                </a:lnTo>
                <a:lnTo>
                  <a:pt x="0" y="126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39" name="Freeform 67"/>
          <p:cNvSpPr>
            <a:spLocks noEditPoints="1"/>
          </p:cNvSpPr>
          <p:nvPr/>
        </p:nvSpPr>
        <p:spPr bwMode="auto">
          <a:xfrm>
            <a:off x="5330825" y="3343275"/>
            <a:ext cx="41275" cy="2433638"/>
          </a:xfrm>
          <a:custGeom>
            <a:avLst/>
            <a:gdLst>
              <a:gd name="T0" fmla="*/ 10 w 51"/>
              <a:gd name="T1" fmla="*/ 2931 h 3066"/>
              <a:gd name="T2" fmla="*/ 17 w 51"/>
              <a:gd name="T3" fmla="*/ 3061 h 3066"/>
              <a:gd name="T4" fmla="*/ 2 w 51"/>
              <a:gd name="T5" fmla="*/ 3061 h 3066"/>
              <a:gd name="T6" fmla="*/ 3 w 51"/>
              <a:gd name="T7" fmla="*/ 2735 h 3066"/>
              <a:gd name="T8" fmla="*/ 14 w 51"/>
              <a:gd name="T9" fmla="*/ 2728 h 3066"/>
              <a:gd name="T10" fmla="*/ 19 w 51"/>
              <a:gd name="T11" fmla="*/ 2860 h 3066"/>
              <a:gd name="T12" fmla="*/ 5 w 51"/>
              <a:gd name="T13" fmla="*/ 2861 h 3066"/>
              <a:gd name="T14" fmla="*/ 7 w 51"/>
              <a:gd name="T15" fmla="*/ 2532 h 3066"/>
              <a:gd name="T16" fmla="*/ 23 w 51"/>
              <a:gd name="T17" fmla="*/ 2532 h 3066"/>
              <a:gd name="T18" fmla="*/ 17 w 51"/>
              <a:gd name="T19" fmla="*/ 2662 h 3066"/>
              <a:gd name="T20" fmla="*/ 5 w 51"/>
              <a:gd name="T21" fmla="*/ 2653 h 3066"/>
              <a:gd name="T22" fmla="*/ 17 w 51"/>
              <a:gd name="T23" fmla="*/ 2323 h 3066"/>
              <a:gd name="T24" fmla="*/ 24 w 51"/>
              <a:gd name="T25" fmla="*/ 2451 h 3066"/>
              <a:gd name="T26" fmla="*/ 9 w 51"/>
              <a:gd name="T27" fmla="*/ 2457 h 3066"/>
              <a:gd name="T28" fmla="*/ 10 w 51"/>
              <a:gd name="T29" fmla="*/ 2127 h 3066"/>
              <a:gd name="T30" fmla="*/ 28 w 51"/>
              <a:gd name="T31" fmla="*/ 2127 h 3066"/>
              <a:gd name="T32" fmla="*/ 17 w 51"/>
              <a:gd name="T33" fmla="*/ 2257 h 3066"/>
              <a:gd name="T34" fmla="*/ 9 w 51"/>
              <a:gd name="T35" fmla="*/ 2248 h 3066"/>
              <a:gd name="T36" fmla="*/ 17 w 51"/>
              <a:gd name="T37" fmla="*/ 1919 h 3066"/>
              <a:gd name="T38" fmla="*/ 28 w 51"/>
              <a:gd name="T39" fmla="*/ 2045 h 3066"/>
              <a:gd name="T40" fmla="*/ 14 w 51"/>
              <a:gd name="T41" fmla="*/ 2052 h 3066"/>
              <a:gd name="T42" fmla="*/ 16 w 51"/>
              <a:gd name="T43" fmla="*/ 1721 h 3066"/>
              <a:gd name="T44" fmla="*/ 30 w 51"/>
              <a:gd name="T45" fmla="*/ 1719 h 3066"/>
              <a:gd name="T46" fmla="*/ 28 w 51"/>
              <a:gd name="T47" fmla="*/ 1849 h 3066"/>
              <a:gd name="T48" fmla="*/ 16 w 51"/>
              <a:gd name="T49" fmla="*/ 1849 h 3066"/>
              <a:gd name="T50" fmla="*/ 17 w 51"/>
              <a:gd name="T51" fmla="*/ 1519 h 3066"/>
              <a:gd name="T52" fmla="*/ 35 w 51"/>
              <a:gd name="T53" fmla="*/ 1519 h 3066"/>
              <a:gd name="T54" fmla="*/ 24 w 51"/>
              <a:gd name="T55" fmla="*/ 1649 h 3066"/>
              <a:gd name="T56" fmla="*/ 19 w 51"/>
              <a:gd name="T57" fmla="*/ 1437 h 3066"/>
              <a:gd name="T58" fmla="*/ 30 w 51"/>
              <a:gd name="T59" fmla="*/ 1311 h 3066"/>
              <a:gd name="T60" fmla="*/ 35 w 51"/>
              <a:gd name="T61" fmla="*/ 1440 h 3066"/>
              <a:gd name="T62" fmla="*/ 19 w 51"/>
              <a:gd name="T63" fmla="*/ 1442 h 3066"/>
              <a:gd name="T64" fmla="*/ 23 w 51"/>
              <a:gd name="T65" fmla="*/ 1116 h 3066"/>
              <a:gd name="T66" fmla="*/ 37 w 51"/>
              <a:gd name="T67" fmla="*/ 1111 h 3066"/>
              <a:gd name="T68" fmla="*/ 31 w 51"/>
              <a:gd name="T69" fmla="*/ 1244 h 3066"/>
              <a:gd name="T70" fmla="*/ 21 w 51"/>
              <a:gd name="T71" fmla="*/ 1235 h 3066"/>
              <a:gd name="T72" fmla="*/ 33 w 51"/>
              <a:gd name="T73" fmla="*/ 906 h 3066"/>
              <a:gd name="T74" fmla="*/ 40 w 51"/>
              <a:gd name="T75" fmla="*/ 1034 h 3066"/>
              <a:gd name="T76" fmla="*/ 24 w 51"/>
              <a:gd name="T77" fmla="*/ 1039 h 3066"/>
              <a:gd name="T78" fmla="*/ 26 w 51"/>
              <a:gd name="T79" fmla="*/ 710 h 3066"/>
              <a:gd name="T80" fmla="*/ 44 w 51"/>
              <a:gd name="T81" fmla="*/ 710 h 3066"/>
              <a:gd name="T82" fmla="*/ 35 w 51"/>
              <a:gd name="T83" fmla="*/ 839 h 3066"/>
              <a:gd name="T84" fmla="*/ 24 w 51"/>
              <a:gd name="T85" fmla="*/ 831 h 3066"/>
              <a:gd name="T86" fmla="*/ 33 w 51"/>
              <a:gd name="T87" fmla="*/ 501 h 3066"/>
              <a:gd name="T88" fmla="*/ 44 w 51"/>
              <a:gd name="T89" fmla="*/ 627 h 3066"/>
              <a:gd name="T90" fmla="*/ 30 w 51"/>
              <a:gd name="T91" fmla="*/ 634 h 3066"/>
              <a:gd name="T92" fmla="*/ 31 w 51"/>
              <a:gd name="T93" fmla="*/ 303 h 3066"/>
              <a:gd name="T94" fmla="*/ 45 w 51"/>
              <a:gd name="T95" fmla="*/ 302 h 3066"/>
              <a:gd name="T96" fmla="*/ 40 w 51"/>
              <a:gd name="T97" fmla="*/ 433 h 3066"/>
              <a:gd name="T98" fmla="*/ 30 w 51"/>
              <a:gd name="T99" fmla="*/ 426 h 3066"/>
              <a:gd name="T100" fmla="*/ 42 w 51"/>
              <a:gd name="T101" fmla="*/ 97 h 3066"/>
              <a:gd name="T102" fmla="*/ 49 w 51"/>
              <a:gd name="T103" fmla="*/ 225 h 3066"/>
              <a:gd name="T104" fmla="*/ 33 w 51"/>
              <a:gd name="T105" fmla="*/ 230 h 3066"/>
              <a:gd name="T106" fmla="*/ 33 w 51"/>
              <a:gd name="T107" fmla="*/ 7 h 3066"/>
              <a:gd name="T108" fmla="*/ 49 w 51"/>
              <a:gd name="T109" fmla="*/ 2 h 3066"/>
              <a:gd name="T110" fmla="*/ 45 w 51"/>
              <a:gd name="T111" fmla="*/ 28 h 3066"/>
              <a:gd name="T112" fmla="*/ 33 w 51"/>
              <a:gd name="T113" fmla="*/ 20 h 3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1" h="3066">
                <a:moveTo>
                  <a:pt x="0" y="3057"/>
                </a:moveTo>
                <a:lnTo>
                  <a:pt x="2" y="2940"/>
                </a:lnTo>
                <a:lnTo>
                  <a:pt x="2" y="2937"/>
                </a:lnTo>
                <a:lnTo>
                  <a:pt x="3" y="2933"/>
                </a:lnTo>
                <a:lnTo>
                  <a:pt x="7" y="2931"/>
                </a:lnTo>
                <a:lnTo>
                  <a:pt x="10" y="2931"/>
                </a:lnTo>
                <a:lnTo>
                  <a:pt x="14" y="2931"/>
                </a:lnTo>
                <a:lnTo>
                  <a:pt x="17" y="2933"/>
                </a:lnTo>
                <a:lnTo>
                  <a:pt x="19" y="2937"/>
                </a:lnTo>
                <a:lnTo>
                  <a:pt x="19" y="2940"/>
                </a:lnTo>
                <a:lnTo>
                  <a:pt x="17" y="3057"/>
                </a:lnTo>
                <a:lnTo>
                  <a:pt x="17" y="3061"/>
                </a:lnTo>
                <a:lnTo>
                  <a:pt x="16" y="3064"/>
                </a:lnTo>
                <a:lnTo>
                  <a:pt x="12" y="3066"/>
                </a:lnTo>
                <a:lnTo>
                  <a:pt x="9" y="3066"/>
                </a:lnTo>
                <a:lnTo>
                  <a:pt x="5" y="3066"/>
                </a:lnTo>
                <a:lnTo>
                  <a:pt x="3" y="3064"/>
                </a:lnTo>
                <a:lnTo>
                  <a:pt x="2" y="3061"/>
                </a:lnTo>
                <a:lnTo>
                  <a:pt x="0" y="3059"/>
                </a:lnTo>
                <a:lnTo>
                  <a:pt x="0" y="3057"/>
                </a:lnTo>
                <a:lnTo>
                  <a:pt x="0" y="3057"/>
                </a:lnTo>
                <a:close/>
                <a:moveTo>
                  <a:pt x="3" y="2856"/>
                </a:moveTo>
                <a:lnTo>
                  <a:pt x="3" y="2737"/>
                </a:lnTo>
                <a:lnTo>
                  <a:pt x="3" y="2735"/>
                </a:lnTo>
                <a:lnTo>
                  <a:pt x="5" y="2733"/>
                </a:lnTo>
                <a:lnTo>
                  <a:pt x="7" y="2732"/>
                </a:lnTo>
                <a:lnTo>
                  <a:pt x="9" y="2728"/>
                </a:lnTo>
                <a:lnTo>
                  <a:pt x="10" y="2728"/>
                </a:lnTo>
                <a:lnTo>
                  <a:pt x="12" y="2728"/>
                </a:lnTo>
                <a:lnTo>
                  <a:pt x="14" y="2728"/>
                </a:lnTo>
                <a:lnTo>
                  <a:pt x="16" y="2728"/>
                </a:lnTo>
                <a:lnTo>
                  <a:pt x="19" y="2732"/>
                </a:lnTo>
                <a:lnTo>
                  <a:pt x="21" y="2733"/>
                </a:lnTo>
                <a:lnTo>
                  <a:pt x="21" y="2737"/>
                </a:lnTo>
                <a:lnTo>
                  <a:pt x="19" y="2856"/>
                </a:lnTo>
                <a:lnTo>
                  <a:pt x="19" y="2860"/>
                </a:lnTo>
                <a:lnTo>
                  <a:pt x="17" y="2861"/>
                </a:lnTo>
                <a:lnTo>
                  <a:pt x="14" y="2863"/>
                </a:lnTo>
                <a:lnTo>
                  <a:pt x="12" y="2865"/>
                </a:lnTo>
                <a:lnTo>
                  <a:pt x="10" y="2865"/>
                </a:lnTo>
                <a:lnTo>
                  <a:pt x="9" y="2863"/>
                </a:lnTo>
                <a:lnTo>
                  <a:pt x="5" y="2861"/>
                </a:lnTo>
                <a:lnTo>
                  <a:pt x="3" y="2858"/>
                </a:lnTo>
                <a:lnTo>
                  <a:pt x="3" y="2856"/>
                </a:lnTo>
                <a:lnTo>
                  <a:pt x="3" y="2856"/>
                </a:lnTo>
                <a:close/>
                <a:moveTo>
                  <a:pt x="5" y="2653"/>
                </a:moveTo>
                <a:lnTo>
                  <a:pt x="7" y="2535"/>
                </a:lnTo>
                <a:lnTo>
                  <a:pt x="7" y="2532"/>
                </a:lnTo>
                <a:lnTo>
                  <a:pt x="9" y="2528"/>
                </a:lnTo>
                <a:lnTo>
                  <a:pt x="12" y="2527"/>
                </a:lnTo>
                <a:lnTo>
                  <a:pt x="16" y="2527"/>
                </a:lnTo>
                <a:lnTo>
                  <a:pt x="17" y="2527"/>
                </a:lnTo>
                <a:lnTo>
                  <a:pt x="21" y="2528"/>
                </a:lnTo>
                <a:lnTo>
                  <a:pt x="23" y="2532"/>
                </a:lnTo>
                <a:lnTo>
                  <a:pt x="23" y="2535"/>
                </a:lnTo>
                <a:lnTo>
                  <a:pt x="23" y="2653"/>
                </a:lnTo>
                <a:lnTo>
                  <a:pt x="23" y="2655"/>
                </a:lnTo>
                <a:lnTo>
                  <a:pt x="23" y="2656"/>
                </a:lnTo>
                <a:lnTo>
                  <a:pt x="19" y="2660"/>
                </a:lnTo>
                <a:lnTo>
                  <a:pt x="17" y="2662"/>
                </a:lnTo>
                <a:lnTo>
                  <a:pt x="14" y="2662"/>
                </a:lnTo>
                <a:lnTo>
                  <a:pt x="10" y="2662"/>
                </a:lnTo>
                <a:lnTo>
                  <a:pt x="7" y="2660"/>
                </a:lnTo>
                <a:lnTo>
                  <a:pt x="5" y="2656"/>
                </a:lnTo>
                <a:lnTo>
                  <a:pt x="5" y="2653"/>
                </a:lnTo>
                <a:lnTo>
                  <a:pt x="5" y="2653"/>
                </a:lnTo>
                <a:close/>
                <a:moveTo>
                  <a:pt x="7" y="2450"/>
                </a:moveTo>
                <a:lnTo>
                  <a:pt x="9" y="2332"/>
                </a:lnTo>
                <a:lnTo>
                  <a:pt x="9" y="2329"/>
                </a:lnTo>
                <a:lnTo>
                  <a:pt x="10" y="2325"/>
                </a:lnTo>
                <a:lnTo>
                  <a:pt x="14" y="2323"/>
                </a:lnTo>
                <a:lnTo>
                  <a:pt x="17" y="2323"/>
                </a:lnTo>
                <a:lnTo>
                  <a:pt x="21" y="2323"/>
                </a:lnTo>
                <a:lnTo>
                  <a:pt x="23" y="2325"/>
                </a:lnTo>
                <a:lnTo>
                  <a:pt x="26" y="2329"/>
                </a:lnTo>
                <a:lnTo>
                  <a:pt x="26" y="2330"/>
                </a:lnTo>
                <a:lnTo>
                  <a:pt x="26" y="2332"/>
                </a:lnTo>
                <a:lnTo>
                  <a:pt x="24" y="2451"/>
                </a:lnTo>
                <a:lnTo>
                  <a:pt x="24" y="2453"/>
                </a:lnTo>
                <a:lnTo>
                  <a:pt x="23" y="2457"/>
                </a:lnTo>
                <a:lnTo>
                  <a:pt x="19" y="2458"/>
                </a:lnTo>
                <a:lnTo>
                  <a:pt x="16" y="2458"/>
                </a:lnTo>
                <a:lnTo>
                  <a:pt x="12" y="2458"/>
                </a:lnTo>
                <a:lnTo>
                  <a:pt x="9" y="2457"/>
                </a:lnTo>
                <a:lnTo>
                  <a:pt x="7" y="2453"/>
                </a:lnTo>
                <a:lnTo>
                  <a:pt x="7" y="2450"/>
                </a:lnTo>
                <a:lnTo>
                  <a:pt x="7" y="2450"/>
                </a:lnTo>
                <a:close/>
                <a:moveTo>
                  <a:pt x="9" y="2248"/>
                </a:moveTo>
                <a:lnTo>
                  <a:pt x="10" y="2129"/>
                </a:lnTo>
                <a:lnTo>
                  <a:pt x="10" y="2127"/>
                </a:lnTo>
                <a:lnTo>
                  <a:pt x="12" y="2124"/>
                </a:lnTo>
                <a:lnTo>
                  <a:pt x="16" y="2122"/>
                </a:lnTo>
                <a:lnTo>
                  <a:pt x="19" y="2122"/>
                </a:lnTo>
                <a:lnTo>
                  <a:pt x="23" y="2122"/>
                </a:lnTo>
                <a:lnTo>
                  <a:pt x="26" y="2124"/>
                </a:lnTo>
                <a:lnTo>
                  <a:pt x="28" y="2127"/>
                </a:lnTo>
                <a:lnTo>
                  <a:pt x="28" y="2131"/>
                </a:lnTo>
                <a:lnTo>
                  <a:pt x="26" y="2248"/>
                </a:lnTo>
                <a:lnTo>
                  <a:pt x="26" y="2252"/>
                </a:lnTo>
                <a:lnTo>
                  <a:pt x="24" y="2255"/>
                </a:lnTo>
                <a:lnTo>
                  <a:pt x="21" y="2257"/>
                </a:lnTo>
                <a:lnTo>
                  <a:pt x="17" y="2257"/>
                </a:lnTo>
                <a:lnTo>
                  <a:pt x="14" y="2257"/>
                </a:lnTo>
                <a:lnTo>
                  <a:pt x="12" y="2255"/>
                </a:lnTo>
                <a:lnTo>
                  <a:pt x="10" y="2252"/>
                </a:lnTo>
                <a:lnTo>
                  <a:pt x="9" y="2250"/>
                </a:lnTo>
                <a:lnTo>
                  <a:pt x="9" y="2248"/>
                </a:lnTo>
                <a:lnTo>
                  <a:pt x="9" y="2248"/>
                </a:lnTo>
                <a:close/>
                <a:moveTo>
                  <a:pt x="12" y="2045"/>
                </a:moveTo>
                <a:lnTo>
                  <a:pt x="12" y="1927"/>
                </a:lnTo>
                <a:lnTo>
                  <a:pt x="12" y="1926"/>
                </a:lnTo>
                <a:lnTo>
                  <a:pt x="14" y="1924"/>
                </a:lnTo>
                <a:lnTo>
                  <a:pt x="16" y="1920"/>
                </a:lnTo>
                <a:lnTo>
                  <a:pt x="17" y="1919"/>
                </a:lnTo>
                <a:lnTo>
                  <a:pt x="21" y="1919"/>
                </a:lnTo>
                <a:lnTo>
                  <a:pt x="24" y="1919"/>
                </a:lnTo>
                <a:lnTo>
                  <a:pt x="28" y="1920"/>
                </a:lnTo>
                <a:lnTo>
                  <a:pt x="30" y="1924"/>
                </a:lnTo>
                <a:lnTo>
                  <a:pt x="30" y="1927"/>
                </a:lnTo>
                <a:lnTo>
                  <a:pt x="28" y="2045"/>
                </a:lnTo>
                <a:lnTo>
                  <a:pt x="28" y="2048"/>
                </a:lnTo>
                <a:lnTo>
                  <a:pt x="26" y="2052"/>
                </a:lnTo>
                <a:lnTo>
                  <a:pt x="23" y="2054"/>
                </a:lnTo>
                <a:lnTo>
                  <a:pt x="19" y="2054"/>
                </a:lnTo>
                <a:lnTo>
                  <a:pt x="17" y="2054"/>
                </a:lnTo>
                <a:lnTo>
                  <a:pt x="14" y="2052"/>
                </a:lnTo>
                <a:lnTo>
                  <a:pt x="12" y="2048"/>
                </a:lnTo>
                <a:lnTo>
                  <a:pt x="12" y="2045"/>
                </a:lnTo>
                <a:lnTo>
                  <a:pt x="12" y="2045"/>
                </a:lnTo>
                <a:close/>
                <a:moveTo>
                  <a:pt x="14" y="1843"/>
                </a:moveTo>
                <a:lnTo>
                  <a:pt x="16" y="1724"/>
                </a:lnTo>
                <a:lnTo>
                  <a:pt x="16" y="1721"/>
                </a:lnTo>
                <a:lnTo>
                  <a:pt x="17" y="1719"/>
                </a:lnTo>
                <a:lnTo>
                  <a:pt x="21" y="1715"/>
                </a:lnTo>
                <a:lnTo>
                  <a:pt x="23" y="1715"/>
                </a:lnTo>
                <a:lnTo>
                  <a:pt x="24" y="1715"/>
                </a:lnTo>
                <a:lnTo>
                  <a:pt x="26" y="1717"/>
                </a:lnTo>
                <a:lnTo>
                  <a:pt x="30" y="1719"/>
                </a:lnTo>
                <a:lnTo>
                  <a:pt x="31" y="1721"/>
                </a:lnTo>
                <a:lnTo>
                  <a:pt x="31" y="1724"/>
                </a:lnTo>
                <a:lnTo>
                  <a:pt x="31" y="1843"/>
                </a:lnTo>
                <a:lnTo>
                  <a:pt x="31" y="1845"/>
                </a:lnTo>
                <a:lnTo>
                  <a:pt x="31" y="1847"/>
                </a:lnTo>
                <a:lnTo>
                  <a:pt x="28" y="1849"/>
                </a:lnTo>
                <a:lnTo>
                  <a:pt x="26" y="1850"/>
                </a:lnTo>
                <a:lnTo>
                  <a:pt x="24" y="1852"/>
                </a:lnTo>
                <a:lnTo>
                  <a:pt x="23" y="1852"/>
                </a:lnTo>
                <a:lnTo>
                  <a:pt x="21" y="1852"/>
                </a:lnTo>
                <a:lnTo>
                  <a:pt x="19" y="1850"/>
                </a:lnTo>
                <a:lnTo>
                  <a:pt x="16" y="1849"/>
                </a:lnTo>
                <a:lnTo>
                  <a:pt x="14" y="1847"/>
                </a:lnTo>
                <a:lnTo>
                  <a:pt x="14" y="1843"/>
                </a:lnTo>
                <a:lnTo>
                  <a:pt x="14" y="1843"/>
                </a:lnTo>
                <a:close/>
                <a:moveTo>
                  <a:pt x="16" y="1640"/>
                </a:moveTo>
                <a:lnTo>
                  <a:pt x="17" y="1523"/>
                </a:lnTo>
                <a:lnTo>
                  <a:pt x="17" y="1519"/>
                </a:lnTo>
                <a:lnTo>
                  <a:pt x="19" y="1516"/>
                </a:lnTo>
                <a:lnTo>
                  <a:pt x="23" y="1514"/>
                </a:lnTo>
                <a:lnTo>
                  <a:pt x="26" y="1514"/>
                </a:lnTo>
                <a:lnTo>
                  <a:pt x="30" y="1514"/>
                </a:lnTo>
                <a:lnTo>
                  <a:pt x="33" y="1516"/>
                </a:lnTo>
                <a:lnTo>
                  <a:pt x="35" y="1519"/>
                </a:lnTo>
                <a:lnTo>
                  <a:pt x="35" y="1523"/>
                </a:lnTo>
                <a:lnTo>
                  <a:pt x="33" y="1640"/>
                </a:lnTo>
                <a:lnTo>
                  <a:pt x="33" y="1644"/>
                </a:lnTo>
                <a:lnTo>
                  <a:pt x="31" y="1647"/>
                </a:lnTo>
                <a:lnTo>
                  <a:pt x="28" y="1649"/>
                </a:lnTo>
                <a:lnTo>
                  <a:pt x="24" y="1649"/>
                </a:lnTo>
                <a:lnTo>
                  <a:pt x="21" y="1649"/>
                </a:lnTo>
                <a:lnTo>
                  <a:pt x="17" y="1647"/>
                </a:lnTo>
                <a:lnTo>
                  <a:pt x="16" y="1644"/>
                </a:lnTo>
                <a:lnTo>
                  <a:pt x="16" y="1640"/>
                </a:lnTo>
                <a:lnTo>
                  <a:pt x="16" y="1640"/>
                </a:lnTo>
                <a:close/>
                <a:moveTo>
                  <a:pt x="19" y="1437"/>
                </a:moveTo>
                <a:lnTo>
                  <a:pt x="19" y="1320"/>
                </a:lnTo>
                <a:lnTo>
                  <a:pt x="19" y="1316"/>
                </a:lnTo>
                <a:lnTo>
                  <a:pt x="21" y="1313"/>
                </a:lnTo>
                <a:lnTo>
                  <a:pt x="24" y="1311"/>
                </a:lnTo>
                <a:lnTo>
                  <a:pt x="28" y="1311"/>
                </a:lnTo>
                <a:lnTo>
                  <a:pt x="30" y="1311"/>
                </a:lnTo>
                <a:lnTo>
                  <a:pt x="31" y="1313"/>
                </a:lnTo>
                <a:lnTo>
                  <a:pt x="35" y="1314"/>
                </a:lnTo>
                <a:lnTo>
                  <a:pt x="37" y="1316"/>
                </a:lnTo>
                <a:lnTo>
                  <a:pt x="37" y="1320"/>
                </a:lnTo>
                <a:lnTo>
                  <a:pt x="35" y="1439"/>
                </a:lnTo>
                <a:lnTo>
                  <a:pt x="35" y="1440"/>
                </a:lnTo>
                <a:lnTo>
                  <a:pt x="33" y="1444"/>
                </a:lnTo>
                <a:lnTo>
                  <a:pt x="30" y="1446"/>
                </a:lnTo>
                <a:lnTo>
                  <a:pt x="26" y="1446"/>
                </a:lnTo>
                <a:lnTo>
                  <a:pt x="23" y="1446"/>
                </a:lnTo>
                <a:lnTo>
                  <a:pt x="21" y="1444"/>
                </a:lnTo>
                <a:lnTo>
                  <a:pt x="19" y="1442"/>
                </a:lnTo>
                <a:lnTo>
                  <a:pt x="19" y="1440"/>
                </a:lnTo>
                <a:lnTo>
                  <a:pt x="19" y="1439"/>
                </a:lnTo>
                <a:lnTo>
                  <a:pt x="19" y="1437"/>
                </a:lnTo>
                <a:lnTo>
                  <a:pt x="19" y="1437"/>
                </a:lnTo>
                <a:close/>
                <a:moveTo>
                  <a:pt x="21" y="1235"/>
                </a:moveTo>
                <a:lnTo>
                  <a:pt x="23" y="1116"/>
                </a:lnTo>
                <a:lnTo>
                  <a:pt x="23" y="1115"/>
                </a:lnTo>
                <a:lnTo>
                  <a:pt x="24" y="1111"/>
                </a:lnTo>
                <a:lnTo>
                  <a:pt x="28" y="1109"/>
                </a:lnTo>
                <a:lnTo>
                  <a:pt x="30" y="1109"/>
                </a:lnTo>
                <a:lnTo>
                  <a:pt x="33" y="1109"/>
                </a:lnTo>
                <a:lnTo>
                  <a:pt x="37" y="1111"/>
                </a:lnTo>
                <a:lnTo>
                  <a:pt x="38" y="1115"/>
                </a:lnTo>
                <a:lnTo>
                  <a:pt x="38" y="1118"/>
                </a:lnTo>
                <a:lnTo>
                  <a:pt x="37" y="1235"/>
                </a:lnTo>
                <a:lnTo>
                  <a:pt x="37" y="1239"/>
                </a:lnTo>
                <a:lnTo>
                  <a:pt x="35" y="1242"/>
                </a:lnTo>
                <a:lnTo>
                  <a:pt x="31" y="1244"/>
                </a:lnTo>
                <a:lnTo>
                  <a:pt x="30" y="1244"/>
                </a:lnTo>
                <a:lnTo>
                  <a:pt x="26" y="1244"/>
                </a:lnTo>
                <a:lnTo>
                  <a:pt x="23" y="1242"/>
                </a:lnTo>
                <a:lnTo>
                  <a:pt x="21" y="1239"/>
                </a:lnTo>
                <a:lnTo>
                  <a:pt x="21" y="1235"/>
                </a:lnTo>
                <a:lnTo>
                  <a:pt x="21" y="1235"/>
                </a:lnTo>
                <a:close/>
                <a:moveTo>
                  <a:pt x="23" y="1032"/>
                </a:moveTo>
                <a:lnTo>
                  <a:pt x="24" y="915"/>
                </a:lnTo>
                <a:lnTo>
                  <a:pt x="24" y="911"/>
                </a:lnTo>
                <a:lnTo>
                  <a:pt x="26" y="908"/>
                </a:lnTo>
                <a:lnTo>
                  <a:pt x="30" y="906"/>
                </a:lnTo>
                <a:lnTo>
                  <a:pt x="33" y="906"/>
                </a:lnTo>
                <a:lnTo>
                  <a:pt x="35" y="906"/>
                </a:lnTo>
                <a:lnTo>
                  <a:pt x="38" y="908"/>
                </a:lnTo>
                <a:lnTo>
                  <a:pt x="40" y="911"/>
                </a:lnTo>
                <a:lnTo>
                  <a:pt x="40" y="915"/>
                </a:lnTo>
                <a:lnTo>
                  <a:pt x="40" y="1032"/>
                </a:lnTo>
                <a:lnTo>
                  <a:pt x="40" y="1034"/>
                </a:lnTo>
                <a:lnTo>
                  <a:pt x="40" y="1036"/>
                </a:lnTo>
                <a:lnTo>
                  <a:pt x="37" y="1039"/>
                </a:lnTo>
                <a:lnTo>
                  <a:pt x="35" y="1041"/>
                </a:lnTo>
                <a:lnTo>
                  <a:pt x="31" y="1041"/>
                </a:lnTo>
                <a:lnTo>
                  <a:pt x="28" y="1041"/>
                </a:lnTo>
                <a:lnTo>
                  <a:pt x="24" y="1039"/>
                </a:lnTo>
                <a:lnTo>
                  <a:pt x="23" y="1036"/>
                </a:lnTo>
                <a:lnTo>
                  <a:pt x="23" y="1032"/>
                </a:lnTo>
                <a:lnTo>
                  <a:pt x="23" y="1032"/>
                </a:lnTo>
                <a:close/>
                <a:moveTo>
                  <a:pt x="24" y="831"/>
                </a:moveTo>
                <a:lnTo>
                  <a:pt x="26" y="712"/>
                </a:lnTo>
                <a:lnTo>
                  <a:pt x="26" y="710"/>
                </a:lnTo>
                <a:lnTo>
                  <a:pt x="28" y="706"/>
                </a:lnTo>
                <a:lnTo>
                  <a:pt x="31" y="705"/>
                </a:lnTo>
                <a:lnTo>
                  <a:pt x="35" y="705"/>
                </a:lnTo>
                <a:lnTo>
                  <a:pt x="38" y="705"/>
                </a:lnTo>
                <a:lnTo>
                  <a:pt x="42" y="706"/>
                </a:lnTo>
                <a:lnTo>
                  <a:pt x="44" y="710"/>
                </a:lnTo>
                <a:lnTo>
                  <a:pt x="44" y="712"/>
                </a:lnTo>
                <a:lnTo>
                  <a:pt x="42" y="831"/>
                </a:lnTo>
                <a:lnTo>
                  <a:pt x="42" y="834"/>
                </a:lnTo>
                <a:lnTo>
                  <a:pt x="40" y="836"/>
                </a:lnTo>
                <a:lnTo>
                  <a:pt x="37" y="839"/>
                </a:lnTo>
                <a:lnTo>
                  <a:pt x="35" y="839"/>
                </a:lnTo>
                <a:lnTo>
                  <a:pt x="33" y="839"/>
                </a:lnTo>
                <a:lnTo>
                  <a:pt x="31" y="839"/>
                </a:lnTo>
                <a:lnTo>
                  <a:pt x="30" y="839"/>
                </a:lnTo>
                <a:lnTo>
                  <a:pt x="26" y="836"/>
                </a:lnTo>
                <a:lnTo>
                  <a:pt x="24" y="834"/>
                </a:lnTo>
                <a:lnTo>
                  <a:pt x="24" y="831"/>
                </a:lnTo>
                <a:lnTo>
                  <a:pt x="24" y="831"/>
                </a:lnTo>
                <a:close/>
                <a:moveTo>
                  <a:pt x="28" y="627"/>
                </a:moveTo>
                <a:lnTo>
                  <a:pt x="28" y="510"/>
                </a:lnTo>
                <a:lnTo>
                  <a:pt x="28" y="507"/>
                </a:lnTo>
                <a:lnTo>
                  <a:pt x="30" y="503"/>
                </a:lnTo>
                <a:lnTo>
                  <a:pt x="33" y="501"/>
                </a:lnTo>
                <a:lnTo>
                  <a:pt x="37" y="501"/>
                </a:lnTo>
                <a:lnTo>
                  <a:pt x="40" y="501"/>
                </a:lnTo>
                <a:lnTo>
                  <a:pt x="44" y="503"/>
                </a:lnTo>
                <a:lnTo>
                  <a:pt x="45" y="507"/>
                </a:lnTo>
                <a:lnTo>
                  <a:pt x="45" y="510"/>
                </a:lnTo>
                <a:lnTo>
                  <a:pt x="44" y="627"/>
                </a:lnTo>
                <a:lnTo>
                  <a:pt x="44" y="631"/>
                </a:lnTo>
                <a:lnTo>
                  <a:pt x="42" y="634"/>
                </a:lnTo>
                <a:lnTo>
                  <a:pt x="38" y="636"/>
                </a:lnTo>
                <a:lnTo>
                  <a:pt x="35" y="636"/>
                </a:lnTo>
                <a:lnTo>
                  <a:pt x="33" y="636"/>
                </a:lnTo>
                <a:lnTo>
                  <a:pt x="30" y="634"/>
                </a:lnTo>
                <a:lnTo>
                  <a:pt x="28" y="631"/>
                </a:lnTo>
                <a:lnTo>
                  <a:pt x="28" y="627"/>
                </a:lnTo>
                <a:lnTo>
                  <a:pt x="28" y="627"/>
                </a:lnTo>
                <a:close/>
                <a:moveTo>
                  <a:pt x="30" y="426"/>
                </a:moveTo>
                <a:lnTo>
                  <a:pt x="31" y="307"/>
                </a:lnTo>
                <a:lnTo>
                  <a:pt x="31" y="303"/>
                </a:lnTo>
                <a:lnTo>
                  <a:pt x="33" y="300"/>
                </a:lnTo>
                <a:lnTo>
                  <a:pt x="37" y="298"/>
                </a:lnTo>
                <a:lnTo>
                  <a:pt x="38" y="298"/>
                </a:lnTo>
                <a:lnTo>
                  <a:pt x="40" y="298"/>
                </a:lnTo>
                <a:lnTo>
                  <a:pt x="42" y="300"/>
                </a:lnTo>
                <a:lnTo>
                  <a:pt x="45" y="302"/>
                </a:lnTo>
                <a:lnTo>
                  <a:pt x="47" y="303"/>
                </a:lnTo>
                <a:lnTo>
                  <a:pt x="47" y="307"/>
                </a:lnTo>
                <a:lnTo>
                  <a:pt x="45" y="426"/>
                </a:lnTo>
                <a:lnTo>
                  <a:pt x="45" y="428"/>
                </a:lnTo>
                <a:lnTo>
                  <a:pt x="44" y="431"/>
                </a:lnTo>
                <a:lnTo>
                  <a:pt x="40" y="433"/>
                </a:lnTo>
                <a:lnTo>
                  <a:pt x="38" y="433"/>
                </a:lnTo>
                <a:lnTo>
                  <a:pt x="35" y="433"/>
                </a:lnTo>
                <a:lnTo>
                  <a:pt x="31" y="431"/>
                </a:lnTo>
                <a:lnTo>
                  <a:pt x="30" y="428"/>
                </a:lnTo>
                <a:lnTo>
                  <a:pt x="30" y="426"/>
                </a:lnTo>
                <a:lnTo>
                  <a:pt x="30" y="426"/>
                </a:lnTo>
                <a:close/>
                <a:moveTo>
                  <a:pt x="31" y="223"/>
                </a:moveTo>
                <a:lnTo>
                  <a:pt x="33" y="105"/>
                </a:lnTo>
                <a:lnTo>
                  <a:pt x="33" y="102"/>
                </a:lnTo>
                <a:lnTo>
                  <a:pt x="35" y="98"/>
                </a:lnTo>
                <a:lnTo>
                  <a:pt x="38" y="97"/>
                </a:lnTo>
                <a:lnTo>
                  <a:pt x="42" y="97"/>
                </a:lnTo>
                <a:lnTo>
                  <a:pt x="44" y="97"/>
                </a:lnTo>
                <a:lnTo>
                  <a:pt x="47" y="98"/>
                </a:lnTo>
                <a:lnTo>
                  <a:pt x="49" y="102"/>
                </a:lnTo>
                <a:lnTo>
                  <a:pt x="49" y="105"/>
                </a:lnTo>
                <a:lnTo>
                  <a:pt x="49" y="223"/>
                </a:lnTo>
                <a:lnTo>
                  <a:pt x="49" y="225"/>
                </a:lnTo>
                <a:lnTo>
                  <a:pt x="49" y="226"/>
                </a:lnTo>
                <a:lnTo>
                  <a:pt x="45" y="230"/>
                </a:lnTo>
                <a:lnTo>
                  <a:pt x="44" y="232"/>
                </a:lnTo>
                <a:lnTo>
                  <a:pt x="40" y="232"/>
                </a:lnTo>
                <a:lnTo>
                  <a:pt x="37" y="232"/>
                </a:lnTo>
                <a:lnTo>
                  <a:pt x="33" y="230"/>
                </a:lnTo>
                <a:lnTo>
                  <a:pt x="31" y="226"/>
                </a:lnTo>
                <a:lnTo>
                  <a:pt x="31" y="223"/>
                </a:lnTo>
                <a:lnTo>
                  <a:pt x="31" y="223"/>
                </a:lnTo>
                <a:close/>
                <a:moveTo>
                  <a:pt x="33" y="20"/>
                </a:moveTo>
                <a:lnTo>
                  <a:pt x="33" y="9"/>
                </a:lnTo>
                <a:lnTo>
                  <a:pt x="33" y="7"/>
                </a:lnTo>
                <a:lnTo>
                  <a:pt x="35" y="6"/>
                </a:lnTo>
                <a:lnTo>
                  <a:pt x="37" y="2"/>
                </a:lnTo>
                <a:lnTo>
                  <a:pt x="38" y="0"/>
                </a:lnTo>
                <a:lnTo>
                  <a:pt x="42" y="0"/>
                </a:lnTo>
                <a:lnTo>
                  <a:pt x="45" y="0"/>
                </a:lnTo>
                <a:lnTo>
                  <a:pt x="49" y="2"/>
                </a:lnTo>
                <a:lnTo>
                  <a:pt x="51" y="6"/>
                </a:lnTo>
                <a:lnTo>
                  <a:pt x="51" y="9"/>
                </a:lnTo>
                <a:lnTo>
                  <a:pt x="51" y="20"/>
                </a:lnTo>
                <a:lnTo>
                  <a:pt x="51" y="23"/>
                </a:lnTo>
                <a:lnTo>
                  <a:pt x="49" y="27"/>
                </a:lnTo>
                <a:lnTo>
                  <a:pt x="45" y="28"/>
                </a:lnTo>
                <a:lnTo>
                  <a:pt x="42" y="28"/>
                </a:lnTo>
                <a:lnTo>
                  <a:pt x="38" y="28"/>
                </a:lnTo>
                <a:lnTo>
                  <a:pt x="35" y="27"/>
                </a:lnTo>
                <a:lnTo>
                  <a:pt x="33" y="23"/>
                </a:lnTo>
                <a:lnTo>
                  <a:pt x="33" y="20"/>
                </a:lnTo>
                <a:lnTo>
                  <a:pt x="33" y="2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40" name="Freeform 68"/>
          <p:cNvSpPr>
            <a:spLocks noEditPoints="1"/>
          </p:cNvSpPr>
          <p:nvPr/>
        </p:nvSpPr>
        <p:spPr bwMode="auto">
          <a:xfrm>
            <a:off x="4227513" y="4132263"/>
            <a:ext cx="14287" cy="1644650"/>
          </a:xfrm>
          <a:custGeom>
            <a:avLst/>
            <a:gdLst>
              <a:gd name="T0" fmla="*/ 2 w 17"/>
              <a:gd name="T1" fmla="*/ 1938 h 2071"/>
              <a:gd name="T2" fmla="*/ 14 w 17"/>
              <a:gd name="T3" fmla="*/ 1938 h 2071"/>
              <a:gd name="T4" fmla="*/ 17 w 17"/>
              <a:gd name="T5" fmla="*/ 2062 h 2071"/>
              <a:gd name="T6" fmla="*/ 12 w 17"/>
              <a:gd name="T7" fmla="*/ 2071 h 2071"/>
              <a:gd name="T8" fmla="*/ 0 w 17"/>
              <a:gd name="T9" fmla="*/ 2066 h 2071"/>
              <a:gd name="T10" fmla="*/ 0 w 17"/>
              <a:gd name="T11" fmla="*/ 1742 h 2071"/>
              <a:gd name="T12" fmla="*/ 7 w 17"/>
              <a:gd name="T13" fmla="*/ 1733 h 2071"/>
              <a:gd name="T14" fmla="*/ 14 w 17"/>
              <a:gd name="T15" fmla="*/ 1737 h 2071"/>
              <a:gd name="T16" fmla="*/ 17 w 17"/>
              <a:gd name="T17" fmla="*/ 1861 h 2071"/>
              <a:gd name="T18" fmla="*/ 12 w 17"/>
              <a:gd name="T19" fmla="*/ 1868 h 2071"/>
              <a:gd name="T20" fmla="*/ 5 w 17"/>
              <a:gd name="T21" fmla="*/ 1868 h 2071"/>
              <a:gd name="T22" fmla="*/ 0 w 17"/>
              <a:gd name="T23" fmla="*/ 1861 h 2071"/>
              <a:gd name="T24" fmla="*/ 2 w 17"/>
              <a:gd name="T25" fmla="*/ 1533 h 2071"/>
              <a:gd name="T26" fmla="*/ 14 w 17"/>
              <a:gd name="T27" fmla="*/ 1533 h 2071"/>
              <a:gd name="T28" fmla="*/ 17 w 17"/>
              <a:gd name="T29" fmla="*/ 1658 h 2071"/>
              <a:gd name="T30" fmla="*/ 12 w 17"/>
              <a:gd name="T31" fmla="*/ 1667 h 2071"/>
              <a:gd name="T32" fmla="*/ 0 w 17"/>
              <a:gd name="T33" fmla="*/ 1661 h 2071"/>
              <a:gd name="T34" fmla="*/ 0 w 17"/>
              <a:gd name="T35" fmla="*/ 1337 h 2071"/>
              <a:gd name="T36" fmla="*/ 9 w 17"/>
              <a:gd name="T37" fmla="*/ 1328 h 2071"/>
              <a:gd name="T38" fmla="*/ 17 w 17"/>
              <a:gd name="T39" fmla="*/ 1335 h 2071"/>
              <a:gd name="T40" fmla="*/ 17 w 17"/>
              <a:gd name="T41" fmla="*/ 1458 h 2071"/>
              <a:gd name="T42" fmla="*/ 5 w 17"/>
              <a:gd name="T43" fmla="*/ 1463 h 2071"/>
              <a:gd name="T44" fmla="*/ 0 w 17"/>
              <a:gd name="T45" fmla="*/ 1455 h 2071"/>
              <a:gd name="T46" fmla="*/ 2 w 17"/>
              <a:gd name="T47" fmla="*/ 1129 h 2071"/>
              <a:gd name="T48" fmla="*/ 14 w 17"/>
              <a:gd name="T49" fmla="*/ 1129 h 2071"/>
              <a:gd name="T50" fmla="*/ 17 w 17"/>
              <a:gd name="T51" fmla="*/ 1253 h 2071"/>
              <a:gd name="T52" fmla="*/ 12 w 17"/>
              <a:gd name="T53" fmla="*/ 1262 h 2071"/>
              <a:gd name="T54" fmla="*/ 0 w 17"/>
              <a:gd name="T55" fmla="*/ 1257 h 2071"/>
              <a:gd name="T56" fmla="*/ 0 w 17"/>
              <a:gd name="T57" fmla="*/ 932 h 2071"/>
              <a:gd name="T58" fmla="*/ 9 w 17"/>
              <a:gd name="T59" fmla="*/ 924 h 2071"/>
              <a:gd name="T60" fmla="*/ 17 w 17"/>
              <a:gd name="T61" fmla="*/ 931 h 2071"/>
              <a:gd name="T62" fmla="*/ 17 w 17"/>
              <a:gd name="T63" fmla="*/ 1053 h 2071"/>
              <a:gd name="T64" fmla="*/ 5 w 17"/>
              <a:gd name="T65" fmla="*/ 1059 h 2071"/>
              <a:gd name="T66" fmla="*/ 0 w 17"/>
              <a:gd name="T67" fmla="*/ 1050 h 2071"/>
              <a:gd name="T68" fmla="*/ 2 w 17"/>
              <a:gd name="T69" fmla="*/ 724 h 2071"/>
              <a:gd name="T70" fmla="*/ 10 w 17"/>
              <a:gd name="T71" fmla="*/ 720 h 2071"/>
              <a:gd name="T72" fmla="*/ 17 w 17"/>
              <a:gd name="T73" fmla="*/ 727 h 2071"/>
              <a:gd name="T74" fmla="*/ 17 w 17"/>
              <a:gd name="T75" fmla="*/ 852 h 2071"/>
              <a:gd name="T76" fmla="*/ 9 w 17"/>
              <a:gd name="T77" fmla="*/ 857 h 2071"/>
              <a:gd name="T78" fmla="*/ 0 w 17"/>
              <a:gd name="T79" fmla="*/ 852 h 2071"/>
              <a:gd name="T80" fmla="*/ 0 w 17"/>
              <a:gd name="T81" fmla="*/ 528 h 2071"/>
              <a:gd name="T82" fmla="*/ 9 w 17"/>
              <a:gd name="T83" fmla="*/ 519 h 2071"/>
              <a:gd name="T84" fmla="*/ 17 w 17"/>
              <a:gd name="T85" fmla="*/ 526 h 2071"/>
              <a:gd name="T86" fmla="*/ 17 w 17"/>
              <a:gd name="T87" fmla="*/ 649 h 2071"/>
              <a:gd name="T88" fmla="*/ 5 w 17"/>
              <a:gd name="T89" fmla="*/ 654 h 2071"/>
              <a:gd name="T90" fmla="*/ 0 w 17"/>
              <a:gd name="T91" fmla="*/ 645 h 2071"/>
              <a:gd name="T92" fmla="*/ 2 w 17"/>
              <a:gd name="T93" fmla="*/ 318 h 2071"/>
              <a:gd name="T94" fmla="*/ 14 w 17"/>
              <a:gd name="T95" fmla="*/ 318 h 2071"/>
              <a:gd name="T96" fmla="*/ 17 w 17"/>
              <a:gd name="T97" fmla="*/ 442 h 2071"/>
              <a:gd name="T98" fmla="*/ 12 w 17"/>
              <a:gd name="T99" fmla="*/ 451 h 2071"/>
              <a:gd name="T100" fmla="*/ 0 w 17"/>
              <a:gd name="T101" fmla="*/ 445 h 2071"/>
              <a:gd name="T102" fmla="*/ 0 w 17"/>
              <a:gd name="T103" fmla="*/ 121 h 2071"/>
              <a:gd name="T104" fmla="*/ 9 w 17"/>
              <a:gd name="T105" fmla="*/ 114 h 2071"/>
              <a:gd name="T106" fmla="*/ 17 w 17"/>
              <a:gd name="T107" fmla="*/ 120 h 2071"/>
              <a:gd name="T108" fmla="*/ 17 w 17"/>
              <a:gd name="T109" fmla="*/ 244 h 2071"/>
              <a:gd name="T110" fmla="*/ 5 w 17"/>
              <a:gd name="T111" fmla="*/ 249 h 2071"/>
              <a:gd name="T112" fmla="*/ 0 w 17"/>
              <a:gd name="T113" fmla="*/ 240 h 2071"/>
              <a:gd name="T114" fmla="*/ 2 w 17"/>
              <a:gd name="T115" fmla="*/ 2 h 2071"/>
              <a:gd name="T116" fmla="*/ 14 w 17"/>
              <a:gd name="T117" fmla="*/ 2 h 2071"/>
              <a:gd name="T118" fmla="*/ 17 w 17"/>
              <a:gd name="T119" fmla="*/ 37 h 2071"/>
              <a:gd name="T120" fmla="*/ 12 w 17"/>
              <a:gd name="T121" fmla="*/ 46 h 2071"/>
              <a:gd name="T122" fmla="*/ 0 w 17"/>
              <a:gd name="T123" fmla="*/ 41 h 2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" h="2071">
                <a:moveTo>
                  <a:pt x="0" y="2062"/>
                </a:moveTo>
                <a:lnTo>
                  <a:pt x="0" y="1945"/>
                </a:lnTo>
                <a:lnTo>
                  <a:pt x="0" y="1942"/>
                </a:lnTo>
                <a:lnTo>
                  <a:pt x="2" y="1938"/>
                </a:lnTo>
                <a:lnTo>
                  <a:pt x="5" y="1936"/>
                </a:lnTo>
                <a:lnTo>
                  <a:pt x="9" y="1936"/>
                </a:lnTo>
                <a:lnTo>
                  <a:pt x="12" y="1936"/>
                </a:lnTo>
                <a:lnTo>
                  <a:pt x="14" y="1938"/>
                </a:lnTo>
                <a:lnTo>
                  <a:pt x="17" y="1942"/>
                </a:lnTo>
                <a:lnTo>
                  <a:pt x="17" y="1943"/>
                </a:lnTo>
                <a:lnTo>
                  <a:pt x="17" y="1945"/>
                </a:lnTo>
                <a:lnTo>
                  <a:pt x="17" y="2062"/>
                </a:lnTo>
                <a:lnTo>
                  <a:pt x="17" y="2064"/>
                </a:lnTo>
                <a:lnTo>
                  <a:pt x="17" y="2066"/>
                </a:lnTo>
                <a:lnTo>
                  <a:pt x="14" y="2069"/>
                </a:lnTo>
                <a:lnTo>
                  <a:pt x="12" y="2071"/>
                </a:lnTo>
                <a:lnTo>
                  <a:pt x="9" y="2071"/>
                </a:lnTo>
                <a:lnTo>
                  <a:pt x="5" y="2071"/>
                </a:lnTo>
                <a:lnTo>
                  <a:pt x="2" y="2069"/>
                </a:lnTo>
                <a:lnTo>
                  <a:pt x="0" y="2066"/>
                </a:lnTo>
                <a:lnTo>
                  <a:pt x="0" y="2062"/>
                </a:lnTo>
                <a:lnTo>
                  <a:pt x="0" y="2062"/>
                </a:lnTo>
                <a:close/>
                <a:moveTo>
                  <a:pt x="0" y="1861"/>
                </a:moveTo>
                <a:lnTo>
                  <a:pt x="0" y="1742"/>
                </a:lnTo>
                <a:lnTo>
                  <a:pt x="0" y="1738"/>
                </a:lnTo>
                <a:lnTo>
                  <a:pt x="2" y="1737"/>
                </a:lnTo>
                <a:lnTo>
                  <a:pt x="5" y="1733"/>
                </a:lnTo>
                <a:lnTo>
                  <a:pt x="7" y="1733"/>
                </a:lnTo>
                <a:lnTo>
                  <a:pt x="9" y="1733"/>
                </a:lnTo>
                <a:lnTo>
                  <a:pt x="10" y="1733"/>
                </a:lnTo>
                <a:lnTo>
                  <a:pt x="12" y="1733"/>
                </a:lnTo>
                <a:lnTo>
                  <a:pt x="14" y="1737"/>
                </a:lnTo>
                <a:lnTo>
                  <a:pt x="17" y="1738"/>
                </a:lnTo>
                <a:lnTo>
                  <a:pt x="17" y="1740"/>
                </a:lnTo>
                <a:lnTo>
                  <a:pt x="17" y="1742"/>
                </a:lnTo>
                <a:lnTo>
                  <a:pt x="17" y="1861"/>
                </a:lnTo>
                <a:lnTo>
                  <a:pt x="17" y="1863"/>
                </a:lnTo>
                <a:lnTo>
                  <a:pt x="17" y="1865"/>
                </a:lnTo>
                <a:lnTo>
                  <a:pt x="14" y="1866"/>
                </a:lnTo>
                <a:lnTo>
                  <a:pt x="12" y="1868"/>
                </a:lnTo>
                <a:lnTo>
                  <a:pt x="10" y="1870"/>
                </a:lnTo>
                <a:lnTo>
                  <a:pt x="9" y="1870"/>
                </a:lnTo>
                <a:lnTo>
                  <a:pt x="7" y="1870"/>
                </a:lnTo>
                <a:lnTo>
                  <a:pt x="5" y="1868"/>
                </a:lnTo>
                <a:lnTo>
                  <a:pt x="2" y="1866"/>
                </a:lnTo>
                <a:lnTo>
                  <a:pt x="0" y="1865"/>
                </a:lnTo>
                <a:lnTo>
                  <a:pt x="0" y="1861"/>
                </a:lnTo>
                <a:lnTo>
                  <a:pt x="0" y="1861"/>
                </a:lnTo>
                <a:close/>
                <a:moveTo>
                  <a:pt x="0" y="1658"/>
                </a:moveTo>
                <a:lnTo>
                  <a:pt x="0" y="1540"/>
                </a:lnTo>
                <a:lnTo>
                  <a:pt x="0" y="1537"/>
                </a:lnTo>
                <a:lnTo>
                  <a:pt x="2" y="1533"/>
                </a:lnTo>
                <a:lnTo>
                  <a:pt x="5" y="1532"/>
                </a:lnTo>
                <a:lnTo>
                  <a:pt x="9" y="1532"/>
                </a:lnTo>
                <a:lnTo>
                  <a:pt x="12" y="1532"/>
                </a:lnTo>
                <a:lnTo>
                  <a:pt x="14" y="1533"/>
                </a:lnTo>
                <a:lnTo>
                  <a:pt x="17" y="1537"/>
                </a:lnTo>
                <a:lnTo>
                  <a:pt x="17" y="1539"/>
                </a:lnTo>
                <a:lnTo>
                  <a:pt x="17" y="1540"/>
                </a:lnTo>
                <a:lnTo>
                  <a:pt x="17" y="1658"/>
                </a:lnTo>
                <a:lnTo>
                  <a:pt x="17" y="1660"/>
                </a:lnTo>
                <a:lnTo>
                  <a:pt x="17" y="1661"/>
                </a:lnTo>
                <a:lnTo>
                  <a:pt x="14" y="1665"/>
                </a:lnTo>
                <a:lnTo>
                  <a:pt x="12" y="1667"/>
                </a:lnTo>
                <a:lnTo>
                  <a:pt x="9" y="1667"/>
                </a:lnTo>
                <a:lnTo>
                  <a:pt x="5" y="1667"/>
                </a:lnTo>
                <a:lnTo>
                  <a:pt x="2" y="1665"/>
                </a:lnTo>
                <a:lnTo>
                  <a:pt x="0" y="1661"/>
                </a:lnTo>
                <a:lnTo>
                  <a:pt x="0" y="1658"/>
                </a:lnTo>
                <a:lnTo>
                  <a:pt x="0" y="1658"/>
                </a:lnTo>
                <a:close/>
                <a:moveTo>
                  <a:pt x="0" y="1455"/>
                </a:moveTo>
                <a:lnTo>
                  <a:pt x="0" y="1337"/>
                </a:lnTo>
                <a:lnTo>
                  <a:pt x="0" y="1334"/>
                </a:lnTo>
                <a:lnTo>
                  <a:pt x="2" y="1330"/>
                </a:lnTo>
                <a:lnTo>
                  <a:pt x="5" y="1328"/>
                </a:lnTo>
                <a:lnTo>
                  <a:pt x="9" y="1328"/>
                </a:lnTo>
                <a:lnTo>
                  <a:pt x="12" y="1328"/>
                </a:lnTo>
                <a:lnTo>
                  <a:pt x="14" y="1330"/>
                </a:lnTo>
                <a:lnTo>
                  <a:pt x="17" y="1334"/>
                </a:lnTo>
                <a:lnTo>
                  <a:pt x="17" y="1335"/>
                </a:lnTo>
                <a:lnTo>
                  <a:pt x="17" y="1337"/>
                </a:lnTo>
                <a:lnTo>
                  <a:pt x="17" y="1455"/>
                </a:lnTo>
                <a:lnTo>
                  <a:pt x="17" y="1456"/>
                </a:lnTo>
                <a:lnTo>
                  <a:pt x="17" y="1458"/>
                </a:lnTo>
                <a:lnTo>
                  <a:pt x="14" y="1462"/>
                </a:lnTo>
                <a:lnTo>
                  <a:pt x="12" y="1463"/>
                </a:lnTo>
                <a:lnTo>
                  <a:pt x="9" y="1463"/>
                </a:lnTo>
                <a:lnTo>
                  <a:pt x="5" y="1463"/>
                </a:lnTo>
                <a:lnTo>
                  <a:pt x="2" y="1462"/>
                </a:lnTo>
                <a:lnTo>
                  <a:pt x="0" y="1458"/>
                </a:lnTo>
                <a:lnTo>
                  <a:pt x="0" y="1455"/>
                </a:lnTo>
                <a:lnTo>
                  <a:pt x="0" y="1455"/>
                </a:lnTo>
                <a:close/>
                <a:moveTo>
                  <a:pt x="0" y="1253"/>
                </a:moveTo>
                <a:lnTo>
                  <a:pt x="0" y="1134"/>
                </a:lnTo>
                <a:lnTo>
                  <a:pt x="0" y="1132"/>
                </a:lnTo>
                <a:lnTo>
                  <a:pt x="2" y="1129"/>
                </a:lnTo>
                <a:lnTo>
                  <a:pt x="5" y="1127"/>
                </a:lnTo>
                <a:lnTo>
                  <a:pt x="9" y="1127"/>
                </a:lnTo>
                <a:lnTo>
                  <a:pt x="12" y="1127"/>
                </a:lnTo>
                <a:lnTo>
                  <a:pt x="14" y="1129"/>
                </a:lnTo>
                <a:lnTo>
                  <a:pt x="17" y="1132"/>
                </a:lnTo>
                <a:lnTo>
                  <a:pt x="17" y="1132"/>
                </a:lnTo>
                <a:lnTo>
                  <a:pt x="17" y="1134"/>
                </a:lnTo>
                <a:lnTo>
                  <a:pt x="17" y="1253"/>
                </a:lnTo>
                <a:lnTo>
                  <a:pt x="17" y="1255"/>
                </a:lnTo>
                <a:lnTo>
                  <a:pt x="17" y="1257"/>
                </a:lnTo>
                <a:lnTo>
                  <a:pt x="14" y="1260"/>
                </a:lnTo>
                <a:lnTo>
                  <a:pt x="12" y="1262"/>
                </a:lnTo>
                <a:lnTo>
                  <a:pt x="9" y="1262"/>
                </a:lnTo>
                <a:lnTo>
                  <a:pt x="5" y="1262"/>
                </a:lnTo>
                <a:lnTo>
                  <a:pt x="2" y="1260"/>
                </a:lnTo>
                <a:lnTo>
                  <a:pt x="0" y="1257"/>
                </a:lnTo>
                <a:lnTo>
                  <a:pt x="0" y="1253"/>
                </a:lnTo>
                <a:lnTo>
                  <a:pt x="0" y="1253"/>
                </a:lnTo>
                <a:close/>
                <a:moveTo>
                  <a:pt x="0" y="1050"/>
                </a:moveTo>
                <a:lnTo>
                  <a:pt x="0" y="932"/>
                </a:lnTo>
                <a:lnTo>
                  <a:pt x="0" y="929"/>
                </a:lnTo>
                <a:lnTo>
                  <a:pt x="2" y="925"/>
                </a:lnTo>
                <a:lnTo>
                  <a:pt x="5" y="924"/>
                </a:lnTo>
                <a:lnTo>
                  <a:pt x="9" y="924"/>
                </a:lnTo>
                <a:lnTo>
                  <a:pt x="12" y="924"/>
                </a:lnTo>
                <a:lnTo>
                  <a:pt x="14" y="925"/>
                </a:lnTo>
                <a:lnTo>
                  <a:pt x="17" y="929"/>
                </a:lnTo>
                <a:lnTo>
                  <a:pt x="17" y="931"/>
                </a:lnTo>
                <a:lnTo>
                  <a:pt x="17" y="932"/>
                </a:lnTo>
                <a:lnTo>
                  <a:pt x="17" y="1050"/>
                </a:lnTo>
                <a:lnTo>
                  <a:pt x="17" y="1052"/>
                </a:lnTo>
                <a:lnTo>
                  <a:pt x="17" y="1053"/>
                </a:lnTo>
                <a:lnTo>
                  <a:pt x="14" y="1057"/>
                </a:lnTo>
                <a:lnTo>
                  <a:pt x="12" y="1059"/>
                </a:lnTo>
                <a:lnTo>
                  <a:pt x="9" y="1059"/>
                </a:lnTo>
                <a:lnTo>
                  <a:pt x="5" y="1059"/>
                </a:lnTo>
                <a:lnTo>
                  <a:pt x="2" y="1057"/>
                </a:lnTo>
                <a:lnTo>
                  <a:pt x="0" y="1053"/>
                </a:lnTo>
                <a:lnTo>
                  <a:pt x="0" y="1050"/>
                </a:lnTo>
                <a:lnTo>
                  <a:pt x="0" y="1050"/>
                </a:lnTo>
                <a:close/>
                <a:moveTo>
                  <a:pt x="0" y="848"/>
                </a:moveTo>
                <a:lnTo>
                  <a:pt x="0" y="729"/>
                </a:lnTo>
                <a:lnTo>
                  <a:pt x="0" y="726"/>
                </a:lnTo>
                <a:lnTo>
                  <a:pt x="2" y="724"/>
                </a:lnTo>
                <a:lnTo>
                  <a:pt x="5" y="720"/>
                </a:lnTo>
                <a:lnTo>
                  <a:pt x="7" y="720"/>
                </a:lnTo>
                <a:lnTo>
                  <a:pt x="9" y="720"/>
                </a:lnTo>
                <a:lnTo>
                  <a:pt x="10" y="720"/>
                </a:lnTo>
                <a:lnTo>
                  <a:pt x="12" y="720"/>
                </a:lnTo>
                <a:lnTo>
                  <a:pt x="14" y="724"/>
                </a:lnTo>
                <a:lnTo>
                  <a:pt x="17" y="726"/>
                </a:lnTo>
                <a:lnTo>
                  <a:pt x="17" y="727"/>
                </a:lnTo>
                <a:lnTo>
                  <a:pt x="17" y="729"/>
                </a:lnTo>
                <a:lnTo>
                  <a:pt x="17" y="848"/>
                </a:lnTo>
                <a:lnTo>
                  <a:pt x="17" y="850"/>
                </a:lnTo>
                <a:lnTo>
                  <a:pt x="17" y="852"/>
                </a:lnTo>
                <a:lnTo>
                  <a:pt x="14" y="854"/>
                </a:lnTo>
                <a:lnTo>
                  <a:pt x="12" y="855"/>
                </a:lnTo>
                <a:lnTo>
                  <a:pt x="10" y="857"/>
                </a:lnTo>
                <a:lnTo>
                  <a:pt x="9" y="857"/>
                </a:lnTo>
                <a:lnTo>
                  <a:pt x="7" y="857"/>
                </a:lnTo>
                <a:lnTo>
                  <a:pt x="5" y="855"/>
                </a:lnTo>
                <a:lnTo>
                  <a:pt x="2" y="854"/>
                </a:lnTo>
                <a:lnTo>
                  <a:pt x="0" y="852"/>
                </a:lnTo>
                <a:lnTo>
                  <a:pt x="0" y="848"/>
                </a:lnTo>
                <a:lnTo>
                  <a:pt x="0" y="848"/>
                </a:lnTo>
                <a:close/>
                <a:moveTo>
                  <a:pt x="0" y="645"/>
                </a:moveTo>
                <a:lnTo>
                  <a:pt x="0" y="528"/>
                </a:lnTo>
                <a:lnTo>
                  <a:pt x="0" y="524"/>
                </a:lnTo>
                <a:lnTo>
                  <a:pt x="2" y="521"/>
                </a:lnTo>
                <a:lnTo>
                  <a:pt x="5" y="519"/>
                </a:lnTo>
                <a:lnTo>
                  <a:pt x="9" y="519"/>
                </a:lnTo>
                <a:lnTo>
                  <a:pt x="12" y="519"/>
                </a:lnTo>
                <a:lnTo>
                  <a:pt x="14" y="521"/>
                </a:lnTo>
                <a:lnTo>
                  <a:pt x="17" y="524"/>
                </a:lnTo>
                <a:lnTo>
                  <a:pt x="17" y="526"/>
                </a:lnTo>
                <a:lnTo>
                  <a:pt x="17" y="528"/>
                </a:lnTo>
                <a:lnTo>
                  <a:pt x="17" y="645"/>
                </a:lnTo>
                <a:lnTo>
                  <a:pt x="17" y="647"/>
                </a:lnTo>
                <a:lnTo>
                  <a:pt x="17" y="649"/>
                </a:lnTo>
                <a:lnTo>
                  <a:pt x="14" y="652"/>
                </a:lnTo>
                <a:lnTo>
                  <a:pt x="12" y="654"/>
                </a:lnTo>
                <a:lnTo>
                  <a:pt x="9" y="654"/>
                </a:lnTo>
                <a:lnTo>
                  <a:pt x="5" y="654"/>
                </a:lnTo>
                <a:lnTo>
                  <a:pt x="2" y="652"/>
                </a:lnTo>
                <a:lnTo>
                  <a:pt x="0" y="649"/>
                </a:lnTo>
                <a:lnTo>
                  <a:pt x="0" y="645"/>
                </a:lnTo>
                <a:lnTo>
                  <a:pt x="0" y="645"/>
                </a:lnTo>
                <a:close/>
                <a:moveTo>
                  <a:pt x="0" y="442"/>
                </a:moveTo>
                <a:lnTo>
                  <a:pt x="0" y="325"/>
                </a:lnTo>
                <a:lnTo>
                  <a:pt x="0" y="321"/>
                </a:lnTo>
                <a:lnTo>
                  <a:pt x="2" y="318"/>
                </a:lnTo>
                <a:lnTo>
                  <a:pt x="5" y="316"/>
                </a:lnTo>
                <a:lnTo>
                  <a:pt x="9" y="316"/>
                </a:lnTo>
                <a:lnTo>
                  <a:pt x="12" y="316"/>
                </a:lnTo>
                <a:lnTo>
                  <a:pt x="14" y="318"/>
                </a:lnTo>
                <a:lnTo>
                  <a:pt x="17" y="321"/>
                </a:lnTo>
                <a:lnTo>
                  <a:pt x="17" y="323"/>
                </a:lnTo>
                <a:lnTo>
                  <a:pt x="17" y="325"/>
                </a:lnTo>
                <a:lnTo>
                  <a:pt x="17" y="442"/>
                </a:lnTo>
                <a:lnTo>
                  <a:pt x="17" y="444"/>
                </a:lnTo>
                <a:lnTo>
                  <a:pt x="17" y="445"/>
                </a:lnTo>
                <a:lnTo>
                  <a:pt x="14" y="449"/>
                </a:lnTo>
                <a:lnTo>
                  <a:pt x="12" y="451"/>
                </a:lnTo>
                <a:lnTo>
                  <a:pt x="9" y="451"/>
                </a:lnTo>
                <a:lnTo>
                  <a:pt x="5" y="451"/>
                </a:lnTo>
                <a:lnTo>
                  <a:pt x="2" y="449"/>
                </a:lnTo>
                <a:lnTo>
                  <a:pt x="0" y="445"/>
                </a:lnTo>
                <a:lnTo>
                  <a:pt x="0" y="442"/>
                </a:lnTo>
                <a:lnTo>
                  <a:pt x="0" y="442"/>
                </a:lnTo>
                <a:close/>
                <a:moveTo>
                  <a:pt x="0" y="240"/>
                </a:moveTo>
                <a:lnTo>
                  <a:pt x="0" y="121"/>
                </a:lnTo>
                <a:lnTo>
                  <a:pt x="0" y="120"/>
                </a:lnTo>
                <a:lnTo>
                  <a:pt x="2" y="116"/>
                </a:lnTo>
                <a:lnTo>
                  <a:pt x="5" y="114"/>
                </a:lnTo>
                <a:lnTo>
                  <a:pt x="9" y="114"/>
                </a:lnTo>
                <a:lnTo>
                  <a:pt x="12" y="114"/>
                </a:lnTo>
                <a:lnTo>
                  <a:pt x="14" y="116"/>
                </a:lnTo>
                <a:lnTo>
                  <a:pt x="17" y="120"/>
                </a:lnTo>
                <a:lnTo>
                  <a:pt x="17" y="120"/>
                </a:lnTo>
                <a:lnTo>
                  <a:pt x="17" y="121"/>
                </a:lnTo>
                <a:lnTo>
                  <a:pt x="17" y="240"/>
                </a:lnTo>
                <a:lnTo>
                  <a:pt x="17" y="242"/>
                </a:lnTo>
                <a:lnTo>
                  <a:pt x="17" y="244"/>
                </a:lnTo>
                <a:lnTo>
                  <a:pt x="14" y="247"/>
                </a:lnTo>
                <a:lnTo>
                  <a:pt x="12" y="249"/>
                </a:lnTo>
                <a:lnTo>
                  <a:pt x="9" y="249"/>
                </a:lnTo>
                <a:lnTo>
                  <a:pt x="5" y="249"/>
                </a:lnTo>
                <a:lnTo>
                  <a:pt x="2" y="247"/>
                </a:lnTo>
                <a:lnTo>
                  <a:pt x="0" y="244"/>
                </a:lnTo>
                <a:lnTo>
                  <a:pt x="0" y="240"/>
                </a:lnTo>
                <a:lnTo>
                  <a:pt x="0" y="240"/>
                </a:lnTo>
                <a:close/>
                <a:moveTo>
                  <a:pt x="0" y="37"/>
                </a:moveTo>
                <a:lnTo>
                  <a:pt x="0" y="7"/>
                </a:lnTo>
                <a:lnTo>
                  <a:pt x="0" y="6"/>
                </a:lnTo>
                <a:lnTo>
                  <a:pt x="2" y="2"/>
                </a:lnTo>
                <a:lnTo>
                  <a:pt x="5" y="0"/>
                </a:lnTo>
                <a:lnTo>
                  <a:pt x="9" y="0"/>
                </a:lnTo>
                <a:lnTo>
                  <a:pt x="12" y="0"/>
                </a:lnTo>
                <a:lnTo>
                  <a:pt x="14" y="2"/>
                </a:lnTo>
                <a:lnTo>
                  <a:pt x="17" y="6"/>
                </a:lnTo>
                <a:lnTo>
                  <a:pt x="17" y="6"/>
                </a:lnTo>
                <a:lnTo>
                  <a:pt x="17" y="7"/>
                </a:lnTo>
                <a:lnTo>
                  <a:pt x="17" y="37"/>
                </a:lnTo>
                <a:lnTo>
                  <a:pt x="17" y="39"/>
                </a:lnTo>
                <a:lnTo>
                  <a:pt x="17" y="41"/>
                </a:lnTo>
                <a:lnTo>
                  <a:pt x="14" y="44"/>
                </a:lnTo>
                <a:lnTo>
                  <a:pt x="12" y="46"/>
                </a:lnTo>
                <a:lnTo>
                  <a:pt x="9" y="46"/>
                </a:lnTo>
                <a:lnTo>
                  <a:pt x="5" y="46"/>
                </a:lnTo>
                <a:lnTo>
                  <a:pt x="2" y="44"/>
                </a:lnTo>
                <a:lnTo>
                  <a:pt x="0" y="41"/>
                </a:lnTo>
                <a:lnTo>
                  <a:pt x="0" y="37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41" name="Freeform 69"/>
          <p:cNvSpPr>
            <a:spLocks noEditPoints="1"/>
          </p:cNvSpPr>
          <p:nvPr/>
        </p:nvSpPr>
        <p:spPr bwMode="auto">
          <a:xfrm>
            <a:off x="2913063" y="4921250"/>
            <a:ext cx="12700" cy="354013"/>
          </a:xfrm>
          <a:custGeom>
            <a:avLst/>
            <a:gdLst>
              <a:gd name="T0" fmla="*/ 0 w 16"/>
              <a:gd name="T1" fmla="*/ 438 h 447"/>
              <a:gd name="T2" fmla="*/ 0 w 16"/>
              <a:gd name="T3" fmla="*/ 319 h 447"/>
              <a:gd name="T4" fmla="*/ 0 w 16"/>
              <a:gd name="T5" fmla="*/ 317 h 447"/>
              <a:gd name="T6" fmla="*/ 2 w 16"/>
              <a:gd name="T7" fmla="*/ 313 h 447"/>
              <a:gd name="T8" fmla="*/ 6 w 16"/>
              <a:gd name="T9" fmla="*/ 312 h 447"/>
              <a:gd name="T10" fmla="*/ 9 w 16"/>
              <a:gd name="T11" fmla="*/ 312 h 447"/>
              <a:gd name="T12" fmla="*/ 11 w 16"/>
              <a:gd name="T13" fmla="*/ 312 h 447"/>
              <a:gd name="T14" fmla="*/ 14 w 16"/>
              <a:gd name="T15" fmla="*/ 313 h 447"/>
              <a:gd name="T16" fmla="*/ 16 w 16"/>
              <a:gd name="T17" fmla="*/ 317 h 447"/>
              <a:gd name="T18" fmla="*/ 16 w 16"/>
              <a:gd name="T19" fmla="*/ 319 h 447"/>
              <a:gd name="T20" fmla="*/ 16 w 16"/>
              <a:gd name="T21" fmla="*/ 438 h 447"/>
              <a:gd name="T22" fmla="*/ 16 w 16"/>
              <a:gd name="T23" fmla="*/ 441 h 447"/>
              <a:gd name="T24" fmla="*/ 14 w 16"/>
              <a:gd name="T25" fmla="*/ 443 h 447"/>
              <a:gd name="T26" fmla="*/ 11 w 16"/>
              <a:gd name="T27" fmla="*/ 445 h 447"/>
              <a:gd name="T28" fmla="*/ 11 w 16"/>
              <a:gd name="T29" fmla="*/ 447 h 447"/>
              <a:gd name="T30" fmla="*/ 9 w 16"/>
              <a:gd name="T31" fmla="*/ 447 h 447"/>
              <a:gd name="T32" fmla="*/ 7 w 16"/>
              <a:gd name="T33" fmla="*/ 447 h 447"/>
              <a:gd name="T34" fmla="*/ 6 w 16"/>
              <a:gd name="T35" fmla="*/ 445 h 447"/>
              <a:gd name="T36" fmla="*/ 2 w 16"/>
              <a:gd name="T37" fmla="*/ 443 h 447"/>
              <a:gd name="T38" fmla="*/ 0 w 16"/>
              <a:gd name="T39" fmla="*/ 441 h 447"/>
              <a:gd name="T40" fmla="*/ 0 w 16"/>
              <a:gd name="T41" fmla="*/ 438 h 447"/>
              <a:gd name="T42" fmla="*/ 0 w 16"/>
              <a:gd name="T43" fmla="*/ 438 h 447"/>
              <a:gd name="T44" fmla="*/ 0 w 16"/>
              <a:gd name="T45" fmla="*/ 235 h 447"/>
              <a:gd name="T46" fmla="*/ 0 w 16"/>
              <a:gd name="T47" fmla="*/ 117 h 447"/>
              <a:gd name="T48" fmla="*/ 0 w 16"/>
              <a:gd name="T49" fmla="*/ 114 h 447"/>
              <a:gd name="T50" fmla="*/ 2 w 16"/>
              <a:gd name="T51" fmla="*/ 110 h 447"/>
              <a:gd name="T52" fmla="*/ 6 w 16"/>
              <a:gd name="T53" fmla="*/ 108 h 447"/>
              <a:gd name="T54" fmla="*/ 9 w 16"/>
              <a:gd name="T55" fmla="*/ 108 h 447"/>
              <a:gd name="T56" fmla="*/ 11 w 16"/>
              <a:gd name="T57" fmla="*/ 108 h 447"/>
              <a:gd name="T58" fmla="*/ 14 w 16"/>
              <a:gd name="T59" fmla="*/ 110 h 447"/>
              <a:gd name="T60" fmla="*/ 16 w 16"/>
              <a:gd name="T61" fmla="*/ 114 h 447"/>
              <a:gd name="T62" fmla="*/ 16 w 16"/>
              <a:gd name="T63" fmla="*/ 117 h 447"/>
              <a:gd name="T64" fmla="*/ 16 w 16"/>
              <a:gd name="T65" fmla="*/ 235 h 447"/>
              <a:gd name="T66" fmla="*/ 16 w 16"/>
              <a:gd name="T67" fmla="*/ 238 h 447"/>
              <a:gd name="T68" fmla="*/ 14 w 16"/>
              <a:gd name="T69" fmla="*/ 242 h 447"/>
              <a:gd name="T70" fmla="*/ 11 w 16"/>
              <a:gd name="T71" fmla="*/ 243 h 447"/>
              <a:gd name="T72" fmla="*/ 9 w 16"/>
              <a:gd name="T73" fmla="*/ 243 h 447"/>
              <a:gd name="T74" fmla="*/ 6 w 16"/>
              <a:gd name="T75" fmla="*/ 243 h 447"/>
              <a:gd name="T76" fmla="*/ 2 w 16"/>
              <a:gd name="T77" fmla="*/ 242 h 447"/>
              <a:gd name="T78" fmla="*/ 0 w 16"/>
              <a:gd name="T79" fmla="*/ 238 h 447"/>
              <a:gd name="T80" fmla="*/ 0 w 16"/>
              <a:gd name="T81" fmla="*/ 235 h 447"/>
              <a:gd name="T82" fmla="*/ 0 w 16"/>
              <a:gd name="T83" fmla="*/ 235 h 447"/>
              <a:gd name="T84" fmla="*/ 0 w 16"/>
              <a:gd name="T85" fmla="*/ 33 h 447"/>
              <a:gd name="T86" fmla="*/ 0 w 16"/>
              <a:gd name="T87" fmla="*/ 9 h 447"/>
              <a:gd name="T88" fmla="*/ 0 w 16"/>
              <a:gd name="T89" fmla="*/ 5 h 447"/>
              <a:gd name="T90" fmla="*/ 2 w 16"/>
              <a:gd name="T91" fmla="*/ 2 h 447"/>
              <a:gd name="T92" fmla="*/ 6 w 16"/>
              <a:gd name="T93" fmla="*/ 0 h 447"/>
              <a:gd name="T94" fmla="*/ 9 w 16"/>
              <a:gd name="T95" fmla="*/ 0 h 447"/>
              <a:gd name="T96" fmla="*/ 11 w 16"/>
              <a:gd name="T97" fmla="*/ 0 h 447"/>
              <a:gd name="T98" fmla="*/ 14 w 16"/>
              <a:gd name="T99" fmla="*/ 2 h 447"/>
              <a:gd name="T100" fmla="*/ 16 w 16"/>
              <a:gd name="T101" fmla="*/ 5 h 447"/>
              <a:gd name="T102" fmla="*/ 16 w 16"/>
              <a:gd name="T103" fmla="*/ 9 h 447"/>
              <a:gd name="T104" fmla="*/ 16 w 16"/>
              <a:gd name="T105" fmla="*/ 33 h 447"/>
              <a:gd name="T106" fmla="*/ 16 w 16"/>
              <a:gd name="T107" fmla="*/ 35 h 447"/>
              <a:gd name="T108" fmla="*/ 14 w 16"/>
              <a:gd name="T109" fmla="*/ 38 h 447"/>
              <a:gd name="T110" fmla="*/ 11 w 16"/>
              <a:gd name="T111" fmla="*/ 40 h 447"/>
              <a:gd name="T112" fmla="*/ 9 w 16"/>
              <a:gd name="T113" fmla="*/ 40 h 447"/>
              <a:gd name="T114" fmla="*/ 6 w 16"/>
              <a:gd name="T115" fmla="*/ 40 h 447"/>
              <a:gd name="T116" fmla="*/ 2 w 16"/>
              <a:gd name="T117" fmla="*/ 38 h 447"/>
              <a:gd name="T118" fmla="*/ 0 w 16"/>
              <a:gd name="T119" fmla="*/ 35 h 447"/>
              <a:gd name="T120" fmla="*/ 0 w 16"/>
              <a:gd name="T121" fmla="*/ 33 h 447"/>
              <a:gd name="T122" fmla="*/ 0 w 16"/>
              <a:gd name="T123" fmla="*/ 33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" h="447">
                <a:moveTo>
                  <a:pt x="0" y="438"/>
                </a:moveTo>
                <a:lnTo>
                  <a:pt x="0" y="319"/>
                </a:lnTo>
                <a:lnTo>
                  <a:pt x="0" y="317"/>
                </a:lnTo>
                <a:lnTo>
                  <a:pt x="2" y="313"/>
                </a:lnTo>
                <a:lnTo>
                  <a:pt x="6" y="312"/>
                </a:lnTo>
                <a:lnTo>
                  <a:pt x="9" y="312"/>
                </a:lnTo>
                <a:lnTo>
                  <a:pt x="11" y="312"/>
                </a:lnTo>
                <a:lnTo>
                  <a:pt x="14" y="313"/>
                </a:lnTo>
                <a:lnTo>
                  <a:pt x="16" y="317"/>
                </a:lnTo>
                <a:lnTo>
                  <a:pt x="16" y="319"/>
                </a:lnTo>
                <a:lnTo>
                  <a:pt x="16" y="438"/>
                </a:lnTo>
                <a:lnTo>
                  <a:pt x="16" y="441"/>
                </a:lnTo>
                <a:lnTo>
                  <a:pt x="14" y="443"/>
                </a:lnTo>
                <a:lnTo>
                  <a:pt x="11" y="445"/>
                </a:lnTo>
                <a:lnTo>
                  <a:pt x="11" y="447"/>
                </a:lnTo>
                <a:lnTo>
                  <a:pt x="9" y="447"/>
                </a:lnTo>
                <a:lnTo>
                  <a:pt x="7" y="447"/>
                </a:lnTo>
                <a:lnTo>
                  <a:pt x="6" y="445"/>
                </a:lnTo>
                <a:lnTo>
                  <a:pt x="2" y="443"/>
                </a:lnTo>
                <a:lnTo>
                  <a:pt x="0" y="441"/>
                </a:lnTo>
                <a:lnTo>
                  <a:pt x="0" y="438"/>
                </a:lnTo>
                <a:lnTo>
                  <a:pt x="0" y="438"/>
                </a:lnTo>
                <a:close/>
                <a:moveTo>
                  <a:pt x="0" y="235"/>
                </a:moveTo>
                <a:lnTo>
                  <a:pt x="0" y="117"/>
                </a:lnTo>
                <a:lnTo>
                  <a:pt x="0" y="114"/>
                </a:lnTo>
                <a:lnTo>
                  <a:pt x="2" y="110"/>
                </a:lnTo>
                <a:lnTo>
                  <a:pt x="6" y="108"/>
                </a:lnTo>
                <a:lnTo>
                  <a:pt x="9" y="108"/>
                </a:lnTo>
                <a:lnTo>
                  <a:pt x="11" y="108"/>
                </a:lnTo>
                <a:lnTo>
                  <a:pt x="14" y="110"/>
                </a:lnTo>
                <a:lnTo>
                  <a:pt x="16" y="114"/>
                </a:lnTo>
                <a:lnTo>
                  <a:pt x="16" y="117"/>
                </a:lnTo>
                <a:lnTo>
                  <a:pt x="16" y="235"/>
                </a:lnTo>
                <a:lnTo>
                  <a:pt x="16" y="238"/>
                </a:lnTo>
                <a:lnTo>
                  <a:pt x="14" y="242"/>
                </a:lnTo>
                <a:lnTo>
                  <a:pt x="11" y="243"/>
                </a:lnTo>
                <a:lnTo>
                  <a:pt x="9" y="243"/>
                </a:lnTo>
                <a:lnTo>
                  <a:pt x="6" y="243"/>
                </a:lnTo>
                <a:lnTo>
                  <a:pt x="2" y="242"/>
                </a:lnTo>
                <a:lnTo>
                  <a:pt x="0" y="238"/>
                </a:lnTo>
                <a:lnTo>
                  <a:pt x="0" y="235"/>
                </a:lnTo>
                <a:lnTo>
                  <a:pt x="0" y="235"/>
                </a:lnTo>
                <a:close/>
                <a:moveTo>
                  <a:pt x="0" y="33"/>
                </a:moveTo>
                <a:lnTo>
                  <a:pt x="0" y="9"/>
                </a:lnTo>
                <a:lnTo>
                  <a:pt x="0" y="5"/>
                </a:lnTo>
                <a:lnTo>
                  <a:pt x="2" y="2"/>
                </a:lnTo>
                <a:lnTo>
                  <a:pt x="6" y="0"/>
                </a:lnTo>
                <a:lnTo>
                  <a:pt x="9" y="0"/>
                </a:lnTo>
                <a:lnTo>
                  <a:pt x="11" y="0"/>
                </a:lnTo>
                <a:lnTo>
                  <a:pt x="14" y="2"/>
                </a:lnTo>
                <a:lnTo>
                  <a:pt x="16" y="5"/>
                </a:lnTo>
                <a:lnTo>
                  <a:pt x="16" y="9"/>
                </a:lnTo>
                <a:lnTo>
                  <a:pt x="16" y="33"/>
                </a:lnTo>
                <a:lnTo>
                  <a:pt x="16" y="35"/>
                </a:lnTo>
                <a:lnTo>
                  <a:pt x="14" y="38"/>
                </a:lnTo>
                <a:lnTo>
                  <a:pt x="11" y="40"/>
                </a:lnTo>
                <a:lnTo>
                  <a:pt x="9" y="40"/>
                </a:lnTo>
                <a:lnTo>
                  <a:pt x="6" y="40"/>
                </a:lnTo>
                <a:lnTo>
                  <a:pt x="2" y="38"/>
                </a:lnTo>
                <a:lnTo>
                  <a:pt x="0" y="35"/>
                </a:lnTo>
                <a:lnTo>
                  <a:pt x="0" y="33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42" name="Freeform 70"/>
          <p:cNvSpPr/>
          <p:nvPr/>
        </p:nvSpPr>
        <p:spPr bwMode="auto">
          <a:xfrm>
            <a:off x="7573963" y="1860550"/>
            <a:ext cx="342900" cy="436563"/>
          </a:xfrm>
          <a:custGeom>
            <a:avLst/>
            <a:gdLst>
              <a:gd name="T0" fmla="*/ 0 w 432"/>
              <a:gd name="T1" fmla="*/ 550 h 550"/>
              <a:gd name="T2" fmla="*/ 432 w 432"/>
              <a:gd name="T3" fmla="*/ 550 h 550"/>
              <a:gd name="T4" fmla="*/ 432 w 432"/>
              <a:gd name="T5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550">
                <a:moveTo>
                  <a:pt x="0" y="550"/>
                </a:moveTo>
                <a:lnTo>
                  <a:pt x="432" y="550"/>
                </a:lnTo>
                <a:lnTo>
                  <a:pt x="432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43" name="Freeform 71"/>
          <p:cNvSpPr/>
          <p:nvPr/>
        </p:nvSpPr>
        <p:spPr bwMode="auto">
          <a:xfrm>
            <a:off x="7866063" y="1771650"/>
            <a:ext cx="101600" cy="103188"/>
          </a:xfrm>
          <a:custGeom>
            <a:avLst/>
            <a:gdLst>
              <a:gd name="T0" fmla="*/ 0 w 130"/>
              <a:gd name="T1" fmla="*/ 129 h 129"/>
              <a:gd name="T2" fmla="*/ 65 w 130"/>
              <a:gd name="T3" fmla="*/ 0 h 129"/>
              <a:gd name="T4" fmla="*/ 130 w 130"/>
              <a:gd name="T5" fmla="*/ 129 h 129"/>
              <a:gd name="T6" fmla="*/ 0 w 130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29">
                <a:moveTo>
                  <a:pt x="0" y="129"/>
                </a:moveTo>
                <a:lnTo>
                  <a:pt x="65" y="0"/>
                </a:lnTo>
                <a:lnTo>
                  <a:pt x="130" y="129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44" name="Freeform 72"/>
          <p:cNvSpPr/>
          <p:nvPr/>
        </p:nvSpPr>
        <p:spPr bwMode="auto">
          <a:xfrm>
            <a:off x="6338888" y="2649538"/>
            <a:ext cx="261937" cy="436562"/>
          </a:xfrm>
          <a:custGeom>
            <a:avLst/>
            <a:gdLst>
              <a:gd name="T0" fmla="*/ 0 w 331"/>
              <a:gd name="T1" fmla="*/ 550 h 550"/>
              <a:gd name="T2" fmla="*/ 331 w 331"/>
              <a:gd name="T3" fmla="*/ 550 h 550"/>
              <a:gd name="T4" fmla="*/ 331 w 331"/>
              <a:gd name="T5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1" h="550">
                <a:moveTo>
                  <a:pt x="0" y="550"/>
                </a:moveTo>
                <a:lnTo>
                  <a:pt x="331" y="550"/>
                </a:lnTo>
                <a:lnTo>
                  <a:pt x="331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45" name="Freeform 73"/>
          <p:cNvSpPr/>
          <p:nvPr/>
        </p:nvSpPr>
        <p:spPr bwMode="auto">
          <a:xfrm>
            <a:off x="6550025" y="2559050"/>
            <a:ext cx="101600" cy="103188"/>
          </a:xfrm>
          <a:custGeom>
            <a:avLst/>
            <a:gdLst>
              <a:gd name="T0" fmla="*/ 0 w 127"/>
              <a:gd name="T1" fmla="*/ 130 h 130"/>
              <a:gd name="T2" fmla="*/ 63 w 127"/>
              <a:gd name="T3" fmla="*/ 0 h 130"/>
              <a:gd name="T4" fmla="*/ 127 w 127"/>
              <a:gd name="T5" fmla="*/ 130 h 130"/>
              <a:gd name="T6" fmla="*/ 0 w 12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" h="130">
                <a:moveTo>
                  <a:pt x="0" y="130"/>
                </a:moveTo>
                <a:lnTo>
                  <a:pt x="63" y="0"/>
                </a:lnTo>
                <a:lnTo>
                  <a:pt x="127" y="13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46" name="Freeform 74"/>
          <p:cNvSpPr/>
          <p:nvPr/>
        </p:nvSpPr>
        <p:spPr bwMode="auto">
          <a:xfrm>
            <a:off x="5207000" y="3438525"/>
            <a:ext cx="157163" cy="436563"/>
          </a:xfrm>
          <a:custGeom>
            <a:avLst/>
            <a:gdLst>
              <a:gd name="T0" fmla="*/ 0 w 199"/>
              <a:gd name="T1" fmla="*/ 550 h 550"/>
              <a:gd name="T2" fmla="*/ 199 w 199"/>
              <a:gd name="T3" fmla="*/ 550 h 550"/>
              <a:gd name="T4" fmla="*/ 199 w 199"/>
              <a:gd name="T5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" h="550">
                <a:moveTo>
                  <a:pt x="0" y="550"/>
                </a:moveTo>
                <a:lnTo>
                  <a:pt x="199" y="550"/>
                </a:lnTo>
                <a:lnTo>
                  <a:pt x="199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47" name="Freeform 75"/>
          <p:cNvSpPr/>
          <p:nvPr/>
        </p:nvSpPr>
        <p:spPr bwMode="auto">
          <a:xfrm>
            <a:off x="5313363" y="3349625"/>
            <a:ext cx="103187" cy="103188"/>
          </a:xfrm>
          <a:custGeom>
            <a:avLst/>
            <a:gdLst>
              <a:gd name="T0" fmla="*/ 0 w 129"/>
              <a:gd name="T1" fmla="*/ 130 h 130"/>
              <a:gd name="T2" fmla="*/ 65 w 129"/>
              <a:gd name="T3" fmla="*/ 0 h 130"/>
              <a:gd name="T4" fmla="*/ 129 w 129"/>
              <a:gd name="T5" fmla="*/ 130 h 130"/>
              <a:gd name="T6" fmla="*/ 0 w 129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0">
                <a:moveTo>
                  <a:pt x="0" y="130"/>
                </a:moveTo>
                <a:lnTo>
                  <a:pt x="65" y="0"/>
                </a:lnTo>
                <a:lnTo>
                  <a:pt x="129" y="13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48" name="Freeform 76"/>
          <p:cNvSpPr/>
          <p:nvPr/>
        </p:nvSpPr>
        <p:spPr bwMode="auto">
          <a:xfrm>
            <a:off x="3892550" y="4229100"/>
            <a:ext cx="341313" cy="436563"/>
          </a:xfrm>
          <a:custGeom>
            <a:avLst/>
            <a:gdLst>
              <a:gd name="T0" fmla="*/ 0 w 432"/>
              <a:gd name="T1" fmla="*/ 550 h 550"/>
              <a:gd name="T2" fmla="*/ 432 w 432"/>
              <a:gd name="T3" fmla="*/ 550 h 550"/>
              <a:gd name="T4" fmla="*/ 432 w 432"/>
              <a:gd name="T5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550">
                <a:moveTo>
                  <a:pt x="0" y="550"/>
                </a:moveTo>
                <a:lnTo>
                  <a:pt x="432" y="550"/>
                </a:lnTo>
                <a:lnTo>
                  <a:pt x="432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49" name="Freeform 77"/>
          <p:cNvSpPr/>
          <p:nvPr/>
        </p:nvSpPr>
        <p:spPr bwMode="auto">
          <a:xfrm>
            <a:off x="4183063" y="4138613"/>
            <a:ext cx="103187" cy="103187"/>
          </a:xfrm>
          <a:custGeom>
            <a:avLst/>
            <a:gdLst>
              <a:gd name="T0" fmla="*/ 0 w 129"/>
              <a:gd name="T1" fmla="*/ 130 h 130"/>
              <a:gd name="T2" fmla="*/ 65 w 129"/>
              <a:gd name="T3" fmla="*/ 0 h 130"/>
              <a:gd name="T4" fmla="*/ 129 w 129"/>
              <a:gd name="T5" fmla="*/ 130 h 130"/>
              <a:gd name="T6" fmla="*/ 0 w 129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0">
                <a:moveTo>
                  <a:pt x="0" y="130"/>
                </a:moveTo>
                <a:lnTo>
                  <a:pt x="65" y="0"/>
                </a:lnTo>
                <a:lnTo>
                  <a:pt x="129" y="13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50" name="Freeform 78"/>
          <p:cNvSpPr/>
          <p:nvPr/>
        </p:nvSpPr>
        <p:spPr bwMode="auto">
          <a:xfrm>
            <a:off x="1971675" y="5016500"/>
            <a:ext cx="947738" cy="436563"/>
          </a:xfrm>
          <a:custGeom>
            <a:avLst/>
            <a:gdLst>
              <a:gd name="T0" fmla="*/ 0 w 1193"/>
              <a:gd name="T1" fmla="*/ 550 h 550"/>
              <a:gd name="T2" fmla="*/ 1193 w 1193"/>
              <a:gd name="T3" fmla="*/ 550 h 550"/>
              <a:gd name="T4" fmla="*/ 1193 w 1193"/>
              <a:gd name="T5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3" h="550">
                <a:moveTo>
                  <a:pt x="0" y="550"/>
                </a:moveTo>
                <a:lnTo>
                  <a:pt x="1193" y="550"/>
                </a:lnTo>
                <a:lnTo>
                  <a:pt x="1193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51" name="Freeform 79"/>
          <p:cNvSpPr/>
          <p:nvPr/>
        </p:nvSpPr>
        <p:spPr bwMode="auto">
          <a:xfrm>
            <a:off x="2868613" y="4927600"/>
            <a:ext cx="101600" cy="103188"/>
          </a:xfrm>
          <a:custGeom>
            <a:avLst/>
            <a:gdLst>
              <a:gd name="T0" fmla="*/ 0 w 129"/>
              <a:gd name="T1" fmla="*/ 129 h 129"/>
              <a:gd name="T2" fmla="*/ 64 w 129"/>
              <a:gd name="T3" fmla="*/ 0 h 129"/>
              <a:gd name="T4" fmla="*/ 129 w 129"/>
              <a:gd name="T5" fmla="*/ 129 h 129"/>
              <a:gd name="T6" fmla="*/ 0 w 129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29">
                <a:moveTo>
                  <a:pt x="0" y="129"/>
                </a:moveTo>
                <a:lnTo>
                  <a:pt x="64" y="0"/>
                </a:lnTo>
                <a:lnTo>
                  <a:pt x="129" y="129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52" name="Freeform 80"/>
          <p:cNvSpPr>
            <a:spLocks noEditPoints="1"/>
          </p:cNvSpPr>
          <p:nvPr/>
        </p:nvSpPr>
        <p:spPr bwMode="auto">
          <a:xfrm>
            <a:off x="2913063" y="5494338"/>
            <a:ext cx="12700" cy="268287"/>
          </a:xfrm>
          <a:custGeom>
            <a:avLst/>
            <a:gdLst>
              <a:gd name="T0" fmla="*/ 0 w 16"/>
              <a:gd name="T1" fmla="*/ 329 h 338"/>
              <a:gd name="T2" fmla="*/ 0 w 16"/>
              <a:gd name="T3" fmla="*/ 212 h 338"/>
              <a:gd name="T4" fmla="*/ 0 w 16"/>
              <a:gd name="T5" fmla="*/ 208 h 338"/>
              <a:gd name="T6" fmla="*/ 2 w 16"/>
              <a:gd name="T7" fmla="*/ 205 h 338"/>
              <a:gd name="T8" fmla="*/ 6 w 16"/>
              <a:gd name="T9" fmla="*/ 203 h 338"/>
              <a:gd name="T10" fmla="*/ 9 w 16"/>
              <a:gd name="T11" fmla="*/ 203 h 338"/>
              <a:gd name="T12" fmla="*/ 11 w 16"/>
              <a:gd name="T13" fmla="*/ 203 h 338"/>
              <a:gd name="T14" fmla="*/ 14 w 16"/>
              <a:gd name="T15" fmla="*/ 205 h 338"/>
              <a:gd name="T16" fmla="*/ 16 w 16"/>
              <a:gd name="T17" fmla="*/ 208 h 338"/>
              <a:gd name="T18" fmla="*/ 16 w 16"/>
              <a:gd name="T19" fmla="*/ 212 h 338"/>
              <a:gd name="T20" fmla="*/ 16 w 16"/>
              <a:gd name="T21" fmla="*/ 329 h 338"/>
              <a:gd name="T22" fmla="*/ 16 w 16"/>
              <a:gd name="T23" fmla="*/ 332 h 338"/>
              <a:gd name="T24" fmla="*/ 14 w 16"/>
              <a:gd name="T25" fmla="*/ 336 h 338"/>
              <a:gd name="T26" fmla="*/ 11 w 16"/>
              <a:gd name="T27" fmla="*/ 338 h 338"/>
              <a:gd name="T28" fmla="*/ 9 w 16"/>
              <a:gd name="T29" fmla="*/ 338 h 338"/>
              <a:gd name="T30" fmla="*/ 6 w 16"/>
              <a:gd name="T31" fmla="*/ 338 h 338"/>
              <a:gd name="T32" fmla="*/ 2 w 16"/>
              <a:gd name="T33" fmla="*/ 336 h 338"/>
              <a:gd name="T34" fmla="*/ 0 w 16"/>
              <a:gd name="T35" fmla="*/ 332 h 338"/>
              <a:gd name="T36" fmla="*/ 0 w 16"/>
              <a:gd name="T37" fmla="*/ 329 h 338"/>
              <a:gd name="T38" fmla="*/ 0 w 16"/>
              <a:gd name="T39" fmla="*/ 329 h 338"/>
              <a:gd name="T40" fmla="*/ 0 w 16"/>
              <a:gd name="T41" fmla="*/ 127 h 338"/>
              <a:gd name="T42" fmla="*/ 0 w 16"/>
              <a:gd name="T43" fmla="*/ 8 h 338"/>
              <a:gd name="T44" fmla="*/ 0 w 16"/>
              <a:gd name="T45" fmla="*/ 5 h 338"/>
              <a:gd name="T46" fmla="*/ 2 w 16"/>
              <a:gd name="T47" fmla="*/ 3 h 338"/>
              <a:gd name="T48" fmla="*/ 6 w 16"/>
              <a:gd name="T49" fmla="*/ 0 h 338"/>
              <a:gd name="T50" fmla="*/ 7 w 16"/>
              <a:gd name="T51" fmla="*/ 0 h 338"/>
              <a:gd name="T52" fmla="*/ 9 w 16"/>
              <a:gd name="T53" fmla="*/ 0 h 338"/>
              <a:gd name="T54" fmla="*/ 11 w 16"/>
              <a:gd name="T55" fmla="*/ 0 h 338"/>
              <a:gd name="T56" fmla="*/ 11 w 16"/>
              <a:gd name="T57" fmla="*/ 0 h 338"/>
              <a:gd name="T58" fmla="*/ 14 w 16"/>
              <a:gd name="T59" fmla="*/ 3 h 338"/>
              <a:gd name="T60" fmla="*/ 16 w 16"/>
              <a:gd name="T61" fmla="*/ 5 h 338"/>
              <a:gd name="T62" fmla="*/ 16 w 16"/>
              <a:gd name="T63" fmla="*/ 8 h 338"/>
              <a:gd name="T64" fmla="*/ 16 w 16"/>
              <a:gd name="T65" fmla="*/ 127 h 338"/>
              <a:gd name="T66" fmla="*/ 16 w 16"/>
              <a:gd name="T67" fmla="*/ 131 h 338"/>
              <a:gd name="T68" fmla="*/ 14 w 16"/>
              <a:gd name="T69" fmla="*/ 133 h 338"/>
              <a:gd name="T70" fmla="*/ 11 w 16"/>
              <a:gd name="T71" fmla="*/ 134 h 338"/>
              <a:gd name="T72" fmla="*/ 11 w 16"/>
              <a:gd name="T73" fmla="*/ 136 h 338"/>
              <a:gd name="T74" fmla="*/ 9 w 16"/>
              <a:gd name="T75" fmla="*/ 136 h 338"/>
              <a:gd name="T76" fmla="*/ 7 w 16"/>
              <a:gd name="T77" fmla="*/ 136 h 338"/>
              <a:gd name="T78" fmla="*/ 6 w 16"/>
              <a:gd name="T79" fmla="*/ 134 h 338"/>
              <a:gd name="T80" fmla="*/ 2 w 16"/>
              <a:gd name="T81" fmla="*/ 133 h 338"/>
              <a:gd name="T82" fmla="*/ 0 w 16"/>
              <a:gd name="T83" fmla="*/ 131 h 338"/>
              <a:gd name="T84" fmla="*/ 0 w 16"/>
              <a:gd name="T85" fmla="*/ 127 h 338"/>
              <a:gd name="T86" fmla="*/ 0 w 16"/>
              <a:gd name="T87" fmla="*/ 12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" h="338">
                <a:moveTo>
                  <a:pt x="0" y="329"/>
                </a:moveTo>
                <a:lnTo>
                  <a:pt x="0" y="212"/>
                </a:lnTo>
                <a:lnTo>
                  <a:pt x="0" y="208"/>
                </a:lnTo>
                <a:lnTo>
                  <a:pt x="2" y="205"/>
                </a:lnTo>
                <a:lnTo>
                  <a:pt x="6" y="203"/>
                </a:lnTo>
                <a:lnTo>
                  <a:pt x="9" y="203"/>
                </a:lnTo>
                <a:lnTo>
                  <a:pt x="11" y="203"/>
                </a:lnTo>
                <a:lnTo>
                  <a:pt x="14" y="205"/>
                </a:lnTo>
                <a:lnTo>
                  <a:pt x="16" y="208"/>
                </a:lnTo>
                <a:lnTo>
                  <a:pt x="16" y="212"/>
                </a:lnTo>
                <a:lnTo>
                  <a:pt x="16" y="329"/>
                </a:lnTo>
                <a:lnTo>
                  <a:pt x="16" y="332"/>
                </a:lnTo>
                <a:lnTo>
                  <a:pt x="14" y="336"/>
                </a:lnTo>
                <a:lnTo>
                  <a:pt x="11" y="338"/>
                </a:lnTo>
                <a:lnTo>
                  <a:pt x="9" y="338"/>
                </a:lnTo>
                <a:lnTo>
                  <a:pt x="6" y="338"/>
                </a:lnTo>
                <a:lnTo>
                  <a:pt x="2" y="336"/>
                </a:lnTo>
                <a:lnTo>
                  <a:pt x="0" y="332"/>
                </a:lnTo>
                <a:lnTo>
                  <a:pt x="0" y="329"/>
                </a:lnTo>
                <a:lnTo>
                  <a:pt x="0" y="329"/>
                </a:lnTo>
                <a:close/>
                <a:moveTo>
                  <a:pt x="0" y="127"/>
                </a:moveTo>
                <a:lnTo>
                  <a:pt x="0" y="8"/>
                </a:lnTo>
                <a:lnTo>
                  <a:pt x="0" y="5"/>
                </a:lnTo>
                <a:lnTo>
                  <a:pt x="2" y="3"/>
                </a:lnTo>
                <a:lnTo>
                  <a:pt x="6" y="0"/>
                </a:lnTo>
                <a:lnTo>
                  <a:pt x="7" y="0"/>
                </a:lnTo>
                <a:lnTo>
                  <a:pt x="9" y="0"/>
                </a:lnTo>
                <a:lnTo>
                  <a:pt x="11" y="0"/>
                </a:lnTo>
                <a:lnTo>
                  <a:pt x="11" y="0"/>
                </a:lnTo>
                <a:lnTo>
                  <a:pt x="14" y="3"/>
                </a:lnTo>
                <a:lnTo>
                  <a:pt x="16" y="5"/>
                </a:lnTo>
                <a:lnTo>
                  <a:pt x="16" y="8"/>
                </a:lnTo>
                <a:lnTo>
                  <a:pt x="16" y="127"/>
                </a:lnTo>
                <a:lnTo>
                  <a:pt x="16" y="131"/>
                </a:lnTo>
                <a:lnTo>
                  <a:pt x="14" y="133"/>
                </a:lnTo>
                <a:lnTo>
                  <a:pt x="11" y="134"/>
                </a:lnTo>
                <a:lnTo>
                  <a:pt x="11" y="136"/>
                </a:lnTo>
                <a:lnTo>
                  <a:pt x="9" y="136"/>
                </a:lnTo>
                <a:lnTo>
                  <a:pt x="7" y="136"/>
                </a:lnTo>
                <a:lnTo>
                  <a:pt x="6" y="134"/>
                </a:lnTo>
                <a:lnTo>
                  <a:pt x="2" y="133"/>
                </a:lnTo>
                <a:lnTo>
                  <a:pt x="0" y="131"/>
                </a:lnTo>
                <a:lnTo>
                  <a:pt x="0" y="127"/>
                </a:lnTo>
                <a:lnTo>
                  <a:pt x="0" y="127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1159" name="Line 8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1160" name="Rectangle 88"/>
          <p:cNvSpPr>
            <a:spLocks noChangeArrowheads="1"/>
          </p:cNvSpPr>
          <p:nvPr/>
        </p:nvSpPr>
        <p:spPr bwMode="auto">
          <a:xfrm>
            <a:off x="609600" y="5791200"/>
            <a:ext cx="114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问题分析</a:t>
            </a:r>
          </a:p>
        </p:txBody>
      </p:sp>
      <p:sp>
        <p:nvSpPr>
          <p:cNvPr id="131161" name="Rectangle 89"/>
          <p:cNvSpPr>
            <a:spLocks noChangeArrowheads="1"/>
          </p:cNvSpPr>
          <p:nvPr/>
        </p:nvSpPr>
        <p:spPr bwMode="auto">
          <a:xfrm>
            <a:off x="8458200" y="57912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latin typeface="宋体" panose="02010600030101010101" pitchFamily="2" charset="-122"/>
              </a:rPr>
              <a:t>应用</a:t>
            </a:r>
          </a:p>
        </p:txBody>
      </p:sp>
      <p:sp>
        <p:nvSpPr>
          <p:cNvPr id="131163" name="Text Box 91"/>
          <p:cNvSpPr txBox="1">
            <a:spLocks noChangeArrowheads="1"/>
          </p:cNvSpPr>
          <p:nvPr/>
        </p:nvSpPr>
        <p:spPr bwMode="auto">
          <a:xfrm>
            <a:off x="7812088" y="719138"/>
            <a:ext cx="1295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应用系统</a:t>
            </a:r>
          </a:p>
        </p:txBody>
      </p:sp>
      <p:sp>
        <p:nvSpPr>
          <p:cNvPr id="131164" name="Line 92"/>
          <p:cNvSpPr>
            <a:spLocks noChangeShapeType="1"/>
          </p:cNvSpPr>
          <p:nvPr/>
        </p:nvSpPr>
        <p:spPr bwMode="auto">
          <a:xfrm flipH="1" flipV="1">
            <a:off x="8942388" y="1147763"/>
            <a:ext cx="22225" cy="45862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" y="51435"/>
            <a:ext cx="9143365" cy="48260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知识发现过程中的阶段</a:t>
            </a:r>
          </a:p>
        </p:txBody>
      </p:sp>
      <p:sp>
        <p:nvSpPr>
          <p:cNvPr id="17510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7010" y="859790"/>
            <a:ext cx="8805545" cy="569341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熟悉应用背景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获取与应用相关的重要知识以及目标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生成目标数据集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数据选择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数据清洗和预处理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约占用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的工作量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数据缩减和变换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 查找有用的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，维度/变量减少，不变表示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选择数据挖掘功能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 归纳，分类，回归，关联，聚类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选择挖掘算法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数据挖掘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搜索感兴趣的模式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模式评估和知识呈现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 可视化，转换，删除冗余模式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发掘知识的应用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58" name="Group 2"/>
          <p:cNvGrpSpPr/>
          <p:nvPr/>
        </p:nvGrpSpPr>
        <p:grpSpPr bwMode="auto">
          <a:xfrm>
            <a:off x="179388" y="838200"/>
            <a:ext cx="8785225" cy="5687869"/>
            <a:chOff x="244" y="666"/>
            <a:chExt cx="5311" cy="3286"/>
          </a:xfrm>
        </p:grpSpPr>
        <p:sp>
          <p:nvSpPr>
            <p:cNvPr id="173059" name="AutoShape 3"/>
            <p:cNvSpPr>
              <a:spLocks noChangeArrowheads="1"/>
            </p:cNvSpPr>
            <p:nvPr/>
          </p:nvSpPr>
          <p:spPr bwMode="auto">
            <a:xfrm>
              <a:off x="1394" y="1732"/>
              <a:ext cx="1259" cy="447"/>
            </a:xfrm>
            <a:prstGeom prst="roundRect">
              <a:avLst>
                <a:gd name="adj" fmla="val 12468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it-IT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选择和预处理</a:t>
              </a:r>
            </a:p>
          </p:txBody>
        </p:sp>
        <p:sp>
          <p:nvSpPr>
            <p:cNvPr id="173060" name="AutoShape 4"/>
            <p:cNvSpPr>
              <a:spLocks noChangeArrowheads="1"/>
            </p:cNvSpPr>
            <p:nvPr/>
          </p:nvSpPr>
          <p:spPr bwMode="auto">
            <a:xfrm>
              <a:off x="2598" y="1191"/>
              <a:ext cx="1275" cy="462"/>
            </a:xfrm>
            <a:prstGeom prst="roundRect">
              <a:avLst>
                <a:gd name="adj" fmla="val 12468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it-IT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数据挖掘</a:t>
              </a:r>
              <a:endParaRPr kumimoji="0" lang="zh-CN" altLang="it-IT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73061" name="AutoShape 5"/>
            <p:cNvSpPr>
              <a:spLocks noChangeArrowheads="1"/>
            </p:cNvSpPr>
            <p:nvPr/>
          </p:nvSpPr>
          <p:spPr bwMode="auto">
            <a:xfrm>
              <a:off x="3847" y="666"/>
              <a:ext cx="1266" cy="466"/>
            </a:xfrm>
            <a:prstGeom prst="roundRect">
              <a:avLst>
                <a:gd name="adj" fmla="val 12468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it-IT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解释和评价</a:t>
              </a:r>
            </a:p>
          </p:txBody>
        </p:sp>
        <p:sp>
          <p:nvSpPr>
            <p:cNvPr id="173062" name="AutoShape 6"/>
            <p:cNvSpPr>
              <a:spLocks noChangeArrowheads="1"/>
            </p:cNvSpPr>
            <p:nvPr/>
          </p:nvSpPr>
          <p:spPr bwMode="auto">
            <a:xfrm>
              <a:off x="244" y="2324"/>
              <a:ext cx="1312" cy="462"/>
            </a:xfrm>
            <a:prstGeom prst="roundRect">
              <a:avLst>
                <a:gd name="adj" fmla="val 12468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it-IT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数据合并</a:t>
              </a:r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343" y="3446"/>
              <a:ext cx="381" cy="121"/>
            </a:xfrm>
            <a:prstGeom prst="ellipse">
              <a:avLst/>
            </a:prstGeom>
            <a:solidFill>
              <a:srgbClr val="FE9B03"/>
            </a:solidFill>
            <a:ln w="127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64" name="Oval 8"/>
            <p:cNvSpPr>
              <a:spLocks noChangeArrowheads="1"/>
            </p:cNvSpPr>
            <p:nvPr/>
          </p:nvSpPr>
          <p:spPr bwMode="auto">
            <a:xfrm>
              <a:off x="346" y="3384"/>
              <a:ext cx="381" cy="121"/>
            </a:xfrm>
            <a:prstGeom prst="ellipse">
              <a:avLst/>
            </a:prstGeom>
            <a:solidFill>
              <a:srgbClr val="FE9B03"/>
            </a:solidFill>
            <a:ln w="127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65" name="Oval 9"/>
            <p:cNvSpPr>
              <a:spLocks noChangeArrowheads="1"/>
            </p:cNvSpPr>
            <p:nvPr/>
          </p:nvSpPr>
          <p:spPr bwMode="auto">
            <a:xfrm>
              <a:off x="700" y="3437"/>
              <a:ext cx="381" cy="121"/>
            </a:xfrm>
            <a:prstGeom prst="ellipse">
              <a:avLst/>
            </a:prstGeom>
            <a:solidFill>
              <a:srgbClr val="FE9B03"/>
            </a:solidFill>
            <a:ln w="12700">
              <a:solidFill>
                <a:srgbClr val="FC012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66" name="Oval 10"/>
            <p:cNvSpPr>
              <a:spLocks noChangeArrowheads="1"/>
            </p:cNvSpPr>
            <p:nvPr/>
          </p:nvSpPr>
          <p:spPr bwMode="auto">
            <a:xfrm>
              <a:off x="709" y="3374"/>
              <a:ext cx="381" cy="121"/>
            </a:xfrm>
            <a:prstGeom prst="ellipse">
              <a:avLst/>
            </a:prstGeom>
            <a:solidFill>
              <a:srgbClr val="FE9B03"/>
            </a:solidFill>
            <a:ln w="12700">
              <a:solidFill>
                <a:srgbClr val="FC012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67" name="Oval 11"/>
            <p:cNvSpPr>
              <a:spLocks noChangeArrowheads="1"/>
            </p:cNvSpPr>
            <p:nvPr/>
          </p:nvSpPr>
          <p:spPr bwMode="auto">
            <a:xfrm>
              <a:off x="735" y="3622"/>
              <a:ext cx="381" cy="121"/>
            </a:xfrm>
            <a:prstGeom prst="ellipse">
              <a:avLst/>
            </a:prstGeom>
            <a:solidFill>
              <a:srgbClr val="FE9B03"/>
            </a:solidFill>
            <a:ln w="12700">
              <a:solidFill>
                <a:srgbClr val="3365FB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730" y="3566"/>
              <a:ext cx="381" cy="121"/>
            </a:xfrm>
            <a:prstGeom prst="ellipse">
              <a:avLst/>
            </a:prstGeom>
            <a:solidFill>
              <a:srgbClr val="FE9B03"/>
            </a:solidFill>
            <a:ln w="12700">
              <a:solidFill>
                <a:srgbClr val="3365FB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69" name="Line 13"/>
            <p:cNvSpPr>
              <a:spLocks noChangeShapeType="1"/>
            </p:cNvSpPr>
            <p:nvPr/>
          </p:nvSpPr>
          <p:spPr bwMode="auto">
            <a:xfrm>
              <a:off x="1441" y="3003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70" name="Line 14"/>
            <p:cNvSpPr>
              <a:spLocks noChangeShapeType="1"/>
            </p:cNvSpPr>
            <p:nvPr/>
          </p:nvSpPr>
          <p:spPr bwMode="auto">
            <a:xfrm>
              <a:off x="2134" y="3034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2517" y="2388"/>
              <a:ext cx="677" cy="41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72" name="Line 16"/>
            <p:cNvSpPr>
              <a:spLocks noChangeShapeType="1"/>
            </p:cNvSpPr>
            <p:nvPr/>
          </p:nvSpPr>
          <p:spPr bwMode="auto">
            <a:xfrm>
              <a:off x="2585" y="2484"/>
              <a:ext cx="55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73" name="Line 17"/>
            <p:cNvSpPr>
              <a:spLocks noChangeShapeType="1"/>
            </p:cNvSpPr>
            <p:nvPr/>
          </p:nvSpPr>
          <p:spPr bwMode="auto">
            <a:xfrm>
              <a:off x="2580" y="2558"/>
              <a:ext cx="55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>
              <a:off x="2588" y="2648"/>
              <a:ext cx="55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>
              <a:off x="2592" y="2729"/>
              <a:ext cx="53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76" name="Line 20"/>
            <p:cNvSpPr>
              <a:spLocks noChangeShapeType="1"/>
            </p:cNvSpPr>
            <p:nvPr/>
          </p:nvSpPr>
          <p:spPr bwMode="auto">
            <a:xfrm>
              <a:off x="2694" y="2442"/>
              <a:ext cx="1" cy="32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77" name="Line 21"/>
            <p:cNvSpPr>
              <a:spLocks noChangeShapeType="1"/>
            </p:cNvSpPr>
            <p:nvPr/>
          </p:nvSpPr>
          <p:spPr bwMode="auto">
            <a:xfrm>
              <a:off x="2843" y="2447"/>
              <a:ext cx="1" cy="32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78" name="Line 22"/>
            <p:cNvSpPr>
              <a:spLocks noChangeShapeType="1"/>
            </p:cNvSpPr>
            <p:nvPr/>
          </p:nvSpPr>
          <p:spPr bwMode="auto">
            <a:xfrm>
              <a:off x="3018" y="2435"/>
              <a:ext cx="1" cy="32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>
              <a:off x="3610" y="1991"/>
              <a:ext cx="792" cy="461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>
              <a:off x="3765" y="2067"/>
              <a:ext cx="0" cy="3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81" name="Line 25"/>
            <p:cNvSpPr>
              <a:spLocks noChangeShapeType="1"/>
            </p:cNvSpPr>
            <p:nvPr/>
          </p:nvSpPr>
          <p:spPr bwMode="auto">
            <a:xfrm flipH="1">
              <a:off x="3669" y="2412"/>
              <a:ext cx="663" cy="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82" name="AutoShape 26"/>
            <p:cNvSpPr>
              <a:spLocks noChangeArrowheads="1"/>
            </p:cNvSpPr>
            <p:nvPr/>
          </p:nvSpPr>
          <p:spPr bwMode="auto">
            <a:xfrm>
              <a:off x="3963" y="2109"/>
              <a:ext cx="36" cy="32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83" name="AutoShape 27"/>
            <p:cNvSpPr>
              <a:spLocks noChangeArrowheads="1"/>
            </p:cNvSpPr>
            <p:nvPr/>
          </p:nvSpPr>
          <p:spPr bwMode="auto">
            <a:xfrm>
              <a:off x="3930" y="2190"/>
              <a:ext cx="36" cy="32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84" name="AutoShape 28"/>
            <p:cNvSpPr>
              <a:spLocks noChangeArrowheads="1"/>
            </p:cNvSpPr>
            <p:nvPr/>
          </p:nvSpPr>
          <p:spPr bwMode="auto">
            <a:xfrm>
              <a:off x="4104" y="2149"/>
              <a:ext cx="36" cy="32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85" name="AutoShape 29"/>
            <p:cNvSpPr>
              <a:spLocks noChangeArrowheads="1"/>
            </p:cNvSpPr>
            <p:nvPr/>
          </p:nvSpPr>
          <p:spPr bwMode="auto">
            <a:xfrm>
              <a:off x="4071" y="2332"/>
              <a:ext cx="36" cy="32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86" name="Arc 30"/>
            <p:cNvSpPr/>
            <p:nvPr/>
          </p:nvSpPr>
          <p:spPr bwMode="auto">
            <a:xfrm>
              <a:off x="3720" y="2068"/>
              <a:ext cx="546" cy="346"/>
            </a:xfrm>
            <a:custGeom>
              <a:avLst/>
              <a:gdLst>
                <a:gd name="G0" fmla="+- 160 0 0"/>
                <a:gd name="G1" fmla="+- 63 0 0"/>
                <a:gd name="G2" fmla="+- 21600 0 0"/>
                <a:gd name="T0" fmla="*/ 21760 w 21760"/>
                <a:gd name="T1" fmla="*/ 0 h 21663"/>
                <a:gd name="T2" fmla="*/ 0 w 21760"/>
                <a:gd name="T3" fmla="*/ 21662 h 21663"/>
                <a:gd name="T4" fmla="*/ 160 w 21760"/>
                <a:gd name="T5" fmla="*/ 63 h 2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60" h="21663" fill="none" extrusionOk="0">
                  <a:moveTo>
                    <a:pt x="21759" y="0"/>
                  </a:moveTo>
                  <a:cubicBezTo>
                    <a:pt x="21759" y="21"/>
                    <a:pt x="21760" y="42"/>
                    <a:pt x="21760" y="63"/>
                  </a:cubicBezTo>
                  <a:cubicBezTo>
                    <a:pt x="21760" y="11992"/>
                    <a:pt x="12089" y="21663"/>
                    <a:pt x="160" y="21663"/>
                  </a:cubicBezTo>
                  <a:cubicBezTo>
                    <a:pt x="106" y="21663"/>
                    <a:pt x="53" y="21662"/>
                    <a:pt x="-1" y="21662"/>
                  </a:cubicBezTo>
                </a:path>
                <a:path w="21760" h="21663" stroke="0" extrusionOk="0">
                  <a:moveTo>
                    <a:pt x="21759" y="0"/>
                  </a:moveTo>
                  <a:cubicBezTo>
                    <a:pt x="21759" y="21"/>
                    <a:pt x="21760" y="42"/>
                    <a:pt x="21760" y="63"/>
                  </a:cubicBezTo>
                  <a:cubicBezTo>
                    <a:pt x="21760" y="11992"/>
                    <a:pt x="12089" y="21663"/>
                    <a:pt x="160" y="21663"/>
                  </a:cubicBezTo>
                  <a:cubicBezTo>
                    <a:pt x="106" y="21663"/>
                    <a:pt x="53" y="21662"/>
                    <a:pt x="-1" y="21662"/>
                  </a:cubicBezTo>
                  <a:lnTo>
                    <a:pt x="160" y="63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87" name="AutoShape 31"/>
            <p:cNvSpPr>
              <a:spLocks noChangeArrowheads="1"/>
            </p:cNvSpPr>
            <p:nvPr/>
          </p:nvSpPr>
          <p:spPr bwMode="auto">
            <a:xfrm>
              <a:off x="4692" y="1437"/>
              <a:ext cx="863" cy="410"/>
            </a:xfrm>
            <a:prstGeom prst="plus">
              <a:avLst>
                <a:gd name="adj" fmla="val 24968"/>
              </a:avLst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it-IT" sz="20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知识</a:t>
              </a:r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3812" y="2049"/>
              <a:ext cx="57" cy="37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3849" y="2088"/>
              <a:ext cx="94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kumimoji="0" lang="it-IT" sz="1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p(x)=0.02</a:t>
              </a:r>
            </a:p>
          </p:txBody>
        </p:sp>
        <p:sp>
          <p:nvSpPr>
            <p:cNvPr id="173090" name="AutoShape 34"/>
            <p:cNvSpPr>
              <a:spLocks noChangeArrowheads="1"/>
            </p:cNvSpPr>
            <p:nvPr/>
          </p:nvSpPr>
          <p:spPr bwMode="auto">
            <a:xfrm rot="19860000">
              <a:off x="1146" y="3246"/>
              <a:ext cx="265" cy="117"/>
            </a:xfrm>
            <a:prstGeom prst="rightArrow">
              <a:avLst>
                <a:gd name="adj1" fmla="val 50000"/>
                <a:gd name="adj2" fmla="val 113321"/>
              </a:avLst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91" name="AutoShape 35"/>
            <p:cNvSpPr>
              <a:spLocks noChangeArrowheads="1"/>
            </p:cNvSpPr>
            <p:nvPr/>
          </p:nvSpPr>
          <p:spPr bwMode="auto">
            <a:xfrm rot="19860000">
              <a:off x="2179" y="2730"/>
              <a:ext cx="265" cy="117"/>
            </a:xfrm>
            <a:prstGeom prst="rightArrow">
              <a:avLst>
                <a:gd name="adj1" fmla="val 50000"/>
                <a:gd name="adj2" fmla="val 113321"/>
              </a:avLst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92" name="AutoShape 36"/>
            <p:cNvSpPr>
              <a:spLocks noChangeArrowheads="1"/>
            </p:cNvSpPr>
            <p:nvPr/>
          </p:nvSpPr>
          <p:spPr bwMode="auto">
            <a:xfrm rot="19860000">
              <a:off x="3275" y="2250"/>
              <a:ext cx="265" cy="117"/>
            </a:xfrm>
            <a:prstGeom prst="rightArrow">
              <a:avLst>
                <a:gd name="adj1" fmla="val 50000"/>
                <a:gd name="adj2" fmla="val 113321"/>
              </a:avLst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93" name="AutoShape 37"/>
            <p:cNvSpPr>
              <a:spLocks noChangeArrowheads="1"/>
            </p:cNvSpPr>
            <p:nvPr/>
          </p:nvSpPr>
          <p:spPr bwMode="auto">
            <a:xfrm rot="19860000">
              <a:off x="4400" y="1768"/>
              <a:ext cx="265" cy="117"/>
            </a:xfrm>
            <a:prstGeom prst="rightArrow">
              <a:avLst>
                <a:gd name="adj1" fmla="val 50000"/>
                <a:gd name="adj2" fmla="val 113321"/>
              </a:avLst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94" name="Line 38"/>
            <p:cNvSpPr>
              <a:spLocks noChangeShapeType="1"/>
            </p:cNvSpPr>
            <p:nvPr/>
          </p:nvSpPr>
          <p:spPr bwMode="auto">
            <a:xfrm>
              <a:off x="900" y="2802"/>
              <a:ext cx="305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>
              <a:off x="2989" y="1692"/>
              <a:ext cx="371" cy="6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96" name="Line 40"/>
            <p:cNvSpPr>
              <a:spLocks noChangeShapeType="1"/>
            </p:cNvSpPr>
            <p:nvPr/>
          </p:nvSpPr>
          <p:spPr bwMode="auto">
            <a:xfrm>
              <a:off x="1844" y="2197"/>
              <a:ext cx="419" cy="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97" name="Oval 41"/>
            <p:cNvSpPr>
              <a:spLocks noChangeArrowheads="1"/>
            </p:cNvSpPr>
            <p:nvPr/>
          </p:nvSpPr>
          <p:spPr bwMode="auto">
            <a:xfrm>
              <a:off x="1440" y="3038"/>
              <a:ext cx="683" cy="25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98" name="Oval 42"/>
            <p:cNvSpPr>
              <a:spLocks noChangeArrowheads="1"/>
            </p:cNvSpPr>
            <p:nvPr/>
          </p:nvSpPr>
          <p:spPr bwMode="auto">
            <a:xfrm>
              <a:off x="1437" y="2941"/>
              <a:ext cx="683" cy="25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099" name="Oval 43"/>
            <p:cNvSpPr>
              <a:spLocks noChangeArrowheads="1"/>
            </p:cNvSpPr>
            <p:nvPr/>
          </p:nvSpPr>
          <p:spPr bwMode="auto">
            <a:xfrm>
              <a:off x="1440" y="2851"/>
              <a:ext cx="683" cy="25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it-IT" sz="16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数据仓库</a:t>
              </a:r>
              <a:endParaRPr kumimoji="0" lang="zh-CN" altLang="it-IT" sz="1600" b="1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3100" name="Line 44"/>
            <p:cNvSpPr>
              <a:spLocks noChangeShapeType="1"/>
            </p:cNvSpPr>
            <p:nvPr/>
          </p:nvSpPr>
          <p:spPr bwMode="auto">
            <a:xfrm>
              <a:off x="4105" y="1160"/>
              <a:ext cx="376" cy="6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101" name="Line 45"/>
            <p:cNvSpPr>
              <a:spLocks noChangeShapeType="1"/>
            </p:cNvSpPr>
            <p:nvPr/>
          </p:nvSpPr>
          <p:spPr bwMode="auto">
            <a:xfrm>
              <a:off x="4586" y="2038"/>
              <a:ext cx="4" cy="14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102" name="Line 46"/>
            <p:cNvSpPr>
              <a:spLocks noChangeShapeType="1"/>
            </p:cNvSpPr>
            <p:nvPr/>
          </p:nvSpPr>
          <p:spPr bwMode="auto">
            <a:xfrm flipV="1">
              <a:off x="1298" y="3432"/>
              <a:ext cx="3297" cy="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103" name="Line 47"/>
            <p:cNvSpPr>
              <a:spLocks noChangeShapeType="1"/>
            </p:cNvSpPr>
            <p:nvPr/>
          </p:nvSpPr>
          <p:spPr bwMode="auto">
            <a:xfrm flipH="1">
              <a:off x="3428" y="2535"/>
              <a:ext cx="25" cy="8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104" name="Rectangle 48"/>
            <p:cNvSpPr>
              <a:spLocks noChangeArrowheads="1"/>
            </p:cNvSpPr>
            <p:nvPr/>
          </p:nvSpPr>
          <p:spPr bwMode="auto">
            <a:xfrm>
              <a:off x="4088" y="2265"/>
              <a:ext cx="27" cy="16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3105" name="Rectangle 49"/>
            <p:cNvSpPr>
              <a:spLocks noChangeArrowheads="1"/>
            </p:cNvSpPr>
            <p:nvPr/>
          </p:nvSpPr>
          <p:spPr bwMode="auto">
            <a:xfrm>
              <a:off x="352" y="3742"/>
              <a:ext cx="5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zh-CN" altLang="it-IT" sz="1800" b="1">
                  <a:latin typeface="Times New Roman" panose="02020603050405020304" pitchFamily="18" charset="0"/>
                </a:rPr>
                <a:t>数据源</a:t>
              </a:r>
            </a:p>
          </p:txBody>
        </p:sp>
        <p:sp>
          <p:nvSpPr>
            <p:cNvPr id="173106" name="Rectangle 50"/>
            <p:cNvSpPr>
              <a:spLocks noChangeArrowheads="1"/>
            </p:cNvSpPr>
            <p:nvPr/>
          </p:nvSpPr>
          <p:spPr bwMode="auto">
            <a:xfrm>
              <a:off x="3615" y="2482"/>
              <a:ext cx="80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kumimoji="0" lang="it-IT" sz="1800" b="1">
                  <a:latin typeface="Times New Roman" panose="02020603050405020304" pitchFamily="18" charset="0"/>
                </a:rPr>
                <a:t>模式和模型</a:t>
              </a:r>
            </a:p>
          </p:txBody>
        </p:sp>
        <p:sp>
          <p:nvSpPr>
            <p:cNvPr id="173107" name="Rectangle 51"/>
            <p:cNvSpPr>
              <a:spLocks noChangeArrowheads="1"/>
            </p:cNvSpPr>
            <p:nvPr/>
          </p:nvSpPr>
          <p:spPr bwMode="auto">
            <a:xfrm>
              <a:off x="2451" y="2830"/>
              <a:ext cx="66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kumimoji="0" lang="it-IT" sz="1800" b="1">
                  <a:latin typeface="Times New Roman" panose="02020603050405020304" pitchFamily="18" charset="0"/>
                </a:rPr>
                <a:t>准备数据</a:t>
              </a:r>
            </a:p>
          </p:txBody>
        </p:sp>
        <p:sp>
          <p:nvSpPr>
            <p:cNvPr id="173108" name="Rectangle 52"/>
            <p:cNvSpPr>
              <a:spLocks noChangeArrowheads="1"/>
            </p:cNvSpPr>
            <p:nvPr/>
          </p:nvSpPr>
          <p:spPr bwMode="auto">
            <a:xfrm>
              <a:off x="1477" y="3261"/>
              <a:ext cx="66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kumimoji="0" lang="it-IT" sz="1800" b="1">
                  <a:latin typeface="Times New Roman" panose="02020603050405020304" pitchFamily="18" charset="0"/>
                </a:rPr>
                <a:t>合并数据</a:t>
              </a:r>
            </a:p>
          </p:txBody>
        </p:sp>
        <p:sp>
          <p:nvSpPr>
            <p:cNvPr id="173109" name="Line 53"/>
            <p:cNvSpPr>
              <a:spLocks noChangeShapeType="1"/>
            </p:cNvSpPr>
            <p:nvPr/>
          </p:nvSpPr>
          <p:spPr bwMode="auto">
            <a:xfrm flipH="1">
              <a:off x="2300" y="2917"/>
              <a:ext cx="23" cy="5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3110" name="Rectangle 54"/>
          <p:cNvSpPr>
            <a:spLocks noGrp="1" noChangeArrowheads="1"/>
          </p:cNvSpPr>
          <p:nvPr>
            <p:ph type="title"/>
          </p:nvPr>
        </p:nvSpPr>
        <p:spPr>
          <a:xfrm>
            <a:off x="27305" y="0"/>
            <a:ext cx="9161780" cy="644525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知识发现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过程模型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AutoShape 2"/>
          <p:cNvSpPr>
            <a:spLocks noChangeArrowheads="1"/>
          </p:cNvSpPr>
          <p:nvPr/>
        </p:nvSpPr>
        <p:spPr bwMode="auto">
          <a:xfrm rot="-2272572">
            <a:off x="1905000" y="1524000"/>
            <a:ext cx="6858000" cy="3581400"/>
          </a:xfrm>
          <a:prstGeom prst="homePlate">
            <a:avLst>
              <a:gd name="adj" fmla="val 63830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2099" name="Group 3"/>
          <p:cNvGrpSpPr/>
          <p:nvPr/>
        </p:nvGrpSpPr>
        <p:grpSpPr bwMode="auto">
          <a:xfrm rot="10800000" flipH="1">
            <a:off x="7315200" y="2057400"/>
            <a:ext cx="1219200" cy="1076325"/>
            <a:chOff x="4707" y="2870"/>
            <a:chExt cx="774" cy="534"/>
          </a:xfrm>
        </p:grpSpPr>
        <p:sp>
          <p:nvSpPr>
            <p:cNvPr id="132100" name="Freeform 4"/>
            <p:cNvSpPr/>
            <p:nvPr/>
          </p:nvSpPr>
          <p:spPr bwMode="auto">
            <a:xfrm>
              <a:off x="4707" y="2875"/>
              <a:ext cx="774" cy="529"/>
            </a:xfrm>
            <a:custGeom>
              <a:avLst/>
              <a:gdLst>
                <a:gd name="T0" fmla="*/ 773 w 774"/>
                <a:gd name="T1" fmla="*/ 494 h 529"/>
                <a:gd name="T2" fmla="*/ 749 w 774"/>
                <a:gd name="T3" fmla="*/ 448 h 529"/>
                <a:gd name="T4" fmla="*/ 713 w 774"/>
                <a:gd name="T5" fmla="*/ 396 h 529"/>
                <a:gd name="T6" fmla="*/ 671 w 774"/>
                <a:gd name="T7" fmla="*/ 348 h 529"/>
                <a:gd name="T8" fmla="*/ 623 w 774"/>
                <a:gd name="T9" fmla="*/ 297 h 529"/>
                <a:gd name="T10" fmla="*/ 567 w 774"/>
                <a:gd name="T11" fmla="*/ 247 h 529"/>
                <a:gd name="T12" fmla="*/ 495 w 774"/>
                <a:gd name="T13" fmla="*/ 195 h 529"/>
                <a:gd name="T14" fmla="*/ 429 w 774"/>
                <a:gd name="T15" fmla="*/ 153 h 529"/>
                <a:gd name="T16" fmla="*/ 353 w 774"/>
                <a:gd name="T17" fmla="*/ 124 h 529"/>
                <a:gd name="T18" fmla="*/ 278 w 774"/>
                <a:gd name="T19" fmla="*/ 107 h 529"/>
                <a:gd name="T20" fmla="*/ 228 w 774"/>
                <a:gd name="T21" fmla="*/ 107 h 529"/>
                <a:gd name="T22" fmla="*/ 187 w 774"/>
                <a:gd name="T23" fmla="*/ 112 h 529"/>
                <a:gd name="T24" fmla="*/ 171 w 774"/>
                <a:gd name="T25" fmla="*/ 0 h 529"/>
                <a:gd name="T26" fmla="*/ 125 w 774"/>
                <a:gd name="T27" fmla="*/ 63 h 529"/>
                <a:gd name="T28" fmla="*/ 67 w 774"/>
                <a:gd name="T29" fmla="*/ 129 h 529"/>
                <a:gd name="T30" fmla="*/ 0 w 774"/>
                <a:gd name="T31" fmla="*/ 165 h 529"/>
                <a:gd name="T32" fmla="*/ 35 w 774"/>
                <a:gd name="T33" fmla="*/ 207 h 529"/>
                <a:gd name="T34" fmla="*/ 108 w 774"/>
                <a:gd name="T35" fmla="*/ 255 h 529"/>
                <a:gd name="T36" fmla="*/ 154 w 774"/>
                <a:gd name="T37" fmla="*/ 299 h 529"/>
                <a:gd name="T38" fmla="*/ 172 w 774"/>
                <a:gd name="T39" fmla="*/ 228 h 529"/>
                <a:gd name="T40" fmla="*/ 239 w 774"/>
                <a:gd name="T41" fmla="*/ 220 h 529"/>
                <a:gd name="T42" fmla="*/ 312 w 774"/>
                <a:gd name="T43" fmla="*/ 227 h 529"/>
                <a:gd name="T44" fmla="*/ 390 w 774"/>
                <a:gd name="T45" fmla="*/ 247 h 529"/>
                <a:gd name="T46" fmla="*/ 484 w 774"/>
                <a:gd name="T47" fmla="*/ 284 h 529"/>
                <a:gd name="T48" fmla="*/ 562 w 774"/>
                <a:gd name="T49" fmla="*/ 329 h 529"/>
                <a:gd name="T50" fmla="*/ 598 w 774"/>
                <a:gd name="T51" fmla="*/ 351 h 529"/>
                <a:gd name="T52" fmla="*/ 628 w 774"/>
                <a:gd name="T53" fmla="*/ 373 h 529"/>
                <a:gd name="T54" fmla="*/ 672 w 774"/>
                <a:gd name="T55" fmla="*/ 409 h 529"/>
                <a:gd name="T56" fmla="*/ 700 w 774"/>
                <a:gd name="T57" fmla="*/ 435 h 529"/>
                <a:gd name="T58" fmla="*/ 724 w 774"/>
                <a:gd name="T59" fmla="*/ 462 h 529"/>
                <a:gd name="T60" fmla="*/ 750 w 774"/>
                <a:gd name="T61" fmla="*/ 494 h 529"/>
                <a:gd name="T62" fmla="*/ 773 w 774"/>
                <a:gd name="T63" fmla="*/ 528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4" h="529">
                  <a:moveTo>
                    <a:pt x="773" y="528"/>
                  </a:moveTo>
                  <a:lnTo>
                    <a:pt x="773" y="494"/>
                  </a:lnTo>
                  <a:lnTo>
                    <a:pt x="760" y="469"/>
                  </a:lnTo>
                  <a:lnTo>
                    <a:pt x="749" y="448"/>
                  </a:lnTo>
                  <a:lnTo>
                    <a:pt x="733" y="423"/>
                  </a:lnTo>
                  <a:lnTo>
                    <a:pt x="713" y="396"/>
                  </a:lnTo>
                  <a:lnTo>
                    <a:pt x="695" y="377"/>
                  </a:lnTo>
                  <a:lnTo>
                    <a:pt x="671" y="348"/>
                  </a:lnTo>
                  <a:lnTo>
                    <a:pt x="647" y="321"/>
                  </a:lnTo>
                  <a:lnTo>
                    <a:pt x="623" y="297"/>
                  </a:lnTo>
                  <a:lnTo>
                    <a:pt x="591" y="267"/>
                  </a:lnTo>
                  <a:lnTo>
                    <a:pt x="567" y="247"/>
                  </a:lnTo>
                  <a:lnTo>
                    <a:pt x="533" y="222"/>
                  </a:lnTo>
                  <a:lnTo>
                    <a:pt x="495" y="195"/>
                  </a:lnTo>
                  <a:lnTo>
                    <a:pt x="457" y="171"/>
                  </a:lnTo>
                  <a:lnTo>
                    <a:pt x="429" y="153"/>
                  </a:lnTo>
                  <a:lnTo>
                    <a:pt x="387" y="136"/>
                  </a:lnTo>
                  <a:lnTo>
                    <a:pt x="353" y="124"/>
                  </a:lnTo>
                  <a:lnTo>
                    <a:pt x="316" y="114"/>
                  </a:lnTo>
                  <a:lnTo>
                    <a:pt x="278" y="107"/>
                  </a:lnTo>
                  <a:lnTo>
                    <a:pt x="255" y="106"/>
                  </a:lnTo>
                  <a:lnTo>
                    <a:pt x="228" y="107"/>
                  </a:lnTo>
                  <a:lnTo>
                    <a:pt x="207" y="109"/>
                  </a:lnTo>
                  <a:lnTo>
                    <a:pt x="187" y="112"/>
                  </a:lnTo>
                  <a:lnTo>
                    <a:pt x="171" y="116"/>
                  </a:lnTo>
                  <a:lnTo>
                    <a:pt x="171" y="0"/>
                  </a:lnTo>
                  <a:lnTo>
                    <a:pt x="151" y="30"/>
                  </a:lnTo>
                  <a:lnTo>
                    <a:pt x="125" y="63"/>
                  </a:lnTo>
                  <a:lnTo>
                    <a:pt x="98" y="97"/>
                  </a:lnTo>
                  <a:lnTo>
                    <a:pt x="67" y="129"/>
                  </a:lnTo>
                  <a:lnTo>
                    <a:pt x="43" y="146"/>
                  </a:lnTo>
                  <a:lnTo>
                    <a:pt x="0" y="165"/>
                  </a:lnTo>
                  <a:lnTo>
                    <a:pt x="0" y="190"/>
                  </a:lnTo>
                  <a:lnTo>
                    <a:pt x="35" y="207"/>
                  </a:lnTo>
                  <a:lnTo>
                    <a:pt x="71" y="227"/>
                  </a:lnTo>
                  <a:lnTo>
                    <a:pt x="108" y="255"/>
                  </a:lnTo>
                  <a:lnTo>
                    <a:pt x="137" y="282"/>
                  </a:lnTo>
                  <a:lnTo>
                    <a:pt x="154" y="299"/>
                  </a:lnTo>
                  <a:lnTo>
                    <a:pt x="172" y="327"/>
                  </a:lnTo>
                  <a:lnTo>
                    <a:pt x="172" y="228"/>
                  </a:lnTo>
                  <a:lnTo>
                    <a:pt x="207" y="222"/>
                  </a:lnTo>
                  <a:lnTo>
                    <a:pt x="239" y="220"/>
                  </a:lnTo>
                  <a:lnTo>
                    <a:pt x="275" y="222"/>
                  </a:lnTo>
                  <a:lnTo>
                    <a:pt x="312" y="227"/>
                  </a:lnTo>
                  <a:lnTo>
                    <a:pt x="353" y="237"/>
                  </a:lnTo>
                  <a:lnTo>
                    <a:pt x="390" y="247"/>
                  </a:lnTo>
                  <a:lnTo>
                    <a:pt x="442" y="266"/>
                  </a:lnTo>
                  <a:lnTo>
                    <a:pt x="484" y="284"/>
                  </a:lnTo>
                  <a:lnTo>
                    <a:pt x="522" y="304"/>
                  </a:lnTo>
                  <a:lnTo>
                    <a:pt x="562" y="329"/>
                  </a:lnTo>
                  <a:lnTo>
                    <a:pt x="581" y="340"/>
                  </a:lnTo>
                  <a:lnTo>
                    <a:pt x="598" y="351"/>
                  </a:lnTo>
                  <a:lnTo>
                    <a:pt x="613" y="362"/>
                  </a:lnTo>
                  <a:lnTo>
                    <a:pt x="628" y="373"/>
                  </a:lnTo>
                  <a:lnTo>
                    <a:pt x="654" y="393"/>
                  </a:lnTo>
                  <a:lnTo>
                    <a:pt x="672" y="409"/>
                  </a:lnTo>
                  <a:lnTo>
                    <a:pt x="686" y="422"/>
                  </a:lnTo>
                  <a:lnTo>
                    <a:pt x="700" y="435"/>
                  </a:lnTo>
                  <a:lnTo>
                    <a:pt x="713" y="450"/>
                  </a:lnTo>
                  <a:lnTo>
                    <a:pt x="724" y="462"/>
                  </a:lnTo>
                  <a:lnTo>
                    <a:pt x="737" y="476"/>
                  </a:lnTo>
                  <a:lnTo>
                    <a:pt x="750" y="494"/>
                  </a:lnTo>
                  <a:lnTo>
                    <a:pt x="762" y="511"/>
                  </a:lnTo>
                  <a:lnTo>
                    <a:pt x="773" y="528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01" name="Freeform 5"/>
            <p:cNvSpPr/>
            <p:nvPr/>
          </p:nvSpPr>
          <p:spPr bwMode="auto">
            <a:xfrm>
              <a:off x="4707" y="2870"/>
              <a:ext cx="774" cy="502"/>
            </a:xfrm>
            <a:custGeom>
              <a:avLst/>
              <a:gdLst>
                <a:gd name="T0" fmla="*/ 773 w 774"/>
                <a:gd name="T1" fmla="*/ 501 h 502"/>
                <a:gd name="T2" fmla="*/ 763 w 774"/>
                <a:gd name="T3" fmla="*/ 473 h 502"/>
                <a:gd name="T4" fmla="*/ 753 w 774"/>
                <a:gd name="T5" fmla="*/ 450 h 502"/>
                <a:gd name="T6" fmla="*/ 744 w 774"/>
                <a:gd name="T7" fmla="*/ 431 h 502"/>
                <a:gd name="T8" fmla="*/ 732 w 774"/>
                <a:gd name="T9" fmla="*/ 409 h 502"/>
                <a:gd name="T10" fmla="*/ 714 w 774"/>
                <a:gd name="T11" fmla="*/ 379 h 502"/>
                <a:gd name="T12" fmla="*/ 695 w 774"/>
                <a:gd name="T13" fmla="*/ 352 h 502"/>
                <a:gd name="T14" fmla="*/ 671 w 774"/>
                <a:gd name="T15" fmla="*/ 325 h 502"/>
                <a:gd name="T16" fmla="*/ 647 w 774"/>
                <a:gd name="T17" fmla="*/ 298 h 502"/>
                <a:gd name="T18" fmla="*/ 622 w 774"/>
                <a:gd name="T19" fmla="*/ 274 h 502"/>
                <a:gd name="T20" fmla="*/ 591 w 774"/>
                <a:gd name="T21" fmla="*/ 244 h 502"/>
                <a:gd name="T22" fmla="*/ 567 w 774"/>
                <a:gd name="T23" fmla="*/ 225 h 502"/>
                <a:gd name="T24" fmla="*/ 532 w 774"/>
                <a:gd name="T25" fmla="*/ 201 h 502"/>
                <a:gd name="T26" fmla="*/ 495 w 774"/>
                <a:gd name="T27" fmla="*/ 174 h 502"/>
                <a:gd name="T28" fmla="*/ 457 w 774"/>
                <a:gd name="T29" fmla="*/ 150 h 502"/>
                <a:gd name="T30" fmla="*/ 428 w 774"/>
                <a:gd name="T31" fmla="*/ 133 h 502"/>
                <a:gd name="T32" fmla="*/ 387 w 774"/>
                <a:gd name="T33" fmla="*/ 116 h 502"/>
                <a:gd name="T34" fmla="*/ 352 w 774"/>
                <a:gd name="T35" fmla="*/ 104 h 502"/>
                <a:gd name="T36" fmla="*/ 316 w 774"/>
                <a:gd name="T37" fmla="*/ 94 h 502"/>
                <a:gd name="T38" fmla="*/ 277 w 774"/>
                <a:gd name="T39" fmla="*/ 87 h 502"/>
                <a:gd name="T40" fmla="*/ 254 w 774"/>
                <a:gd name="T41" fmla="*/ 86 h 502"/>
                <a:gd name="T42" fmla="*/ 227 w 774"/>
                <a:gd name="T43" fmla="*/ 87 h 502"/>
                <a:gd name="T44" fmla="*/ 206 w 774"/>
                <a:gd name="T45" fmla="*/ 89 h 502"/>
                <a:gd name="T46" fmla="*/ 187 w 774"/>
                <a:gd name="T47" fmla="*/ 92 h 502"/>
                <a:gd name="T48" fmla="*/ 170 w 774"/>
                <a:gd name="T49" fmla="*/ 97 h 502"/>
                <a:gd name="T50" fmla="*/ 170 w 774"/>
                <a:gd name="T51" fmla="*/ 0 h 502"/>
                <a:gd name="T52" fmla="*/ 148 w 774"/>
                <a:gd name="T53" fmla="*/ 30 h 502"/>
                <a:gd name="T54" fmla="*/ 126 w 774"/>
                <a:gd name="T55" fmla="*/ 58 h 502"/>
                <a:gd name="T56" fmla="*/ 97 w 774"/>
                <a:gd name="T57" fmla="*/ 94 h 502"/>
                <a:gd name="T58" fmla="*/ 65 w 774"/>
                <a:gd name="T59" fmla="*/ 123 h 502"/>
                <a:gd name="T60" fmla="*/ 37 w 774"/>
                <a:gd name="T61" fmla="*/ 147 h 502"/>
                <a:gd name="T62" fmla="*/ 0 w 774"/>
                <a:gd name="T63" fmla="*/ 169 h 502"/>
                <a:gd name="T64" fmla="*/ 34 w 774"/>
                <a:gd name="T65" fmla="*/ 186 h 502"/>
                <a:gd name="T66" fmla="*/ 70 w 774"/>
                <a:gd name="T67" fmla="*/ 206 h 502"/>
                <a:gd name="T68" fmla="*/ 107 w 774"/>
                <a:gd name="T69" fmla="*/ 232 h 502"/>
                <a:gd name="T70" fmla="*/ 136 w 774"/>
                <a:gd name="T71" fmla="*/ 259 h 502"/>
                <a:gd name="T72" fmla="*/ 153 w 774"/>
                <a:gd name="T73" fmla="*/ 276 h 502"/>
                <a:gd name="T74" fmla="*/ 172 w 774"/>
                <a:gd name="T75" fmla="*/ 304 h 502"/>
                <a:gd name="T76" fmla="*/ 172 w 774"/>
                <a:gd name="T77" fmla="*/ 207 h 502"/>
                <a:gd name="T78" fmla="*/ 206 w 774"/>
                <a:gd name="T79" fmla="*/ 201 h 502"/>
                <a:gd name="T80" fmla="*/ 238 w 774"/>
                <a:gd name="T81" fmla="*/ 198 h 502"/>
                <a:gd name="T82" fmla="*/ 275 w 774"/>
                <a:gd name="T83" fmla="*/ 201 h 502"/>
                <a:gd name="T84" fmla="*/ 311 w 774"/>
                <a:gd name="T85" fmla="*/ 206 h 502"/>
                <a:gd name="T86" fmla="*/ 352 w 774"/>
                <a:gd name="T87" fmla="*/ 215 h 502"/>
                <a:gd name="T88" fmla="*/ 389 w 774"/>
                <a:gd name="T89" fmla="*/ 225 h 502"/>
                <a:gd name="T90" fmla="*/ 441 w 774"/>
                <a:gd name="T91" fmla="*/ 243 h 502"/>
                <a:gd name="T92" fmla="*/ 484 w 774"/>
                <a:gd name="T93" fmla="*/ 261 h 502"/>
                <a:gd name="T94" fmla="*/ 521 w 774"/>
                <a:gd name="T95" fmla="*/ 281 h 502"/>
                <a:gd name="T96" fmla="*/ 562 w 774"/>
                <a:gd name="T97" fmla="*/ 305 h 502"/>
                <a:gd name="T98" fmla="*/ 580 w 774"/>
                <a:gd name="T99" fmla="*/ 316 h 502"/>
                <a:gd name="T100" fmla="*/ 598 w 774"/>
                <a:gd name="T101" fmla="*/ 327 h 502"/>
                <a:gd name="T102" fmla="*/ 613 w 774"/>
                <a:gd name="T103" fmla="*/ 338 h 502"/>
                <a:gd name="T104" fmla="*/ 627 w 774"/>
                <a:gd name="T105" fmla="*/ 349 h 502"/>
                <a:gd name="T106" fmla="*/ 654 w 774"/>
                <a:gd name="T107" fmla="*/ 368 h 502"/>
                <a:gd name="T108" fmla="*/ 672 w 774"/>
                <a:gd name="T109" fmla="*/ 384 h 502"/>
                <a:gd name="T110" fmla="*/ 686 w 774"/>
                <a:gd name="T111" fmla="*/ 397 h 502"/>
                <a:gd name="T112" fmla="*/ 699 w 774"/>
                <a:gd name="T113" fmla="*/ 410 h 502"/>
                <a:gd name="T114" fmla="*/ 712 w 774"/>
                <a:gd name="T115" fmla="*/ 424 h 502"/>
                <a:gd name="T116" fmla="*/ 723 w 774"/>
                <a:gd name="T117" fmla="*/ 436 h 502"/>
                <a:gd name="T118" fmla="*/ 736 w 774"/>
                <a:gd name="T119" fmla="*/ 450 h 502"/>
                <a:gd name="T120" fmla="*/ 749 w 774"/>
                <a:gd name="T121" fmla="*/ 467 h 502"/>
                <a:gd name="T122" fmla="*/ 762 w 774"/>
                <a:gd name="T123" fmla="*/ 484 h 502"/>
                <a:gd name="T124" fmla="*/ 773 w 774"/>
                <a:gd name="T125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4" h="502">
                  <a:moveTo>
                    <a:pt x="773" y="501"/>
                  </a:moveTo>
                  <a:lnTo>
                    <a:pt x="763" y="473"/>
                  </a:lnTo>
                  <a:lnTo>
                    <a:pt x="753" y="450"/>
                  </a:lnTo>
                  <a:lnTo>
                    <a:pt x="744" y="431"/>
                  </a:lnTo>
                  <a:lnTo>
                    <a:pt x="732" y="409"/>
                  </a:lnTo>
                  <a:lnTo>
                    <a:pt x="714" y="379"/>
                  </a:lnTo>
                  <a:lnTo>
                    <a:pt x="695" y="352"/>
                  </a:lnTo>
                  <a:lnTo>
                    <a:pt x="671" y="325"/>
                  </a:lnTo>
                  <a:lnTo>
                    <a:pt x="647" y="298"/>
                  </a:lnTo>
                  <a:lnTo>
                    <a:pt x="622" y="274"/>
                  </a:lnTo>
                  <a:lnTo>
                    <a:pt x="591" y="244"/>
                  </a:lnTo>
                  <a:lnTo>
                    <a:pt x="567" y="225"/>
                  </a:lnTo>
                  <a:lnTo>
                    <a:pt x="532" y="201"/>
                  </a:lnTo>
                  <a:lnTo>
                    <a:pt x="495" y="174"/>
                  </a:lnTo>
                  <a:lnTo>
                    <a:pt x="457" y="150"/>
                  </a:lnTo>
                  <a:lnTo>
                    <a:pt x="428" y="133"/>
                  </a:lnTo>
                  <a:lnTo>
                    <a:pt x="387" y="116"/>
                  </a:lnTo>
                  <a:lnTo>
                    <a:pt x="352" y="104"/>
                  </a:lnTo>
                  <a:lnTo>
                    <a:pt x="316" y="94"/>
                  </a:lnTo>
                  <a:lnTo>
                    <a:pt x="277" y="87"/>
                  </a:lnTo>
                  <a:lnTo>
                    <a:pt x="254" y="86"/>
                  </a:lnTo>
                  <a:lnTo>
                    <a:pt x="227" y="87"/>
                  </a:lnTo>
                  <a:lnTo>
                    <a:pt x="206" y="89"/>
                  </a:lnTo>
                  <a:lnTo>
                    <a:pt x="187" y="92"/>
                  </a:lnTo>
                  <a:lnTo>
                    <a:pt x="170" y="97"/>
                  </a:lnTo>
                  <a:lnTo>
                    <a:pt x="170" y="0"/>
                  </a:lnTo>
                  <a:lnTo>
                    <a:pt x="148" y="30"/>
                  </a:lnTo>
                  <a:lnTo>
                    <a:pt x="126" y="58"/>
                  </a:lnTo>
                  <a:lnTo>
                    <a:pt x="97" y="94"/>
                  </a:lnTo>
                  <a:lnTo>
                    <a:pt x="65" y="123"/>
                  </a:lnTo>
                  <a:lnTo>
                    <a:pt x="37" y="147"/>
                  </a:lnTo>
                  <a:lnTo>
                    <a:pt x="0" y="169"/>
                  </a:lnTo>
                  <a:lnTo>
                    <a:pt x="34" y="186"/>
                  </a:lnTo>
                  <a:lnTo>
                    <a:pt x="70" y="206"/>
                  </a:lnTo>
                  <a:lnTo>
                    <a:pt x="107" y="232"/>
                  </a:lnTo>
                  <a:lnTo>
                    <a:pt x="136" y="259"/>
                  </a:lnTo>
                  <a:lnTo>
                    <a:pt x="153" y="276"/>
                  </a:lnTo>
                  <a:lnTo>
                    <a:pt x="172" y="304"/>
                  </a:lnTo>
                  <a:lnTo>
                    <a:pt x="172" y="207"/>
                  </a:lnTo>
                  <a:lnTo>
                    <a:pt x="206" y="201"/>
                  </a:lnTo>
                  <a:lnTo>
                    <a:pt x="238" y="198"/>
                  </a:lnTo>
                  <a:lnTo>
                    <a:pt x="275" y="201"/>
                  </a:lnTo>
                  <a:lnTo>
                    <a:pt x="311" y="206"/>
                  </a:lnTo>
                  <a:lnTo>
                    <a:pt x="352" y="215"/>
                  </a:lnTo>
                  <a:lnTo>
                    <a:pt x="389" y="225"/>
                  </a:lnTo>
                  <a:lnTo>
                    <a:pt x="441" y="243"/>
                  </a:lnTo>
                  <a:lnTo>
                    <a:pt x="484" y="261"/>
                  </a:lnTo>
                  <a:lnTo>
                    <a:pt x="521" y="281"/>
                  </a:lnTo>
                  <a:lnTo>
                    <a:pt x="562" y="305"/>
                  </a:lnTo>
                  <a:lnTo>
                    <a:pt x="580" y="316"/>
                  </a:lnTo>
                  <a:lnTo>
                    <a:pt x="598" y="327"/>
                  </a:lnTo>
                  <a:lnTo>
                    <a:pt x="613" y="338"/>
                  </a:lnTo>
                  <a:lnTo>
                    <a:pt x="627" y="349"/>
                  </a:lnTo>
                  <a:lnTo>
                    <a:pt x="654" y="368"/>
                  </a:lnTo>
                  <a:lnTo>
                    <a:pt x="672" y="384"/>
                  </a:lnTo>
                  <a:lnTo>
                    <a:pt x="686" y="397"/>
                  </a:lnTo>
                  <a:lnTo>
                    <a:pt x="699" y="410"/>
                  </a:lnTo>
                  <a:lnTo>
                    <a:pt x="712" y="424"/>
                  </a:lnTo>
                  <a:lnTo>
                    <a:pt x="723" y="436"/>
                  </a:lnTo>
                  <a:lnTo>
                    <a:pt x="736" y="450"/>
                  </a:lnTo>
                  <a:lnTo>
                    <a:pt x="749" y="467"/>
                  </a:lnTo>
                  <a:lnTo>
                    <a:pt x="762" y="484"/>
                  </a:lnTo>
                  <a:lnTo>
                    <a:pt x="773" y="501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55880" y="76200"/>
            <a:ext cx="9084310" cy="48768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0962" tIns="41275" rIns="80962" bIns="41275" anchor="ctr"/>
          <a:lstStyle/>
          <a:p>
            <a:pPr algn="ctr" defTabSz="809625" eaLnBrk="0" hangingPunct="0">
              <a:lnSpc>
                <a:spcPct val="90000"/>
              </a:lnSpc>
            </a:pPr>
            <a:r>
              <a:rPr kumimoji="0"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知识发现模型</a:t>
            </a:r>
            <a:endParaRPr kumimoji="0" lang="en-US" altLang="ja-JP" sz="40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grpSp>
        <p:nvGrpSpPr>
          <p:cNvPr id="132103" name="Group 7"/>
          <p:cNvGrpSpPr/>
          <p:nvPr/>
        </p:nvGrpSpPr>
        <p:grpSpPr bwMode="auto">
          <a:xfrm rot="10800000" flipH="1">
            <a:off x="6172200" y="2971800"/>
            <a:ext cx="1219200" cy="1076325"/>
            <a:chOff x="4707" y="2870"/>
            <a:chExt cx="774" cy="534"/>
          </a:xfrm>
        </p:grpSpPr>
        <p:sp>
          <p:nvSpPr>
            <p:cNvPr id="132104" name="Freeform 8"/>
            <p:cNvSpPr/>
            <p:nvPr/>
          </p:nvSpPr>
          <p:spPr bwMode="auto">
            <a:xfrm>
              <a:off x="4707" y="2875"/>
              <a:ext cx="774" cy="529"/>
            </a:xfrm>
            <a:custGeom>
              <a:avLst/>
              <a:gdLst>
                <a:gd name="T0" fmla="*/ 773 w 774"/>
                <a:gd name="T1" fmla="*/ 494 h 529"/>
                <a:gd name="T2" fmla="*/ 749 w 774"/>
                <a:gd name="T3" fmla="*/ 448 h 529"/>
                <a:gd name="T4" fmla="*/ 713 w 774"/>
                <a:gd name="T5" fmla="*/ 396 h 529"/>
                <a:gd name="T6" fmla="*/ 671 w 774"/>
                <a:gd name="T7" fmla="*/ 348 h 529"/>
                <a:gd name="T8" fmla="*/ 623 w 774"/>
                <a:gd name="T9" fmla="*/ 297 h 529"/>
                <a:gd name="T10" fmla="*/ 567 w 774"/>
                <a:gd name="T11" fmla="*/ 247 h 529"/>
                <a:gd name="T12" fmla="*/ 495 w 774"/>
                <a:gd name="T13" fmla="*/ 195 h 529"/>
                <a:gd name="T14" fmla="*/ 429 w 774"/>
                <a:gd name="T15" fmla="*/ 153 h 529"/>
                <a:gd name="T16" fmla="*/ 353 w 774"/>
                <a:gd name="T17" fmla="*/ 124 h 529"/>
                <a:gd name="T18" fmla="*/ 278 w 774"/>
                <a:gd name="T19" fmla="*/ 107 h 529"/>
                <a:gd name="T20" fmla="*/ 228 w 774"/>
                <a:gd name="T21" fmla="*/ 107 h 529"/>
                <a:gd name="T22" fmla="*/ 187 w 774"/>
                <a:gd name="T23" fmla="*/ 112 h 529"/>
                <a:gd name="T24" fmla="*/ 171 w 774"/>
                <a:gd name="T25" fmla="*/ 0 h 529"/>
                <a:gd name="T26" fmla="*/ 125 w 774"/>
                <a:gd name="T27" fmla="*/ 63 h 529"/>
                <a:gd name="T28" fmla="*/ 67 w 774"/>
                <a:gd name="T29" fmla="*/ 129 h 529"/>
                <a:gd name="T30" fmla="*/ 0 w 774"/>
                <a:gd name="T31" fmla="*/ 165 h 529"/>
                <a:gd name="T32" fmla="*/ 35 w 774"/>
                <a:gd name="T33" fmla="*/ 207 h 529"/>
                <a:gd name="T34" fmla="*/ 108 w 774"/>
                <a:gd name="T35" fmla="*/ 255 h 529"/>
                <a:gd name="T36" fmla="*/ 154 w 774"/>
                <a:gd name="T37" fmla="*/ 299 h 529"/>
                <a:gd name="T38" fmla="*/ 172 w 774"/>
                <a:gd name="T39" fmla="*/ 228 h 529"/>
                <a:gd name="T40" fmla="*/ 239 w 774"/>
                <a:gd name="T41" fmla="*/ 220 h 529"/>
                <a:gd name="T42" fmla="*/ 312 w 774"/>
                <a:gd name="T43" fmla="*/ 227 h 529"/>
                <a:gd name="T44" fmla="*/ 390 w 774"/>
                <a:gd name="T45" fmla="*/ 247 h 529"/>
                <a:gd name="T46" fmla="*/ 484 w 774"/>
                <a:gd name="T47" fmla="*/ 284 h 529"/>
                <a:gd name="T48" fmla="*/ 562 w 774"/>
                <a:gd name="T49" fmla="*/ 329 h 529"/>
                <a:gd name="T50" fmla="*/ 598 w 774"/>
                <a:gd name="T51" fmla="*/ 351 h 529"/>
                <a:gd name="T52" fmla="*/ 628 w 774"/>
                <a:gd name="T53" fmla="*/ 373 h 529"/>
                <a:gd name="T54" fmla="*/ 672 w 774"/>
                <a:gd name="T55" fmla="*/ 409 h 529"/>
                <a:gd name="T56" fmla="*/ 700 w 774"/>
                <a:gd name="T57" fmla="*/ 435 h 529"/>
                <a:gd name="T58" fmla="*/ 724 w 774"/>
                <a:gd name="T59" fmla="*/ 462 h 529"/>
                <a:gd name="T60" fmla="*/ 750 w 774"/>
                <a:gd name="T61" fmla="*/ 494 h 529"/>
                <a:gd name="T62" fmla="*/ 773 w 774"/>
                <a:gd name="T63" fmla="*/ 528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4" h="529">
                  <a:moveTo>
                    <a:pt x="773" y="528"/>
                  </a:moveTo>
                  <a:lnTo>
                    <a:pt x="773" y="494"/>
                  </a:lnTo>
                  <a:lnTo>
                    <a:pt x="760" y="469"/>
                  </a:lnTo>
                  <a:lnTo>
                    <a:pt x="749" y="448"/>
                  </a:lnTo>
                  <a:lnTo>
                    <a:pt x="733" y="423"/>
                  </a:lnTo>
                  <a:lnTo>
                    <a:pt x="713" y="396"/>
                  </a:lnTo>
                  <a:lnTo>
                    <a:pt x="695" y="377"/>
                  </a:lnTo>
                  <a:lnTo>
                    <a:pt x="671" y="348"/>
                  </a:lnTo>
                  <a:lnTo>
                    <a:pt x="647" y="321"/>
                  </a:lnTo>
                  <a:lnTo>
                    <a:pt x="623" y="297"/>
                  </a:lnTo>
                  <a:lnTo>
                    <a:pt x="591" y="267"/>
                  </a:lnTo>
                  <a:lnTo>
                    <a:pt x="567" y="247"/>
                  </a:lnTo>
                  <a:lnTo>
                    <a:pt x="533" y="222"/>
                  </a:lnTo>
                  <a:lnTo>
                    <a:pt x="495" y="195"/>
                  </a:lnTo>
                  <a:lnTo>
                    <a:pt x="457" y="171"/>
                  </a:lnTo>
                  <a:lnTo>
                    <a:pt x="429" y="153"/>
                  </a:lnTo>
                  <a:lnTo>
                    <a:pt x="387" y="136"/>
                  </a:lnTo>
                  <a:lnTo>
                    <a:pt x="353" y="124"/>
                  </a:lnTo>
                  <a:lnTo>
                    <a:pt x="316" y="114"/>
                  </a:lnTo>
                  <a:lnTo>
                    <a:pt x="278" y="107"/>
                  </a:lnTo>
                  <a:lnTo>
                    <a:pt x="255" y="106"/>
                  </a:lnTo>
                  <a:lnTo>
                    <a:pt x="228" y="107"/>
                  </a:lnTo>
                  <a:lnTo>
                    <a:pt x="207" y="109"/>
                  </a:lnTo>
                  <a:lnTo>
                    <a:pt x="187" y="112"/>
                  </a:lnTo>
                  <a:lnTo>
                    <a:pt x="171" y="116"/>
                  </a:lnTo>
                  <a:lnTo>
                    <a:pt x="171" y="0"/>
                  </a:lnTo>
                  <a:lnTo>
                    <a:pt x="151" y="30"/>
                  </a:lnTo>
                  <a:lnTo>
                    <a:pt x="125" y="63"/>
                  </a:lnTo>
                  <a:lnTo>
                    <a:pt x="98" y="97"/>
                  </a:lnTo>
                  <a:lnTo>
                    <a:pt x="67" y="129"/>
                  </a:lnTo>
                  <a:lnTo>
                    <a:pt x="43" y="146"/>
                  </a:lnTo>
                  <a:lnTo>
                    <a:pt x="0" y="165"/>
                  </a:lnTo>
                  <a:lnTo>
                    <a:pt x="0" y="190"/>
                  </a:lnTo>
                  <a:lnTo>
                    <a:pt x="35" y="207"/>
                  </a:lnTo>
                  <a:lnTo>
                    <a:pt x="71" y="227"/>
                  </a:lnTo>
                  <a:lnTo>
                    <a:pt x="108" y="255"/>
                  </a:lnTo>
                  <a:lnTo>
                    <a:pt x="137" y="282"/>
                  </a:lnTo>
                  <a:lnTo>
                    <a:pt x="154" y="299"/>
                  </a:lnTo>
                  <a:lnTo>
                    <a:pt x="172" y="327"/>
                  </a:lnTo>
                  <a:lnTo>
                    <a:pt x="172" y="228"/>
                  </a:lnTo>
                  <a:lnTo>
                    <a:pt x="207" y="222"/>
                  </a:lnTo>
                  <a:lnTo>
                    <a:pt x="239" y="220"/>
                  </a:lnTo>
                  <a:lnTo>
                    <a:pt x="275" y="222"/>
                  </a:lnTo>
                  <a:lnTo>
                    <a:pt x="312" y="227"/>
                  </a:lnTo>
                  <a:lnTo>
                    <a:pt x="353" y="237"/>
                  </a:lnTo>
                  <a:lnTo>
                    <a:pt x="390" y="247"/>
                  </a:lnTo>
                  <a:lnTo>
                    <a:pt x="442" y="266"/>
                  </a:lnTo>
                  <a:lnTo>
                    <a:pt x="484" y="284"/>
                  </a:lnTo>
                  <a:lnTo>
                    <a:pt x="522" y="304"/>
                  </a:lnTo>
                  <a:lnTo>
                    <a:pt x="562" y="329"/>
                  </a:lnTo>
                  <a:lnTo>
                    <a:pt x="581" y="340"/>
                  </a:lnTo>
                  <a:lnTo>
                    <a:pt x="598" y="351"/>
                  </a:lnTo>
                  <a:lnTo>
                    <a:pt x="613" y="362"/>
                  </a:lnTo>
                  <a:lnTo>
                    <a:pt x="628" y="373"/>
                  </a:lnTo>
                  <a:lnTo>
                    <a:pt x="654" y="393"/>
                  </a:lnTo>
                  <a:lnTo>
                    <a:pt x="672" y="409"/>
                  </a:lnTo>
                  <a:lnTo>
                    <a:pt x="686" y="422"/>
                  </a:lnTo>
                  <a:lnTo>
                    <a:pt x="700" y="435"/>
                  </a:lnTo>
                  <a:lnTo>
                    <a:pt x="713" y="450"/>
                  </a:lnTo>
                  <a:lnTo>
                    <a:pt x="724" y="462"/>
                  </a:lnTo>
                  <a:lnTo>
                    <a:pt x="737" y="476"/>
                  </a:lnTo>
                  <a:lnTo>
                    <a:pt x="750" y="494"/>
                  </a:lnTo>
                  <a:lnTo>
                    <a:pt x="762" y="511"/>
                  </a:lnTo>
                  <a:lnTo>
                    <a:pt x="773" y="528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05" name="Freeform 9"/>
            <p:cNvSpPr/>
            <p:nvPr/>
          </p:nvSpPr>
          <p:spPr bwMode="auto">
            <a:xfrm>
              <a:off x="4707" y="2870"/>
              <a:ext cx="774" cy="502"/>
            </a:xfrm>
            <a:custGeom>
              <a:avLst/>
              <a:gdLst>
                <a:gd name="T0" fmla="*/ 773 w 774"/>
                <a:gd name="T1" fmla="*/ 501 h 502"/>
                <a:gd name="T2" fmla="*/ 763 w 774"/>
                <a:gd name="T3" fmla="*/ 473 h 502"/>
                <a:gd name="T4" fmla="*/ 753 w 774"/>
                <a:gd name="T5" fmla="*/ 450 h 502"/>
                <a:gd name="T6" fmla="*/ 744 w 774"/>
                <a:gd name="T7" fmla="*/ 431 h 502"/>
                <a:gd name="T8" fmla="*/ 732 w 774"/>
                <a:gd name="T9" fmla="*/ 409 h 502"/>
                <a:gd name="T10" fmla="*/ 714 w 774"/>
                <a:gd name="T11" fmla="*/ 379 h 502"/>
                <a:gd name="T12" fmla="*/ 695 w 774"/>
                <a:gd name="T13" fmla="*/ 352 h 502"/>
                <a:gd name="T14" fmla="*/ 671 w 774"/>
                <a:gd name="T15" fmla="*/ 325 h 502"/>
                <a:gd name="T16" fmla="*/ 647 w 774"/>
                <a:gd name="T17" fmla="*/ 298 h 502"/>
                <a:gd name="T18" fmla="*/ 622 w 774"/>
                <a:gd name="T19" fmla="*/ 274 h 502"/>
                <a:gd name="T20" fmla="*/ 591 w 774"/>
                <a:gd name="T21" fmla="*/ 244 h 502"/>
                <a:gd name="T22" fmla="*/ 567 w 774"/>
                <a:gd name="T23" fmla="*/ 225 h 502"/>
                <a:gd name="T24" fmla="*/ 532 w 774"/>
                <a:gd name="T25" fmla="*/ 201 h 502"/>
                <a:gd name="T26" fmla="*/ 495 w 774"/>
                <a:gd name="T27" fmla="*/ 174 h 502"/>
                <a:gd name="T28" fmla="*/ 457 w 774"/>
                <a:gd name="T29" fmla="*/ 150 h 502"/>
                <a:gd name="T30" fmla="*/ 428 w 774"/>
                <a:gd name="T31" fmla="*/ 133 h 502"/>
                <a:gd name="T32" fmla="*/ 387 w 774"/>
                <a:gd name="T33" fmla="*/ 116 h 502"/>
                <a:gd name="T34" fmla="*/ 352 w 774"/>
                <a:gd name="T35" fmla="*/ 104 h 502"/>
                <a:gd name="T36" fmla="*/ 316 w 774"/>
                <a:gd name="T37" fmla="*/ 94 h 502"/>
                <a:gd name="T38" fmla="*/ 277 w 774"/>
                <a:gd name="T39" fmla="*/ 87 h 502"/>
                <a:gd name="T40" fmla="*/ 254 w 774"/>
                <a:gd name="T41" fmla="*/ 86 h 502"/>
                <a:gd name="T42" fmla="*/ 227 w 774"/>
                <a:gd name="T43" fmla="*/ 87 h 502"/>
                <a:gd name="T44" fmla="*/ 206 w 774"/>
                <a:gd name="T45" fmla="*/ 89 h 502"/>
                <a:gd name="T46" fmla="*/ 187 w 774"/>
                <a:gd name="T47" fmla="*/ 92 h 502"/>
                <a:gd name="T48" fmla="*/ 170 w 774"/>
                <a:gd name="T49" fmla="*/ 97 h 502"/>
                <a:gd name="T50" fmla="*/ 170 w 774"/>
                <a:gd name="T51" fmla="*/ 0 h 502"/>
                <a:gd name="T52" fmla="*/ 148 w 774"/>
                <a:gd name="T53" fmla="*/ 30 h 502"/>
                <a:gd name="T54" fmla="*/ 126 w 774"/>
                <a:gd name="T55" fmla="*/ 58 h 502"/>
                <a:gd name="T56" fmla="*/ 97 w 774"/>
                <a:gd name="T57" fmla="*/ 94 h 502"/>
                <a:gd name="T58" fmla="*/ 65 w 774"/>
                <a:gd name="T59" fmla="*/ 123 h 502"/>
                <a:gd name="T60" fmla="*/ 37 w 774"/>
                <a:gd name="T61" fmla="*/ 147 h 502"/>
                <a:gd name="T62" fmla="*/ 0 w 774"/>
                <a:gd name="T63" fmla="*/ 169 h 502"/>
                <a:gd name="T64" fmla="*/ 34 w 774"/>
                <a:gd name="T65" fmla="*/ 186 h 502"/>
                <a:gd name="T66" fmla="*/ 70 w 774"/>
                <a:gd name="T67" fmla="*/ 206 h 502"/>
                <a:gd name="T68" fmla="*/ 107 w 774"/>
                <a:gd name="T69" fmla="*/ 232 h 502"/>
                <a:gd name="T70" fmla="*/ 136 w 774"/>
                <a:gd name="T71" fmla="*/ 259 h 502"/>
                <a:gd name="T72" fmla="*/ 153 w 774"/>
                <a:gd name="T73" fmla="*/ 276 h 502"/>
                <a:gd name="T74" fmla="*/ 172 w 774"/>
                <a:gd name="T75" fmla="*/ 304 h 502"/>
                <a:gd name="T76" fmla="*/ 172 w 774"/>
                <a:gd name="T77" fmla="*/ 207 h 502"/>
                <a:gd name="T78" fmla="*/ 206 w 774"/>
                <a:gd name="T79" fmla="*/ 201 h 502"/>
                <a:gd name="T80" fmla="*/ 238 w 774"/>
                <a:gd name="T81" fmla="*/ 198 h 502"/>
                <a:gd name="T82" fmla="*/ 275 w 774"/>
                <a:gd name="T83" fmla="*/ 201 h 502"/>
                <a:gd name="T84" fmla="*/ 311 w 774"/>
                <a:gd name="T85" fmla="*/ 206 h 502"/>
                <a:gd name="T86" fmla="*/ 352 w 774"/>
                <a:gd name="T87" fmla="*/ 215 h 502"/>
                <a:gd name="T88" fmla="*/ 389 w 774"/>
                <a:gd name="T89" fmla="*/ 225 h 502"/>
                <a:gd name="T90" fmla="*/ 441 w 774"/>
                <a:gd name="T91" fmla="*/ 243 h 502"/>
                <a:gd name="T92" fmla="*/ 484 w 774"/>
                <a:gd name="T93" fmla="*/ 261 h 502"/>
                <a:gd name="T94" fmla="*/ 521 w 774"/>
                <a:gd name="T95" fmla="*/ 281 h 502"/>
                <a:gd name="T96" fmla="*/ 562 w 774"/>
                <a:gd name="T97" fmla="*/ 305 h 502"/>
                <a:gd name="T98" fmla="*/ 580 w 774"/>
                <a:gd name="T99" fmla="*/ 316 h 502"/>
                <a:gd name="T100" fmla="*/ 598 w 774"/>
                <a:gd name="T101" fmla="*/ 327 h 502"/>
                <a:gd name="T102" fmla="*/ 613 w 774"/>
                <a:gd name="T103" fmla="*/ 338 h 502"/>
                <a:gd name="T104" fmla="*/ 627 w 774"/>
                <a:gd name="T105" fmla="*/ 349 h 502"/>
                <a:gd name="T106" fmla="*/ 654 w 774"/>
                <a:gd name="T107" fmla="*/ 368 h 502"/>
                <a:gd name="T108" fmla="*/ 672 w 774"/>
                <a:gd name="T109" fmla="*/ 384 h 502"/>
                <a:gd name="T110" fmla="*/ 686 w 774"/>
                <a:gd name="T111" fmla="*/ 397 h 502"/>
                <a:gd name="T112" fmla="*/ 699 w 774"/>
                <a:gd name="T113" fmla="*/ 410 h 502"/>
                <a:gd name="T114" fmla="*/ 712 w 774"/>
                <a:gd name="T115" fmla="*/ 424 h 502"/>
                <a:gd name="T116" fmla="*/ 723 w 774"/>
                <a:gd name="T117" fmla="*/ 436 h 502"/>
                <a:gd name="T118" fmla="*/ 736 w 774"/>
                <a:gd name="T119" fmla="*/ 450 h 502"/>
                <a:gd name="T120" fmla="*/ 749 w 774"/>
                <a:gd name="T121" fmla="*/ 467 h 502"/>
                <a:gd name="T122" fmla="*/ 762 w 774"/>
                <a:gd name="T123" fmla="*/ 484 h 502"/>
                <a:gd name="T124" fmla="*/ 773 w 774"/>
                <a:gd name="T125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4" h="502">
                  <a:moveTo>
                    <a:pt x="773" y="501"/>
                  </a:moveTo>
                  <a:lnTo>
                    <a:pt x="763" y="473"/>
                  </a:lnTo>
                  <a:lnTo>
                    <a:pt x="753" y="450"/>
                  </a:lnTo>
                  <a:lnTo>
                    <a:pt x="744" y="431"/>
                  </a:lnTo>
                  <a:lnTo>
                    <a:pt x="732" y="409"/>
                  </a:lnTo>
                  <a:lnTo>
                    <a:pt x="714" y="379"/>
                  </a:lnTo>
                  <a:lnTo>
                    <a:pt x="695" y="352"/>
                  </a:lnTo>
                  <a:lnTo>
                    <a:pt x="671" y="325"/>
                  </a:lnTo>
                  <a:lnTo>
                    <a:pt x="647" y="298"/>
                  </a:lnTo>
                  <a:lnTo>
                    <a:pt x="622" y="274"/>
                  </a:lnTo>
                  <a:lnTo>
                    <a:pt x="591" y="244"/>
                  </a:lnTo>
                  <a:lnTo>
                    <a:pt x="567" y="225"/>
                  </a:lnTo>
                  <a:lnTo>
                    <a:pt x="532" y="201"/>
                  </a:lnTo>
                  <a:lnTo>
                    <a:pt x="495" y="174"/>
                  </a:lnTo>
                  <a:lnTo>
                    <a:pt x="457" y="150"/>
                  </a:lnTo>
                  <a:lnTo>
                    <a:pt x="428" y="133"/>
                  </a:lnTo>
                  <a:lnTo>
                    <a:pt x="387" y="116"/>
                  </a:lnTo>
                  <a:lnTo>
                    <a:pt x="352" y="104"/>
                  </a:lnTo>
                  <a:lnTo>
                    <a:pt x="316" y="94"/>
                  </a:lnTo>
                  <a:lnTo>
                    <a:pt x="277" y="87"/>
                  </a:lnTo>
                  <a:lnTo>
                    <a:pt x="254" y="86"/>
                  </a:lnTo>
                  <a:lnTo>
                    <a:pt x="227" y="87"/>
                  </a:lnTo>
                  <a:lnTo>
                    <a:pt x="206" y="89"/>
                  </a:lnTo>
                  <a:lnTo>
                    <a:pt x="187" y="92"/>
                  </a:lnTo>
                  <a:lnTo>
                    <a:pt x="170" y="97"/>
                  </a:lnTo>
                  <a:lnTo>
                    <a:pt x="170" y="0"/>
                  </a:lnTo>
                  <a:lnTo>
                    <a:pt x="148" y="30"/>
                  </a:lnTo>
                  <a:lnTo>
                    <a:pt x="126" y="58"/>
                  </a:lnTo>
                  <a:lnTo>
                    <a:pt x="97" y="94"/>
                  </a:lnTo>
                  <a:lnTo>
                    <a:pt x="65" y="123"/>
                  </a:lnTo>
                  <a:lnTo>
                    <a:pt x="37" y="147"/>
                  </a:lnTo>
                  <a:lnTo>
                    <a:pt x="0" y="169"/>
                  </a:lnTo>
                  <a:lnTo>
                    <a:pt x="34" y="186"/>
                  </a:lnTo>
                  <a:lnTo>
                    <a:pt x="70" y="206"/>
                  </a:lnTo>
                  <a:lnTo>
                    <a:pt x="107" y="232"/>
                  </a:lnTo>
                  <a:lnTo>
                    <a:pt x="136" y="259"/>
                  </a:lnTo>
                  <a:lnTo>
                    <a:pt x="153" y="276"/>
                  </a:lnTo>
                  <a:lnTo>
                    <a:pt x="172" y="304"/>
                  </a:lnTo>
                  <a:lnTo>
                    <a:pt x="172" y="207"/>
                  </a:lnTo>
                  <a:lnTo>
                    <a:pt x="206" y="201"/>
                  </a:lnTo>
                  <a:lnTo>
                    <a:pt x="238" y="198"/>
                  </a:lnTo>
                  <a:lnTo>
                    <a:pt x="275" y="201"/>
                  </a:lnTo>
                  <a:lnTo>
                    <a:pt x="311" y="206"/>
                  </a:lnTo>
                  <a:lnTo>
                    <a:pt x="352" y="215"/>
                  </a:lnTo>
                  <a:lnTo>
                    <a:pt x="389" y="225"/>
                  </a:lnTo>
                  <a:lnTo>
                    <a:pt x="441" y="243"/>
                  </a:lnTo>
                  <a:lnTo>
                    <a:pt x="484" y="261"/>
                  </a:lnTo>
                  <a:lnTo>
                    <a:pt x="521" y="281"/>
                  </a:lnTo>
                  <a:lnTo>
                    <a:pt x="562" y="305"/>
                  </a:lnTo>
                  <a:lnTo>
                    <a:pt x="580" y="316"/>
                  </a:lnTo>
                  <a:lnTo>
                    <a:pt x="598" y="327"/>
                  </a:lnTo>
                  <a:lnTo>
                    <a:pt x="613" y="338"/>
                  </a:lnTo>
                  <a:lnTo>
                    <a:pt x="627" y="349"/>
                  </a:lnTo>
                  <a:lnTo>
                    <a:pt x="654" y="368"/>
                  </a:lnTo>
                  <a:lnTo>
                    <a:pt x="672" y="384"/>
                  </a:lnTo>
                  <a:lnTo>
                    <a:pt x="686" y="397"/>
                  </a:lnTo>
                  <a:lnTo>
                    <a:pt x="699" y="410"/>
                  </a:lnTo>
                  <a:lnTo>
                    <a:pt x="712" y="424"/>
                  </a:lnTo>
                  <a:lnTo>
                    <a:pt x="723" y="436"/>
                  </a:lnTo>
                  <a:lnTo>
                    <a:pt x="736" y="450"/>
                  </a:lnTo>
                  <a:lnTo>
                    <a:pt x="749" y="467"/>
                  </a:lnTo>
                  <a:lnTo>
                    <a:pt x="762" y="484"/>
                  </a:lnTo>
                  <a:lnTo>
                    <a:pt x="773" y="501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06" name="Group 10"/>
          <p:cNvGrpSpPr/>
          <p:nvPr/>
        </p:nvGrpSpPr>
        <p:grpSpPr bwMode="auto">
          <a:xfrm rot="10800000" flipH="1">
            <a:off x="4876800" y="4114800"/>
            <a:ext cx="1219200" cy="1076325"/>
            <a:chOff x="4707" y="2870"/>
            <a:chExt cx="774" cy="534"/>
          </a:xfrm>
        </p:grpSpPr>
        <p:sp>
          <p:nvSpPr>
            <p:cNvPr id="132107" name="Freeform 11"/>
            <p:cNvSpPr/>
            <p:nvPr/>
          </p:nvSpPr>
          <p:spPr bwMode="auto">
            <a:xfrm>
              <a:off x="4707" y="2875"/>
              <a:ext cx="774" cy="529"/>
            </a:xfrm>
            <a:custGeom>
              <a:avLst/>
              <a:gdLst>
                <a:gd name="T0" fmla="*/ 773 w 774"/>
                <a:gd name="T1" fmla="*/ 494 h 529"/>
                <a:gd name="T2" fmla="*/ 749 w 774"/>
                <a:gd name="T3" fmla="*/ 448 h 529"/>
                <a:gd name="T4" fmla="*/ 713 w 774"/>
                <a:gd name="T5" fmla="*/ 396 h 529"/>
                <a:gd name="T6" fmla="*/ 671 w 774"/>
                <a:gd name="T7" fmla="*/ 348 h 529"/>
                <a:gd name="T8" fmla="*/ 623 w 774"/>
                <a:gd name="T9" fmla="*/ 297 h 529"/>
                <a:gd name="T10" fmla="*/ 567 w 774"/>
                <a:gd name="T11" fmla="*/ 247 h 529"/>
                <a:gd name="T12" fmla="*/ 495 w 774"/>
                <a:gd name="T13" fmla="*/ 195 h 529"/>
                <a:gd name="T14" fmla="*/ 429 w 774"/>
                <a:gd name="T15" fmla="*/ 153 h 529"/>
                <a:gd name="T16" fmla="*/ 353 w 774"/>
                <a:gd name="T17" fmla="*/ 124 h 529"/>
                <a:gd name="T18" fmla="*/ 278 w 774"/>
                <a:gd name="T19" fmla="*/ 107 h 529"/>
                <a:gd name="T20" fmla="*/ 228 w 774"/>
                <a:gd name="T21" fmla="*/ 107 h 529"/>
                <a:gd name="T22" fmla="*/ 187 w 774"/>
                <a:gd name="T23" fmla="*/ 112 h 529"/>
                <a:gd name="T24" fmla="*/ 171 w 774"/>
                <a:gd name="T25" fmla="*/ 0 h 529"/>
                <a:gd name="T26" fmla="*/ 125 w 774"/>
                <a:gd name="T27" fmla="*/ 63 h 529"/>
                <a:gd name="T28" fmla="*/ 67 w 774"/>
                <a:gd name="T29" fmla="*/ 129 h 529"/>
                <a:gd name="T30" fmla="*/ 0 w 774"/>
                <a:gd name="T31" fmla="*/ 165 h 529"/>
                <a:gd name="T32" fmla="*/ 35 w 774"/>
                <a:gd name="T33" fmla="*/ 207 h 529"/>
                <a:gd name="T34" fmla="*/ 108 w 774"/>
                <a:gd name="T35" fmla="*/ 255 h 529"/>
                <a:gd name="T36" fmla="*/ 154 w 774"/>
                <a:gd name="T37" fmla="*/ 299 h 529"/>
                <a:gd name="T38" fmla="*/ 172 w 774"/>
                <a:gd name="T39" fmla="*/ 228 h 529"/>
                <a:gd name="T40" fmla="*/ 239 w 774"/>
                <a:gd name="T41" fmla="*/ 220 h 529"/>
                <a:gd name="T42" fmla="*/ 312 w 774"/>
                <a:gd name="T43" fmla="*/ 227 h 529"/>
                <a:gd name="T44" fmla="*/ 390 w 774"/>
                <a:gd name="T45" fmla="*/ 247 h 529"/>
                <a:gd name="T46" fmla="*/ 484 w 774"/>
                <a:gd name="T47" fmla="*/ 284 h 529"/>
                <a:gd name="T48" fmla="*/ 562 w 774"/>
                <a:gd name="T49" fmla="*/ 329 h 529"/>
                <a:gd name="T50" fmla="*/ 598 w 774"/>
                <a:gd name="T51" fmla="*/ 351 h 529"/>
                <a:gd name="T52" fmla="*/ 628 w 774"/>
                <a:gd name="T53" fmla="*/ 373 h 529"/>
                <a:gd name="T54" fmla="*/ 672 w 774"/>
                <a:gd name="T55" fmla="*/ 409 h 529"/>
                <a:gd name="T56" fmla="*/ 700 w 774"/>
                <a:gd name="T57" fmla="*/ 435 h 529"/>
                <a:gd name="T58" fmla="*/ 724 w 774"/>
                <a:gd name="T59" fmla="*/ 462 h 529"/>
                <a:gd name="T60" fmla="*/ 750 w 774"/>
                <a:gd name="T61" fmla="*/ 494 h 529"/>
                <a:gd name="T62" fmla="*/ 773 w 774"/>
                <a:gd name="T63" fmla="*/ 528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4" h="529">
                  <a:moveTo>
                    <a:pt x="773" y="528"/>
                  </a:moveTo>
                  <a:lnTo>
                    <a:pt x="773" y="494"/>
                  </a:lnTo>
                  <a:lnTo>
                    <a:pt x="760" y="469"/>
                  </a:lnTo>
                  <a:lnTo>
                    <a:pt x="749" y="448"/>
                  </a:lnTo>
                  <a:lnTo>
                    <a:pt x="733" y="423"/>
                  </a:lnTo>
                  <a:lnTo>
                    <a:pt x="713" y="396"/>
                  </a:lnTo>
                  <a:lnTo>
                    <a:pt x="695" y="377"/>
                  </a:lnTo>
                  <a:lnTo>
                    <a:pt x="671" y="348"/>
                  </a:lnTo>
                  <a:lnTo>
                    <a:pt x="647" y="321"/>
                  </a:lnTo>
                  <a:lnTo>
                    <a:pt x="623" y="297"/>
                  </a:lnTo>
                  <a:lnTo>
                    <a:pt x="591" y="267"/>
                  </a:lnTo>
                  <a:lnTo>
                    <a:pt x="567" y="247"/>
                  </a:lnTo>
                  <a:lnTo>
                    <a:pt x="533" y="222"/>
                  </a:lnTo>
                  <a:lnTo>
                    <a:pt x="495" y="195"/>
                  </a:lnTo>
                  <a:lnTo>
                    <a:pt x="457" y="171"/>
                  </a:lnTo>
                  <a:lnTo>
                    <a:pt x="429" y="153"/>
                  </a:lnTo>
                  <a:lnTo>
                    <a:pt x="387" y="136"/>
                  </a:lnTo>
                  <a:lnTo>
                    <a:pt x="353" y="124"/>
                  </a:lnTo>
                  <a:lnTo>
                    <a:pt x="316" y="114"/>
                  </a:lnTo>
                  <a:lnTo>
                    <a:pt x="278" y="107"/>
                  </a:lnTo>
                  <a:lnTo>
                    <a:pt x="255" y="106"/>
                  </a:lnTo>
                  <a:lnTo>
                    <a:pt x="228" y="107"/>
                  </a:lnTo>
                  <a:lnTo>
                    <a:pt x="207" y="109"/>
                  </a:lnTo>
                  <a:lnTo>
                    <a:pt x="187" y="112"/>
                  </a:lnTo>
                  <a:lnTo>
                    <a:pt x="171" y="116"/>
                  </a:lnTo>
                  <a:lnTo>
                    <a:pt x="171" y="0"/>
                  </a:lnTo>
                  <a:lnTo>
                    <a:pt x="151" y="30"/>
                  </a:lnTo>
                  <a:lnTo>
                    <a:pt x="125" y="63"/>
                  </a:lnTo>
                  <a:lnTo>
                    <a:pt x="98" y="97"/>
                  </a:lnTo>
                  <a:lnTo>
                    <a:pt x="67" y="129"/>
                  </a:lnTo>
                  <a:lnTo>
                    <a:pt x="43" y="146"/>
                  </a:lnTo>
                  <a:lnTo>
                    <a:pt x="0" y="165"/>
                  </a:lnTo>
                  <a:lnTo>
                    <a:pt x="0" y="190"/>
                  </a:lnTo>
                  <a:lnTo>
                    <a:pt x="35" y="207"/>
                  </a:lnTo>
                  <a:lnTo>
                    <a:pt x="71" y="227"/>
                  </a:lnTo>
                  <a:lnTo>
                    <a:pt x="108" y="255"/>
                  </a:lnTo>
                  <a:lnTo>
                    <a:pt x="137" y="282"/>
                  </a:lnTo>
                  <a:lnTo>
                    <a:pt x="154" y="299"/>
                  </a:lnTo>
                  <a:lnTo>
                    <a:pt x="172" y="327"/>
                  </a:lnTo>
                  <a:lnTo>
                    <a:pt x="172" y="228"/>
                  </a:lnTo>
                  <a:lnTo>
                    <a:pt x="207" y="222"/>
                  </a:lnTo>
                  <a:lnTo>
                    <a:pt x="239" y="220"/>
                  </a:lnTo>
                  <a:lnTo>
                    <a:pt x="275" y="222"/>
                  </a:lnTo>
                  <a:lnTo>
                    <a:pt x="312" y="227"/>
                  </a:lnTo>
                  <a:lnTo>
                    <a:pt x="353" y="237"/>
                  </a:lnTo>
                  <a:lnTo>
                    <a:pt x="390" y="247"/>
                  </a:lnTo>
                  <a:lnTo>
                    <a:pt x="442" y="266"/>
                  </a:lnTo>
                  <a:lnTo>
                    <a:pt x="484" y="284"/>
                  </a:lnTo>
                  <a:lnTo>
                    <a:pt x="522" y="304"/>
                  </a:lnTo>
                  <a:lnTo>
                    <a:pt x="562" y="329"/>
                  </a:lnTo>
                  <a:lnTo>
                    <a:pt x="581" y="340"/>
                  </a:lnTo>
                  <a:lnTo>
                    <a:pt x="598" y="351"/>
                  </a:lnTo>
                  <a:lnTo>
                    <a:pt x="613" y="362"/>
                  </a:lnTo>
                  <a:lnTo>
                    <a:pt x="628" y="373"/>
                  </a:lnTo>
                  <a:lnTo>
                    <a:pt x="654" y="393"/>
                  </a:lnTo>
                  <a:lnTo>
                    <a:pt x="672" y="409"/>
                  </a:lnTo>
                  <a:lnTo>
                    <a:pt x="686" y="422"/>
                  </a:lnTo>
                  <a:lnTo>
                    <a:pt x="700" y="435"/>
                  </a:lnTo>
                  <a:lnTo>
                    <a:pt x="713" y="450"/>
                  </a:lnTo>
                  <a:lnTo>
                    <a:pt x="724" y="462"/>
                  </a:lnTo>
                  <a:lnTo>
                    <a:pt x="737" y="476"/>
                  </a:lnTo>
                  <a:lnTo>
                    <a:pt x="750" y="494"/>
                  </a:lnTo>
                  <a:lnTo>
                    <a:pt x="762" y="511"/>
                  </a:lnTo>
                  <a:lnTo>
                    <a:pt x="773" y="528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08" name="Freeform 12"/>
            <p:cNvSpPr/>
            <p:nvPr/>
          </p:nvSpPr>
          <p:spPr bwMode="auto">
            <a:xfrm>
              <a:off x="4707" y="2870"/>
              <a:ext cx="774" cy="502"/>
            </a:xfrm>
            <a:custGeom>
              <a:avLst/>
              <a:gdLst>
                <a:gd name="T0" fmla="*/ 773 w 774"/>
                <a:gd name="T1" fmla="*/ 501 h 502"/>
                <a:gd name="T2" fmla="*/ 763 w 774"/>
                <a:gd name="T3" fmla="*/ 473 h 502"/>
                <a:gd name="T4" fmla="*/ 753 w 774"/>
                <a:gd name="T5" fmla="*/ 450 h 502"/>
                <a:gd name="T6" fmla="*/ 744 w 774"/>
                <a:gd name="T7" fmla="*/ 431 h 502"/>
                <a:gd name="T8" fmla="*/ 732 w 774"/>
                <a:gd name="T9" fmla="*/ 409 h 502"/>
                <a:gd name="T10" fmla="*/ 714 w 774"/>
                <a:gd name="T11" fmla="*/ 379 h 502"/>
                <a:gd name="T12" fmla="*/ 695 w 774"/>
                <a:gd name="T13" fmla="*/ 352 h 502"/>
                <a:gd name="T14" fmla="*/ 671 w 774"/>
                <a:gd name="T15" fmla="*/ 325 h 502"/>
                <a:gd name="T16" fmla="*/ 647 w 774"/>
                <a:gd name="T17" fmla="*/ 298 h 502"/>
                <a:gd name="T18" fmla="*/ 622 w 774"/>
                <a:gd name="T19" fmla="*/ 274 h 502"/>
                <a:gd name="T20" fmla="*/ 591 w 774"/>
                <a:gd name="T21" fmla="*/ 244 h 502"/>
                <a:gd name="T22" fmla="*/ 567 w 774"/>
                <a:gd name="T23" fmla="*/ 225 h 502"/>
                <a:gd name="T24" fmla="*/ 532 w 774"/>
                <a:gd name="T25" fmla="*/ 201 h 502"/>
                <a:gd name="T26" fmla="*/ 495 w 774"/>
                <a:gd name="T27" fmla="*/ 174 h 502"/>
                <a:gd name="T28" fmla="*/ 457 w 774"/>
                <a:gd name="T29" fmla="*/ 150 h 502"/>
                <a:gd name="T30" fmla="*/ 428 w 774"/>
                <a:gd name="T31" fmla="*/ 133 h 502"/>
                <a:gd name="T32" fmla="*/ 387 w 774"/>
                <a:gd name="T33" fmla="*/ 116 h 502"/>
                <a:gd name="T34" fmla="*/ 352 w 774"/>
                <a:gd name="T35" fmla="*/ 104 h 502"/>
                <a:gd name="T36" fmla="*/ 316 w 774"/>
                <a:gd name="T37" fmla="*/ 94 h 502"/>
                <a:gd name="T38" fmla="*/ 277 w 774"/>
                <a:gd name="T39" fmla="*/ 87 h 502"/>
                <a:gd name="T40" fmla="*/ 254 w 774"/>
                <a:gd name="T41" fmla="*/ 86 h 502"/>
                <a:gd name="T42" fmla="*/ 227 w 774"/>
                <a:gd name="T43" fmla="*/ 87 h 502"/>
                <a:gd name="T44" fmla="*/ 206 w 774"/>
                <a:gd name="T45" fmla="*/ 89 h 502"/>
                <a:gd name="T46" fmla="*/ 187 w 774"/>
                <a:gd name="T47" fmla="*/ 92 h 502"/>
                <a:gd name="T48" fmla="*/ 170 w 774"/>
                <a:gd name="T49" fmla="*/ 97 h 502"/>
                <a:gd name="T50" fmla="*/ 170 w 774"/>
                <a:gd name="T51" fmla="*/ 0 h 502"/>
                <a:gd name="T52" fmla="*/ 148 w 774"/>
                <a:gd name="T53" fmla="*/ 30 h 502"/>
                <a:gd name="T54" fmla="*/ 126 w 774"/>
                <a:gd name="T55" fmla="*/ 58 h 502"/>
                <a:gd name="T56" fmla="*/ 97 w 774"/>
                <a:gd name="T57" fmla="*/ 94 h 502"/>
                <a:gd name="T58" fmla="*/ 65 w 774"/>
                <a:gd name="T59" fmla="*/ 123 h 502"/>
                <a:gd name="T60" fmla="*/ 37 w 774"/>
                <a:gd name="T61" fmla="*/ 147 h 502"/>
                <a:gd name="T62" fmla="*/ 0 w 774"/>
                <a:gd name="T63" fmla="*/ 169 h 502"/>
                <a:gd name="T64" fmla="*/ 34 w 774"/>
                <a:gd name="T65" fmla="*/ 186 h 502"/>
                <a:gd name="T66" fmla="*/ 70 w 774"/>
                <a:gd name="T67" fmla="*/ 206 h 502"/>
                <a:gd name="T68" fmla="*/ 107 w 774"/>
                <a:gd name="T69" fmla="*/ 232 h 502"/>
                <a:gd name="T70" fmla="*/ 136 w 774"/>
                <a:gd name="T71" fmla="*/ 259 h 502"/>
                <a:gd name="T72" fmla="*/ 153 w 774"/>
                <a:gd name="T73" fmla="*/ 276 h 502"/>
                <a:gd name="T74" fmla="*/ 172 w 774"/>
                <a:gd name="T75" fmla="*/ 304 h 502"/>
                <a:gd name="T76" fmla="*/ 172 w 774"/>
                <a:gd name="T77" fmla="*/ 207 h 502"/>
                <a:gd name="T78" fmla="*/ 206 w 774"/>
                <a:gd name="T79" fmla="*/ 201 h 502"/>
                <a:gd name="T80" fmla="*/ 238 w 774"/>
                <a:gd name="T81" fmla="*/ 198 h 502"/>
                <a:gd name="T82" fmla="*/ 275 w 774"/>
                <a:gd name="T83" fmla="*/ 201 h 502"/>
                <a:gd name="T84" fmla="*/ 311 w 774"/>
                <a:gd name="T85" fmla="*/ 206 h 502"/>
                <a:gd name="T86" fmla="*/ 352 w 774"/>
                <a:gd name="T87" fmla="*/ 215 h 502"/>
                <a:gd name="T88" fmla="*/ 389 w 774"/>
                <a:gd name="T89" fmla="*/ 225 h 502"/>
                <a:gd name="T90" fmla="*/ 441 w 774"/>
                <a:gd name="T91" fmla="*/ 243 h 502"/>
                <a:gd name="T92" fmla="*/ 484 w 774"/>
                <a:gd name="T93" fmla="*/ 261 h 502"/>
                <a:gd name="T94" fmla="*/ 521 w 774"/>
                <a:gd name="T95" fmla="*/ 281 h 502"/>
                <a:gd name="T96" fmla="*/ 562 w 774"/>
                <a:gd name="T97" fmla="*/ 305 h 502"/>
                <a:gd name="T98" fmla="*/ 580 w 774"/>
                <a:gd name="T99" fmla="*/ 316 h 502"/>
                <a:gd name="T100" fmla="*/ 598 w 774"/>
                <a:gd name="T101" fmla="*/ 327 h 502"/>
                <a:gd name="T102" fmla="*/ 613 w 774"/>
                <a:gd name="T103" fmla="*/ 338 h 502"/>
                <a:gd name="T104" fmla="*/ 627 w 774"/>
                <a:gd name="T105" fmla="*/ 349 h 502"/>
                <a:gd name="T106" fmla="*/ 654 w 774"/>
                <a:gd name="T107" fmla="*/ 368 h 502"/>
                <a:gd name="T108" fmla="*/ 672 w 774"/>
                <a:gd name="T109" fmla="*/ 384 h 502"/>
                <a:gd name="T110" fmla="*/ 686 w 774"/>
                <a:gd name="T111" fmla="*/ 397 h 502"/>
                <a:gd name="T112" fmla="*/ 699 w 774"/>
                <a:gd name="T113" fmla="*/ 410 h 502"/>
                <a:gd name="T114" fmla="*/ 712 w 774"/>
                <a:gd name="T115" fmla="*/ 424 h 502"/>
                <a:gd name="T116" fmla="*/ 723 w 774"/>
                <a:gd name="T117" fmla="*/ 436 h 502"/>
                <a:gd name="T118" fmla="*/ 736 w 774"/>
                <a:gd name="T119" fmla="*/ 450 h 502"/>
                <a:gd name="T120" fmla="*/ 749 w 774"/>
                <a:gd name="T121" fmla="*/ 467 h 502"/>
                <a:gd name="T122" fmla="*/ 762 w 774"/>
                <a:gd name="T123" fmla="*/ 484 h 502"/>
                <a:gd name="T124" fmla="*/ 773 w 774"/>
                <a:gd name="T125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4" h="502">
                  <a:moveTo>
                    <a:pt x="773" y="501"/>
                  </a:moveTo>
                  <a:lnTo>
                    <a:pt x="763" y="473"/>
                  </a:lnTo>
                  <a:lnTo>
                    <a:pt x="753" y="450"/>
                  </a:lnTo>
                  <a:lnTo>
                    <a:pt x="744" y="431"/>
                  </a:lnTo>
                  <a:lnTo>
                    <a:pt x="732" y="409"/>
                  </a:lnTo>
                  <a:lnTo>
                    <a:pt x="714" y="379"/>
                  </a:lnTo>
                  <a:lnTo>
                    <a:pt x="695" y="352"/>
                  </a:lnTo>
                  <a:lnTo>
                    <a:pt x="671" y="325"/>
                  </a:lnTo>
                  <a:lnTo>
                    <a:pt x="647" y="298"/>
                  </a:lnTo>
                  <a:lnTo>
                    <a:pt x="622" y="274"/>
                  </a:lnTo>
                  <a:lnTo>
                    <a:pt x="591" y="244"/>
                  </a:lnTo>
                  <a:lnTo>
                    <a:pt x="567" y="225"/>
                  </a:lnTo>
                  <a:lnTo>
                    <a:pt x="532" y="201"/>
                  </a:lnTo>
                  <a:lnTo>
                    <a:pt x="495" y="174"/>
                  </a:lnTo>
                  <a:lnTo>
                    <a:pt x="457" y="150"/>
                  </a:lnTo>
                  <a:lnTo>
                    <a:pt x="428" y="133"/>
                  </a:lnTo>
                  <a:lnTo>
                    <a:pt x="387" y="116"/>
                  </a:lnTo>
                  <a:lnTo>
                    <a:pt x="352" y="104"/>
                  </a:lnTo>
                  <a:lnTo>
                    <a:pt x="316" y="94"/>
                  </a:lnTo>
                  <a:lnTo>
                    <a:pt x="277" y="87"/>
                  </a:lnTo>
                  <a:lnTo>
                    <a:pt x="254" y="86"/>
                  </a:lnTo>
                  <a:lnTo>
                    <a:pt x="227" y="87"/>
                  </a:lnTo>
                  <a:lnTo>
                    <a:pt x="206" y="89"/>
                  </a:lnTo>
                  <a:lnTo>
                    <a:pt x="187" y="92"/>
                  </a:lnTo>
                  <a:lnTo>
                    <a:pt x="170" y="97"/>
                  </a:lnTo>
                  <a:lnTo>
                    <a:pt x="170" y="0"/>
                  </a:lnTo>
                  <a:lnTo>
                    <a:pt x="148" y="30"/>
                  </a:lnTo>
                  <a:lnTo>
                    <a:pt x="126" y="58"/>
                  </a:lnTo>
                  <a:lnTo>
                    <a:pt x="97" y="94"/>
                  </a:lnTo>
                  <a:lnTo>
                    <a:pt x="65" y="123"/>
                  </a:lnTo>
                  <a:lnTo>
                    <a:pt x="37" y="147"/>
                  </a:lnTo>
                  <a:lnTo>
                    <a:pt x="0" y="169"/>
                  </a:lnTo>
                  <a:lnTo>
                    <a:pt x="34" y="186"/>
                  </a:lnTo>
                  <a:lnTo>
                    <a:pt x="70" y="206"/>
                  </a:lnTo>
                  <a:lnTo>
                    <a:pt x="107" y="232"/>
                  </a:lnTo>
                  <a:lnTo>
                    <a:pt x="136" y="259"/>
                  </a:lnTo>
                  <a:lnTo>
                    <a:pt x="153" y="276"/>
                  </a:lnTo>
                  <a:lnTo>
                    <a:pt x="172" y="304"/>
                  </a:lnTo>
                  <a:lnTo>
                    <a:pt x="172" y="207"/>
                  </a:lnTo>
                  <a:lnTo>
                    <a:pt x="206" y="201"/>
                  </a:lnTo>
                  <a:lnTo>
                    <a:pt x="238" y="198"/>
                  </a:lnTo>
                  <a:lnTo>
                    <a:pt x="275" y="201"/>
                  </a:lnTo>
                  <a:lnTo>
                    <a:pt x="311" y="206"/>
                  </a:lnTo>
                  <a:lnTo>
                    <a:pt x="352" y="215"/>
                  </a:lnTo>
                  <a:lnTo>
                    <a:pt x="389" y="225"/>
                  </a:lnTo>
                  <a:lnTo>
                    <a:pt x="441" y="243"/>
                  </a:lnTo>
                  <a:lnTo>
                    <a:pt x="484" y="261"/>
                  </a:lnTo>
                  <a:lnTo>
                    <a:pt x="521" y="281"/>
                  </a:lnTo>
                  <a:lnTo>
                    <a:pt x="562" y="305"/>
                  </a:lnTo>
                  <a:lnTo>
                    <a:pt x="580" y="316"/>
                  </a:lnTo>
                  <a:lnTo>
                    <a:pt x="598" y="327"/>
                  </a:lnTo>
                  <a:lnTo>
                    <a:pt x="613" y="338"/>
                  </a:lnTo>
                  <a:lnTo>
                    <a:pt x="627" y="349"/>
                  </a:lnTo>
                  <a:lnTo>
                    <a:pt x="654" y="368"/>
                  </a:lnTo>
                  <a:lnTo>
                    <a:pt x="672" y="384"/>
                  </a:lnTo>
                  <a:lnTo>
                    <a:pt x="686" y="397"/>
                  </a:lnTo>
                  <a:lnTo>
                    <a:pt x="699" y="410"/>
                  </a:lnTo>
                  <a:lnTo>
                    <a:pt x="712" y="424"/>
                  </a:lnTo>
                  <a:lnTo>
                    <a:pt x="723" y="436"/>
                  </a:lnTo>
                  <a:lnTo>
                    <a:pt x="736" y="450"/>
                  </a:lnTo>
                  <a:lnTo>
                    <a:pt x="749" y="467"/>
                  </a:lnTo>
                  <a:lnTo>
                    <a:pt x="762" y="484"/>
                  </a:lnTo>
                  <a:lnTo>
                    <a:pt x="773" y="501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5257800" cy="48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ja-JP" sz="2400" b="1" dirty="0">
                <a:latin typeface="Comic Sans MS" panose="030F0702030302020204" pitchFamily="66" charset="0"/>
                <a:ea typeface="MS PGothic" panose="020B0600070205080204" pitchFamily="34" charset="-128"/>
              </a:rPr>
              <a:t>DM（KDD）是互动和迭代的</a:t>
            </a:r>
          </a:p>
        </p:txBody>
      </p:sp>
      <p:sp>
        <p:nvSpPr>
          <p:cNvPr id="132110" name="AutoShape 14"/>
          <p:cNvSpPr>
            <a:spLocks noChangeArrowheads="1"/>
          </p:cNvSpPr>
          <p:nvPr/>
        </p:nvSpPr>
        <p:spPr bwMode="auto">
          <a:xfrm>
            <a:off x="228600" y="1219200"/>
            <a:ext cx="2743200" cy="2362200"/>
          </a:xfrm>
          <a:prstGeom prst="wedgeRoundRectCallout">
            <a:avLst>
              <a:gd name="adj1" fmla="val 46241"/>
              <a:gd name="adj2" fmla="val 63843"/>
              <a:gd name="adj3" fmla="val 16667"/>
            </a:avLst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en-US" sz="2000" b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304800" y="1508125"/>
            <a:ext cx="2667000" cy="161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FFFF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在一些可接受的计算效率限制下，由在数据中产生有用模式或模型的方法组成的DM（KDD）过程中的步骤</a:t>
            </a:r>
          </a:p>
        </p:txBody>
      </p:sp>
      <p:sp>
        <p:nvSpPr>
          <p:cNvPr id="132112" name="Oval 16"/>
          <p:cNvSpPr>
            <a:spLocks noChangeArrowheads="1"/>
          </p:cNvSpPr>
          <p:nvPr/>
        </p:nvSpPr>
        <p:spPr bwMode="auto">
          <a:xfrm>
            <a:off x="381000" y="5029200"/>
            <a:ext cx="379413" cy="3794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57200" y="5029200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ja-JP" altLang="en-US" sz="1800"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endParaRPr kumimoji="0" lang="ja-JP" altLang="en-US" sz="18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2114" name="Oval 18"/>
          <p:cNvSpPr>
            <a:spLocks noChangeArrowheads="1"/>
          </p:cNvSpPr>
          <p:nvPr/>
        </p:nvSpPr>
        <p:spPr bwMode="auto">
          <a:xfrm>
            <a:off x="1524000" y="4038600"/>
            <a:ext cx="379413" cy="3794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1600200" y="4038600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ja-JP" altLang="en-US" sz="1800"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endParaRPr kumimoji="0" lang="ja-JP" altLang="en-US" sz="18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2116" name="Oval 20"/>
          <p:cNvSpPr>
            <a:spLocks noChangeArrowheads="1"/>
          </p:cNvSpPr>
          <p:nvPr/>
        </p:nvSpPr>
        <p:spPr bwMode="auto">
          <a:xfrm>
            <a:off x="2971800" y="3048000"/>
            <a:ext cx="379413" cy="3794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3048000" y="3048000"/>
            <a:ext cx="274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ja-JP" altLang="en-US" sz="1800">
                <a:latin typeface="Times New Roman" panose="02020603050405020304" pitchFamily="18" charset="0"/>
                <a:ea typeface="MS PGothic" panose="020B0600070205080204" pitchFamily="34" charset="-128"/>
              </a:rPr>
              <a:t>3</a:t>
            </a:r>
            <a:endParaRPr kumimoji="0" lang="ja-JP" altLang="en-US" sz="18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2118" name="Oval 22"/>
          <p:cNvSpPr>
            <a:spLocks noChangeArrowheads="1"/>
          </p:cNvSpPr>
          <p:nvPr/>
        </p:nvSpPr>
        <p:spPr bwMode="auto">
          <a:xfrm>
            <a:off x="4267200" y="2057400"/>
            <a:ext cx="379413" cy="3794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4343400" y="2057400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ja-JP" altLang="en-US" sz="1800">
                <a:latin typeface="Times New Roman" panose="02020603050405020304" pitchFamily="18" charset="0"/>
                <a:ea typeface="MS PGothic" panose="020B0600070205080204" pitchFamily="34" charset="-128"/>
              </a:rPr>
              <a:t>4</a:t>
            </a:r>
            <a:endParaRPr kumimoji="0" lang="ja-JP" altLang="en-US" sz="18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2120" name="Oval 24"/>
          <p:cNvSpPr>
            <a:spLocks noChangeArrowheads="1"/>
          </p:cNvSpPr>
          <p:nvPr/>
        </p:nvSpPr>
        <p:spPr bwMode="auto">
          <a:xfrm>
            <a:off x="5562600" y="1066800"/>
            <a:ext cx="379413" cy="3794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5638800" y="1066800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ja-JP" altLang="en-US" sz="1800">
                <a:latin typeface="Times New Roman" panose="02020603050405020304" pitchFamily="18" charset="0"/>
                <a:ea typeface="MS PGothic" panose="020B0600070205080204" pitchFamily="34" charset="-128"/>
              </a:rPr>
              <a:t>5</a:t>
            </a:r>
            <a:endParaRPr kumimoji="0" lang="ja-JP" altLang="en-US" sz="18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2122" name="AutoShape 26"/>
          <p:cNvSpPr>
            <a:spLocks noChangeArrowheads="1"/>
          </p:cNvSpPr>
          <p:nvPr/>
        </p:nvSpPr>
        <p:spPr bwMode="auto">
          <a:xfrm>
            <a:off x="381000" y="5410200"/>
            <a:ext cx="3352800" cy="8382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000" b="0">
                <a:solidFill>
                  <a:srgbClr val="FFFFCC"/>
                </a:solidFill>
              </a:rPr>
              <a:t>了解域</a:t>
            </a:r>
          </a:p>
          <a:p>
            <a:pPr algn="ctr"/>
            <a:r>
              <a:rPr kumimoji="0" lang="en-US" altLang="zh-CN" sz="2000" b="0">
                <a:solidFill>
                  <a:srgbClr val="FFFFCC"/>
                </a:solidFill>
              </a:rPr>
              <a:t>和定义问题</a:t>
            </a:r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>
            <a:off x="1447800" y="4419600"/>
            <a:ext cx="3352800" cy="8382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7" name="AutoShape 31"/>
          <p:cNvSpPr>
            <a:spLocks noChangeArrowheads="1"/>
          </p:cNvSpPr>
          <p:nvPr/>
        </p:nvSpPr>
        <p:spPr bwMode="auto">
          <a:xfrm>
            <a:off x="2819400" y="3429000"/>
            <a:ext cx="3352800" cy="8382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8" name="AutoShape 32"/>
          <p:cNvSpPr>
            <a:spLocks noChangeArrowheads="1"/>
          </p:cNvSpPr>
          <p:nvPr/>
        </p:nvSpPr>
        <p:spPr bwMode="auto">
          <a:xfrm>
            <a:off x="3962400" y="2438400"/>
            <a:ext cx="3352800" cy="8382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9" name="AutoShape 33"/>
          <p:cNvSpPr>
            <a:spLocks noChangeArrowheads="1"/>
          </p:cNvSpPr>
          <p:nvPr/>
        </p:nvSpPr>
        <p:spPr bwMode="auto">
          <a:xfrm>
            <a:off x="5181600" y="1447800"/>
            <a:ext cx="3352800" cy="8382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2130" name="Group 34"/>
          <p:cNvGrpSpPr/>
          <p:nvPr/>
        </p:nvGrpSpPr>
        <p:grpSpPr bwMode="auto">
          <a:xfrm>
            <a:off x="1524000" y="4419600"/>
            <a:ext cx="3365500" cy="893763"/>
            <a:chOff x="843" y="1378"/>
            <a:chExt cx="2120" cy="563"/>
          </a:xfrm>
        </p:grpSpPr>
        <p:sp>
          <p:nvSpPr>
            <p:cNvPr id="132131" name="AutoShape 35"/>
            <p:cNvSpPr>
              <a:spLocks noChangeArrowheads="1"/>
            </p:cNvSpPr>
            <p:nvPr/>
          </p:nvSpPr>
          <p:spPr bwMode="auto">
            <a:xfrm>
              <a:off x="853" y="1378"/>
              <a:ext cx="2110" cy="563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32" name="Rectangle 36"/>
            <p:cNvSpPr>
              <a:spLocks noChangeArrowheads="1"/>
            </p:cNvSpPr>
            <p:nvPr/>
          </p:nvSpPr>
          <p:spPr bwMode="auto">
            <a:xfrm>
              <a:off x="843" y="1512"/>
              <a:ext cx="20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 defTabSz="762000" eaLnBrk="0" hangingPunct="0"/>
              <a:r>
                <a:rPr kumimoji="0" lang="en-US" altLang="ja-JP" sz="2000" b="0">
                  <a:solidFill>
                    <a:srgbClr val="FFFFCC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收集和预处理数据</a:t>
              </a:r>
            </a:p>
          </p:txBody>
        </p:sp>
      </p:grpSp>
      <p:grpSp>
        <p:nvGrpSpPr>
          <p:cNvPr id="132133" name="Group 37"/>
          <p:cNvGrpSpPr/>
          <p:nvPr/>
        </p:nvGrpSpPr>
        <p:grpSpPr bwMode="auto">
          <a:xfrm>
            <a:off x="2895600" y="3429000"/>
            <a:ext cx="3408363" cy="893763"/>
            <a:chOff x="1799" y="2000"/>
            <a:chExt cx="2147" cy="563"/>
          </a:xfrm>
        </p:grpSpPr>
        <p:sp>
          <p:nvSpPr>
            <p:cNvPr id="132134" name="AutoShape 38"/>
            <p:cNvSpPr>
              <a:spLocks noChangeArrowheads="1"/>
            </p:cNvSpPr>
            <p:nvPr/>
          </p:nvSpPr>
          <p:spPr bwMode="auto">
            <a:xfrm>
              <a:off x="1809" y="2000"/>
              <a:ext cx="2110" cy="563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35" name="Rectangle 39"/>
            <p:cNvSpPr>
              <a:spLocks noChangeArrowheads="1"/>
            </p:cNvSpPr>
            <p:nvPr/>
          </p:nvSpPr>
          <p:spPr bwMode="auto">
            <a:xfrm>
              <a:off x="1799" y="2038"/>
              <a:ext cx="214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defTabSz="762000" eaLnBrk="0" hangingPunct="0"/>
              <a:r>
                <a:rPr kumimoji="0" lang="en-US" altLang="ja-JP" sz="2000" b="0">
                  <a:solidFill>
                    <a:schemeClr val="bg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数据挖掘</a:t>
              </a:r>
            </a:p>
            <a:p>
              <a:pPr algn="ctr" defTabSz="762000" eaLnBrk="0" hangingPunct="0"/>
              <a:r>
                <a:rPr kumimoji="0" lang="en-US" altLang="ja-JP" sz="2000" b="0">
                  <a:solidFill>
                    <a:schemeClr val="bg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提取模式/模型</a:t>
              </a:r>
            </a:p>
          </p:txBody>
        </p:sp>
      </p:grpSp>
      <p:grpSp>
        <p:nvGrpSpPr>
          <p:cNvPr id="132136" name="Group 40"/>
          <p:cNvGrpSpPr/>
          <p:nvPr/>
        </p:nvGrpSpPr>
        <p:grpSpPr bwMode="auto">
          <a:xfrm>
            <a:off x="4048125" y="2595880"/>
            <a:ext cx="3225165" cy="537845"/>
            <a:chOff x="2895" y="2652"/>
            <a:chExt cx="2147" cy="563"/>
          </a:xfrm>
        </p:grpSpPr>
        <p:sp>
          <p:nvSpPr>
            <p:cNvPr id="132137" name="AutoShape 41"/>
            <p:cNvSpPr>
              <a:spLocks noChangeArrowheads="1"/>
            </p:cNvSpPr>
            <p:nvPr/>
          </p:nvSpPr>
          <p:spPr bwMode="auto">
            <a:xfrm>
              <a:off x="2905" y="2652"/>
              <a:ext cx="2110" cy="563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38" name="Rectangle 42"/>
            <p:cNvSpPr>
              <a:spLocks noChangeArrowheads="1"/>
            </p:cNvSpPr>
            <p:nvPr/>
          </p:nvSpPr>
          <p:spPr bwMode="auto">
            <a:xfrm>
              <a:off x="2895" y="2690"/>
              <a:ext cx="2147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 defTabSz="762000" eaLnBrk="0" hangingPunct="0"/>
              <a:r>
                <a:rPr kumimoji="0" lang="en-US" altLang="ja-JP" sz="2000" b="0">
                  <a:solidFill>
                    <a:srgbClr val="FFFFCC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解释和评估发现的知识</a:t>
              </a:r>
            </a:p>
          </p:txBody>
        </p:sp>
      </p:grpSp>
      <p:grpSp>
        <p:nvGrpSpPr>
          <p:cNvPr id="132139" name="Group 43"/>
          <p:cNvGrpSpPr/>
          <p:nvPr/>
        </p:nvGrpSpPr>
        <p:grpSpPr bwMode="auto">
          <a:xfrm>
            <a:off x="5410200" y="1447800"/>
            <a:ext cx="3408363" cy="893763"/>
            <a:chOff x="3533" y="3281"/>
            <a:chExt cx="2147" cy="563"/>
          </a:xfrm>
        </p:grpSpPr>
        <p:sp>
          <p:nvSpPr>
            <p:cNvPr id="132140" name="AutoShape 44"/>
            <p:cNvSpPr>
              <a:spLocks noChangeArrowheads="1"/>
            </p:cNvSpPr>
            <p:nvPr/>
          </p:nvSpPr>
          <p:spPr bwMode="auto">
            <a:xfrm>
              <a:off x="3543" y="3281"/>
              <a:ext cx="2110" cy="563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41" name="Rectangle 45"/>
            <p:cNvSpPr>
              <a:spLocks noChangeArrowheads="1"/>
            </p:cNvSpPr>
            <p:nvPr/>
          </p:nvSpPr>
          <p:spPr bwMode="auto">
            <a:xfrm>
              <a:off x="3533" y="3319"/>
              <a:ext cx="21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defTabSz="762000" eaLnBrk="0" hangingPunct="0"/>
              <a:r>
                <a:rPr kumimoji="0" lang="en-US" altLang="ja-JP" sz="2000" b="0">
                  <a:solidFill>
                    <a:srgbClr val="FFFFCC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将结果实际使用</a:t>
              </a:r>
            </a:p>
          </p:txBody>
        </p:sp>
      </p:grpSp>
      <p:grpSp>
        <p:nvGrpSpPr>
          <p:cNvPr id="132142" name="Group 46"/>
          <p:cNvGrpSpPr/>
          <p:nvPr/>
        </p:nvGrpSpPr>
        <p:grpSpPr bwMode="auto">
          <a:xfrm rot="10800000" flipH="1">
            <a:off x="3657600" y="5105400"/>
            <a:ext cx="1219200" cy="1076325"/>
            <a:chOff x="4707" y="2870"/>
            <a:chExt cx="774" cy="534"/>
          </a:xfrm>
        </p:grpSpPr>
        <p:sp>
          <p:nvSpPr>
            <p:cNvPr id="132143" name="Freeform 47"/>
            <p:cNvSpPr/>
            <p:nvPr/>
          </p:nvSpPr>
          <p:spPr bwMode="auto">
            <a:xfrm>
              <a:off x="4707" y="2875"/>
              <a:ext cx="774" cy="529"/>
            </a:xfrm>
            <a:custGeom>
              <a:avLst/>
              <a:gdLst>
                <a:gd name="T0" fmla="*/ 773 w 774"/>
                <a:gd name="T1" fmla="*/ 494 h 529"/>
                <a:gd name="T2" fmla="*/ 749 w 774"/>
                <a:gd name="T3" fmla="*/ 448 h 529"/>
                <a:gd name="T4" fmla="*/ 713 w 774"/>
                <a:gd name="T5" fmla="*/ 396 h 529"/>
                <a:gd name="T6" fmla="*/ 671 w 774"/>
                <a:gd name="T7" fmla="*/ 348 h 529"/>
                <a:gd name="T8" fmla="*/ 623 w 774"/>
                <a:gd name="T9" fmla="*/ 297 h 529"/>
                <a:gd name="T10" fmla="*/ 567 w 774"/>
                <a:gd name="T11" fmla="*/ 247 h 529"/>
                <a:gd name="T12" fmla="*/ 495 w 774"/>
                <a:gd name="T13" fmla="*/ 195 h 529"/>
                <a:gd name="T14" fmla="*/ 429 w 774"/>
                <a:gd name="T15" fmla="*/ 153 h 529"/>
                <a:gd name="T16" fmla="*/ 353 w 774"/>
                <a:gd name="T17" fmla="*/ 124 h 529"/>
                <a:gd name="T18" fmla="*/ 278 w 774"/>
                <a:gd name="T19" fmla="*/ 107 h 529"/>
                <a:gd name="T20" fmla="*/ 228 w 774"/>
                <a:gd name="T21" fmla="*/ 107 h 529"/>
                <a:gd name="T22" fmla="*/ 187 w 774"/>
                <a:gd name="T23" fmla="*/ 112 h 529"/>
                <a:gd name="T24" fmla="*/ 171 w 774"/>
                <a:gd name="T25" fmla="*/ 0 h 529"/>
                <a:gd name="T26" fmla="*/ 125 w 774"/>
                <a:gd name="T27" fmla="*/ 63 h 529"/>
                <a:gd name="T28" fmla="*/ 67 w 774"/>
                <a:gd name="T29" fmla="*/ 129 h 529"/>
                <a:gd name="T30" fmla="*/ 0 w 774"/>
                <a:gd name="T31" fmla="*/ 165 h 529"/>
                <a:gd name="T32" fmla="*/ 35 w 774"/>
                <a:gd name="T33" fmla="*/ 207 h 529"/>
                <a:gd name="T34" fmla="*/ 108 w 774"/>
                <a:gd name="T35" fmla="*/ 255 h 529"/>
                <a:gd name="T36" fmla="*/ 154 w 774"/>
                <a:gd name="T37" fmla="*/ 299 h 529"/>
                <a:gd name="T38" fmla="*/ 172 w 774"/>
                <a:gd name="T39" fmla="*/ 228 h 529"/>
                <a:gd name="T40" fmla="*/ 239 w 774"/>
                <a:gd name="T41" fmla="*/ 220 h 529"/>
                <a:gd name="T42" fmla="*/ 312 w 774"/>
                <a:gd name="T43" fmla="*/ 227 h 529"/>
                <a:gd name="T44" fmla="*/ 390 w 774"/>
                <a:gd name="T45" fmla="*/ 247 h 529"/>
                <a:gd name="T46" fmla="*/ 484 w 774"/>
                <a:gd name="T47" fmla="*/ 284 h 529"/>
                <a:gd name="T48" fmla="*/ 562 w 774"/>
                <a:gd name="T49" fmla="*/ 329 h 529"/>
                <a:gd name="T50" fmla="*/ 598 w 774"/>
                <a:gd name="T51" fmla="*/ 351 h 529"/>
                <a:gd name="T52" fmla="*/ 628 w 774"/>
                <a:gd name="T53" fmla="*/ 373 h 529"/>
                <a:gd name="T54" fmla="*/ 672 w 774"/>
                <a:gd name="T55" fmla="*/ 409 h 529"/>
                <a:gd name="T56" fmla="*/ 700 w 774"/>
                <a:gd name="T57" fmla="*/ 435 h 529"/>
                <a:gd name="T58" fmla="*/ 724 w 774"/>
                <a:gd name="T59" fmla="*/ 462 h 529"/>
                <a:gd name="T60" fmla="*/ 750 w 774"/>
                <a:gd name="T61" fmla="*/ 494 h 529"/>
                <a:gd name="T62" fmla="*/ 773 w 774"/>
                <a:gd name="T63" fmla="*/ 528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4" h="529">
                  <a:moveTo>
                    <a:pt x="773" y="528"/>
                  </a:moveTo>
                  <a:lnTo>
                    <a:pt x="773" y="494"/>
                  </a:lnTo>
                  <a:lnTo>
                    <a:pt x="760" y="469"/>
                  </a:lnTo>
                  <a:lnTo>
                    <a:pt x="749" y="448"/>
                  </a:lnTo>
                  <a:lnTo>
                    <a:pt x="733" y="423"/>
                  </a:lnTo>
                  <a:lnTo>
                    <a:pt x="713" y="396"/>
                  </a:lnTo>
                  <a:lnTo>
                    <a:pt x="695" y="377"/>
                  </a:lnTo>
                  <a:lnTo>
                    <a:pt x="671" y="348"/>
                  </a:lnTo>
                  <a:lnTo>
                    <a:pt x="647" y="321"/>
                  </a:lnTo>
                  <a:lnTo>
                    <a:pt x="623" y="297"/>
                  </a:lnTo>
                  <a:lnTo>
                    <a:pt x="591" y="267"/>
                  </a:lnTo>
                  <a:lnTo>
                    <a:pt x="567" y="247"/>
                  </a:lnTo>
                  <a:lnTo>
                    <a:pt x="533" y="222"/>
                  </a:lnTo>
                  <a:lnTo>
                    <a:pt x="495" y="195"/>
                  </a:lnTo>
                  <a:lnTo>
                    <a:pt x="457" y="171"/>
                  </a:lnTo>
                  <a:lnTo>
                    <a:pt x="429" y="153"/>
                  </a:lnTo>
                  <a:lnTo>
                    <a:pt x="387" y="136"/>
                  </a:lnTo>
                  <a:lnTo>
                    <a:pt x="353" y="124"/>
                  </a:lnTo>
                  <a:lnTo>
                    <a:pt x="316" y="114"/>
                  </a:lnTo>
                  <a:lnTo>
                    <a:pt x="278" y="107"/>
                  </a:lnTo>
                  <a:lnTo>
                    <a:pt x="255" y="106"/>
                  </a:lnTo>
                  <a:lnTo>
                    <a:pt x="228" y="107"/>
                  </a:lnTo>
                  <a:lnTo>
                    <a:pt x="207" y="109"/>
                  </a:lnTo>
                  <a:lnTo>
                    <a:pt x="187" y="112"/>
                  </a:lnTo>
                  <a:lnTo>
                    <a:pt x="171" y="116"/>
                  </a:lnTo>
                  <a:lnTo>
                    <a:pt x="171" y="0"/>
                  </a:lnTo>
                  <a:lnTo>
                    <a:pt x="151" y="30"/>
                  </a:lnTo>
                  <a:lnTo>
                    <a:pt x="125" y="63"/>
                  </a:lnTo>
                  <a:lnTo>
                    <a:pt x="98" y="97"/>
                  </a:lnTo>
                  <a:lnTo>
                    <a:pt x="67" y="129"/>
                  </a:lnTo>
                  <a:lnTo>
                    <a:pt x="43" y="146"/>
                  </a:lnTo>
                  <a:lnTo>
                    <a:pt x="0" y="165"/>
                  </a:lnTo>
                  <a:lnTo>
                    <a:pt x="0" y="190"/>
                  </a:lnTo>
                  <a:lnTo>
                    <a:pt x="35" y="207"/>
                  </a:lnTo>
                  <a:lnTo>
                    <a:pt x="71" y="227"/>
                  </a:lnTo>
                  <a:lnTo>
                    <a:pt x="108" y="255"/>
                  </a:lnTo>
                  <a:lnTo>
                    <a:pt x="137" y="282"/>
                  </a:lnTo>
                  <a:lnTo>
                    <a:pt x="154" y="299"/>
                  </a:lnTo>
                  <a:lnTo>
                    <a:pt x="172" y="327"/>
                  </a:lnTo>
                  <a:lnTo>
                    <a:pt x="172" y="228"/>
                  </a:lnTo>
                  <a:lnTo>
                    <a:pt x="207" y="222"/>
                  </a:lnTo>
                  <a:lnTo>
                    <a:pt x="239" y="220"/>
                  </a:lnTo>
                  <a:lnTo>
                    <a:pt x="275" y="222"/>
                  </a:lnTo>
                  <a:lnTo>
                    <a:pt x="312" y="227"/>
                  </a:lnTo>
                  <a:lnTo>
                    <a:pt x="353" y="237"/>
                  </a:lnTo>
                  <a:lnTo>
                    <a:pt x="390" y="247"/>
                  </a:lnTo>
                  <a:lnTo>
                    <a:pt x="442" y="266"/>
                  </a:lnTo>
                  <a:lnTo>
                    <a:pt x="484" y="284"/>
                  </a:lnTo>
                  <a:lnTo>
                    <a:pt x="522" y="304"/>
                  </a:lnTo>
                  <a:lnTo>
                    <a:pt x="562" y="329"/>
                  </a:lnTo>
                  <a:lnTo>
                    <a:pt x="581" y="340"/>
                  </a:lnTo>
                  <a:lnTo>
                    <a:pt x="598" y="351"/>
                  </a:lnTo>
                  <a:lnTo>
                    <a:pt x="613" y="362"/>
                  </a:lnTo>
                  <a:lnTo>
                    <a:pt x="628" y="373"/>
                  </a:lnTo>
                  <a:lnTo>
                    <a:pt x="654" y="393"/>
                  </a:lnTo>
                  <a:lnTo>
                    <a:pt x="672" y="409"/>
                  </a:lnTo>
                  <a:lnTo>
                    <a:pt x="686" y="422"/>
                  </a:lnTo>
                  <a:lnTo>
                    <a:pt x="700" y="435"/>
                  </a:lnTo>
                  <a:lnTo>
                    <a:pt x="713" y="450"/>
                  </a:lnTo>
                  <a:lnTo>
                    <a:pt x="724" y="462"/>
                  </a:lnTo>
                  <a:lnTo>
                    <a:pt x="737" y="476"/>
                  </a:lnTo>
                  <a:lnTo>
                    <a:pt x="750" y="494"/>
                  </a:lnTo>
                  <a:lnTo>
                    <a:pt x="762" y="511"/>
                  </a:lnTo>
                  <a:lnTo>
                    <a:pt x="773" y="528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44" name="Freeform 48"/>
            <p:cNvSpPr/>
            <p:nvPr/>
          </p:nvSpPr>
          <p:spPr bwMode="auto">
            <a:xfrm>
              <a:off x="4707" y="2870"/>
              <a:ext cx="774" cy="502"/>
            </a:xfrm>
            <a:custGeom>
              <a:avLst/>
              <a:gdLst>
                <a:gd name="T0" fmla="*/ 773 w 774"/>
                <a:gd name="T1" fmla="*/ 501 h 502"/>
                <a:gd name="T2" fmla="*/ 763 w 774"/>
                <a:gd name="T3" fmla="*/ 473 h 502"/>
                <a:gd name="T4" fmla="*/ 753 w 774"/>
                <a:gd name="T5" fmla="*/ 450 h 502"/>
                <a:gd name="T6" fmla="*/ 744 w 774"/>
                <a:gd name="T7" fmla="*/ 431 h 502"/>
                <a:gd name="T8" fmla="*/ 732 w 774"/>
                <a:gd name="T9" fmla="*/ 409 h 502"/>
                <a:gd name="T10" fmla="*/ 714 w 774"/>
                <a:gd name="T11" fmla="*/ 379 h 502"/>
                <a:gd name="T12" fmla="*/ 695 w 774"/>
                <a:gd name="T13" fmla="*/ 352 h 502"/>
                <a:gd name="T14" fmla="*/ 671 w 774"/>
                <a:gd name="T15" fmla="*/ 325 h 502"/>
                <a:gd name="T16" fmla="*/ 647 w 774"/>
                <a:gd name="T17" fmla="*/ 298 h 502"/>
                <a:gd name="T18" fmla="*/ 622 w 774"/>
                <a:gd name="T19" fmla="*/ 274 h 502"/>
                <a:gd name="T20" fmla="*/ 591 w 774"/>
                <a:gd name="T21" fmla="*/ 244 h 502"/>
                <a:gd name="T22" fmla="*/ 567 w 774"/>
                <a:gd name="T23" fmla="*/ 225 h 502"/>
                <a:gd name="T24" fmla="*/ 532 w 774"/>
                <a:gd name="T25" fmla="*/ 201 h 502"/>
                <a:gd name="T26" fmla="*/ 495 w 774"/>
                <a:gd name="T27" fmla="*/ 174 h 502"/>
                <a:gd name="T28" fmla="*/ 457 w 774"/>
                <a:gd name="T29" fmla="*/ 150 h 502"/>
                <a:gd name="T30" fmla="*/ 428 w 774"/>
                <a:gd name="T31" fmla="*/ 133 h 502"/>
                <a:gd name="T32" fmla="*/ 387 w 774"/>
                <a:gd name="T33" fmla="*/ 116 h 502"/>
                <a:gd name="T34" fmla="*/ 352 w 774"/>
                <a:gd name="T35" fmla="*/ 104 h 502"/>
                <a:gd name="T36" fmla="*/ 316 w 774"/>
                <a:gd name="T37" fmla="*/ 94 h 502"/>
                <a:gd name="T38" fmla="*/ 277 w 774"/>
                <a:gd name="T39" fmla="*/ 87 h 502"/>
                <a:gd name="T40" fmla="*/ 254 w 774"/>
                <a:gd name="T41" fmla="*/ 86 h 502"/>
                <a:gd name="T42" fmla="*/ 227 w 774"/>
                <a:gd name="T43" fmla="*/ 87 h 502"/>
                <a:gd name="T44" fmla="*/ 206 w 774"/>
                <a:gd name="T45" fmla="*/ 89 h 502"/>
                <a:gd name="T46" fmla="*/ 187 w 774"/>
                <a:gd name="T47" fmla="*/ 92 h 502"/>
                <a:gd name="T48" fmla="*/ 170 w 774"/>
                <a:gd name="T49" fmla="*/ 97 h 502"/>
                <a:gd name="T50" fmla="*/ 170 w 774"/>
                <a:gd name="T51" fmla="*/ 0 h 502"/>
                <a:gd name="T52" fmla="*/ 148 w 774"/>
                <a:gd name="T53" fmla="*/ 30 h 502"/>
                <a:gd name="T54" fmla="*/ 126 w 774"/>
                <a:gd name="T55" fmla="*/ 58 h 502"/>
                <a:gd name="T56" fmla="*/ 97 w 774"/>
                <a:gd name="T57" fmla="*/ 94 h 502"/>
                <a:gd name="T58" fmla="*/ 65 w 774"/>
                <a:gd name="T59" fmla="*/ 123 h 502"/>
                <a:gd name="T60" fmla="*/ 37 w 774"/>
                <a:gd name="T61" fmla="*/ 147 h 502"/>
                <a:gd name="T62" fmla="*/ 0 w 774"/>
                <a:gd name="T63" fmla="*/ 169 h 502"/>
                <a:gd name="T64" fmla="*/ 34 w 774"/>
                <a:gd name="T65" fmla="*/ 186 h 502"/>
                <a:gd name="T66" fmla="*/ 70 w 774"/>
                <a:gd name="T67" fmla="*/ 206 h 502"/>
                <a:gd name="T68" fmla="*/ 107 w 774"/>
                <a:gd name="T69" fmla="*/ 232 h 502"/>
                <a:gd name="T70" fmla="*/ 136 w 774"/>
                <a:gd name="T71" fmla="*/ 259 h 502"/>
                <a:gd name="T72" fmla="*/ 153 w 774"/>
                <a:gd name="T73" fmla="*/ 276 h 502"/>
                <a:gd name="T74" fmla="*/ 172 w 774"/>
                <a:gd name="T75" fmla="*/ 304 h 502"/>
                <a:gd name="T76" fmla="*/ 172 w 774"/>
                <a:gd name="T77" fmla="*/ 207 h 502"/>
                <a:gd name="T78" fmla="*/ 206 w 774"/>
                <a:gd name="T79" fmla="*/ 201 h 502"/>
                <a:gd name="T80" fmla="*/ 238 w 774"/>
                <a:gd name="T81" fmla="*/ 198 h 502"/>
                <a:gd name="T82" fmla="*/ 275 w 774"/>
                <a:gd name="T83" fmla="*/ 201 h 502"/>
                <a:gd name="T84" fmla="*/ 311 w 774"/>
                <a:gd name="T85" fmla="*/ 206 h 502"/>
                <a:gd name="T86" fmla="*/ 352 w 774"/>
                <a:gd name="T87" fmla="*/ 215 h 502"/>
                <a:gd name="T88" fmla="*/ 389 w 774"/>
                <a:gd name="T89" fmla="*/ 225 h 502"/>
                <a:gd name="T90" fmla="*/ 441 w 774"/>
                <a:gd name="T91" fmla="*/ 243 h 502"/>
                <a:gd name="T92" fmla="*/ 484 w 774"/>
                <a:gd name="T93" fmla="*/ 261 h 502"/>
                <a:gd name="T94" fmla="*/ 521 w 774"/>
                <a:gd name="T95" fmla="*/ 281 h 502"/>
                <a:gd name="T96" fmla="*/ 562 w 774"/>
                <a:gd name="T97" fmla="*/ 305 h 502"/>
                <a:gd name="T98" fmla="*/ 580 w 774"/>
                <a:gd name="T99" fmla="*/ 316 h 502"/>
                <a:gd name="T100" fmla="*/ 598 w 774"/>
                <a:gd name="T101" fmla="*/ 327 h 502"/>
                <a:gd name="T102" fmla="*/ 613 w 774"/>
                <a:gd name="T103" fmla="*/ 338 h 502"/>
                <a:gd name="T104" fmla="*/ 627 w 774"/>
                <a:gd name="T105" fmla="*/ 349 h 502"/>
                <a:gd name="T106" fmla="*/ 654 w 774"/>
                <a:gd name="T107" fmla="*/ 368 h 502"/>
                <a:gd name="T108" fmla="*/ 672 w 774"/>
                <a:gd name="T109" fmla="*/ 384 h 502"/>
                <a:gd name="T110" fmla="*/ 686 w 774"/>
                <a:gd name="T111" fmla="*/ 397 h 502"/>
                <a:gd name="T112" fmla="*/ 699 w 774"/>
                <a:gd name="T113" fmla="*/ 410 h 502"/>
                <a:gd name="T114" fmla="*/ 712 w 774"/>
                <a:gd name="T115" fmla="*/ 424 h 502"/>
                <a:gd name="T116" fmla="*/ 723 w 774"/>
                <a:gd name="T117" fmla="*/ 436 h 502"/>
                <a:gd name="T118" fmla="*/ 736 w 774"/>
                <a:gd name="T119" fmla="*/ 450 h 502"/>
                <a:gd name="T120" fmla="*/ 749 w 774"/>
                <a:gd name="T121" fmla="*/ 467 h 502"/>
                <a:gd name="T122" fmla="*/ 762 w 774"/>
                <a:gd name="T123" fmla="*/ 484 h 502"/>
                <a:gd name="T124" fmla="*/ 773 w 774"/>
                <a:gd name="T125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4" h="502">
                  <a:moveTo>
                    <a:pt x="773" y="501"/>
                  </a:moveTo>
                  <a:lnTo>
                    <a:pt x="763" y="473"/>
                  </a:lnTo>
                  <a:lnTo>
                    <a:pt x="753" y="450"/>
                  </a:lnTo>
                  <a:lnTo>
                    <a:pt x="744" y="431"/>
                  </a:lnTo>
                  <a:lnTo>
                    <a:pt x="732" y="409"/>
                  </a:lnTo>
                  <a:lnTo>
                    <a:pt x="714" y="379"/>
                  </a:lnTo>
                  <a:lnTo>
                    <a:pt x="695" y="352"/>
                  </a:lnTo>
                  <a:lnTo>
                    <a:pt x="671" y="325"/>
                  </a:lnTo>
                  <a:lnTo>
                    <a:pt x="647" y="298"/>
                  </a:lnTo>
                  <a:lnTo>
                    <a:pt x="622" y="274"/>
                  </a:lnTo>
                  <a:lnTo>
                    <a:pt x="591" y="244"/>
                  </a:lnTo>
                  <a:lnTo>
                    <a:pt x="567" y="225"/>
                  </a:lnTo>
                  <a:lnTo>
                    <a:pt x="532" y="201"/>
                  </a:lnTo>
                  <a:lnTo>
                    <a:pt x="495" y="174"/>
                  </a:lnTo>
                  <a:lnTo>
                    <a:pt x="457" y="150"/>
                  </a:lnTo>
                  <a:lnTo>
                    <a:pt x="428" y="133"/>
                  </a:lnTo>
                  <a:lnTo>
                    <a:pt x="387" y="116"/>
                  </a:lnTo>
                  <a:lnTo>
                    <a:pt x="352" y="104"/>
                  </a:lnTo>
                  <a:lnTo>
                    <a:pt x="316" y="94"/>
                  </a:lnTo>
                  <a:lnTo>
                    <a:pt x="277" y="87"/>
                  </a:lnTo>
                  <a:lnTo>
                    <a:pt x="254" y="86"/>
                  </a:lnTo>
                  <a:lnTo>
                    <a:pt x="227" y="87"/>
                  </a:lnTo>
                  <a:lnTo>
                    <a:pt x="206" y="89"/>
                  </a:lnTo>
                  <a:lnTo>
                    <a:pt x="187" y="92"/>
                  </a:lnTo>
                  <a:lnTo>
                    <a:pt x="170" y="97"/>
                  </a:lnTo>
                  <a:lnTo>
                    <a:pt x="170" y="0"/>
                  </a:lnTo>
                  <a:lnTo>
                    <a:pt x="148" y="30"/>
                  </a:lnTo>
                  <a:lnTo>
                    <a:pt x="126" y="58"/>
                  </a:lnTo>
                  <a:lnTo>
                    <a:pt x="97" y="94"/>
                  </a:lnTo>
                  <a:lnTo>
                    <a:pt x="65" y="123"/>
                  </a:lnTo>
                  <a:lnTo>
                    <a:pt x="37" y="147"/>
                  </a:lnTo>
                  <a:lnTo>
                    <a:pt x="0" y="169"/>
                  </a:lnTo>
                  <a:lnTo>
                    <a:pt x="34" y="186"/>
                  </a:lnTo>
                  <a:lnTo>
                    <a:pt x="70" y="206"/>
                  </a:lnTo>
                  <a:lnTo>
                    <a:pt x="107" y="232"/>
                  </a:lnTo>
                  <a:lnTo>
                    <a:pt x="136" y="259"/>
                  </a:lnTo>
                  <a:lnTo>
                    <a:pt x="153" y="276"/>
                  </a:lnTo>
                  <a:lnTo>
                    <a:pt x="172" y="304"/>
                  </a:lnTo>
                  <a:lnTo>
                    <a:pt x="172" y="207"/>
                  </a:lnTo>
                  <a:lnTo>
                    <a:pt x="206" y="201"/>
                  </a:lnTo>
                  <a:lnTo>
                    <a:pt x="238" y="198"/>
                  </a:lnTo>
                  <a:lnTo>
                    <a:pt x="275" y="201"/>
                  </a:lnTo>
                  <a:lnTo>
                    <a:pt x="311" y="206"/>
                  </a:lnTo>
                  <a:lnTo>
                    <a:pt x="352" y="215"/>
                  </a:lnTo>
                  <a:lnTo>
                    <a:pt x="389" y="225"/>
                  </a:lnTo>
                  <a:lnTo>
                    <a:pt x="441" y="243"/>
                  </a:lnTo>
                  <a:lnTo>
                    <a:pt x="484" y="261"/>
                  </a:lnTo>
                  <a:lnTo>
                    <a:pt x="521" y="281"/>
                  </a:lnTo>
                  <a:lnTo>
                    <a:pt x="562" y="305"/>
                  </a:lnTo>
                  <a:lnTo>
                    <a:pt x="580" y="316"/>
                  </a:lnTo>
                  <a:lnTo>
                    <a:pt x="598" y="327"/>
                  </a:lnTo>
                  <a:lnTo>
                    <a:pt x="613" y="338"/>
                  </a:lnTo>
                  <a:lnTo>
                    <a:pt x="627" y="349"/>
                  </a:lnTo>
                  <a:lnTo>
                    <a:pt x="654" y="368"/>
                  </a:lnTo>
                  <a:lnTo>
                    <a:pt x="672" y="384"/>
                  </a:lnTo>
                  <a:lnTo>
                    <a:pt x="686" y="397"/>
                  </a:lnTo>
                  <a:lnTo>
                    <a:pt x="699" y="410"/>
                  </a:lnTo>
                  <a:lnTo>
                    <a:pt x="712" y="424"/>
                  </a:lnTo>
                  <a:lnTo>
                    <a:pt x="723" y="436"/>
                  </a:lnTo>
                  <a:lnTo>
                    <a:pt x="736" y="450"/>
                  </a:lnTo>
                  <a:lnTo>
                    <a:pt x="749" y="467"/>
                  </a:lnTo>
                  <a:lnTo>
                    <a:pt x="762" y="484"/>
                  </a:lnTo>
                  <a:lnTo>
                    <a:pt x="773" y="501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9" grpId="0" bldLvl="0" animBg="1" autoUpdateAnimBg="0"/>
      <p:bldP spid="132110" grpId="0" bldLvl="0" animBg="1" autoUpdateAnimBg="0"/>
      <p:bldP spid="132111" grpId="0" bldLvl="0" animBg="1" autoUpdateAnimBg="0"/>
      <p:bldP spid="132112" grpId="0" animBg="1"/>
      <p:bldP spid="132113" grpId="0" autoUpdateAnimBg="0"/>
      <p:bldP spid="132114" grpId="0" animBg="1"/>
      <p:bldP spid="132115" grpId="0" autoUpdateAnimBg="0"/>
      <p:bldP spid="132116" grpId="0" animBg="1"/>
      <p:bldP spid="132117" grpId="0" autoUpdateAnimBg="0"/>
      <p:bldP spid="132118" grpId="0" animBg="1"/>
      <p:bldP spid="132119" grpId="0" autoUpdateAnimBg="0"/>
      <p:bldP spid="132120" grpId="0" animBg="1"/>
      <p:bldP spid="132121" grpId="0" autoUpdateAnimBg="0"/>
      <p:bldP spid="132122" grpId="0" animBg="1"/>
      <p:bldP spid="132126" grpId="0" animBg="1"/>
      <p:bldP spid="132127" grpId="0" animBg="1"/>
      <p:bldP spid="132128" grpId="0" animBg="1"/>
      <p:bldP spid="1321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050"/>
          <p:cNvSpPr>
            <a:spLocks noChangeArrowheads="1"/>
          </p:cNvSpPr>
          <p:nvPr/>
        </p:nvSpPr>
        <p:spPr bwMode="auto">
          <a:xfrm>
            <a:off x="542290" y="20320"/>
            <a:ext cx="8150860" cy="56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ja-JP" sz="40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           DM(KDD)</a:t>
            </a:r>
            <a:r>
              <a:rPr lang="zh-CN" altLang="en-US" sz="40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过程</a:t>
            </a:r>
            <a:r>
              <a:rPr lang="zh-CN" altLang="en-US" sz="4000" b="1" dirty="0">
                <a:solidFill>
                  <a:srgbClr val="FFFF00"/>
                </a:solidFill>
                <a:latin typeface="宋体" panose="02010600030101010101" pitchFamily="2" charset="-122"/>
              </a:rPr>
              <a:t>详</a:t>
            </a:r>
            <a:r>
              <a:rPr lang="zh-CN" altLang="en-US" sz="40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细描</a:t>
            </a:r>
            <a:r>
              <a:rPr lang="zh-CN" altLang="en-US" sz="4000" b="1" dirty="0" smtClean="0">
                <a:solidFill>
                  <a:srgbClr val="FFFF00"/>
                </a:solidFill>
                <a:latin typeface="宋体" panose="02010600030101010101" pitchFamily="2" charset="-122"/>
                <a:sym typeface="+mn-ea"/>
              </a:rPr>
              <a:t>述</a:t>
            </a:r>
            <a:endParaRPr lang="en-US" altLang="ja-JP" sz="40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35171" name="Text Box 2051"/>
          <p:cNvSpPr txBox="1">
            <a:spLocks noChangeArrowheads="1"/>
          </p:cNvSpPr>
          <p:nvPr/>
        </p:nvSpPr>
        <p:spPr bwMode="auto">
          <a:xfrm>
            <a:off x="457200" y="379095"/>
            <a:ext cx="2667000" cy="3143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kumimoji="0" lang="zh-CN" altLang="en-US" sz="1600" b="1" dirty="0">
                <a:solidFill>
                  <a:srgbClr val="FFFF00"/>
                </a:solidFill>
                <a:latin typeface="+mj-ea"/>
                <a:ea typeface="+mj-ea"/>
              </a:rPr>
              <a:t>按函数组织的数据</a:t>
            </a:r>
          </a:p>
        </p:txBody>
      </p:sp>
      <p:sp>
        <p:nvSpPr>
          <p:cNvPr id="135172" name="Rectangle 2052"/>
          <p:cNvSpPr>
            <a:spLocks noChangeArrowheads="1"/>
          </p:cNvSpPr>
          <p:nvPr/>
        </p:nvSpPr>
        <p:spPr bwMode="auto">
          <a:xfrm>
            <a:off x="685800" y="914400"/>
            <a:ext cx="1433513" cy="609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1600" b="1" dirty="0">
                <a:solidFill>
                  <a:srgbClr val="000099"/>
                </a:solidFill>
                <a:latin typeface="+mj-ea"/>
                <a:ea typeface="+mj-ea"/>
              </a:rPr>
              <a:t>创建</a:t>
            </a:r>
            <a:r>
              <a:rPr lang="en-US" altLang="zh-CN" sz="1600" b="1" dirty="0">
                <a:solidFill>
                  <a:srgbClr val="000099"/>
                </a:solidFill>
                <a:latin typeface="+mj-ea"/>
                <a:ea typeface="+mj-ea"/>
              </a:rPr>
              <a:t>/</a:t>
            </a:r>
            <a:r>
              <a:rPr lang="zh-CN" altLang="en-US" sz="1600" b="1" dirty="0">
                <a:solidFill>
                  <a:srgbClr val="000099"/>
                </a:solidFill>
                <a:latin typeface="+mj-ea"/>
                <a:ea typeface="+mj-ea"/>
              </a:rPr>
              <a:t>选择</a:t>
            </a:r>
          </a:p>
          <a:p>
            <a:pPr algn="ctr" eaLnBrk="0" hangingPunct="0">
              <a:lnSpc>
                <a:spcPct val="100000"/>
              </a:lnSpc>
            </a:pPr>
            <a:r>
              <a:rPr lang="zh-CN" altLang="en-US" sz="1600" b="1" dirty="0">
                <a:solidFill>
                  <a:srgbClr val="000099"/>
                </a:solidFill>
                <a:latin typeface="+mj-ea"/>
                <a:ea typeface="+mj-ea"/>
              </a:rPr>
              <a:t>目标数据库</a:t>
            </a:r>
          </a:p>
        </p:txBody>
      </p:sp>
      <p:sp>
        <p:nvSpPr>
          <p:cNvPr id="135173" name="Rectangle 2053"/>
          <p:cNvSpPr>
            <a:spLocks noChangeArrowheads="1"/>
          </p:cNvSpPr>
          <p:nvPr/>
        </p:nvSpPr>
        <p:spPr bwMode="auto">
          <a:xfrm>
            <a:off x="685800" y="1828800"/>
            <a:ext cx="1433513" cy="685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1600" b="1" dirty="0">
                <a:solidFill>
                  <a:srgbClr val="000099"/>
                </a:solidFill>
                <a:latin typeface="+mj-ea"/>
                <a:ea typeface="+mj-ea"/>
              </a:rPr>
              <a:t>选择采样技术</a:t>
            </a:r>
          </a:p>
          <a:p>
            <a:pPr algn="ctr" eaLnBrk="0" hangingPunct="0">
              <a:lnSpc>
                <a:spcPct val="100000"/>
              </a:lnSpc>
            </a:pPr>
            <a:r>
              <a:rPr lang="zh-CN" altLang="en-US" sz="1600" b="1" dirty="0">
                <a:solidFill>
                  <a:srgbClr val="000099"/>
                </a:solidFill>
                <a:latin typeface="+mj-ea"/>
                <a:ea typeface="+mj-ea"/>
              </a:rPr>
              <a:t>和样本数据</a:t>
            </a:r>
          </a:p>
        </p:txBody>
      </p:sp>
      <p:sp>
        <p:nvSpPr>
          <p:cNvPr id="135174" name="Rectangle 2054"/>
          <p:cNvSpPr>
            <a:spLocks noChangeArrowheads="1"/>
          </p:cNvSpPr>
          <p:nvPr/>
        </p:nvSpPr>
        <p:spPr bwMode="auto">
          <a:xfrm>
            <a:off x="685800" y="2819400"/>
            <a:ext cx="1433513" cy="609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kumimoji="0" lang="zh-CN" altLang="en-US" sz="1600" b="1" dirty="0">
                <a:solidFill>
                  <a:srgbClr val="000099"/>
                </a:solidFill>
                <a:latin typeface="+mj-ea"/>
                <a:ea typeface="+mj-ea"/>
              </a:rPr>
              <a:t>提供</a:t>
            </a:r>
            <a:r>
              <a:rPr kumimoji="0" lang="en-US" altLang="ja-JP" sz="1600" b="1" dirty="0">
                <a:solidFill>
                  <a:srgbClr val="000099"/>
                </a:solidFill>
                <a:latin typeface="+mj-ea"/>
                <a:ea typeface="+mj-ea"/>
              </a:rPr>
              <a:t>缺失值</a:t>
            </a:r>
          </a:p>
        </p:txBody>
      </p:sp>
      <p:sp>
        <p:nvSpPr>
          <p:cNvPr id="135175" name="Rectangle 2055"/>
          <p:cNvSpPr>
            <a:spLocks noChangeArrowheads="1"/>
          </p:cNvSpPr>
          <p:nvPr/>
        </p:nvSpPr>
        <p:spPr bwMode="auto">
          <a:xfrm>
            <a:off x="685800" y="3810000"/>
            <a:ext cx="1433513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kumimoji="0" lang="zh-CN" altLang="en-US" sz="1600" b="1">
                <a:solidFill>
                  <a:srgbClr val="FFFF00"/>
                </a:solidFill>
                <a:latin typeface="+mj-ea"/>
                <a:ea typeface="+mj-ea"/>
              </a:rPr>
              <a:t>归一化值</a:t>
            </a:r>
          </a:p>
        </p:txBody>
      </p:sp>
      <p:sp>
        <p:nvSpPr>
          <p:cNvPr id="135176" name="Rectangle 2056"/>
          <p:cNvSpPr>
            <a:spLocks noChangeArrowheads="1"/>
          </p:cNvSpPr>
          <p:nvPr/>
        </p:nvSpPr>
        <p:spPr bwMode="auto">
          <a:xfrm>
            <a:off x="685800" y="4800600"/>
            <a:ext cx="1433513" cy="6096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kumimoji="0" lang="zh-CN" altLang="en-US" sz="1600" b="1">
                <a:solidFill>
                  <a:srgbClr val="FFFF00"/>
                </a:solidFill>
                <a:latin typeface="+mj-ea"/>
                <a:ea typeface="+mj-ea"/>
              </a:rPr>
              <a:t>选择</a:t>
            </a:r>
            <a:r>
              <a:rPr kumimoji="0" lang="en-US" altLang="zh-CN" sz="1600" b="1">
                <a:solidFill>
                  <a:srgbClr val="FFFF00"/>
                </a:solidFill>
                <a:latin typeface="+mj-ea"/>
                <a:ea typeface="+mj-ea"/>
              </a:rPr>
              <a:t>DM</a:t>
            </a:r>
            <a:r>
              <a:rPr kumimoji="0" lang="zh-CN" altLang="en-US" sz="1600" b="1">
                <a:solidFill>
                  <a:srgbClr val="FFFF00"/>
                </a:solidFill>
                <a:latin typeface="+mj-ea"/>
                <a:ea typeface="+mj-ea"/>
              </a:rPr>
              <a:t>任务</a:t>
            </a:r>
            <a:r>
              <a:rPr kumimoji="0" lang="en-US" altLang="zh-CN" sz="1600" b="1">
                <a:solidFill>
                  <a:srgbClr val="FFFF00"/>
                </a:solidFill>
                <a:latin typeface="+mj-ea"/>
                <a:ea typeface="+mj-ea"/>
              </a:rPr>
              <a:t>(s)</a:t>
            </a:r>
          </a:p>
        </p:txBody>
      </p:sp>
      <p:sp>
        <p:nvSpPr>
          <p:cNvPr id="135177" name="Rectangle 2057"/>
          <p:cNvSpPr>
            <a:spLocks noChangeArrowheads="1"/>
          </p:cNvSpPr>
          <p:nvPr/>
        </p:nvSpPr>
        <p:spPr bwMode="auto">
          <a:xfrm>
            <a:off x="685800" y="5791200"/>
            <a:ext cx="1433513" cy="685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1600" b="1" dirty="0">
                <a:solidFill>
                  <a:srgbClr val="000099"/>
                </a:solidFill>
                <a:latin typeface="+mj-ea"/>
                <a:ea typeface="+mj-ea"/>
              </a:rPr>
              <a:t>转换成不同</a:t>
            </a:r>
          </a:p>
          <a:p>
            <a:pPr algn="ctr" eaLnBrk="0" hangingPunct="0">
              <a:lnSpc>
                <a:spcPct val="100000"/>
              </a:lnSpc>
            </a:pPr>
            <a:r>
              <a:rPr lang="zh-CN" altLang="en-US" sz="1600" b="1" dirty="0">
                <a:solidFill>
                  <a:srgbClr val="000099"/>
                </a:solidFill>
                <a:latin typeface="+mj-ea"/>
                <a:ea typeface="+mj-ea"/>
              </a:rPr>
              <a:t>的表示</a:t>
            </a:r>
          </a:p>
        </p:txBody>
      </p:sp>
      <p:sp>
        <p:nvSpPr>
          <p:cNvPr id="135178" name="Line 2058"/>
          <p:cNvSpPr>
            <a:spLocks noChangeShapeType="1"/>
          </p:cNvSpPr>
          <p:nvPr/>
        </p:nvSpPr>
        <p:spPr bwMode="auto">
          <a:xfrm flipH="1">
            <a:off x="1447800" y="1524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179" name="Line 2059"/>
          <p:cNvSpPr>
            <a:spLocks noChangeShapeType="1"/>
          </p:cNvSpPr>
          <p:nvPr/>
        </p:nvSpPr>
        <p:spPr bwMode="auto">
          <a:xfrm flipH="1">
            <a:off x="1447800" y="2514600"/>
            <a:ext cx="1588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180" name="Line 2060"/>
          <p:cNvSpPr>
            <a:spLocks noChangeShapeType="1"/>
          </p:cNvSpPr>
          <p:nvPr/>
        </p:nvSpPr>
        <p:spPr bwMode="auto">
          <a:xfrm flipH="1">
            <a:off x="1447800" y="3429000"/>
            <a:ext cx="1588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181" name="Rectangle 2061"/>
          <p:cNvSpPr>
            <a:spLocks noChangeArrowheads="1"/>
          </p:cNvSpPr>
          <p:nvPr/>
        </p:nvSpPr>
        <p:spPr bwMode="auto">
          <a:xfrm>
            <a:off x="2514600" y="2819400"/>
            <a:ext cx="1447800" cy="609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600" b="1" dirty="0">
                <a:solidFill>
                  <a:srgbClr val="000099"/>
                </a:solidFill>
                <a:latin typeface="+mj-ea"/>
                <a:ea typeface="+mj-ea"/>
              </a:rPr>
              <a:t>消除噪声数据</a:t>
            </a:r>
          </a:p>
        </p:txBody>
      </p:sp>
      <p:sp>
        <p:nvSpPr>
          <p:cNvPr id="135182" name="Rectangle 2062"/>
          <p:cNvSpPr>
            <a:spLocks noChangeArrowheads="1"/>
          </p:cNvSpPr>
          <p:nvPr/>
        </p:nvSpPr>
        <p:spPr bwMode="auto">
          <a:xfrm>
            <a:off x="2514600" y="3810000"/>
            <a:ext cx="1447800" cy="609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转换值</a:t>
            </a:r>
          </a:p>
        </p:txBody>
      </p:sp>
      <p:sp>
        <p:nvSpPr>
          <p:cNvPr id="135183" name="Rectangle 2063"/>
          <p:cNvSpPr>
            <a:spLocks noChangeArrowheads="1"/>
          </p:cNvSpPr>
          <p:nvPr/>
        </p:nvSpPr>
        <p:spPr bwMode="auto">
          <a:xfrm>
            <a:off x="2514600" y="4800600"/>
            <a:ext cx="1447800" cy="609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选择 </a:t>
            </a:r>
            <a:r>
              <a:rPr lang="en-US" altLang="ja-JP" sz="1600" b="1" dirty="0">
                <a:solidFill>
                  <a:srgbClr val="FF0000"/>
                </a:solidFill>
                <a:latin typeface="+mj-ea"/>
                <a:ea typeface="+mj-ea"/>
              </a:rPr>
              <a:t>DM </a:t>
            </a:r>
          </a:p>
          <a:p>
            <a:pPr algn="ctr" eaLnBrk="0" hangingPunct="0">
              <a:lnSpc>
                <a:spcPct val="10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方法</a:t>
            </a:r>
            <a:r>
              <a:rPr lang="en-US" altLang="ja-JP" sz="1600" b="1" dirty="0">
                <a:solidFill>
                  <a:srgbClr val="FF0000"/>
                </a:solidFill>
                <a:latin typeface="+mj-ea"/>
                <a:ea typeface="+mj-ea"/>
              </a:rPr>
              <a:t>(s)</a:t>
            </a:r>
          </a:p>
        </p:txBody>
      </p:sp>
      <p:sp>
        <p:nvSpPr>
          <p:cNvPr id="135184" name="Line 2064"/>
          <p:cNvSpPr>
            <a:spLocks noChangeShapeType="1"/>
          </p:cNvSpPr>
          <p:nvPr/>
        </p:nvSpPr>
        <p:spPr bwMode="auto">
          <a:xfrm>
            <a:off x="1447800" y="2514600"/>
            <a:ext cx="1752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185" name="Rectangle 2065"/>
          <p:cNvSpPr>
            <a:spLocks noChangeArrowheads="1"/>
          </p:cNvSpPr>
          <p:nvPr/>
        </p:nvSpPr>
        <p:spPr bwMode="auto">
          <a:xfrm>
            <a:off x="4419600" y="3810000"/>
            <a:ext cx="1371600" cy="609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创建派生属性</a:t>
            </a:r>
          </a:p>
        </p:txBody>
      </p:sp>
      <p:sp>
        <p:nvSpPr>
          <p:cNvPr id="135186" name="Rectangle 2066"/>
          <p:cNvSpPr>
            <a:spLocks noChangeArrowheads="1"/>
          </p:cNvSpPr>
          <p:nvPr/>
        </p:nvSpPr>
        <p:spPr bwMode="auto">
          <a:xfrm>
            <a:off x="4419600" y="4800600"/>
            <a:ext cx="1371600" cy="609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提取知识</a:t>
            </a:r>
          </a:p>
        </p:txBody>
      </p:sp>
      <p:sp>
        <p:nvSpPr>
          <p:cNvPr id="135187" name="Rectangle 2067"/>
          <p:cNvSpPr>
            <a:spLocks noChangeArrowheads="1"/>
          </p:cNvSpPr>
          <p:nvPr/>
        </p:nvSpPr>
        <p:spPr bwMode="auto">
          <a:xfrm>
            <a:off x="6172200" y="3810000"/>
            <a:ext cx="1371600" cy="609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+mj-ea"/>
                <a:ea typeface="+mj-ea"/>
              </a:rPr>
              <a:t>查找重要</a:t>
            </a:r>
          </a:p>
          <a:p>
            <a:pPr algn="ctr" eaLnBrk="0" hangingPunct="0">
              <a:lnSpc>
                <a:spcPct val="10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+mj-ea"/>
                <a:ea typeface="+mj-ea"/>
              </a:rPr>
              <a:t>属性和值范围</a:t>
            </a:r>
          </a:p>
        </p:txBody>
      </p:sp>
      <p:sp>
        <p:nvSpPr>
          <p:cNvPr id="135188" name="Rectangle 2068"/>
          <p:cNvSpPr>
            <a:spLocks noChangeArrowheads="1"/>
          </p:cNvSpPr>
          <p:nvPr/>
        </p:nvSpPr>
        <p:spPr bwMode="auto">
          <a:xfrm>
            <a:off x="6172200" y="4800600"/>
            <a:ext cx="1219200" cy="609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kumimoji="0" lang="zh-CN" altLang="en-US" sz="1600" b="1">
                <a:solidFill>
                  <a:srgbClr val="FF0000"/>
                </a:solidFill>
                <a:latin typeface="+mj-ea"/>
                <a:ea typeface="+mj-ea"/>
              </a:rPr>
              <a:t>测试知识</a:t>
            </a:r>
          </a:p>
        </p:txBody>
      </p:sp>
      <p:sp>
        <p:nvSpPr>
          <p:cNvPr id="135189" name="Rectangle 2069"/>
          <p:cNvSpPr>
            <a:spLocks noChangeArrowheads="1"/>
          </p:cNvSpPr>
          <p:nvPr/>
        </p:nvSpPr>
        <p:spPr bwMode="auto">
          <a:xfrm>
            <a:off x="7772400" y="4800600"/>
            <a:ext cx="990600" cy="609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细化知识</a:t>
            </a:r>
          </a:p>
        </p:txBody>
      </p:sp>
      <p:sp>
        <p:nvSpPr>
          <p:cNvPr id="135190" name="Line 2070"/>
          <p:cNvSpPr>
            <a:spLocks noChangeShapeType="1"/>
          </p:cNvSpPr>
          <p:nvPr/>
        </p:nvSpPr>
        <p:spPr bwMode="auto">
          <a:xfrm flipH="1">
            <a:off x="1524000" y="3429000"/>
            <a:ext cx="1676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191" name="Line 2071"/>
          <p:cNvSpPr>
            <a:spLocks noChangeShapeType="1"/>
          </p:cNvSpPr>
          <p:nvPr/>
        </p:nvSpPr>
        <p:spPr bwMode="auto">
          <a:xfrm>
            <a:off x="21336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192" name="Line 2072"/>
          <p:cNvSpPr>
            <a:spLocks noChangeShapeType="1"/>
          </p:cNvSpPr>
          <p:nvPr/>
        </p:nvSpPr>
        <p:spPr bwMode="auto">
          <a:xfrm flipH="1" flipV="1">
            <a:off x="8610600" y="1143000"/>
            <a:ext cx="0" cy="3657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193" name="Line 2073"/>
          <p:cNvSpPr>
            <a:spLocks noChangeShapeType="1"/>
          </p:cNvSpPr>
          <p:nvPr/>
        </p:nvSpPr>
        <p:spPr bwMode="auto">
          <a:xfrm>
            <a:off x="3962400" y="4114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194" name="Line 2074"/>
          <p:cNvSpPr>
            <a:spLocks noChangeShapeType="1"/>
          </p:cNvSpPr>
          <p:nvPr/>
        </p:nvSpPr>
        <p:spPr bwMode="auto">
          <a:xfrm>
            <a:off x="57912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195" name="Line 2075"/>
          <p:cNvSpPr>
            <a:spLocks noChangeShapeType="1"/>
          </p:cNvSpPr>
          <p:nvPr/>
        </p:nvSpPr>
        <p:spPr bwMode="auto">
          <a:xfrm>
            <a:off x="6553200" y="4419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196" name="Line 2076"/>
          <p:cNvSpPr>
            <a:spLocks noChangeShapeType="1"/>
          </p:cNvSpPr>
          <p:nvPr/>
        </p:nvSpPr>
        <p:spPr bwMode="auto">
          <a:xfrm>
            <a:off x="1371600" y="45720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197" name="Line 2077"/>
          <p:cNvSpPr>
            <a:spLocks noChangeShapeType="1"/>
          </p:cNvSpPr>
          <p:nvPr/>
        </p:nvSpPr>
        <p:spPr bwMode="auto">
          <a:xfrm>
            <a:off x="1371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198" name="Line 2078"/>
          <p:cNvSpPr>
            <a:spLocks noChangeShapeType="1"/>
          </p:cNvSpPr>
          <p:nvPr/>
        </p:nvSpPr>
        <p:spPr bwMode="auto">
          <a:xfrm>
            <a:off x="2133600" y="5105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199" name="Line 2079"/>
          <p:cNvSpPr>
            <a:spLocks noChangeShapeType="1"/>
          </p:cNvSpPr>
          <p:nvPr/>
        </p:nvSpPr>
        <p:spPr bwMode="auto">
          <a:xfrm>
            <a:off x="3962400" y="5105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200" name="Line 2080"/>
          <p:cNvSpPr>
            <a:spLocks noChangeShapeType="1"/>
          </p:cNvSpPr>
          <p:nvPr/>
        </p:nvSpPr>
        <p:spPr bwMode="auto">
          <a:xfrm>
            <a:off x="5791200" y="5105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201" name="Line 2081"/>
          <p:cNvSpPr>
            <a:spLocks noChangeShapeType="1"/>
          </p:cNvSpPr>
          <p:nvPr/>
        </p:nvSpPr>
        <p:spPr bwMode="auto">
          <a:xfrm>
            <a:off x="73914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202" name="Line 2082"/>
          <p:cNvSpPr>
            <a:spLocks noChangeShapeType="1"/>
          </p:cNvSpPr>
          <p:nvPr/>
        </p:nvSpPr>
        <p:spPr bwMode="auto">
          <a:xfrm>
            <a:off x="86106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203" name="Line 2083"/>
          <p:cNvSpPr>
            <a:spLocks noChangeShapeType="1"/>
          </p:cNvSpPr>
          <p:nvPr/>
        </p:nvSpPr>
        <p:spPr bwMode="auto">
          <a:xfrm>
            <a:off x="5029200" y="5791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204" name="Line 2084"/>
          <p:cNvSpPr>
            <a:spLocks noChangeShapeType="1"/>
          </p:cNvSpPr>
          <p:nvPr/>
        </p:nvSpPr>
        <p:spPr bwMode="auto">
          <a:xfrm>
            <a:off x="50292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205" name="Line 2085"/>
          <p:cNvSpPr>
            <a:spLocks noChangeShapeType="1"/>
          </p:cNvSpPr>
          <p:nvPr/>
        </p:nvSpPr>
        <p:spPr bwMode="auto">
          <a:xfrm>
            <a:off x="8839200" y="5410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206" name="Line 2086"/>
          <p:cNvSpPr>
            <a:spLocks noChangeShapeType="1"/>
          </p:cNvSpPr>
          <p:nvPr/>
        </p:nvSpPr>
        <p:spPr bwMode="auto">
          <a:xfrm>
            <a:off x="2133600" y="6172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207" name="Line 2087"/>
          <p:cNvSpPr>
            <a:spLocks noChangeShapeType="1"/>
          </p:cNvSpPr>
          <p:nvPr/>
        </p:nvSpPr>
        <p:spPr bwMode="auto">
          <a:xfrm>
            <a:off x="2133600" y="11430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208" name="Line 2088"/>
          <p:cNvSpPr>
            <a:spLocks noChangeShapeType="1"/>
          </p:cNvSpPr>
          <p:nvPr/>
        </p:nvSpPr>
        <p:spPr bwMode="auto">
          <a:xfrm>
            <a:off x="2133600" y="2209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209" name="Line 2089"/>
          <p:cNvSpPr>
            <a:spLocks noChangeShapeType="1"/>
          </p:cNvSpPr>
          <p:nvPr/>
        </p:nvSpPr>
        <p:spPr bwMode="auto">
          <a:xfrm>
            <a:off x="73914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210" name="Line 2090"/>
          <p:cNvSpPr>
            <a:spLocks noChangeShapeType="1"/>
          </p:cNvSpPr>
          <p:nvPr/>
        </p:nvSpPr>
        <p:spPr bwMode="auto">
          <a:xfrm flipV="1">
            <a:off x="7696200" y="11430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211" name="Line 2091"/>
          <p:cNvSpPr>
            <a:spLocks noChangeShapeType="1"/>
          </p:cNvSpPr>
          <p:nvPr/>
        </p:nvSpPr>
        <p:spPr bwMode="auto">
          <a:xfrm flipH="1">
            <a:off x="70866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212" name="Line 2092"/>
          <p:cNvSpPr>
            <a:spLocks noChangeShapeType="1"/>
          </p:cNvSpPr>
          <p:nvPr/>
        </p:nvSpPr>
        <p:spPr bwMode="auto">
          <a:xfrm>
            <a:off x="7086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213" name="Text Box 2093"/>
          <p:cNvSpPr txBox="1">
            <a:spLocks noChangeArrowheads="1"/>
          </p:cNvSpPr>
          <p:nvPr/>
        </p:nvSpPr>
        <p:spPr bwMode="auto">
          <a:xfrm>
            <a:off x="2286000" y="5562600"/>
            <a:ext cx="2023110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kumimoji="0" lang="en-US" altLang="ja-JP" sz="1600" b="1">
                <a:latin typeface="+mj-ea"/>
                <a:ea typeface="+mj-ea"/>
              </a:rPr>
              <a:t>查询和报告生成</a:t>
            </a:r>
          </a:p>
          <a:p>
            <a:pPr algn="l" eaLnBrk="0" hangingPunct="0">
              <a:lnSpc>
                <a:spcPct val="100000"/>
              </a:lnSpc>
            </a:pPr>
            <a:r>
              <a:rPr kumimoji="0" lang="en-US" altLang="ja-JP" sz="1600" b="1">
                <a:latin typeface="+mj-ea"/>
                <a:ea typeface="+mj-ea"/>
              </a:rPr>
              <a:t>聚合和序列高级方法</a:t>
            </a:r>
          </a:p>
        </p:txBody>
      </p:sp>
      <p:sp>
        <p:nvSpPr>
          <p:cNvPr id="135214" name="AutoShape 2094"/>
          <p:cNvSpPr>
            <a:spLocks noChangeArrowheads="1"/>
          </p:cNvSpPr>
          <p:nvPr/>
        </p:nvSpPr>
        <p:spPr bwMode="auto">
          <a:xfrm>
            <a:off x="1314450" y="701675"/>
            <a:ext cx="3048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CCFF"/>
          </a:solidFill>
          <a:ln w="38100">
            <a:solidFill>
              <a:srgbClr val="66CC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215" name="Text Box 2095"/>
          <p:cNvSpPr txBox="1">
            <a:spLocks noChangeArrowheads="1"/>
          </p:cNvSpPr>
          <p:nvPr/>
        </p:nvSpPr>
        <p:spPr bwMode="auto">
          <a:xfrm>
            <a:off x="2286000" y="1219200"/>
            <a:ext cx="14071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400" b="1" i="1">
                <a:latin typeface="+mj-ea"/>
                <a:ea typeface="+mj-ea"/>
              </a:rPr>
              <a:t>数据仓库</a:t>
            </a:r>
          </a:p>
        </p:txBody>
      </p:sp>
      <p:sp>
        <p:nvSpPr>
          <p:cNvPr id="135216" name="AutoShape 2096"/>
          <p:cNvSpPr>
            <a:spLocks noChangeArrowheads="1"/>
          </p:cNvSpPr>
          <p:nvPr/>
        </p:nvSpPr>
        <p:spPr bwMode="auto">
          <a:xfrm>
            <a:off x="6019800" y="4724400"/>
            <a:ext cx="2895600" cy="685800"/>
          </a:xfrm>
          <a:prstGeom prst="bracePair">
            <a:avLst>
              <a:gd name="adj" fmla="val 8333"/>
            </a:avLst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kumimoji="0" lang="ja-JP" altLang="en-US" sz="1200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217" name="Oval 2097"/>
          <p:cNvSpPr>
            <a:spLocks noChangeArrowheads="1"/>
          </p:cNvSpPr>
          <p:nvPr/>
        </p:nvSpPr>
        <p:spPr bwMode="auto">
          <a:xfrm>
            <a:off x="4495800" y="1676400"/>
            <a:ext cx="3810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218" name="Text Box 2098"/>
          <p:cNvSpPr txBox="1">
            <a:spLocks noChangeArrowheads="1"/>
          </p:cNvSpPr>
          <p:nvPr/>
        </p:nvSpPr>
        <p:spPr bwMode="auto">
          <a:xfrm>
            <a:off x="4495800" y="16764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ja-JP" altLang="en-US" sz="1800" b="1">
                <a:latin typeface="+mj-ea"/>
                <a:ea typeface="+mj-ea"/>
              </a:rPr>
              <a:t> 1</a:t>
            </a:r>
          </a:p>
        </p:txBody>
      </p:sp>
      <p:sp>
        <p:nvSpPr>
          <p:cNvPr id="135219" name="Oval 2099"/>
          <p:cNvSpPr>
            <a:spLocks noChangeArrowheads="1"/>
          </p:cNvSpPr>
          <p:nvPr/>
        </p:nvSpPr>
        <p:spPr bwMode="auto">
          <a:xfrm>
            <a:off x="7239000" y="2971800"/>
            <a:ext cx="3810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220" name="Text Box 2100"/>
          <p:cNvSpPr txBox="1">
            <a:spLocks noChangeArrowheads="1"/>
          </p:cNvSpPr>
          <p:nvPr/>
        </p:nvSpPr>
        <p:spPr bwMode="auto">
          <a:xfrm>
            <a:off x="7315200" y="29718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ja-JP" altLang="en-US" sz="1800" b="1">
                <a:latin typeface="+mj-ea"/>
                <a:ea typeface="+mj-ea"/>
              </a:rPr>
              <a:t>2</a:t>
            </a:r>
          </a:p>
        </p:txBody>
      </p:sp>
      <p:sp>
        <p:nvSpPr>
          <p:cNvPr id="135221" name="Oval 2101"/>
          <p:cNvSpPr>
            <a:spLocks noChangeArrowheads="1"/>
          </p:cNvSpPr>
          <p:nvPr/>
        </p:nvSpPr>
        <p:spPr bwMode="auto">
          <a:xfrm>
            <a:off x="5334000" y="449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222" name="Text Box 2102"/>
          <p:cNvSpPr txBox="1">
            <a:spLocks noChangeArrowheads="1"/>
          </p:cNvSpPr>
          <p:nvPr/>
        </p:nvSpPr>
        <p:spPr bwMode="auto">
          <a:xfrm>
            <a:off x="5334000" y="44958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ja-JP" altLang="en-US" sz="1800" b="1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0" lang="ja-JP" altLang="en-US" sz="1800" b="1">
                <a:solidFill>
                  <a:schemeClr val="accent4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135223" name="Oval 2103"/>
          <p:cNvSpPr>
            <a:spLocks noChangeArrowheads="1"/>
          </p:cNvSpPr>
          <p:nvPr/>
        </p:nvSpPr>
        <p:spPr bwMode="auto">
          <a:xfrm>
            <a:off x="8077200" y="4419600"/>
            <a:ext cx="3810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224" name="Text Box 2104"/>
          <p:cNvSpPr txBox="1">
            <a:spLocks noChangeArrowheads="1"/>
          </p:cNvSpPr>
          <p:nvPr/>
        </p:nvSpPr>
        <p:spPr bwMode="auto">
          <a:xfrm>
            <a:off x="8153400" y="44196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ja-JP" altLang="en-US" sz="1800" b="1">
                <a:solidFill>
                  <a:schemeClr val="accent4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135225" name="Oval 2105"/>
          <p:cNvSpPr>
            <a:spLocks noChangeArrowheads="1"/>
          </p:cNvSpPr>
          <p:nvPr/>
        </p:nvSpPr>
        <p:spPr bwMode="auto">
          <a:xfrm>
            <a:off x="4495800" y="6096000"/>
            <a:ext cx="3810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135226" name="Text Box 2106"/>
          <p:cNvSpPr txBox="1">
            <a:spLocks noChangeArrowheads="1"/>
          </p:cNvSpPr>
          <p:nvPr/>
        </p:nvSpPr>
        <p:spPr bwMode="auto">
          <a:xfrm>
            <a:off x="4572000" y="60960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ja-JP" altLang="en-US" sz="1800" b="1">
                <a:latin typeface="+mj-ea"/>
                <a:ea typeface="+mj-ea"/>
              </a:rPr>
              <a:t>5</a:t>
            </a:r>
          </a:p>
        </p:txBody>
      </p:sp>
      <p:sp>
        <p:nvSpPr>
          <p:cNvPr id="135227" name="AutoShape 2107"/>
          <p:cNvSpPr>
            <a:spLocks noChangeArrowheads="1"/>
          </p:cNvSpPr>
          <p:nvPr/>
        </p:nvSpPr>
        <p:spPr bwMode="auto">
          <a:xfrm>
            <a:off x="381000" y="2819400"/>
            <a:ext cx="7543800" cy="1752600"/>
          </a:xfrm>
          <a:prstGeom prst="bracePair">
            <a:avLst>
              <a:gd name="adj" fmla="val 8333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algn="ctr" eaLnBrk="0" hangingPunct="0"/>
            <a:endParaRPr kumimoji="0" lang="ja-JP" altLang="en-US" sz="12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5228" name="AutoShape 2108"/>
          <p:cNvSpPr>
            <a:spLocks noChangeArrowheads="1"/>
          </p:cNvSpPr>
          <p:nvPr/>
        </p:nvSpPr>
        <p:spPr bwMode="auto">
          <a:xfrm>
            <a:off x="381000" y="990600"/>
            <a:ext cx="4724400" cy="1600200"/>
          </a:xfrm>
          <a:prstGeom prst="bracePair">
            <a:avLst>
              <a:gd name="adj" fmla="val 8333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algn="ctr" eaLnBrk="0" hangingPunct="0"/>
            <a:endParaRPr kumimoji="0" lang="ja-JP" altLang="en-US" sz="12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5229" name="AutoShape 2109"/>
          <p:cNvSpPr>
            <a:spLocks noChangeArrowheads="1"/>
          </p:cNvSpPr>
          <p:nvPr/>
        </p:nvSpPr>
        <p:spPr bwMode="auto">
          <a:xfrm>
            <a:off x="457200" y="4724400"/>
            <a:ext cx="5486400" cy="685800"/>
          </a:xfrm>
          <a:prstGeom prst="bracePair">
            <a:avLst>
              <a:gd name="adj" fmla="val 8333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algn="ctr" eaLnBrk="0" hangingPunct="0"/>
            <a:endParaRPr kumimoji="0" lang="ja-JP" altLang="en-US" sz="1200" b="1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35230" name="AutoShape 2110"/>
          <p:cNvSpPr>
            <a:spLocks noChangeArrowheads="1"/>
          </p:cNvSpPr>
          <p:nvPr/>
        </p:nvSpPr>
        <p:spPr bwMode="auto">
          <a:xfrm>
            <a:off x="457200" y="5638800"/>
            <a:ext cx="4572000" cy="838200"/>
          </a:xfrm>
          <a:prstGeom prst="bracePair">
            <a:avLst>
              <a:gd name="adj" fmla="val 8333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algn="ctr" eaLnBrk="0" hangingPunct="0"/>
            <a:endParaRPr kumimoji="0" lang="ja-JP" altLang="en-US" sz="1200" b="1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7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43000"/>
            <a:ext cx="13716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" y="0"/>
            <a:ext cx="9110980" cy="656590"/>
          </a:xfrm>
        </p:spPr>
        <p:txBody>
          <a:bodyPr/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数据挖掘系统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213735" y="5307965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Oval 5"/>
          <p:cNvSpPr>
            <a:spLocks noChangeArrowheads="1"/>
          </p:cNvSpPr>
          <p:nvPr/>
        </p:nvSpPr>
        <p:spPr bwMode="auto">
          <a:xfrm>
            <a:off x="3213735" y="5155565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4966335" y="5993765"/>
            <a:ext cx="1295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966335" y="5307965"/>
            <a:ext cx="1295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4966335" y="5155565"/>
            <a:ext cx="1295400" cy="3048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4890135" y="5597525"/>
            <a:ext cx="1447800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数据仓库</a:t>
            </a: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5257800" y="37687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3431540" y="37687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 flipV="1">
            <a:off x="6123305" y="3349308"/>
            <a:ext cx="936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>
            <a:off x="3431540" y="27019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5257800" y="27400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>
            <a:off x="3670935" y="477456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5575935" y="477456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1489710" y="4828540"/>
            <a:ext cx="358140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Times New Roman" panose="02020603050405020304" pitchFamily="18" charset="0"/>
              </a:rPr>
              <a:t>数据清洗和数据集成</a:t>
            </a:r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5880735" y="4827270"/>
            <a:ext cx="106680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>
                <a:latin typeface="Times New Roman" panose="02020603050405020304" pitchFamily="18" charset="0"/>
              </a:rPr>
              <a:t>过滤</a:t>
            </a:r>
          </a:p>
        </p:txBody>
      </p:sp>
      <p:sp>
        <p:nvSpPr>
          <p:cNvPr id="95251" name="Oval 19"/>
          <p:cNvSpPr>
            <a:spLocks noChangeArrowheads="1"/>
          </p:cNvSpPr>
          <p:nvPr/>
        </p:nvSpPr>
        <p:spPr bwMode="auto">
          <a:xfrm>
            <a:off x="3213735" y="5993765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2299335" y="5307965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3" name="Oval 21"/>
          <p:cNvSpPr>
            <a:spLocks noChangeArrowheads="1"/>
          </p:cNvSpPr>
          <p:nvPr/>
        </p:nvSpPr>
        <p:spPr bwMode="auto">
          <a:xfrm>
            <a:off x="2299335" y="5155565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4" name="Oval 22"/>
          <p:cNvSpPr>
            <a:spLocks noChangeArrowheads="1"/>
          </p:cNvSpPr>
          <p:nvPr/>
        </p:nvSpPr>
        <p:spPr bwMode="auto">
          <a:xfrm>
            <a:off x="2299335" y="5993765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2604135" y="5612765"/>
            <a:ext cx="1338263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数据库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2756535" y="477456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2579688" y="4073525"/>
            <a:ext cx="3432175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2987675" y="4073525"/>
            <a:ext cx="2879725" cy="75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CN" sz="2400" b="0"/>
              <a:t>数据库或数据仓库服务器</a:t>
            </a:r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2579688" y="3082925"/>
            <a:ext cx="3432175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800" b="0"/>
              <a:t>数据挖掘引擎</a:t>
            </a:r>
          </a:p>
        </p:txBody>
      </p:sp>
      <p:sp>
        <p:nvSpPr>
          <p:cNvPr id="95260" name="Rectangle 28"/>
          <p:cNvSpPr>
            <a:spLocks noChangeArrowheads="1"/>
          </p:cNvSpPr>
          <p:nvPr/>
        </p:nvSpPr>
        <p:spPr bwMode="auto">
          <a:xfrm>
            <a:off x="2639695" y="2008505"/>
            <a:ext cx="34559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800" b="0"/>
              <a:t>模式评估</a:t>
            </a:r>
          </a:p>
        </p:txBody>
      </p:sp>
      <p:sp>
        <p:nvSpPr>
          <p:cNvPr id="95261" name="Rectangle 29"/>
          <p:cNvSpPr>
            <a:spLocks noChangeArrowheads="1"/>
          </p:cNvSpPr>
          <p:nvPr/>
        </p:nvSpPr>
        <p:spPr bwMode="auto">
          <a:xfrm>
            <a:off x="2639695" y="1027430"/>
            <a:ext cx="34559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400" b="0"/>
              <a:t>图形用户界面</a:t>
            </a:r>
          </a:p>
        </p:txBody>
      </p:sp>
      <p:sp>
        <p:nvSpPr>
          <p:cNvPr id="95262" name="Line 30"/>
          <p:cNvSpPr>
            <a:spLocks noChangeShapeType="1"/>
          </p:cNvSpPr>
          <p:nvPr/>
        </p:nvSpPr>
        <p:spPr bwMode="auto">
          <a:xfrm>
            <a:off x="3431540" y="170370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4" name="Line 32"/>
          <p:cNvSpPr>
            <a:spLocks noChangeShapeType="1"/>
          </p:cNvSpPr>
          <p:nvPr/>
        </p:nvSpPr>
        <p:spPr bwMode="auto">
          <a:xfrm>
            <a:off x="5257800" y="170370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6" name="Line 34"/>
          <p:cNvSpPr>
            <a:spLocks noChangeShapeType="1"/>
          </p:cNvSpPr>
          <p:nvPr/>
        </p:nvSpPr>
        <p:spPr bwMode="auto">
          <a:xfrm>
            <a:off x="6096000" y="2562225"/>
            <a:ext cx="10668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67" name="Line 35"/>
          <p:cNvSpPr>
            <a:spLocks noChangeShapeType="1"/>
          </p:cNvSpPr>
          <p:nvPr/>
        </p:nvSpPr>
        <p:spPr bwMode="auto">
          <a:xfrm>
            <a:off x="6095683" y="2854325"/>
            <a:ext cx="99060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68" name="Rectangle 36"/>
          <p:cNvSpPr>
            <a:spLocks noChangeArrowheads="1"/>
          </p:cNvSpPr>
          <p:nvPr/>
        </p:nvSpPr>
        <p:spPr bwMode="auto">
          <a:xfrm>
            <a:off x="7162800" y="2854325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2000"/>
          </a:p>
        </p:txBody>
      </p:sp>
      <p:sp>
        <p:nvSpPr>
          <p:cNvPr id="95269" name="Oval 37"/>
          <p:cNvSpPr>
            <a:spLocks noChangeArrowheads="1"/>
          </p:cNvSpPr>
          <p:nvPr/>
        </p:nvSpPr>
        <p:spPr bwMode="auto">
          <a:xfrm>
            <a:off x="7162800" y="2701925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0" name="Oval 38"/>
          <p:cNvSpPr>
            <a:spLocks noChangeArrowheads="1"/>
          </p:cNvSpPr>
          <p:nvPr/>
        </p:nvSpPr>
        <p:spPr bwMode="auto">
          <a:xfrm>
            <a:off x="7162800" y="3540125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1" name="Text Box 39"/>
          <p:cNvSpPr txBox="1">
            <a:spLocks noChangeArrowheads="1"/>
          </p:cNvSpPr>
          <p:nvPr/>
        </p:nvSpPr>
        <p:spPr bwMode="auto">
          <a:xfrm>
            <a:off x="6553200" y="3844925"/>
            <a:ext cx="21609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400" b="0"/>
              <a:t>知识库</a:t>
            </a:r>
          </a:p>
        </p:txBody>
      </p:sp>
      <p:sp>
        <p:nvSpPr>
          <p:cNvPr id="95274" name="Line 42"/>
          <p:cNvSpPr>
            <a:spLocks noChangeShapeType="1"/>
          </p:cNvSpPr>
          <p:nvPr/>
        </p:nvSpPr>
        <p:spPr bwMode="auto">
          <a:xfrm>
            <a:off x="6151563" y="3540125"/>
            <a:ext cx="93503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" y="0"/>
            <a:ext cx="9111615" cy="664845"/>
          </a:xfrm>
          <a:noFill/>
        </p:spPr>
        <p:txBody>
          <a:bodyPr lIns="92075" tIns="46038" rIns="92075" bIns="46038" anchor="ctr"/>
          <a:lstStyle/>
          <a:p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DM(KDD)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应用结构</a:t>
            </a:r>
            <a:endParaRPr lang="en-US" altLang="zh-CN" sz="4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6915" name="AutoShape 3"/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kumimoji="0"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6916" name="Line 4"/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 flipV="1">
            <a:off x="539750" y="1495425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 flipV="1">
            <a:off x="8839200" y="1495425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593725" y="1509713"/>
            <a:ext cx="2432050" cy="33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增加支持业务决策的潜力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7557135" y="1955800"/>
            <a:ext cx="1193165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CN" altLang="en-US" sz="1600">
                <a:latin typeface="Times New Roman" panose="02020603050405020304" pitchFamily="18" charset="0"/>
              </a:rPr>
              <a:t>终端用户</a:t>
            </a:r>
          </a:p>
          <a:p>
            <a:pPr algn="ctr" eaLnBrk="0" hangingPunct="0"/>
            <a:r>
              <a:rPr kumimoji="0" lang="en-US" altLang="zh-CN" sz="1600">
                <a:latin typeface="Times New Roman" panose="02020603050405020304" pitchFamily="18" charset="0"/>
              </a:rPr>
              <a:t>End User</a:t>
            </a:r>
            <a:endParaRPr kumimoji="0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7192645" y="2895600"/>
            <a:ext cx="1646555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en-US" altLang="zh-CN" sz="1600">
                <a:latin typeface="Times New Roman" panose="02020603050405020304" pitchFamily="18" charset="0"/>
              </a:rPr>
              <a:t>业务分析师</a:t>
            </a:r>
          </a:p>
          <a:p>
            <a:pPr algn="ctr" eaLnBrk="0" hangingPunct="0"/>
            <a:r>
              <a:rPr kumimoji="0" lang="en-US" altLang="zh-CN" sz="1600">
                <a:latin typeface="Times New Roman" panose="02020603050405020304" pitchFamily="18" charset="0"/>
              </a:rPr>
              <a:t>Business Analyst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7315835" y="3784600"/>
            <a:ext cx="1434465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en-US" altLang="zh-CN" sz="1600">
                <a:latin typeface="Times New Roman" panose="02020603050405020304" pitchFamily="18" charset="0"/>
              </a:rPr>
              <a:t> </a:t>
            </a:r>
            <a:r>
              <a:rPr kumimoji="0" lang="zh-CN" altLang="en-US" sz="1600">
                <a:latin typeface="Times New Roman" panose="02020603050405020304" pitchFamily="18" charset="0"/>
              </a:rPr>
              <a:t>数据分析师</a:t>
            </a:r>
            <a:r>
              <a:rPr kumimoji="0" lang="en-US" altLang="zh-CN" sz="1600">
                <a:latin typeface="Times New Roman" panose="02020603050405020304" pitchFamily="18" charset="0"/>
              </a:rPr>
              <a:t>   </a:t>
            </a:r>
          </a:p>
          <a:p>
            <a:pPr algn="ctr" eaLnBrk="0" hangingPunct="0"/>
            <a:r>
              <a:rPr kumimoji="0" lang="en-US" altLang="zh-CN" sz="1600">
                <a:latin typeface="Times New Roman" panose="02020603050405020304" pitchFamily="18" charset="0"/>
              </a:rPr>
              <a:t>Data Analyst</a:t>
            </a: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8102600" y="5689600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kumimoji="0" lang="en-US" altLang="zh-CN" sz="1600">
                <a:latin typeface="Times New Roman" panose="02020603050405020304" pitchFamily="18" charset="0"/>
              </a:rPr>
              <a:t>DBA</a:t>
            </a: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3962400" y="2057400"/>
            <a:ext cx="10972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800">
                <a:latin typeface="Times New Roman" panose="02020603050405020304" pitchFamily="18" charset="0"/>
              </a:rPr>
              <a:t>做出决定</a:t>
            </a: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3657600" y="2999105"/>
            <a:ext cx="1645285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en-US" altLang="zh-CN" sz="1800">
                <a:latin typeface="Times New Roman" panose="02020603050405020304" pitchFamily="18" charset="0"/>
              </a:rPr>
              <a:t>数据呈现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3276600" y="3352800"/>
            <a:ext cx="238125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en-US" altLang="zh-CN" sz="1800" i="1">
                <a:solidFill>
                  <a:srgbClr val="7030A0"/>
                </a:solidFill>
                <a:latin typeface="Times New Roman" panose="02020603050405020304" pitchFamily="18" charset="0"/>
              </a:rPr>
              <a:t>可视化技术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2818765" y="3771900"/>
            <a:ext cx="335407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CN" altLang="en-US" sz="1800">
                <a:solidFill>
                  <a:schemeClr val="accent4"/>
                </a:solidFill>
                <a:latin typeface="Times New Roman" panose="02020603050405020304" pitchFamily="18" charset="0"/>
              </a:rPr>
              <a:t>数据挖掘</a:t>
            </a: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2722880" y="4130040"/>
            <a:ext cx="34493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en-US" altLang="zh-CN" sz="1800" i="1">
                <a:solidFill>
                  <a:srgbClr val="7030A0"/>
                </a:solidFill>
                <a:latin typeface="Times New Roman" panose="02020603050405020304" pitchFamily="18" charset="0"/>
              </a:rPr>
              <a:t>信息发现</a:t>
            </a:r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2054225" y="4572000"/>
            <a:ext cx="4749800" cy="365760"/>
          </a:xfrm>
          <a:prstGeom prst="rect">
            <a:avLst/>
          </a:prstGeom>
          <a:noFill/>
          <a:ln w="9525">
            <a:solidFill>
              <a:srgbClr val="00FF9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en-US" altLang="zh-CN" sz="1800">
                <a:latin typeface="Times New Roman" panose="02020603050405020304" pitchFamily="18" charset="0"/>
              </a:rPr>
              <a:t>数据探索</a:t>
            </a:r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1422400" y="5562600"/>
            <a:ext cx="6134735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CN" altLang="en-US" sz="1800" i="1">
                <a:solidFill>
                  <a:srgbClr val="7030A0"/>
                </a:solidFill>
                <a:latin typeface="Times New Roman" panose="02020603050405020304" pitchFamily="18" charset="0"/>
              </a:rPr>
              <a:t>联机分析处理</a:t>
            </a:r>
            <a:r>
              <a:rPr kumimoji="0" lang="en-US" altLang="zh-CN" sz="1800" i="1">
                <a:solidFill>
                  <a:srgbClr val="7030A0"/>
                </a:solidFill>
                <a:latin typeface="Times New Roman" panose="02020603050405020304" pitchFamily="18" charset="0"/>
              </a:rPr>
              <a:t>(OLAP), </a:t>
            </a:r>
            <a:r>
              <a:rPr kumimoji="0" lang="zh-CN" altLang="en-US" sz="1800" i="1">
                <a:solidFill>
                  <a:srgbClr val="7030A0"/>
                </a:solidFill>
                <a:latin typeface="Times New Roman" panose="02020603050405020304" pitchFamily="18" charset="0"/>
              </a:rPr>
              <a:t>判别分析</a:t>
            </a:r>
            <a:r>
              <a:rPr kumimoji="0" lang="en-US" altLang="zh-CN" sz="1800" i="1">
                <a:solidFill>
                  <a:srgbClr val="7030A0"/>
                </a:solidFill>
                <a:latin typeface="Times New Roman" panose="02020603050405020304" pitchFamily="18" charset="0"/>
              </a:rPr>
              <a:t>(MDA)</a:t>
            </a: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2054225" y="4892040"/>
            <a:ext cx="492379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en-US" altLang="zh-CN" sz="1800" i="1">
                <a:solidFill>
                  <a:srgbClr val="7030A0"/>
                </a:solidFill>
                <a:latin typeface="Times New Roman" panose="02020603050405020304" pitchFamily="18" charset="0"/>
              </a:rPr>
              <a:t>统计分析，查询和报告</a:t>
            </a: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1600835" y="5257800"/>
            <a:ext cx="582930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en-US" altLang="zh-CN" sz="1800">
                <a:latin typeface="Times New Roman" panose="02020603050405020304" pitchFamily="18" charset="0"/>
              </a:rPr>
              <a:t>数据仓库/数据集市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1219200" y="5867400"/>
            <a:ext cx="6622415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en-US" altLang="zh-CN" sz="1800">
                <a:latin typeface="Times New Roman" panose="02020603050405020304" pitchFamily="18" charset="0"/>
              </a:rPr>
              <a:t>数据源</a:t>
            </a:r>
          </a:p>
        </p:txBody>
      </p:sp>
      <p:sp>
        <p:nvSpPr>
          <p:cNvPr id="166938" name="Text Box 26"/>
          <p:cNvSpPr txBox="1">
            <a:spLocks noChangeArrowheads="1"/>
          </p:cNvSpPr>
          <p:nvPr/>
        </p:nvSpPr>
        <p:spPr bwMode="auto">
          <a:xfrm>
            <a:off x="1219200" y="6109970"/>
            <a:ext cx="6622415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CN" altLang="en-US" sz="1800" i="1">
                <a:solidFill>
                  <a:srgbClr val="7030A0"/>
                </a:solidFill>
                <a:latin typeface="Times New Roman" panose="02020603050405020304" pitchFamily="18" charset="0"/>
              </a:rPr>
              <a:t>文章</a:t>
            </a:r>
            <a:r>
              <a:rPr kumimoji="0" lang="en-US" altLang="zh-CN" sz="1800" i="1">
                <a:solidFill>
                  <a:srgbClr val="7030A0"/>
                </a:solidFill>
                <a:latin typeface="Times New Roman" panose="02020603050405020304" pitchFamily="18" charset="0"/>
              </a:rPr>
              <a:t>, </a:t>
            </a:r>
            <a:r>
              <a:rPr kumimoji="0" lang="zh-CN" altLang="en-US" sz="1800" i="1">
                <a:solidFill>
                  <a:srgbClr val="7030A0"/>
                </a:solidFill>
                <a:latin typeface="Times New Roman" panose="02020603050405020304" pitchFamily="18" charset="0"/>
              </a:rPr>
              <a:t>文件</a:t>
            </a:r>
            <a:r>
              <a:rPr kumimoji="0" lang="en-US" altLang="zh-CN" sz="1800" i="1">
                <a:solidFill>
                  <a:srgbClr val="7030A0"/>
                </a:solidFill>
                <a:latin typeface="Times New Roman" panose="02020603050405020304" pitchFamily="18" charset="0"/>
              </a:rPr>
              <a:t>, </a:t>
            </a:r>
            <a:r>
              <a:rPr kumimoji="0" lang="zh-CN" altLang="en-US" sz="1800" i="1">
                <a:solidFill>
                  <a:srgbClr val="7030A0"/>
                </a:solidFill>
                <a:latin typeface="Times New Roman" panose="02020603050405020304" pitchFamily="18" charset="0"/>
              </a:rPr>
              <a:t>信息提供商</a:t>
            </a:r>
            <a:r>
              <a:rPr kumimoji="0" lang="en-US" altLang="zh-CN" sz="1800" i="1">
                <a:solidFill>
                  <a:srgbClr val="7030A0"/>
                </a:solidFill>
                <a:latin typeface="Times New Roman" panose="02020603050405020304" pitchFamily="18" charset="0"/>
              </a:rPr>
              <a:t>, </a:t>
            </a:r>
            <a:r>
              <a:rPr kumimoji="0" lang="zh-CN" altLang="en-US" sz="1800" i="1">
                <a:solidFill>
                  <a:srgbClr val="7030A0"/>
                </a:solidFill>
                <a:latin typeface="Times New Roman" panose="02020603050405020304" pitchFamily="18" charset="0"/>
              </a:rPr>
              <a:t>数据库系统，</a:t>
            </a:r>
            <a:r>
              <a:rPr kumimoji="0" lang="en-US" altLang="zh-CN" sz="1800" i="1">
                <a:solidFill>
                  <a:srgbClr val="7030A0"/>
                </a:solidFill>
                <a:latin typeface="Times New Roman" panose="02020603050405020304" pitchFamily="18" charset="0"/>
              </a:rPr>
              <a:t> OLTP</a:t>
            </a:r>
          </a:p>
        </p:txBody>
      </p:sp>
      <p:sp>
        <p:nvSpPr>
          <p:cNvPr id="166939" name="Line 27"/>
          <p:cNvSpPr>
            <a:spLocks noChangeShapeType="1"/>
          </p:cNvSpPr>
          <p:nvPr/>
        </p:nvSpPr>
        <p:spPr bwMode="auto">
          <a:xfrm>
            <a:off x="539750" y="6500813"/>
            <a:ext cx="8299450" cy="23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40" name="Text Box 28"/>
          <p:cNvSpPr txBox="1">
            <a:spLocks noChangeArrowheads="1"/>
          </p:cNvSpPr>
          <p:nvPr/>
        </p:nvSpPr>
        <p:spPr bwMode="auto">
          <a:xfrm>
            <a:off x="2155825" y="836613"/>
            <a:ext cx="4648200" cy="5794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FF00"/>
                </a:solidFill>
              </a:rPr>
              <a:t>常见应用结构模型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" y="-76200"/>
            <a:ext cx="9238615" cy="76200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复杂数据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对象挖掘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结构模型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6260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6688" y="685801"/>
          <a:ext cx="8964612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r:id="rId4" imgW="7248525" imgH="3686175" progId="Paint.Picture">
                  <p:embed/>
                </p:oleObj>
              </mc:Choice>
              <mc:Fallback>
                <p:oleObj r:id="rId4" imgW="7248525" imgH="3686175" progId="Paint.Picture">
                  <p:embed/>
                  <p:pic>
                    <p:nvPicPr>
                      <p:cNvPr id="0" name="图片 5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6000"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685801"/>
                        <a:ext cx="8964612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3970"/>
            <a:ext cx="9156065" cy="533400"/>
          </a:xfrm>
        </p:spPr>
        <p:txBody>
          <a:bodyPr/>
          <a:lstStyle/>
          <a:p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知识发现的基本概念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15340"/>
            <a:ext cx="8991600" cy="5661660"/>
          </a:xfrm>
          <a:noFill/>
        </p:spPr>
        <p:txBody>
          <a:bodyPr/>
          <a:lstStyle/>
          <a:p>
            <a:pPr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2.1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数据、信息、知识</a:t>
            </a:r>
          </a:p>
          <a:p>
            <a:pPr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2.2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2.3 </a:t>
            </a:r>
            <a:r>
              <a:rPr lang="en-US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2.4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2.5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3245" y="748030"/>
            <a:ext cx="8399145" cy="5576570"/>
          </a:xfrm>
          <a:noFill/>
        </p:spPr>
        <p:txBody>
          <a:bodyPr/>
          <a:lstStyle/>
          <a:p>
            <a:pPr marL="457200" indent="-457200" defTabSz="-635" fontAlgn="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568325" algn="l"/>
              </a:tabLst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对象（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objects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）：客观对象、概念对象</a:t>
            </a: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7200" defTabSz="-635" fontAlgn="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568325" algn="l"/>
              </a:tabLst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事实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(facts)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：客观对象的属性与行为描述</a:t>
            </a:r>
          </a:p>
          <a:p>
            <a:pPr marL="457200" indent="-457200" defTabSz="-635" fontAlgn="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568325" algn="l"/>
              </a:tabLst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(data)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：对象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行为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属性，编码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化和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序列化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defTabSz="-635" fontAlgn="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568325" algn="l"/>
              </a:tabLst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(information)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：特征空间描述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defTabSz="-635" fontAlgn="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568325" algn="l"/>
              </a:tabLst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知识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(knowledge)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：规律和规则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defTabSz="-635" fontAlgn="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Font typeface="BatangChe" panose="02030609000101010101" charset="-127"/>
              <a:buChar char="-"/>
              <a:tabLst>
                <a:tab pos="568325" algn="l"/>
              </a:tabLst>
            </a:pP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知识是作为我们的</a:t>
            </a:r>
            <a:r>
              <a:rPr lang="zh-CN" altLang="en-US" sz="24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“认知模型”</a:t>
            </a: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被理解、发现或学习的一种综合信息，包括事实及其关系。</a:t>
            </a:r>
          </a:p>
        </p:txBody>
      </p:sp>
      <p:graphicFrame>
        <p:nvGraphicFramePr>
          <p:cNvPr id="65541" name="Object 5"/>
          <p:cNvGraphicFramePr/>
          <p:nvPr/>
        </p:nvGraphicFramePr>
        <p:xfrm>
          <a:off x="0" y="9906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ｸﾘｯﾌﾟ" r:id="rId3" imgW="3660775" imgH="3301365" progId="MS_ClipArt_Gallery.2">
                  <p:embed/>
                </p:oleObj>
              </mc:Choice>
              <mc:Fallback>
                <p:oleObj name="ｸﾘｯﾌﾟ" r:id="rId3" imgW="3660775" imgH="3301365" progId="MS_ClipArt_Gallery.2">
                  <p:embed/>
                  <p:pic>
                    <p:nvPicPr>
                      <p:cNvPr id="0" name="图片 1031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/>
          <p:nvPr/>
        </p:nvGraphicFramePr>
        <p:xfrm>
          <a:off x="8549640" y="2195830"/>
          <a:ext cx="685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ｸﾘｯﾌﾟ" r:id="rId5" imgW="3469640" imgH="3662680" progId="MS_ClipArt_Gallery.2">
                  <p:embed/>
                </p:oleObj>
              </mc:Choice>
              <mc:Fallback>
                <p:oleObj name="ｸﾘｯﾌﾟ" r:id="rId5" imgW="3469640" imgH="3662680" progId="MS_ClipArt_Gallery.2">
                  <p:embed/>
                  <p:pic>
                    <p:nvPicPr>
                      <p:cNvPr id="0" name="图片 1031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9640" y="2195830"/>
                        <a:ext cx="685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/>
          <p:nvPr/>
        </p:nvGraphicFramePr>
        <p:xfrm>
          <a:off x="563562" y="5486400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ｸﾘｯﾌﾟ" r:id="rId7" imgW="3658870" imgH="3031490" progId="MS_ClipArt_Gallery.2">
                  <p:embed/>
                </p:oleObj>
              </mc:Choice>
              <mc:Fallback>
                <p:oleObj name="ｸﾘｯﾌﾟ" r:id="rId7" imgW="3658870" imgH="3031490" progId="MS_ClipArt_Gallery.2">
                  <p:embed/>
                  <p:pic>
                    <p:nvPicPr>
                      <p:cNvPr id="0" name="图片 1031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" y="5486400"/>
                        <a:ext cx="76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55880"/>
            <a:ext cx="9235440" cy="533400"/>
          </a:xfrm>
        </p:spPr>
        <p:txBody>
          <a:bodyPr/>
          <a:lstStyle/>
          <a:p>
            <a:pPr algn="ctr"/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数据、信息、知识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-6985" y="0"/>
            <a:ext cx="9207500" cy="657225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挖掘的数据对象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14400"/>
            <a:ext cx="8512175" cy="561213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数据挖掘和知识发现的应用对象从结构化数据发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展到半结构化及非结构化的复杂类型数据：</a:t>
            </a: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关系数据库</a:t>
            </a: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面向对象数据库</a:t>
            </a: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空间数据库</a:t>
            </a: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多媒体数据库（图形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图像数据及音频和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视频）</a:t>
            </a: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文本数据</a:t>
            </a: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页面结构</a:t>
            </a: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领域数据挖掘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" y="0"/>
            <a:ext cx="9115425" cy="685800"/>
          </a:xfrm>
        </p:spPr>
        <p:txBody>
          <a:bodyPr/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数据挖掘的目的对象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89280"/>
            <a:ext cx="8512175" cy="5887720"/>
          </a:xfrm>
        </p:spPr>
        <p:txBody>
          <a:bodyPr/>
          <a:lstStyle/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描述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规则、聚类规则</a:t>
            </a:r>
            <a:r>
              <a:rPr lang="en-US" altLang="zh-CN" sz="2400" u="sng" baseline="300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[5]</a:t>
            </a: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规则</a:t>
            </a:r>
            <a:r>
              <a:rPr lang="en-US" altLang="zh-CN" sz="2400" u="sng" baseline="300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[3][4]</a:t>
            </a: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r>
              <a:rPr lang="en-US" altLang="zh-CN" sz="2400" u="sng" baseline="300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[1</a:t>
            </a:r>
            <a:r>
              <a:rPr lang="en-US" altLang="zh-CN" sz="2400" u="sng" baseline="30000" dirty="0" smtClean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]</a:t>
            </a: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探索发现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r>
              <a:rPr lang="en-US" altLang="zh-CN" sz="2400" u="sng" baseline="300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[2</a:t>
            </a:r>
            <a:r>
              <a:rPr lang="en-US" altLang="zh-CN" sz="2400" u="sng" baseline="30000" dirty="0" smtClean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]</a:t>
            </a: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验证</a:t>
            </a: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相似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r>
              <a:rPr lang="en-US" altLang="zh-CN" sz="2400" u="sng" baseline="300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[6</a:t>
            </a:r>
            <a:r>
              <a:rPr lang="en-US" altLang="zh-CN" sz="2400" u="sng" baseline="30000" dirty="0" smtClean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]</a:t>
            </a: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混沌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模式、回归模式、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趋势分析</a:t>
            </a: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偏差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分析等</a:t>
            </a:r>
            <a:r>
              <a:rPr lang="en-US" altLang="zh-CN" sz="2400" u="sng" baseline="300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[7</a:t>
            </a:r>
            <a:r>
              <a:rPr lang="en-US" altLang="zh-CN" sz="2400" u="sng" baseline="30000" dirty="0" smtClean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]</a:t>
            </a:r>
            <a:endParaRPr lang="zh-CN" altLang="en-US" sz="2400" baseline="30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u="sng" dirty="0">
                <a:solidFill>
                  <a:srgbClr val="800080"/>
                </a:solidFill>
                <a:hlinkClick r:id="" action="ppaction://noaction"/>
              </a:rPr>
              <a:t>[1]</a:t>
            </a:r>
            <a:r>
              <a:rPr lang="en-US" altLang="zh-CN" sz="1200" dirty="0"/>
              <a:t> F. </a:t>
            </a:r>
            <a:r>
              <a:rPr lang="en-US" altLang="zh-CN" sz="1200" dirty="0" err="1"/>
              <a:t>Korn</a:t>
            </a:r>
            <a:r>
              <a:rPr lang="en-US" altLang="zh-CN" sz="1200" dirty="0"/>
              <a:t>, A. </a:t>
            </a:r>
            <a:r>
              <a:rPr lang="en-US" altLang="zh-CN" sz="1200" dirty="0" err="1"/>
              <a:t>Labrinidis</a:t>
            </a:r>
            <a:r>
              <a:rPr lang="en-US" altLang="zh-CN" sz="1200" dirty="0"/>
              <a:t>, Y. </a:t>
            </a:r>
            <a:r>
              <a:rPr lang="en-US" altLang="zh-CN" sz="1200" dirty="0" err="1"/>
              <a:t>Kotidis</a:t>
            </a:r>
            <a:r>
              <a:rPr lang="en-US" altLang="zh-CN" sz="1200" dirty="0"/>
              <a:t>, and C. </a:t>
            </a:r>
            <a:r>
              <a:rPr lang="en-US" altLang="zh-CN" sz="1200" dirty="0" err="1"/>
              <a:t>Faloutsos</a:t>
            </a:r>
            <a:r>
              <a:rPr lang="en-US" altLang="zh-CN" sz="1200" dirty="0"/>
              <a:t>. Ratio rules: A new paradigm for fast, quantifiable data mining. VLDB'98, 582-593, New York, NY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u="sng" dirty="0">
                <a:solidFill>
                  <a:srgbClr val="800080"/>
                </a:solidFill>
                <a:hlinkClick r:id="" action="ppaction://noaction"/>
              </a:rPr>
              <a:t>[2]</a:t>
            </a:r>
            <a:r>
              <a:rPr lang="en-US" altLang="zh-CN" sz="1200" dirty="0"/>
              <a:t> J. Han, Y. </a:t>
            </a:r>
            <a:r>
              <a:rPr lang="en-US" altLang="zh-CN" sz="1200" dirty="0" err="1"/>
              <a:t>Cai</a:t>
            </a:r>
            <a:r>
              <a:rPr lang="en-US" altLang="zh-CN" sz="1200" dirty="0"/>
              <a:t>, and N. </a:t>
            </a:r>
            <a:r>
              <a:rPr lang="en-US" altLang="zh-CN" sz="1200" dirty="0" err="1"/>
              <a:t>Cercone</a:t>
            </a:r>
            <a:r>
              <a:rPr lang="en-US" altLang="zh-CN" sz="1200" dirty="0"/>
              <a:t>. Data-driven discovery of quantitative rules in relational databases.  IEEE Trans. Knowledge and Data Engineering, 5:29-40, 1993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u="sng" dirty="0">
                <a:solidFill>
                  <a:srgbClr val="800080"/>
                </a:solidFill>
                <a:hlinkClick r:id="" action="ppaction://noaction"/>
              </a:rPr>
              <a:t>[3]</a:t>
            </a:r>
            <a:r>
              <a:rPr lang="en-US" altLang="zh-CN" sz="1200" dirty="0"/>
              <a:t> R. </a:t>
            </a:r>
            <a:r>
              <a:rPr lang="en-US" altLang="zh-CN" sz="1200" dirty="0" err="1"/>
              <a:t>Agarwal</a:t>
            </a:r>
            <a:r>
              <a:rPr lang="en-US" altLang="zh-CN" sz="1200" dirty="0"/>
              <a:t>, C. </a:t>
            </a:r>
            <a:r>
              <a:rPr lang="en-US" altLang="zh-CN" sz="1200" dirty="0" err="1"/>
              <a:t>Aggarwal</a:t>
            </a:r>
            <a:r>
              <a:rPr lang="en-US" altLang="zh-CN" sz="1200" dirty="0"/>
              <a:t>, and V. V. V. Prasad. A tree projection algorithm for generation of frequent </a:t>
            </a:r>
            <a:r>
              <a:rPr lang="en-US" altLang="zh-CN" sz="1200" dirty="0" err="1"/>
              <a:t>itemsets</a:t>
            </a:r>
            <a:r>
              <a:rPr lang="en-US" altLang="zh-CN" sz="1200" dirty="0"/>
              <a:t>. In Journal of Parallel and Distributed Computing (Special Issue on High Performance Data Mining), 2000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u="sng" dirty="0">
                <a:solidFill>
                  <a:srgbClr val="800080"/>
                </a:solidFill>
                <a:hlinkClick r:id="" action="ppaction://noaction"/>
              </a:rPr>
              <a:t>[4]</a:t>
            </a:r>
            <a:r>
              <a:rPr lang="en-US" altLang="zh-CN" sz="1200" dirty="0"/>
              <a:t> R. </a:t>
            </a:r>
            <a:r>
              <a:rPr lang="en-US" altLang="zh-CN" sz="1200" dirty="0" err="1"/>
              <a:t>Agrawal</a:t>
            </a:r>
            <a:r>
              <a:rPr lang="en-US" altLang="zh-CN" sz="1200" dirty="0"/>
              <a:t>, T. </a:t>
            </a:r>
            <a:r>
              <a:rPr lang="en-US" altLang="zh-CN" sz="1200" dirty="0" err="1"/>
              <a:t>Imielinski</a:t>
            </a:r>
            <a:r>
              <a:rPr lang="en-US" altLang="zh-CN" sz="1200" dirty="0"/>
              <a:t>, and A. Swami.  Mining association rules between sets of items in large databases.  SIGMOD'93, 207-216, Washington, D.C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u="sng" dirty="0">
                <a:solidFill>
                  <a:srgbClr val="800080"/>
                </a:solidFill>
                <a:hlinkClick r:id="" action="ppaction://noaction"/>
              </a:rPr>
              <a:t>[5]</a:t>
            </a:r>
            <a:r>
              <a:rPr lang="en-US" altLang="zh-CN" sz="1200" dirty="0"/>
              <a:t> B. Lent, A. Swami, and J. </a:t>
            </a:r>
            <a:r>
              <a:rPr lang="en-US" altLang="zh-CN" sz="1200" dirty="0" err="1"/>
              <a:t>Widom</a:t>
            </a:r>
            <a:r>
              <a:rPr lang="en-US" altLang="zh-CN" sz="1200" dirty="0"/>
              <a:t>.  Clustering association rules. ICDE'97, 220-231, Birmingham, England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u="sng" dirty="0">
                <a:solidFill>
                  <a:srgbClr val="800080"/>
                </a:solidFill>
                <a:hlinkClick r:id="" action="ppaction://noaction"/>
              </a:rPr>
              <a:t>[6]</a:t>
            </a:r>
            <a:r>
              <a:rPr lang="en-US" altLang="zh-CN" sz="1200" dirty="0"/>
              <a:t> J. Han, J. Pei, and Y. Yin. Mining frequent patterns without candidate generation. SIGMOD'00, 1-12, Dallas, TX, May 2000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u="sng" dirty="0">
                <a:solidFill>
                  <a:srgbClr val="800080"/>
                </a:solidFill>
                <a:hlinkClick r:id="" action="ppaction://noaction"/>
              </a:rPr>
              <a:t>[7]</a:t>
            </a:r>
            <a:r>
              <a:rPr lang="en-US" altLang="zh-CN" sz="1200" dirty="0"/>
              <a:t> A. </a:t>
            </a:r>
            <a:r>
              <a:rPr lang="en-US" altLang="zh-CN" sz="1200" dirty="0" err="1"/>
              <a:t>Silberschatz</a:t>
            </a:r>
            <a:r>
              <a:rPr lang="en-US" altLang="zh-CN" sz="1200" dirty="0"/>
              <a:t> and A. </a:t>
            </a:r>
            <a:r>
              <a:rPr lang="en-US" altLang="zh-CN" sz="1200" dirty="0" err="1"/>
              <a:t>Tuzhilin</a:t>
            </a:r>
            <a:r>
              <a:rPr lang="en-US" altLang="zh-CN" sz="1200" dirty="0"/>
              <a:t>. What makes patterns interesting in knowledge discovery systems. IEEE Trans. on Knowledge and Data Engineering, 8:970-974, Dec. </a:t>
            </a:r>
            <a:r>
              <a:rPr lang="en-US" altLang="zh-CN" sz="1200" dirty="0" smtClean="0"/>
              <a:t>1996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" y="13970"/>
            <a:ext cx="9092565" cy="533400"/>
          </a:xfrm>
        </p:spPr>
        <p:txBody>
          <a:bodyPr/>
          <a:lstStyle/>
          <a:p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知识发现的基本概念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15340"/>
            <a:ext cx="8991600" cy="5661660"/>
          </a:xfrm>
          <a:noFill/>
        </p:spPr>
        <p:txBody>
          <a:bodyPr/>
          <a:lstStyle/>
          <a:p>
            <a:pPr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2.1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数据、信息、知识</a:t>
            </a:r>
          </a:p>
          <a:p>
            <a:pPr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2.2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2.3 </a:t>
            </a:r>
            <a:r>
              <a:rPr lang="en-US" altLang="zh-CN" sz="3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3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2.4 </a:t>
            </a:r>
            <a:r>
              <a:rPr lang="en-US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zh-CN" altLang="en-US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2.5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" y="0"/>
            <a:ext cx="9154160" cy="629920"/>
          </a:xfrm>
        </p:spPr>
        <p:txBody>
          <a:bodyPr/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数据挖掘的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10600" cy="4953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数据描述</a:t>
            </a:r>
            <a:endParaRPr lang="zh-CN" altLang="en-US" sz="28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概括，总结和对比数据特性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关联</a:t>
            </a:r>
            <a:r>
              <a:rPr lang="zh-CN" altLang="en-US" sz="2800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关系探索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(correlation and causality)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多维与单维关联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age(X, “20..29”) ^ income(X, “20..29K”) à buys(X, “PC”) [support = 2%, confidence = 60%]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contains(T, “computer”) à contains(x, “software”) [1%, 75%]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229600" cy="61595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数据挖掘的功能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753745"/>
            <a:ext cx="8763000" cy="5647055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寻找描述和区分类或概念以供未来预测的模型（函数）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决策树，分类规则，神经网络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预测：预测一些未知或缺失的数值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聚类</a:t>
            </a:r>
            <a:endParaRPr lang="zh-CN" altLang="en-US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类标签未知：将数据组合成新类，例如，查找分布模式的 cluster houses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基于原则的聚类：最大化类内相似性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110345" cy="60960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数据挖掘的功能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765175"/>
            <a:ext cx="8991600" cy="5711825"/>
          </a:xfrm>
          <a:noFill/>
        </p:spPr>
        <p:txBody>
          <a:bodyPr/>
          <a:lstStyle/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特例或</a:t>
            </a:r>
            <a:r>
              <a:rPr lang="zh-CN" altLang="en-US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异常</a:t>
            </a: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发现</a:t>
            </a:r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例外：存在数据对象不遵循常规的数据行为的情况</a:t>
            </a:r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它可以被认为是噪声或异常,但在欺诈检测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、罕见的事件分析等方面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非常有用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趋势预测</a:t>
            </a:r>
            <a:endParaRPr lang="zh-CN" altLang="en-US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趋势和偏差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回归分析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Trend and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deviation:regression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analysis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序列模式挖掘,周期性分析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(Sequential pattern mining, periodicity analysis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评价</a:t>
            </a:r>
            <a:r>
              <a:rPr lang="zh-CN" altLang="en-US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endParaRPr lang="en-US" altLang="zh-CN" u="sng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特征选择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评级模型，规律挖掘或学习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endParaRPr lang="en-US" altLang="zh-CN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3970"/>
            <a:ext cx="9117965" cy="533400"/>
          </a:xfrm>
        </p:spPr>
        <p:txBody>
          <a:bodyPr/>
          <a:lstStyle/>
          <a:p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知识发现的基本概念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15340"/>
            <a:ext cx="8991600" cy="5661660"/>
          </a:xfrm>
          <a:noFill/>
        </p:spPr>
        <p:txBody>
          <a:bodyPr/>
          <a:lstStyle/>
          <a:p>
            <a:pPr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2.1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数据、信息、知识</a:t>
            </a:r>
          </a:p>
          <a:p>
            <a:pPr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2.2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2.3 </a:t>
            </a:r>
            <a:r>
              <a:rPr lang="en-US" altLang="zh-CN" sz="3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3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2.4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2.5 </a:t>
            </a:r>
            <a:r>
              <a:rPr lang="en-US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80" y="68580"/>
            <a:ext cx="9089390" cy="53340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挖掘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9580" y="685800"/>
            <a:ext cx="8564245" cy="5512435"/>
          </a:xfrm>
          <a:noFill/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常用数据挖掘</a:t>
            </a:r>
            <a:r>
              <a:rPr lang="zh-CN" altLang="en-US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特征描述（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Characterization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统计描述（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Summarization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聚类分析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Clustering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分析（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Classification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Association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趋势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Trend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偏差分析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Deviation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模式生成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Pattern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3301" name="Picture 5" descr="t"/>
          <p:cNvPicPr>
            <a:picLocks noChangeAspect="1" noChangeArrowheads="1"/>
          </p:cNvPicPr>
          <p:nvPr/>
        </p:nvPicPr>
        <p:blipFill>
          <a:blip r:embed="rId3">
            <a:lum bright="-24000" contras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28800"/>
            <a:ext cx="14478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" y="0"/>
            <a:ext cx="9101455" cy="61595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数据挖掘算法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130" y="615950"/>
            <a:ext cx="4116070" cy="293624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其它挖掘算法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ct val="80000"/>
              </a:lnSpc>
              <a:buClrTx/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决策树法</a:t>
            </a:r>
          </a:p>
          <a:p>
            <a:pPr marL="514350" indent="-514350">
              <a:lnSpc>
                <a:spcPct val="80000"/>
              </a:lnSpc>
              <a:buClrTx/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概念树法</a:t>
            </a:r>
          </a:p>
          <a:p>
            <a:pPr marL="514350" indent="-514350">
              <a:lnSpc>
                <a:spcPct val="80000"/>
              </a:lnSpc>
              <a:buClrTx/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神经网络法</a:t>
            </a:r>
            <a:r>
              <a:rPr lang="en-US" altLang="zh-CN" sz="2400" u="sng" baseline="300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[1][2][3]</a:t>
            </a:r>
          </a:p>
          <a:p>
            <a:pPr marL="514350" indent="-514350">
              <a:lnSpc>
                <a:spcPct val="80000"/>
              </a:lnSpc>
              <a:buClrTx/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粗集（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Rough Set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）方法</a:t>
            </a:r>
          </a:p>
          <a:p>
            <a:pPr marL="514350" indent="-514350">
              <a:lnSpc>
                <a:spcPct val="80000"/>
              </a:lnSpc>
              <a:buClrTx/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遗传算法</a:t>
            </a:r>
          </a:p>
          <a:p>
            <a:pPr marL="514350" indent="-514350">
              <a:lnSpc>
                <a:spcPct val="80000"/>
              </a:lnSpc>
              <a:buClrTx/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统计分析方法（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Bayes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分析、主成分分析法）</a:t>
            </a:r>
            <a:r>
              <a:rPr lang="en-US" altLang="zh-CN" sz="2400" u="sng" baseline="300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" action="ppaction://noaction"/>
              </a:rPr>
              <a:t>[4][5]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ClrTx/>
              <a:buFont typeface="+mj-lt"/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215265" y="3891280"/>
            <a:ext cx="8713470" cy="290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ClrTx/>
              <a:buFont typeface="+mj-lt"/>
              <a:buNone/>
            </a:pPr>
            <a:r>
              <a:rPr lang="en-US" altLang="zh-CN" sz="1600" u="sng" dirty="0">
                <a:solidFill>
                  <a:srgbClr val="800080"/>
                </a:solidFill>
                <a:sym typeface="+mn-ea"/>
                <a:hlinkClick r:id="" action="ppaction://noaction"/>
              </a:rPr>
              <a:t>[1]</a:t>
            </a:r>
            <a:r>
              <a:rPr lang="en-US" altLang="zh-CN" sz="1600" dirty="0">
                <a:sym typeface="+mn-ea"/>
              </a:rPr>
              <a:t> Fu, L.M(1998b). A neural-network model for learning domain rules based on its activation function characteristics.  IEEE Trans. Neural Networks.9(5),787-795</a:t>
            </a:r>
            <a:endParaRPr lang="en-US" altLang="zh-CN" sz="16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u="sng" dirty="0">
                <a:solidFill>
                  <a:srgbClr val="800080"/>
                </a:solidFill>
                <a:sym typeface="+mn-ea"/>
                <a:hlinkClick r:id="" action="ppaction://noaction"/>
              </a:rPr>
              <a:t>[2]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err="1">
                <a:sym typeface="+mn-ea"/>
              </a:rPr>
              <a:t>Jagielska</a:t>
            </a:r>
            <a:r>
              <a:rPr lang="en-US" altLang="zh-CN" sz="1600" dirty="0">
                <a:sym typeface="+mn-ea"/>
              </a:rPr>
              <a:t>, I.(1998). Linguistic rule extraction from neural networks for descriptive data mining. Knowledge-Based Intelligent Electronic Systems, Proceedings KES'98. 2,89-92.</a:t>
            </a:r>
            <a:endParaRPr lang="en-US" altLang="zh-CN" sz="16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u="sng" dirty="0">
                <a:solidFill>
                  <a:srgbClr val="800080"/>
                </a:solidFill>
                <a:sym typeface="+mn-ea"/>
                <a:hlinkClick r:id="" action="ppaction://noaction"/>
              </a:rPr>
              <a:t>[3]</a:t>
            </a:r>
            <a:r>
              <a:rPr lang="en-US" altLang="zh-CN" sz="1600" dirty="0">
                <a:sym typeface="+mn-ea"/>
              </a:rPr>
              <a:t> Giles, C/L., Sun, R. And </a:t>
            </a:r>
            <a:r>
              <a:rPr lang="en-US" altLang="zh-CN" sz="1600" dirty="0" err="1">
                <a:sym typeface="+mn-ea"/>
              </a:rPr>
              <a:t>Zurada</a:t>
            </a:r>
            <a:r>
              <a:rPr lang="en-US" altLang="zh-CN" sz="1600" dirty="0">
                <a:sym typeface="+mn-ea"/>
              </a:rPr>
              <a:t>, J.M.(1998). Neural networks and hybrid intelligent models: foundations, theory and applications. IEEE Trans. Neural Networks.9(5),721-723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u="sng" dirty="0">
                <a:solidFill>
                  <a:srgbClr val="800080"/>
                </a:solidFill>
                <a:sym typeface="+mn-ea"/>
                <a:hlinkClick r:id="" action="ppaction://noaction"/>
              </a:rPr>
              <a:t>[4]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err="1">
                <a:sym typeface="+mn-ea"/>
              </a:rPr>
              <a:t>Glymour</a:t>
            </a:r>
            <a:r>
              <a:rPr lang="en-US" altLang="zh-CN" sz="1600" dirty="0">
                <a:sym typeface="+mn-ea"/>
              </a:rPr>
              <a:t> C, et al. Statistical themes and lessons for data mining. Data Mining &amp; Knowledge Discovery, 1, 11 </a:t>
            </a:r>
            <a:r>
              <a:rPr lang="en-US" altLang="zh-CN" sz="1600" dirty="0">
                <a:latin typeface="Times New Roman" panose="02020603050405020304"/>
                <a:sym typeface="+mn-ea"/>
              </a:rPr>
              <a:t>–</a:t>
            </a:r>
            <a:r>
              <a:rPr lang="en-US" altLang="zh-CN" sz="1600" dirty="0">
                <a:sym typeface="+mn-ea"/>
              </a:rPr>
              <a:t> 28(1997)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u="sng" dirty="0">
                <a:solidFill>
                  <a:srgbClr val="800080"/>
                </a:solidFill>
                <a:sym typeface="+mn-ea"/>
                <a:hlinkClick r:id="" action="ppaction://noaction"/>
              </a:rPr>
              <a:t>[5]</a:t>
            </a:r>
            <a:r>
              <a:rPr lang="en-US" altLang="zh-CN" sz="1600" dirty="0">
                <a:sym typeface="+mn-ea"/>
              </a:rPr>
              <a:t> Mani S, </a:t>
            </a:r>
            <a:r>
              <a:rPr lang="en-US" altLang="zh-CN" sz="1600" dirty="0" err="1">
                <a:sym typeface="+mn-ea"/>
              </a:rPr>
              <a:t>Pazzani</a:t>
            </a:r>
            <a:r>
              <a:rPr lang="en-US" altLang="zh-CN" sz="1600" dirty="0">
                <a:sym typeface="+mn-ea"/>
              </a:rPr>
              <a:t> M. Guideline generation from data by induction of decision tables using a Bayesian network framework. JAMIA supplement p518-522, 1998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u="sng" dirty="0">
                <a:solidFill>
                  <a:srgbClr val="800080"/>
                </a:solidFill>
                <a:sym typeface="+mn-ea"/>
                <a:hlinkClick r:id="" action="ppaction://noaction"/>
              </a:rPr>
              <a:t>[6]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err="1">
                <a:sym typeface="+mn-ea"/>
              </a:rPr>
              <a:t>Hannu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err="1">
                <a:sym typeface="+mn-ea"/>
              </a:rPr>
              <a:t>Toivonen</a:t>
            </a:r>
            <a:r>
              <a:rPr lang="en-US" altLang="zh-CN" sz="1600" dirty="0">
                <a:sym typeface="+mn-ea"/>
              </a:rPr>
              <a:t>. Sampling large databases for association rules. In: Proceedings of the 22th International Conference on Very Large Databases (VLDB</a:t>
            </a:r>
            <a:r>
              <a:rPr lang="en-US" altLang="zh-CN" sz="1600" dirty="0">
                <a:latin typeface="Times New Roman" panose="02020603050405020304"/>
                <a:sym typeface="+mn-ea"/>
              </a:rPr>
              <a:t>’</a:t>
            </a:r>
            <a:r>
              <a:rPr lang="en-US" altLang="zh-CN" sz="1600" dirty="0">
                <a:sym typeface="+mn-ea"/>
              </a:rPr>
              <a:t>96). Bombay, India. Morgan Kaufmann, September 1996. 134~145</a:t>
            </a:r>
            <a:endParaRPr lang="en-US" altLang="zh-CN" sz="1600" dirty="0"/>
          </a:p>
          <a:p>
            <a:endParaRPr lang="zh-CN" altLang="en-US" sz="160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4889500" y="730250"/>
            <a:ext cx="3434715" cy="28213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ClrTx/>
              <a:buFont typeface="+mj-lt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ClrTx/>
              <a:buFont typeface="+mj-lt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7.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可视化技术</a:t>
            </a:r>
          </a:p>
          <a:p>
            <a:pPr marL="0" indent="0">
              <a:lnSpc>
                <a:spcPct val="80000"/>
              </a:lnSpc>
              <a:buClrTx/>
              <a:buFont typeface="+mj-lt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8.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机器学习法</a:t>
            </a:r>
          </a:p>
          <a:p>
            <a:pPr marL="0" indent="0">
              <a:lnSpc>
                <a:spcPct val="80000"/>
              </a:lnSpc>
              <a:buClrTx/>
              <a:buFont typeface="+mj-lt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9.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证据理论</a:t>
            </a:r>
          </a:p>
          <a:p>
            <a:pPr marL="0" indent="0">
              <a:lnSpc>
                <a:spcPct val="80000"/>
              </a:lnSpc>
              <a:buClrTx/>
              <a:buFont typeface="+mj-lt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10. Agent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</a:p>
          <a:p>
            <a:pPr marL="0" indent="0">
              <a:lnSpc>
                <a:spcPct val="80000"/>
              </a:lnSpc>
              <a:buClrTx/>
              <a:buFont typeface="+mj-lt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11.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集成方法</a:t>
            </a:r>
            <a:r>
              <a:rPr lang="en-US" altLang="zh-CN" sz="2400" u="sng" baseline="300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[6]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数据挖掘算法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科学家最常使用的十大</a:t>
            </a:r>
            <a:r>
              <a:rPr lang="zh-CN" altLang="en-US" dirty="0" smtClean="0"/>
              <a:t>算法：</a:t>
            </a:r>
            <a:endParaRPr lang="zh-CN" altLang="en-US" dirty="0"/>
          </a:p>
          <a:p>
            <a:r>
              <a:rPr lang="zh-CN" altLang="en-US" b="1" dirty="0"/>
              <a:t>▲</a:t>
            </a:r>
            <a:r>
              <a:rPr lang="en-US" altLang="zh-CN" dirty="0"/>
              <a:t>Regression </a:t>
            </a:r>
            <a:r>
              <a:rPr lang="zh-CN" altLang="en-US" dirty="0"/>
              <a:t>回归算法</a:t>
            </a:r>
          </a:p>
          <a:p>
            <a:r>
              <a:rPr lang="zh-CN" altLang="en-US" b="1" dirty="0"/>
              <a:t>▲</a:t>
            </a:r>
            <a:r>
              <a:rPr lang="en-US" altLang="zh-CN" dirty="0"/>
              <a:t>Clustering </a:t>
            </a:r>
            <a:r>
              <a:rPr lang="zh-CN" altLang="en-US" dirty="0"/>
              <a:t>聚类算法</a:t>
            </a:r>
          </a:p>
          <a:p>
            <a:r>
              <a:rPr lang="zh-CN" altLang="en-US" b="1" dirty="0"/>
              <a:t>▲</a:t>
            </a:r>
            <a:r>
              <a:rPr lang="zh-CN" altLang="en-US" dirty="0"/>
              <a:t> </a:t>
            </a:r>
            <a:r>
              <a:rPr lang="en-US" altLang="zh-CN" dirty="0"/>
              <a:t>Decision Trees/Rules </a:t>
            </a:r>
            <a:r>
              <a:rPr lang="zh-CN" altLang="en-US" dirty="0"/>
              <a:t>决策树</a:t>
            </a:r>
          </a:p>
          <a:p>
            <a:r>
              <a:rPr lang="zh-CN" altLang="en-US" b="1" dirty="0"/>
              <a:t>▲</a:t>
            </a:r>
            <a:r>
              <a:rPr lang="en-US" altLang="zh-CN" dirty="0"/>
              <a:t>Visualization </a:t>
            </a:r>
            <a:r>
              <a:rPr lang="zh-CN" altLang="en-US" dirty="0"/>
              <a:t>可视化</a:t>
            </a:r>
          </a:p>
          <a:p>
            <a:r>
              <a:rPr lang="zh-CN" altLang="en-US" b="1" dirty="0"/>
              <a:t>▲</a:t>
            </a:r>
            <a:r>
              <a:rPr lang="en-US" altLang="zh-CN" dirty="0"/>
              <a:t>k-Nearest Neighbor </a:t>
            </a:r>
            <a:r>
              <a:rPr lang="zh-CN" altLang="en-US" dirty="0"/>
              <a:t>邻近算法</a:t>
            </a:r>
          </a:p>
          <a:p>
            <a:r>
              <a:rPr lang="zh-CN" altLang="en-US" b="1" dirty="0"/>
              <a:t>▲</a:t>
            </a:r>
            <a:r>
              <a:rPr lang="en-US" altLang="zh-CN" dirty="0"/>
              <a:t>PCA (Principal Component Analysis) </a:t>
            </a:r>
            <a:r>
              <a:rPr lang="zh-CN" altLang="en-US" dirty="0"/>
              <a:t>主成分分析算法</a:t>
            </a:r>
          </a:p>
          <a:p>
            <a:r>
              <a:rPr lang="zh-CN" altLang="en-US" b="1" dirty="0"/>
              <a:t>▲</a:t>
            </a:r>
            <a:r>
              <a:rPr lang="en-US" altLang="zh-CN" dirty="0"/>
              <a:t>Statistics </a:t>
            </a:r>
            <a:r>
              <a:rPr lang="zh-CN" altLang="en-US" dirty="0"/>
              <a:t>统计算法</a:t>
            </a:r>
          </a:p>
          <a:p>
            <a:r>
              <a:rPr lang="zh-CN" altLang="en-US" b="1" dirty="0"/>
              <a:t>▲</a:t>
            </a:r>
            <a:r>
              <a:rPr lang="en-US" altLang="zh-CN" dirty="0"/>
              <a:t>Random Forests </a:t>
            </a:r>
            <a:r>
              <a:rPr lang="zh-CN" altLang="en-US" dirty="0"/>
              <a:t>随机森林算法</a:t>
            </a:r>
          </a:p>
          <a:p>
            <a:r>
              <a:rPr lang="zh-CN" altLang="en-US" b="1" dirty="0"/>
              <a:t>▲</a:t>
            </a:r>
            <a:r>
              <a:rPr lang="en-US" altLang="zh-CN" dirty="0"/>
              <a:t>Time series/Sequence </a:t>
            </a:r>
            <a:r>
              <a:rPr lang="zh-CN" altLang="en-US" dirty="0"/>
              <a:t>时间序列</a:t>
            </a:r>
          </a:p>
          <a:p>
            <a:r>
              <a:rPr lang="zh-CN" altLang="en-US" b="1" dirty="0"/>
              <a:t>▲</a:t>
            </a:r>
            <a:r>
              <a:rPr lang="en-US" altLang="zh-CN" dirty="0"/>
              <a:t>Text Mining </a:t>
            </a:r>
            <a:r>
              <a:rPr lang="zh-CN" altLang="en-US" dirty="0"/>
              <a:t>文本挖掘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27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" y="34925"/>
            <a:ext cx="9140825" cy="574675"/>
          </a:xfrm>
        </p:spPr>
        <p:txBody>
          <a:bodyPr/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大数据特点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340" y="609600"/>
            <a:ext cx="8836025" cy="5867400"/>
          </a:xfrm>
        </p:spPr>
        <p:txBody>
          <a:bodyPr/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数据共性特征</a:t>
            </a:r>
          </a:p>
          <a:p>
            <a:pPr lvl="1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数据结构复杂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复杂语义关系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复杂系统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、知识含量丰富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专业领域：巨大价值，社会价值，商业价值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技术特征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能够进行深层分析算法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解决特定实际问题算法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高效算法降低算法时空复杂度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自动化，智能性高，自适应能力强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数据挖掘算法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lenovo\AppData\Local\YNote\data\zdzchina@126.com\37d36274d29b47d6b3b8cdf6a605d449\64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799"/>
            <a:ext cx="7391400" cy="57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71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数据挖掘算法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Boosting</a:t>
            </a:r>
            <a:r>
              <a:rPr lang="zh-CN" altLang="en-US" sz="2400" b="1" dirty="0" smtClean="0"/>
              <a:t>，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2011 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23.5</a:t>
            </a:r>
            <a:r>
              <a:rPr lang="en-US" altLang="zh-CN" sz="2400" dirty="0"/>
              <a:t>% </a:t>
            </a:r>
            <a:r>
              <a:rPr lang="zh-CN" altLang="en-US" sz="2400" dirty="0"/>
              <a:t>至 </a:t>
            </a:r>
            <a:r>
              <a:rPr lang="en-US" altLang="zh-CN" sz="2400" dirty="0"/>
              <a:t>2016 </a:t>
            </a:r>
            <a:r>
              <a:rPr lang="zh-CN" altLang="en-US" sz="2400" dirty="0" smtClean="0"/>
              <a:t>年 </a:t>
            </a:r>
            <a:r>
              <a:rPr lang="en-US" altLang="zh-CN" sz="2400" dirty="0"/>
              <a:t>32.8</a:t>
            </a:r>
            <a:r>
              <a:rPr lang="zh-CN" altLang="en-US" sz="2400" dirty="0" smtClean="0"/>
              <a:t>％，增长 </a:t>
            </a:r>
            <a:r>
              <a:rPr lang="en-US" altLang="zh-CN" sz="2400" dirty="0" smtClean="0"/>
              <a:t>40</a:t>
            </a:r>
            <a:r>
              <a:rPr lang="zh-CN" altLang="en-US" sz="2400" dirty="0"/>
              <a:t>％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文本挖掘</a:t>
            </a:r>
            <a:r>
              <a:rPr lang="zh-CN" altLang="en-US" sz="2400" b="1" dirty="0" smtClean="0"/>
              <a:t>，</a:t>
            </a:r>
            <a:r>
              <a:rPr lang="en-US" altLang="zh-CN" sz="2400" dirty="0" smtClean="0"/>
              <a:t>2011 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27.7</a:t>
            </a:r>
            <a:r>
              <a:rPr lang="en-US" altLang="zh-CN" sz="2400" dirty="0"/>
              <a:t>% </a:t>
            </a:r>
            <a:r>
              <a:rPr lang="zh-CN" altLang="en-US" sz="2400" dirty="0"/>
              <a:t>至 </a:t>
            </a:r>
            <a:r>
              <a:rPr lang="en-US" altLang="zh-CN" sz="2400" dirty="0"/>
              <a:t>2016 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35.9</a:t>
            </a:r>
            <a:r>
              <a:rPr lang="zh-CN" altLang="en-US" sz="2400" dirty="0" smtClean="0"/>
              <a:t>％，增长 </a:t>
            </a:r>
            <a:r>
              <a:rPr lang="en-US" altLang="zh-CN" sz="2400" dirty="0"/>
              <a:t>30</a:t>
            </a:r>
            <a:r>
              <a:rPr lang="zh-CN" altLang="en-US" sz="2400" dirty="0"/>
              <a:t>％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可视化</a:t>
            </a:r>
            <a:r>
              <a:rPr lang="zh-CN" altLang="en-US" sz="2400" b="1" dirty="0" smtClean="0"/>
              <a:t>，</a:t>
            </a:r>
            <a:r>
              <a:rPr lang="en-US" altLang="zh-CN" sz="2400" dirty="0" smtClean="0"/>
              <a:t>2011 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38.3</a:t>
            </a:r>
            <a:r>
              <a:rPr lang="en-US" altLang="zh-CN" sz="2400" dirty="0"/>
              <a:t>% </a:t>
            </a:r>
            <a:r>
              <a:rPr lang="zh-CN" altLang="en-US" sz="2400" dirty="0"/>
              <a:t>至 </a:t>
            </a:r>
            <a:r>
              <a:rPr lang="en-US" altLang="zh-CN" sz="2400" dirty="0"/>
              <a:t>2016 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48.7</a:t>
            </a:r>
            <a:r>
              <a:rPr lang="zh-CN" altLang="en-US" sz="2400" dirty="0" smtClean="0"/>
              <a:t>％，增长 </a:t>
            </a:r>
            <a:r>
              <a:rPr lang="en-US" altLang="zh-CN" sz="2400" dirty="0"/>
              <a:t>27</a:t>
            </a:r>
            <a:r>
              <a:rPr lang="zh-CN" altLang="en-US" sz="2400" dirty="0"/>
              <a:t>％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时间序列</a:t>
            </a:r>
            <a:r>
              <a:rPr lang="zh-CN" altLang="en-US" sz="2400" b="1" dirty="0" smtClean="0"/>
              <a:t>，</a:t>
            </a:r>
            <a:r>
              <a:rPr lang="en-US" altLang="zh-CN" sz="2400" dirty="0" smtClean="0"/>
              <a:t>2011 </a:t>
            </a:r>
            <a:r>
              <a:rPr lang="zh-CN" altLang="en-US" sz="2400" dirty="0" smtClean="0"/>
              <a:t>年 </a:t>
            </a:r>
            <a:r>
              <a:rPr lang="en-US" altLang="zh-CN" sz="2400" dirty="0"/>
              <a:t>29.6% </a:t>
            </a:r>
            <a:r>
              <a:rPr lang="zh-CN" altLang="en-US" sz="2400" dirty="0"/>
              <a:t>至 </a:t>
            </a:r>
            <a:r>
              <a:rPr lang="en-US" altLang="zh-CN" sz="2400" dirty="0"/>
              <a:t>2016 </a:t>
            </a:r>
            <a:r>
              <a:rPr lang="zh-CN" altLang="en-US" sz="2400" dirty="0" smtClean="0"/>
              <a:t>年 </a:t>
            </a:r>
            <a:r>
              <a:rPr lang="en-US" altLang="zh-CN" sz="2400" dirty="0"/>
              <a:t>37.0%</a:t>
            </a:r>
            <a:r>
              <a:rPr lang="zh-CN" altLang="en-US" sz="2400" dirty="0" smtClean="0"/>
              <a:t>，增长 </a:t>
            </a:r>
            <a:r>
              <a:rPr lang="en-US" altLang="zh-CN" sz="2400" dirty="0"/>
              <a:t>25</a:t>
            </a:r>
            <a:r>
              <a:rPr lang="zh-CN" altLang="en-US" sz="2400" dirty="0"/>
              <a:t>％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异常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偏差检测</a:t>
            </a:r>
            <a:r>
              <a:rPr lang="zh-CN" altLang="en-US" sz="2400" b="1" dirty="0" smtClean="0"/>
              <a:t>，</a:t>
            </a:r>
            <a:r>
              <a:rPr lang="en-US" altLang="zh-CN" sz="2400" dirty="0" smtClean="0"/>
              <a:t>2011 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16.4</a:t>
            </a:r>
            <a:r>
              <a:rPr lang="en-US" altLang="zh-CN" sz="2400" dirty="0"/>
              <a:t>% </a:t>
            </a:r>
            <a:r>
              <a:rPr lang="zh-CN" altLang="en-US" sz="2400" dirty="0"/>
              <a:t>至 </a:t>
            </a:r>
            <a:r>
              <a:rPr lang="en-US" altLang="zh-CN" sz="2400" dirty="0"/>
              <a:t>2016 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19.5</a:t>
            </a:r>
            <a:r>
              <a:rPr lang="zh-CN" altLang="en-US" sz="2400" dirty="0" smtClean="0"/>
              <a:t>％，增长 </a:t>
            </a:r>
            <a:r>
              <a:rPr lang="en-US" altLang="zh-CN" sz="2400" dirty="0"/>
              <a:t>19</a:t>
            </a:r>
            <a:r>
              <a:rPr lang="zh-CN" altLang="en-US" sz="2400" dirty="0"/>
              <a:t>％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集成方法</a:t>
            </a:r>
            <a:r>
              <a:rPr lang="zh-CN" altLang="en-US" sz="2400" b="1" dirty="0" smtClean="0"/>
              <a:t>，</a:t>
            </a:r>
            <a:r>
              <a:rPr lang="en-US" altLang="zh-CN" sz="2400" dirty="0" smtClean="0"/>
              <a:t>2011 </a:t>
            </a:r>
            <a:r>
              <a:rPr lang="zh-CN" altLang="en-US" sz="2400" dirty="0" smtClean="0"/>
              <a:t>年 </a:t>
            </a:r>
            <a:r>
              <a:rPr lang="en-US" altLang="zh-CN" sz="2400" dirty="0"/>
              <a:t>28.3</a:t>
            </a:r>
            <a:r>
              <a:rPr lang="zh-CN" altLang="en-US" sz="2400" dirty="0"/>
              <a:t>％至 </a:t>
            </a:r>
            <a:r>
              <a:rPr lang="en-US" altLang="zh-CN" sz="2400" dirty="0"/>
              <a:t>2016 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33.6</a:t>
            </a:r>
            <a:r>
              <a:rPr lang="zh-CN" altLang="en-US" sz="2400" dirty="0" smtClean="0"/>
              <a:t>％，增长 </a:t>
            </a:r>
            <a:r>
              <a:rPr lang="en-US" altLang="zh-CN" sz="2400" dirty="0"/>
              <a:t>19</a:t>
            </a:r>
            <a:r>
              <a:rPr lang="zh-CN" altLang="en-US" sz="2400" dirty="0"/>
              <a:t>％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支持向量机</a:t>
            </a:r>
            <a:r>
              <a:rPr lang="zh-CN" altLang="en-US" sz="2400" b="1" dirty="0" smtClean="0"/>
              <a:t>，</a:t>
            </a:r>
            <a:r>
              <a:rPr lang="en-US" altLang="zh-CN" sz="2400" dirty="0" smtClean="0"/>
              <a:t>2011 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28.6</a:t>
            </a:r>
            <a:r>
              <a:rPr lang="en-US" altLang="zh-CN" sz="2400" dirty="0"/>
              <a:t>% </a:t>
            </a:r>
            <a:r>
              <a:rPr lang="zh-CN" altLang="en-US" sz="2400" dirty="0"/>
              <a:t>至 </a:t>
            </a:r>
            <a:r>
              <a:rPr lang="en-US" altLang="zh-CN" sz="2400" dirty="0"/>
              <a:t>2016 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33.6</a:t>
            </a:r>
            <a:r>
              <a:rPr lang="zh-CN" altLang="en-US" sz="2400" dirty="0" smtClean="0"/>
              <a:t>％，增长 </a:t>
            </a:r>
            <a:r>
              <a:rPr lang="en-US" altLang="zh-CN" sz="2400" dirty="0"/>
              <a:t>18</a:t>
            </a:r>
            <a:r>
              <a:rPr lang="zh-CN" altLang="en-US" sz="2400" dirty="0"/>
              <a:t>％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回归算法</a:t>
            </a:r>
            <a:r>
              <a:rPr lang="zh-CN" altLang="en-US" sz="2400" b="1" dirty="0" smtClean="0"/>
              <a:t>，</a:t>
            </a:r>
            <a:r>
              <a:rPr lang="en-US" altLang="zh-CN" sz="2400" dirty="0" smtClean="0"/>
              <a:t>2011 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57.9</a:t>
            </a:r>
            <a:r>
              <a:rPr lang="en-US" altLang="zh-CN" sz="2400" dirty="0"/>
              <a:t>% </a:t>
            </a:r>
            <a:r>
              <a:rPr lang="zh-CN" altLang="en-US" sz="2400" dirty="0"/>
              <a:t>至 </a:t>
            </a:r>
            <a:r>
              <a:rPr lang="en-US" altLang="zh-CN" sz="2400" dirty="0"/>
              <a:t>2016 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67.1</a:t>
            </a:r>
            <a:r>
              <a:rPr lang="zh-CN" altLang="en-US" sz="2400" dirty="0" smtClean="0"/>
              <a:t>％，增长 </a:t>
            </a:r>
            <a:r>
              <a:rPr lang="en-US" altLang="zh-CN" sz="2400" dirty="0"/>
              <a:t>16</a:t>
            </a:r>
            <a:r>
              <a:rPr lang="zh-CN" altLang="en-US" sz="2400" dirty="0"/>
              <a:t>％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6803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数据挖掘算法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2016</a:t>
            </a:r>
            <a:r>
              <a:rPr lang="zh-CN" altLang="en-US" dirty="0">
                <a:solidFill>
                  <a:srgbClr val="FF0000"/>
                </a:solidFill>
              </a:rPr>
              <a:t>年最流行的新</a:t>
            </a:r>
            <a:r>
              <a:rPr lang="zh-CN" altLang="en-US" dirty="0" smtClean="0">
                <a:solidFill>
                  <a:srgbClr val="FF0000"/>
                </a:solidFill>
              </a:rPr>
              <a:t>算法是：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K-</a:t>
            </a:r>
            <a:r>
              <a:rPr lang="zh-CN" altLang="en-US" b="1" dirty="0"/>
              <a:t>近邻</a:t>
            </a:r>
            <a:r>
              <a:rPr lang="zh-CN" altLang="en-US" dirty="0"/>
              <a:t>，</a:t>
            </a:r>
            <a:r>
              <a:rPr lang="en-US" altLang="zh-CN" dirty="0"/>
              <a:t>46</a:t>
            </a:r>
            <a:r>
              <a:rPr lang="zh-CN" altLang="en-US" dirty="0"/>
              <a:t>％</a:t>
            </a:r>
          </a:p>
          <a:p>
            <a:pPr>
              <a:lnSpc>
                <a:spcPct val="170000"/>
              </a:lnSpc>
            </a:pPr>
            <a:r>
              <a:rPr lang="zh-CN" altLang="en-US" b="1" dirty="0"/>
              <a:t>主成分分析</a:t>
            </a:r>
            <a:r>
              <a:rPr lang="zh-CN" altLang="en-US" dirty="0"/>
              <a:t>，</a:t>
            </a:r>
            <a:r>
              <a:rPr lang="en-US" altLang="zh-CN" dirty="0"/>
              <a:t>43</a:t>
            </a:r>
            <a:r>
              <a:rPr lang="zh-CN" altLang="en-US" dirty="0"/>
              <a:t>％</a:t>
            </a:r>
          </a:p>
          <a:p>
            <a:pPr>
              <a:lnSpc>
                <a:spcPct val="170000"/>
              </a:lnSpc>
            </a:pPr>
            <a:r>
              <a:rPr lang="zh-CN" altLang="en-US" b="1" dirty="0"/>
              <a:t>随机森林算法</a:t>
            </a:r>
            <a:r>
              <a:rPr lang="zh-CN" altLang="en-US" dirty="0"/>
              <a:t>，</a:t>
            </a:r>
            <a:r>
              <a:rPr lang="en-US" altLang="zh-CN" dirty="0"/>
              <a:t>38</a:t>
            </a:r>
            <a:r>
              <a:rPr lang="zh-CN" altLang="en-US" dirty="0"/>
              <a:t>％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优化，</a:t>
            </a:r>
            <a:r>
              <a:rPr lang="en-US" altLang="zh-CN" dirty="0"/>
              <a:t>24</a:t>
            </a:r>
            <a:r>
              <a:rPr lang="zh-CN" altLang="en-US" dirty="0"/>
              <a:t>％</a:t>
            </a:r>
          </a:p>
          <a:p>
            <a:pPr>
              <a:lnSpc>
                <a:spcPct val="170000"/>
              </a:lnSpc>
            </a:pPr>
            <a:r>
              <a:rPr lang="zh-CN" altLang="en-US" b="1" dirty="0"/>
              <a:t>神经网络 </a:t>
            </a:r>
            <a:r>
              <a:rPr lang="en-US" altLang="zh-CN" b="1" dirty="0"/>
              <a:t>- </a:t>
            </a:r>
            <a:r>
              <a:rPr lang="zh-CN" altLang="en-US" b="1" dirty="0"/>
              <a:t>深度学习</a:t>
            </a:r>
            <a:r>
              <a:rPr lang="zh-CN" altLang="en-US" dirty="0"/>
              <a:t>，</a:t>
            </a:r>
            <a:r>
              <a:rPr lang="en-US" altLang="zh-CN" dirty="0"/>
              <a:t>19</a:t>
            </a:r>
            <a:r>
              <a:rPr lang="zh-CN" altLang="en-US" dirty="0"/>
              <a:t>％</a:t>
            </a:r>
          </a:p>
          <a:p>
            <a:pPr>
              <a:lnSpc>
                <a:spcPct val="170000"/>
              </a:lnSpc>
            </a:pPr>
            <a:r>
              <a:rPr lang="zh-CN" altLang="en-US" b="1" dirty="0"/>
              <a:t>奇异值分解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 smtClean="0"/>
              <a:t>％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下降</a:t>
            </a:r>
            <a:r>
              <a:rPr lang="zh-CN" altLang="en-US" dirty="0" smtClean="0">
                <a:solidFill>
                  <a:srgbClr val="FF0000"/>
                </a:solidFill>
              </a:rPr>
              <a:t>最多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是：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</a:p>
          <a:p>
            <a:pPr>
              <a:lnSpc>
                <a:spcPct val="170000"/>
              </a:lnSpc>
            </a:pPr>
            <a:r>
              <a:rPr lang="zh-CN" altLang="en-US" b="1" dirty="0"/>
              <a:t>关联规则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2011 </a:t>
            </a:r>
            <a:r>
              <a:rPr lang="zh-CN" altLang="en-US" dirty="0"/>
              <a:t>年的 </a:t>
            </a:r>
            <a:r>
              <a:rPr lang="en-US" altLang="zh-CN" dirty="0"/>
              <a:t>28.6% </a:t>
            </a:r>
            <a:r>
              <a:rPr lang="zh-CN" altLang="en-US" dirty="0"/>
              <a:t>至 </a:t>
            </a:r>
            <a:r>
              <a:rPr lang="en-US" altLang="zh-CN" dirty="0"/>
              <a:t>2016 </a:t>
            </a:r>
            <a:r>
              <a:rPr lang="zh-CN" altLang="en-US" dirty="0"/>
              <a:t>年的 </a:t>
            </a:r>
            <a:r>
              <a:rPr lang="en-US" altLang="zh-CN" dirty="0"/>
              <a:t>15.3</a:t>
            </a:r>
            <a:r>
              <a:rPr lang="zh-CN" altLang="en-US" dirty="0"/>
              <a:t>％，同比下降 </a:t>
            </a:r>
            <a:r>
              <a:rPr lang="en-US" altLang="zh-CN" dirty="0"/>
              <a:t>47</a:t>
            </a:r>
            <a:r>
              <a:rPr lang="zh-CN" altLang="en-US" dirty="0"/>
              <a:t>％</a:t>
            </a:r>
          </a:p>
          <a:p>
            <a:pPr>
              <a:lnSpc>
                <a:spcPct val="170000"/>
              </a:lnSpc>
            </a:pPr>
            <a:r>
              <a:rPr lang="zh-CN" altLang="en-US" b="1" dirty="0"/>
              <a:t>增量模型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2011 </a:t>
            </a:r>
            <a:r>
              <a:rPr lang="zh-CN" altLang="en-US" dirty="0"/>
              <a:t>年的 </a:t>
            </a:r>
            <a:r>
              <a:rPr lang="en-US" altLang="zh-CN" dirty="0"/>
              <a:t>4.8% </a:t>
            </a:r>
            <a:r>
              <a:rPr lang="zh-CN" altLang="en-US" dirty="0"/>
              <a:t>至 </a:t>
            </a:r>
            <a:r>
              <a:rPr lang="en-US" altLang="zh-CN" dirty="0"/>
              <a:t>2016 </a:t>
            </a:r>
            <a:r>
              <a:rPr lang="zh-CN" altLang="en-US" dirty="0"/>
              <a:t>年的 </a:t>
            </a:r>
            <a:r>
              <a:rPr lang="en-US" altLang="zh-CN" dirty="0"/>
              <a:t>3.1</a:t>
            </a:r>
            <a:r>
              <a:rPr lang="zh-CN" altLang="en-US" dirty="0"/>
              <a:t>％，同比下降 </a:t>
            </a:r>
            <a:r>
              <a:rPr lang="en-US" altLang="zh-CN" dirty="0"/>
              <a:t>36</a:t>
            </a:r>
            <a:r>
              <a:rPr lang="zh-CN" altLang="en-US" dirty="0"/>
              <a:t>％</a:t>
            </a:r>
          </a:p>
          <a:p>
            <a:pPr>
              <a:lnSpc>
                <a:spcPct val="170000"/>
              </a:lnSpc>
            </a:pPr>
            <a:r>
              <a:rPr lang="zh-CN" altLang="en-US" b="1" dirty="0"/>
              <a:t>因素分析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2011 </a:t>
            </a:r>
            <a:r>
              <a:rPr lang="zh-CN" altLang="en-US" dirty="0"/>
              <a:t>年的 </a:t>
            </a:r>
            <a:r>
              <a:rPr lang="en-US" altLang="zh-CN" dirty="0"/>
              <a:t>18.6% </a:t>
            </a:r>
            <a:r>
              <a:rPr lang="zh-CN" altLang="en-US" dirty="0"/>
              <a:t>至 </a:t>
            </a:r>
            <a:r>
              <a:rPr lang="en-US" altLang="zh-CN" dirty="0"/>
              <a:t>2016 </a:t>
            </a:r>
            <a:r>
              <a:rPr lang="zh-CN" altLang="en-US" dirty="0"/>
              <a:t>年的 </a:t>
            </a:r>
            <a:r>
              <a:rPr lang="en-US" altLang="zh-CN" dirty="0"/>
              <a:t>14.2</a:t>
            </a:r>
            <a:r>
              <a:rPr lang="zh-CN" altLang="en-US" dirty="0"/>
              <a:t>％，同比下降 </a:t>
            </a:r>
            <a:r>
              <a:rPr lang="en-US" altLang="zh-CN" dirty="0"/>
              <a:t>24</a:t>
            </a:r>
            <a:r>
              <a:rPr lang="zh-CN" altLang="en-US" dirty="0"/>
              <a:t>％</a:t>
            </a:r>
          </a:p>
          <a:p>
            <a:pPr>
              <a:lnSpc>
                <a:spcPct val="170000"/>
              </a:lnSpc>
            </a:pPr>
            <a:r>
              <a:rPr lang="zh-CN" altLang="en-US" b="1" dirty="0"/>
              <a:t>生存分析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2011 </a:t>
            </a:r>
            <a:r>
              <a:rPr lang="zh-CN" altLang="en-US" dirty="0"/>
              <a:t>年的 </a:t>
            </a:r>
            <a:r>
              <a:rPr lang="en-US" altLang="zh-CN" dirty="0"/>
              <a:t>9.3% </a:t>
            </a:r>
            <a:r>
              <a:rPr lang="zh-CN" altLang="en-US" dirty="0"/>
              <a:t>至 </a:t>
            </a:r>
            <a:r>
              <a:rPr lang="en-US" altLang="zh-CN" dirty="0"/>
              <a:t>2016 </a:t>
            </a:r>
            <a:r>
              <a:rPr lang="zh-CN" altLang="en-US" dirty="0"/>
              <a:t>年的 </a:t>
            </a:r>
            <a:r>
              <a:rPr lang="en-US" altLang="zh-CN" dirty="0"/>
              <a:t>7.9</a:t>
            </a:r>
            <a:r>
              <a:rPr lang="zh-CN" altLang="en-US" dirty="0"/>
              <a:t>％，同比下降 </a:t>
            </a:r>
            <a:r>
              <a:rPr lang="en-US" altLang="zh-CN" dirty="0"/>
              <a:t>15</a:t>
            </a:r>
            <a:r>
              <a:rPr lang="zh-CN" altLang="en-US" dirty="0" smtClean="0"/>
              <a:t>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067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数据挖掘算法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3505200" cy="58674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工业界数据科学家</a:t>
            </a:r>
            <a:r>
              <a:rPr lang="zh-CN" altLang="en-US" sz="2400" dirty="0"/>
              <a:t>更倾向于使用回归算法、可视化、统计算法、随机森林算法以及</a:t>
            </a:r>
            <a:r>
              <a:rPr lang="zh-CN" altLang="en-US" sz="2400" dirty="0" smtClean="0"/>
              <a:t>时间序列</a:t>
            </a:r>
            <a:endParaRPr lang="zh-CN" altLang="en-US" sz="2400" dirty="0"/>
          </a:p>
          <a:p>
            <a:r>
              <a:rPr lang="zh-CN" altLang="en-US" sz="2400" b="1" dirty="0" smtClean="0"/>
              <a:t>政府</a:t>
            </a:r>
            <a:r>
              <a:rPr lang="zh-CN" altLang="en-US" sz="2400" dirty="0" smtClean="0"/>
              <a:t>更</a:t>
            </a:r>
            <a:r>
              <a:rPr lang="zh-CN" altLang="en-US" sz="2400" dirty="0"/>
              <a:t>倾向于使用可视化、主成分分析算以及</a:t>
            </a:r>
            <a:r>
              <a:rPr lang="zh-CN" altLang="en-US" sz="2400" dirty="0" smtClean="0"/>
              <a:t>时间序列</a:t>
            </a:r>
            <a:endParaRPr lang="zh-CN" altLang="en-US" sz="2400" dirty="0"/>
          </a:p>
          <a:p>
            <a:r>
              <a:rPr lang="zh-CN" altLang="en-US" sz="2400" b="1" dirty="0"/>
              <a:t>学术界研究人员</a:t>
            </a:r>
            <a:r>
              <a:rPr lang="zh-CN" altLang="en-US" sz="2400" dirty="0"/>
              <a:t>更倾向于使用主成分分析算法和深度</a:t>
            </a:r>
            <a:r>
              <a:rPr lang="zh-CN" altLang="en-US" sz="2400" dirty="0" smtClean="0"/>
              <a:t>学习</a:t>
            </a:r>
            <a:endParaRPr lang="zh-CN" altLang="en-US" sz="2400" dirty="0"/>
          </a:p>
          <a:p>
            <a:r>
              <a:rPr lang="zh-CN" altLang="en-US" sz="2400" b="1" dirty="0"/>
              <a:t>学生</a:t>
            </a:r>
            <a:r>
              <a:rPr lang="zh-CN" altLang="en-US" sz="2400" dirty="0"/>
              <a:t>一般使用的算法较少，但是它们会做更多的文本挖掘以及深度</a:t>
            </a:r>
            <a:r>
              <a:rPr lang="zh-CN" altLang="en-US" sz="2400" dirty="0" smtClean="0"/>
              <a:t>学习</a:t>
            </a:r>
            <a:endParaRPr lang="zh-CN" altLang="en-US" sz="2400" dirty="0"/>
          </a:p>
        </p:txBody>
      </p:sp>
      <p:pic>
        <p:nvPicPr>
          <p:cNvPr id="4098" name="Picture 2" descr="C:\Users\lenovo\AppData\Local\YNote\data\zdzchina@126.com\e6d584a1bd1647c78b309dfa1f1b9970\64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066800"/>
            <a:ext cx="5410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752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数据挖掘算法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4419600" cy="537815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b="1" dirty="0" smtClean="0"/>
              <a:t>“产业”</a:t>
            </a:r>
            <a:r>
              <a:rPr lang="zh-CN" altLang="en-US" dirty="0"/>
              <a:t>的算法是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zh-CN" altLang="en-US" b="1" dirty="0"/>
              <a:t>增量模型</a:t>
            </a:r>
            <a:r>
              <a:rPr lang="en-US" altLang="zh-CN" b="1" dirty="0"/>
              <a:t>Uplift modeling</a:t>
            </a:r>
            <a:r>
              <a:rPr lang="zh-CN" altLang="en-US" dirty="0"/>
              <a:t>，</a:t>
            </a:r>
            <a:r>
              <a:rPr lang="en-US" altLang="zh-CN" dirty="0"/>
              <a:t>2.01</a:t>
            </a:r>
          </a:p>
          <a:p>
            <a:r>
              <a:rPr lang="zh-CN" altLang="en-US" b="1" dirty="0"/>
              <a:t>异常检测</a:t>
            </a:r>
            <a:r>
              <a:rPr lang="en-US" altLang="zh-CN" b="1" dirty="0"/>
              <a:t>Anomaly Detection</a:t>
            </a:r>
            <a:r>
              <a:rPr lang="zh-CN" altLang="en-US" dirty="0"/>
              <a:t>，</a:t>
            </a:r>
            <a:r>
              <a:rPr lang="en-US" altLang="zh-CN" dirty="0"/>
              <a:t>1.61</a:t>
            </a:r>
          </a:p>
          <a:p>
            <a:r>
              <a:rPr lang="zh-CN" altLang="en-US" b="1" dirty="0"/>
              <a:t>生存分析</a:t>
            </a:r>
            <a:r>
              <a:rPr lang="en-US" altLang="zh-CN" b="1" dirty="0"/>
              <a:t>Survival Analysis</a:t>
            </a:r>
            <a:r>
              <a:rPr lang="zh-CN" altLang="en-US" dirty="0"/>
              <a:t>，</a:t>
            </a:r>
            <a:r>
              <a:rPr lang="en-US" altLang="zh-CN" dirty="0"/>
              <a:t>1.39</a:t>
            </a:r>
          </a:p>
          <a:p>
            <a:r>
              <a:rPr lang="zh-CN" altLang="en-US" b="1" dirty="0"/>
              <a:t>因子分析</a:t>
            </a:r>
            <a:r>
              <a:rPr lang="en-US" altLang="zh-CN" b="1" dirty="0"/>
              <a:t>Factor Analysis</a:t>
            </a:r>
            <a:r>
              <a:rPr lang="zh-CN" altLang="en-US" dirty="0"/>
              <a:t>，</a:t>
            </a:r>
            <a:r>
              <a:rPr lang="en-US" altLang="zh-CN" dirty="0"/>
              <a:t>0.83</a:t>
            </a:r>
          </a:p>
          <a:p>
            <a:r>
              <a:rPr lang="zh-CN" altLang="en-US" b="1" dirty="0"/>
              <a:t>时间序列</a:t>
            </a:r>
            <a:r>
              <a:rPr lang="en-US" altLang="zh-CN" b="1" dirty="0"/>
              <a:t>Time series/Sequences</a:t>
            </a:r>
            <a:r>
              <a:rPr lang="zh-CN" altLang="en-US" dirty="0"/>
              <a:t>，</a:t>
            </a:r>
            <a:r>
              <a:rPr lang="en-US" altLang="zh-CN" dirty="0"/>
              <a:t>0.69</a:t>
            </a:r>
          </a:p>
          <a:p>
            <a:r>
              <a:rPr lang="zh-CN" altLang="en-US" b="1" dirty="0"/>
              <a:t>关联规则</a:t>
            </a:r>
            <a:r>
              <a:rPr lang="en-US" altLang="zh-CN" b="1" dirty="0"/>
              <a:t>Association Rules</a:t>
            </a:r>
            <a:r>
              <a:rPr lang="zh-CN" altLang="en-US" dirty="0"/>
              <a:t>，</a:t>
            </a:r>
            <a:r>
              <a:rPr lang="en-US" altLang="zh-CN" dirty="0" smtClean="0"/>
              <a:t>0.5</a:t>
            </a:r>
            <a:endParaRPr lang="en-US" altLang="zh-CN" dirty="0"/>
          </a:p>
          <a:p>
            <a:r>
              <a:rPr lang="zh-CN" altLang="en-US" b="1" dirty="0" smtClean="0"/>
              <a:t>增量</a:t>
            </a:r>
            <a:r>
              <a:rPr lang="zh-CN" altLang="en-US" b="1" dirty="0"/>
              <a:t>模型</a:t>
            </a:r>
            <a:r>
              <a:rPr lang="en-US" altLang="zh-CN" b="1" dirty="0"/>
              <a:t>Uplift modeling</a:t>
            </a:r>
            <a:r>
              <a:rPr lang="zh-CN" altLang="en-US" dirty="0"/>
              <a:t>又一次成了</a:t>
            </a:r>
            <a:r>
              <a:rPr lang="zh-CN" altLang="en-US" b="1" dirty="0"/>
              <a:t>最“产业”的算法</a:t>
            </a:r>
            <a:r>
              <a:rPr lang="zh-CN" altLang="en-US" dirty="0"/>
              <a:t>，但是令人惊讶的是其使用率确很低</a:t>
            </a:r>
            <a:r>
              <a:rPr lang="en-US" altLang="zh-CN" dirty="0"/>
              <a:t>—</a:t>
            </a:r>
            <a:r>
              <a:rPr lang="zh-CN" altLang="en-US" dirty="0"/>
              <a:t>只有</a:t>
            </a:r>
            <a:r>
              <a:rPr lang="en-US" altLang="zh-CN" dirty="0"/>
              <a:t>3.1</a:t>
            </a:r>
            <a:r>
              <a:rPr lang="en-US" altLang="zh-CN" dirty="0" smtClean="0"/>
              <a:t>%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“学术”</a:t>
            </a:r>
            <a:r>
              <a:rPr lang="zh-CN" altLang="en-US" dirty="0"/>
              <a:t>的算法是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zh-CN" altLang="en-US" dirty="0"/>
              <a:t>神经网络</a:t>
            </a:r>
            <a:r>
              <a:rPr lang="en-US" altLang="zh-CN" dirty="0"/>
              <a:t>Neural networks - regular, -0.35</a:t>
            </a:r>
          </a:p>
          <a:p>
            <a:r>
              <a:rPr lang="zh-CN" altLang="en-US" dirty="0"/>
              <a:t>朴素贝叶斯</a:t>
            </a:r>
            <a:r>
              <a:rPr lang="en-US" altLang="zh-CN" dirty="0"/>
              <a:t>Naive Bayes, -0.35</a:t>
            </a:r>
          </a:p>
          <a:p>
            <a:r>
              <a:rPr lang="zh-CN" altLang="en-US" dirty="0"/>
              <a:t>支持向量机</a:t>
            </a:r>
            <a:r>
              <a:rPr lang="en-US" altLang="zh-CN" dirty="0"/>
              <a:t>SVM, -0.24</a:t>
            </a:r>
          </a:p>
          <a:p>
            <a:r>
              <a:rPr lang="zh-CN" altLang="en-US" dirty="0"/>
              <a:t>深度学习</a:t>
            </a:r>
            <a:r>
              <a:rPr lang="en-US" altLang="zh-CN" dirty="0"/>
              <a:t>Deep Learning, -0.19</a:t>
            </a:r>
          </a:p>
          <a:p>
            <a:r>
              <a:rPr lang="en-US" altLang="zh-CN" dirty="0"/>
              <a:t>EM, -</a:t>
            </a:r>
            <a:r>
              <a:rPr lang="en-US" altLang="zh-CN" dirty="0" smtClean="0"/>
              <a:t>0.17</a:t>
            </a:r>
            <a:endParaRPr lang="en-US" altLang="zh-CN" dirty="0"/>
          </a:p>
        </p:txBody>
      </p:sp>
      <p:pic>
        <p:nvPicPr>
          <p:cNvPr id="3076" name="Picture 4" descr="C:\Users\lenovo\AppData\Local\YNote\data\zdzchina@126.com\79bc7bd129bb4646971fae54fb3e8102\64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95" y="533400"/>
            <a:ext cx="465772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874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457200" y="5715000"/>
            <a:ext cx="8534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1">
              <a:solidFill>
                <a:srgbClr val="FF0000"/>
              </a:solidFill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" y="57150"/>
            <a:ext cx="9117965" cy="47625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知识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发现框架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1946275" y="4402138"/>
            <a:ext cx="1946275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946275" y="4402138"/>
            <a:ext cx="1946275" cy="525462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2138363" y="453866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聚</a:t>
            </a:r>
            <a:endParaRPr lang="zh-CN" altLang="en-US" sz="2400" b="1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2362200" y="453866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焦</a:t>
            </a:r>
            <a:endParaRPr lang="zh-CN" altLang="en-US" sz="2400" b="1"/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2584450" y="453866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endParaRPr lang="zh-CN" altLang="en-US" sz="2400" b="1"/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2806700" y="453866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数</a:t>
            </a:r>
            <a:endParaRPr lang="zh-CN" altLang="en-US" sz="2400" b="1"/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3028950" y="453866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据</a:t>
            </a:r>
            <a:endParaRPr lang="zh-CN" altLang="en-US" sz="2400" b="1"/>
          </a:p>
        </p:txBody>
      </p:sp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3252788" y="453866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子</a:t>
            </a:r>
            <a:endParaRPr lang="zh-CN" altLang="en-US" sz="2400" b="1"/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3475038" y="453866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集</a:t>
            </a:r>
            <a:endParaRPr lang="zh-CN" altLang="en-US" sz="2400" b="1"/>
          </a:p>
        </p:txBody>
      </p:sp>
      <p:sp>
        <p:nvSpPr>
          <p:cNvPr id="202765" name="Rectangle 13"/>
          <p:cNvSpPr>
            <a:spLocks noChangeArrowheads="1"/>
          </p:cNvSpPr>
          <p:nvPr/>
        </p:nvSpPr>
        <p:spPr bwMode="auto">
          <a:xfrm>
            <a:off x="3260725" y="3613150"/>
            <a:ext cx="1946275" cy="525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3260725" y="3613150"/>
            <a:ext cx="1946275" cy="525463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343275" y="374967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经</a:t>
            </a:r>
            <a:endParaRPr lang="zh-CN" altLang="en-US" sz="2400" b="1"/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3565525" y="374967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过</a:t>
            </a:r>
            <a:endParaRPr lang="zh-CN" altLang="en-US" sz="2400" b="1"/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787775" y="374967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预</a:t>
            </a:r>
            <a:endParaRPr lang="zh-CN" altLang="en-US" sz="2400" b="1"/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4011613" y="3749675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处</a:t>
            </a:r>
            <a:endParaRPr lang="zh-CN" altLang="en-US" sz="2400" b="1"/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4232275" y="374967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理</a:t>
            </a:r>
            <a:endParaRPr lang="zh-CN" altLang="en-US" sz="2400" b="1"/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4456113" y="3749675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endParaRPr lang="zh-CN" altLang="en-US" sz="2400" b="1"/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4678363" y="3749675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数</a:t>
            </a:r>
            <a:endParaRPr lang="zh-CN" altLang="en-US" sz="2400" b="1"/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4902200" y="374967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据</a:t>
            </a:r>
            <a:endParaRPr lang="zh-CN" altLang="en-US" sz="2400" b="1"/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4392613" y="2824163"/>
            <a:ext cx="1946275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4392613" y="2824163"/>
            <a:ext cx="1946275" cy="525462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4806950" y="2960688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格</a:t>
            </a:r>
            <a:endParaRPr lang="zh-CN" altLang="en-US" sz="2400" b="1"/>
          </a:p>
        </p:txBody>
      </p:sp>
      <p:sp>
        <p:nvSpPr>
          <p:cNvPr id="202778" name="Rectangle 26"/>
          <p:cNvSpPr>
            <a:spLocks noChangeArrowheads="1"/>
          </p:cNvSpPr>
          <p:nvPr/>
        </p:nvSpPr>
        <p:spPr bwMode="auto">
          <a:xfrm>
            <a:off x="5030788" y="2960688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式</a:t>
            </a:r>
            <a:endParaRPr lang="zh-CN" altLang="en-US" sz="2400" b="1"/>
          </a:p>
        </p:txBody>
      </p:sp>
      <p:sp>
        <p:nvSpPr>
          <p:cNvPr id="202779" name="Rectangle 27"/>
          <p:cNvSpPr>
            <a:spLocks noChangeArrowheads="1"/>
          </p:cNvSpPr>
          <p:nvPr/>
        </p:nvSpPr>
        <p:spPr bwMode="auto">
          <a:xfrm>
            <a:off x="5253038" y="2960688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化</a:t>
            </a:r>
            <a:endParaRPr lang="zh-CN" altLang="en-US" sz="2400" b="1"/>
          </a:p>
        </p:txBody>
      </p:sp>
      <p:sp>
        <p:nvSpPr>
          <p:cNvPr id="202780" name="Rectangle 28"/>
          <p:cNvSpPr>
            <a:spLocks noChangeArrowheads="1"/>
          </p:cNvSpPr>
          <p:nvPr/>
        </p:nvSpPr>
        <p:spPr bwMode="auto">
          <a:xfrm>
            <a:off x="5475288" y="2960688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数</a:t>
            </a:r>
            <a:endParaRPr lang="zh-CN" altLang="en-US" sz="2400" b="1"/>
          </a:p>
        </p:txBody>
      </p:sp>
      <p:sp>
        <p:nvSpPr>
          <p:cNvPr id="202781" name="Rectangle 29"/>
          <p:cNvSpPr>
            <a:spLocks noChangeArrowheads="1"/>
          </p:cNvSpPr>
          <p:nvPr/>
        </p:nvSpPr>
        <p:spPr bwMode="auto">
          <a:xfrm>
            <a:off x="5699125" y="2960688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据</a:t>
            </a:r>
            <a:endParaRPr lang="zh-CN" altLang="en-US" sz="2400" b="1"/>
          </a:p>
        </p:txBody>
      </p:sp>
      <p:sp>
        <p:nvSpPr>
          <p:cNvPr id="202782" name="Rectangle 30"/>
          <p:cNvSpPr>
            <a:spLocks noChangeArrowheads="1"/>
          </p:cNvSpPr>
          <p:nvPr/>
        </p:nvSpPr>
        <p:spPr bwMode="auto">
          <a:xfrm>
            <a:off x="5627688" y="2033588"/>
            <a:ext cx="1946275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783" name="Rectangle 31"/>
          <p:cNvSpPr>
            <a:spLocks noChangeArrowheads="1"/>
          </p:cNvSpPr>
          <p:nvPr/>
        </p:nvSpPr>
        <p:spPr bwMode="auto">
          <a:xfrm>
            <a:off x="5627688" y="2033588"/>
            <a:ext cx="1946275" cy="525462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784" name="Rectangle 32"/>
          <p:cNvSpPr>
            <a:spLocks noChangeArrowheads="1"/>
          </p:cNvSpPr>
          <p:nvPr/>
        </p:nvSpPr>
        <p:spPr bwMode="auto">
          <a:xfrm>
            <a:off x="6154738" y="2171700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假</a:t>
            </a:r>
            <a:endParaRPr lang="zh-CN" altLang="en-US" sz="2400" b="1"/>
          </a:p>
        </p:txBody>
      </p:sp>
      <p:sp>
        <p:nvSpPr>
          <p:cNvPr id="202785" name="Rectangle 33"/>
          <p:cNvSpPr>
            <a:spLocks noChangeArrowheads="1"/>
          </p:cNvSpPr>
          <p:nvPr/>
        </p:nvSpPr>
        <p:spPr bwMode="auto">
          <a:xfrm>
            <a:off x="6376988" y="2171700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endParaRPr lang="zh-CN" altLang="en-US" sz="2400" b="1"/>
          </a:p>
        </p:txBody>
      </p:sp>
      <p:sp>
        <p:nvSpPr>
          <p:cNvPr id="202786" name="Rectangle 34"/>
          <p:cNvSpPr>
            <a:spLocks noChangeArrowheads="1"/>
          </p:cNvSpPr>
          <p:nvPr/>
        </p:nvSpPr>
        <p:spPr bwMode="auto">
          <a:xfrm>
            <a:off x="6600825" y="2171700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规</a:t>
            </a:r>
            <a:endParaRPr lang="zh-CN" altLang="en-US" sz="2400" b="1"/>
          </a:p>
        </p:txBody>
      </p:sp>
      <p:sp>
        <p:nvSpPr>
          <p:cNvPr id="202787" name="Rectangle 35"/>
          <p:cNvSpPr>
            <a:spLocks noChangeArrowheads="1"/>
          </p:cNvSpPr>
          <p:nvPr/>
        </p:nvSpPr>
        <p:spPr bwMode="auto">
          <a:xfrm>
            <a:off x="6823075" y="2171700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则</a:t>
            </a:r>
            <a:endParaRPr lang="zh-CN" altLang="en-US" sz="2400" b="1"/>
          </a:p>
        </p:txBody>
      </p:sp>
      <p:sp>
        <p:nvSpPr>
          <p:cNvPr id="202788" name="Rectangle 36"/>
          <p:cNvSpPr>
            <a:spLocks noChangeArrowheads="1"/>
          </p:cNvSpPr>
          <p:nvPr/>
        </p:nvSpPr>
        <p:spPr bwMode="auto">
          <a:xfrm>
            <a:off x="26988" y="5191125"/>
            <a:ext cx="1944687" cy="525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2789" name="Rectangle 37"/>
          <p:cNvSpPr>
            <a:spLocks noChangeArrowheads="1"/>
          </p:cNvSpPr>
          <p:nvPr/>
        </p:nvSpPr>
        <p:spPr bwMode="auto">
          <a:xfrm>
            <a:off x="26988" y="5191125"/>
            <a:ext cx="1944687" cy="525463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202790" name="Rectangle 38"/>
          <p:cNvSpPr>
            <a:spLocks noChangeArrowheads="1"/>
          </p:cNvSpPr>
          <p:nvPr/>
        </p:nvSpPr>
        <p:spPr bwMode="auto">
          <a:xfrm>
            <a:off x="442913" y="5327650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现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02791" name="Rectangle 39"/>
          <p:cNvSpPr>
            <a:spLocks noChangeArrowheads="1"/>
          </p:cNvSpPr>
          <p:nvPr/>
        </p:nvSpPr>
        <p:spPr bwMode="auto">
          <a:xfrm>
            <a:off x="663575" y="5327650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chemeClr val="accent2"/>
                </a:solidFill>
                <a:latin typeface="宋体" panose="02010600030101010101" pitchFamily="2" charset="-122"/>
              </a:rPr>
              <a:t>实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202792" name="Rectangle 40"/>
          <p:cNvSpPr>
            <a:spLocks noChangeArrowheads="1"/>
          </p:cNvSpPr>
          <p:nvPr/>
        </p:nvSpPr>
        <p:spPr bwMode="auto">
          <a:xfrm>
            <a:off x="887413" y="5327650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chemeClr val="accent2"/>
                </a:solidFill>
                <a:latin typeface="宋体" panose="02010600030101010101" pitchFamily="2" charset="-122"/>
              </a:rPr>
              <a:t>数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202793" name="Rectangle 41"/>
          <p:cNvSpPr>
            <a:spLocks noChangeArrowheads="1"/>
          </p:cNvSpPr>
          <p:nvPr/>
        </p:nvSpPr>
        <p:spPr bwMode="auto">
          <a:xfrm>
            <a:off x="1109663" y="5327650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据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02795" name="Rectangle 43"/>
          <p:cNvSpPr>
            <a:spLocks noChangeArrowheads="1"/>
          </p:cNvSpPr>
          <p:nvPr/>
        </p:nvSpPr>
        <p:spPr bwMode="auto">
          <a:xfrm>
            <a:off x="2608263" y="5800725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选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796" name="Rectangle 44"/>
          <p:cNvSpPr>
            <a:spLocks noChangeArrowheads="1"/>
          </p:cNvSpPr>
          <p:nvPr/>
        </p:nvSpPr>
        <p:spPr bwMode="auto">
          <a:xfrm>
            <a:off x="2828925" y="580072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择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797" name="Rectangle 45"/>
          <p:cNvSpPr>
            <a:spLocks noChangeArrowheads="1"/>
          </p:cNvSpPr>
          <p:nvPr/>
        </p:nvSpPr>
        <p:spPr bwMode="auto">
          <a:xfrm>
            <a:off x="3825875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预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798" name="Rectangle 46"/>
          <p:cNvSpPr>
            <a:spLocks noChangeArrowheads="1"/>
          </p:cNvSpPr>
          <p:nvPr/>
        </p:nvSpPr>
        <p:spPr bwMode="auto">
          <a:xfrm>
            <a:off x="4049713" y="581501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处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799" name="Rectangle 47"/>
          <p:cNvSpPr>
            <a:spLocks noChangeArrowheads="1"/>
          </p:cNvSpPr>
          <p:nvPr/>
        </p:nvSpPr>
        <p:spPr bwMode="auto">
          <a:xfrm>
            <a:off x="4271963" y="581501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理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800" name="Rectangle 48"/>
          <p:cNvSpPr>
            <a:spLocks noChangeArrowheads="1"/>
          </p:cNvSpPr>
          <p:nvPr/>
        </p:nvSpPr>
        <p:spPr bwMode="auto">
          <a:xfrm>
            <a:off x="608330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数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630555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据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652780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挖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803" name="Rectangle 51"/>
          <p:cNvSpPr>
            <a:spLocks noChangeArrowheads="1"/>
          </p:cNvSpPr>
          <p:nvPr/>
        </p:nvSpPr>
        <p:spPr bwMode="auto">
          <a:xfrm>
            <a:off x="675005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掘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804" name="Rectangle 52"/>
          <p:cNvSpPr>
            <a:spLocks noChangeArrowheads="1"/>
          </p:cNvSpPr>
          <p:nvPr/>
        </p:nvSpPr>
        <p:spPr bwMode="auto">
          <a:xfrm>
            <a:off x="5068888" y="581501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变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805" name="Rectangle 53"/>
          <p:cNvSpPr>
            <a:spLocks noChangeArrowheads="1"/>
          </p:cNvSpPr>
          <p:nvPr/>
        </p:nvSpPr>
        <p:spPr bwMode="auto">
          <a:xfrm>
            <a:off x="5291138" y="581501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换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806" name="Rectangle 54"/>
          <p:cNvSpPr>
            <a:spLocks noChangeArrowheads="1"/>
          </p:cNvSpPr>
          <p:nvPr/>
        </p:nvSpPr>
        <p:spPr bwMode="auto">
          <a:xfrm>
            <a:off x="6943725" y="1246188"/>
            <a:ext cx="1944688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4800" b="1"/>
          </a:p>
        </p:txBody>
      </p:sp>
      <p:sp>
        <p:nvSpPr>
          <p:cNvPr id="202807" name="Rectangle 55"/>
          <p:cNvSpPr>
            <a:spLocks noChangeArrowheads="1"/>
          </p:cNvSpPr>
          <p:nvPr/>
        </p:nvSpPr>
        <p:spPr bwMode="auto">
          <a:xfrm>
            <a:off x="6943725" y="1319213"/>
            <a:ext cx="1944688" cy="525462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808" name="Rectangle 56"/>
          <p:cNvSpPr>
            <a:spLocks noChangeArrowheads="1"/>
          </p:cNvSpPr>
          <p:nvPr/>
        </p:nvSpPr>
        <p:spPr bwMode="auto">
          <a:xfrm>
            <a:off x="7693025" y="138112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知</a:t>
            </a:r>
            <a:endParaRPr lang="zh-CN" altLang="en-US" sz="2400" b="1"/>
          </a:p>
        </p:txBody>
      </p:sp>
      <p:sp>
        <p:nvSpPr>
          <p:cNvPr id="202809" name="Rectangle 57"/>
          <p:cNvSpPr>
            <a:spLocks noChangeArrowheads="1"/>
          </p:cNvSpPr>
          <p:nvPr/>
        </p:nvSpPr>
        <p:spPr bwMode="auto">
          <a:xfrm>
            <a:off x="7915275" y="1381125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识</a:t>
            </a:r>
            <a:endParaRPr lang="zh-CN" altLang="en-US" sz="2400" b="1"/>
          </a:p>
        </p:txBody>
      </p:sp>
      <p:sp>
        <p:nvSpPr>
          <p:cNvPr id="202810" name="Rectangle 58"/>
          <p:cNvSpPr>
            <a:spLocks noChangeArrowheads="1"/>
          </p:cNvSpPr>
          <p:nvPr/>
        </p:nvSpPr>
        <p:spPr bwMode="auto">
          <a:xfrm>
            <a:off x="739775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评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811" name="Rectangle 59"/>
          <p:cNvSpPr>
            <a:spLocks noChangeArrowheads="1"/>
          </p:cNvSpPr>
          <p:nvPr/>
        </p:nvSpPr>
        <p:spPr bwMode="auto">
          <a:xfrm>
            <a:off x="762000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价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812" name="Rectangle 60"/>
          <p:cNvSpPr>
            <a:spLocks noChangeArrowheads="1"/>
          </p:cNvSpPr>
          <p:nvPr/>
        </p:nvSpPr>
        <p:spPr bwMode="auto">
          <a:xfrm>
            <a:off x="7843838" y="5815013"/>
            <a:ext cx="232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检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813" name="Rectangle 61"/>
          <p:cNvSpPr>
            <a:spLocks noChangeArrowheads="1"/>
          </p:cNvSpPr>
          <p:nvPr/>
        </p:nvSpPr>
        <p:spPr bwMode="auto">
          <a:xfrm>
            <a:off x="8064500" y="5815013"/>
            <a:ext cx="230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验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814" name="Freeform 62"/>
          <p:cNvSpPr>
            <a:spLocks noEditPoints="1"/>
          </p:cNvSpPr>
          <p:nvPr/>
        </p:nvSpPr>
        <p:spPr bwMode="auto">
          <a:xfrm>
            <a:off x="7910513" y="1763713"/>
            <a:ext cx="11112" cy="3959225"/>
          </a:xfrm>
          <a:custGeom>
            <a:avLst/>
            <a:gdLst>
              <a:gd name="T0" fmla="*/ 16 w 16"/>
              <a:gd name="T1" fmla="*/ 4858 h 4988"/>
              <a:gd name="T2" fmla="*/ 0 w 16"/>
              <a:gd name="T3" fmla="*/ 4982 h 4988"/>
              <a:gd name="T4" fmla="*/ 11 w 16"/>
              <a:gd name="T5" fmla="*/ 4651 h 4988"/>
              <a:gd name="T6" fmla="*/ 5 w 16"/>
              <a:gd name="T7" fmla="*/ 4786 h 4988"/>
              <a:gd name="T8" fmla="*/ 5 w 16"/>
              <a:gd name="T9" fmla="*/ 4448 h 4988"/>
              <a:gd name="T10" fmla="*/ 11 w 16"/>
              <a:gd name="T11" fmla="*/ 4583 h 4988"/>
              <a:gd name="T12" fmla="*/ 0 w 16"/>
              <a:gd name="T13" fmla="*/ 4250 h 4988"/>
              <a:gd name="T14" fmla="*/ 16 w 16"/>
              <a:gd name="T15" fmla="*/ 4254 h 4988"/>
              <a:gd name="T16" fmla="*/ 0 w 16"/>
              <a:gd name="T17" fmla="*/ 4373 h 4988"/>
              <a:gd name="T18" fmla="*/ 14 w 16"/>
              <a:gd name="T19" fmla="*/ 4045 h 4988"/>
              <a:gd name="T20" fmla="*/ 2 w 16"/>
              <a:gd name="T21" fmla="*/ 4177 h 4988"/>
              <a:gd name="T22" fmla="*/ 9 w 16"/>
              <a:gd name="T23" fmla="*/ 3840 h 4988"/>
              <a:gd name="T24" fmla="*/ 9 w 16"/>
              <a:gd name="T25" fmla="*/ 3975 h 4988"/>
              <a:gd name="T26" fmla="*/ 2 w 16"/>
              <a:gd name="T27" fmla="*/ 3640 h 4988"/>
              <a:gd name="T28" fmla="*/ 14 w 16"/>
              <a:gd name="T29" fmla="*/ 3772 h 4988"/>
              <a:gd name="T30" fmla="*/ 0 w 16"/>
              <a:gd name="T31" fmla="*/ 3444 h 4988"/>
              <a:gd name="T32" fmla="*/ 16 w 16"/>
              <a:gd name="T33" fmla="*/ 3562 h 4988"/>
              <a:gd name="T34" fmla="*/ 0 w 16"/>
              <a:gd name="T35" fmla="*/ 3562 h 4988"/>
              <a:gd name="T36" fmla="*/ 11 w 16"/>
              <a:gd name="T37" fmla="*/ 3234 h 4988"/>
              <a:gd name="T38" fmla="*/ 5 w 16"/>
              <a:gd name="T39" fmla="*/ 3367 h 4988"/>
              <a:gd name="T40" fmla="*/ 5 w 16"/>
              <a:gd name="T41" fmla="*/ 3031 h 4988"/>
              <a:gd name="T42" fmla="*/ 11 w 16"/>
              <a:gd name="T43" fmla="*/ 3166 h 4988"/>
              <a:gd name="T44" fmla="*/ 0 w 16"/>
              <a:gd name="T45" fmla="*/ 2833 h 4988"/>
              <a:gd name="T46" fmla="*/ 16 w 16"/>
              <a:gd name="T47" fmla="*/ 2957 h 4988"/>
              <a:gd name="T48" fmla="*/ 0 w 16"/>
              <a:gd name="T49" fmla="*/ 2752 h 4988"/>
              <a:gd name="T50" fmla="*/ 16 w 16"/>
              <a:gd name="T51" fmla="*/ 2633 h 4988"/>
              <a:gd name="T52" fmla="*/ 0 w 16"/>
              <a:gd name="T53" fmla="*/ 2752 h 4988"/>
              <a:gd name="T54" fmla="*/ 14 w 16"/>
              <a:gd name="T55" fmla="*/ 2425 h 4988"/>
              <a:gd name="T56" fmla="*/ 2 w 16"/>
              <a:gd name="T57" fmla="*/ 2556 h 4988"/>
              <a:gd name="T58" fmla="*/ 7 w 16"/>
              <a:gd name="T59" fmla="*/ 2220 h 4988"/>
              <a:gd name="T60" fmla="*/ 14 w 16"/>
              <a:gd name="T61" fmla="*/ 2353 h 4988"/>
              <a:gd name="T62" fmla="*/ 0 w 16"/>
              <a:gd name="T63" fmla="*/ 2027 h 4988"/>
              <a:gd name="T64" fmla="*/ 16 w 16"/>
              <a:gd name="T65" fmla="*/ 2144 h 4988"/>
              <a:gd name="T66" fmla="*/ 0 w 16"/>
              <a:gd name="T67" fmla="*/ 2144 h 4988"/>
              <a:gd name="T68" fmla="*/ 16 w 16"/>
              <a:gd name="T69" fmla="*/ 1820 h 4988"/>
              <a:gd name="T70" fmla="*/ 0 w 16"/>
              <a:gd name="T71" fmla="*/ 1944 h 4988"/>
              <a:gd name="T72" fmla="*/ 11 w 16"/>
              <a:gd name="T73" fmla="*/ 1613 h 4988"/>
              <a:gd name="T74" fmla="*/ 5 w 16"/>
              <a:gd name="T75" fmla="*/ 1748 h 4988"/>
              <a:gd name="T76" fmla="*/ 5 w 16"/>
              <a:gd name="T77" fmla="*/ 1410 h 4988"/>
              <a:gd name="T78" fmla="*/ 11 w 16"/>
              <a:gd name="T79" fmla="*/ 1545 h 4988"/>
              <a:gd name="T80" fmla="*/ 0 w 16"/>
              <a:gd name="T81" fmla="*/ 1212 h 4988"/>
              <a:gd name="T82" fmla="*/ 16 w 16"/>
              <a:gd name="T83" fmla="*/ 1216 h 4988"/>
              <a:gd name="T84" fmla="*/ 0 w 16"/>
              <a:gd name="T85" fmla="*/ 1335 h 4988"/>
              <a:gd name="T86" fmla="*/ 14 w 16"/>
              <a:gd name="T87" fmla="*/ 1007 h 4988"/>
              <a:gd name="T88" fmla="*/ 2 w 16"/>
              <a:gd name="T89" fmla="*/ 1139 h 4988"/>
              <a:gd name="T90" fmla="*/ 9 w 16"/>
              <a:gd name="T91" fmla="*/ 802 h 4988"/>
              <a:gd name="T92" fmla="*/ 9 w 16"/>
              <a:gd name="T93" fmla="*/ 937 h 4988"/>
              <a:gd name="T94" fmla="*/ 2 w 16"/>
              <a:gd name="T95" fmla="*/ 602 h 4988"/>
              <a:gd name="T96" fmla="*/ 14 w 16"/>
              <a:gd name="T97" fmla="*/ 734 h 4988"/>
              <a:gd name="T98" fmla="*/ 0 w 16"/>
              <a:gd name="T99" fmla="*/ 406 h 4988"/>
              <a:gd name="T100" fmla="*/ 16 w 16"/>
              <a:gd name="T101" fmla="*/ 524 h 4988"/>
              <a:gd name="T102" fmla="*/ 0 w 16"/>
              <a:gd name="T103" fmla="*/ 524 h 4988"/>
              <a:gd name="T104" fmla="*/ 11 w 16"/>
              <a:gd name="T105" fmla="*/ 196 h 4988"/>
              <a:gd name="T106" fmla="*/ 9 w 16"/>
              <a:gd name="T107" fmla="*/ 331 h 4988"/>
              <a:gd name="T108" fmla="*/ 0 w 16"/>
              <a:gd name="T109" fmla="*/ 5 h 4988"/>
              <a:gd name="T110" fmla="*/ 16 w 16"/>
              <a:gd name="T111" fmla="*/ 122 h 4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" h="4988">
                <a:moveTo>
                  <a:pt x="0" y="4979"/>
                </a:moveTo>
                <a:lnTo>
                  <a:pt x="0" y="4862"/>
                </a:lnTo>
                <a:lnTo>
                  <a:pt x="0" y="4858"/>
                </a:lnTo>
                <a:lnTo>
                  <a:pt x="2" y="4855"/>
                </a:lnTo>
                <a:lnTo>
                  <a:pt x="5" y="4853"/>
                </a:lnTo>
                <a:lnTo>
                  <a:pt x="9" y="4853"/>
                </a:lnTo>
                <a:lnTo>
                  <a:pt x="11" y="4853"/>
                </a:lnTo>
                <a:lnTo>
                  <a:pt x="14" y="4855"/>
                </a:lnTo>
                <a:lnTo>
                  <a:pt x="16" y="4858"/>
                </a:lnTo>
                <a:lnTo>
                  <a:pt x="16" y="4862"/>
                </a:lnTo>
                <a:lnTo>
                  <a:pt x="16" y="4979"/>
                </a:lnTo>
                <a:lnTo>
                  <a:pt x="16" y="4982"/>
                </a:lnTo>
                <a:lnTo>
                  <a:pt x="14" y="4986"/>
                </a:lnTo>
                <a:lnTo>
                  <a:pt x="11" y="4988"/>
                </a:lnTo>
                <a:lnTo>
                  <a:pt x="9" y="4988"/>
                </a:lnTo>
                <a:lnTo>
                  <a:pt x="5" y="4988"/>
                </a:lnTo>
                <a:lnTo>
                  <a:pt x="2" y="4986"/>
                </a:lnTo>
                <a:lnTo>
                  <a:pt x="0" y="4982"/>
                </a:lnTo>
                <a:lnTo>
                  <a:pt x="0" y="4979"/>
                </a:lnTo>
                <a:lnTo>
                  <a:pt x="0" y="4979"/>
                </a:lnTo>
                <a:close/>
                <a:moveTo>
                  <a:pt x="0" y="4777"/>
                </a:moveTo>
                <a:lnTo>
                  <a:pt x="0" y="4658"/>
                </a:lnTo>
                <a:lnTo>
                  <a:pt x="0" y="4657"/>
                </a:lnTo>
                <a:lnTo>
                  <a:pt x="2" y="4653"/>
                </a:lnTo>
                <a:lnTo>
                  <a:pt x="5" y="4651"/>
                </a:lnTo>
                <a:lnTo>
                  <a:pt x="9" y="4651"/>
                </a:lnTo>
                <a:lnTo>
                  <a:pt x="11" y="4651"/>
                </a:lnTo>
                <a:lnTo>
                  <a:pt x="14" y="4653"/>
                </a:lnTo>
                <a:lnTo>
                  <a:pt x="16" y="4657"/>
                </a:lnTo>
                <a:lnTo>
                  <a:pt x="16" y="4658"/>
                </a:lnTo>
                <a:lnTo>
                  <a:pt x="16" y="4777"/>
                </a:lnTo>
                <a:lnTo>
                  <a:pt x="16" y="4781"/>
                </a:lnTo>
                <a:lnTo>
                  <a:pt x="14" y="4784"/>
                </a:lnTo>
                <a:lnTo>
                  <a:pt x="11" y="4786"/>
                </a:lnTo>
                <a:lnTo>
                  <a:pt x="9" y="4786"/>
                </a:lnTo>
                <a:lnTo>
                  <a:pt x="5" y="4786"/>
                </a:lnTo>
                <a:lnTo>
                  <a:pt x="2" y="4784"/>
                </a:lnTo>
                <a:lnTo>
                  <a:pt x="0" y="4781"/>
                </a:lnTo>
                <a:lnTo>
                  <a:pt x="0" y="4777"/>
                </a:lnTo>
                <a:lnTo>
                  <a:pt x="0" y="4777"/>
                </a:lnTo>
                <a:close/>
                <a:moveTo>
                  <a:pt x="0" y="4574"/>
                </a:moveTo>
                <a:lnTo>
                  <a:pt x="0" y="4457"/>
                </a:lnTo>
                <a:lnTo>
                  <a:pt x="0" y="4453"/>
                </a:lnTo>
                <a:lnTo>
                  <a:pt x="2" y="4450"/>
                </a:lnTo>
                <a:lnTo>
                  <a:pt x="5" y="4448"/>
                </a:lnTo>
                <a:lnTo>
                  <a:pt x="9" y="4448"/>
                </a:lnTo>
                <a:lnTo>
                  <a:pt x="11" y="4448"/>
                </a:lnTo>
                <a:lnTo>
                  <a:pt x="14" y="4450"/>
                </a:lnTo>
                <a:lnTo>
                  <a:pt x="16" y="4453"/>
                </a:lnTo>
                <a:lnTo>
                  <a:pt x="16" y="4457"/>
                </a:lnTo>
                <a:lnTo>
                  <a:pt x="16" y="4574"/>
                </a:lnTo>
                <a:lnTo>
                  <a:pt x="16" y="4578"/>
                </a:lnTo>
                <a:lnTo>
                  <a:pt x="14" y="4581"/>
                </a:lnTo>
                <a:lnTo>
                  <a:pt x="11" y="4583"/>
                </a:lnTo>
                <a:lnTo>
                  <a:pt x="9" y="4583"/>
                </a:lnTo>
                <a:lnTo>
                  <a:pt x="5" y="4583"/>
                </a:lnTo>
                <a:lnTo>
                  <a:pt x="2" y="4581"/>
                </a:lnTo>
                <a:lnTo>
                  <a:pt x="0" y="4578"/>
                </a:lnTo>
                <a:lnTo>
                  <a:pt x="0" y="4574"/>
                </a:lnTo>
                <a:lnTo>
                  <a:pt x="0" y="4574"/>
                </a:lnTo>
                <a:close/>
                <a:moveTo>
                  <a:pt x="0" y="4373"/>
                </a:moveTo>
                <a:lnTo>
                  <a:pt x="0" y="4254"/>
                </a:lnTo>
                <a:lnTo>
                  <a:pt x="0" y="4250"/>
                </a:lnTo>
                <a:lnTo>
                  <a:pt x="2" y="4248"/>
                </a:lnTo>
                <a:lnTo>
                  <a:pt x="5" y="4245"/>
                </a:lnTo>
                <a:lnTo>
                  <a:pt x="7" y="4245"/>
                </a:lnTo>
                <a:lnTo>
                  <a:pt x="9" y="4245"/>
                </a:lnTo>
                <a:lnTo>
                  <a:pt x="11" y="4245"/>
                </a:lnTo>
                <a:lnTo>
                  <a:pt x="11" y="4245"/>
                </a:lnTo>
                <a:lnTo>
                  <a:pt x="14" y="4248"/>
                </a:lnTo>
                <a:lnTo>
                  <a:pt x="16" y="4250"/>
                </a:lnTo>
                <a:lnTo>
                  <a:pt x="16" y="4254"/>
                </a:lnTo>
                <a:lnTo>
                  <a:pt x="16" y="4373"/>
                </a:lnTo>
                <a:lnTo>
                  <a:pt x="16" y="4374"/>
                </a:lnTo>
                <a:lnTo>
                  <a:pt x="14" y="4378"/>
                </a:lnTo>
                <a:lnTo>
                  <a:pt x="11" y="4380"/>
                </a:lnTo>
                <a:lnTo>
                  <a:pt x="9" y="4380"/>
                </a:lnTo>
                <a:lnTo>
                  <a:pt x="5" y="4380"/>
                </a:lnTo>
                <a:lnTo>
                  <a:pt x="2" y="4378"/>
                </a:lnTo>
                <a:lnTo>
                  <a:pt x="0" y="4374"/>
                </a:lnTo>
                <a:lnTo>
                  <a:pt x="0" y="4373"/>
                </a:lnTo>
                <a:lnTo>
                  <a:pt x="0" y="4373"/>
                </a:lnTo>
                <a:close/>
                <a:moveTo>
                  <a:pt x="0" y="4169"/>
                </a:moveTo>
                <a:lnTo>
                  <a:pt x="0" y="4052"/>
                </a:lnTo>
                <a:lnTo>
                  <a:pt x="0" y="4049"/>
                </a:lnTo>
                <a:lnTo>
                  <a:pt x="2" y="4045"/>
                </a:lnTo>
                <a:lnTo>
                  <a:pt x="5" y="4043"/>
                </a:lnTo>
                <a:lnTo>
                  <a:pt x="9" y="4043"/>
                </a:lnTo>
                <a:lnTo>
                  <a:pt x="11" y="4043"/>
                </a:lnTo>
                <a:lnTo>
                  <a:pt x="14" y="4045"/>
                </a:lnTo>
                <a:lnTo>
                  <a:pt x="16" y="4049"/>
                </a:lnTo>
                <a:lnTo>
                  <a:pt x="16" y="4052"/>
                </a:lnTo>
                <a:lnTo>
                  <a:pt x="16" y="4169"/>
                </a:lnTo>
                <a:lnTo>
                  <a:pt x="16" y="4173"/>
                </a:lnTo>
                <a:lnTo>
                  <a:pt x="14" y="4177"/>
                </a:lnTo>
                <a:lnTo>
                  <a:pt x="11" y="4178"/>
                </a:lnTo>
                <a:lnTo>
                  <a:pt x="9" y="4178"/>
                </a:lnTo>
                <a:lnTo>
                  <a:pt x="5" y="4178"/>
                </a:lnTo>
                <a:lnTo>
                  <a:pt x="2" y="4177"/>
                </a:lnTo>
                <a:lnTo>
                  <a:pt x="0" y="4173"/>
                </a:lnTo>
                <a:lnTo>
                  <a:pt x="0" y="4169"/>
                </a:lnTo>
                <a:lnTo>
                  <a:pt x="0" y="4169"/>
                </a:lnTo>
                <a:close/>
                <a:moveTo>
                  <a:pt x="0" y="3966"/>
                </a:moveTo>
                <a:lnTo>
                  <a:pt x="0" y="3849"/>
                </a:lnTo>
                <a:lnTo>
                  <a:pt x="0" y="3845"/>
                </a:lnTo>
                <a:lnTo>
                  <a:pt x="2" y="3842"/>
                </a:lnTo>
                <a:lnTo>
                  <a:pt x="5" y="3840"/>
                </a:lnTo>
                <a:lnTo>
                  <a:pt x="9" y="3840"/>
                </a:lnTo>
                <a:lnTo>
                  <a:pt x="11" y="3840"/>
                </a:lnTo>
                <a:lnTo>
                  <a:pt x="14" y="3842"/>
                </a:lnTo>
                <a:lnTo>
                  <a:pt x="16" y="3845"/>
                </a:lnTo>
                <a:lnTo>
                  <a:pt x="16" y="3849"/>
                </a:lnTo>
                <a:lnTo>
                  <a:pt x="16" y="3966"/>
                </a:lnTo>
                <a:lnTo>
                  <a:pt x="16" y="3970"/>
                </a:lnTo>
                <a:lnTo>
                  <a:pt x="14" y="3973"/>
                </a:lnTo>
                <a:lnTo>
                  <a:pt x="11" y="3975"/>
                </a:lnTo>
                <a:lnTo>
                  <a:pt x="9" y="3975"/>
                </a:lnTo>
                <a:lnTo>
                  <a:pt x="5" y="3975"/>
                </a:lnTo>
                <a:lnTo>
                  <a:pt x="2" y="3973"/>
                </a:lnTo>
                <a:lnTo>
                  <a:pt x="0" y="3970"/>
                </a:lnTo>
                <a:lnTo>
                  <a:pt x="0" y="3966"/>
                </a:lnTo>
                <a:lnTo>
                  <a:pt x="0" y="3966"/>
                </a:lnTo>
                <a:close/>
                <a:moveTo>
                  <a:pt x="0" y="3765"/>
                </a:moveTo>
                <a:lnTo>
                  <a:pt x="0" y="3646"/>
                </a:lnTo>
                <a:lnTo>
                  <a:pt x="0" y="3644"/>
                </a:lnTo>
                <a:lnTo>
                  <a:pt x="2" y="3640"/>
                </a:lnTo>
                <a:lnTo>
                  <a:pt x="5" y="3639"/>
                </a:lnTo>
                <a:lnTo>
                  <a:pt x="9" y="3639"/>
                </a:lnTo>
                <a:lnTo>
                  <a:pt x="11" y="3639"/>
                </a:lnTo>
                <a:lnTo>
                  <a:pt x="14" y="3640"/>
                </a:lnTo>
                <a:lnTo>
                  <a:pt x="16" y="3644"/>
                </a:lnTo>
                <a:lnTo>
                  <a:pt x="16" y="3646"/>
                </a:lnTo>
                <a:lnTo>
                  <a:pt x="16" y="3765"/>
                </a:lnTo>
                <a:lnTo>
                  <a:pt x="16" y="3768"/>
                </a:lnTo>
                <a:lnTo>
                  <a:pt x="14" y="3772"/>
                </a:lnTo>
                <a:lnTo>
                  <a:pt x="11" y="3774"/>
                </a:lnTo>
                <a:lnTo>
                  <a:pt x="9" y="3774"/>
                </a:lnTo>
                <a:lnTo>
                  <a:pt x="5" y="3774"/>
                </a:lnTo>
                <a:lnTo>
                  <a:pt x="2" y="3772"/>
                </a:lnTo>
                <a:lnTo>
                  <a:pt x="0" y="3768"/>
                </a:lnTo>
                <a:lnTo>
                  <a:pt x="0" y="3765"/>
                </a:lnTo>
                <a:lnTo>
                  <a:pt x="0" y="3765"/>
                </a:lnTo>
                <a:close/>
                <a:moveTo>
                  <a:pt x="0" y="3562"/>
                </a:moveTo>
                <a:lnTo>
                  <a:pt x="0" y="3444"/>
                </a:lnTo>
                <a:lnTo>
                  <a:pt x="0" y="3441"/>
                </a:lnTo>
                <a:lnTo>
                  <a:pt x="2" y="3437"/>
                </a:lnTo>
                <a:lnTo>
                  <a:pt x="5" y="3435"/>
                </a:lnTo>
                <a:lnTo>
                  <a:pt x="9" y="3435"/>
                </a:lnTo>
                <a:lnTo>
                  <a:pt x="11" y="3435"/>
                </a:lnTo>
                <a:lnTo>
                  <a:pt x="14" y="3437"/>
                </a:lnTo>
                <a:lnTo>
                  <a:pt x="16" y="3441"/>
                </a:lnTo>
                <a:lnTo>
                  <a:pt x="16" y="3444"/>
                </a:lnTo>
                <a:lnTo>
                  <a:pt x="16" y="3562"/>
                </a:lnTo>
                <a:lnTo>
                  <a:pt x="16" y="3565"/>
                </a:lnTo>
                <a:lnTo>
                  <a:pt x="14" y="3569"/>
                </a:lnTo>
                <a:lnTo>
                  <a:pt x="11" y="3570"/>
                </a:lnTo>
                <a:lnTo>
                  <a:pt x="9" y="3570"/>
                </a:lnTo>
                <a:lnTo>
                  <a:pt x="5" y="3570"/>
                </a:lnTo>
                <a:lnTo>
                  <a:pt x="2" y="3569"/>
                </a:lnTo>
                <a:lnTo>
                  <a:pt x="0" y="3565"/>
                </a:lnTo>
                <a:lnTo>
                  <a:pt x="0" y="3562"/>
                </a:lnTo>
                <a:lnTo>
                  <a:pt x="0" y="3562"/>
                </a:lnTo>
                <a:close/>
                <a:moveTo>
                  <a:pt x="0" y="3360"/>
                </a:moveTo>
                <a:lnTo>
                  <a:pt x="0" y="3241"/>
                </a:lnTo>
                <a:lnTo>
                  <a:pt x="0" y="3237"/>
                </a:lnTo>
                <a:lnTo>
                  <a:pt x="2" y="3236"/>
                </a:lnTo>
                <a:lnTo>
                  <a:pt x="5" y="3234"/>
                </a:lnTo>
                <a:lnTo>
                  <a:pt x="7" y="3232"/>
                </a:lnTo>
                <a:lnTo>
                  <a:pt x="9" y="3232"/>
                </a:lnTo>
                <a:lnTo>
                  <a:pt x="11" y="3232"/>
                </a:lnTo>
                <a:lnTo>
                  <a:pt x="11" y="3234"/>
                </a:lnTo>
                <a:lnTo>
                  <a:pt x="14" y="3236"/>
                </a:lnTo>
                <a:lnTo>
                  <a:pt x="16" y="3237"/>
                </a:lnTo>
                <a:lnTo>
                  <a:pt x="16" y="3241"/>
                </a:lnTo>
                <a:lnTo>
                  <a:pt x="16" y="3360"/>
                </a:lnTo>
                <a:lnTo>
                  <a:pt x="16" y="3362"/>
                </a:lnTo>
                <a:lnTo>
                  <a:pt x="14" y="3365"/>
                </a:lnTo>
                <a:lnTo>
                  <a:pt x="11" y="3367"/>
                </a:lnTo>
                <a:lnTo>
                  <a:pt x="9" y="3367"/>
                </a:lnTo>
                <a:lnTo>
                  <a:pt x="5" y="3367"/>
                </a:lnTo>
                <a:lnTo>
                  <a:pt x="2" y="3365"/>
                </a:lnTo>
                <a:lnTo>
                  <a:pt x="0" y="3362"/>
                </a:lnTo>
                <a:lnTo>
                  <a:pt x="0" y="3360"/>
                </a:lnTo>
                <a:lnTo>
                  <a:pt x="0" y="3360"/>
                </a:lnTo>
                <a:close/>
                <a:moveTo>
                  <a:pt x="0" y="3157"/>
                </a:moveTo>
                <a:lnTo>
                  <a:pt x="0" y="3039"/>
                </a:lnTo>
                <a:lnTo>
                  <a:pt x="0" y="3036"/>
                </a:lnTo>
                <a:lnTo>
                  <a:pt x="2" y="3032"/>
                </a:lnTo>
                <a:lnTo>
                  <a:pt x="5" y="3031"/>
                </a:lnTo>
                <a:lnTo>
                  <a:pt x="9" y="3031"/>
                </a:lnTo>
                <a:lnTo>
                  <a:pt x="11" y="3031"/>
                </a:lnTo>
                <a:lnTo>
                  <a:pt x="14" y="3032"/>
                </a:lnTo>
                <a:lnTo>
                  <a:pt x="16" y="3036"/>
                </a:lnTo>
                <a:lnTo>
                  <a:pt x="16" y="3039"/>
                </a:lnTo>
                <a:lnTo>
                  <a:pt x="16" y="3157"/>
                </a:lnTo>
                <a:lnTo>
                  <a:pt x="16" y="3160"/>
                </a:lnTo>
                <a:lnTo>
                  <a:pt x="14" y="3164"/>
                </a:lnTo>
                <a:lnTo>
                  <a:pt x="11" y="3166"/>
                </a:lnTo>
                <a:lnTo>
                  <a:pt x="9" y="3166"/>
                </a:lnTo>
                <a:lnTo>
                  <a:pt x="5" y="3166"/>
                </a:lnTo>
                <a:lnTo>
                  <a:pt x="2" y="3164"/>
                </a:lnTo>
                <a:lnTo>
                  <a:pt x="0" y="3160"/>
                </a:lnTo>
                <a:lnTo>
                  <a:pt x="0" y="3157"/>
                </a:lnTo>
                <a:lnTo>
                  <a:pt x="0" y="3157"/>
                </a:lnTo>
                <a:close/>
                <a:moveTo>
                  <a:pt x="0" y="2954"/>
                </a:moveTo>
                <a:lnTo>
                  <a:pt x="0" y="2836"/>
                </a:lnTo>
                <a:lnTo>
                  <a:pt x="0" y="2833"/>
                </a:lnTo>
                <a:lnTo>
                  <a:pt x="2" y="2829"/>
                </a:lnTo>
                <a:lnTo>
                  <a:pt x="5" y="2827"/>
                </a:lnTo>
                <a:lnTo>
                  <a:pt x="9" y="2827"/>
                </a:lnTo>
                <a:lnTo>
                  <a:pt x="11" y="2827"/>
                </a:lnTo>
                <a:lnTo>
                  <a:pt x="14" y="2829"/>
                </a:lnTo>
                <a:lnTo>
                  <a:pt x="16" y="2833"/>
                </a:lnTo>
                <a:lnTo>
                  <a:pt x="16" y="2836"/>
                </a:lnTo>
                <a:lnTo>
                  <a:pt x="16" y="2954"/>
                </a:lnTo>
                <a:lnTo>
                  <a:pt x="16" y="2957"/>
                </a:lnTo>
                <a:lnTo>
                  <a:pt x="14" y="2961"/>
                </a:lnTo>
                <a:lnTo>
                  <a:pt x="11" y="2962"/>
                </a:lnTo>
                <a:lnTo>
                  <a:pt x="9" y="2962"/>
                </a:lnTo>
                <a:lnTo>
                  <a:pt x="5" y="2962"/>
                </a:lnTo>
                <a:lnTo>
                  <a:pt x="2" y="2961"/>
                </a:lnTo>
                <a:lnTo>
                  <a:pt x="0" y="2957"/>
                </a:lnTo>
                <a:lnTo>
                  <a:pt x="0" y="2954"/>
                </a:lnTo>
                <a:lnTo>
                  <a:pt x="0" y="2954"/>
                </a:lnTo>
                <a:close/>
                <a:moveTo>
                  <a:pt x="0" y="2752"/>
                </a:moveTo>
                <a:lnTo>
                  <a:pt x="0" y="2633"/>
                </a:lnTo>
                <a:lnTo>
                  <a:pt x="0" y="2631"/>
                </a:lnTo>
                <a:lnTo>
                  <a:pt x="2" y="2628"/>
                </a:lnTo>
                <a:lnTo>
                  <a:pt x="5" y="2626"/>
                </a:lnTo>
                <a:lnTo>
                  <a:pt x="9" y="2626"/>
                </a:lnTo>
                <a:lnTo>
                  <a:pt x="11" y="2626"/>
                </a:lnTo>
                <a:lnTo>
                  <a:pt x="14" y="2628"/>
                </a:lnTo>
                <a:lnTo>
                  <a:pt x="16" y="2631"/>
                </a:lnTo>
                <a:lnTo>
                  <a:pt x="16" y="2633"/>
                </a:lnTo>
                <a:lnTo>
                  <a:pt x="16" y="2752"/>
                </a:lnTo>
                <a:lnTo>
                  <a:pt x="16" y="2756"/>
                </a:lnTo>
                <a:lnTo>
                  <a:pt x="14" y="2759"/>
                </a:lnTo>
                <a:lnTo>
                  <a:pt x="11" y="2761"/>
                </a:lnTo>
                <a:lnTo>
                  <a:pt x="9" y="2761"/>
                </a:lnTo>
                <a:lnTo>
                  <a:pt x="5" y="2761"/>
                </a:lnTo>
                <a:lnTo>
                  <a:pt x="2" y="2759"/>
                </a:lnTo>
                <a:lnTo>
                  <a:pt x="0" y="2756"/>
                </a:lnTo>
                <a:lnTo>
                  <a:pt x="0" y="2752"/>
                </a:lnTo>
                <a:lnTo>
                  <a:pt x="0" y="2752"/>
                </a:lnTo>
                <a:close/>
                <a:moveTo>
                  <a:pt x="0" y="2549"/>
                </a:moveTo>
                <a:lnTo>
                  <a:pt x="0" y="2432"/>
                </a:lnTo>
                <a:lnTo>
                  <a:pt x="0" y="2428"/>
                </a:lnTo>
                <a:lnTo>
                  <a:pt x="2" y="2425"/>
                </a:lnTo>
                <a:lnTo>
                  <a:pt x="5" y="2423"/>
                </a:lnTo>
                <a:lnTo>
                  <a:pt x="9" y="2423"/>
                </a:lnTo>
                <a:lnTo>
                  <a:pt x="11" y="2423"/>
                </a:lnTo>
                <a:lnTo>
                  <a:pt x="14" y="2425"/>
                </a:lnTo>
                <a:lnTo>
                  <a:pt x="16" y="2428"/>
                </a:lnTo>
                <a:lnTo>
                  <a:pt x="16" y="2432"/>
                </a:lnTo>
                <a:lnTo>
                  <a:pt x="16" y="2549"/>
                </a:lnTo>
                <a:lnTo>
                  <a:pt x="16" y="2552"/>
                </a:lnTo>
                <a:lnTo>
                  <a:pt x="14" y="2556"/>
                </a:lnTo>
                <a:lnTo>
                  <a:pt x="11" y="2558"/>
                </a:lnTo>
                <a:lnTo>
                  <a:pt x="9" y="2558"/>
                </a:lnTo>
                <a:lnTo>
                  <a:pt x="5" y="2558"/>
                </a:lnTo>
                <a:lnTo>
                  <a:pt x="2" y="2556"/>
                </a:lnTo>
                <a:lnTo>
                  <a:pt x="0" y="2552"/>
                </a:lnTo>
                <a:lnTo>
                  <a:pt x="0" y="2549"/>
                </a:lnTo>
                <a:lnTo>
                  <a:pt x="0" y="2549"/>
                </a:lnTo>
                <a:close/>
                <a:moveTo>
                  <a:pt x="0" y="2347"/>
                </a:moveTo>
                <a:lnTo>
                  <a:pt x="0" y="2228"/>
                </a:lnTo>
                <a:lnTo>
                  <a:pt x="0" y="2225"/>
                </a:lnTo>
                <a:lnTo>
                  <a:pt x="2" y="2223"/>
                </a:lnTo>
                <a:lnTo>
                  <a:pt x="5" y="2221"/>
                </a:lnTo>
                <a:lnTo>
                  <a:pt x="7" y="2220"/>
                </a:lnTo>
                <a:lnTo>
                  <a:pt x="9" y="2220"/>
                </a:lnTo>
                <a:lnTo>
                  <a:pt x="11" y="2220"/>
                </a:lnTo>
                <a:lnTo>
                  <a:pt x="11" y="2221"/>
                </a:lnTo>
                <a:lnTo>
                  <a:pt x="14" y="2223"/>
                </a:lnTo>
                <a:lnTo>
                  <a:pt x="16" y="2225"/>
                </a:lnTo>
                <a:lnTo>
                  <a:pt x="16" y="2228"/>
                </a:lnTo>
                <a:lnTo>
                  <a:pt x="16" y="2347"/>
                </a:lnTo>
                <a:lnTo>
                  <a:pt x="16" y="2349"/>
                </a:lnTo>
                <a:lnTo>
                  <a:pt x="14" y="2353"/>
                </a:lnTo>
                <a:lnTo>
                  <a:pt x="11" y="2354"/>
                </a:lnTo>
                <a:lnTo>
                  <a:pt x="9" y="2354"/>
                </a:lnTo>
                <a:lnTo>
                  <a:pt x="5" y="2354"/>
                </a:lnTo>
                <a:lnTo>
                  <a:pt x="2" y="2353"/>
                </a:lnTo>
                <a:lnTo>
                  <a:pt x="0" y="2349"/>
                </a:lnTo>
                <a:lnTo>
                  <a:pt x="0" y="2347"/>
                </a:lnTo>
                <a:lnTo>
                  <a:pt x="0" y="2347"/>
                </a:lnTo>
                <a:close/>
                <a:moveTo>
                  <a:pt x="0" y="2144"/>
                </a:moveTo>
                <a:lnTo>
                  <a:pt x="0" y="2027"/>
                </a:lnTo>
                <a:lnTo>
                  <a:pt x="0" y="2023"/>
                </a:lnTo>
                <a:lnTo>
                  <a:pt x="2" y="2020"/>
                </a:lnTo>
                <a:lnTo>
                  <a:pt x="5" y="2018"/>
                </a:lnTo>
                <a:lnTo>
                  <a:pt x="9" y="2018"/>
                </a:lnTo>
                <a:lnTo>
                  <a:pt x="11" y="2018"/>
                </a:lnTo>
                <a:lnTo>
                  <a:pt x="14" y="2020"/>
                </a:lnTo>
                <a:lnTo>
                  <a:pt x="16" y="2023"/>
                </a:lnTo>
                <a:lnTo>
                  <a:pt x="16" y="2027"/>
                </a:lnTo>
                <a:lnTo>
                  <a:pt x="16" y="2144"/>
                </a:lnTo>
                <a:lnTo>
                  <a:pt x="16" y="2148"/>
                </a:lnTo>
                <a:lnTo>
                  <a:pt x="14" y="2151"/>
                </a:lnTo>
                <a:lnTo>
                  <a:pt x="11" y="2153"/>
                </a:lnTo>
                <a:lnTo>
                  <a:pt x="9" y="2153"/>
                </a:lnTo>
                <a:lnTo>
                  <a:pt x="5" y="2153"/>
                </a:lnTo>
                <a:lnTo>
                  <a:pt x="2" y="2151"/>
                </a:lnTo>
                <a:lnTo>
                  <a:pt x="0" y="2148"/>
                </a:lnTo>
                <a:lnTo>
                  <a:pt x="0" y="2144"/>
                </a:lnTo>
                <a:lnTo>
                  <a:pt x="0" y="2144"/>
                </a:lnTo>
                <a:close/>
                <a:moveTo>
                  <a:pt x="0" y="1941"/>
                </a:moveTo>
                <a:lnTo>
                  <a:pt x="0" y="1824"/>
                </a:lnTo>
                <a:lnTo>
                  <a:pt x="0" y="1820"/>
                </a:lnTo>
                <a:lnTo>
                  <a:pt x="2" y="1817"/>
                </a:lnTo>
                <a:lnTo>
                  <a:pt x="5" y="1815"/>
                </a:lnTo>
                <a:lnTo>
                  <a:pt x="9" y="1815"/>
                </a:lnTo>
                <a:lnTo>
                  <a:pt x="11" y="1815"/>
                </a:lnTo>
                <a:lnTo>
                  <a:pt x="14" y="1817"/>
                </a:lnTo>
                <a:lnTo>
                  <a:pt x="16" y="1820"/>
                </a:lnTo>
                <a:lnTo>
                  <a:pt x="16" y="1824"/>
                </a:lnTo>
                <a:lnTo>
                  <a:pt x="16" y="1941"/>
                </a:lnTo>
                <a:lnTo>
                  <a:pt x="16" y="1944"/>
                </a:lnTo>
                <a:lnTo>
                  <a:pt x="14" y="1948"/>
                </a:lnTo>
                <a:lnTo>
                  <a:pt x="11" y="1950"/>
                </a:lnTo>
                <a:lnTo>
                  <a:pt x="9" y="1950"/>
                </a:lnTo>
                <a:lnTo>
                  <a:pt x="5" y="1950"/>
                </a:lnTo>
                <a:lnTo>
                  <a:pt x="2" y="1948"/>
                </a:lnTo>
                <a:lnTo>
                  <a:pt x="0" y="1944"/>
                </a:lnTo>
                <a:lnTo>
                  <a:pt x="0" y="1941"/>
                </a:lnTo>
                <a:lnTo>
                  <a:pt x="0" y="1941"/>
                </a:lnTo>
                <a:close/>
                <a:moveTo>
                  <a:pt x="0" y="1739"/>
                </a:moveTo>
                <a:lnTo>
                  <a:pt x="0" y="1620"/>
                </a:lnTo>
                <a:lnTo>
                  <a:pt x="0" y="1619"/>
                </a:lnTo>
                <a:lnTo>
                  <a:pt x="2" y="1615"/>
                </a:lnTo>
                <a:lnTo>
                  <a:pt x="5" y="1613"/>
                </a:lnTo>
                <a:lnTo>
                  <a:pt x="9" y="1613"/>
                </a:lnTo>
                <a:lnTo>
                  <a:pt x="11" y="1613"/>
                </a:lnTo>
                <a:lnTo>
                  <a:pt x="14" y="1615"/>
                </a:lnTo>
                <a:lnTo>
                  <a:pt x="16" y="1619"/>
                </a:lnTo>
                <a:lnTo>
                  <a:pt x="16" y="1620"/>
                </a:lnTo>
                <a:lnTo>
                  <a:pt x="16" y="1739"/>
                </a:lnTo>
                <a:lnTo>
                  <a:pt x="16" y="1743"/>
                </a:lnTo>
                <a:lnTo>
                  <a:pt x="14" y="1747"/>
                </a:lnTo>
                <a:lnTo>
                  <a:pt x="11" y="1748"/>
                </a:lnTo>
                <a:lnTo>
                  <a:pt x="9" y="1748"/>
                </a:lnTo>
                <a:lnTo>
                  <a:pt x="5" y="1748"/>
                </a:lnTo>
                <a:lnTo>
                  <a:pt x="2" y="1747"/>
                </a:lnTo>
                <a:lnTo>
                  <a:pt x="0" y="1743"/>
                </a:lnTo>
                <a:lnTo>
                  <a:pt x="0" y="1739"/>
                </a:lnTo>
                <a:lnTo>
                  <a:pt x="0" y="1739"/>
                </a:lnTo>
                <a:close/>
                <a:moveTo>
                  <a:pt x="0" y="1536"/>
                </a:moveTo>
                <a:lnTo>
                  <a:pt x="0" y="1419"/>
                </a:lnTo>
                <a:lnTo>
                  <a:pt x="0" y="1415"/>
                </a:lnTo>
                <a:lnTo>
                  <a:pt x="2" y="1412"/>
                </a:lnTo>
                <a:lnTo>
                  <a:pt x="5" y="1410"/>
                </a:lnTo>
                <a:lnTo>
                  <a:pt x="9" y="1410"/>
                </a:lnTo>
                <a:lnTo>
                  <a:pt x="11" y="1410"/>
                </a:lnTo>
                <a:lnTo>
                  <a:pt x="14" y="1412"/>
                </a:lnTo>
                <a:lnTo>
                  <a:pt x="16" y="1415"/>
                </a:lnTo>
                <a:lnTo>
                  <a:pt x="16" y="1419"/>
                </a:lnTo>
                <a:lnTo>
                  <a:pt x="16" y="1536"/>
                </a:lnTo>
                <a:lnTo>
                  <a:pt x="16" y="1540"/>
                </a:lnTo>
                <a:lnTo>
                  <a:pt x="14" y="1543"/>
                </a:lnTo>
                <a:lnTo>
                  <a:pt x="11" y="1545"/>
                </a:lnTo>
                <a:lnTo>
                  <a:pt x="9" y="1545"/>
                </a:lnTo>
                <a:lnTo>
                  <a:pt x="5" y="1545"/>
                </a:lnTo>
                <a:lnTo>
                  <a:pt x="2" y="1543"/>
                </a:lnTo>
                <a:lnTo>
                  <a:pt x="0" y="1540"/>
                </a:lnTo>
                <a:lnTo>
                  <a:pt x="0" y="1536"/>
                </a:lnTo>
                <a:lnTo>
                  <a:pt x="0" y="1536"/>
                </a:lnTo>
                <a:close/>
                <a:moveTo>
                  <a:pt x="0" y="1335"/>
                </a:moveTo>
                <a:lnTo>
                  <a:pt x="0" y="1216"/>
                </a:lnTo>
                <a:lnTo>
                  <a:pt x="0" y="1212"/>
                </a:lnTo>
                <a:lnTo>
                  <a:pt x="2" y="1210"/>
                </a:lnTo>
                <a:lnTo>
                  <a:pt x="5" y="1209"/>
                </a:lnTo>
                <a:lnTo>
                  <a:pt x="7" y="1207"/>
                </a:lnTo>
                <a:lnTo>
                  <a:pt x="9" y="1207"/>
                </a:lnTo>
                <a:lnTo>
                  <a:pt x="11" y="1207"/>
                </a:lnTo>
                <a:lnTo>
                  <a:pt x="11" y="1209"/>
                </a:lnTo>
                <a:lnTo>
                  <a:pt x="14" y="1210"/>
                </a:lnTo>
                <a:lnTo>
                  <a:pt x="16" y="1212"/>
                </a:lnTo>
                <a:lnTo>
                  <a:pt x="16" y="1216"/>
                </a:lnTo>
                <a:lnTo>
                  <a:pt x="16" y="1335"/>
                </a:lnTo>
                <a:lnTo>
                  <a:pt x="16" y="1337"/>
                </a:lnTo>
                <a:lnTo>
                  <a:pt x="14" y="1340"/>
                </a:lnTo>
                <a:lnTo>
                  <a:pt x="11" y="1342"/>
                </a:lnTo>
                <a:lnTo>
                  <a:pt x="9" y="1342"/>
                </a:lnTo>
                <a:lnTo>
                  <a:pt x="5" y="1342"/>
                </a:lnTo>
                <a:lnTo>
                  <a:pt x="2" y="1340"/>
                </a:lnTo>
                <a:lnTo>
                  <a:pt x="0" y="1337"/>
                </a:lnTo>
                <a:lnTo>
                  <a:pt x="0" y="1335"/>
                </a:lnTo>
                <a:lnTo>
                  <a:pt x="0" y="1335"/>
                </a:lnTo>
                <a:close/>
                <a:moveTo>
                  <a:pt x="0" y="1132"/>
                </a:moveTo>
                <a:lnTo>
                  <a:pt x="0" y="1014"/>
                </a:lnTo>
                <a:lnTo>
                  <a:pt x="0" y="1011"/>
                </a:lnTo>
                <a:lnTo>
                  <a:pt x="2" y="1007"/>
                </a:lnTo>
                <a:lnTo>
                  <a:pt x="5" y="1005"/>
                </a:lnTo>
                <a:lnTo>
                  <a:pt x="9" y="1005"/>
                </a:lnTo>
                <a:lnTo>
                  <a:pt x="11" y="1005"/>
                </a:lnTo>
                <a:lnTo>
                  <a:pt x="14" y="1007"/>
                </a:lnTo>
                <a:lnTo>
                  <a:pt x="16" y="1011"/>
                </a:lnTo>
                <a:lnTo>
                  <a:pt x="16" y="1014"/>
                </a:lnTo>
                <a:lnTo>
                  <a:pt x="16" y="1132"/>
                </a:lnTo>
                <a:lnTo>
                  <a:pt x="16" y="1135"/>
                </a:lnTo>
                <a:lnTo>
                  <a:pt x="14" y="1139"/>
                </a:lnTo>
                <a:lnTo>
                  <a:pt x="11" y="1140"/>
                </a:lnTo>
                <a:lnTo>
                  <a:pt x="9" y="1140"/>
                </a:lnTo>
                <a:lnTo>
                  <a:pt x="5" y="1140"/>
                </a:lnTo>
                <a:lnTo>
                  <a:pt x="2" y="1139"/>
                </a:lnTo>
                <a:lnTo>
                  <a:pt x="0" y="1135"/>
                </a:lnTo>
                <a:lnTo>
                  <a:pt x="0" y="1132"/>
                </a:lnTo>
                <a:lnTo>
                  <a:pt x="0" y="1132"/>
                </a:lnTo>
                <a:close/>
                <a:moveTo>
                  <a:pt x="0" y="928"/>
                </a:moveTo>
                <a:lnTo>
                  <a:pt x="0" y="811"/>
                </a:lnTo>
                <a:lnTo>
                  <a:pt x="0" y="807"/>
                </a:lnTo>
                <a:lnTo>
                  <a:pt x="2" y="804"/>
                </a:lnTo>
                <a:lnTo>
                  <a:pt x="5" y="802"/>
                </a:lnTo>
                <a:lnTo>
                  <a:pt x="9" y="802"/>
                </a:lnTo>
                <a:lnTo>
                  <a:pt x="11" y="802"/>
                </a:lnTo>
                <a:lnTo>
                  <a:pt x="14" y="804"/>
                </a:lnTo>
                <a:lnTo>
                  <a:pt x="16" y="807"/>
                </a:lnTo>
                <a:lnTo>
                  <a:pt x="16" y="811"/>
                </a:lnTo>
                <a:lnTo>
                  <a:pt x="16" y="928"/>
                </a:lnTo>
                <a:lnTo>
                  <a:pt x="16" y="932"/>
                </a:lnTo>
                <a:lnTo>
                  <a:pt x="14" y="935"/>
                </a:lnTo>
                <a:lnTo>
                  <a:pt x="11" y="937"/>
                </a:lnTo>
                <a:lnTo>
                  <a:pt x="9" y="937"/>
                </a:lnTo>
                <a:lnTo>
                  <a:pt x="5" y="937"/>
                </a:lnTo>
                <a:lnTo>
                  <a:pt x="2" y="935"/>
                </a:lnTo>
                <a:lnTo>
                  <a:pt x="0" y="932"/>
                </a:lnTo>
                <a:lnTo>
                  <a:pt x="0" y="928"/>
                </a:lnTo>
                <a:lnTo>
                  <a:pt x="0" y="928"/>
                </a:lnTo>
                <a:close/>
                <a:moveTo>
                  <a:pt x="0" y="727"/>
                </a:moveTo>
                <a:lnTo>
                  <a:pt x="0" y="608"/>
                </a:lnTo>
                <a:lnTo>
                  <a:pt x="0" y="606"/>
                </a:lnTo>
                <a:lnTo>
                  <a:pt x="2" y="602"/>
                </a:lnTo>
                <a:lnTo>
                  <a:pt x="5" y="601"/>
                </a:lnTo>
                <a:lnTo>
                  <a:pt x="9" y="601"/>
                </a:lnTo>
                <a:lnTo>
                  <a:pt x="11" y="601"/>
                </a:lnTo>
                <a:lnTo>
                  <a:pt x="14" y="602"/>
                </a:lnTo>
                <a:lnTo>
                  <a:pt x="16" y="606"/>
                </a:lnTo>
                <a:lnTo>
                  <a:pt x="16" y="608"/>
                </a:lnTo>
                <a:lnTo>
                  <a:pt x="16" y="727"/>
                </a:lnTo>
                <a:lnTo>
                  <a:pt x="16" y="730"/>
                </a:lnTo>
                <a:lnTo>
                  <a:pt x="14" y="734"/>
                </a:lnTo>
                <a:lnTo>
                  <a:pt x="11" y="736"/>
                </a:lnTo>
                <a:lnTo>
                  <a:pt x="9" y="736"/>
                </a:lnTo>
                <a:lnTo>
                  <a:pt x="5" y="736"/>
                </a:lnTo>
                <a:lnTo>
                  <a:pt x="2" y="734"/>
                </a:lnTo>
                <a:lnTo>
                  <a:pt x="0" y="730"/>
                </a:lnTo>
                <a:lnTo>
                  <a:pt x="0" y="727"/>
                </a:lnTo>
                <a:lnTo>
                  <a:pt x="0" y="727"/>
                </a:lnTo>
                <a:close/>
                <a:moveTo>
                  <a:pt x="0" y="524"/>
                </a:moveTo>
                <a:lnTo>
                  <a:pt x="0" y="406"/>
                </a:lnTo>
                <a:lnTo>
                  <a:pt x="0" y="403"/>
                </a:lnTo>
                <a:lnTo>
                  <a:pt x="2" y="399"/>
                </a:lnTo>
                <a:lnTo>
                  <a:pt x="5" y="397"/>
                </a:lnTo>
                <a:lnTo>
                  <a:pt x="9" y="397"/>
                </a:lnTo>
                <a:lnTo>
                  <a:pt x="11" y="397"/>
                </a:lnTo>
                <a:lnTo>
                  <a:pt x="14" y="399"/>
                </a:lnTo>
                <a:lnTo>
                  <a:pt x="16" y="403"/>
                </a:lnTo>
                <a:lnTo>
                  <a:pt x="16" y="406"/>
                </a:lnTo>
                <a:lnTo>
                  <a:pt x="16" y="524"/>
                </a:lnTo>
                <a:lnTo>
                  <a:pt x="16" y="527"/>
                </a:lnTo>
                <a:lnTo>
                  <a:pt x="14" y="531"/>
                </a:lnTo>
                <a:lnTo>
                  <a:pt x="11" y="532"/>
                </a:lnTo>
                <a:lnTo>
                  <a:pt x="9" y="532"/>
                </a:lnTo>
                <a:lnTo>
                  <a:pt x="5" y="532"/>
                </a:lnTo>
                <a:lnTo>
                  <a:pt x="2" y="531"/>
                </a:lnTo>
                <a:lnTo>
                  <a:pt x="0" y="527"/>
                </a:lnTo>
                <a:lnTo>
                  <a:pt x="0" y="524"/>
                </a:lnTo>
                <a:lnTo>
                  <a:pt x="0" y="524"/>
                </a:lnTo>
                <a:close/>
                <a:moveTo>
                  <a:pt x="0" y="322"/>
                </a:moveTo>
                <a:lnTo>
                  <a:pt x="0" y="203"/>
                </a:lnTo>
                <a:lnTo>
                  <a:pt x="0" y="200"/>
                </a:lnTo>
                <a:lnTo>
                  <a:pt x="2" y="198"/>
                </a:lnTo>
                <a:lnTo>
                  <a:pt x="5" y="196"/>
                </a:lnTo>
                <a:lnTo>
                  <a:pt x="7" y="194"/>
                </a:lnTo>
                <a:lnTo>
                  <a:pt x="9" y="194"/>
                </a:lnTo>
                <a:lnTo>
                  <a:pt x="11" y="194"/>
                </a:lnTo>
                <a:lnTo>
                  <a:pt x="11" y="196"/>
                </a:lnTo>
                <a:lnTo>
                  <a:pt x="14" y="198"/>
                </a:lnTo>
                <a:lnTo>
                  <a:pt x="16" y="200"/>
                </a:lnTo>
                <a:lnTo>
                  <a:pt x="16" y="203"/>
                </a:lnTo>
                <a:lnTo>
                  <a:pt x="16" y="322"/>
                </a:lnTo>
                <a:lnTo>
                  <a:pt x="16" y="326"/>
                </a:lnTo>
                <a:lnTo>
                  <a:pt x="14" y="327"/>
                </a:lnTo>
                <a:lnTo>
                  <a:pt x="11" y="331"/>
                </a:lnTo>
                <a:lnTo>
                  <a:pt x="11" y="331"/>
                </a:lnTo>
                <a:lnTo>
                  <a:pt x="9" y="331"/>
                </a:lnTo>
                <a:lnTo>
                  <a:pt x="7" y="331"/>
                </a:lnTo>
                <a:lnTo>
                  <a:pt x="5" y="331"/>
                </a:lnTo>
                <a:lnTo>
                  <a:pt x="2" y="327"/>
                </a:lnTo>
                <a:lnTo>
                  <a:pt x="0" y="326"/>
                </a:lnTo>
                <a:lnTo>
                  <a:pt x="0" y="322"/>
                </a:lnTo>
                <a:lnTo>
                  <a:pt x="0" y="322"/>
                </a:lnTo>
                <a:close/>
                <a:moveTo>
                  <a:pt x="0" y="119"/>
                </a:moveTo>
                <a:lnTo>
                  <a:pt x="0" y="9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9" y="0"/>
                </a:lnTo>
                <a:lnTo>
                  <a:pt x="11" y="0"/>
                </a:lnTo>
                <a:lnTo>
                  <a:pt x="14" y="2"/>
                </a:lnTo>
                <a:lnTo>
                  <a:pt x="16" y="5"/>
                </a:lnTo>
                <a:lnTo>
                  <a:pt x="16" y="9"/>
                </a:lnTo>
                <a:lnTo>
                  <a:pt x="16" y="119"/>
                </a:lnTo>
                <a:lnTo>
                  <a:pt x="16" y="122"/>
                </a:lnTo>
                <a:lnTo>
                  <a:pt x="14" y="126"/>
                </a:lnTo>
                <a:lnTo>
                  <a:pt x="11" y="128"/>
                </a:lnTo>
                <a:lnTo>
                  <a:pt x="9" y="128"/>
                </a:lnTo>
                <a:lnTo>
                  <a:pt x="5" y="128"/>
                </a:lnTo>
                <a:lnTo>
                  <a:pt x="2" y="126"/>
                </a:lnTo>
                <a:lnTo>
                  <a:pt x="0" y="122"/>
                </a:lnTo>
                <a:lnTo>
                  <a:pt x="0" y="119"/>
                </a:lnTo>
                <a:lnTo>
                  <a:pt x="0" y="11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02815" name="Freeform 63"/>
          <p:cNvSpPr>
            <a:spLocks noEditPoints="1"/>
          </p:cNvSpPr>
          <p:nvPr/>
        </p:nvSpPr>
        <p:spPr bwMode="auto">
          <a:xfrm>
            <a:off x="6594475" y="2614613"/>
            <a:ext cx="12700" cy="3162300"/>
          </a:xfrm>
          <a:custGeom>
            <a:avLst/>
            <a:gdLst>
              <a:gd name="T0" fmla="*/ 10 w 15"/>
              <a:gd name="T1" fmla="*/ 3847 h 3982"/>
              <a:gd name="T2" fmla="*/ 10 w 15"/>
              <a:gd name="T3" fmla="*/ 3982 h 3982"/>
              <a:gd name="T4" fmla="*/ 0 w 15"/>
              <a:gd name="T5" fmla="*/ 3772 h 3982"/>
              <a:gd name="T6" fmla="*/ 8 w 15"/>
              <a:gd name="T7" fmla="*/ 3644 h 3982"/>
              <a:gd name="T8" fmla="*/ 14 w 15"/>
              <a:gd name="T9" fmla="*/ 3777 h 3982"/>
              <a:gd name="T10" fmla="*/ 0 w 15"/>
              <a:gd name="T11" fmla="*/ 3776 h 3982"/>
              <a:gd name="T12" fmla="*/ 5 w 15"/>
              <a:gd name="T13" fmla="*/ 3443 h 3982"/>
              <a:gd name="T14" fmla="*/ 15 w 15"/>
              <a:gd name="T15" fmla="*/ 3572 h 3982"/>
              <a:gd name="T16" fmla="*/ 0 w 15"/>
              <a:gd name="T17" fmla="*/ 3569 h 3982"/>
              <a:gd name="T18" fmla="*/ 7 w 15"/>
              <a:gd name="T19" fmla="*/ 3239 h 3982"/>
              <a:gd name="T20" fmla="*/ 14 w 15"/>
              <a:gd name="T21" fmla="*/ 3373 h 3982"/>
              <a:gd name="T22" fmla="*/ 0 w 15"/>
              <a:gd name="T23" fmla="*/ 3366 h 3982"/>
              <a:gd name="T24" fmla="*/ 10 w 15"/>
              <a:gd name="T25" fmla="*/ 3038 h 3982"/>
              <a:gd name="T26" fmla="*/ 10 w 15"/>
              <a:gd name="T27" fmla="*/ 3173 h 3982"/>
              <a:gd name="T28" fmla="*/ 0 w 15"/>
              <a:gd name="T29" fmla="*/ 2961 h 3982"/>
              <a:gd name="T30" fmla="*/ 14 w 15"/>
              <a:gd name="T31" fmla="*/ 2836 h 3982"/>
              <a:gd name="T32" fmla="*/ 7 w 15"/>
              <a:gd name="T33" fmla="*/ 2970 h 3982"/>
              <a:gd name="T34" fmla="*/ 0 w 15"/>
              <a:gd name="T35" fmla="*/ 2640 h 3982"/>
              <a:gd name="T36" fmla="*/ 10 w 15"/>
              <a:gd name="T37" fmla="*/ 2631 h 3982"/>
              <a:gd name="T38" fmla="*/ 10 w 15"/>
              <a:gd name="T39" fmla="*/ 2766 h 3982"/>
              <a:gd name="T40" fmla="*/ 0 w 15"/>
              <a:gd name="T41" fmla="*/ 2759 h 3982"/>
              <a:gd name="T42" fmla="*/ 7 w 15"/>
              <a:gd name="T43" fmla="*/ 2430 h 3982"/>
              <a:gd name="T44" fmla="*/ 14 w 15"/>
              <a:gd name="T45" fmla="*/ 2563 h 3982"/>
              <a:gd name="T46" fmla="*/ 0 w 15"/>
              <a:gd name="T47" fmla="*/ 2556 h 3982"/>
              <a:gd name="T48" fmla="*/ 10 w 15"/>
              <a:gd name="T49" fmla="*/ 2227 h 3982"/>
              <a:gd name="T50" fmla="*/ 10 w 15"/>
              <a:gd name="T51" fmla="*/ 2362 h 3982"/>
              <a:gd name="T52" fmla="*/ 0 w 15"/>
              <a:gd name="T53" fmla="*/ 2151 h 3982"/>
              <a:gd name="T54" fmla="*/ 14 w 15"/>
              <a:gd name="T55" fmla="*/ 2027 h 3982"/>
              <a:gd name="T56" fmla="*/ 7 w 15"/>
              <a:gd name="T57" fmla="*/ 2160 h 3982"/>
              <a:gd name="T58" fmla="*/ 0 w 15"/>
              <a:gd name="T59" fmla="*/ 1831 h 3982"/>
              <a:gd name="T60" fmla="*/ 15 w 15"/>
              <a:gd name="T61" fmla="*/ 1827 h 3982"/>
              <a:gd name="T62" fmla="*/ 5 w 15"/>
              <a:gd name="T63" fmla="*/ 1957 h 3982"/>
              <a:gd name="T64" fmla="*/ 0 w 15"/>
              <a:gd name="T65" fmla="*/ 1624 h 3982"/>
              <a:gd name="T66" fmla="*/ 14 w 15"/>
              <a:gd name="T67" fmla="*/ 1622 h 3982"/>
              <a:gd name="T68" fmla="*/ 8 w 15"/>
              <a:gd name="T69" fmla="*/ 1755 h 3982"/>
              <a:gd name="T70" fmla="*/ 0 w 15"/>
              <a:gd name="T71" fmla="*/ 1747 h 3982"/>
              <a:gd name="T72" fmla="*/ 10 w 15"/>
              <a:gd name="T73" fmla="*/ 1417 h 3982"/>
              <a:gd name="T74" fmla="*/ 10 w 15"/>
              <a:gd name="T75" fmla="*/ 1552 h 3982"/>
              <a:gd name="T76" fmla="*/ 0 w 15"/>
              <a:gd name="T77" fmla="*/ 1342 h 3982"/>
              <a:gd name="T78" fmla="*/ 14 w 15"/>
              <a:gd name="T79" fmla="*/ 1216 h 3982"/>
              <a:gd name="T80" fmla="*/ 7 w 15"/>
              <a:gd name="T81" fmla="*/ 1349 h 3982"/>
              <a:gd name="T82" fmla="*/ 0 w 15"/>
              <a:gd name="T83" fmla="*/ 1020 h 3982"/>
              <a:gd name="T84" fmla="*/ 15 w 15"/>
              <a:gd name="T85" fmla="*/ 1018 h 3982"/>
              <a:gd name="T86" fmla="*/ 5 w 15"/>
              <a:gd name="T87" fmla="*/ 1148 h 3982"/>
              <a:gd name="T88" fmla="*/ 0 w 15"/>
              <a:gd name="T89" fmla="*/ 815 h 3982"/>
              <a:gd name="T90" fmla="*/ 15 w 15"/>
              <a:gd name="T91" fmla="*/ 818 h 3982"/>
              <a:gd name="T92" fmla="*/ 1 w 15"/>
              <a:gd name="T93" fmla="*/ 943 h 3982"/>
              <a:gd name="T94" fmla="*/ 1 w 15"/>
              <a:gd name="T95" fmla="*/ 610 h 3982"/>
              <a:gd name="T96" fmla="*/ 15 w 15"/>
              <a:gd name="T97" fmla="*/ 611 h 3982"/>
              <a:gd name="T98" fmla="*/ 7 w 15"/>
              <a:gd name="T99" fmla="*/ 743 h 3982"/>
              <a:gd name="T100" fmla="*/ 0 w 15"/>
              <a:gd name="T101" fmla="*/ 531 h 3982"/>
              <a:gd name="T102" fmla="*/ 14 w 15"/>
              <a:gd name="T103" fmla="*/ 406 h 3982"/>
              <a:gd name="T104" fmla="*/ 7 w 15"/>
              <a:gd name="T105" fmla="*/ 540 h 3982"/>
              <a:gd name="T106" fmla="*/ 0 w 15"/>
              <a:gd name="T107" fmla="*/ 210 h 3982"/>
              <a:gd name="T108" fmla="*/ 15 w 15"/>
              <a:gd name="T109" fmla="*/ 207 h 3982"/>
              <a:gd name="T110" fmla="*/ 5 w 15"/>
              <a:gd name="T111" fmla="*/ 336 h 3982"/>
              <a:gd name="T112" fmla="*/ 0 w 15"/>
              <a:gd name="T113" fmla="*/ 5 h 3982"/>
              <a:gd name="T114" fmla="*/ 15 w 15"/>
              <a:gd name="T115" fmla="*/ 7 h 3982"/>
              <a:gd name="T116" fmla="*/ 1 w 15"/>
              <a:gd name="T117" fmla="*/ 133 h 3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" h="3982">
                <a:moveTo>
                  <a:pt x="0" y="3973"/>
                </a:moveTo>
                <a:lnTo>
                  <a:pt x="0" y="3856"/>
                </a:lnTo>
                <a:lnTo>
                  <a:pt x="0" y="3853"/>
                </a:lnTo>
                <a:lnTo>
                  <a:pt x="1" y="3849"/>
                </a:lnTo>
                <a:lnTo>
                  <a:pt x="5" y="3847"/>
                </a:lnTo>
                <a:lnTo>
                  <a:pt x="7" y="3847"/>
                </a:lnTo>
                <a:lnTo>
                  <a:pt x="10" y="3847"/>
                </a:lnTo>
                <a:lnTo>
                  <a:pt x="14" y="3849"/>
                </a:lnTo>
                <a:lnTo>
                  <a:pt x="15" y="3853"/>
                </a:lnTo>
                <a:lnTo>
                  <a:pt x="15" y="3856"/>
                </a:lnTo>
                <a:lnTo>
                  <a:pt x="15" y="3973"/>
                </a:lnTo>
                <a:lnTo>
                  <a:pt x="15" y="3977"/>
                </a:lnTo>
                <a:lnTo>
                  <a:pt x="14" y="3980"/>
                </a:lnTo>
                <a:lnTo>
                  <a:pt x="10" y="3982"/>
                </a:lnTo>
                <a:lnTo>
                  <a:pt x="7" y="3982"/>
                </a:lnTo>
                <a:lnTo>
                  <a:pt x="5" y="3982"/>
                </a:lnTo>
                <a:lnTo>
                  <a:pt x="1" y="3980"/>
                </a:lnTo>
                <a:lnTo>
                  <a:pt x="0" y="3977"/>
                </a:lnTo>
                <a:lnTo>
                  <a:pt x="0" y="3973"/>
                </a:lnTo>
                <a:lnTo>
                  <a:pt x="0" y="3973"/>
                </a:lnTo>
                <a:close/>
                <a:moveTo>
                  <a:pt x="0" y="3772"/>
                </a:moveTo>
                <a:lnTo>
                  <a:pt x="0" y="3653"/>
                </a:lnTo>
                <a:lnTo>
                  <a:pt x="0" y="3649"/>
                </a:lnTo>
                <a:lnTo>
                  <a:pt x="1" y="3648"/>
                </a:lnTo>
                <a:lnTo>
                  <a:pt x="5" y="3644"/>
                </a:lnTo>
                <a:lnTo>
                  <a:pt x="5" y="3644"/>
                </a:lnTo>
                <a:lnTo>
                  <a:pt x="7" y="3644"/>
                </a:lnTo>
                <a:lnTo>
                  <a:pt x="8" y="3644"/>
                </a:lnTo>
                <a:lnTo>
                  <a:pt x="10" y="3644"/>
                </a:lnTo>
                <a:lnTo>
                  <a:pt x="14" y="3648"/>
                </a:lnTo>
                <a:lnTo>
                  <a:pt x="15" y="3649"/>
                </a:lnTo>
                <a:lnTo>
                  <a:pt x="15" y="3653"/>
                </a:lnTo>
                <a:lnTo>
                  <a:pt x="15" y="3772"/>
                </a:lnTo>
                <a:lnTo>
                  <a:pt x="15" y="3776"/>
                </a:lnTo>
                <a:lnTo>
                  <a:pt x="14" y="3777"/>
                </a:lnTo>
                <a:lnTo>
                  <a:pt x="10" y="3779"/>
                </a:lnTo>
                <a:lnTo>
                  <a:pt x="8" y="3781"/>
                </a:lnTo>
                <a:lnTo>
                  <a:pt x="7" y="3781"/>
                </a:lnTo>
                <a:lnTo>
                  <a:pt x="5" y="3781"/>
                </a:lnTo>
                <a:lnTo>
                  <a:pt x="5" y="3779"/>
                </a:lnTo>
                <a:lnTo>
                  <a:pt x="1" y="3777"/>
                </a:lnTo>
                <a:lnTo>
                  <a:pt x="0" y="3776"/>
                </a:lnTo>
                <a:lnTo>
                  <a:pt x="0" y="3772"/>
                </a:lnTo>
                <a:lnTo>
                  <a:pt x="0" y="3772"/>
                </a:lnTo>
                <a:close/>
                <a:moveTo>
                  <a:pt x="0" y="3569"/>
                </a:moveTo>
                <a:lnTo>
                  <a:pt x="0" y="3451"/>
                </a:lnTo>
                <a:lnTo>
                  <a:pt x="0" y="3448"/>
                </a:lnTo>
                <a:lnTo>
                  <a:pt x="1" y="3444"/>
                </a:lnTo>
                <a:lnTo>
                  <a:pt x="5" y="3443"/>
                </a:lnTo>
                <a:lnTo>
                  <a:pt x="7" y="3443"/>
                </a:lnTo>
                <a:lnTo>
                  <a:pt x="10" y="3443"/>
                </a:lnTo>
                <a:lnTo>
                  <a:pt x="14" y="3444"/>
                </a:lnTo>
                <a:lnTo>
                  <a:pt x="15" y="3448"/>
                </a:lnTo>
                <a:lnTo>
                  <a:pt x="15" y="3451"/>
                </a:lnTo>
                <a:lnTo>
                  <a:pt x="15" y="3569"/>
                </a:lnTo>
                <a:lnTo>
                  <a:pt x="15" y="3572"/>
                </a:lnTo>
                <a:lnTo>
                  <a:pt x="14" y="3576"/>
                </a:lnTo>
                <a:lnTo>
                  <a:pt x="10" y="3578"/>
                </a:lnTo>
                <a:lnTo>
                  <a:pt x="7" y="3578"/>
                </a:lnTo>
                <a:lnTo>
                  <a:pt x="5" y="3578"/>
                </a:lnTo>
                <a:lnTo>
                  <a:pt x="1" y="3576"/>
                </a:lnTo>
                <a:lnTo>
                  <a:pt x="0" y="3572"/>
                </a:lnTo>
                <a:lnTo>
                  <a:pt x="0" y="3569"/>
                </a:lnTo>
                <a:lnTo>
                  <a:pt x="0" y="3569"/>
                </a:lnTo>
                <a:close/>
                <a:moveTo>
                  <a:pt x="0" y="3366"/>
                </a:moveTo>
                <a:lnTo>
                  <a:pt x="0" y="3248"/>
                </a:lnTo>
                <a:lnTo>
                  <a:pt x="0" y="3245"/>
                </a:lnTo>
                <a:lnTo>
                  <a:pt x="1" y="3241"/>
                </a:lnTo>
                <a:lnTo>
                  <a:pt x="5" y="3239"/>
                </a:lnTo>
                <a:lnTo>
                  <a:pt x="7" y="3239"/>
                </a:lnTo>
                <a:lnTo>
                  <a:pt x="10" y="3239"/>
                </a:lnTo>
                <a:lnTo>
                  <a:pt x="14" y="3241"/>
                </a:lnTo>
                <a:lnTo>
                  <a:pt x="15" y="3245"/>
                </a:lnTo>
                <a:lnTo>
                  <a:pt x="15" y="3248"/>
                </a:lnTo>
                <a:lnTo>
                  <a:pt x="15" y="3366"/>
                </a:lnTo>
                <a:lnTo>
                  <a:pt x="15" y="3369"/>
                </a:lnTo>
                <a:lnTo>
                  <a:pt x="14" y="3373"/>
                </a:lnTo>
                <a:lnTo>
                  <a:pt x="10" y="3374"/>
                </a:lnTo>
                <a:lnTo>
                  <a:pt x="7" y="3374"/>
                </a:lnTo>
                <a:lnTo>
                  <a:pt x="5" y="3374"/>
                </a:lnTo>
                <a:lnTo>
                  <a:pt x="1" y="3373"/>
                </a:lnTo>
                <a:lnTo>
                  <a:pt x="0" y="3369"/>
                </a:lnTo>
                <a:lnTo>
                  <a:pt x="0" y="3366"/>
                </a:lnTo>
                <a:lnTo>
                  <a:pt x="0" y="3366"/>
                </a:lnTo>
                <a:close/>
                <a:moveTo>
                  <a:pt x="0" y="3164"/>
                </a:moveTo>
                <a:lnTo>
                  <a:pt x="0" y="3045"/>
                </a:lnTo>
                <a:lnTo>
                  <a:pt x="0" y="3043"/>
                </a:lnTo>
                <a:lnTo>
                  <a:pt x="1" y="3040"/>
                </a:lnTo>
                <a:lnTo>
                  <a:pt x="5" y="3038"/>
                </a:lnTo>
                <a:lnTo>
                  <a:pt x="7" y="3038"/>
                </a:lnTo>
                <a:lnTo>
                  <a:pt x="10" y="3038"/>
                </a:lnTo>
                <a:lnTo>
                  <a:pt x="14" y="3040"/>
                </a:lnTo>
                <a:lnTo>
                  <a:pt x="15" y="3043"/>
                </a:lnTo>
                <a:lnTo>
                  <a:pt x="15" y="3045"/>
                </a:lnTo>
                <a:lnTo>
                  <a:pt x="15" y="3164"/>
                </a:lnTo>
                <a:lnTo>
                  <a:pt x="15" y="3168"/>
                </a:lnTo>
                <a:lnTo>
                  <a:pt x="14" y="3171"/>
                </a:lnTo>
                <a:lnTo>
                  <a:pt x="10" y="3173"/>
                </a:lnTo>
                <a:lnTo>
                  <a:pt x="7" y="3173"/>
                </a:lnTo>
                <a:lnTo>
                  <a:pt x="5" y="3173"/>
                </a:lnTo>
                <a:lnTo>
                  <a:pt x="1" y="3171"/>
                </a:lnTo>
                <a:lnTo>
                  <a:pt x="0" y="3168"/>
                </a:lnTo>
                <a:lnTo>
                  <a:pt x="0" y="3164"/>
                </a:lnTo>
                <a:lnTo>
                  <a:pt x="0" y="3164"/>
                </a:lnTo>
                <a:close/>
                <a:moveTo>
                  <a:pt x="0" y="2961"/>
                </a:moveTo>
                <a:lnTo>
                  <a:pt x="0" y="2843"/>
                </a:lnTo>
                <a:lnTo>
                  <a:pt x="0" y="2840"/>
                </a:lnTo>
                <a:lnTo>
                  <a:pt x="1" y="2836"/>
                </a:lnTo>
                <a:lnTo>
                  <a:pt x="5" y="2835"/>
                </a:lnTo>
                <a:lnTo>
                  <a:pt x="7" y="2835"/>
                </a:lnTo>
                <a:lnTo>
                  <a:pt x="10" y="2835"/>
                </a:lnTo>
                <a:lnTo>
                  <a:pt x="14" y="2836"/>
                </a:lnTo>
                <a:lnTo>
                  <a:pt x="15" y="2840"/>
                </a:lnTo>
                <a:lnTo>
                  <a:pt x="15" y="2843"/>
                </a:lnTo>
                <a:lnTo>
                  <a:pt x="15" y="2961"/>
                </a:lnTo>
                <a:lnTo>
                  <a:pt x="15" y="2964"/>
                </a:lnTo>
                <a:lnTo>
                  <a:pt x="14" y="2968"/>
                </a:lnTo>
                <a:lnTo>
                  <a:pt x="10" y="2970"/>
                </a:lnTo>
                <a:lnTo>
                  <a:pt x="7" y="2970"/>
                </a:lnTo>
                <a:lnTo>
                  <a:pt x="5" y="2970"/>
                </a:lnTo>
                <a:lnTo>
                  <a:pt x="1" y="2968"/>
                </a:lnTo>
                <a:lnTo>
                  <a:pt x="0" y="2964"/>
                </a:lnTo>
                <a:lnTo>
                  <a:pt x="0" y="2961"/>
                </a:lnTo>
                <a:lnTo>
                  <a:pt x="0" y="2961"/>
                </a:lnTo>
                <a:close/>
                <a:moveTo>
                  <a:pt x="0" y="2759"/>
                </a:moveTo>
                <a:lnTo>
                  <a:pt x="0" y="2640"/>
                </a:lnTo>
                <a:lnTo>
                  <a:pt x="0" y="2637"/>
                </a:lnTo>
                <a:lnTo>
                  <a:pt x="1" y="2635"/>
                </a:lnTo>
                <a:lnTo>
                  <a:pt x="5" y="2631"/>
                </a:lnTo>
                <a:lnTo>
                  <a:pt x="5" y="2631"/>
                </a:lnTo>
                <a:lnTo>
                  <a:pt x="7" y="2631"/>
                </a:lnTo>
                <a:lnTo>
                  <a:pt x="8" y="2631"/>
                </a:lnTo>
                <a:lnTo>
                  <a:pt x="10" y="2631"/>
                </a:lnTo>
                <a:lnTo>
                  <a:pt x="14" y="2635"/>
                </a:lnTo>
                <a:lnTo>
                  <a:pt x="15" y="2637"/>
                </a:lnTo>
                <a:lnTo>
                  <a:pt x="15" y="2640"/>
                </a:lnTo>
                <a:lnTo>
                  <a:pt x="15" y="2759"/>
                </a:lnTo>
                <a:lnTo>
                  <a:pt x="15" y="2763"/>
                </a:lnTo>
                <a:lnTo>
                  <a:pt x="14" y="2765"/>
                </a:lnTo>
                <a:lnTo>
                  <a:pt x="10" y="2766"/>
                </a:lnTo>
                <a:lnTo>
                  <a:pt x="8" y="2768"/>
                </a:lnTo>
                <a:lnTo>
                  <a:pt x="7" y="2768"/>
                </a:lnTo>
                <a:lnTo>
                  <a:pt x="5" y="2768"/>
                </a:lnTo>
                <a:lnTo>
                  <a:pt x="5" y="2766"/>
                </a:lnTo>
                <a:lnTo>
                  <a:pt x="1" y="2765"/>
                </a:lnTo>
                <a:lnTo>
                  <a:pt x="0" y="2763"/>
                </a:lnTo>
                <a:lnTo>
                  <a:pt x="0" y="2759"/>
                </a:lnTo>
                <a:lnTo>
                  <a:pt x="0" y="2759"/>
                </a:lnTo>
                <a:close/>
                <a:moveTo>
                  <a:pt x="0" y="2556"/>
                </a:moveTo>
                <a:lnTo>
                  <a:pt x="0" y="2439"/>
                </a:lnTo>
                <a:lnTo>
                  <a:pt x="0" y="2435"/>
                </a:lnTo>
                <a:lnTo>
                  <a:pt x="1" y="2432"/>
                </a:lnTo>
                <a:lnTo>
                  <a:pt x="5" y="2430"/>
                </a:lnTo>
                <a:lnTo>
                  <a:pt x="7" y="2430"/>
                </a:lnTo>
                <a:lnTo>
                  <a:pt x="10" y="2430"/>
                </a:lnTo>
                <a:lnTo>
                  <a:pt x="14" y="2432"/>
                </a:lnTo>
                <a:lnTo>
                  <a:pt x="15" y="2435"/>
                </a:lnTo>
                <a:lnTo>
                  <a:pt x="15" y="2439"/>
                </a:lnTo>
                <a:lnTo>
                  <a:pt x="15" y="2556"/>
                </a:lnTo>
                <a:lnTo>
                  <a:pt x="15" y="2560"/>
                </a:lnTo>
                <a:lnTo>
                  <a:pt x="14" y="2563"/>
                </a:lnTo>
                <a:lnTo>
                  <a:pt x="10" y="2565"/>
                </a:lnTo>
                <a:lnTo>
                  <a:pt x="7" y="2565"/>
                </a:lnTo>
                <a:lnTo>
                  <a:pt x="5" y="2565"/>
                </a:lnTo>
                <a:lnTo>
                  <a:pt x="1" y="2563"/>
                </a:lnTo>
                <a:lnTo>
                  <a:pt x="0" y="2560"/>
                </a:lnTo>
                <a:lnTo>
                  <a:pt x="0" y="2556"/>
                </a:lnTo>
                <a:lnTo>
                  <a:pt x="0" y="2556"/>
                </a:lnTo>
                <a:close/>
                <a:moveTo>
                  <a:pt x="0" y="2353"/>
                </a:moveTo>
                <a:lnTo>
                  <a:pt x="0" y="2236"/>
                </a:lnTo>
                <a:lnTo>
                  <a:pt x="0" y="2232"/>
                </a:lnTo>
                <a:lnTo>
                  <a:pt x="1" y="2229"/>
                </a:lnTo>
                <a:lnTo>
                  <a:pt x="5" y="2227"/>
                </a:lnTo>
                <a:lnTo>
                  <a:pt x="7" y="2227"/>
                </a:lnTo>
                <a:lnTo>
                  <a:pt x="10" y="2227"/>
                </a:lnTo>
                <a:lnTo>
                  <a:pt x="14" y="2229"/>
                </a:lnTo>
                <a:lnTo>
                  <a:pt x="15" y="2232"/>
                </a:lnTo>
                <a:lnTo>
                  <a:pt x="15" y="2236"/>
                </a:lnTo>
                <a:lnTo>
                  <a:pt x="15" y="2353"/>
                </a:lnTo>
                <a:lnTo>
                  <a:pt x="15" y="2356"/>
                </a:lnTo>
                <a:lnTo>
                  <a:pt x="14" y="2360"/>
                </a:lnTo>
                <a:lnTo>
                  <a:pt x="10" y="2362"/>
                </a:lnTo>
                <a:lnTo>
                  <a:pt x="7" y="2362"/>
                </a:lnTo>
                <a:lnTo>
                  <a:pt x="5" y="2362"/>
                </a:lnTo>
                <a:lnTo>
                  <a:pt x="1" y="2360"/>
                </a:lnTo>
                <a:lnTo>
                  <a:pt x="0" y="2356"/>
                </a:lnTo>
                <a:lnTo>
                  <a:pt x="0" y="2353"/>
                </a:lnTo>
                <a:lnTo>
                  <a:pt x="0" y="2353"/>
                </a:lnTo>
                <a:close/>
                <a:moveTo>
                  <a:pt x="0" y="2151"/>
                </a:moveTo>
                <a:lnTo>
                  <a:pt x="0" y="2032"/>
                </a:lnTo>
                <a:lnTo>
                  <a:pt x="0" y="2031"/>
                </a:lnTo>
                <a:lnTo>
                  <a:pt x="1" y="2027"/>
                </a:lnTo>
                <a:lnTo>
                  <a:pt x="5" y="2025"/>
                </a:lnTo>
                <a:lnTo>
                  <a:pt x="7" y="2025"/>
                </a:lnTo>
                <a:lnTo>
                  <a:pt x="10" y="2025"/>
                </a:lnTo>
                <a:lnTo>
                  <a:pt x="14" y="2027"/>
                </a:lnTo>
                <a:lnTo>
                  <a:pt x="15" y="2031"/>
                </a:lnTo>
                <a:lnTo>
                  <a:pt x="15" y="2032"/>
                </a:lnTo>
                <a:lnTo>
                  <a:pt x="15" y="2151"/>
                </a:lnTo>
                <a:lnTo>
                  <a:pt x="15" y="2155"/>
                </a:lnTo>
                <a:lnTo>
                  <a:pt x="14" y="2158"/>
                </a:lnTo>
                <a:lnTo>
                  <a:pt x="10" y="2160"/>
                </a:lnTo>
                <a:lnTo>
                  <a:pt x="7" y="2160"/>
                </a:lnTo>
                <a:lnTo>
                  <a:pt x="5" y="2160"/>
                </a:lnTo>
                <a:lnTo>
                  <a:pt x="1" y="2158"/>
                </a:lnTo>
                <a:lnTo>
                  <a:pt x="0" y="2155"/>
                </a:lnTo>
                <a:lnTo>
                  <a:pt x="0" y="2151"/>
                </a:lnTo>
                <a:lnTo>
                  <a:pt x="0" y="2151"/>
                </a:lnTo>
                <a:close/>
                <a:moveTo>
                  <a:pt x="0" y="1948"/>
                </a:moveTo>
                <a:lnTo>
                  <a:pt x="0" y="1831"/>
                </a:lnTo>
                <a:lnTo>
                  <a:pt x="0" y="1827"/>
                </a:lnTo>
                <a:lnTo>
                  <a:pt x="1" y="1824"/>
                </a:lnTo>
                <a:lnTo>
                  <a:pt x="5" y="1822"/>
                </a:lnTo>
                <a:lnTo>
                  <a:pt x="7" y="1822"/>
                </a:lnTo>
                <a:lnTo>
                  <a:pt x="10" y="1822"/>
                </a:lnTo>
                <a:lnTo>
                  <a:pt x="14" y="1824"/>
                </a:lnTo>
                <a:lnTo>
                  <a:pt x="15" y="1827"/>
                </a:lnTo>
                <a:lnTo>
                  <a:pt x="15" y="1831"/>
                </a:lnTo>
                <a:lnTo>
                  <a:pt x="15" y="1948"/>
                </a:lnTo>
                <a:lnTo>
                  <a:pt x="15" y="1952"/>
                </a:lnTo>
                <a:lnTo>
                  <a:pt x="14" y="1955"/>
                </a:lnTo>
                <a:lnTo>
                  <a:pt x="10" y="1957"/>
                </a:lnTo>
                <a:lnTo>
                  <a:pt x="7" y="1957"/>
                </a:lnTo>
                <a:lnTo>
                  <a:pt x="5" y="1957"/>
                </a:lnTo>
                <a:lnTo>
                  <a:pt x="1" y="1955"/>
                </a:lnTo>
                <a:lnTo>
                  <a:pt x="0" y="1952"/>
                </a:lnTo>
                <a:lnTo>
                  <a:pt x="0" y="1948"/>
                </a:lnTo>
                <a:lnTo>
                  <a:pt x="0" y="1948"/>
                </a:lnTo>
                <a:close/>
                <a:moveTo>
                  <a:pt x="0" y="1747"/>
                </a:moveTo>
                <a:lnTo>
                  <a:pt x="0" y="1628"/>
                </a:lnTo>
                <a:lnTo>
                  <a:pt x="0" y="1624"/>
                </a:lnTo>
                <a:lnTo>
                  <a:pt x="1" y="1622"/>
                </a:lnTo>
                <a:lnTo>
                  <a:pt x="5" y="1621"/>
                </a:lnTo>
                <a:lnTo>
                  <a:pt x="5" y="1619"/>
                </a:lnTo>
                <a:lnTo>
                  <a:pt x="7" y="1619"/>
                </a:lnTo>
                <a:lnTo>
                  <a:pt x="8" y="1619"/>
                </a:lnTo>
                <a:lnTo>
                  <a:pt x="10" y="1621"/>
                </a:lnTo>
                <a:lnTo>
                  <a:pt x="14" y="1622"/>
                </a:lnTo>
                <a:lnTo>
                  <a:pt x="15" y="1624"/>
                </a:lnTo>
                <a:lnTo>
                  <a:pt x="15" y="1628"/>
                </a:lnTo>
                <a:lnTo>
                  <a:pt x="15" y="1747"/>
                </a:lnTo>
                <a:lnTo>
                  <a:pt x="15" y="1750"/>
                </a:lnTo>
                <a:lnTo>
                  <a:pt x="14" y="1752"/>
                </a:lnTo>
                <a:lnTo>
                  <a:pt x="10" y="1755"/>
                </a:lnTo>
                <a:lnTo>
                  <a:pt x="8" y="1755"/>
                </a:lnTo>
                <a:lnTo>
                  <a:pt x="7" y="1755"/>
                </a:lnTo>
                <a:lnTo>
                  <a:pt x="5" y="1755"/>
                </a:lnTo>
                <a:lnTo>
                  <a:pt x="5" y="1755"/>
                </a:lnTo>
                <a:lnTo>
                  <a:pt x="1" y="1752"/>
                </a:lnTo>
                <a:lnTo>
                  <a:pt x="0" y="1750"/>
                </a:lnTo>
                <a:lnTo>
                  <a:pt x="0" y="1747"/>
                </a:lnTo>
                <a:lnTo>
                  <a:pt x="0" y="1747"/>
                </a:lnTo>
                <a:close/>
                <a:moveTo>
                  <a:pt x="0" y="1543"/>
                </a:moveTo>
                <a:lnTo>
                  <a:pt x="0" y="1426"/>
                </a:lnTo>
                <a:lnTo>
                  <a:pt x="0" y="1423"/>
                </a:lnTo>
                <a:lnTo>
                  <a:pt x="1" y="1419"/>
                </a:lnTo>
                <a:lnTo>
                  <a:pt x="5" y="1417"/>
                </a:lnTo>
                <a:lnTo>
                  <a:pt x="7" y="1417"/>
                </a:lnTo>
                <a:lnTo>
                  <a:pt x="10" y="1417"/>
                </a:lnTo>
                <a:lnTo>
                  <a:pt x="14" y="1419"/>
                </a:lnTo>
                <a:lnTo>
                  <a:pt x="15" y="1423"/>
                </a:lnTo>
                <a:lnTo>
                  <a:pt x="15" y="1426"/>
                </a:lnTo>
                <a:lnTo>
                  <a:pt x="15" y="1543"/>
                </a:lnTo>
                <a:lnTo>
                  <a:pt x="15" y="1547"/>
                </a:lnTo>
                <a:lnTo>
                  <a:pt x="14" y="1550"/>
                </a:lnTo>
                <a:lnTo>
                  <a:pt x="10" y="1552"/>
                </a:lnTo>
                <a:lnTo>
                  <a:pt x="7" y="1552"/>
                </a:lnTo>
                <a:lnTo>
                  <a:pt x="5" y="1552"/>
                </a:lnTo>
                <a:lnTo>
                  <a:pt x="1" y="1550"/>
                </a:lnTo>
                <a:lnTo>
                  <a:pt x="0" y="1547"/>
                </a:lnTo>
                <a:lnTo>
                  <a:pt x="0" y="1543"/>
                </a:lnTo>
                <a:lnTo>
                  <a:pt x="0" y="1543"/>
                </a:lnTo>
                <a:close/>
                <a:moveTo>
                  <a:pt x="0" y="1342"/>
                </a:moveTo>
                <a:lnTo>
                  <a:pt x="0" y="1223"/>
                </a:lnTo>
                <a:lnTo>
                  <a:pt x="0" y="1219"/>
                </a:lnTo>
                <a:lnTo>
                  <a:pt x="1" y="1216"/>
                </a:lnTo>
                <a:lnTo>
                  <a:pt x="5" y="1214"/>
                </a:lnTo>
                <a:lnTo>
                  <a:pt x="7" y="1214"/>
                </a:lnTo>
                <a:lnTo>
                  <a:pt x="10" y="1214"/>
                </a:lnTo>
                <a:lnTo>
                  <a:pt x="14" y="1216"/>
                </a:lnTo>
                <a:lnTo>
                  <a:pt x="15" y="1219"/>
                </a:lnTo>
                <a:lnTo>
                  <a:pt x="15" y="1223"/>
                </a:lnTo>
                <a:lnTo>
                  <a:pt x="15" y="1342"/>
                </a:lnTo>
                <a:lnTo>
                  <a:pt x="15" y="1344"/>
                </a:lnTo>
                <a:lnTo>
                  <a:pt x="14" y="1347"/>
                </a:lnTo>
                <a:lnTo>
                  <a:pt x="10" y="1349"/>
                </a:lnTo>
                <a:lnTo>
                  <a:pt x="7" y="1349"/>
                </a:lnTo>
                <a:lnTo>
                  <a:pt x="5" y="1349"/>
                </a:lnTo>
                <a:lnTo>
                  <a:pt x="1" y="1347"/>
                </a:lnTo>
                <a:lnTo>
                  <a:pt x="0" y="1344"/>
                </a:lnTo>
                <a:lnTo>
                  <a:pt x="0" y="1342"/>
                </a:lnTo>
                <a:lnTo>
                  <a:pt x="0" y="1342"/>
                </a:lnTo>
                <a:close/>
                <a:moveTo>
                  <a:pt x="0" y="1139"/>
                </a:moveTo>
                <a:lnTo>
                  <a:pt x="0" y="1020"/>
                </a:lnTo>
                <a:lnTo>
                  <a:pt x="0" y="1018"/>
                </a:lnTo>
                <a:lnTo>
                  <a:pt x="1" y="1014"/>
                </a:lnTo>
                <a:lnTo>
                  <a:pt x="5" y="1013"/>
                </a:lnTo>
                <a:lnTo>
                  <a:pt x="7" y="1013"/>
                </a:lnTo>
                <a:lnTo>
                  <a:pt x="10" y="1013"/>
                </a:lnTo>
                <a:lnTo>
                  <a:pt x="14" y="1014"/>
                </a:lnTo>
                <a:lnTo>
                  <a:pt x="15" y="1018"/>
                </a:lnTo>
                <a:lnTo>
                  <a:pt x="15" y="1020"/>
                </a:lnTo>
                <a:lnTo>
                  <a:pt x="15" y="1139"/>
                </a:lnTo>
                <a:lnTo>
                  <a:pt x="15" y="1142"/>
                </a:lnTo>
                <a:lnTo>
                  <a:pt x="14" y="1146"/>
                </a:lnTo>
                <a:lnTo>
                  <a:pt x="10" y="1148"/>
                </a:lnTo>
                <a:lnTo>
                  <a:pt x="7" y="1148"/>
                </a:lnTo>
                <a:lnTo>
                  <a:pt x="5" y="1148"/>
                </a:lnTo>
                <a:lnTo>
                  <a:pt x="1" y="1146"/>
                </a:lnTo>
                <a:lnTo>
                  <a:pt x="0" y="1142"/>
                </a:lnTo>
                <a:lnTo>
                  <a:pt x="0" y="1139"/>
                </a:lnTo>
                <a:lnTo>
                  <a:pt x="0" y="1139"/>
                </a:lnTo>
                <a:close/>
                <a:moveTo>
                  <a:pt x="0" y="936"/>
                </a:moveTo>
                <a:lnTo>
                  <a:pt x="0" y="818"/>
                </a:lnTo>
                <a:lnTo>
                  <a:pt x="0" y="815"/>
                </a:lnTo>
                <a:lnTo>
                  <a:pt x="1" y="811"/>
                </a:lnTo>
                <a:lnTo>
                  <a:pt x="5" y="809"/>
                </a:lnTo>
                <a:lnTo>
                  <a:pt x="7" y="809"/>
                </a:lnTo>
                <a:lnTo>
                  <a:pt x="10" y="809"/>
                </a:lnTo>
                <a:lnTo>
                  <a:pt x="14" y="811"/>
                </a:lnTo>
                <a:lnTo>
                  <a:pt x="15" y="815"/>
                </a:lnTo>
                <a:lnTo>
                  <a:pt x="15" y="818"/>
                </a:lnTo>
                <a:lnTo>
                  <a:pt x="15" y="936"/>
                </a:lnTo>
                <a:lnTo>
                  <a:pt x="15" y="939"/>
                </a:lnTo>
                <a:lnTo>
                  <a:pt x="14" y="943"/>
                </a:lnTo>
                <a:lnTo>
                  <a:pt x="10" y="944"/>
                </a:lnTo>
                <a:lnTo>
                  <a:pt x="7" y="944"/>
                </a:lnTo>
                <a:lnTo>
                  <a:pt x="5" y="944"/>
                </a:lnTo>
                <a:lnTo>
                  <a:pt x="1" y="943"/>
                </a:lnTo>
                <a:lnTo>
                  <a:pt x="0" y="939"/>
                </a:lnTo>
                <a:lnTo>
                  <a:pt x="0" y="936"/>
                </a:lnTo>
                <a:lnTo>
                  <a:pt x="0" y="936"/>
                </a:lnTo>
                <a:close/>
                <a:moveTo>
                  <a:pt x="0" y="734"/>
                </a:moveTo>
                <a:lnTo>
                  <a:pt x="0" y="615"/>
                </a:lnTo>
                <a:lnTo>
                  <a:pt x="0" y="611"/>
                </a:lnTo>
                <a:lnTo>
                  <a:pt x="1" y="610"/>
                </a:lnTo>
                <a:lnTo>
                  <a:pt x="5" y="608"/>
                </a:lnTo>
                <a:lnTo>
                  <a:pt x="5" y="606"/>
                </a:lnTo>
                <a:lnTo>
                  <a:pt x="7" y="606"/>
                </a:lnTo>
                <a:lnTo>
                  <a:pt x="8" y="606"/>
                </a:lnTo>
                <a:lnTo>
                  <a:pt x="10" y="608"/>
                </a:lnTo>
                <a:lnTo>
                  <a:pt x="14" y="610"/>
                </a:lnTo>
                <a:lnTo>
                  <a:pt x="15" y="611"/>
                </a:lnTo>
                <a:lnTo>
                  <a:pt x="15" y="615"/>
                </a:lnTo>
                <a:lnTo>
                  <a:pt x="15" y="734"/>
                </a:lnTo>
                <a:lnTo>
                  <a:pt x="15" y="738"/>
                </a:lnTo>
                <a:lnTo>
                  <a:pt x="14" y="739"/>
                </a:lnTo>
                <a:lnTo>
                  <a:pt x="10" y="743"/>
                </a:lnTo>
                <a:lnTo>
                  <a:pt x="8" y="743"/>
                </a:lnTo>
                <a:lnTo>
                  <a:pt x="7" y="743"/>
                </a:lnTo>
                <a:lnTo>
                  <a:pt x="5" y="743"/>
                </a:lnTo>
                <a:lnTo>
                  <a:pt x="5" y="743"/>
                </a:lnTo>
                <a:lnTo>
                  <a:pt x="1" y="739"/>
                </a:lnTo>
                <a:lnTo>
                  <a:pt x="0" y="738"/>
                </a:lnTo>
                <a:lnTo>
                  <a:pt x="0" y="734"/>
                </a:lnTo>
                <a:lnTo>
                  <a:pt x="0" y="734"/>
                </a:lnTo>
                <a:close/>
                <a:moveTo>
                  <a:pt x="0" y="531"/>
                </a:moveTo>
                <a:lnTo>
                  <a:pt x="0" y="413"/>
                </a:lnTo>
                <a:lnTo>
                  <a:pt x="0" y="410"/>
                </a:lnTo>
                <a:lnTo>
                  <a:pt x="1" y="406"/>
                </a:lnTo>
                <a:lnTo>
                  <a:pt x="5" y="405"/>
                </a:lnTo>
                <a:lnTo>
                  <a:pt x="7" y="405"/>
                </a:lnTo>
                <a:lnTo>
                  <a:pt x="10" y="405"/>
                </a:lnTo>
                <a:lnTo>
                  <a:pt x="14" y="406"/>
                </a:lnTo>
                <a:lnTo>
                  <a:pt x="15" y="410"/>
                </a:lnTo>
                <a:lnTo>
                  <a:pt x="15" y="413"/>
                </a:lnTo>
                <a:lnTo>
                  <a:pt x="15" y="531"/>
                </a:lnTo>
                <a:lnTo>
                  <a:pt x="15" y="534"/>
                </a:lnTo>
                <a:lnTo>
                  <a:pt x="14" y="538"/>
                </a:lnTo>
                <a:lnTo>
                  <a:pt x="10" y="540"/>
                </a:lnTo>
                <a:lnTo>
                  <a:pt x="7" y="540"/>
                </a:lnTo>
                <a:lnTo>
                  <a:pt x="5" y="540"/>
                </a:lnTo>
                <a:lnTo>
                  <a:pt x="1" y="538"/>
                </a:lnTo>
                <a:lnTo>
                  <a:pt x="0" y="534"/>
                </a:lnTo>
                <a:lnTo>
                  <a:pt x="0" y="531"/>
                </a:lnTo>
                <a:lnTo>
                  <a:pt x="0" y="531"/>
                </a:lnTo>
                <a:close/>
                <a:moveTo>
                  <a:pt x="0" y="329"/>
                </a:moveTo>
                <a:lnTo>
                  <a:pt x="0" y="210"/>
                </a:lnTo>
                <a:lnTo>
                  <a:pt x="0" y="207"/>
                </a:lnTo>
                <a:lnTo>
                  <a:pt x="1" y="203"/>
                </a:lnTo>
                <a:lnTo>
                  <a:pt x="5" y="201"/>
                </a:lnTo>
                <a:lnTo>
                  <a:pt x="7" y="201"/>
                </a:lnTo>
                <a:lnTo>
                  <a:pt x="10" y="201"/>
                </a:lnTo>
                <a:lnTo>
                  <a:pt x="14" y="203"/>
                </a:lnTo>
                <a:lnTo>
                  <a:pt x="15" y="207"/>
                </a:lnTo>
                <a:lnTo>
                  <a:pt x="15" y="210"/>
                </a:lnTo>
                <a:lnTo>
                  <a:pt x="15" y="329"/>
                </a:lnTo>
                <a:lnTo>
                  <a:pt x="15" y="331"/>
                </a:lnTo>
                <a:lnTo>
                  <a:pt x="14" y="335"/>
                </a:lnTo>
                <a:lnTo>
                  <a:pt x="10" y="336"/>
                </a:lnTo>
                <a:lnTo>
                  <a:pt x="7" y="336"/>
                </a:lnTo>
                <a:lnTo>
                  <a:pt x="5" y="336"/>
                </a:lnTo>
                <a:lnTo>
                  <a:pt x="1" y="335"/>
                </a:lnTo>
                <a:lnTo>
                  <a:pt x="0" y="331"/>
                </a:lnTo>
                <a:lnTo>
                  <a:pt x="0" y="329"/>
                </a:lnTo>
                <a:lnTo>
                  <a:pt x="0" y="329"/>
                </a:lnTo>
                <a:close/>
                <a:moveTo>
                  <a:pt x="0" y="126"/>
                </a:moveTo>
                <a:lnTo>
                  <a:pt x="0" y="7"/>
                </a:lnTo>
                <a:lnTo>
                  <a:pt x="0" y="5"/>
                </a:lnTo>
                <a:lnTo>
                  <a:pt x="1" y="2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2"/>
                </a:lnTo>
                <a:lnTo>
                  <a:pt x="15" y="5"/>
                </a:lnTo>
                <a:lnTo>
                  <a:pt x="15" y="7"/>
                </a:lnTo>
                <a:lnTo>
                  <a:pt x="15" y="126"/>
                </a:lnTo>
                <a:lnTo>
                  <a:pt x="15" y="130"/>
                </a:lnTo>
                <a:lnTo>
                  <a:pt x="14" y="133"/>
                </a:lnTo>
                <a:lnTo>
                  <a:pt x="10" y="135"/>
                </a:lnTo>
                <a:lnTo>
                  <a:pt x="7" y="135"/>
                </a:lnTo>
                <a:lnTo>
                  <a:pt x="5" y="135"/>
                </a:lnTo>
                <a:lnTo>
                  <a:pt x="1" y="133"/>
                </a:lnTo>
                <a:lnTo>
                  <a:pt x="0" y="130"/>
                </a:lnTo>
                <a:lnTo>
                  <a:pt x="0" y="126"/>
                </a:lnTo>
                <a:lnTo>
                  <a:pt x="0" y="126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02816" name="Freeform 64"/>
          <p:cNvSpPr>
            <a:spLocks noEditPoints="1"/>
          </p:cNvSpPr>
          <p:nvPr/>
        </p:nvSpPr>
        <p:spPr bwMode="auto">
          <a:xfrm>
            <a:off x="5330825" y="3343275"/>
            <a:ext cx="41275" cy="2433638"/>
          </a:xfrm>
          <a:custGeom>
            <a:avLst/>
            <a:gdLst>
              <a:gd name="T0" fmla="*/ 10 w 51"/>
              <a:gd name="T1" fmla="*/ 2931 h 3066"/>
              <a:gd name="T2" fmla="*/ 17 w 51"/>
              <a:gd name="T3" fmla="*/ 3061 h 3066"/>
              <a:gd name="T4" fmla="*/ 2 w 51"/>
              <a:gd name="T5" fmla="*/ 3061 h 3066"/>
              <a:gd name="T6" fmla="*/ 3 w 51"/>
              <a:gd name="T7" fmla="*/ 2735 h 3066"/>
              <a:gd name="T8" fmla="*/ 14 w 51"/>
              <a:gd name="T9" fmla="*/ 2728 h 3066"/>
              <a:gd name="T10" fmla="*/ 19 w 51"/>
              <a:gd name="T11" fmla="*/ 2860 h 3066"/>
              <a:gd name="T12" fmla="*/ 5 w 51"/>
              <a:gd name="T13" fmla="*/ 2861 h 3066"/>
              <a:gd name="T14" fmla="*/ 7 w 51"/>
              <a:gd name="T15" fmla="*/ 2532 h 3066"/>
              <a:gd name="T16" fmla="*/ 23 w 51"/>
              <a:gd name="T17" fmla="*/ 2532 h 3066"/>
              <a:gd name="T18" fmla="*/ 17 w 51"/>
              <a:gd name="T19" fmla="*/ 2662 h 3066"/>
              <a:gd name="T20" fmla="*/ 5 w 51"/>
              <a:gd name="T21" fmla="*/ 2653 h 3066"/>
              <a:gd name="T22" fmla="*/ 17 w 51"/>
              <a:gd name="T23" fmla="*/ 2323 h 3066"/>
              <a:gd name="T24" fmla="*/ 24 w 51"/>
              <a:gd name="T25" fmla="*/ 2451 h 3066"/>
              <a:gd name="T26" fmla="*/ 9 w 51"/>
              <a:gd name="T27" fmla="*/ 2457 h 3066"/>
              <a:gd name="T28" fmla="*/ 10 w 51"/>
              <a:gd name="T29" fmla="*/ 2127 h 3066"/>
              <a:gd name="T30" fmla="*/ 28 w 51"/>
              <a:gd name="T31" fmla="*/ 2127 h 3066"/>
              <a:gd name="T32" fmla="*/ 17 w 51"/>
              <a:gd name="T33" fmla="*/ 2257 h 3066"/>
              <a:gd name="T34" fmla="*/ 9 w 51"/>
              <a:gd name="T35" fmla="*/ 2248 h 3066"/>
              <a:gd name="T36" fmla="*/ 17 w 51"/>
              <a:gd name="T37" fmla="*/ 1919 h 3066"/>
              <a:gd name="T38" fmla="*/ 28 w 51"/>
              <a:gd name="T39" fmla="*/ 2045 h 3066"/>
              <a:gd name="T40" fmla="*/ 14 w 51"/>
              <a:gd name="T41" fmla="*/ 2052 h 3066"/>
              <a:gd name="T42" fmla="*/ 16 w 51"/>
              <a:gd name="T43" fmla="*/ 1721 h 3066"/>
              <a:gd name="T44" fmla="*/ 30 w 51"/>
              <a:gd name="T45" fmla="*/ 1719 h 3066"/>
              <a:gd name="T46" fmla="*/ 28 w 51"/>
              <a:gd name="T47" fmla="*/ 1849 h 3066"/>
              <a:gd name="T48" fmla="*/ 16 w 51"/>
              <a:gd name="T49" fmla="*/ 1849 h 3066"/>
              <a:gd name="T50" fmla="*/ 17 w 51"/>
              <a:gd name="T51" fmla="*/ 1519 h 3066"/>
              <a:gd name="T52" fmla="*/ 35 w 51"/>
              <a:gd name="T53" fmla="*/ 1519 h 3066"/>
              <a:gd name="T54" fmla="*/ 24 w 51"/>
              <a:gd name="T55" fmla="*/ 1649 h 3066"/>
              <a:gd name="T56" fmla="*/ 19 w 51"/>
              <a:gd name="T57" fmla="*/ 1437 h 3066"/>
              <a:gd name="T58" fmla="*/ 30 w 51"/>
              <a:gd name="T59" fmla="*/ 1311 h 3066"/>
              <a:gd name="T60" fmla="*/ 35 w 51"/>
              <a:gd name="T61" fmla="*/ 1440 h 3066"/>
              <a:gd name="T62" fmla="*/ 19 w 51"/>
              <a:gd name="T63" fmla="*/ 1442 h 3066"/>
              <a:gd name="T64" fmla="*/ 23 w 51"/>
              <a:gd name="T65" fmla="*/ 1116 h 3066"/>
              <a:gd name="T66" fmla="*/ 37 w 51"/>
              <a:gd name="T67" fmla="*/ 1111 h 3066"/>
              <a:gd name="T68" fmla="*/ 31 w 51"/>
              <a:gd name="T69" fmla="*/ 1244 h 3066"/>
              <a:gd name="T70" fmla="*/ 21 w 51"/>
              <a:gd name="T71" fmla="*/ 1235 h 3066"/>
              <a:gd name="T72" fmla="*/ 33 w 51"/>
              <a:gd name="T73" fmla="*/ 906 h 3066"/>
              <a:gd name="T74" fmla="*/ 40 w 51"/>
              <a:gd name="T75" fmla="*/ 1034 h 3066"/>
              <a:gd name="T76" fmla="*/ 24 w 51"/>
              <a:gd name="T77" fmla="*/ 1039 h 3066"/>
              <a:gd name="T78" fmla="*/ 26 w 51"/>
              <a:gd name="T79" fmla="*/ 710 h 3066"/>
              <a:gd name="T80" fmla="*/ 44 w 51"/>
              <a:gd name="T81" fmla="*/ 710 h 3066"/>
              <a:gd name="T82" fmla="*/ 35 w 51"/>
              <a:gd name="T83" fmla="*/ 839 h 3066"/>
              <a:gd name="T84" fmla="*/ 24 w 51"/>
              <a:gd name="T85" fmla="*/ 831 h 3066"/>
              <a:gd name="T86" fmla="*/ 33 w 51"/>
              <a:gd name="T87" fmla="*/ 501 h 3066"/>
              <a:gd name="T88" fmla="*/ 44 w 51"/>
              <a:gd name="T89" fmla="*/ 627 h 3066"/>
              <a:gd name="T90" fmla="*/ 30 w 51"/>
              <a:gd name="T91" fmla="*/ 634 h 3066"/>
              <a:gd name="T92" fmla="*/ 31 w 51"/>
              <a:gd name="T93" fmla="*/ 303 h 3066"/>
              <a:gd name="T94" fmla="*/ 45 w 51"/>
              <a:gd name="T95" fmla="*/ 302 h 3066"/>
              <a:gd name="T96" fmla="*/ 40 w 51"/>
              <a:gd name="T97" fmla="*/ 433 h 3066"/>
              <a:gd name="T98" fmla="*/ 30 w 51"/>
              <a:gd name="T99" fmla="*/ 426 h 3066"/>
              <a:gd name="T100" fmla="*/ 42 w 51"/>
              <a:gd name="T101" fmla="*/ 97 h 3066"/>
              <a:gd name="T102" fmla="*/ 49 w 51"/>
              <a:gd name="T103" fmla="*/ 225 h 3066"/>
              <a:gd name="T104" fmla="*/ 33 w 51"/>
              <a:gd name="T105" fmla="*/ 230 h 3066"/>
              <a:gd name="T106" fmla="*/ 33 w 51"/>
              <a:gd name="T107" fmla="*/ 7 h 3066"/>
              <a:gd name="T108" fmla="*/ 49 w 51"/>
              <a:gd name="T109" fmla="*/ 2 h 3066"/>
              <a:gd name="T110" fmla="*/ 45 w 51"/>
              <a:gd name="T111" fmla="*/ 28 h 3066"/>
              <a:gd name="T112" fmla="*/ 33 w 51"/>
              <a:gd name="T113" fmla="*/ 20 h 3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1" h="3066">
                <a:moveTo>
                  <a:pt x="0" y="3057"/>
                </a:moveTo>
                <a:lnTo>
                  <a:pt x="2" y="2940"/>
                </a:lnTo>
                <a:lnTo>
                  <a:pt x="2" y="2937"/>
                </a:lnTo>
                <a:lnTo>
                  <a:pt x="3" y="2933"/>
                </a:lnTo>
                <a:lnTo>
                  <a:pt x="7" y="2931"/>
                </a:lnTo>
                <a:lnTo>
                  <a:pt x="10" y="2931"/>
                </a:lnTo>
                <a:lnTo>
                  <a:pt x="14" y="2931"/>
                </a:lnTo>
                <a:lnTo>
                  <a:pt x="17" y="2933"/>
                </a:lnTo>
                <a:lnTo>
                  <a:pt x="19" y="2937"/>
                </a:lnTo>
                <a:lnTo>
                  <a:pt x="19" y="2940"/>
                </a:lnTo>
                <a:lnTo>
                  <a:pt x="17" y="3057"/>
                </a:lnTo>
                <a:lnTo>
                  <a:pt x="17" y="3061"/>
                </a:lnTo>
                <a:lnTo>
                  <a:pt x="16" y="3064"/>
                </a:lnTo>
                <a:lnTo>
                  <a:pt x="12" y="3066"/>
                </a:lnTo>
                <a:lnTo>
                  <a:pt x="9" y="3066"/>
                </a:lnTo>
                <a:lnTo>
                  <a:pt x="5" y="3066"/>
                </a:lnTo>
                <a:lnTo>
                  <a:pt x="3" y="3064"/>
                </a:lnTo>
                <a:lnTo>
                  <a:pt x="2" y="3061"/>
                </a:lnTo>
                <a:lnTo>
                  <a:pt x="0" y="3059"/>
                </a:lnTo>
                <a:lnTo>
                  <a:pt x="0" y="3057"/>
                </a:lnTo>
                <a:lnTo>
                  <a:pt x="0" y="3057"/>
                </a:lnTo>
                <a:close/>
                <a:moveTo>
                  <a:pt x="3" y="2856"/>
                </a:moveTo>
                <a:lnTo>
                  <a:pt x="3" y="2737"/>
                </a:lnTo>
                <a:lnTo>
                  <a:pt x="3" y="2735"/>
                </a:lnTo>
                <a:lnTo>
                  <a:pt x="5" y="2733"/>
                </a:lnTo>
                <a:lnTo>
                  <a:pt x="7" y="2732"/>
                </a:lnTo>
                <a:lnTo>
                  <a:pt x="9" y="2728"/>
                </a:lnTo>
                <a:lnTo>
                  <a:pt x="10" y="2728"/>
                </a:lnTo>
                <a:lnTo>
                  <a:pt x="12" y="2728"/>
                </a:lnTo>
                <a:lnTo>
                  <a:pt x="14" y="2728"/>
                </a:lnTo>
                <a:lnTo>
                  <a:pt x="16" y="2728"/>
                </a:lnTo>
                <a:lnTo>
                  <a:pt x="19" y="2732"/>
                </a:lnTo>
                <a:lnTo>
                  <a:pt x="21" y="2733"/>
                </a:lnTo>
                <a:lnTo>
                  <a:pt x="21" y="2737"/>
                </a:lnTo>
                <a:lnTo>
                  <a:pt x="19" y="2856"/>
                </a:lnTo>
                <a:lnTo>
                  <a:pt x="19" y="2860"/>
                </a:lnTo>
                <a:lnTo>
                  <a:pt x="17" y="2861"/>
                </a:lnTo>
                <a:lnTo>
                  <a:pt x="14" y="2863"/>
                </a:lnTo>
                <a:lnTo>
                  <a:pt x="12" y="2865"/>
                </a:lnTo>
                <a:lnTo>
                  <a:pt x="10" y="2865"/>
                </a:lnTo>
                <a:lnTo>
                  <a:pt x="9" y="2863"/>
                </a:lnTo>
                <a:lnTo>
                  <a:pt x="5" y="2861"/>
                </a:lnTo>
                <a:lnTo>
                  <a:pt x="3" y="2858"/>
                </a:lnTo>
                <a:lnTo>
                  <a:pt x="3" y="2856"/>
                </a:lnTo>
                <a:lnTo>
                  <a:pt x="3" y="2856"/>
                </a:lnTo>
                <a:close/>
                <a:moveTo>
                  <a:pt x="5" y="2653"/>
                </a:moveTo>
                <a:lnTo>
                  <a:pt x="7" y="2535"/>
                </a:lnTo>
                <a:lnTo>
                  <a:pt x="7" y="2532"/>
                </a:lnTo>
                <a:lnTo>
                  <a:pt x="9" y="2528"/>
                </a:lnTo>
                <a:lnTo>
                  <a:pt x="12" y="2527"/>
                </a:lnTo>
                <a:lnTo>
                  <a:pt x="16" y="2527"/>
                </a:lnTo>
                <a:lnTo>
                  <a:pt x="17" y="2527"/>
                </a:lnTo>
                <a:lnTo>
                  <a:pt x="21" y="2528"/>
                </a:lnTo>
                <a:lnTo>
                  <a:pt x="23" y="2532"/>
                </a:lnTo>
                <a:lnTo>
                  <a:pt x="23" y="2535"/>
                </a:lnTo>
                <a:lnTo>
                  <a:pt x="23" y="2653"/>
                </a:lnTo>
                <a:lnTo>
                  <a:pt x="23" y="2655"/>
                </a:lnTo>
                <a:lnTo>
                  <a:pt x="23" y="2656"/>
                </a:lnTo>
                <a:lnTo>
                  <a:pt x="19" y="2660"/>
                </a:lnTo>
                <a:lnTo>
                  <a:pt x="17" y="2662"/>
                </a:lnTo>
                <a:lnTo>
                  <a:pt x="14" y="2662"/>
                </a:lnTo>
                <a:lnTo>
                  <a:pt x="10" y="2662"/>
                </a:lnTo>
                <a:lnTo>
                  <a:pt x="7" y="2660"/>
                </a:lnTo>
                <a:lnTo>
                  <a:pt x="5" y="2656"/>
                </a:lnTo>
                <a:lnTo>
                  <a:pt x="5" y="2653"/>
                </a:lnTo>
                <a:lnTo>
                  <a:pt x="5" y="2653"/>
                </a:lnTo>
                <a:close/>
                <a:moveTo>
                  <a:pt x="7" y="2450"/>
                </a:moveTo>
                <a:lnTo>
                  <a:pt x="9" y="2332"/>
                </a:lnTo>
                <a:lnTo>
                  <a:pt x="9" y="2329"/>
                </a:lnTo>
                <a:lnTo>
                  <a:pt x="10" y="2325"/>
                </a:lnTo>
                <a:lnTo>
                  <a:pt x="14" y="2323"/>
                </a:lnTo>
                <a:lnTo>
                  <a:pt x="17" y="2323"/>
                </a:lnTo>
                <a:lnTo>
                  <a:pt x="21" y="2323"/>
                </a:lnTo>
                <a:lnTo>
                  <a:pt x="23" y="2325"/>
                </a:lnTo>
                <a:lnTo>
                  <a:pt x="26" y="2329"/>
                </a:lnTo>
                <a:lnTo>
                  <a:pt x="26" y="2330"/>
                </a:lnTo>
                <a:lnTo>
                  <a:pt x="26" y="2332"/>
                </a:lnTo>
                <a:lnTo>
                  <a:pt x="24" y="2451"/>
                </a:lnTo>
                <a:lnTo>
                  <a:pt x="24" y="2453"/>
                </a:lnTo>
                <a:lnTo>
                  <a:pt x="23" y="2457"/>
                </a:lnTo>
                <a:lnTo>
                  <a:pt x="19" y="2458"/>
                </a:lnTo>
                <a:lnTo>
                  <a:pt x="16" y="2458"/>
                </a:lnTo>
                <a:lnTo>
                  <a:pt x="12" y="2458"/>
                </a:lnTo>
                <a:lnTo>
                  <a:pt x="9" y="2457"/>
                </a:lnTo>
                <a:lnTo>
                  <a:pt x="7" y="2453"/>
                </a:lnTo>
                <a:lnTo>
                  <a:pt x="7" y="2450"/>
                </a:lnTo>
                <a:lnTo>
                  <a:pt x="7" y="2450"/>
                </a:lnTo>
                <a:close/>
                <a:moveTo>
                  <a:pt x="9" y="2248"/>
                </a:moveTo>
                <a:lnTo>
                  <a:pt x="10" y="2129"/>
                </a:lnTo>
                <a:lnTo>
                  <a:pt x="10" y="2127"/>
                </a:lnTo>
                <a:lnTo>
                  <a:pt x="12" y="2124"/>
                </a:lnTo>
                <a:lnTo>
                  <a:pt x="16" y="2122"/>
                </a:lnTo>
                <a:lnTo>
                  <a:pt x="19" y="2122"/>
                </a:lnTo>
                <a:lnTo>
                  <a:pt x="23" y="2122"/>
                </a:lnTo>
                <a:lnTo>
                  <a:pt x="26" y="2124"/>
                </a:lnTo>
                <a:lnTo>
                  <a:pt x="28" y="2127"/>
                </a:lnTo>
                <a:lnTo>
                  <a:pt x="28" y="2131"/>
                </a:lnTo>
                <a:lnTo>
                  <a:pt x="26" y="2248"/>
                </a:lnTo>
                <a:lnTo>
                  <a:pt x="26" y="2252"/>
                </a:lnTo>
                <a:lnTo>
                  <a:pt x="24" y="2255"/>
                </a:lnTo>
                <a:lnTo>
                  <a:pt x="21" y="2257"/>
                </a:lnTo>
                <a:lnTo>
                  <a:pt x="17" y="2257"/>
                </a:lnTo>
                <a:lnTo>
                  <a:pt x="14" y="2257"/>
                </a:lnTo>
                <a:lnTo>
                  <a:pt x="12" y="2255"/>
                </a:lnTo>
                <a:lnTo>
                  <a:pt x="10" y="2252"/>
                </a:lnTo>
                <a:lnTo>
                  <a:pt x="9" y="2250"/>
                </a:lnTo>
                <a:lnTo>
                  <a:pt x="9" y="2248"/>
                </a:lnTo>
                <a:lnTo>
                  <a:pt x="9" y="2248"/>
                </a:lnTo>
                <a:close/>
                <a:moveTo>
                  <a:pt x="12" y="2045"/>
                </a:moveTo>
                <a:lnTo>
                  <a:pt x="12" y="1927"/>
                </a:lnTo>
                <a:lnTo>
                  <a:pt x="12" y="1926"/>
                </a:lnTo>
                <a:lnTo>
                  <a:pt x="14" y="1924"/>
                </a:lnTo>
                <a:lnTo>
                  <a:pt x="16" y="1920"/>
                </a:lnTo>
                <a:lnTo>
                  <a:pt x="17" y="1919"/>
                </a:lnTo>
                <a:lnTo>
                  <a:pt x="21" y="1919"/>
                </a:lnTo>
                <a:lnTo>
                  <a:pt x="24" y="1919"/>
                </a:lnTo>
                <a:lnTo>
                  <a:pt x="28" y="1920"/>
                </a:lnTo>
                <a:lnTo>
                  <a:pt x="30" y="1924"/>
                </a:lnTo>
                <a:lnTo>
                  <a:pt x="30" y="1927"/>
                </a:lnTo>
                <a:lnTo>
                  <a:pt x="28" y="2045"/>
                </a:lnTo>
                <a:lnTo>
                  <a:pt x="28" y="2048"/>
                </a:lnTo>
                <a:lnTo>
                  <a:pt x="26" y="2052"/>
                </a:lnTo>
                <a:lnTo>
                  <a:pt x="23" y="2054"/>
                </a:lnTo>
                <a:lnTo>
                  <a:pt x="19" y="2054"/>
                </a:lnTo>
                <a:lnTo>
                  <a:pt x="17" y="2054"/>
                </a:lnTo>
                <a:lnTo>
                  <a:pt x="14" y="2052"/>
                </a:lnTo>
                <a:lnTo>
                  <a:pt x="12" y="2048"/>
                </a:lnTo>
                <a:lnTo>
                  <a:pt x="12" y="2045"/>
                </a:lnTo>
                <a:lnTo>
                  <a:pt x="12" y="2045"/>
                </a:lnTo>
                <a:close/>
                <a:moveTo>
                  <a:pt x="14" y="1843"/>
                </a:moveTo>
                <a:lnTo>
                  <a:pt x="16" y="1724"/>
                </a:lnTo>
                <a:lnTo>
                  <a:pt x="16" y="1721"/>
                </a:lnTo>
                <a:lnTo>
                  <a:pt x="17" y="1719"/>
                </a:lnTo>
                <a:lnTo>
                  <a:pt x="21" y="1715"/>
                </a:lnTo>
                <a:lnTo>
                  <a:pt x="23" y="1715"/>
                </a:lnTo>
                <a:lnTo>
                  <a:pt x="24" y="1715"/>
                </a:lnTo>
                <a:lnTo>
                  <a:pt x="26" y="1717"/>
                </a:lnTo>
                <a:lnTo>
                  <a:pt x="30" y="1719"/>
                </a:lnTo>
                <a:lnTo>
                  <a:pt x="31" y="1721"/>
                </a:lnTo>
                <a:lnTo>
                  <a:pt x="31" y="1724"/>
                </a:lnTo>
                <a:lnTo>
                  <a:pt x="31" y="1843"/>
                </a:lnTo>
                <a:lnTo>
                  <a:pt x="31" y="1845"/>
                </a:lnTo>
                <a:lnTo>
                  <a:pt x="31" y="1847"/>
                </a:lnTo>
                <a:lnTo>
                  <a:pt x="28" y="1849"/>
                </a:lnTo>
                <a:lnTo>
                  <a:pt x="26" y="1850"/>
                </a:lnTo>
                <a:lnTo>
                  <a:pt x="24" y="1852"/>
                </a:lnTo>
                <a:lnTo>
                  <a:pt x="23" y="1852"/>
                </a:lnTo>
                <a:lnTo>
                  <a:pt x="21" y="1852"/>
                </a:lnTo>
                <a:lnTo>
                  <a:pt x="19" y="1850"/>
                </a:lnTo>
                <a:lnTo>
                  <a:pt x="16" y="1849"/>
                </a:lnTo>
                <a:lnTo>
                  <a:pt x="14" y="1847"/>
                </a:lnTo>
                <a:lnTo>
                  <a:pt x="14" y="1843"/>
                </a:lnTo>
                <a:lnTo>
                  <a:pt x="14" y="1843"/>
                </a:lnTo>
                <a:close/>
                <a:moveTo>
                  <a:pt x="16" y="1640"/>
                </a:moveTo>
                <a:lnTo>
                  <a:pt x="17" y="1523"/>
                </a:lnTo>
                <a:lnTo>
                  <a:pt x="17" y="1519"/>
                </a:lnTo>
                <a:lnTo>
                  <a:pt x="19" y="1516"/>
                </a:lnTo>
                <a:lnTo>
                  <a:pt x="23" y="1514"/>
                </a:lnTo>
                <a:lnTo>
                  <a:pt x="26" y="1514"/>
                </a:lnTo>
                <a:lnTo>
                  <a:pt x="30" y="1514"/>
                </a:lnTo>
                <a:lnTo>
                  <a:pt x="33" y="1516"/>
                </a:lnTo>
                <a:lnTo>
                  <a:pt x="35" y="1519"/>
                </a:lnTo>
                <a:lnTo>
                  <a:pt x="35" y="1523"/>
                </a:lnTo>
                <a:lnTo>
                  <a:pt x="33" y="1640"/>
                </a:lnTo>
                <a:lnTo>
                  <a:pt x="33" y="1644"/>
                </a:lnTo>
                <a:lnTo>
                  <a:pt x="31" y="1647"/>
                </a:lnTo>
                <a:lnTo>
                  <a:pt x="28" y="1649"/>
                </a:lnTo>
                <a:lnTo>
                  <a:pt x="24" y="1649"/>
                </a:lnTo>
                <a:lnTo>
                  <a:pt x="21" y="1649"/>
                </a:lnTo>
                <a:lnTo>
                  <a:pt x="17" y="1647"/>
                </a:lnTo>
                <a:lnTo>
                  <a:pt x="16" y="1644"/>
                </a:lnTo>
                <a:lnTo>
                  <a:pt x="16" y="1640"/>
                </a:lnTo>
                <a:lnTo>
                  <a:pt x="16" y="1640"/>
                </a:lnTo>
                <a:close/>
                <a:moveTo>
                  <a:pt x="19" y="1437"/>
                </a:moveTo>
                <a:lnTo>
                  <a:pt x="19" y="1320"/>
                </a:lnTo>
                <a:lnTo>
                  <a:pt x="19" y="1316"/>
                </a:lnTo>
                <a:lnTo>
                  <a:pt x="21" y="1313"/>
                </a:lnTo>
                <a:lnTo>
                  <a:pt x="24" y="1311"/>
                </a:lnTo>
                <a:lnTo>
                  <a:pt x="28" y="1311"/>
                </a:lnTo>
                <a:lnTo>
                  <a:pt x="30" y="1311"/>
                </a:lnTo>
                <a:lnTo>
                  <a:pt x="31" y="1313"/>
                </a:lnTo>
                <a:lnTo>
                  <a:pt x="35" y="1314"/>
                </a:lnTo>
                <a:lnTo>
                  <a:pt x="37" y="1316"/>
                </a:lnTo>
                <a:lnTo>
                  <a:pt x="37" y="1320"/>
                </a:lnTo>
                <a:lnTo>
                  <a:pt x="35" y="1439"/>
                </a:lnTo>
                <a:lnTo>
                  <a:pt x="35" y="1440"/>
                </a:lnTo>
                <a:lnTo>
                  <a:pt x="33" y="1444"/>
                </a:lnTo>
                <a:lnTo>
                  <a:pt x="30" y="1446"/>
                </a:lnTo>
                <a:lnTo>
                  <a:pt x="26" y="1446"/>
                </a:lnTo>
                <a:lnTo>
                  <a:pt x="23" y="1446"/>
                </a:lnTo>
                <a:lnTo>
                  <a:pt x="21" y="1444"/>
                </a:lnTo>
                <a:lnTo>
                  <a:pt x="19" y="1442"/>
                </a:lnTo>
                <a:lnTo>
                  <a:pt x="19" y="1440"/>
                </a:lnTo>
                <a:lnTo>
                  <a:pt x="19" y="1439"/>
                </a:lnTo>
                <a:lnTo>
                  <a:pt x="19" y="1437"/>
                </a:lnTo>
                <a:lnTo>
                  <a:pt x="19" y="1437"/>
                </a:lnTo>
                <a:close/>
                <a:moveTo>
                  <a:pt x="21" y="1235"/>
                </a:moveTo>
                <a:lnTo>
                  <a:pt x="23" y="1116"/>
                </a:lnTo>
                <a:lnTo>
                  <a:pt x="23" y="1115"/>
                </a:lnTo>
                <a:lnTo>
                  <a:pt x="24" y="1111"/>
                </a:lnTo>
                <a:lnTo>
                  <a:pt x="28" y="1109"/>
                </a:lnTo>
                <a:lnTo>
                  <a:pt x="30" y="1109"/>
                </a:lnTo>
                <a:lnTo>
                  <a:pt x="33" y="1109"/>
                </a:lnTo>
                <a:lnTo>
                  <a:pt x="37" y="1111"/>
                </a:lnTo>
                <a:lnTo>
                  <a:pt x="38" y="1115"/>
                </a:lnTo>
                <a:lnTo>
                  <a:pt x="38" y="1118"/>
                </a:lnTo>
                <a:lnTo>
                  <a:pt x="37" y="1235"/>
                </a:lnTo>
                <a:lnTo>
                  <a:pt x="37" y="1239"/>
                </a:lnTo>
                <a:lnTo>
                  <a:pt x="35" y="1242"/>
                </a:lnTo>
                <a:lnTo>
                  <a:pt x="31" y="1244"/>
                </a:lnTo>
                <a:lnTo>
                  <a:pt x="30" y="1244"/>
                </a:lnTo>
                <a:lnTo>
                  <a:pt x="26" y="1244"/>
                </a:lnTo>
                <a:lnTo>
                  <a:pt x="23" y="1242"/>
                </a:lnTo>
                <a:lnTo>
                  <a:pt x="21" y="1239"/>
                </a:lnTo>
                <a:lnTo>
                  <a:pt x="21" y="1235"/>
                </a:lnTo>
                <a:lnTo>
                  <a:pt x="21" y="1235"/>
                </a:lnTo>
                <a:close/>
                <a:moveTo>
                  <a:pt x="23" y="1032"/>
                </a:moveTo>
                <a:lnTo>
                  <a:pt x="24" y="915"/>
                </a:lnTo>
                <a:lnTo>
                  <a:pt x="24" y="911"/>
                </a:lnTo>
                <a:lnTo>
                  <a:pt x="26" y="908"/>
                </a:lnTo>
                <a:lnTo>
                  <a:pt x="30" y="906"/>
                </a:lnTo>
                <a:lnTo>
                  <a:pt x="33" y="906"/>
                </a:lnTo>
                <a:lnTo>
                  <a:pt x="35" y="906"/>
                </a:lnTo>
                <a:lnTo>
                  <a:pt x="38" y="908"/>
                </a:lnTo>
                <a:lnTo>
                  <a:pt x="40" y="911"/>
                </a:lnTo>
                <a:lnTo>
                  <a:pt x="40" y="915"/>
                </a:lnTo>
                <a:lnTo>
                  <a:pt x="40" y="1032"/>
                </a:lnTo>
                <a:lnTo>
                  <a:pt x="40" y="1034"/>
                </a:lnTo>
                <a:lnTo>
                  <a:pt x="40" y="1036"/>
                </a:lnTo>
                <a:lnTo>
                  <a:pt x="37" y="1039"/>
                </a:lnTo>
                <a:lnTo>
                  <a:pt x="35" y="1041"/>
                </a:lnTo>
                <a:lnTo>
                  <a:pt x="31" y="1041"/>
                </a:lnTo>
                <a:lnTo>
                  <a:pt x="28" y="1041"/>
                </a:lnTo>
                <a:lnTo>
                  <a:pt x="24" y="1039"/>
                </a:lnTo>
                <a:lnTo>
                  <a:pt x="23" y="1036"/>
                </a:lnTo>
                <a:lnTo>
                  <a:pt x="23" y="1032"/>
                </a:lnTo>
                <a:lnTo>
                  <a:pt x="23" y="1032"/>
                </a:lnTo>
                <a:close/>
                <a:moveTo>
                  <a:pt x="24" y="831"/>
                </a:moveTo>
                <a:lnTo>
                  <a:pt x="26" y="712"/>
                </a:lnTo>
                <a:lnTo>
                  <a:pt x="26" y="710"/>
                </a:lnTo>
                <a:lnTo>
                  <a:pt x="28" y="706"/>
                </a:lnTo>
                <a:lnTo>
                  <a:pt x="31" y="705"/>
                </a:lnTo>
                <a:lnTo>
                  <a:pt x="35" y="705"/>
                </a:lnTo>
                <a:lnTo>
                  <a:pt x="38" y="705"/>
                </a:lnTo>
                <a:lnTo>
                  <a:pt x="42" y="706"/>
                </a:lnTo>
                <a:lnTo>
                  <a:pt x="44" y="710"/>
                </a:lnTo>
                <a:lnTo>
                  <a:pt x="44" y="712"/>
                </a:lnTo>
                <a:lnTo>
                  <a:pt x="42" y="831"/>
                </a:lnTo>
                <a:lnTo>
                  <a:pt x="42" y="834"/>
                </a:lnTo>
                <a:lnTo>
                  <a:pt x="40" y="836"/>
                </a:lnTo>
                <a:lnTo>
                  <a:pt x="37" y="839"/>
                </a:lnTo>
                <a:lnTo>
                  <a:pt x="35" y="839"/>
                </a:lnTo>
                <a:lnTo>
                  <a:pt x="33" y="839"/>
                </a:lnTo>
                <a:lnTo>
                  <a:pt x="31" y="839"/>
                </a:lnTo>
                <a:lnTo>
                  <a:pt x="30" y="839"/>
                </a:lnTo>
                <a:lnTo>
                  <a:pt x="26" y="836"/>
                </a:lnTo>
                <a:lnTo>
                  <a:pt x="24" y="834"/>
                </a:lnTo>
                <a:lnTo>
                  <a:pt x="24" y="831"/>
                </a:lnTo>
                <a:lnTo>
                  <a:pt x="24" y="831"/>
                </a:lnTo>
                <a:close/>
                <a:moveTo>
                  <a:pt x="28" y="627"/>
                </a:moveTo>
                <a:lnTo>
                  <a:pt x="28" y="510"/>
                </a:lnTo>
                <a:lnTo>
                  <a:pt x="28" y="507"/>
                </a:lnTo>
                <a:lnTo>
                  <a:pt x="30" y="503"/>
                </a:lnTo>
                <a:lnTo>
                  <a:pt x="33" y="501"/>
                </a:lnTo>
                <a:lnTo>
                  <a:pt x="37" y="501"/>
                </a:lnTo>
                <a:lnTo>
                  <a:pt x="40" y="501"/>
                </a:lnTo>
                <a:lnTo>
                  <a:pt x="44" y="503"/>
                </a:lnTo>
                <a:lnTo>
                  <a:pt x="45" y="507"/>
                </a:lnTo>
                <a:lnTo>
                  <a:pt x="45" y="510"/>
                </a:lnTo>
                <a:lnTo>
                  <a:pt x="44" y="627"/>
                </a:lnTo>
                <a:lnTo>
                  <a:pt x="44" y="631"/>
                </a:lnTo>
                <a:lnTo>
                  <a:pt x="42" y="634"/>
                </a:lnTo>
                <a:lnTo>
                  <a:pt x="38" y="636"/>
                </a:lnTo>
                <a:lnTo>
                  <a:pt x="35" y="636"/>
                </a:lnTo>
                <a:lnTo>
                  <a:pt x="33" y="636"/>
                </a:lnTo>
                <a:lnTo>
                  <a:pt x="30" y="634"/>
                </a:lnTo>
                <a:lnTo>
                  <a:pt x="28" y="631"/>
                </a:lnTo>
                <a:lnTo>
                  <a:pt x="28" y="627"/>
                </a:lnTo>
                <a:lnTo>
                  <a:pt x="28" y="627"/>
                </a:lnTo>
                <a:close/>
                <a:moveTo>
                  <a:pt x="30" y="426"/>
                </a:moveTo>
                <a:lnTo>
                  <a:pt x="31" y="307"/>
                </a:lnTo>
                <a:lnTo>
                  <a:pt x="31" y="303"/>
                </a:lnTo>
                <a:lnTo>
                  <a:pt x="33" y="300"/>
                </a:lnTo>
                <a:lnTo>
                  <a:pt x="37" y="298"/>
                </a:lnTo>
                <a:lnTo>
                  <a:pt x="38" y="298"/>
                </a:lnTo>
                <a:lnTo>
                  <a:pt x="40" y="298"/>
                </a:lnTo>
                <a:lnTo>
                  <a:pt x="42" y="300"/>
                </a:lnTo>
                <a:lnTo>
                  <a:pt x="45" y="302"/>
                </a:lnTo>
                <a:lnTo>
                  <a:pt x="47" y="303"/>
                </a:lnTo>
                <a:lnTo>
                  <a:pt x="47" y="307"/>
                </a:lnTo>
                <a:lnTo>
                  <a:pt x="45" y="426"/>
                </a:lnTo>
                <a:lnTo>
                  <a:pt x="45" y="428"/>
                </a:lnTo>
                <a:lnTo>
                  <a:pt x="44" y="431"/>
                </a:lnTo>
                <a:lnTo>
                  <a:pt x="40" y="433"/>
                </a:lnTo>
                <a:lnTo>
                  <a:pt x="38" y="433"/>
                </a:lnTo>
                <a:lnTo>
                  <a:pt x="35" y="433"/>
                </a:lnTo>
                <a:lnTo>
                  <a:pt x="31" y="431"/>
                </a:lnTo>
                <a:lnTo>
                  <a:pt x="30" y="428"/>
                </a:lnTo>
                <a:lnTo>
                  <a:pt x="30" y="426"/>
                </a:lnTo>
                <a:lnTo>
                  <a:pt x="30" y="426"/>
                </a:lnTo>
                <a:close/>
                <a:moveTo>
                  <a:pt x="31" y="223"/>
                </a:moveTo>
                <a:lnTo>
                  <a:pt x="33" y="105"/>
                </a:lnTo>
                <a:lnTo>
                  <a:pt x="33" y="102"/>
                </a:lnTo>
                <a:lnTo>
                  <a:pt x="35" y="98"/>
                </a:lnTo>
                <a:lnTo>
                  <a:pt x="38" y="97"/>
                </a:lnTo>
                <a:lnTo>
                  <a:pt x="42" y="97"/>
                </a:lnTo>
                <a:lnTo>
                  <a:pt x="44" y="97"/>
                </a:lnTo>
                <a:lnTo>
                  <a:pt x="47" y="98"/>
                </a:lnTo>
                <a:lnTo>
                  <a:pt x="49" y="102"/>
                </a:lnTo>
                <a:lnTo>
                  <a:pt x="49" y="105"/>
                </a:lnTo>
                <a:lnTo>
                  <a:pt x="49" y="223"/>
                </a:lnTo>
                <a:lnTo>
                  <a:pt x="49" y="225"/>
                </a:lnTo>
                <a:lnTo>
                  <a:pt x="49" y="226"/>
                </a:lnTo>
                <a:lnTo>
                  <a:pt x="45" y="230"/>
                </a:lnTo>
                <a:lnTo>
                  <a:pt x="44" y="232"/>
                </a:lnTo>
                <a:lnTo>
                  <a:pt x="40" y="232"/>
                </a:lnTo>
                <a:lnTo>
                  <a:pt x="37" y="232"/>
                </a:lnTo>
                <a:lnTo>
                  <a:pt x="33" y="230"/>
                </a:lnTo>
                <a:lnTo>
                  <a:pt x="31" y="226"/>
                </a:lnTo>
                <a:lnTo>
                  <a:pt x="31" y="223"/>
                </a:lnTo>
                <a:lnTo>
                  <a:pt x="31" y="223"/>
                </a:lnTo>
                <a:close/>
                <a:moveTo>
                  <a:pt x="33" y="20"/>
                </a:moveTo>
                <a:lnTo>
                  <a:pt x="33" y="9"/>
                </a:lnTo>
                <a:lnTo>
                  <a:pt x="33" y="7"/>
                </a:lnTo>
                <a:lnTo>
                  <a:pt x="35" y="6"/>
                </a:lnTo>
                <a:lnTo>
                  <a:pt x="37" y="2"/>
                </a:lnTo>
                <a:lnTo>
                  <a:pt x="38" y="0"/>
                </a:lnTo>
                <a:lnTo>
                  <a:pt x="42" y="0"/>
                </a:lnTo>
                <a:lnTo>
                  <a:pt x="45" y="0"/>
                </a:lnTo>
                <a:lnTo>
                  <a:pt x="49" y="2"/>
                </a:lnTo>
                <a:lnTo>
                  <a:pt x="51" y="6"/>
                </a:lnTo>
                <a:lnTo>
                  <a:pt x="51" y="9"/>
                </a:lnTo>
                <a:lnTo>
                  <a:pt x="51" y="20"/>
                </a:lnTo>
                <a:lnTo>
                  <a:pt x="51" y="23"/>
                </a:lnTo>
                <a:lnTo>
                  <a:pt x="49" y="27"/>
                </a:lnTo>
                <a:lnTo>
                  <a:pt x="45" y="28"/>
                </a:lnTo>
                <a:lnTo>
                  <a:pt x="42" y="28"/>
                </a:lnTo>
                <a:lnTo>
                  <a:pt x="38" y="28"/>
                </a:lnTo>
                <a:lnTo>
                  <a:pt x="35" y="27"/>
                </a:lnTo>
                <a:lnTo>
                  <a:pt x="33" y="23"/>
                </a:lnTo>
                <a:lnTo>
                  <a:pt x="33" y="20"/>
                </a:lnTo>
                <a:lnTo>
                  <a:pt x="33" y="2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02817" name="Freeform 65"/>
          <p:cNvSpPr>
            <a:spLocks noEditPoints="1"/>
          </p:cNvSpPr>
          <p:nvPr/>
        </p:nvSpPr>
        <p:spPr bwMode="auto">
          <a:xfrm>
            <a:off x="4227513" y="4132263"/>
            <a:ext cx="14287" cy="1644650"/>
          </a:xfrm>
          <a:custGeom>
            <a:avLst/>
            <a:gdLst>
              <a:gd name="T0" fmla="*/ 2 w 17"/>
              <a:gd name="T1" fmla="*/ 1938 h 2071"/>
              <a:gd name="T2" fmla="*/ 14 w 17"/>
              <a:gd name="T3" fmla="*/ 1938 h 2071"/>
              <a:gd name="T4" fmla="*/ 17 w 17"/>
              <a:gd name="T5" fmla="*/ 2062 h 2071"/>
              <a:gd name="T6" fmla="*/ 12 w 17"/>
              <a:gd name="T7" fmla="*/ 2071 h 2071"/>
              <a:gd name="T8" fmla="*/ 0 w 17"/>
              <a:gd name="T9" fmla="*/ 2066 h 2071"/>
              <a:gd name="T10" fmla="*/ 0 w 17"/>
              <a:gd name="T11" fmla="*/ 1742 h 2071"/>
              <a:gd name="T12" fmla="*/ 7 w 17"/>
              <a:gd name="T13" fmla="*/ 1733 h 2071"/>
              <a:gd name="T14" fmla="*/ 14 w 17"/>
              <a:gd name="T15" fmla="*/ 1737 h 2071"/>
              <a:gd name="T16" fmla="*/ 17 w 17"/>
              <a:gd name="T17" fmla="*/ 1861 h 2071"/>
              <a:gd name="T18" fmla="*/ 12 w 17"/>
              <a:gd name="T19" fmla="*/ 1868 h 2071"/>
              <a:gd name="T20" fmla="*/ 5 w 17"/>
              <a:gd name="T21" fmla="*/ 1868 h 2071"/>
              <a:gd name="T22" fmla="*/ 0 w 17"/>
              <a:gd name="T23" fmla="*/ 1861 h 2071"/>
              <a:gd name="T24" fmla="*/ 2 w 17"/>
              <a:gd name="T25" fmla="*/ 1533 h 2071"/>
              <a:gd name="T26" fmla="*/ 14 w 17"/>
              <a:gd name="T27" fmla="*/ 1533 h 2071"/>
              <a:gd name="T28" fmla="*/ 17 w 17"/>
              <a:gd name="T29" fmla="*/ 1658 h 2071"/>
              <a:gd name="T30" fmla="*/ 12 w 17"/>
              <a:gd name="T31" fmla="*/ 1667 h 2071"/>
              <a:gd name="T32" fmla="*/ 0 w 17"/>
              <a:gd name="T33" fmla="*/ 1661 h 2071"/>
              <a:gd name="T34" fmla="*/ 0 w 17"/>
              <a:gd name="T35" fmla="*/ 1337 h 2071"/>
              <a:gd name="T36" fmla="*/ 9 w 17"/>
              <a:gd name="T37" fmla="*/ 1328 h 2071"/>
              <a:gd name="T38" fmla="*/ 17 w 17"/>
              <a:gd name="T39" fmla="*/ 1335 h 2071"/>
              <a:gd name="T40" fmla="*/ 17 w 17"/>
              <a:gd name="T41" fmla="*/ 1458 h 2071"/>
              <a:gd name="T42" fmla="*/ 5 w 17"/>
              <a:gd name="T43" fmla="*/ 1463 h 2071"/>
              <a:gd name="T44" fmla="*/ 0 w 17"/>
              <a:gd name="T45" fmla="*/ 1455 h 2071"/>
              <a:gd name="T46" fmla="*/ 2 w 17"/>
              <a:gd name="T47" fmla="*/ 1129 h 2071"/>
              <a:gd name="T48" fmla="*/ 14 w 17"/>
              <a:gd name="T49" fmla="*/ 1129 h 2071"/>
              <a:gd name="T50" fmla="*/ 17 w 17"/>
              <a:gd name="T51" fmla="*/ 1253 h 2071"/>
              <a:gd name="T52" fmla="*/ 12 w 17"/>
              <a:gd name="T53" fmla="*/ 1262 h 2071"/>
              <a:gd name="T54" fmla="*/ 0 w 17"/>
              <a:gd name="T55" fmla="*/ 1257 h 2071"/>
              <a:gd name="T56" fmla="*/ 0 w 17"/>
              <a:gd name="T57" fmla="*/ 932 h 2071"/>
              <a:gd name="T58" fmla="*/ 9 w 17"/>
              <a:gd name="T59" fmla="*/ 924 h 2071"/>
              <a:gd name="T60" fmla="*/ 17 w 17"/>
              <a:gd name="T61" fmla="*/ 931 h 2071"/>
              <a:gd name="T62" fmla="*/ 17 w 17"/>
              <a:gd name="T63" fmla="*/ 1053 h 2071"/>
              <a:gd name="T64" fmla="*/ 5 w 17"/>
              <a:gd name="T65" fmla="*/ 1059 h 2071"/>
              <a:gd name="T66" fmla="*/ 0 w 17"/>
              <a:gd name="T67" fmla="*/ 1050 h 2071"/>
              <a:gd name="T68" fmla="*/ 2 w 17"/>
              <a:gd name="T69" fmla="*/ 724 h 2071"/>
              <a:gd name="T70" fmla="*/ 10 w 17"/>
              <a:gd name="T71" fmla="*/ 720 h 2071"/>
              <a:gd name="T72" fmla="*/ 17 w 17"/>
              <a:gd name="T73" fmla="*/ 727 h 2071"/>
              <a:gd name="T74" fmla="*/ 17 w 17"/>
              <a:gd name="T75" fmla="*/ 852 h 2071"/>
              <a:gd name="T76" fmla="*/ 9 w 17"/>
              <a:gd name="T77" fmla="*/ 857 h 2071"/>
              <a:gd name="T78" fmla="*/ 0 w 17"/>
              <a:gd name="T79" fmla="*/ 852 h 2071"/>
              <a:gd name="T80" fmla="*/ 0 w 17"/>
              <a:gd name="T81" fmla="*/ 528 h 2071"/>
              <a:gd name="T82" fmla="*/ 9 w 17"/>
              <a:gd name="T83" fmla="*/ 519 h 2071"/>
              <a:gd name="T84" fmla="*/ 17 w 17"/>
              <a:gd name="T85" fmla="*/ 526 h 2071"/>
              <a:gd name="T86" fmla="*/ 17 w 17"/>
              <a:gd name="T87" fmla="*/ 649 h 2071"/>
              <a:gd name="T88" fmla="*/ 5 w 17"/>
              <a:gd name="T89" fmla="*/ 654 h 2071"/>
              <a:gd name="T90" fmla="*/ 0 w 17"/>
              <a:gd name="T91" fmla="*/ 645 h 2071"/>
              <a:gd name="T92" fmla="*/ 2 w 17"/>
              <a:gd name="T93" fmla="*/ 318 h 2071"/>
              <a:gd name="T94" fmla="*/ 14 w 17"/>
              <a:gd name="T95" fmla="*/ 318 h 2071"/>
              <a:gd name="T96" fmla="*/ 17 w 17"/>
              <a:gd name="T97" fmla="*/ 442 h 2071"/>
              <a:gd name="T98" fmla="*/ 12 w 17"/>
              <a:gd name="T99" fmla="*/ 451 h 2071"/>
              <a:gd name="T100" fmla="*/ 0 w 17"/>
              <a:gd name="T101" fmla="*/ 445 h 2071"/>
              <a:gd name="T102" fmla="*/ 0 w 17"/>
              <a:gd name="T103" fmla="*/ 121 h 2071"/>
              <a:gd name="T104" fmla="*/ 9 w 17"/>
              <a:gd name="T105" fmla="*/ 114 h 2071"/>
              <a:gd name="T106" fmla="*/ 17 w 17"/>
              <a:gd name="T107" fmla="*/ 120 h 2071"/>
              <a:gd name="T108" fmla="*/ 17 w 17"/>
              <a:gd name="T109" fmla="*/ 244 h 2071"/>
              <a:gd name="T110" fmla="*/ 5 w 17"/>
              <a:gd name="T111" fmla="*/ 249 h 2071"/>
              <a:gd name="T112" fmla="*/ 0 w 17"/>
              <a:gd name="T113" fmla="*/ 240 h 2071"/>
              <a:gd name="T114" fmla="*/ 2 w 17"/>
              <a:gd name="T115" fmla="*/ 2 h 2071"/>
              <a:gd name="T116" fmla="*/ 14 w 17"/>
              <a:gd name="T117" fmla="*/ 2 h 2071"/>
              <a:gd name="T118" fmla="*/ 17 w 17"/>
              <a:gd name="T119" fmla="*/ 37 h 2071"/>
              <a:gd name="T120" fmla="*/ 12 w 17"/>
              <a:gd name="T121" fmla="*/ 46 h 2071"/>
              <a:gd name="T122" fmla="*/ 0 w 17"/>
              <a:gd name="T123" fmla="*/ 41 h 2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" h="2071">
                <a:moveTo>
                  <a:pt x="0" y="2062"/>
                </a:moveTo>
                <a:lnTo>
                  <a:pt x="0" y="1945"/>
                </a:lnTo>
                <a:lnTo>
                  <a:pt x="0" y="1942"/>
                </a:lnTo>
                <a:lnTo>
                  <a:pt x="2" y="1938"/>
                </a:lnTo>
                <a:lnTo>
                  <a:pt x="5" y="1936"/>
                </a:lnTo>
                <a:lnTo>
                  <a:pt x="9" y="1936"/>
                </a:lnTo>
                <a:lnTo>
                  <a:pt x="12" y="1936"/>
                </a:lnTo>
                <a:lnTo>
                  <a:pt x="14" y="1938"/>
                </a:lnTo>
                <a:lnTo>
                  <a:pt x="17" y="1942"/>
                </a:lnTo>
                <a:lnTo>
                  <a:pt x="17" y="1943"/>
                </a:lnTo>
                <a:lnTo>
                  <a:pt x="17" y="1945"/>
                </a:lnTo>
                <a:lnTo>
                  <a:pt x="17" y="2062"/>
                </a:lnTo>
                <a:lnTo>
                  <a:pt x="17" y="2064"/>
                </a:lnTo>
                <a:lnTo>
                  <a:pt x="17" y="2066"/>
                </a:lnTo>
                <a:lnTo>
                  <a:pt x="14" y="2069"/>
                </a:lnTo>
                <a:lnTo>
                  <a:pt x="12" y="2071"/>
                </a:lnTo>
                <a:lnTo>
                  <a:pt x="9" y="2071"/>
                </a:lnTo>
                <a:lnTo>
                  <a:pt x="5" y="2071"/>
                </a:lnTo>
                <a:lnTo>
                  <a:pt x="2" y="2069"/>
                </a:lnTo>
                <a:lnTo>
                  <a:pt x="0" y="2066"/>
                </a:lnTo>
                <a:lnTo>
                  <a:pt x="0" y="2062"/>
                </a:lnTo>
                <a:lnTo>
                  <a:pt x="0" y="2062"/>
                </a:lnTo>
                <a:close/>
                <a:moveTo>
                  <a:pt x="0" y="1861"/>
                </a:moveTo>
                <a:lnTo>
                  <a:pt x="0" y="1742"/>
                </a:lnTo>
                <a:lnTo>
                  <a:pt x="0" y="1738"/>
                </a:lnTo>
                <a:lnTo>
                  <a:pt x="2" y="1737"/>
                </a:lnTo>
                <a:lnTo>
                  <a:pt x="5" y="1733"/>
                </a:lnTo>
                <a:lnTo>
                  <a:pt x="7" y="1733"/>
                </a:lnTo>
                <a:lnTo>
                  <a:pt x="9" y="1733"/>
                </a:lnTo>
                <a:lnTo>
                  <a:pt x="10" y="1733"/>
                </a:lnTo>
                <a:lnTo>
                  <a:pt x="12" y="1733"/>
                </a:lnTo>
                <a:lnTo>
                  <a:pt x="14" y="1737"/>
                </a:lnTo>
                <a:lnTo>
                  <a:pt x="17" y="1738"/>
                </a:lnTo>
                <a:lnTo>
                  <a:pt x="17" y="1740"/>
                </a:lnTo>
                <a:lnTo>
                  <a:pt x="17" y="1742"/>
                </a:lnTo>
                <a:lnTo>
                  <a:pt x="17" y="1861"/>
                </a:lnTo>
                <a:lnTo>
                  <a:pt x="17" y="1863"/>
                </a:lnTo>
                <a:lnTo>
                  <a:pt x="17" y="1865"/>
                </a:lnTo>
                <a:lnTo>
                  <a:pt x="14" y="1866"/>
                </a:lnTo>
                <a:lnTo>
                  <a:pt x="12" y="1868"/>
                </a:lnTo>
                <a:lnTo>
                  <a:pt x="10" y="1870"/>
                </a:lnTo>
                <a:lnTo>
                  <a:pt x="9" y="1870"/>
                </a:lnTo>
                <a:lnTo>
                  <a:pt x="7" y="1870"/>
                </a:lnTo>
                <a:lnTo>
                  <a:pt x="5" y="1868"/>
                </a:lnTo>
                <a:lnTo>
                  <a:pt x="2" y="1866"/>
                </a:lnTo>
                <a:lnTo>
                  <a:pt x="0" y="1865"/>
                </a:lnTo>
                <a:lnTo>
                  <a:pt x="0" y="1861"/>
                </a:lnTo>
                <a:lnTo>
                  <a:pt x="0" y="1861"/>
                </a:lnTo>
                <a:close/>
                <a:moveTo>
                  <a:pt x="0" y="1658"/>
                </a:moveTo>
                <a:lnTo>
                  <a:pt x="0" y="1540"/>
                </a:lnTo>
                <a:lnTo>
                  <a:pt x="0" y="1537"/>
                </a:lnTo>
                <a:lnTo>
                  <a:pt x="2" y="1533"/>
                </a:lnTo>
                <a:lnTo>
                  <a:pt x="5" y="1532"/>
                </a:lnTo>
                <a:lnTo>
                  <a:pt x="9" y="1532"/>
                </a:lnTo>
                <a:lnTo>
                  <a:pt x="12" y="1532"/>
                </a:lnTo>
                <a:lnTo>
                  <a:pt x="14" y="1533"/>
                </a:lnTo>
                <a:lnTo>
                  <a:pt x="17" y="1537"/>
                </a:lnTo>
                <a:lnTo>
                  <a:pt x="17" y="1539"/>
                </a:lnTo>
                <a:lnTo>
                  <a:pt x="17" y="1540"/>
                </a:lnTo>
                <a:lnTo>
                  <a:pt x="17" y="1658"/>
                </a:lnTo>
                <a:lnTo>
                  <a:pt x="17" y="1660"/>
                </a:lnTo>
                <a:lnTo>
                  <a:pt x="17" y="1661"/>
                </a:lnTo>
                <a:lnTo>
                  <a:pt x="14" y="1665"/>
                </a:lnTo>
                <a:lnTo>
                  <a:pt x="12" y="1667"/>
                </a:lnTo>
                <a:lnTo>
                  <a:pt x="9" y="1667"/>
                </a:lnTo>
                <a:lnTo>
                  <a:pt x="5" y="1667"/>
                </a:lnTo>
                <a:lnTo>
                  <a:pt x="2" y="1665"/>
                </a:lnTo>
                <a:lnTo>
                  <a:pt x="0" y="1661"/>
                </a:lnTo>
                <a:lnTo>
                  <a:pt x="0" y="1658"/>
                </a:lnTo>
                <a:lnTo>
                  <a:pt x="0" y="1658"/>
                </a:lnTo>
                <a:close/>
                <a:moveTo>
                  <a:pt x="0" y="1455"/>
                </a:moveTo>
                <a:lnTo>
                  <a:pt x="0" y="1337"/>
                </a:lnTo>
                <a:lnTo>
                  <a:pt x="0" y="1334"/>
                </a:lnTo>
                <a:lnTo>
                  <a:pt x="2" y="1330"/>
                </a:lnTo>
                <a:lnTo>
                  <a:pt x="5" y="1328"/>
                </a:lnTo>
                <a:lnTo>
                  <a:pt x="9" y="1328"/>
                </a:lnTo>
                <a:lnTo>
                  <a:pt x="12" y="1328"/>
                </a:lnTo>
                <a:lnTo>
                  <a:pt x="14" y="1330"/>
                </a:lnTo>
                <a:lnTo>
                  <a:pt x="17" y="1334"/>
                </a:lnTo>
                <a:lnTo>
                  <a:pt x="17" y="1335"/>
                </a:lnTo>
                <a:lnTo>
                  <a:pt x="17" y="1337"/>
                </a:lnTo>
                <a:lnTo>
                  <a:pt x="17" y="1455"/>
                </a:lnTo>
                <a:lnTo>
                  <a:pt x="17" y="1456"/>
                </a:lnTo>
                <a:lnTo>
                  <a:pt x="17" y="1458"/>
                </a:lnTo>
                <a:lnTo>
                  <a:pt x="14" y="1462"/>
                </a:lnTo>
                <a:lnTo>
                  <a:pt x="12" y="1463"/>
                </a:lnTo>
                <a:lnTo>
                  <a:pt x="9" y="1463"/>
                </a:lnTo>
                <a:lnTo>
                  <a:pt x="5" y="1463"/>
                </a:lnTo>
                <a:lnTo>
                  <a:pt x="2" y="1462"/>
                </a:lnTo>
                <a:lnTo>
                  <a:pt x="0" y="1458"/>
                </a:lnTo>
                <a:lnTo>
                  <a:pt x="0" y="1455"/>
                </a:lnTo>
                <a:lnTo>
                  <a:pt x="0" y="1455"/>
                </a:lnTo>
                <a:close/>
                <a:moveTo>
                  <a:pt x="0" y="1253"/>
                </a:moveTo>
                <a:lnTo>
                  <a:pt x="0" y="1134"/>
                </a:lnTo>
                <a:lnTo>
                  <a:pt x="0" y="1132"/>
                </a:lnTo>
                <a:lnTo>
                  <a:pt x="2" y="1129"/>
                </a:lnTo>
                <a:lnTo>
                  <a:pt x="5" y="1127"/>
                </a:lnTo>
                <a:lnTo>
                  <a:pt x="9" y="1127"/>
                </a:lnTo>
                <a:lnTo>
                  <a:pt x="12" y="1127"/>
                </a:lnTo>
                <a:lnTo>
                  <a:pt x="14" y="1129"/>
                </a:lnTo>
                <a:lnTo>
                  <a:pt x="17" y="1132"/>
                </a:lnTo>
                <a:lnTo>
                  <a:pt x="17" y="1132"/>
                </a:lnTo>
                <a:lnTo>
                  <a:pt x="17" y="1134"/>
                </a:lnTo>
                <a:lnTo>
                  <a:pt x="17" y="1253"/>
                </a:lnTo>
                <a:lnTo>
                  <a:pt x="17" y="1255"/>
                </a:lnTo>
                <a:lnTo>
                  <a:pt x="17" y="1257"/>
                </a:lnTo>
                <a:lnTo>
                  <a:pt x="14" y="1260"/>
                </a:lnTo>
                <a:lnTo>
                  <a:pt x="12" y="1262"/>
                </a:lnTo>
                <a:lnTo>
                  <a:pt x="9" y="1262"/>
                </a:lnTo>
                <a:lnTo>
                  <a:pt x="5" y="1262"/>
                </a:lnTo>
                <a:lnTo>
                  <a:pt x="2" y="1260"/>
                </a:lnTo>
                <a:lnTo>
                  <a:pt x="0" y="1257"/>
                </a:lnTo>
                <a:lnTo>
                  <a:pt x="0" y="1253"/>
                </a:lnTo>
                <a:lnTo>
                  <a:pt x="0" y="1253"/>
                </a:lnTo>
                <a:close/>
                <a:moveTo>
                  <a:pt x="0" y="1050"/>
                </a:moveTo>
                <a:lnTo>
                  <a:pt x="0" y="932"/>
                </a:lnTo>
                <a:lnTo>
                  <a:pt x="0" y="929"/>
                </a:lnTo>
                <a:lnTo>
                  <a:pt x="2" y="925"/>
                </a:lnTo>
                <a:lnTo>
                  <a:pt x="5" y="924"/>
                </a:lnTo>
                <a:lnTo>
                  <a:pt x="9" y="924"/>
                </a:lnTo>
                <a:lnTo>
                  <a:pt x="12" y="924"/>
                </a:lnTo>
                <a:lnTo>
                  <a:pt x="14" y="925"/>
                </a:lnTo>
                <a:lnTo>
                  <a:pt x="17" y="929"/>
                </a:lnTo>
                <a:lnTo>
                  <a:pt x="17" y="931"/>
                </a:lnTo>
                <a:lnTo>
                  <a:pt x="17" y="932"/>
                </a:lnTo>
                <a:lnTo>
                  <a:pt x="17" y="1050"/>
                </a:lnTo>
                <a:lnTo>
                  <a:pt x="17" y="1052"/>
                </a:lnTo>
                <a:lnTo>
                  <a:pt x="17" y="1053"/>
                </a:lnTo>
                <a:lnTo>
                  <a:pt x="14" y="1057"/>
                </a:lnTo>
                <a:lnTo>
                  <a:pt x="12" y="1059"/>
                </a:lnTo>
                <a:lnTo>
                  <a:pt x="9" y="1059"/>
                </a:lnTo>
                <a:lnTo>
                  <a:pt x="5" y="1059"/>
                </a:lnTo>
                <a:lnTo>
                  <a:pt x="2" y="1057"/>
                </a:lnTo>
                <a:lnTo>
                  <a:pt x="0" y="1053"/>
                </a:lnTo>
                <a:lnTo>
                  <a:pt x="0" y="1050"/>
                </a:lnTo>
                <a:lnTo>
                  <a:pt x="0" y="1050"/>
                </a:lnTo>
                <a:close/>
                <a:moveTo>
                  <a:pt x="0" y="848"/>
                </a:moveTo>
                <a:lnTo>
                  <a:pt x="0" y="729"/>
                </a:lnTo>
                <a:lnTo>
                  <a:pt x="0" y="726"/>
                </a:lnTo>
                <a:lnTo>
                  <a:pt x="2" y="724"/>
                </a:lnTo>
                <a:lnTo>
                  <a:pt x="5" y="720"/>
                </a:lnTo>
                <a:lnTo>
                  <a:pt x="7" y="720"/>
                </a:lnTo>
                <a:lnTo>
                  <a:pt x="9" y="720"/>
                </a:lnTo>
                <a:lnTo>
                  <a:pt x="10" y="720"/>
                </a:lnTo>
                <a:lnTo>
                  <a:pt x="12" y="720"/>
                </a:lnTo>
                <a:lnTo>
                  <a:pt x="14" y="724"/>
                </a:lnTo>
                <a:lnTo>
                  <a:pt x="17" y="726"/>
                </a:lnTo>
                <a:lnTo>
                  <a:pt x="17" y="727"/>
                </a:lnTo>
                <a:lnTo>
                  <a:pt x="17" y="729"/>
                </a:lnTo>
                <a:lnTo>
                  <a:pt x="17" y="848"/>
                </a:lnTo>
                <a:lnTo>
                  <a:pt x="17" y="850"/>
                </a:lnTo>
                <a:lnTo>
                  <a:pt x="17" y="852"/>
                </a:lnTo>
                <a:lnTo>
                  <a:pt x="14" y="854"/>
                </a:lnTo>
                <a:lnTo>
                  <a:pt x="12" y="855"/>
                </a:lnTo>
                <a:lnTo>
                  <a:pt x="10" y="857"/>
                </a:lnTo>
                <a:lnTo>
                  <a:pt x="9" y="857"/>
                </a:lnTo>
                <a:lnTo>
                  <a:pt x="7" y="857"/>
                </a:lnTo>
                <a:lnTo>
                  <a:pt x="5" y="855"/>
                </a:lnTo>
                <a:lnTo>
                  <a:pt x="2" y="854"/>
                </a:lnTo>
                <a:lnTo>
                  <a:pt x="0" y="852"/>
                </a:lnTo>
                <a:lnTo>
                  <a:pt x="0" y="848"/>
                </a:lnTo>
                <a:lnTo>
                  <a:pt x="0" y="848"/>
                </a:lnTo>
                <a:close/>
                <a:moveTo>
                  <a:pt x="0" y="645"/>
                </a:moveTo>
                <a:lnTo>
                  <a:pt x="0" y="528"/>
                </a:lnTo>
                <a:lnTo>
                  <a:pt x="0" y="524"/>
                </a:lnTo>
                <a:lnTo>
                  <a:pt x="2" y="521"/>
                </a:lnTo>
                <a:lnTo>
                  <a:pt x="5" y="519"/>
                </a:lnTo>
                <a:lnTo>
                  <a:pt x="9" y="519"/>
                </a:lnTo>
                <a:lnTo>
                  <a:pt x="12" y="519"/>
                </a:lnTo>
                <a:lnTo>
                  <a:pt x="14" y="521"/>
                </a:lnTo>
                <a:lnTo>
                  <a:pt x="17" y="524"/>
                </a:lnTo>
                <a:lnTo>
                  <a:pt x="17" y="526"/>
                </a:lnTo>
                <a:lnTo>
                  <a:pt x="17" y="528"/>
                </a:lnTo>
                <a:lnTo>
                  <a:pt x="17" y="645"/>
                </a:lnTo>
                <a:lnTo>
                  <a:pt x="17" y="647"/>
                </a:lnTo>
                <a:lnTo>
                  <a:pt x="17" y="649"/>
                </a:lnTo>
                <a:lnTo>
                  <a:pt x="14" y="652"/>
                </a:lnTo>
                <a:lnTo>
                  <a:pt x="12" y="654"/>
                </a:lnTo>
                <a:lnTo>
                  <a:pt x="9" y="654"/>
                </a:lnTo>
                <a:lnTo>
                  <a:pt x="5" y="654"/>
                </a:lnTo>
                <a:lnTo>
                  <a:pt x="2" y="652"/>
                </a:lnTo>
                <a:lnTo>
                  <a:pt x="0" y="649"/>
                </a:lnTo>
                <a:lnTo>
                  <a:pt x="0" y="645"/>
                </a:lnTo>
                <a:lnTo>
                  <a:pt x="0" y="645"/>
                </a:lnTo>
                <a:close/>
                <a:moveTo>
                  <a:pt x="0" y="442"/>
                </a:moveTo>
                <a:lnTo>
                  <a:pt x="0" y="325"/>
                </a:lnTo>
                <a:lnTo>
                  <a:pt x="0" y="321"/>
                </a:lnTo>
                <a:lnTo>
                  <a:pt x="2" y="318"/>
                </a:lnTo>
                <a:lnTo>
                  <a:pt x="5" y="316"/>
                </a:lnTo>
                <a:lnTo>
                  <a:pt x="9" y="316"/>
                </a:lnTo>
                <a:lnTo>
                  <a:pt x="12" y="316"/>
                </a:lnTo>
                <a:lnTo>
                  <a:pt x="14" y="318"/>
                </a:lnTo>
                <a:lnTo>
                  <a:pt x="17" y="321"/>
                </a:lnTo>
                <a:lnTo>
                  <a:pt x="17" y="323"/>
                </a:lnTo>
                <a:lnTo>
                  <a:pt x="17" y="325"/>
                </a:lnTo>
                <a:lnTo>
                  <a:pt x="17" y="442"/>
                </a:lnTo>
                <a:lnTo>
                  <a:pt x="17" y="444"/>
                </a:lnTo>
                <a:lnTo>
                  <a:pt x="17" y="445"/>
                </a:lnTo>
                <a:lnTo>
                  <a:pt x="14" y="449"/>
                </a:lnTo>
                <a:lnTo>
                  <a:pt x="12" y="451"/>
                </a:lnTo>
                <a:lnTo>
                  <a:pt x="9" y="451"/>
                </a:lnTo>
                <a:lnTo>
                  <a:pt x="5" y="451"/>
                </a:lnTo>
                <a:lnTo>
                  <a:pt x="2" y="449"/>
                </a:lnTo>
                <a:lnTo>
                  <a:pt x="0" y="445"/>
                </a:lnTo>
                <a:lnTo>
                  <a:pt x="0" y="442"/>
                </a:lnTo>
                <a:lnTo>
                  <a:pt x="0" y="442"/>
                </a:lnTo>
                <a:close/>
                <a:moveTo>
                  <a:pt x="0" y="240"/>
                </a:moveTo>
                <a:lnTo>
                  <a:pt x="0" y="121"/>
                </a:lnTo>
                <a:lnTo>
                  <a:pt x="0" y="120"/>
                </a:lnTo>
                <a:lnTo>
                  <a:pt x="2" y="116"/>
                </a:lnTo>
                <a:lnTo>
                  <a:pt x="5" y="114"/>
                </a:lnTo>
                <a:lnTo>
                  <a:pt x="9" y="114"/>
                </a:lnTo>
                <a:lnTo>
                  <a:pt x="12" y="114"/>
                </a:lnTo>
                <a:lnTo>
                  <a:pt x="14" y="116"/>
                </a:lnTo>
                <a:lnTo>
                  <a:pt x="17" y="120"/>
                </a:lnTo>
                <a:lnTo>
                  <a:pt x="17" y="120"/>
                </a:lnTo>
                <a:lnTo>
                  <a:pt x="17" y="121"/>
                </a:lnTo>
                <a:lnTo>
                  <a:pt x="17" y="240"/>
                </a:lnTo>
                <a:lnTo>
                  <a:pt x="17" y="242"/>
                </a:lnTo>
                <a:lnTo>
                  <a:pt x="17" y="244"/>
                </a:lnTo>
                <a:lnTo>
                  <a:pt x="14" y="247"/>
                </a:lnTo>
                <a:lnTo>
                  <a:pt x="12" y="249"/>
                </a:lnTo>
                <a:lnTo>
                  <a:pt x="9" y="249"/>
                </a:lnTo>
                <a:lnTo>
                  <a:pt x="5" y="249"/>
                </a:lnTo>
                <a:lnTo>
                  <a:pt x="2" y="247"/>
                </a:lnTo>
                <a:lnTo>
                  <a:pt x="0" y="244"/>
                </a:lnTo>
                <a:lnTo>
                  <a:pt x="0" y="240"/>
                </a:lnTo>
                <a:lnTo>
                  <a:pt x="0" y="240"/>
                </a:lnTo>
                <a:close/>
                <a:moveTo>
                  <a:pt x="0" y="37"/>
                </a:moveTo>
                <a:lnTo>
                  <a:pt x="0" y="7"/>
                </a:lnTo>
                <a:lnTo>
                  <a:pt x="0" y="6"/>
                </a:lnTo>
                <a:lnTo>
                  <a:pt x="2" y="2"/>
                </a:lnTo>
                <a:lnTo>
                  <a:pt x="5" y="0"/>
                </a:lnTo>
                <a:lnTo>
                  <a:pt x="9" y="0"/>
                </a:lnTo>
                <a:lnTo>
                  <a:pt x="12" y="0"/>
                </a:lnTo>
                <a:lnTo>
                  <a:pt x="14" y="2"/>
                </a:lnTo>
                <a:lnTo>
                  <a:pt x="17" y="6"/>
                </a:lnTo>
                <a:lnTo>
                  <a:pt x="17" y="6"/>
                </a:lnTo>
                <a:lnTo>
                  <a:pt x="17" y="7"/>
                </a:lnTo>
                <a:lnTo>
                  <a:pt x="17" y="37"/>
                </a:lnTo>
                <a:lnTo>
                  <a:pt x="17" y="39"/>
                </a:lnTo>
                <a:lnTo>
                  <a:pt x="17" y="41"/>
                </a:lnTo>
                <a:lnTo>
                  <a:pt x="14" y="44"/>
                </a:lnTo>
                <a:lnTo>
                  <a:pt x="12" y="46"/>
                </a:lnTo>
                <a:lnTo>
                  <a:pt x="9" y="46"/>
                </a:lnTo>
                <a:lnTo>
                  <a:pt x="5" y="46"/>
                </a:lnTo>
                <a:lnTo>
                  <a:pt x="2" y="44"/>
                </a:lnTo>
                <a:lnTo>
                  <a:pt x="0" y="41"/>
                </a:lnTo>
                <a:lnTo>
                  <a:pt x="0" y="37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02818" name="Freeform 66"/>
          <p:cNvSpPr>
            <a:spLocks noEditPoints="1"/>
          </p:cNvSpPr>
          <p:nvPr/>
        </p:nvSpPr>
        <p:spPr bwMode="auto">
          <a:xfrm>
            <a:off x="2913063" y="4921250"/>
            <a:ext cx="12700" cy="354013"/>
          </a:xfrm>
          <a:custGeom>
            <a:avLst/>
            <a:gdLst>
              <a:gd name="T0" fmla="*/ 0 w 16"/>
              <a:gd name="T1" fmla="*/ 438 h 447"/>
              <a:gd name="T2" fmla="*/ 0 w 16"/>
              <a:gd name="T3" fmla="*/ 319 h 447"/>
              <a:gd name="T4" fmla="*/ 0 w 16"/>
              <a:gd name="T5" fmla="*/ 317 h 447"/>
              <a:gd name="T6" fmla="*/ 2 w 16"/>
              <a:gd name="T7" fmla="*/ 313 h 447"/>
              <a:gd name="T8" fmla="*/ 6 w 16"/>
              <a:gd name="T9" fmla="*/ 312 h 447"/>
              <a:gd name="T10" fmla="*/ 9 w 16"/>
              <a:gd name="T11" fmla="*/ 312 h 447"/>
              <a:gd name="T12" fmla="*/ 11 w 16"/>
              <a:gd name="T13" fmla="*/ 312 h 447"/>
              <a:gd name="T14" fmla="*/ 14 w 16"/>
              <a:gd name="T15" fmla="*/ 313 h 447"/>
              <a:gd name="T16" fmla="*/ 16 w 16"/>
              <a:gd name="T17" fmla="*/ 317 h 447"/>
              <a:gd name="T18" fmla="*/ 16 w 16"/>
              <a:gd name="T19" fmla="*/ 319 h 447"/>
              <a:gd name="T20" fmla="*/ 16 w 16"/>
              <a:gd name="T21" fmla="*/ 438 h 447"/>
              <a:gd name="T22" fmla="*/ 16 w 16"/>
              <a:gd name="T23" fmla="*/ 441 h 447"/>
              <a:gd name="T24" fmla="*/ 14 w 16"/>
              <a:gd name="T25" fmla="*/ 443 h 447"/>
              <a:gd name="T26" fmla="*/ 11 w 16"/>
              <a:gd name="T27" fmla="*/ 445 h 447"/>
              <a:gd name="T28" fmla="*/ 11 w 16"/>
              <a:gd name="T29" fmla="*/ 447 h 447"/>
              <a:gd name="T30" fmla="*/ 9 w 16"/>
              <a:gd name="T31" fmla="*/ 447 h 447"/>
              <a:gd name="T32" fmla="*/ 7 w 16"/>
              <a:gd name="T33" fmla="*/ 447 h 447"/>
              <a:gd name="T34" fmla="*/ 6 w 16"/>
              <a:gd name="T35" fmla="*/ 445 h 447"/>
              <a:gd name="T36" fmla="*/ 2 w 16"/>
              <a:gd name="T37" fmla="*/ 443 h 447"/>
              <a:gd name="T38" fmla="*/ 0 w 16"/>
              <a:gd name="T39" fmla="*/ 441 h 447"/>
              <a:gd name="T40" fmla="*/ 0 w 16"/>
              <a:gd name="T41" fmla="*/ 438 h 447"/>
              <a:gd name="T42" fmla="*/ 0 w 16"/>
              <a:gd name="T43" fmla="*/ 438 h 447"/>
              <a:gd name="T44" fmla="*/ 0 w 16"/>
              <a:gd name="T45" fmla="*/ 235 h 447"/>
              <a:gd name="T46" fmla="*/ 0 w 16"/>
              <a:gd name="T47" fmla="*/ 117 h 447"/>
              <a:gd name="T48" fmla="*/ 0 w 16"/>
              <a:gd name="T49" fmla="*/ 114 h 447"/>
              <a:gd name="T50" fmla="*/ 2 w 16"/>
              <a:gd name="T51" fmla="*/ 110 h 447"/>
              <a:gd name="T52" fmla="*/ 6 w 16"/>
              <a:gd name="T53" fmla="*/ 108 h 447"/>
              <a:gd name="T54" fmla="*/ 9 w 16"/>
              <a:gd name="T55" fmla="*/ 108 h 447"/>
              <a:gd name="T56" fmla="*/ 11 w 16"/>
              <a:gd name="T57" fmla="*/ 108 h 447"/>
              <a:gd name="T58" fmla="*/ 14 w 16"/>
              <a:gd name="T59" fmla="*/ 110 h 447"/>
              <a:gd name="T60" fmla="*/ 16 w 16"/>
              <a:gd name="T61" fmla="*/ 114 h 447"/>
              <a:gd name="T62" fmla="*/ 16 w 16"/>
              <a:gd name="T63" fmla="*/ 117 h 447"/>
              <a:gd name="T64" fmla="*/ 16 w 16"/>
              <a:gd name="T65" fmla="*/ 235 h 447"/>
              <a:gd name="T66" fmla="*/ 16 w 16"/>
              <a:gd name="T67" fmla="*/ 238 h 447"/>
              <a:gd name="T68" fmla="*/ 14 w 16"/>
              <a:gd name="T69" fmla="*/ 242 h 447"/>
              <a:gd name="T70" fmla="*/ 11 w 16"/>
              <a:gd name="T71" fmla="*/ 243 h 447"/>
              <a:gd name="T72" fmla="*/ 9 w 16"/>
              <a:gd name="T73" fmla="*/ 243 h 447"/>
              <a:gd name="T74" fmla="*/ 6 w 16"/>
              <a:gd name="T75" fmla="*/ 243 h 447"/>
              <a:gd name="T76" fmla="*/ 2 w 16"/>
              <a:gd name="T77" fmla="*/ 242 h 447"/>
              <a:gd name="T78" fmla="*/ 0 w 16"/>
              <a:gd name="T79" fmla="*/ 238 h 447"/>
              <a:gd name="T80" fmla="*/ 0 w 16"/>
              <a:gd name="T81" fmla="*/ 235 h 447"/>
              <a:gd name="T82" fmla="*/ 0 w 16"/>
              <a:gd name="T83" fmla="*/ 235 h 447"/>
              <a:gd name="T84" fmla="*/ 0 w 16"/>
              <a:gd name="T85" fmla="*/ 33 h 447"/>
              <a:gd name="T86" fmla="*/ 0 w 16"/>
              <a:gd name="T87" fmla="*/ 9 h 447"/>
              <a:gd name="T88" fmla="*/ 0 w 16"/>
              <a:gd name="T89" fmla="*/ 5 h 447"/>
              <a:gd name="T90" fmla="*/ 2 w 16"/>
              <a:gd name="T91" fmla="*/ 2 h 447"/>
              <a:gd name="T92" fmla="*/ 6 w 16"/>
              <a:gd name="T93" fmla="*/ 0 h 447"/>
              <a:gd name="T94" fmla="*/ 9 w 16"/>
              <a:gd name="T95" fmla="*/ 0 h 447"/>
              <a:gd name="T96" fmla="*/ 11 w 16"/>
              <a:gd name="T97" fmla="*/ 0 h 447"/>
              <a:gd name="T98" fmla="*/ 14 w 16"/>
              <a:gd name="T99" fmla="*/ 2 h 447"/>
              <a:gd name="T100" fmla="*/ 16 w 16"/>
              <a:gd name="T101" fmla="*/ 5 h 447"/>
              <a:gd name="T102" fmla="*/ 16 w 16"/>
              <a:gd name="T103" fmla="*/ 9 h 447"/>
              <a:gd name="T104" fmla="*/ 16 w 16"/>
              <a:gd name="T105" fmla="*/ 33 h 447"/>
              <a:gd name="T106" fmla="*/ 16 w 16"/>
              <a:gd name="T107" fmla="*/ 35 h 447"/>
              <a:gd name="T108" fmla="*/ 14 w 16"/>
              <a:gd name="T109" fmla="*/ 38 h 447"/>
              <a:gd name="T110" fmla="*/ 11 w 16"/>
              <a:gd name="T111" fmla="*/ 40 h 447"/>
              <a:gd name="T112" fmla="*/ 9 w 16"/>
              <a:gd name="T113" fmla="*/ 40 h 447"/>
              <a:gd name="T114" fmla="*/ 6 w 16"/>
              <a:gd name="T115" fmla="*/ 40 h 447"/>
              <a:gd name="T116" fmla="*/ 2 w 16"/>
              <a:gd name="T117" fmla="*/ 38 h 447"/>
              <a:gd name="T118" fmla="*/ 0 w 16"/>
              <a:gd name="T119" fmla="*/ 35 h 447"/>
              <a:gd name="T120" fmla="*/ 0 w 16"/>
              <a:gd name="T121" fmla="*/ 33 h 447"/>
              <a:gd name="T122" fmla="*/ 0 w 16"/>
              <a:gd name="T123" fmla="*/ 33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" h="447">
                <a:moveTo>
                  <a:pt x="0" y="438"/>
                </a:moveTo>
                <a:lnTo>
                  <a:pt x="0" y="319"/>
                </a:lnTo>
                <a:lnTo>
                  <a:pt x="0" y="317"/>
                </a:lnTo>
                <a:lnTo>
                  <a:pt x="2" y="313"/>
                </a:lnTo>
                <a:lnTo>
                  <a:pt x="6" y="312"/>
                </a:lnTo>
                <a:lnTo>
                  <a:pt x="9" y="312"/>
                </a:lnTo>
                <a:lnTo>
                  <a:pt x="11" y="312"/>
                </a:lnTo>
                <a:lnTo>
                  <a:pt x="14" y="313"/>
                </a:lnTo>
                <a:lnTo>
                  <a:pt x="16" y="317"/>
                </a:lnTo>
                <a:lnTo>
                  <a:pt x="16" y="319"/>
                </a:lnTo>
                <a:lnTo>
                  <a:pt x="16" y="438"/>
                </a:lnTo>
                <a:lnTo>
                  <a:pt x="16" y="441"/>
                </a:lnTo>
                <a:lnTo>
                  <a:pt x="14" y="443"/>
                </a:lnTo>
                <a:lnTo>
                  <a:pt x="11" y="445"/>
                </a:lnTo>
                <a:lnTo>
                  <a:pt x="11" y="447"/>
                </a:lnTo>
                <a:lnTo>
                  <a:pt x="9" y="447"/>
                </a:lnTo>
                <a:lnTo>
                  <a:pt x="7" y="447"/>
                </a:lnTo>
                <a:lnTo>
                  <a:pt x="6" y="445"/>
                </a:lnTo>
                <a:lnTo>
                  <a:pt x="2" y="443"/>
                </a:lnTo>
                <a:lnTo>
                  <a:pt x="0" y="441"/>
                </a:lnTo>
                <a:lnTo>
                  <a:pt x="0" y="438"/>
                </a:lnTo>
                <a:lnTo>
                  <a:pt x="0" y="438"/>
                </a:lnTo>
                <a:close/>
                <a:moveTo>
                  <a:pt x="0" y="235"/>
                </a:moveTo>
                <a:lnTo>
                  <a:pt x="0" y="117"/>
                </a:lnTo>
                <a:lnTo>
                  <a:pt x="0" y="114"/>
                </a:lnTo>
                <a:lnTo>
                  <a:pt x="2" y="110"/>
                </a:lnTo>
                <a:lnTo>
                  <a:pt x="6" y="108"/>
                </a:lnTo>
                <a:lnTo>
                  <a:pt x="9" y="108"/>
                </a:lnTo>
                <a:lnTo>
                  <a:pt x="11" y="108"/>
                </a:lnTo>
                <a:lnTo>
                  <a:pt x="14" y="110"/>
                </a:lnTo>
                <a:lnTo>
                  <a:pt x="16" y="114"/>
                </a:lnTo>
                <a:lnTo>
                  <a:pt x="16" y="117"/>
                </a:lnTo>
                <a:lnTo>
                  <a:pt x="16" y="235"/>
                </a:lnTo>
                <a:lnTo>
                  <a:pt x="16" y="238"/>
                </a:lnTo>
                <a:lnTo>
                  <a:pt x="14" y="242"/>
                </a:lnTo>
                <a:lnTo>
                  <a:pt x="11" y="243"/>
                </a:lnTo>
                <a:lnTo>
                  <a:pt x="9" y="243"/>
                </a:lnTo>
                <a:lnTo>
                  <a:pt x="6" y="243"/>
                </a:lnTo>
                <a:lnTo>
                  <a:pt x="2" y="242"/>
                </a:lnTo>
                <a:lnTo>
                  <a:pt x="0" y="238"/>
                </a:lnTo>
                <a:lnTo>
                  <a:pt x="0" y="235"/>
                </a:lnTo>
                <a:lnTo>
                  <a:pt x="0" y="235"/>
                </a:lnTo>
                <a:close/>
                <a:moveTo>
                  <a:pt x="0" y="33"/>
                </a:moveTo>
                <a:lnTo>
                  <a:pt x="0" y="9"/>
                </a:lnTo>
                <a:lnTo>
                  <a:pt x="0" y="5"/>
                </a:lnTo>
                <a:lnTo>
                  <a:pt x="2" y="2"/>
                </a:lnTo>
                <a:lnTo>
                  <a:pt x="6" y="0"/>
                </a:lnTo>
                <a:lnTo>
                  <a:pt x="9" y="0"/>
                </a:lnTo>
                <a:lnTo>
                  <a:pt x="11" y="0"/>
                </a:lnTo>
                <a:lnTo>
                  <a:pt x="14" y="2"/>
                </a:lnTo>
                <a:lnTo>
                  <a:pt x="16" y="5"/>
                </a:lnTo>
                <a:lnTo>
                  <a:pt x="16" y="9"/>
                </a:lnTo>
                <a:lnTo>
                  <a:pt x="16" y="33"/>
                </a:lnTo>
                <a:lnTo>
                  <a:pt x="16" y="35"/>
                </a:lnTo>
                <a:lnTo>
                  <a:pt x="14" y="38"/>
                </a:lnTo>
                <a:lnTo>
                  <a:pt x="11" y="40"/>
                </a:lnTo>
                <a:lnTo>
                  <a:pt x="9" y="40"/>
                </a:lnTo>
                <a:lnTo>
                  <a:pt x="6" y="40"/>
                </a:lnTo>
                <a:lnTo>
                  <a:pt x="2" y="38"/>
                </a:lnTo>
                <a:lnTo>
                  <a:pt x="0" y="35"/>
                </a:lnTo>
                <a:lnTo>
                  <a:pt x="0" y="33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02819" name="Freeform 67"/>
          <p:cNvSpPr/>
          <p:nvPr/>
        </p:nvSpPr>
        <p:spPr bwMode="auto">
          <a:xfrm>
            <a:off x="7573963" y="1860550"/>
            <a:ext cx="342900" cy="436563"/>
          </a:xfrm>
          <a:custGeom>
            <a:avLst/>
            <a:gdLst>
              <a:gd name="T0" fmla="*/ 0 w 432"/>
              <a:gd name="T1" fmla="*/ 550 h 550"/>
              <a:gd name="T2" fmla="*/ 432 w 432"/>
              <a:gd name="T3" fmla="*/ 550 h 550"/>
              <a:gd name="T4" fmla="*/ 432 w 432"/>
              <a:gd name="T5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550">
                <a:moveTo>
                  <a:pt x="0" y="550"/>
                </a:moveTo>
                <a:lnTo>
                  <a:pt x="432" y="550"/>
                </a:lnTo>
                <a:lnTo>
                  <a:pt x="432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820" name="Freeform 68"/>
          <p:cNvSpPr/>
          <p:nvPr/>
        </p:nvSpPr>
        <p:spPr bwMode="auto">
          <a:xfrm>
            <a:off x="7866063" y="1771650"/>
            <a:ext cx="101600" cy="103188"/>
          </a:xfrm>
          <a:custGeom>
            <a:avLst/>
            <a:gdLst>
              <a:gd name="T0" fmla="*/ 0 w 130"/>
              <a:gd name="T1" fmla="*/ 129 h 129"/>
              <a:gd name="T2" fmla="*/ 65 w 130"/>
              <a:gd name="T3" fmla="*/ 0 h 129"/>
              <a:gd name="T4" fmla="*/ 130 w 130"/>
              <a:gd name="T5" fmla="*/ 129 h 129"/>
              <a:gd name="T6" fmla="*/ 0 w 130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29">
                <a:moveTo>
                  <a:pt x="0" y="129"/>
                </a:moveTo>
                <a:lnTo>
                  <a:pt x="65" y="0"/>
                </a:lnTo>
                <a:lnTo>
                  <a:pt x="130" y="129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821" name="Freeform 69"/>
          <p:cNvSpPr/>
          <p:nvPr/>
        </p:nvSpPr>
        <p:spPr bwMode="auto">
          <a:xfrm>
            <a:off x="6338888" y="2649538"/>
            <a:ext cx="261937" cy="436562"/>
          </a:xfrm>
          <a:custGeom>
            <a:avLst/>
            <a:gdLst>
              <a:gd name="T0" fmla="*/ 0 w 331"/>
              <a:gd name="T1" fmla="*/ 550 h 550"/>
              <a:gd name="T2" fmla="*/ 331 w 331"/>
              <a:gd name="T3" fmla="*/ 550 h 550"/>
              <a:gd name="T4" fmla="*/ 331 w 331"/>
              <a:gd name="T5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1" h="550">
                <a:moveTo>
                  <a:pt x="0" y="550"/>
                </a:moveTo>
                <a:lnTo>
                  <a:pt x="331" y="550"/>
                </a:lnTo>
                <a:lnTo>
                  <a:pt x="331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822" name="Freeform 70"/>
          <p:cNvSpPr/>
          <p:nvPr/>
        </p:nvSpPr>
        <p:spPr bwMode="auto">
          <a:xfrm>
            <a:off x="6550025" y="2559050"/>
            <a:ext cx="101600" cy="103188"/>
          </a:xfrm>
          <a:custGeom>
            <a:avLst/>
            <a:gdLst>
              <a:gd name="T0" fmla="*/ 0 w 127"/>
              <a:gd name="T1" fmla="*/ 130 h 130"/>
              <a:gd name="T2" fmla="*/ 63 w 127"/>
              <a:gd name="T3" fmla="*/ 0 h 130"/>
              <a:gd name="T4" fmla="*/ 127 w 127"/>
              <a:gd name="T5" fmla="*/ 130 h 130"/>
              <a:gd name="T6" fmla="*/ 0 w 127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" h="130">
                <a:moveTo>
                  <a:pt x="0" y="130"/>
                </a:moveTo>
                <a:lnTo>
                  <a:pt x="63" y="0"/>
                </a:lnTo>
                <a:lnTo>
                  <a:pt x="127" y="13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823" name="Freeform 71"/>
          <p:cNvSpPr/>
          <p:nvPr/>
        </p:nvSpPr>
        <p:spPr bwMode="auto">
          <a:xfrm>
            <a:off x="5207000" y="3438525"/>
            <a:ext cx="157163" cy="436563"/>
          </a:xfrm>
          <a:custGeom>
            <a:avLst/>
            <a:gdLst>
              <a:gd name="T0" fmla="*/ 0 w 199"/>
              <a:gd name="T1" fmla="*/ 550 h 550"/>
              <a:gd name="T2" fmla="*/ 199 w 199"/>
              <a:gd name="T3" fmla="*/ 550 h 550"/>
              <a:gd name="T4" fmla="*/ 199 w 199"/>
              <a:gd name="T5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" h="550">
                <a:moveTo>
                  <a:pt x="0" y="550"/>
                </a:moveTo>
                <a:lnTo>
                  <a:pt x="199" y="550"/>
                </a:lnTo>
                <a:lnTo>
                  <a:pt x="199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824" name="Freeform 72"/>
          <p:cNvSpPr/>
          <p:nvPr/>
        </p:nvSpPr>
        <p:spPr bwMode="auto">
          <a:xfrm>
            <a:off x="5313363" y="3349625"/>
            <a:ext cx="103187" cy="103188"/>
          </a:xfrm>
          <a:custGeom>
            <a:avLst/>
            <a:gdLst>
              <a:gd name="T0" fmla="*/ 0 w 129"/>
              <a:gd name="T1" fmla="*/ 130 h 130"/>
              <a:gd name="T2" fmla="*/ 65 w 129"/>
              <a:gd name="T3" fmla="*/ 0 h 130"/>
              <a:gd name="T4" fmla="*/ 129 w 129"/>
              <a:gd name="T5" fmla="*/ 130 h 130"/>
              <a:gd name="T6" fmla="*/ 0 w 129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0">
                <a:moveTo>
                  <a:pt x="0" y="130"/>
                </a:moveTo>
                <a:lnTo>
                  <a:pt x="65" y="0"/>
                </a:lnTo>
                <a:lnTo>
                  <a:pt x="129" y="13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825" name="Freeform 73"/>
          <p:cNvSpPr/>
          <p:nvPr/>
        </p:nvSpPr>
        <p:spPr bwMode="auto">
          <a:xfrm>
            <a:off x="3892550" y="4229100"/>
            <a:ext cx="341313" cy="436563"/>
          </a:xfrm>
          <a:custGeom>
            <a:avLst/>
            <a:gdLst>
              <a:gd name="T0" fmla="*/ 0 w 432"/>
              <a:gd name="T1" fmla="*/ 550 h 550"/>
              <a:gd name="T2" fmla="*/ 432 w 432"/>
              <a:gd name="T3" fmla="*/ 550 h 550"/>
              <a:gd name="T4" fmla="*/ 432 w 432"/>
              <a:gd name="T5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550">
                <a:moveTo>
                  <a:pt x="0" y="550"/>
                </a:moveTo>
                <a:lnTo>
                  <a:pt x="432" y="550"/>
                </a:lnTo>
                <a:lnTo>
                  <a:pt x="432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826" name="Freeform 74"/>
          <p:cNvSpPr/>
          <p:nvPr/>
        </p:nvSpPr>
        <p:spPr bwMode="auto">
          <a:xfrm>
            <a:off x="4183063" y="4138613"/>
            <a:ext cx="103187" cy="103187"/>
          </a:xfrm>
          <a:custGeom>
            <a:avLst/>
            <a:gdLst>
              <a:gd name="T0" fmla="*/ 0 w 129"/>
              <a:gd name="T1" fmla="*/ 130 h 130"/>
              <a:gd name="T2" fmla="*/ 65 w 129"/>
              <a:gd name="T3" fmla="*/ 0 h 130"/>
              <a:gd name="T4" fmla="*/ 129 w 129"/>
              <a:gd name="T5" fmla="*/ 130 h 130"/>
              <a:gd name="T6" fmla="*/ 0 w 129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0">
                <a:moveTo>
                  <a:pt x="0" y="130"/>
                </a:moveTo>
                <a:lnTo>
                  <a:pt x="65" y="0"/>
                </a:lnTo>
                <a:lnTo>
                  <a:pt x="129" y="13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827" name="Freeform 75"/>
          <p:cNvSpPr/>
          <p:nvPr/>
        </p:nvSpPr>
        <p:spPr bwMode="auto">
          <a:xfrm>
            <a:off x="1971675" y="5016500"/>
            <a:ext cx="947738" cy="436563"/>
          </a:xfrm>
          <a:custGeom>
            <a:avLst/>
            <a:gdLst>
              <a:gd name="T0" fmla="*/ 0 w 1193"/>
              <a:gd name="T1" fmla="*/ 550 h 550"/>
              <a:gd name="T2" fmla="*/ 1193 w 1193"/>
              <a:gd name="T3" fmla="*/ 550 h 550"/>
              <a:gd name="T4" fmla="*/ 1193 w 1193"/>
              <a:gd name="T5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3" h="550">
                <a:moveTo>
                  <a:pt x="0" y="550"/>
                </a:moveTo>
                <a:lnTo>
                  <a:pt x="1193" y="550"/>
                </a:lnTo>
                <a:lnTo>
                  <a:pt x="1193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828" name="Freeform 76"/>
          <p:cNvSpPr/>
          <p:nvPr/>
        </p:nvSpPr>
        <p:spPr bwMode="auto">
          <a:xfrm>
            <a:off x="2868613" y="4927600"/>
            <a:ext cx="101600" cy="103188"/>
          </a:xfrm>
          <a:custGeom>
            <a:avLst/>
            <a:gdLst>
              <a:gd name="T0" fmla="*/ 0 w 129"/>
              <a:gd name="T1" fmla="*/ 129 h 129"/>
              <a:gd name="T2" fmla="*/ 64 w 129"/>
              <a:gd name="T3" fmla="*/ 0 h 129"/>
              <a:gd name="T4" fmla="*/ 129 w 129"/>
              <a:gd name="T5" fmla="*/ 129 h 129"/>
              <a:gd name="T6" fmla="*/ 0 w 129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29">
                <a:moveTo>
                  <a:pt x="0" y="129"/>
                </a:moveTo>
                <a:lnTo>
                  <a:pt x="64" y="0"/>
                </a:lnTo>
                <a:lnTo>
                  <a:pt x="129" y="129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2829" name="Freeform 77"/>
          <p:cNvSpPr>
            <a:spLocks noEditPoints="1"/>
          </p:cNvSpPr>
          <p:nvPr/>
        </p:nvSpPr>
        <p:spPr bwMode="auto">
          <a:xfrm>
            <a:off x="2913063" y="5494338"/>
            <a:ext cx="12700" cy="268287"/>
          </a:xfrm>
          <a:custGeom>
            <a:avLst/>
            <a:gdLst>
              <a:gd name="T0" fmla="*/ 0 w 16"/>
              <a:gd name="T1" fmla="*/ 329 h 338"/>
              <a:gd name="T2" fmla="*/ 0 w 16"/>
              <a:gd name="T3" fmla="*/ 212 h 338"/>
              <a:gd name="T4" fmla="*/ 0 w 16"/>
              <a:gd name="T5" fmla="*/ 208 h 338"/>
              <a:gd name="T6" fmla="*/ 2 w 16"/>
              <a:gd name="T7" fmla="*/ 205 h 338"/>
              <a:gd name="T8" fmla="*/ 6 w 16"/>
              <a:gd name="T9" fmla="*/ 203 h 338"/>
              <a:gd name="T10" fmla="*/ 9 w 16"/>
              <a:gd name="T11" fmla="*/ 203 h 338"/>
              <a:gd name="T12" fmla="*/ 11 w 16"/>
              <a:gd name="T13" fmla="*/ 203 h 338"/>
              <a:gd name="T14" fmla="*/ 14 w 16"/>
              <a:gd name="T15" fmla="*/ 205 h 338"/>
              <a:gd name="T16" fmla="*/ 16 w 16"/>
              <a:gd name="T17" fmla="*/ 208 h 338"/>
              <a:gd name="T18" fmla="*/ 16 w 16"/>
              <a:gd name="T19" fmla="*/ 212 h 338"/>
              <a:gd name="T20" fmla="*/ 16 w 16"/>
              <a:gd name="T21" fmla="*/ 329 h 338"/>
              <a:gd name="T22" fmla="*/ 16 w 16"/>
              <a:gd name="T23" fmla="*/ 332 h 338"/>
              <a:gd name="T24" fmla="*/ 14 w 16"/>
              <a:gd name="T25" fmla="*/ 336 h 338"/>
              <a:gd name="T26" fmla="*/ 11 w 16"/>
              <a:gd name="T27" fmla="*/ 338 h 338"/>
              <a:gd name="T28" fmla="*/ 9 w 16"/>
              <a:gd name="T29" fmla="*/ 338 h 338"/>
              <a:gd name="T30" fmla="*/ 6 w 16"/>
              <a:gd name="T31" fmla="*/ 338 h 338"/>
              <a:gd name="T32" fmla="*/ 2 w 16"/>
              <a:gd name="T33" fmla="*/ 336 h 338"/>
              <a:gd name="T34" fmla="*/ 0 w 16"/>
              <a:gd name="T35" fmla="*/ 332 h 338"/>
              <a:gd name="T36" fmla="*/ 0 w 16"/>
              <a:gd name="T37" fmla="*/ 329 h 338"/>
              <a:gd name="T38" fmla="*/ 0 w 16"/>
              <a:gd name="T39" fmla="*/ 329 h 338"/>
              <a:gd name="T40" fmla="*/ 0 w 16"/>
              <a:gd name="T41" fmla="*/ 127 h 338"/>
              <a:gd name="T42" fmla="*/ 0 w 16"/>
              <a:gd name="T43" fmla="*/ 8 h 338"/>
              <a:gd name="T44" fmla="*/ 0 w 16"/>
              <a:gd name="T45" fmla="*/ 5 h 338"/>
              <a:gd name="T46" fmla="*/ 2 w 16"/>
              <a:gd name="T47" fmla="*/ 3 h 338"/>
              <a:gd name="T48" fmla="*/ 6 w 16"/>
              <a:gd name="T49" fmla="*/ 0 h 338"/>
              <a:gd name="T50" fmla="*/ 7 w 16"/>
              <a:gd name="T51" fmla="*/ 0 h 338"/>
              <a:gd name="T52" fmla="*/ 9 w 16"/>
              <a:gd name="T53" fmla="*/ 0 h 338"/>
              <a:gd name="T54" fmla="*/ 11 w 16"/>
              <a:gd name="T55" fmla="*/ 0 h 338"/>
              <a:gd name="T56" fmla="*/ 11 w 16"/>
              <a:gd name="T57" fmla="*/ 0 h 338"/>
              <a:gd name="T58" fmla="*/ 14 w 16"/>
              <a:gd name="T59" fmla="*/ 3 h 338"/>
              <a:gd name="T60" fmla="*/ 16 w 16"/>
              <a:gd name="T61" fmla="*/ 5 h 338"/>
              <a:gd name="T62" fmla="*/ 16 w 16"/>
              <a:gd name="T63" fmla="*/ 8 h 338"/>
              <a:gd name="T64" fmla="*/ 16 w 16"/>
              <a:gd name="T65" fmla="*/ 127 h 338"/>
              <a:gd name="T66" fmla="*/ 16 w 16"/>
              <a:gd name="T67" fmla="*/ 131 h 338"/>
              <a:gd name="T68" fmla="*/ 14 w 16"/>
              <a:gd name="T69" fmla="*/ 133 h 338"/>
              <a:gd name="T70" fmla="*/ 11 w 16"/>
              <a:gd name="T71" fmla="*/ 134 h 338"/>
              <a:gd name="T72" fmla="*/ 11 w 16"/>
              <a:gd name="T73" fmla="*/ 136 h 338"/>
              <a:gd name="T74" fmla="*/ 9 w 16"/>
              <a:gd name="T75" fmla="*/ 136 h 338"/>
              <a:gd name="T76" fmla="*/ 7 w 16"/>
              <a:gd name="T77" fmla="*/ 136 h 338"/>
              <a:gd name="T78" fmla="*/ 6 w 16"/>
              <a:gd name="T79" fmla="*/ 134 h 338"/>
              <a:gd name="T80" fmla="*/ 2 w 16"/>
              <a:gd name="T81" fmla="*/ 133 h 338"/>
              <a:gd name="T82" fmla="*/ 0 w 16"/>
              <a:gd name="T83" fmla="*/ 131 h 338"/>
              <a:gd name="T84" fmla="*/ 0 w 16"/>
              <a:gd name="T85" fmla="*/ 127 h 338"/>
              <a:gd name="T86" fmla="*/ 0 w 16"/>
              <a:gd name="T87" fmla="*/ 12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" h="338">
                <a:moveTo>
                  <a:pt x="0" y="329"/>
                </a:moveTo>
                <a:lnTo>
                  <a:pt x="0" y="212"/>
                </a:lnTo>
                <a:lnTo>
                  <a:pt x="0" y="208"/>
                </a:lnTo>
                <a:lnTo>
                  <a:pt x="2" y="205"/>
                </a:lnTo>
                <a:lnTo>
                  <a:pt x="6" y="203"/>
                </a:lnTo>
                <a:lnTo>
                  <a:pt x="9" y="203"/>
                </a:lnTo>
                <a:lnTo>
                  <a:pt x="11" y="203"/>
                </a:lnTo>
                <a:lnTo>
                  <a:pt x="14" y="205"/>
                </a:lnTo>
                <a:lnTo>
                  <a:pt x="16" y="208"/>
                </a:lnTo>
                <a:lnTo>
                  <a:pt x="16" y="212"/>
                </a:lnTo>
                <a:lnTo>
                  <a:pt x="16" y="329"/>
                </a:lnTo>
                <a:lnTo>
                  <a:pt x="16" y="332"/>
                </a:lnTo>
                <a:lnTo>
                  <a:pt x="14" y="336"/>
                </a:lnTo>
                <a:lnTo>
                  <a:pt x="11" y="338"/>
                </a:lnTo>
                <a:lnTo>
                  <a:pt x="9" y="338"/>
                </a:lnTo>
                <a:lnTo>
                  <a:pt x="6" y="338"/>
                </a:lnTo>
                <a:lnTo>
                  <a:pt x="2" y="336"/>
                </a:lnTo>
                <a:lnTo>
                  <a:pt x="0" y="332"/>
                </a:lnTo>
                <a:lnTo>
                  <a:pt x="0" y="329"/>
                </a:lnTo>
                <a:lnTo>
                  <a:pt x="0" y="329"/>
                </a:lnTo>
                <a:close/>
                <a:moveTo>
                  <a:pt x="0" y="127"/>
                </a:moveTo>
                <a:lnTo>
                  <a:pt x="0" y="8"/>
                </a:lnTo>
                <a:lnTo>
                  <a:pt x="0" y="5"/>
                </a:lnTo>
                <a:lnTo>
                  <a:pt x="2" y="3"/>
                </a:lnTo>
                <a:lnTo>
                  <a:pt x="6" y="0"/>
                </a:lnTo>
                <a:lnTo>
                  <a:pt x="7" y="0"/>
                </a:lnTo>
                <a:lnTo>
                  <a:pt x="9" y="0"/>
                </a:lnTo>
                <a:lnTo>
                  <a:pt x="11" y="0"/>
                </a:lnTo>
                <a:lnTo>
                  <a:pt x="11" y="0"/>
                </a:lnTo>
                <a:lnTo>
                  <a:pt x="14" y="3"/>
                </a:lnTo>
                <a:lnTo>
                  <a:pt x="16" y="5"/>
                </a:lnTo>
                <a:lnTo>
                  <a:pt x="16" y="8"/>
                </a:lnTo>
                <a:lnTo>
                  <a:pt x="16" y="127"/>
                </a:lnTo>
                <a:lnTo>
                  <a:pt x="16" y="131"/>
                </a:lnTo>
                <a:lnTo>
                  <a:pt x="14" y="133"/>
                </a:lnTo>
                <a:lnTo>
                  <a:pt x="11" y="134"/>
                </a:lnTo>
                <a:lnTo>
                  <a:pt x="11" y="136"/>
                </a:lnTo>
                <a:lnTo>
                  <a:pt x="9" y="136"/>
                </a:lnTo>
                <a:lnTo>
                  <a:pt x="7" y="136"/>
                </a:lnTo>
                <a:lnTo>
                  <a:pt x="6" y="134"/>
                </a:lnTo>
                <a:lnTo>
                  <a:pt x="2" y="133"/>
                </a:lnTo>
                <a:lnTo>
                  <a:pt x="0" y="131"/>
                </a:lnTo>
                <a:lnTo>
                  <a:pt x="0" y="127"/>
                </a:lnTo>
                <a:lnTo>
                  <a:pt x="0" y="127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2830" name="Rectangle 78"/>
          <p:cNvSpPr>
            <a:spLocks noChangeArrowheads="1"/>
          </p:cNvSpPr>
          <p:nvPr/>
        </p:nvSpPr>
        <p:spPr bwMode="auto">
          <a:xfrm>
            <a:off x="4001770" y="6254750"/>
            <a:ext cx="18594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知识发现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过程描述</a:t>
            </a:r>
            <a:endParaRPr lang="zh-CN" altLang="en-US" sz="2400" b="1" dirty="0"/>
          </a:p>
        </p:txBody>
      </p:sp>
      <p:sp>
        <p:nvSpPr>
          <p:cNvPr id="202831" name="Line 79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2832" name="Rectangle 80"/>
          <p:cNvSpPr>
            <a:spLocks noChangeArrowheads="1"/>
          </p:cNvSpPr>
          <p:nvPr/>
        </p:nvSpPr>
        <p:spPr bwMode="auto">
          <a:xfrm>
            <a:off x="609600" y="5791200"/>
            <a:ext cx="114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问题分析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833" name="Rectangle 81"/>
          <p:cNvSpPr>
            <a:spLocks noChangeArrowheads="1"/>
          </p:cNvSpPr>
          <p:nvPr/>
        </p:nvSpPr>
        <p:spPr bwMode="auto">
          <a:xfrm>
            <a:off x="8458200" y="57912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应用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02834" name="Text Box 82"/>
          <p:cNvSpPr txBox="1">
            <a:spLocks noChangeArrowheads="1"/>
          </p:cNvSpPr>
          <p:nvPr/>
        </p:nvSpPr>
        <p:spPr bwMode="auto">
          <a:xfrm>
            <a:off x="7812088" y="719138"/>
            <a:ext cx="1295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应用系统</a:t>
            </a:r>
          </a:p>
        </p:txBody>
      </p:sp>
      <p:sp>
        <p:nvSpPr>
          <p:cNvPr id="202835" name="Line 83"/>
          <p:cNvSpPr>
            <a:spLocks noChangeShapeType="1"/>
          </p:cNvSpPr>
          <p:nvPr/>
        </p:nvSpPr>
        <p:spPr bwMode="auto">
          <a:xfrm flipH="1" flipV="1">
            <a:off x="8942388" y="1147763"/>
            <a:ext cx="22225" cy="45862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02836" name="Text Box 84"/>
          <p:cNvSpPr txBox="1">
            <a:spLocks noChangeArrowheads="1"/>
          </p:cNvSpPr>
          <p:nvPr/>
        </p:nvSpPr>
        <p:spPr bwMode="auto">
          <a:xfrm>
            <a:off x="468313" y="1268413"/>
            <a:ext cx="3167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框架</a:t>
            </a:r>
            <a:r>
              <a:rPr lang="en-US" altLang="zh-CN" b="1"/>
              <a:t>+</a:t>
            </a:r>
            <a:r>
              <a:rPr lang="zh-CN" altLang="en-US" b="1"/>
              <a:t>技术</a:t>
            </a:r>
          </a:p>
        </p:txBody>
      </p:sp>
      <p:sp>
        <p:nvSpPr>
          <p:cNvPr id="202838" name="AutoShape 86"/>
          <p:cNvSpPr>
            <a:spLocks noChangeArrowheads="1"/>
          </p:cNvSpPr>
          <p:nvPr/>
        </p:nvSpPr>
        <p:spPr bwMode="auto">
          <a:xfrm>
            <a:off x="0" y="3613150"/>
            <a:ext cx="1119849" cy="1182688"/>
          </a:xfrm>
          <a:prstGeom prst="wedgeRoundRectCallout">
            <a:avLst>
              <a:gd name="adj1" fmla="val 45082"/>
              <a:gd name="adj2" fmla="val 815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 b="1"/>
              <a:t>数据库技术，数据结构</a:t>
            </a:r>
          </a:p>
        </p:txBody>
      </p:sp>
      <p:sp>
        <p:nvSpPr>
          <p:cNvPr id="202839" name="AutoShape 87"/>
          <p:cNvSpPr>
            <a:spLocks noChangeArrowheads="1"/>
          </p:cNvSpPr>
          <p:nvPr/>
        </p:nvSpPr>
        <p:spPr bwMode="auto">
          <a:xfrm>
            <a:off x="1547812" y="2662238"/>
            <a:ext cx="1151731" cy="1341437"/>
          </a:xfrm>
          <a:prstGeom prst="wedgeRoundRectCallout">
            <a:avLst>
              <a:gd name="adj1" fmla="val 61398"/>
              <a:gd name="adj2" fmla="val 798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 b="1"/>
              <a:t>分布异构数据库、数据转换</a:t>
            </a:r>
          </a:p>
        </p:txBody>
      </p:sp>
      <p:sp>
        <p:nvSpPr>
          <p:cNvPr id="202840" name="AutoShape 88"/>
          <p:cNvSpPr>
            <a:spLocks noChangeArrowheads="1"/>
          </p:cNvSpPr>
          <p:nvPr/>
        </p:nvSpPr>
        <p:spPr bwMode="auto">
          <a:xfrm>
            <a:off x="3203575" y="2446337"/>
            <a:ext cx="720725" cy="909637"/>
          </a:xfrm>
          <a:prstGeom prst="wedgeRoundRectCallout">
            <a:avLst>
              <a:gd name="adj1" fmla="val 54407"/>
              <a:gd name="adj2" fmla="val 6598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 b="1"/>
              <a:t>粗集</a:t>
            </a:r>
          </a:p>
          <a:p>
            <a:pPr algn="ctr"/>
            <a:r>
              <a:rPr lang="zh-CN" altLang="en-US" sz="1800" b="1"/>
              <a:t>遗传算法</a:t>
            </a:r>
          </a:p>
        </p:txBody>
      </p:sp>
      <p:sp>
        <p:nvSpPr>
          <p:cNvPr id="202841" name="AutoShape 89"/>
          <p:cNvSpPr>
            <a:spLocks noChangeArrowheads="1"/>
          </p:cNvSpPr>
          <p:nvPr/>
        </p:nvSpPr>
        <p:spPr bwMode="auto">
          <a:xfrm>
            <a:off x="4211638" y="1518444"/>
            <a:ext cx="720725" cy="973931"/>
          </a:xfrm>
          <a:prstGeom prst="wedgeRoundRectCallout">
            <a:avLst>
              <a:gd name="adj1" fmla="val 53083"/>
              <a:gd name="adj2" fmla="val 836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 b="1"/>
              <a:t>映射与变换</a:t>
            </a:r>
          </a:p>
        </p:txBody>
      </p:sp>
      <p:sp>
        <p:nvSpPr>
          <p:cNvPr id="202842" name="AutoShape 90"/>
          <p:cNvSpPr>
            <a:spLocks noChangeArrowheads="1"/>
          </p:cNvSpPr>
          <p:nvPr/>
        </p:nvSpPr>
        <p:spPr bwMode="auto">
          <a:xfrm>
            <a:off x="5219700" y="1246187"/>
            <a:ext cx="863600" cy="669925"/>
          </a:xfrm>
          <a:prstGeom prst="wedgeRoundRectCallout">
            <a:avLst>
              <a:gd name="adj1" fmla="val 93384"/>
              <a:gd name="adj2" fmla="val 673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 b="1"/>
              <a:t>很多方法</a:t>
            </a:r>
          </a:p>
        </p:txBody>
      </p:sp>
      <p:sp>
        <p:nvSpPr>
          <p:cNvPr id="202843" name="AutoShape 91"/>
          <p:cNvSpPr>
            <a:spLocks noChangeArrowheads="1"/>
          </p:cNvSpPr>
          <p:nvPr/>
        </p:nvSpPr>
        <p:spPr bwMode="auto">
          <a:xfrm>
            <a:off x="6732588" y="533399"/>
            <a:ext cx="863600" cy="735013"/>
          </a:xfrm>
          <a:prstGeom prst="wedgeRoundRectCallout">
            <a:avLst>
              <a:gd name="adj1" fmla="val 77759"/>
              <a:gd name="adj2" fmla="val 279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 b="1"/>
              <a:t>多种应用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" y="41275"/>
            <a:ext cx="9078595" cy="492125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知识的评价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" y="790575"/>
            <a:ext cx="8896985" cy="5700395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兴趣度的测度问题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如果它是容易被人理解的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对新的或测试数据有一定程度的确定性，潜在地有用，新颖，或验证一些用户试图确认的假设，那么这种模式是有趣的</a:t>
            </a: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客观与主观测度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130000"/>
              </a:lnSpc>
            </a:pPr>
            <a:r>
              <a:rPr lang="zh-CN" altLang="en-US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客观</a:t>
            </a:r>
            <a:r>
              <a:rPr lang="en-US" altLang="zh-CN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基于统计和结构模式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，例如：支持度、置信度等。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主观</a:t>
            </a:r>
            <a:r>
              <a:rPr lang="en-US" altLang="zh-CN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dirty="0"/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基于用户对数据的主观认识，例如：不可预期性,新颖,可控诉的情形等</a:t>
            </a:r>
            <a:endParaRPr lang="en-US" altLang="zh-CN" sz="1800" dirty="0"/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3970"/>
            <a:ext cx="9104630" cy="533400"/>
          </a:xfrm>
        </p:spPr>
        <p:txBody>
          <a:bodyPr/>
          <a:lstStyle/>
          <a:p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知识发现的基本概念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15340"/>
            <a:ext cx="8991600" cy="5661660"/>
          </a:xfrm>
          <a:noFill/>
        </p:spPr>
        <p:txBody>
          <a:bodyPr/>
          <a:lstStyle/>
          <a:p>
            <a:pPr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2.1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数据、信息、知识</a:t>
            </a:r>
          </a:p>
          <a:p>
            <a:pPr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2.2 </a:t>
            </a:r>
            <a:r>
              <a:rPr lang="en-US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zh-CN" altLang="en-US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2.3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2.4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2.5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DM(KDD)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27305"/>
            <a:ext cx="9071610" cy="581660"/>
          </a:xfrm>
        </p:spPr>
        <p:txBody>
          <a:bodyPr/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知识定义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779145"/>
            <a:ext cx="8991600" cy="569785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知识是一个内涵十分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丰实外延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相当广泛的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概念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古往今来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许多思想家、哲学家、科学家都从不同的角度在知识的界说方面进行过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探讨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知识是客观世界的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描述，属性与行为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知识是基于认知，认知经验，过程与场景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" y="41275"/>
            <a:ext cx="9097645" cy="568325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培根的知识定义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09600"/>
            <a:ext cx="8914765" cy="5909310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根从经验论和认识论的角度给出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知识定义      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知识的主要形式不是别的只是真理的表象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存在的真实同知识的真实是一致的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”。因此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，“知识是存在的影像”。它从知识的起源探索知识，认为知识是人脑深入到自然界里面，在事物本身上来研究事物的性质“而获得的东西。”</a:t>
            </a:r>
            <a:r>
              <a:rPr lang="en-US" altLang="zh-CN" sz="2800" baseline="300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" action="ppaction://noaction"/>
              </a:rPr>
              <a:t>[1]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u="sng" dirty="0">
              <a:solidFill>
                <a:srgbClr val="800080"/>
              </a:solidFill>
              <a:latin typeface="宋体" panose="02010600030101010101" pitchFamily="2" charset="-122"/>
              <a:ea typeface="宋体" panose="02010600030101010101" pitchFamily="2" charset="-122"/>
              <a:hlinkClick r:id="" action="ppaction://noaction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u="sng" dirty="0">
              <a:solidFill>
                <a:srgbClr val="800080"/>
              </a:solidFill>
              <a:latin typeface="宋体" panose="02010600030101010101" pitchFamily="2" charset="-122"/>
              <a:ea typeface="宋体" panose="02010600030101010101" pitchFamily="2" charset="-122"/>
              <a:hlinkClick r:id="" action="ppaction://noaction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u="sng" dirty="0">
              <a:solidFill>
                <a:srgbClr val="800080"/>
              </a:solidFill>
              <a:latin typeface="宋体" panose="02010600030101010101" pitchFamily="2" charset="-122"/>
              <a:ea typeface="宋体" panose="02010600030101010101" pitchFamily="2" charset="-122"/>
              <a:hlinkClick r:id="" action="ppaction://noaction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800080"/>
              </a:solidFill>
              <a:latin typeface="宋体" panose="02010600030101010101" pitchFamily="2" charset="-122"/>
              <a:ea typeface="宋体" panose="02010600030101010101" pitchFamily="2" charset="-122"/>
              <a:hlinkClick r:id="" action="ppaction://noaction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[1]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蔡亮，知识决定论，北京日报出版社，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1988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P12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97645" cy="60960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思维科学将知识定义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思维科学将知识定义为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人类认知的成果来自于实践活动。处理人际社交关系活动和科学试验等实践活动。从实践中得到的感性认识经过去粗取精，去伪存真，由此及彼，由表及里的加工制作上升为抽象的理论认知，成为以概念为元素的系统的科学理论，这是知识的比较完备的形态。”</a:t>
            </a:r>
            <a:r>
              <a:rPr lang="en-US" altLang="zh-CN" sz="2800" u="sng" baseline="30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[1]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 </a:t>
            </a:r>
            <a:b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u="sng" dirty="0" smtClean="0">
              <a:solidFill>
                <a:srgbClr val="800080"/>
              </a:solidFill>
              <a:latin typeface="宋体" panose="02010600030101010101" pitchFamily="2" charset="-122"/>
              <a:ea typeface="宋体" panose="02010600030101010101" pitchFamily="2" charset="-122"/>
              <a:hlinkClick r:id="" action="ppaction://noaction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u="sng" dirty="0" smtClean="0">
              <a:solidFill>
                <a:srgbClr val="800080"/>
              </a:solidFill>
              <a:latin typeface="宋体" panose="02010600030101010101" pitchFamily="2" charset="-122"/>
              <a:ea typeface="宋体" panose="02010600030101010101" pitchFamily="2" charset="-122"/>
              <a:hlinkClick r:id="" action="ppaction://noaction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u="sng" dirty="0" smtClean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</a:t>
            </a:r>
            <a:r>
              <a:rPr lang="en-US" altLang="zh-CN" sz="2400" u="sng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1]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田运，思维辞典，浙江教育出版社，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1996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P338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0180" cy="60960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认知科学将知识定义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91845"/>
            <a:ext cx="9060180" cy="568515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认知科学知识定义：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静态性的内容结构”</a:t>
            </a:r>
            <a:r>
              <a:rPr lang="en-US" altLang="zh-CN" sz="2800" u="sng" baseline="30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[1]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，“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形象化心理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表征，表征方式包括如规则、概念、表象和类比等”</a:t>
            </a:r>
            <a:r>
              <a:rPr lang="en-US" altLang="zh-CN" sz="2800" u="sng" baseline="30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[2]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u="sng" dirty="0">
              <a:solidFill>
                <a:srgbClr val="800080"/>
              </a:solidFill>
              <a:latin typeface="宋体" panose="02010600030101010101" pitchFamily="2" charset="-122"/>
              <a:ea typeface="宋体" panose="02010600030101010101" pitchFamily="2" charset="-122"/>
              <a:hlinkClick r:id="" action="ppaction://noaction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925" u="sng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[1]</a:t>
            </a:r>
            <a:r>
              <a:rPr lang="en-US" altLang="zh-CN" sz="1925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925" dirty="0">
                <a:latin typeface="宋体" panose="02010600030101010101" pitchFamily="2" charset="-122"/>
                <a:ea typeface="宋体" panose="02010600030101010101" pitchFamily="2" charset="-122"/>
              </a:rPr>
              <a:t>陈英禾，认知发展心理学，浙江人民出版社，</a:t>
            </a:r>
            <a:r>
              <a:rPr lang="en-US" altLang="zh-CN" sz="1925" dirty="0">
                <a:latin typeface="宋体" panose="02010600030101010101" pitchFamily="2" charset="-122"/>
                <a:ea typeface="宋体" panose="02010600030101010101" pitchFamily="2" charset="-122"/>
              </a:rPr>
              <a:t>1996</a:t>
            </a:r>
            <a:r>
              <a:rPr lang="zh-CN" altLang="en-US" sz="1925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925" dirty="0">
                <a:latin typeface="宋体" panose="02010600030101010101" pitchFamily="2" charset="-122"/>
                <a:ea typeface="宋体" panose="02010600030101010101" pitchFamily="2" charset="-122"/>
              </a:rPr>
              <a:t>P2</a:t>
            </a:r>
            <a:r>
              <a:rPr lang="zh-CN" altLang="en-US" sz="1925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925" u="sng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" action="ppaction://noaction"/>
              </a:rPr>
              <a:t>[2]</a:t>
            </a:r>
            <a:r>
              <a:rPr lang="en-US" altLang="zh-CN" sz="1925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zh-CN" altLang="en-US" sz="1925" dirty="0"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1925" dirty="0">
                <a:latin typeface="宋体" panose="02010600030101010101" pitchFamily="2" charset="-122"/>
                <a:ea typeface="宋体" panose="02010600030101010101" pitchFamily="2" charset="-122"/>
              </a:rPr>
              <a:t>]P</a:t>
            </a:r>
            <a:r>
              <a:rPr lang="zh-CN" altLang="en-US" sz="1925" dirty="0">
                <a:latin typeface="宋体" panose="02010600030101010101" pitchFamily="2" charset="-122"/>
                <a:ea typeface="宋体" panose="02010600030101010101" pitchFamily="2" charset="-122"/>
              </a:rPr>
              <a:t>．萨加德，认知科学导论，中国科技大学出版社，</a:t>
            </a:r>
            <a:r>
              <a:rPr lang="en-US" altLang="zh-CN" sz="1925" dirty="0">
                <a:latin typeface="宋体" panose="02010600030101010101" pitchFamily="2" charset="-122"/>
                <a:ea typeface="宋体" panose="02010600030101010101" pitchFamily="2" charset="-122"/>
              </a:rPr>
              <a:t>1999</a:t>
            </a:r>
            <a:r>
              <a:rPr lang="zh-CN" altLang="en-US" sz="1925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925" dirty="0">
                <a:latin typeface="宋体" panose="02010600030101010101" pitchFamily="2" charset="-122"/>
                <a:ea typeface="宋体" panose="02010600030101010101" pitchFamily="2" charset="-122"/>
              </a:rPr>
              <a:t>P2</a:t>
            </a:r>
            <a:r>
              <a:rPr lang="zh-CN" altLang="en-US" sz="1925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3091</Words>
  <Application>Microsoft Office PowerPoint</Application>
  <PresentationFormat>全屏显示(4:3)</PresentationFormat>
  <Paragraphs>622</Paragraphs>
  <Slides>46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BatangChe</vt:lpstr>
      <vt:lpstr>MS PGothic</vt:lpstr>
      <vt:lpstr>MS PMincho</vt:lpstr>
      <vt:lpstr>黑体</vt:lpstr>
      <vt:lpstr>宋体</vt:lpstr>
      <vt:lpstr>Arial</vt:lpstr>
      <vt:lpstr>Comic Sans MS</vt:lpstr>
      <vt:lpstr>Tahoma</vt:lpstr>
      <vt:lpstr>Times New Roman</vt:lpstr>
      <vt:lpstr>Wingdings</vt:lpstr>
      <vt:lpstr>自定义设计方案</vt:lpstr>
      <vt:lpstr>ｸﾘｯﾌﾟ</vt:lpstr>
      <vt:lpstr>Microsoft Visio 2003-2010 绘图</vt:lpstr>
      <vt:lpstr>Bitmap Image</vt:lpstr>
      <vt:lpstr>数据挖掘与知识发现 （基于认知的复杂数据对象的知识发现技术）</vt:lpstr>
      <vt:lpstr>2 知识发现的基本概念</vt:lpstr>
      <vt:lpstr>数据、信息、知识</vt:lpstr>
      <vt:lpstr>大数据特点</vt:lpstr>
      <vt:lpstr>2 知识发现的基本概念</vt:lpstr>
      <vt:lpstr>知识定义</vt:lpstr>
      <vt:lpstr>培根的知识定义</vt:lpstr>
      <vt:lpstr>思维科学将知识定义</vt:lpstr>
      <vt:lpstr>认知科学将知识定义</vt:lpstr>
      <vt:lpstr>知识工程的知识定义</vt:lpstr>
      <vt:lpstr>知识定义具有以下共同的特点</vt:lpstr>
      <vt:lpstr>人工智能知识表示形式</vt:lpstr>
      <vt:lpstr>人工智能知识表示形式</vt:lpstr>
      <vt:lpstr>人工智能知识表示形式</vt:lpstr>
      <vt:lpstr>知识表示——模式</vt:lpstr>
      <vt:lpstr>知识发现定义</vt:lpstr>
      <vt:lpstr>知识发现定义</vt:lpstr>
      <vt:lpstr>知识发现定义解释</vt:lpstr>
      <vt:lpstr>知识发现定义</vt:lpstr>
      <vt:lpstr>知识发现定义</vt:lpstr>
      <vt:lpstr>知识发现模型</vt:lpstr>
      <vt:lpstr>知识发现过程中的阶段</vt:lpstr>
      <vt:lpstr>知识发现过程模型</vt:lpstr>
      <vt:lpstr>PowerPoint 演示文稿</vt:lpstr>
      <vt:lpstr>PowerPoint 演示文稿</vt:lpstr>
      <vt:lpstr>数据挖掘系统结构</vt:lpstr>
      <vt:lpstr>DM(KDD)应用结构</vt:lpstr>
      <vt:lpstr>复杂数据对象挖掘系统结构模型</vt:lpstr>
      <vt:lpstr>2 知识发现的基本概念</vt:lpstr>
      <vt:lpstr>数据挖掘的数据对象</vt:lpstr>
      <vt:lpstr>数据挖掘的目的对象</vt:lpstr>
      <vt:lpstr>2 知识发现的基本概念</vt:lpstr>
      <vt:lpstr>数据挖掘的功能</vt:lpstr>
      <vt:lpstr>数据挖掘的功能</vt:lpstr>
      <vt:lpstr>数据挖掘的功能</vt:lpstr>
      <vt:lpstr>2 知识发现的基本概念</vt:lpstr>
      <vt:lpstr>数据挖掘算法</vt:lpstr>
      <vt:lpstr>数据挖掘算法</vt:lpstr>
      <vt:lpstr>数据挖掘算法</vt:lpstr>
      <vt:lpstr>数据挖掘算法</vt:lpstr>
      <vt:lpstr>数据挖掘算法</vt:lpstr>
      <vt:lpstr>数据挖掘算法</vt:lpstr>
      <vt:lpstr>数据挖掘算法</vt:lpstr>
      <vt:lpstr>数据挖掘算法</vt:lpstr>
      <vt:lpstr>知识发现框架</vt:lpstr>
      <vt:lpstr>知识的评价</vt:lpstr>
    </vt:vector>
  </TitlesOfParts>
  <Company>KMT Software,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Coins And Clouds</dc:title>
  <dc:creator>KMT Software, Inc.</dc:creator>
  <cp:keywords>exciting online presentation communicate impactful exchange information broadcast collaborate on-screen projector white</cp:keywords>
  <dc:description>This template is ideal for your finance related presentations.</dc:description>
  <cp:lastModifiedBy>Administrator</cp:lastModifiedBy>
  <cp:revision>671</cp:revision>
  <dcterms:created xsi:type="dcterms:W3CDTF">1999-05-14T23:51:00Z</dcterms:created>
  <dcterms:modified xsi:type="dcterms:W3CDTF">2016-12-21T04:01:39Z</dcterms:modified>
  <cp:category>Finance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Coins And Clouds</vt:lpwstr>
  </property>
  <property fmtid="{D5CDD505-2E9C-101B-9397-08002B2CF9AE}" pid="3" name="Style">
    <vt:lpwstr>P</vt:lpwstr>
  </property>
  <property fmtid="{D5CDD505-2E9C-101B-9397-08002B2CF9AE}" pid="4" name="Folder">
    <vt:lpwstr>Finance</vt:lpwstr>
  </property>
  <property fmtid="{D5CDD505-2E9C-101B-9397-08002B2CF9AE}" pid="5" name="Attribution">
    <vt:lpwstr>Copyright © 2005 KMT Software, Inc.</vt:lpwstr>
  </property>
  <property fmtid="{D5CDD505-2E9C-101B-9397-08002B2CF9AE}" pid="6" name="KSOProductBuildVer">
    <vt:lpwstr>2052-10.1.0.5975</vt:lpwstr>
  </property>
</Properties>
</file>