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5"/>
  </p:notesMasterIdLst>
  <p:sldIdLst>
    <p:sldId id="671" r:id="rId2"/>
    <p:sldId id="525" r:id="rId3"/>
    <p:sldId id="529" r:id="rId4"/>
    <p:sldId id="544" r:id="rId5"/>
    <p:sldId id="532" r:id="rId6"/>
    <p:sldId id="534" r:id="rId7"/>
    <p:sldId id="541" r:id="rId8"/>
    <p:sldId id="539" r:id="rId9"/>
    <p:sldId id="672" r:id="rId10"/>
    <p:sldId id="545" r:id="rId11"/>
    <p:sldId id="673" r:id="rId12"/>
    <p:sldId id="551" r:id="rId13"/>
    <p:sldId id="744" r:id="rId14"/>
    <p:sldId id="599" r:id="rId15"/>
    <p:sldId id="547" r:id="rId16"/>
    <p:sldId id="548" r:id="rId17"/>
    <p:sldId id="549" r:id="rId18"/>
    <p:sldId id="550" r:id="rId19"/>
    <p:sldId id="739" r:id="rId20"/>
    <p:sldId id="596" r:id="rId21"/>
    <p:sldId id="598" r:id="rId22"/>
    <p:sldId id="554" r:id="rId23"/>
    <p:sldId id="553" r:id="rId24"/>
    <p:sldId id="555" r:id="rId25"/>
    <p:sldId id="556" r:id="rId26"/>
    <p:sldId id="740" r:id="rId27"/>
    <p:sldId id="558" r:id="rId28"/>
    <p:sldId id="559" r:id="rId29"/>
    <p:sldId id="741" r:id="rId30"/>
    <p:sldId id="561" r:id="rId31"/>
    <p:sldId id="563" r:id="rId32"/>
    <p:sldId id="564" r:id="rId33"/>
    <p:sldId id="742" r:id="rId34"/>
    <p:sldId id="600" r:id="rId35"/>
    <p:sldId id="566" r:id="rId36"/>
    <p:sldId id="567" r:id="rId37"/>
    <p:sldId id="568" r:id="rId38"/>
    <p:sldId id="570" r:id="rId39"/>
    <p:sldId id="571" r:id="rId40"/>
    <p:sldId id="572" r:id="rId41"/>
    <p:sldId id="574" r:id="rId42"/>
    <p:sldId id="575" r:id="rId43"/>
    <p:sldId id="576" r:id="rId44"/>
    <p:sldId id="577" r:id="rId45"/>
    <p:sldId id="578" r:id="rId46"/>
    <p:sldId id="743" r:id="rId47"/>
    <p:sldId id="587" r:id="rId48"/>
    <p:sldId id="583" r:id="rId49"/>
    <p:sldId id="584" r:id="rId50"/>
    <p:sldId id="585" r:id="rId51"/>
    <p:sldId id="589" r:id="rId52"/>
    <p:sldId id="594" r:id="rId53"/>
    <p:sldId id="595" r:id="rId5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99"/>
    <a:srgbClr val="993300"/>
    <a:srgbClr val="CC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3" autoAdjust="0"/>
    <p:restoredTop sz="94720" autoAdjust="0"/>
  </p:normalViewPr>
  <p:slideViewPr>
    <p:cSldViewPr>
      <p:cViewPr>
        <p:scale>
          <a:sx n="70" d="100"/>
          <a:sy n="70" d="100"/>
        </p:scale>
        <p:origin x="-1458" y="-12"/>
      </p:cViewPr>
      <p:guideLst>
        <p:guide orient="horz" pos="2192"/>
        <p:guide pos="29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ea typeface="+mn-ea"/>
              </a:defRPr>
            </a:lvl1pPr>
          </a:lstStyle>
          <a:p>
            <a:pPr>
              <a:defRPr/>
            </a:pPr>
            <a:endParaRPr lang="zh-CN" altLang="en-US"/>
          </a:p>
        </p:txBody>
      </p:sp>
      <p:sp>
        <p:nvSpPr>
          <p:cNvPr id="829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ea typeface="+mn-ea"/>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29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ea typeface="+mn-ea"/>
              </a:defRPr>
            </a:lvl1pPr>
          </a:lstStyle>
          <a:p>
            <a:pPr>
              <a:defRPr/>
            </a:pPr>
            <a:endParaRPr lang="en-US" altLang="zh-CN"/>
          </a:p>
        </p:txBody>
      </p:sp>
      <p:sp>
        <p:nvSpPr>
          <p:cNvPr id="82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ea typeface="+mn-ea"/>
              </a:defRPr>
            </a:lvl1pPr>
          </a:lstStyle>
          <a:p>
            <a:pPr>
              <a:defRPr/>
            </a:pPr>
            <a:fld id="{6F818B2C-4A0E-404A-9A7E-D11C51D6864B}" type="slidenum">
              <a:rPr lang="zh-CN" altLang="en-US"/>
              <a:t>‹#›</a:t>
            </a:fld>
            <a:endParaRPr lang="en-US" altLang="zh-CN"/>
          </a:p>
        </p:txBody>
      </p:sp>
    </p:spTree>
    <p:extLst>
      <p:ext uri="{BB962C8B-B14F-4D97-AF65-F5344CB8AC3E}">
        <p14:creationId xmlns:p14="http://schemas.microsoft.com/office/powerpoint/2010/main" val="36635409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63D8DE-7D37-4B1A-8F19-1ACCEDF35EB3}" type="slidenum">
              <a:rPr lang="en-US" altLang="zh-CN"/>
              <a:t>1</a:t>
            </a:fld>
            <a:endParaRPr lang="en-US" altLang="zh-CN"/>
          </a:p>
        </p:txBody>
      </p:sp>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47CF01-E7E4-49F2-A854-037E3366B59E}" type="slidenum">
              <a:rPr lang="en-US" altLang="zh-CN"/>
              <a:t>10</a:t>
            </a:fld>
            <a:endParaRPr lang="en-US" altLang="zh-CN"/>
          </a:p>
        </p:txBody>
      </p:sp>
      <p:sp>
        <p:nvSpPr>
          <p:cNvPr id="421890" name="Rectangle 2"/>
          <p:cNvSpPr>
            <a:spLocks noGrp="1" noRot="1" noChangeAspect="1" noChangeArrowheads="1" noTextEdit="1"/>
          </p:cNvSpPr>
          <p:nvPr>
            <p:ph type="sldImg"/>
          </p:nvPr>
        </p:nvSpPr>
        <p:spPr/>
      </p:sp>
      <p:sp>
        <p:nvSpPr>
          <p:cNvPr id="421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E06D40-38ED-4C80-924C-12472E188F8A}" type="slidenum">
              <a:rPr lang="en-US" altLang="zh-CN"/>
              <a:t>11</a:t>
            </a:fld>
            <a:endParaRPr lang="en-US" altLang="zh-CN"/>
          </a:p>
        </p:txBody>
      </p:sp>
      <p:sp>
        <p:nvSpPr>
          <p:cNvPr id="402434" name="Rectangle 2"/>
          <p:cNvSpPr>
            <a:spLocks noGrp="1" noRot="1" noChangeAspect="1" noChangeArrowheads="1" noTextEdit="1"/>
          </p:cNvSpPr>
          <p:nvPr>
            <p:ph type="sldImg"/>
          </p:nvPr>
        </p:nvSpPr>
        <p:spPr/>
      </p:sp>
      <p:sp>
        <p:nvSpPr>
          <p:cNvPr id="402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B65AF9-7A88-42CC-B35F-ED5DF5D52AD1}" type="slidenum">
              <a:rPr lang="en-US" altLang="zh-CN"/>
              <a:t>12</a:t>
            </a:fld>
            <a:endParaRPr lang="en-US" altLang="zh-CN"/>
          </a:p>
        </p:txBody>
      </p:sp>
      <p:sp>
        <p:nvSpPr>
          <p:cNvPr id="428034" name="Rectangle 2"/>
          <p:cNvSpPr>
            <a:spLocks noGrp="1" noRot="1" noChangeAspect="1" noChangeArrowheads="1" noTextEdit="1"/>
          </p:cNvSpPr>
          <p:nvPr>
            <p:ph type="sldImg"/>
          </p:nvPr>
        </p:nvSpPr>
        <p:spPr/>
      </p:sp>
      <p:sp>
        <p:nvSpPr>
          <p:cNvPr id="428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A99756-0C4C-4865-AB40-860335FA287A}" type="slidenum">
              <a:rPr lang="en-US" altLang="zh-CN"/>
              <a:t>13</a:t>
            </a:fld>
            <a:endParaRPr lang="en-US" altLang="zh-CN"/>
          </a:p>
        </p:txBody>
      </p:sp>
      <p:sp>
        <p:nvSpPr>
          <p:cNvPr id="412674" name="Rectangle 2"/>
          <p:cNvSpPr>
            <a:spLocks noGrp="1" noRot="1" noChangeAspect="1" noChangeArrowheads="1" noTextEdit="1"/>
          </p:cNvSpPr>
          <p:nvPr>
            <p:ph type="sldImg"/>
          </p:nvPr>
        </p:nvSpPr>
        <p:spPr/>
      </p:sp>
      <p:sp>
        <p:nvSpPr>
          <p:cNvPr id="412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FC14464-EF18-46FE-9FBC-25119103F8D4}" type="slidenum">
              <a:rPr lang="en-US" altLang="zh-CN"/>
              <a:t>14</a:t>
            </a:fld>
            <a:endParaRPr lang="en-US" altLang="zh-CN"/>
          </a:p>
        </p:txBody>
      </p:sp>
      <p:sp>
        <p:nvSpPr>
          <p:cNvPr id="414722" name="Rectangle 2"/>
          <p:cNvSpPr>
            <a:spLocks noGrp="1" noRot="1" noChangeAspect="1" noChangeArrowheads="1" noTextEdit="1"/>
          </p:cNvSpPr>
          <p:nvPr>
            <p:ph type="sldImg"/>
          </p:nvPr>
        </p:nvSpPr>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0E6CBE-F8B2-4F35-913C-7F5F2D22B8B1}" type="slidenum">
              <a:rPr lang="en-US" altLang="zh-CN"/>
              <a:t>15</a:t>
            </a:fld>
            <a:endParaRPr lang="en-US" altLang="zh-CN"/>
          </a:p>
        </p:txBody>
      </p:sp>
      <p:sp>
        <p:nvSpPr>
          <p:cNvPr id="423938" name="Rectangle 2"/>
          <p:cNvSpPr>
            <a:spLocks noGrp="1" noRot="1" noChangeAspect="1" noChangeArrowheads="1" noTextEdit="1"/>
          </p:cNvSpPr>
          <p:nvPr>
            <p:ph type="sldImg"/>
          </p:nvPr>
        </p:nvSpPr>
        <p:spPr/>
      </p:sp>
      <p:sp>
        <p:nvSpPr>
          <p:cNvPr id="423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A58038-8AF8-483D-B2B6-87E27376BE76}" type="slidenum">
              <a:rPr lang="en-US" altLang="zh-CN"/>
              <a:t>16</a:t>
            </a:fld>
            <a:endParaRPr lang="en-US" altLang="zh-CN"/>
          </a:p>
        </p:txBody>
      </p:sp>
      <p:sp>
        <p:nvSpPr>
          <p:cNvPr id="424962" name="Rectangle 2"/>
          <p:cNvSpPr>
            <a:spLocks noGrp="1" noRot="1" noChangeAspect="1" noChangeArrowheads="1" noTextEdit="1"/>
          </p:cNvSpPr>
          <p:nvPr>
            <p:ph type="sldImg"/>
          </p:nvPr>
        </p:nvSpPr>
        <p:spPr/>
      </p:sp>
      <p:sp>
        <p:nvSpPr>
          <p:cNvPr id="424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861DA4-049C-4CBF-846E-D2A257BA0C76}" type="slidenum">
              <a:rPr lang="en-US" altLang="zh-CN"/>
              <a:t>17</a:t>
            </a:fld>
            <a:endParaRPr lang="en-US" altLang="zh-CN"/>
          </a:p>
        </p:txBody>
      </p:sp>
      <p:sp>
        <p:nvSpPr>
          <p:cNvPr id="425986" name="Rectangle 2"/>
          <p:cNvSpPr>
            <a:spLocks noGrp="1" noRot="1" noChangeAspect="1" noChangeArrowheads="1" noTextEdit="1"/>
          </p:cNvSpPr>
          <p:nvPr>
            <p:ph type="sldImg"/>
          </p:nvPr>
        </p:nvSpPr>
        <p:spPr/>
      </p:sp>
      <p:sp>
        <p:nvSpPr>
          <p:cNvPr id="425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63B85E-B5F9-4B49-B3BE-B9F38DCA4F2B}" type="slidenum">
              <a:rPr lang="en-US" altLang="zh-CN"/>
              <a:t>18</a:t>
            </a:fld>
            <a:endParaRPr lang="en-US" altLang="zh-CN"/>
          </a:p>
        </p:txBody>
      </p:sp>
      <p:sp>
        <p:nvSpPr>
          <p:cNvPr id="427010" name="Rectangle 2"/>
          <p:cNvSpPr>
            <a:spLocks noGrp="1" noRot="1" noChangeAspect="1" noChangeArrowheads="1" noTextEdit="1"/>
          </p:cNvSpPr>
          <p:nvPr>
            <p:ph type="sldImg"/>
          </p:nvPr>
        </p:nvSpPr>
        <p:spPr/>
      </p:sp>
      <p:sp>
        <p:nvSpPr>
          <p:cNvPr id="427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E06D40-38ED-4C80-924C-12472E188F8A}" type="slidenum">
              <a:rPr lang="en-US" altLang="zh-CN"/>
              <a:t>19</a:t>
            </a:fld>
            <a:endParaRPr lang="en-US" altLang="zh-CN"/>
          </a:p>
        </p:txBody>
      </p:sp>
      <p:sp>
        <p:nvSpPr>
          <p:cNvPr id="402434" name="Rectangle 2"/>
          <p:cNvSpPr>
            <a:spLocks noGrp="1" noRot="1" noChangeAspect="1" noChangeArrowheads="1" noTextEdit="1"/>
          </p:cNvSpPr>
          <p:nvPr>
            <p:ph type="sldImg"/>
          </p:nvPr>
        </p:nvSpPr>
        <p:spPr/>
      </p:sp>
      <p:sp>
        <p:nvSpPr>
          <p:cNvPr id="402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E06D40-38ED-4C80-924C-12472E188F8A}" type="slidenum">
              <a:rPr lang="en-US" altLang="zh-CN"/>
              <a:t>2</a:t>
            </a:fld>
            <a:endParaRPr lang="en-US" altLang="zh-CN"/>
          </a:p>
        </p:txBody>
      </p:sp>
      <p:sp>
        <p:nvSpPr>
          <p:cNvPr id="402434" name="Rectangle 2"/>
          <p:cNvSpPr>
            <a:spLocks noGrp="1" noRot="1" noChangeAspect="1" noChangeArrowheads="1" noTextEdit="1"/>
          </p:cNvSpPr>
          <p:nvPr>
            <p:ph type="sldImg"/>
          </p:nvPr>
        </p:nvSpPr>
        <p:spPr/>
      </p:sp>
      <p:sp>
        <p:nvSpPr>
          <p:cNvPr id="402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4F8ED9-31E2-4685-AB2D-0BF3F3409B5E}" type="slidenum">
              <a:rPr lang="en-US" altLang="zh-CN"/>
              <a:t>20</a:t>
            </a:fld>
            <a:endParaRPr lang="en-US" altLang="zh-CN"/>
          </a:p>
        </p:txBody>
      </p:sp>
      <p:sp>
        <p:nvSpPr>
          <p:cNvPr id="411650" name="Rectangle 2"/>
          <p:cNvSpPr>
            <a:spLocks noGrp="1" noRot="1" noChangeAspect="1" noChangeArrowheads="1" noTextEdit="1"/>
          </p:cNvSpPr>
          <p:nvPr>
            <p:ph type="sldImg"/>
          </p:nvPr>
        </p:nvSpPr>
        <p:spPr/>
      </p:sp>
      <p:sp>
        <p:nvSpPr>
          <p:cNvPr id="411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54D9CE-94BF-47F2-9742-A68F4D96B6B6}" type="slidenum">
              <a:rPr lang="en-US" altLang="zh-CN"/>
              <a:t>21</a:t>
            </a:fld>
            <a:endParaRPr lang="en-US" altLang="zh-CN"/>
          </a:p>
        </p:txBody>
      </p:sp>
      <p:sp>
        <p:nvSpPr>
          <p:cNvPr id="413698" name="Rectangle 2"/>
          <p:cNvSpPr>
            <a:spLocks noGrp="1" noRot="1" noChangeAspect="1" noChangeArrowheads="1" noTextEdit="1"/>
          </p:cNvSpPr>
          <p:nvPr>
            <p:ph type="sldImg"/>
          </p:nvPr>
        </p:nvSpPr>
        <p:spPr/>
      </p:sp>
      <p:sp>
        <p:nvSpPr>
          <p:cNvPr id="413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ABF4A60-4C8F-4509-A44F-66AB26D491F0}" type="slidenum">
              <a:rPr lang="en-US" altLang="zh-CN"/>
              <a:t>22</a:t>
            </a:fld>
            <a:endParaRPr lang="en-US" altLang="zh-CN"/>
          </a:p>
        </p:txBody>
      </p:sp>
      <p:sp>
        <p:nvSpPr>
          <p:cNvPr id="432130" name="Rectangle 2"/>
          <p:cNvSpPr>
            <a:spLocks noGrp="1" noRot="1" noChangeAspect="1" noChangeArrowheads="1" noTextEdit="1"/>
          </p:cNvSpPr>
          <p:nvPr>
            <p:ph type="sldImg"/>
          </p:nvPr>
        </p:nvSpPr>
        <p:spPr/>
      </p:sp>
      <p:sp>
        <p:nvSpPr>
          <p:cNvPr id="432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560FC3-037D-4C5C-8D05-602DE8EF49FE}" type="slidenum">
              <a:rPr lang="en-US" altLang="zh-CN"/>
              <a:t>23</a:t>
            </a:fld>
            <a:endParaRPr lang="en-US" altLang="zh-CN"/>
          </a:p>
        </p:txBody>
      </p:sp>
      <p:sp>
        <p:nvSpPr>
          <p:cNvPr id="431106" name="Rectangle 2"/>
          <p:cNvSpPr>
            <a:spLocks noGrp="1" noRot="1" noChangeAspect="1" noChangeArrowheads="1" noTextEdit="1"/>
          </p:cNvSpPr>
          <p:nvPr>
            <p:ph type="sldImg"/>
          </p:nvPr>
        </p:nvSpPr>
        <p:spPr/>
      </p:sp>
      <p:sp>
        <p:nvSpPr>
          <p:cNvPr id="431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D5EE73-2EE6-4F10-8D9C-0F7EF5B4EED7}" type="slidenum">
              <a:rPr lang="en-US" altLang="zh-CN"/>
              <a:t>24</a:t>
            </a:fld>
            <a:endParaRPr lang="en-US" altLang="zh-CN"/>
          </a:p>
        </p:txBody>
      </p:sp>
      <p:sp>
        <p:nvSpPr>
          <p:cNvPr id="433154" name="Rectangle 2"/>
          <p:cNvSpPr>
            <a:spLocks noGrp="1" noRot="1" noChangeAspect="1" noChangeArrowheads="1" noTextEdit="1"/>
          </p:cNvSpPr>
          <p:nvPr>
            <p:ph type="sldImg"/>
          </p:nvPr>
        </p:nvSpPr>
        <p:spPr/>
      </p:sp>
      <p:sp>
        <p:nvSpPr>
          <p:cNvPr id="433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B3E318-8FA0-40DA-8B06-A19CED2641F5}" type="slidenum">
              <a:rPr lang="en-US" altLang="zh-CN"/>
              <a:t>25</a:t>
            </a:fld>
            <a:endParaRPr lang="en-US" altLang="zh-CN"/>
          </a:p>
        </p:txBody>
      </p:sp>
      <p:sp>
        <p:nvSpPr>
          <p:cNvPr id="434178" name="Rectangle 2"/>
          <p:cNvSpPr>
            <a:spLocks noGrp="1" noRot="1" noChangeAspect="1" noChangeArrowheads="1" noTextEdit="1"/>
          </p:cNvSpPr>
          <p:nvPr>
            <p:ph type="sldImg"/>
          </p:nvPr>
        </p:nvSpPr>
        <p:spPr/>
      </p:sp>
      <p:sp>
        <p:nvSpPr>
          <p:cNvPr id="434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E06D40-38ED-4C80-924C-12472E188F8A}" type="slidenum">
              <a:rPr lang="en-US" altLang="zh-CN"/>
              <a:t>26</a:t>
            </a:fld>
            <a:endParaRPr lang="en-US" altLang="zh-CN"/>
          </a:p>
        </p:txBody>
      </p:sp>
      <p:sp>
        <p:nvSpPr>
          <p:cNvPr id="402434" name="Rectangle 2"/>
          <p:cNvSpPr>
            <a:spLocks noGrp="1" noRot="1" noChangeAspect="1" noChangeArrowheads="1" noTextEdit="1"/>
          </p:cNvSpPr>
          <p:nvPr>
            <p:ph type="sldImg"/>
          </p:nvPr>
        </p:nvSpPr>
        <p:spPr/>
      </p:sp>
      <p:sp>
        <p:nvSpPr>
          <p:cNvPr id="402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8CD987-E7AB-4FD0-9051-81972C31185F}" type="slidenum">
              <a:rPr lang="en-US" altLang="zh-CN"/>
              <a:t>27</a:t>
            </a:fld>
            <a:endParaRPr lang="en-US" altLang="zh-CN"/>
          </a:p>
        </p:txBody>
      </p:sp>
      <p:sp>
        <p:nvSpPr>
          <p:cNvPr id="437250" name="Rectangle 2"/>
          <p:cNvSpPr>
            <a:spLocks noGrp="1" noRot="1" noChangeAspect="1" noChangeArrowheads="1" noTextEdit="1"/>
          </p:cNvSpPr>
          <p:nvPr>
            <p:ph type="sldImg"/>
          </p:nvPr>
        </p:nvSpPr>
        <p:spPr/>
      </p:sp>
      <p:sp>
        <p:nvSpPr>
          <p:cNvPr id="437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8FEDE0-4143-4F9E-B57E-2F6D1EE5A035}" type="slidenum">
              <a:rPr lang="en-US" altLang="zh-CN"/>
              <a:t>28</a:t>
            </a:fld>
            <a:endParaRPr lang="en-US" altLang="zh-CN"/>
          </a:p>
        </p:txBody>
      </p:sp>
      <p:sp>
        <p:nvSpPr>
          <p:cNvPr id="438274" name="Rectangle 2"/>
          <p:cNvSpPr>
            <a:spLocks noGrp="1" noRot="1" noChangeAspect="1" noChangeArrowheads="1" noTextEdit="1"/>
          </p:cNvSpPr>
          <p:nvPr>
            <p:ph type="sldImg"/>
          </p:nvPr>
        </p:nvSpPr>
        <p:spPr/>
      </p:sp>
      <p:sp>
        <p:nvSpPr>
          <p:cNvPr id="438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E06D40-38ED-4C80-924C-12472E188F8A}" type="slidenum">
              <a:rPr lang="en-US" altLang="zh-CN"/>
              <a:t>29</a:t>
            </a:fld>
            <a:endParaRPr lang="en-US" altLang="zh-CN"/>
          </a:p>
        </p:txBody>
      </p:sp>
      <p:sp>
        <p:nvSpPr>
          <p:cNvPr id="402434" name="Rectangle 2"/>
          <p:cNvSpPr>
            <a:spLocks noGrp="1" noRot="1" noChangeAspect="1" noChangeArrowheads="1" noTextEdit="1"/>
          </p:cNvSpPr>
          <p:nvPr>
            <p:ph type="sldImg"/>
          </p:nvPr>
        </p:nvSpPr>
        <p:spPr/>
      </p:sp>
      <p:sp>
        <p:nvSpPr>
          <p:cNvPr id="402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7DF813-5C8B-4BD0-A8A9-44F8D54E8273}" type="slidenum">
              <a:rPr lang="en-US" altLang="zh-CN"/>
              <a:t>3</a:t>
            </a:fld>
            <a:endParaRPr lang="en-US" altLang="zh-CN"/>
          </a:p>
        </p:txBody>
      </p:sp>
      <p:sp>
        <p:nvSpPr>
          <p:cNvPr id="482306" name="Rectangle 2"/>
          <p:cNvSpPr>
            <a:spLocks noGrp="1" noRot="1" noChangeAspect="1" noChangeArrowheads="1" noTextEdit="1"/>
          </p:cNvSpPr>
          <p:nvPr>
            <p:ph type="sldImg"/>
          </p:nvPr>
        </p:nvSpPr>
        <p:spPr/>
      </p:sp>
      <p:sp>
        <p:nvSpPr>
          <p:cNvPr id="482307"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D4C585D-C3BC-4604-A7D6-81375F403E64}" type="slidenum">
              <a:rPr lang="en-US" altLang="zh-CN"/>
              <a:t>30</a:t>
            </a:fld>
            <a:endParaRPr lang="en-US" altLang="zh-CN"/>
          </a:p>
        </p:txBody>
      </p:sp>
      <p:sp>
        <p:nvSpPr>
          <p:cNvPr id="441346" name="Rectangle 2"/>
          <p:cNvSpPr>
            <a:spLocks noGrp="1" noRot="1" noChangeAspect="1" noChangeArrowheads="1" noTextEdit="1"/>
          </p:cNvSpPr>
          <p:nvPr>
            <p:ph type="sldImg"/>
          </p:nvPr>
        </p:nvSpPr>
        <p:spPr/>
      </p:sp>
      <p:sp>
        <p:nvSpPr>
          <p:cNvPr id="441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69E602-3EFB-4F6A-BC41-403DB8E4AFE8}" type="slidenum">
              <a:rPr lang="en-US" altLang="zh-CN"/>
              <a:t>31</a:t>
            </a:fld>
            <a:endParaRPr lang="en-US" altLang="zh-CN"/>
          </a:p>
        </p:txBody>
      </p:sp>
      <p:sp>
        <p:nvSpPr>
          <p:cNvPr id="443394" name="Rectangle 2"/>
          <p:cNvSpPr>
            <a:spLocks noGrp="1" noRot="1" noChangeAspect="1" noChangeArrowheads="1" noTextEdit="1"/>
          </p:cNvSpPr>
          <p:nvPr>
            <p:ph type="sldImg"/>
          </p:nvPr>
        </p:nvSpPr>
        <p:spPr/>
      </p:sp>
      <p:sp>
        <p:nvSpPr>
          <p:cNvPr id="443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429EDE-A1DA-4C42-84F3-AAB8305754FC}" type="slidenum">
              <a:rPr lang="en-US" altLang="zh-CN"/>
              <a:t>32</a:t>
            </a:fld>
            <a:endParaRPr lang="en-US" altLang="zh-CN"/>
          </a:p>
        </p:txBody>
      </p:sp>
      <p:sp>
        <p:nvSpPr>
          <p:cNvPr id="444418" name="Rectangle 2"/>
          <p:cNvSpPr>
            <a:spLocks noGrp="1" noRot="1" noChangeAspect="1" noChangeArrowheads="1" noTextEdit="1"/>
          </p:cNvSpPr>
          <p:nvPr>
            <p:ph type="sldImg"/>
          </p:nvPr>
        </p:nvSpPr>
        <p:spPr/>
      </p:sp>
      <p:sp>
        <p:nvSpPr>
          <p:cNvPr id="444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E06D40-38ED-4C80-924C-12472E188F8A}" type="slidenum">
              <a:rPr lang="en-US" altLang="zh-CN"/>
              <a:t>33</a:t>
            </a:fld>
            <a:endParaRPr lang="en-US" altLang="zh-CN"/>
          </a:p>
        </p:txBody>
      </p:sp>
      <p:sp>
        <p:nvSpPr>
          <p:cNvPr id="402434" name="Rectangle 2"/>
          <p:cNvSpPr>
            <a:spLocks noGrp="1" noRot="1" noChangeAspect="1" noChangeArrowheads="1" noTextEdit="1"/>
          </p:cNvSpPr>
          <p:nvPr>
            <p:ph type="sldImg"/>
          </p:nvPr>
        </p:nvSpPr>
        <p:spPr/>
      </p:sp>
      <p:sp>
        <p:nvSpPr>
          <p:cNvPr id="402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39424F-DACF-4C24-BBD5-C0BD4D059F37}" type="slidenum">
              <a:rPr lang="en-US" altLang="zh-CN"/>
              <a:t>35</a:t>
            </a:fld>
            <a:endParaRPr lang="en-US" altLang="zh-CN"/>
          </a:p>
        </p:txBody>
      </p:sp>
      <p:sp>
        <p:nvSpPr>
          <p:cNvPr id="451586" name="Rectangle 2"/>
          <p:cNvSpPr>
            <a:spLocks noGrp="1" noRot="1" noChangeAspect="1" noChangeArrowheads="1" noTextEdit="1"/>
          </p:cNvSpPr>
          <p:nvPr>
            <p:ph type="sldImg"/>
          </p:nvPr>
        </p:nvSpPr>
        <p:spPr/>
      </p:sp>
      <p:sp>
        <p:nvSpPr>
          <p:cNvPr id="451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B7ADAD6-D76F-41E7-9F94-BD9F3783118F}" type="slidenum">
              <a:rPr lang="en-US" altLang="zh-CN"/>
              <a:t>36</a:t>
            </a:fld>
            <a:endParaRPr lang="en-US" altLang="zh-CN"/>
          </a:p>
        </p:txBody>
      </p:sp>
      <p:sp>
        <p:nvSpPr>
          <p:cNvPr id="452610" name="Rectangle 2"/>
          <p:cNvSpPr>
            <a:spLocks noGrp="1" noRot="1" noChangeAspect="1" noChangeArrowheads="1" noTextEdit="1"/>
          </p:cNvSpPr>
          <p:nvPr>
            <p:ph type="sldImg"/>
          </p:nvPr>
        </p:nvSpPr>
        <p:spPr/>
      </p:sp>
      <p:sp>
        <p:nvSpPr>
          <p:cNvPr id="452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0ED14B-BED3-4983-8CDA-68DF1212A68D}" type="slidenum">
              <a:rPr lang="en-US" altLang="zh-CN"/>
              <a:t>37</a:t>
            </a:fld>
            <a:endParaRPr lang="en-US" altLang="zh-CN"/>
          </a:p>
        </p:txBody>
      </p:sp>
      <p:sp>
        <p:nvSpPr>
          <p:cNvPr id="453634" name="Rectangle 2"/>
          <p:cNvSpPr>
            <a:spLocks noGrp="1" noRot="1" noChangeAspect="1" noChangeArrowheads="1" noTextEdit="1"/>
          </p:cNvSpPr>
          <p:nvPr>
            <p:ph type="sldImg"/>
          </p:nvPr>
        </p:nvSpPr>
        <p:spPr/>
      </p:sp>
      <p:sp>
        <p:nvSpPr>
          <p:cNvPr id="453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6766C9-3D1B-4704-B9B9-C0F9E1D44277}" type="slidenum">
              <a:rPr lang="en-US" altLang="zh-CN"/>
              <a:t>38</a:t>
            </a:fld>
            <a:endParaRPr lang="en-US" altLang="zh-CN"/>
          </a:p>
        </p:txBody>
      </p:sp>
      <p:sp>
        <p:nvSpPr>
          <p:cNvPr id="455682" name="Rectangle 2"/>
          <p:cNvSpPr>
            <a:spLocks noGrp="1" noRot="1" noChangeAspect="1" noChangeArrowheads="1" noTextEdit="1"/>
          </p:cNvSpPr>
          <p:nvPr>
            <p:ph type="sldImg"/>
          </p:nvPr>
        </p:nvSpPr>
        <p:spPr/>
      </p:sp>
      <p:sp>
        <p:nvSpPr>
          <p:cNvPr id="455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77983D-1F3F-4896-8F7E-645F30A3038B}" type="slidenum">
              <a:rPr lang="en-US" altLang="zh-CN"/>
              <a:t>39</a:t>
            </a:fld>
            <a:endParaRPr lang="en-US" altLang="zh-CN"/>
          </a:p>
        </p:txBody>
      </p:sp>
      <p:sp>
        <p:nvSpPr>
          <p:cNvPr id="456706" name="Rectangle 2"/>
          <p:cNvSpPr>
            <a:spLocks noGrp="1" noRot="1" noChangeAspect="1" noChangeArrowheads="1" noTextEdit="1"/>
          </p:cNvSpPr>
          <p:nvPr>
            <p:ph type="sldImg"/>
          </p:nvPr>
        </p:nvSpPr>
        <p:spPr/>
      </p:sp>
      <p:sp>
        <p:nvSpPr>
          <p:cNvPr id="456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65538D-787C-4C37-B608-4C4984AE6283}" type="slidenum">
              <a:rPr lang="en-US" altLang="zh-CN"/>
              <a:t>40</a:t>
            </a:fld>
            <a:endParaRPr lang="en-US" altLang="zh-CN"/>
          </a:p>
        </p:txBody>
      </p:sp>
      <p:sp>
        <p:nvSpPr>
          <p:cNvPr id="457730" name="Rectangle 2"/>
          <p:cNvSpPr>
            <a:spLocks noGrp="1" noRot="1" noChangeAspect="1" noChangeArrowheads="1" noTextEdit="1"/>
          </p:cNvSpPr>
          <p:nvPr>
            <p:ph type="sldImg"/>
          </p:nvPr>
        </p:nvSpPr>
        <p:spPr/>
      </p:sp>
      <p:sp>
        <p:nvSpPr>
          <p:cNvPr id="457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58FFF9-C718-40D8-9000-5C4F9CDA689A}" type="slidenum">
              <a:rPr lang="en-US" altLang="zh-CN"/>
              <a:t>4</a:t>
            </a:fld>
            <a:endParaRPr lang="en-US" altLang="zh-CN"/>
          </a:p>
        </p:txBody>
      </p:sp>
      <p:sp>
        <p:nvSpPr>
          <p:cNvPr id="420866" name="Rectangle 2"/>
          <p:cNvSpPr>
            <a:spLocks noGrp="1" noRot="1" noChangeAspect="1" noChangeArrowheads="1" noTextEdit="1"/>
          </p:cNvSpPr>
          <p:nvPr>
            <p:ph type="sldImg"/>
          </p:nvPr>
        </p:nvSpPr>
        <p:spPr/>
      </p:sp>
      <p:sp>
        <p:nvSpPr>
          <p:cNvPr id="420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475BA6-3281-4823-9B7F-936F2CCE81E6}" type="slidenum">
              <a:rPr lang="en-US" altLang="zh-CN"/>
              <a:t>41</a:t>
            </a:fld>
            <a:endParaRPr lang="en-US" altLang="zh-CN"/>
          </a:p>
        </p:txBody>
      </p:sp>
      <p:sp>
        <p:nvSpPr>
          <p:cNvPr id="459778" name="Rectangle 2"/>
          <p:cNvSpPr>
            <a:spLocks noGrp="1" noRot="1" noChangeAspect="1" noChangeArrowheads="1" noTextEdit="1"/>
          </p:cNvSpPr>
          <p:nvPr>
            <p:ph type="sldImg"/>
          </p:nvPr>
        </p:nvSpPr>
        <p:spPr/>
      </p:sp>
      <p:sp>
        <p:nvSpPr>
          <p:cNvPr id="459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E01D4C-397C-4EF2-8BD2-287FFB64681F}" type="slidenum">
              <a:rPr lang="en-US" altLang="zh-CN"/>
              <a:t>42</a:t>
            </a:fld>
            <a:endParaRPr lang="en-US" altLang="zh-CN"/>
          </a:p>
        </p:txBody>
      </p:sp>
      <p:sp>
        <p:nvSpPr>
          <p:cNvPr id="460802" name="Rectangle 2"/>
          <p:cNvSpPr>
            <a:spLocks noGrp="1" noRot="1" noChangeAspect="1" noChangeArrowheads="1" noTextEdit="1"/>
          </p:cNvSpPr>
          <p:nvPr>
            <p:ph type="sldImg"/>
          </p:nvPr>
        </p:nvSpPr>
        <p:spPr/>
      </p:sp>
      <p:sp>
        <p:nvSpPr>
          <p:cNvPr id="460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8AC116-1824-4F11-92EC-CC4D9E5CC7F6}" type="slidenum">
              <a:rPr lang="en-US" altLang="zh-CN"/>
              <a:t>43</a:t>
            </a:fld>
            <a:endParaRPr lang="en-US" altLang="zh-CN"/>
          </a:p>
        </p:txBody>
      </p:sp>
      <p:sp>
        <p:nvSpPr>
          <p:cNvPr id="461826" name="Rectangle 2"/>
          <p:cNvSpPr>
            <a:spLocks noGrp="1" noRot="1" noChangeAspect="1" noChangeArrowheads="1" noTextEdit="1"/>
          </p:cNvSpPr>
          <p:nvPr>
            <p:ph type="sldImg"/>
          </p:nvPr>
        </p:nvSpPr>
        <p:spPr/>
      </p:sp>
      <p:sp>
        <p:nvSpPr>
          <p:cNvPr id="461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8F04A2-1304-44D4-BF93-500AF69335BD}" type="slidenum">
              <a:rPr lang="en-US" altLang="zh-CN"/>
              <a:t>44</a:t>
            </a:fld>
            <a:endParaRPr lang="en-US" altLang="zh-CN"/>
          </a:p>
        </p:txBody>
      </p:sp>
      <p:sp>
        <p:nvSpPr>
          <p:cNvPr id="462850" name="Rectangle 2"/>
          <p:cNvSpPr>
            <a:spLocks noGrp="1" noRot="1" noChangeAspect="1" noChangeArrowheads="1" noTextEdit="1"/>
          </p:cNvSpPr>
          <p:nvPr>
            <p:ph type="sldImg"/>
          </p:nvPr>
        </p:nvSpPr>
        <p:spPr/>
      </p:sp>
      <p:sp>
        <p:nvSpPr>
          <p:cNvPr id="462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B51DC0-819E-4BE9-800D-605E29CAE640}" type="slidenum">
              <a:rPr lang="en-US" altLang="zh-CN"/>
              <a:t>45</a:t>
            </a:fld>
            <a:endParaRPr lang="en-US" altLang="zh-CN"/>
          </a:p>
        </p:txBody>
      </p:sp>
      <p:sp>
        <p:nvSpPr>
          <p:cNvPr id="463874" name="Rectangle 2"/>
          <p:cNvSpPr>
            <a:spLocks noGrp="1" noRot="1" noChangeAspect="1" noChangeArrowheads="1" noTextEdit="1"/>
          </p:cNvSpPr>
          <p:nvPr>
            <p:ph type="sldImg"/>
          </p:nvPr>
        </p:nvSpPr>
        <p:spPr/>
      </p:sp>
      <p:sp>
        <p:nvSpPr>
          <p:cNvPr id="463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E06D40-38ED-4C80-924C-12472E188F8A}" type="slidenum">
              <a:rPr lang="en-US" altLang="zh-CN"/>
              <a:t>46</a:t>
            </a:fld>
            <a:endParaRPr lang="en-US" altLang="zh-CN"/>
          </a:p>
        </p:txBody>
      </p:sp>
      <p:sp>
        <p:nvSpPr>
          <p:cNvPr id="402434" name="Rectangle 2"/>
          <p:cNvSpPr>
            <a:spLocks noGrp="1" noRot="1" noChangeAspect="1" noChangeArrowheads="1" noTextEdit="1"/>
          </p:cNvSpPr>
          <p:nvPr>
            <p:ph type="sldImg"/>
          </p:nvPr>
        </p:nvSpPr>
        <p:spPr/>
      </p:sp>
      <p:sp>
        <p:nvSpPr>
          <p:cNvPr id="402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E79A9B-539E-4050-A833-800CFFE0DC77}" type="slidenum">
              <a:rPr lang="en-US" altLang="zh-CN"/>
              <a:t>47</a:t>
            </a:fld>
            <a:endParaRPr lang="en-US" altLang="zh-CN"/>
          </a:p>
        </p:txBody>
      </p:sp>
      <p:sp>
        <p:nvSpPr>
          <p:cNvPr id="472066" name="Rectangle 2"/>
          <p:cNvSpPr>
            <a:spLocks noGrp="1" noRot="1" noChangeAspect="1" noChangeArrowheads="1" noTextEdit="1"/>
          </p:cNvSpPr>
          <p:nvPr>
            <p:ph type="sldImg"/>
          </p:nvPr>
        </p:nvSpPr>
        <p:spPr/>
      </p:sp>
      <p:sp>
        <p:nvSpPr>
          <p:cNvPr id="472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2562A0B-4184-4743-8FCF-532D8E82F775}" type="slidenum">
              <a:rPr lang="en-US" altLang="zh-CN"/>
              <a:t>48</a:t>
            </a:fld>
            <a:endParaRPr lang="en-US" altLang="zh-CN"/>
          </a:p>
        </p:txBody>
      </p:sp>
      <p:sp>
        <p:nvSpPr>
          <p:cNvPr id="468994" name="Rectangle 2"/>
          <p:cNvSpPr>
            <a:spLocks noGrp="1" noRot="1" noChangeAspect="1" noChangeArrowheads="1" noTextEdit="1"/>
          </p:cNvSpPr>
          <p:nvPr>
            <p:ph type="sldImg"/>
          </p:nvPr>
        </p:nvSpPr>
        <p:spPr/>
      </p:sp>
      <p:sp>
        <p:nvSpPr>
          <p:cNvPr id="468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3B93B02-C0FD-477F-BFC7-9E3921E29588}" type="slidenum">
              <a:rPr lang="en-US" altLang="zh-CN"/>
              <a:t>49</a:t>
            </a:fld>
            <a:endParaRPr lang="en-US" altLang="zh-CN"/>
          </a:p>
        </p:txBody>
      </p:sp>
      <p:sp>
        <p:nvSpPr>
          <p:cNvPr id="470018" name="Rectangle 2"/>
          <p:cNvSpPr>
            <a:spLocks noGrp="1" noRot="1" noChangeAspect="1" noChangeArrowheads="1" noTextEdit="1"/>
          </p:cNvSpPr>
          <p:nvPr>
            <p:ph type="sldImg"/>
          </p:nvPr>
        </p:nvSpPr>
        <p:spPr/>
      </p:sp>
      <p:sp>
        <p:nvSpPr>
          <p:cNvPr id="470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FEA76D-5EEB-4462-81C9-57D5C0FC102F}" type="slidenum">
              <a:rPr lang="en-US" altLang="zh-CN"/>
              <a:t>50</a:t>
            </a:fld>
            <a:endParaRPr lang="en-US" altLang="zh-CN"/>
          </a:p>
        </p:txBody>
      </p:sp>
      <p:sp>
        <p:nvSpPr>
          <p:cNvPr id="3358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335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FC3B51-0EE2-4ECA-B421-7BE0877A29FD}" type="slidenum">
              <a:rPr lang="en-US" altLang="zh-CN"/>
              <a:t>5</a:t>
            </a:fld>
            <a:endParaRPr lang="en-US" altLang="zh-CN"/>
          </a:p>
        </p:txBody>
      </p:sp>
      <p:sp>
        <p:nvSpPr>
          <p:cNvPr id="408578" name="Rectangle 2"/>
          <p:cNvSpPr>
            <a:spLocks noGrp="1" noRot="1" noChangeAspect="1" noChangeArrowheads="1" noTextEdit="1"/>
          </p:cNvSpPr>
          <p:nvPr>
            <p:ph type="sldImg"/>
          </p:nvPr>
        </p:nvSpPr>
        <p:spPr/>
      </p:sp>
      <p:sp>
        <p:nvSpPr>
          <p:cNvPr id="408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F611ED5-F6EB-44DD-8346-FC9300893F73}" type="slidenum">
              <a:rPr lang="en-US" altLang="zh-CN"/>
              <a:t>51</a:t>
            </a:fld>
            <a:endParaRPr lang="en-US" altLang="zh-CN"/>
          </a:p>
        </p:txBody>
      </p:sp>
      <p:sp>
        <p:nvSpPr>
          <p:cNvPr id="499714" name="Rectangle 2"/>
          <p:cNvSpPr>
            <a:spLocks noGrp="1" noRot="1" noChangeAspect="1" noChangeArrowheads="1" noTextEdit="1"/>
          </p:cNvSpPr>
          <p:nvPr>
            <p:ph type="sldImg"/>
          </p:nvPr>
        </p:nvSpPr>
        <p:spPr/>
      </p:sp>
      <p:sp>
        <p:nvSpPr>
          <p:cNvPr id="499715"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08D0F3-D19F-40DE-8115-8C3053854E3F}" type="slidenum">
              <a:rPr lang="en-US" altLang="zh-CN"/>
              <a:t>52</a:t>
            </a:fld>
            <a:endParaRPr lang="en-US" altLang="zh-CN"/>
          </a:p>
        </p:txBody>
      </p:sp>
      <p:sp>
        <p:nvSpPr>
          <p:cNvPr id="509954" name="Rectangle 2"/>
          <p:cNvSpPr>
            <a:spLocks noGrp="1" noRot="1" noChangeAspect="1" noChangeArrowheads="1" noTextEdit="1"/>
          </p:cNvSpPr>
          <p:nvPr>
            <p:ph type="sldImg"/>
          </p:nvPr>
        </p:nvSpPr>
        <p:spPr/>
      </p:sp>
      <p:sp>
        <p:nvSpPr>
          <p:cNvPr id="509955"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7007F3-486F-4FC4-975A-DB3110D626C9}" type="slidenum">
              <a:rPr lang="en-US" altLang="zh-CN"/>
              <a:t>53</a:t>
            </a:fld>
            <a:endParaRPr lang="en-US" altLang="zh-CN"/>
          </a:p>
        </p:txBody>
      </p:sp>
      <p:sp>
        <p:nvSpPr>
          <p:cNvPr id="512002" name="Rectangle 2"/>
          <p:cNvSpPr>
            <a:spLocks noGrp="1" noRot="1" noChangeAspect="1" noChangeArrowheads="1" noTextEdit="1"/>
          </p:cNvSpPr>
          <p:nvPr>
            <p:ph type="sldImg"/>
          </p:nvPr>
        </p:nvSpPr>
        <p:spPr/>
      </p:sp>
      <p:sp>
        <p:nvSpPr>
          <p:cNvPr id="512003"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5F3E62-C2D3-4ED5-B678-257E45D14B7F}" type="slidenum">
              <a:rPr lang="en-US" altLang="zh-CN"/>
              <a:t>6</a:t>
            </a:fld>
            <a:endParaRPr lang="en-US" altLang="zh-CN"/>
          </a:p>
        </p:txBody>
      </p:sp>
      <p:sp>
        <p:nvSpPr>
          <p:cNvPr id="410626" name="Rectangle 2"/>
          <p:cNvSpPr>
            <a:spLocks noGrp="1" noRot="1" noChangeAspect="1" noChangeArrowheads="1" noTextEdit="1"/>
          </p:cNvSpPr>
          <p:nvPr>
            <p:ph type="sldImg"/>
          </p:nvPr>
        </p:nvSpPr>
        <p:spPr/>
      </p:sp>
      <p:sp>
        <p:nvSpPr>
          <p:cNvPr id="410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B03AC5B-3886-460C-B9D1-286A70DE0F5B}" type="slidenum">
              <a:rPr lang="en-US" altLang="zh-CN"/>
              <a:t>7</a:t>
            </a:fld>
            <a:endParaRPr lang="en-US" altLang="zh-CN"/>
          </a:p>
        </p:txBody>
      </p:sp>
      <p:sp>
        <p:nvSpPr>
          <p:cNvPr id="417794" name="Rectangle 2"/>
          <p:cNvSpPr>
            <a:spLocks noGrp="1" noRot="1" noChangeAspect="1" noChangeArrowheads="1" noTextEdit="1"/>
          </p:cNvSpPr>
          <p:nvPr>
            <p:ph type="sldImg"/>
          </p:nvPr>
        </p:nvSpPr>
        <p:spPr/>
      </p:sp>
      <p:sp>
        <p:nvSpPr>
          <p:cNvPr id="417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B4D3C5-02E9-4B88-B17D-96B88D376AC1}" type="slidenum">
              <a:rPr lang="en-US" altLang="zh-CN"/>
              <a:t>8</a:t>
            </a:fld>
            <a:endParaRPr lang="en-US" altLang="zh-CN"/>
          </a:p>
        </p:txBody>
      </p:sp>
      <p:sp>
        <p:nvSpPr>
          <p:cNvPr id="415746" name="Rectangle 2"/>
          <p:cNvSpPr>
            <a:spLocks noGrp="1" noRot="1" noChangeAspect="1" noChangeArrowheads="1" noTextEdit="1"/>
          </p:cNvSpPr>
          <p:nvPr>
            <p:ph type="sldImg"/>
          </p:nvPr>
        </p:nvSpPr>
        <p:spPr/>
      </p:sp>
      <p:sp>
        <p:nvSpPr>
          <p:cNvPr id="415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E06D40-38ED-4C80-924C-12472E188F8A}" type="slidenum">
              <a:rPr lang="en-US" altLang="zh-CN"/>
              <a:t>9</a:t>
            </a:fld>
            <a:endParaRPr lang="en-US" altLang="zh-CN"/>
          </a:p>
        </p:txBody>
      </p:sp>
      <p:sp>
        <p:nvSpPr>
          <p:cNvPr id="402434" name="Rectangle 2"/>
          <p:cNvSpPr>
            <a:spLocks noGrp="1" noRot="1" noChangeAspect="1" noChangeArrowheads="1" noTextEdit="1"/>
          </p:cNvSpPr>
          <p:nvPr>
            <p:ph type="sldImg"/>
          </p:nvPr>
        </p:nvSpPr>
        <p:spPr/>
      </p:sp>
      <p:sp>
        <p:nvSpPr>
          <p:cNvPr id="4024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134AA694-6752-4862-80FB-5EC13F1EBCCC}" type="slidenum">
              <a:rPr lang="zh-CN" altLang="en-US"/>
              <a:t>‹#›</a:t>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6EE0FF43-9AA1-459B-B841-FF28C79F881C}" type="slidenum">
              <a:rPr lang="zh-CN" altLang="en-US"/>
              <a:t>‹#›</a:t>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9900" y="0"/>
            <a:ext cx="2247900" cy="6477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0"/>
            <a:ext cx="6591300" cy="6477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DFE67DC8-6DB3-4583-BDDB-9DCAAAA6C9F9}" type="slidenum">
              <a:rPr lang="zh-CN" altLang="en-US"/>
              <a:t>‹#›</a:t>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 y="609600"/>
            <a:ext cx="4419600" cy="586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609600"/>
            <a:ext cx="4419600" cy="586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8368F93D-8FCA-4C5E-B577-0BEE6BC6ABDC}" type="slidenum">
              <a:rPr lang="zh-CN" altLang="en-US"/>
              <a:t>‹#›</a:t>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 y="609600"/>
            <a:ext cx="4419600" cy="586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609600"/>
            <a:ext cx="4419600" cy="2857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19500"/>
            <a:ext cx="4419600" cy="2857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ftr" sz="quarter" idx="10"/>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1"/>
          </p:nvPr>
        </p:nvSpPr>
        <p:spPr/>
        <p:txBody>
          <a:bodyPr/>
          <a:lstStyle>
            <a:lvl1pPr>
              <a:defRPr/>
            </a:lvl1pPr>
          </a:lstStyle>
          <a:p>
            <a:pPr>
              <a:defRPr/>
            </a:pPr>
            <a:fld id="{AE36DD20-3BA7-4148-B65A-67CE92AB73C7}" type="slidenum">
              <a:rPr lang="zh-CN" altLang="en-US"/>
              <a:t>‹#›</a:t>
            </a:fld>
            <a:endParaRPr lang="en-US" altLang="zh-CN"/>
          </a:p>
        </p:txBody>
      </p:sp>
      <p:sp>
        <p:nvSpPr>
          <p:cNvPr id="8"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6200" y="609600"/>
            <a:ext cx="8991600" cy="5867400"/>
          </a:xfrm>
        </p:spPr>
        <p:txBody>
          <a:bodyPr/>
          <a:lstStyle/>
          <a:p>
            <a:pPr lvl="0"/>
            <a:endParaRPr lang="zh-CN" altLang="en-US" noProof="0"/>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8577AC5F-9664-4DA0-B9E8-C6F60A595BD9}" type="slidenum">
              <a:rPr lang="zh-CN" altLang="en-US"/>
              <a:t>‹#›</a:t>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0"/>
            <a:ext cx="8229600" cy="5334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 y="609600"/>
            <a:ext cx="4419600" cy="2857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609600"/>
            <a:ext cx="4419600" cy="2857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 y="3619500"/>
            <a:ext cx="4419600" cy="2857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619500"/>
            <a:ext cx="4419600" cy="2857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ftr" sz="quarter" idx="10"/>
          </p:nvPr>
        </p:nvSpPr>
        <p:spPr/>
        <p:txBody>
          <a:bodyPr/>
          <a:lstStyle>
            <a:lvl1pPr>
              <a:defRPr/>
            </a:lvl1pPr>
          </a:lstStyle>
          <a:p>
            <a:pPr>
              <a:defRPr/>
            </a:pPr>
            <a:endParaRPr lang="en-US" altLang="zh-CN"/>
          </a:p>
        </p:txBody>
      </p:sp>
      <p:sp>
        <p:nvSpPr>
          <p:cNvPr id="8" name="Rectangle 11"/>
          <p:cNvSpPr>
            <a:spLocks noGrp="1" noChangeArrowheads="1"/>
          </p:cNvSpPr>
          <p:nvPr>
            <p:ph type="sldNum" sz="quarter" idx="11"/>
          </p:nvPr>
        </p:nvSpPr>
        <p:spPr/>
        <p:txBody>
          <a:bodyPr/>
          <a:lstStyle>
            <a:lvl1pPr>
              <a:defRPr/>
            </a:lvl1pPr>
          </a:lstStyle>
          <a:p>
            <a:pPr>
              <a:defRPr/>
            </a:pPr>
            <a:fld id="{0F4CBA56-213D-427E-B92E-08FDB37CA696}" type="slidenum">
              <a:rPr lang="zh-CN" altLang="en-US"/>
              <a:t>‹#›</a:t>
            </a:fld>
            <a:endParaRPr lang="en-US" altLang="zh-CN"/>
          </a:p>
        </p:txBody>
      </p:sp>
      <p:sp>
        <p:nvSpPr>
          <p:cNvPr id="9"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6200" y="0"/>
            <a:ext cx="8991600" cy="647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ftr" sz="quarter" idx="10"/>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1"/>
          </p:nvPr>
        </p:nvSpPr>
        <p:spPr/>
        <p:txBody>
          <a:bodyPr/>
          <a:lstStyle>
            <a:lvl1pPr>
              <a:defRPr/>
            </a:lvl1pPr>
          </a:lstStyle>
          <a:p>
            <a:pPr>
              <a:defRPr/>
            </a:pPr>
            <a:fld id="{EB1A2181-C0E9-4F71-AB3E-98B42529AF90}" type="slidenum">
              <a:rPr lang="zh-CN" altLang="en-US"/>
              <a:t>‹#›</a:t>
            </a:fld>
            <a:endParaRPr lang="en-US" altLang="zh-CN"/>
          </a:p>
        </p:txBody>
      </p:sp>
      <p:sp>
        <p:nvSpPr>
          <p:cNvPr id="5"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 y="609600"/>
            <a:ext cx="4419600" cy="586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609600"/>
            <a:ext cx="4419600" cy="2857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19500"/>
            <a:ext cx="4419600" cy="2857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ftr" sz="quarter" idx="10"/>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1"/>
          </p:nvPr>
        </p:nvSpPr>
        <p:spPr/>
        <p:txBody>
          <a:bodyPr/>
          <a:lstStyle>
            <a:lvl1pPr>
              <a:defRPr/>
            </a:lvl1pPr>
          </a:lstStyle>
          <a:p>
            <a:pPr>
              <a:defRPr/>
            </a:pPr>
            <a:fld id="{0BCE98E0-4CCC-4A74-93DB-499F34CEC01C}" type="slidenum">
              <a:rPr lang="zh-CN" altLang="en-US"/>
              <a:t>‹#›</a:t>
            </a:fld>
            <a:endParaRPr lang="en-US" altLang="zh-CN"/>
          </a:p>
        </p:txBody>
      </p:sp>
      <p:sp>
        <p:nvSpPr>
          <p:cNvPr id="8"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6F1DE2B6-3E02-4BB8-BA5F-DA5690D838BB}" type="slidenum">
              <a:rPr lang="zh-CN" altLang="en-US"/>
              <a:t>‹#›</a:t>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E5A6CBDF-5761-4B80-8E9E-4C464B9C4C9D}" type="slidenum">
              <a:rPr lang="zh-CN" altLang="en-US"/>
              <a:t>‹#›</a:t>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 y="609600"/>
            <a:ext cx="4419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609600"/>
            <a:ext cx="4419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1B8903F5-D45B-47C5-9435-3F5B500B4CBF}" type="slidenum">
              <a:rPr lang="zh-CN" altLang="en-US"/>
              <a:t>‹#›</a:t>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ftr" sz="quarter" idx="10"/>
          </p:nvPr>
        </p:nvSpPr>
        <p:spPr/>
        <p:txBody>
          <a:bodyPr/>
          <a:lstStyle>
            <a:lvl1pPr>
              <a:defRPr/>
            </a:lvl1pPr>
          </a:lstStyle>
          <a:p>
            <a:pPr>
              <a:defRPr/>
            </a:pPr>
            <a:endParaRPr lang="en-US" altLang="zh-CN"/>
          </a:p>
        </p:txBody>
      </p:sp>
      <p:sp>
        <p:nvSpPr>
          <p:cNvPr id="8" name="Rectangle 11"/>
          <p:cNvSpPr>
            <a:spLocks noGrp="1" noChangeArrowheads="1"/>
          </p:cNvSpPr>
          <p:nvPr>
            <p:ph type="sldNum" sz="quarter" idx="11"/>
          </p:nvPr>
        </p:nvSpPr>
        <p:spPr/>
        <p:txBody>
          <a:bodyPr/>
          <a:lstStyle>
            <a:lvl1pPr>
              <a:defRPr/>
            </a:lvl1pPr>
          </a:lstStyle>
          <a:p>
            <a:pPr>
              <a:defRPr/>
            </a:pPr>
            <a:fld id="{CA41D56A-B1E3-486E-999D-B5D262E07330}" type="slidenum">
              <a:rPr lang="zh-CN" altLang="en-US"/>
              <a:t>‹#›</a:t>
            </a:fld>
            <a:endParaRPr lang="en-US" altLang="zh-CN"/>
          </a:p>
        </p:txBody>
      </p:sp>
      <p:sp>
        <p:nvSpPr>
          <p:cNvPr id="9"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ftr" sz="quarter" idx="10"/>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1"/>
          </p:nvPr>
        </p:nvSpPr>
        <p:spPr/>
        <p:txBody>
          <a:bodyPr/>
          <a:lstStyle>
            <a:lvl1pPr>
              <a:defRPr/>
            </a:lvl1pPr>
          </a:lstStyle>
          <a:p>
            <a:pPr>
              <a:defRPr/>
            </a:pPr>
            <a:fld id="{DAD6884C-FE27-42F2-85C6-D1ED0DD57EE9}" type="slidenum">
              <a:rPr lang="zh-CN" altLang="en-US"/>
              <a:t>‹#›</a:t>
            </a:fld>
            <a:endParaRPr lang="en-US" altLang="zh-CN"/>
          </a:p>
        </p:txBody>
      </p:sp>
      <p:sp>
        <p:nvSpPr>
          <p:cNvPr id="5"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p:txBody>
          <a:bodyPr/>
          <a:lstStyle>
            <a:lvl1pPr>
              <a:defRPr/>
            </a:lvl1pPr>
          </a:lstStyle>
          <a:p>
            <a:pPr>
              <a:defRPr/>
            </a:pPr>
            <a:endParaRPr lang="en-US" altLang="zh-CN"/>
          </a:p>
        </p:txBody>
      </p:sp>
      <p:sp>
        <p:nvSpPr>
          <p:cNvPr id="3" name="Rectangle 11"/>
          <p:cNvSpPr>
            <a:spLocks noGrp="1" noChangeArrowheads="1"/>
          </p:cNvSpPr>
          <p:nvPr>
            <p:ph type="sldNum" sz="quarter" idx="11"/>
          </p:nvPr>
        </p:nvSpPr>
        <p:spPr/>
        <p:txBody>
          <a:bodyPr/>
          <a:lstStyle>
            <a:lvl1pPr>
              <a:defRPr/>
            </a:lvl1pPr>
          </a:lstStyle>
          <a:p>
            <a:pPr>
              <a:defRPr/>
            </a:pPr>
            <a:fld id="{C1559B5B-CAC8-48E5-A5EA-265CF577AB50}" type="slidenum">
              <a:rPr lang="zh-CN" altLang="en-US"/>
              <a:t>‹#›</a:t>
            </a:fld>
            <a:endParaRPr lang="en-US" altLang="zh-CN"/>
          </a:p>
        </p:txBody>
      </p:sp>
      <p:sp>
        <p:nvSpPr>
          <p:cNvPr id="4"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DF417867-52AA-4ADD-82CA-5ADA6F2F21A4}" type="slidenum">
              <a:rPr lang="zh-CN" altLang="en-US"/>
              <a:t>‹#›</a:t>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9A16B488-3AE7-498D-963C-B5F2CF4AF69B}" type="slidenum">
              <a:rPr lang="zh-CN" altLang="en-US"/>
              <a:t>‹#›</a:t>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22" name="Rectangle 10"/>
          <p:cNvSpPr>
            <a:spLocks noGrp="1" noChangeArrowheads="1"/>
          </p:cNvSpPr>
          <p:nvPr>
            <p:ph type="ftr" sz="quarter" idx="3"/>
          </p:nvPr>
        </p:nvSpPr>
        <p:spPr bwMode="auto">
          <a:xfrm>
            <a:off x="3124200" y="6553200"/>
            <a:ext cx="2895600" cy="228600"/>
          </a:xfrm>
          <a:prstGeom prst="rect">
            <a:avLst/>
          </a:prstGeom>
          <a:noFill/>
          <a:ln w="9525">
            <a:noFill/>
            <a:miter lim="800000"/>
          </a:ln>
          <a:effectLst/>
        </p:spPr>
        <p:txBody>
          <a:bodyPr vert="horz" wrap="square" lIns="91440" tIns="45720" rIns="91440" bIns="45720" numCol="1" anchor="t" anchorCtr="0" compatLnSpc="1"/>
          <a:lstStyle>
            <a:lvl1pPr algn="ctr" eaLnBrk="0" hangingPunct="0">
              <a:defRPr sz="1400">
                <a:ea typeface="宋体" panose="02010600030101010101" pitchFamily="2" charset="-122"/>
              </a:defRPr>
            </a:lvl1pPr>
          </a:lstStyle>
          <a:p>
            <a:pPr>
              <a:defRPr/>
            </a:pPr>
            <a:endParaRPr lang="en-US" altLang="zh-CN"/>
          </a:p>
        </p:txBody>
      </p:sp>
      <p:sp>
        <p:nvSpPr>
          <p:cNvPr id="13323" name="Rectangle 11"/>
          <p:cNvSpPr>
            <a:spLocks noGrp="1" noChangeArrowheads="1"/>
          </p:cNvSpPr>
          <p:nvPr>
            <p:ph type="sldNum" sz="quarter" idx="4"/>
          </p:nvPr>
        </p:nvSpPr>
        <p:spPr bwMode="auto">
          <a:xfrm>
            <a:off x="7162800" y="6553200"/>
            <a:ext cx="1905000" cy="2286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a:ea typeface="宋体" panose="02010600030101010101" pitchFamily="2" charset="-122"/>
              </a:defRPr>
            </a:lvl1pPr>
          </a:lstStyle>
          <a:p>
            <a:pPr>
              <a:defRPr/>
            </a:pPr>
            <a:fld id="{53134395-B281-4CCE-933D-01DBBDB1918E}" type="slidenum">
              <a:rPr lang="zh-CN" altLang="en-US"/>
              <a:t>‹#›</a:t>
            </a:fld>
            <a:endParaRPr lang="en-US" altLang="zh-CN"/>
          </a:p>
        </p:txBody>
      </p:sp>
      <p:sp>
        <p:nvSpPr>
          <p:cNvPr id="13324" name="Rectangle 12"/>
          <p:cNvSpPr>
            <a:spLocks noGrp="1" noChangeArrowheads="1"/>
          </p:cNvSpPr>
          <p:nvPr>
            <p:ph type="dt" sz="half" idx="2"/>
          </p:nvPr>
        </p:nvSpPr>
        <p:spPr bwMode="auto">
          <a:xfrm>
            <a:off x="76200" y="6553200"/>
            <a:ext cx="1905000" cy="228600"/>
          </a:xfrm>
          <a:prstGeom prst="rect">
            <a:avLst/>
          </a:prstGeom>
          <a:noFill/>
          <a:ln w="9525">
            <a:noFill/>
            <a:miter lim="800000"/>
          </a:ln>
          <a:effectLst/>
        </p:spPr>
        <p:txBody>
          <a:bodyPr vert="horz" wrap="square" lIns="91440" tIns="45720" rIns="91440" bIns="45720" numCol="1" anchor="t" anchorCtr="0" compatLnSpc="1"/>
          <a:lstStyle>
            <a:lvl1pPr eaLnBrk="0" hangingPunct="0">
              <a:defRPr sz="1400">
                <a:ea typeface="宋体" panose="02010600030101010101" pitchFamily="2" charset="-122"/>
              </a:defRPr>
            </a:lvl1pPr>
          </a:lstStyle>
          <a:p>
            <a:pPr>
              <a:defRPr/>
            </a:pPr>
            <a:endParaRPr lang="en-US" altLang="zh-CN"/>
          </a:p>
        </p:txBody>
      </p:sp>
      <p:sp>
        <p:nvSpPr>
          <p:cNvPr id="13331" name="Rectangle 19"/>
          <p:cNvSpPr>
            <a:spLocks noChangeArrowheads="1"/>
          </p:cNvSpPr>
          <p:nvPr/>
        </p:nvSpPr>
        <p:spPr bwMode="auto">
          <a:xfrm>
            <a:off x="381000" y="6553200"/>
            <a:ext cx="2133600" cy="228600"/>
          </a:xfrm>
          <a:prstGeom prst="rect">
            <a:avLst/>
          </a:prstGeom>
          <a:noFill/>
          <a:ln w="9525">
            <a:noFill/>
            <a:miter lim="800000"/>
          </a:ln>
          <a:effectLst/>
        </p:spPr>
        <p:txBody>
          <a:bodyPr/>
          <a:lstStyle/>
          <a:p>
            <a:pPr eaLnBrk="0" hangingPunct="0">
              <a:defRPr/>
            </a:pPr>
            <a:endParaRPr lang="en-US" altLang="zh-CN" sz="1400"/>
          </a:p>
        </p:txBody>
      </p:sp>
      <p:sp>
        <p:nvSpPr>
          <p:cNvPr id="13332" name="Rectangle 20"/>
          <p:cNvSpPr>
            <a:spLocks noChangeArrowheads="1"/>
          </p:cNvSpPr>
          <p:nvPr/>
        </p:nvSpPr>
        <p:spPr bwMode="auto">
          <a:xfrm>
            <a:off x="3048000" y="6553200"/>
            <a:ext cx="2895600" cy="228600"/>
          </a:xfrm>
          <a:prstGeom prst="rect">
            <a:avLst/>
          </a:prstGeom>
          <a:noFill/>
          <a:ln w="9525">
            <a:noFill/>
            <a:miter lim="800000"/>
          </a:ln>
          <a:effectLst/>
        </p:spPr>
        <p:txBody>
          <a:bodyPr/>
          <a:lstStyle/>
          <a:p>
            <a:pPr algn="ctr" eaLnBrk="0" hangingPunct="0">
              <a:defRPr/>
            </a:pPr>
            <a:endParaRPr lang="en-US" altLang="zh-CN" sz="1400"/>
          </a:p>
        </p:txBody>
      </p:sp>
      <p:pic>
        <p:nvPicPr>
          <p:cNvPr id="2055" name="Picture 22" descr="未标题-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22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23"/>
          <p:cNvSpPr>
            <a:spLocks noGrp="1" noChangeArrowheads="1"/>
          </p:cNvSpPr>
          <p:nvPr>
            <p:ph type="title"/>
          </p:nvPr>
        </p:nvSpPr>
        <p:spPr bwMode="auto">
          <a:xfrm>
            <a:off x="762000" y="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57" name="Rectangle 24"/>
          <p:cNvSpPr>
            <a:spLocks noGrp="1" noChangeArrowheads="1"/>
          </p:cNvSpPr>
          <p:nvPr>
            <p:ph type="body" idx="1"/>
          </p:nvPr>
        </p:nvSpPr>
        <p:spPr bwMode="auto">
          <a:xfrm>
            <a:off x="76200" y="609600"/>
            <a:ext cx="89916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Microsoft_Word_97_-_2003___1.doc"/></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diap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5486400"/>
            <a:ext cx="1692275" cy="900112"/>
          </a:xfrm>
          <a:prstGeom prst="rect">
            <a:avLst/>
          </a:prstGeom>
          <a:noFill/>
          <a:extLst>
            <a:ext uri="{909E8E84-426E-40DD-AFC4-6F175D3DCCD1}">
              <a14:hiddenFill xmlns:a14="http://schemas.microsoft.com/office/drawing/2010/main">
                <a:solidFill>
                  <a:srgbClr val="FFFFFF"/>
                </a:solidFill>
              </a14:hiddenFill>
            </a:ext>
          </a:extLst>
        </p:spPr>
      </p:pic>
      <p:sp>
        <p:nvSpPr>
          <p:cNvPr id="2050" name="Rectangle 2"/>
          <p:cNvSpPr>
            <a:spLocks noGrp="1" noChangeArrowheads="1"/>
          </p:cNvSpPr>
          <p:nvPr>
            <p:ph type="ctrTitle"/>
          </p:nvPr>
        </p:nvSpPr>
        <p:spPr>
          <a:xfrm>
            <a:off x="277495" y="1068705"/>
            <a:ext cx="8588375" cy="1143000"/>
          </a:xfrm>
        </p:spPr>
        <p:txBody>
          <a:bodyPr/>
          <a:lstStyle/>
          <a:p>
            <a:pPr algn="ct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数据</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挖掘</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与</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知识发现</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
            </a:r>
            <a:b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b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基于</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认知的复杂</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数据对象</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的</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知识发现</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技术）</a:t>
            </a:r>
          </a:p>
        </p:txBody>
      </p:sp>
      <p:sp>
        <p:nvSpPr>
          <p:cNvPr id="2053" name="Rectangle 5"/>
          <p:cNvSpPr>
            <a:spLocks noChangeArrowheads="1"/>
          </p:cNvSpPr>
          <p:nvPr/>
        </p:nvSpPr>
        <p:spPr bwMode="auto">
          <a:xfrm>
            <a:off x="277495" y="2387600"/>
            <a:ext cx="8686800"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800" dirty="0">
                <a:sym typeface="+mn-ea"/>
              </a:rPr>
              <a:t>（</a:t>
            </a:r>
            <a:r>
              <a:rPr lang="en-US" altLang="zh-CN" sz="2800" dirty="0" smtClean="0">
                <a:latin typeface="Times New Roman" panose="02020603050405020304" pitchFamily="18" charset="0"/>
              </a:rPr>
              <a:t>Cognition Based Knowledge Discovery in </a:t>
            </a:r>
            <a:r>
              <a:rPr lang="en-US" altLang="zh-CN" sz="2800" dirty="0">
                <a:latin typeface="Times New Roman" panose="02020603050405020304" pitchFamily="18" charset="0"/>
              </a:rPr>
              <a:t>Database KDD of Complex Data Object</a:t>
            </a:r>
            <a:r>
              <a:rPr lang="zh-CN" altLang="en-US" sz="2800" dirty="0">
                <a:latin typeface="Times New Roman" panose="02020603050405020304" pitchFamily="18" charset="0"/>
              </a:rPr>
              <a:t>）</a:t>
            </a:r>
          </a:p>
        </p:txBody>
      </p:sp>
      <p:sp>
        <p:nvSpPr>
          <p:cNvPr id="2" name="文本框 1"/>
          <p:cNvSpPr txBox="1"/>
          <p:nvPr/>
        </p:nvSpPr>
        <p:spPr>
          <a:xfrm>
            <a:off x="5447030" y="4048125"/>
            <a:ext cx="3282315" cy="579120"/>
          </a:xfrm>
          <a:prstGeom prst="rect">
            <a:avLst/>
          </a:prstGeom>
          <a:noFill/>
        </p:spPr>
        <p:txBody>
          <a:bodyPr wrap="square" rtlCol="0">
            <a:spAutoFit/>
          </a:bodyPr>
          <a:lstStyle/>
          <a:p>
            <a:pPr algn="r"/>
            <a:r>
              <a:rPr lang="en-US" altLang="zh-CN" sz="3200" b="1">
                <a:solidFill>
                  <a:srgbClr val="0070C0"/>
                </a:solidFill>
                <a:effectLst/>
                <a:latin typeface="宋体" panose="02010600030101010101" pitchFamily="2" charset="-122"/>
              </a:rPr>
              <a:t>——</a:t>
            </a:r>
            <a:r>
              <a:rPr lang="zh-CN" altLang="en-US" sz="3200" b="1">
                <a:solidFill>
                  <a:srgbClr val="0070C0"/>
                </a:solidFill>
                <a:effectLst/>
                <a:latin typeface="宋体" panose="02010600030101010101" pitchFamily="2" charset="-122"/>
              </a:rPr>
              <a:t>张德政</a:t>
            </a:r>
          </a:p>
        </p:txBody>
      </p:sp>
      <p:sp>
        <p:nvSpPr>
          <p:cNvPr id="4" name="云形标注 3"/>
          <p:cNvSpPr/>
          <p:nvPr/>
        </p:nvSpPr>
        <p:spPr>
          <a:xfrm>
            <a:off x="1485900" y="4048125"/>
            <a:ext cx="3961130" cy="1438275"/>
          </a:xfrm>
          <a:prstGeom prst="cloudCallout">
            <a:avLst>
              <a:gd name="adj1" fmla="val -42745"/>
              <a:gd name="adj2" fmla="val 64287"/>
            </a:avLst>
          </a:prstGeom>
          <a:solidFill>
            <a:schemeClr val="accent1"/>
          </a:solidFill>
          <a:ln w="9525" cap="flat" cmpd="sng">
            <a:solidFill>
              <a:schemeClr val="tx1"/>
            </a:solidFill>
            <a:prstDash val="solid"/>
            <a:miter/>
            <a:headEnd type="none" w="med" len="med"/>
            <a:tailEnd type="none" w="med" len="med"/>
          </a:ln>
        </p:spPr>
        <p:txBody>
          <a:bodyPr/>
          <a:lstStyle/>
          <a:p>
            <a:pPr lvl="0" algn="ctr"/>
            <a:r>
              <a:rPr lang="en-US" altLang="zh-CN" sz="2800" b="1" dirty="0">
                <a:latin typeface="Tahoma" panose="020B0604030504040204" pitchFamily="34" charset="0"/>
                <a:ea typeface="宋体" panose="02010600030101010101" pitchFamily="2" charset="-122"/>
              </a:rPr>
              <a:t> 3 </a:t>
            </a:r>
            <a:r>
              <a:rPr lang="zh-CN" altLang="en-US" sz="2800" b="1" dirty="0">
                <a:latin typeface="Tahoma" panose="020B0604030504040204" pitchFamily="34" charset="0"/>
                <a:ea typeface="宋体" panose="02010600030101010101" pitchFamily="2" charset="-122"/>
              </a:rPr>
              <a:t>数据仓库</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7620" y="0"/>
            <a:ext cx="9161145" cy="533400"/>
          </a:xfrm>
        </p:spPr>
        <p:txBody>
          <a:bodyPr/>
          <a:lstStyle/>
          <a:p>
            <a:r>
              <a:rPr lang="en-US" altLang="zh-CN" sz="4000">
                <a:latin typeface="宋体" panose="02010600030101010101" pitchFamily="2" charset="-122"/>
                <a:ea typeface="宋体" panose="02010600030101010101" pitchFamily="2" charset="-122"/>
              </a:rPr>
              <a:t>OLTP </a:t>
            </a:r>
            <a:r>
              <a:rPr lang="zh-CN" altLang="en-US" sz="4000">
                <a:latin typeface="宋体" panose="02010600030101010101" pitchFamily="2" charset="-122"/>
                <a:ea typeface="宋体" panose="02010600030101010101" pitchFamily="2" charset="-122"/>
              </a:rPr>
              <a:t>与 </a:t>
            </a:r>
            <a:r>
              <a:rPr lang="en-US" altLang="zh-CN" sz="4000">
                <a:latin typeface="宋体" panose="02010600030101010101" pitchFamily="2" charset="-122"/>
                <a:ea typeface="宋体" panose="02010600030101010101" pitchFamily="2" charset="-122"/>
              </a:rPr>
              <a:t>OLAP</a:t>
            </a:r>
            <a:r>
              <a:rPr lang="zh-CN" altLang="en-US" sz="4000">
                <a:latin typeface="宋体" panose="02010600030101010101" pitchFamily="2" charset="-122"/>
                <a:ea typeface="宋体" panose="02010600030101010101" pitchFamily="2" charset="-122"/>
              </a:rPr>
              <a:t>对比</a:t>
            </a:r>
          </a:p>
        </p:txBody>
      </p:sp>
      <p:graphicFrame>
        <p:nvGraphicFramePr>
          <p:cNvPr id="296964" name="Object 4"/>
          <p:cNvGraphicFramePr>
            <a:graphicFrameLocks noGrp="1"/>
          </p:cNvGraphicFramePr>
          <p:nvPr>
            <p:ph type="body" idx="1"/>
          </p:nvPr>
        </p:nvGraphicFramePr>
        <p:xfrm>
          <a:off x="381635" y="742315"/>
          <a:ext cx="12253595" cy="5448935"/>
        </p:xfrm>
        <a:graphic>
          <a:graphicData uri="http://schemas.openxmlformats.org/presentationml/2006/ole">
            <mc:AlternateContent xmlns:mc="http://schemas.openxmlformats.org/markup-compatibility/2006">
              <mc:Choice xmlns:v="urn:schemas-microsoft-com:vml" Requires="v">
                <p:oleObj spid="_x0000_s3121" name="Document" r:id="rId4" imgW="16592550" imgH="6791325" progId="Word.Document.8">
                  <p:embed/>
                </p:oleObj>
              </mc:Choice>
              <mc:Fallback>
                <p:oleObj name="Document" r:id="rId4" imgW="16592550" imgH="6791325" progId="Word.Document.8">
                  <p:embed/>
                  <p:pic>
                    <p:nvPicPr>
                      <p:cNvPr id="0" name="图片 3104"/>
                      <p:cNvPicPr>
                        <a:picLocks noChangeArrowheads="1"/>
                      </p:cNvPicPr>
                      <p:nvPr/>
                    </p:nvPicPr>
                    <p:blipFill>
                      <a:blip r:embed="rId5"/>
                      <a:srcRect/>
                      <a:stretch>
                        <a:fillRect/>
                      </a:stretch>
                    </p:blipFill>
                    <p:spPr bwMode="auto">
                      <a:xfrm>
                        <a:off x="381635" y="742315"/>
                        <a:ext cx="12253595" cy="544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2565" y="0"/>
            <a:ext cx="8789035" cy="609600"/>
          </a:xfrm>
        </p:spPr>
        <p:txBody>
          <a:bodyPr/>
          <a:lstStyle/>
          <a:p>
            <a:r>
              <a:rPr lang="en-US" altLang="zh-CN" sz="4000" dirty="0">
                <a:latin typeface="宋体" panose="02010600030101010101" pitchFamily="2" charset="-122"/>
                <a:ea typeface="宋体" panose="02010600030101010101" pitchFamily="2" charset="-122"/>
                <a:cs typeface="Times New Roman" panose="02020603050405020304" pitchFamily="18" charset="0"/>
              </a:rPr>
              <a:t>3 </a:t>
            </a:r>
            <a:r>
              <a:rPr lang="zh-CN" altLang="en-US" sz="4000" dirty="0" smtClean="0">
                <a:latin typeface="宋体" panose="02010600030101010101" pitchFamily="2" charset="-122"/>
                <a:ea typeface="宋体" panose="02010600030101010101" pitchFamily="2" charset="-122"/>
              </a:rPr>
              <a:t>数据仓库 </a:t>
            </a:r>
            <a:endParaRPr lang="zh-CN" altLang="en-US" sz="4000" dirty="0">
              <a:latin typeface="宋体" panose="02010600030101010101" pitchFamily="2" charset="-122"/>
              <a:ea typeface="宋体" panose="02010600030101010101" pitchFamily="2" charset="-122"/>
            </a:endParaRPr>
          </a:p>
        </p:txBody>
      </p:sp>
      <p:sp>
        <p:nvSpPr>
          <p:cNvPr id="20483" name="Rectangle 3"/>
          <p:cNvSpPr>
            <a:spLocks noGrp="1" noChangeArrowheads="1"/>
          </p:cNvSpPr>
          <p:nvPr>
            <p:ph type="body" idx="1"/>
          </p:nvPr>
        </p:nvSpPr>
        <p:spPr>
          <a:noFill/>
        </p:spPr>
        <p:txBody>
          <a:bodyPr/>
          <a:lstStyle/>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dirty="0">
                <a:solidFill>
                  <a:schemeClr val="tx1"/>
                </a:solidFill>
                <a:latin typeface="宋体" panose="02010600030101010101" pitchFamily="2" charset="-122"/>
                <a:ea typeface="宋体" panose="02010600030101010101" pitchFamily="2" charset="-122"/>
              </a:rPr>
              <a:t>	3.1 </a:t>
            </a:r>
            <a:r>
              <a:rPr lang="zh-CN" altLang="en-US" sz="3200" dirty="0">
                <a:solidFill>
                  <a:schemeClr val="tx1"/>
                </a:solidFill>
                <a:latin typeface="宋体" panose="02010600030101010101" pitchFamily="2" charset="-122"/>
                <a:ea typeface="宋体" panose="02010600030101010101" pitchFamily="2" charset="-122"/>
              </a:rPr>
              <a:t>数据库与数据仓库</a:t>
            </a:r>
          </a:p>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b="1" dirty="0">
                <a:solidFill>
                  <a:schemeClr val="tx1"/>
                </a:solidFill>
                <a:latin typeface="宋体" panose="02010600030101010101" pitchFamily="2" charset="-122"/>
                <a:ea typeface="宋体" panose="02010600030101010101" pitchFamily="2" charset="-122"/>
                <a:cs typeface="Arial" panose="020B0604020202020204" pitchFamily="34" charset="0"/>
              </a:rPr>
              <a:t>3.2 </a:t>
            </a:r>
            <a:r>
              <a:rPr lang="zh-CN" altLang="en-US" sz="3200" b="1" dirty="0">
                <a:solidFill>
                  <a:schemeClr val="tx1"/>
                </a:solidFill>
                <a:latin typeface="宋体" panose="02010600030101010101" pitchFamily="2" charset="-122"/>
                <a:ea typeface="宋体" panose="02010600030101010101" pitchFamily="2" charset="-122"/>
              </a:rPr>
              <a:t>数据仓库的操作</a:t>
            </a:r>
            <a:endParaRPr lang="zh-CN" altLang="en-US" sz="3200" b="1"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solidFill>
                  <a:srgbClr val="FF0000"/>
                </a:solidFill>
                <a:latin typeface="宋体" panose="02010600030101010101" pitchFamily="2" charset="-122"/>
                <a:ea typeface="宋体" panose="02010600030101010101" pitchFamily="2" charset="-122"/>
                <a:cs typeface="Arial" panose="020B0604020202020204" pitchFamily="34" charset="0"/>
              </a:rPr>
              <a:t>3</a:t>
            </a:r>
            <a:r>
              <a:rPr lang="en-US" altLang="zh-CN" sz="3200" dirty="0">
                <a:solidFill>
                  <a:srgbClr val="FF0000"/>
                </a:solidFill>
                <a:latin typeface="宋体" panose="02010600030101010101" pitchFamily="2" charset="-122"/>
                <a:ea typeface="宋体" panose="02010600030101010101" pitchFamily="2" charset="-122"/>
                <a:cs typeface="Arial" panose="020B0604020202020204" pitchFamily="34" charset="0"/>
              </a:rPr>
              <a:t>.3 </a:t>
            </a:r>
            <a:r>
              <a:rPr lang="zh-CN" altLang="en-US" sz="3200" b="1" dirty="0">
                <a:solidFill>
                  <a:srgbClr val="FF0000"/>
                </a:solidFill>
                <a:latin typeface="宋体" panose="02010600030101010101" pitchFamily="2" charset="-122"/>
                <a:ea typeface="宋体" panose="02010600030101010101" pitchFamily="2" charset="-122"/>
              </a:rPr>
              <a:t>数据仓库的概念模型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3.4 </a:t>
            </a:r>
            <a:r>
              <a:rPr lang="zh-CN" altLang="en-US" sz="3200" b="1" dirty="0">
                <a:latin typeface="宋体" panose="02010600030101010101" pitchFamily="2" charset="-122"/>
                <a:ea typeface="宋体" panose="02010600030101010101" pitchFamily="2" charset="-122"/>
              </a:rPr>
              <a:t>数据立方体</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3.5 </a:t>
            </a:r>
            <a:r>
              <a:rPr lang="zh-CN" altLang="en-US" sz="3200" b="1" dirty="0">
                <a:latin typeface="宋体" panose="02010600030101010101" pitchFamily="2" charset="-122"/>
                <a:ea typeface="宋体" panose="02010600030101010101" pitchFamily="2" charset="-122"/>
              </a:rPr>
              <a:t>数据仓库的结构</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3.6 </a:t>
            </a:r>
            <a:r>
              <a:rPr lang="zh-CN" altLang="en-US" sz="3200" b="1" dirty="0">
                <a:latin typeface="宋体" panose="02010600030101010101" pitchFamily="2" charset="-122"/>
                <a:ea typeface="宋体" panose="02010600030101010101" pitchFamily="2" charset="-122"/>
              </a:rPr>
              <a:t>数据仓库的元数据</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3.7 </a:t>
            </a:r>
            <a:r>
              <a:rPr lang="zh-CN" altLang="en-US" sz="3200" b="1" dirty="0">
                <a:latin typeface="宋体" panose="02010600030101010101" pitchFamily="2" charset="-122"/>
                <a:ea typeface="宋体" panose="02010600030101010101" pitchFamily="2" charset="-122"/>
              </a:rPr>
              <a:t>数据仓库的建立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3.8 </a:t>
            </a:r>
            <a:r>
              <a:rPr lang="zh-CN" altLang="en-US" sz="3200" b="1" dirty="0">
                <a:latin typeface="宋体" panose="02010600030101010101" pitchFamily="2" charset="-122"/>
                <a:ea typeface="宋体" panose="02010600030101010101" pitchFamily="2" charset="-122"/>
              </a:rPr>
              <a:t>数据仓库与数据挖掘</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665956" y="581055"/>
            <a:ext cx="8001000" cy="609600"/>
          </a:xfrm>
        </p:spPr>
        <p:txBody>
          <a:bodyPr/>
          <a:lstStyle/>
          <a:p>
            <a:r>
              <a:rPr lang="zh-CN" altLang="en-US" sz="3600" dirty="0" smtClean="0">
                <a:solidFill>
                  <a:schemeClr val="accent2"/>
                </a:solidFill>
                <a:latin typeface="宋体" panose="02010600030101010101" pitchFamily="2" charset="-122"/>
                <a:ea typeface="宋体" panose="02010600030101010101" pitchFamily="2" charset="-122"/>
              </a:rPr>
              <a:t>对象结构</a:t>
            </a:r>
            <a:endParaRPr lang="zh-CN" altLang="en-US" sz="3600" dirty="0">
              <a:solidFill>
                <a:schemeClr val="accent2"/>
              </a:solidFill>
              <a:latin typeface="宋体" panose="02010600030101010101" pitchFamily="2" charset="-122"/>
              <a:ea typeface="宋体" panose="02010600030101010101" pitchFamily="2" charset="-122"/>
            </a:endParaRPr>
          </a:p>
        </p:txBody>
      </p:sp>
      <p:sp>
        <p:nvSpPr>
          <p:cNvPr id="305155" name="Text Box 3"/>
          <p:cNvSpPr txBox="1">
            <a:spLocks noChangeArrowheads="1"/>
          </p:cNvSpPr>
          <p:nvPr/>
        </p:nvSpPr>
        <p:spPr bwMode="auto">
          <a:xfrm>
            <a:off x="4876800" y="1447800"/>
            <a:ext cx="48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all</a:t>
            </a:r>
          </a:p>
        </p:txBody>
      </p:sp>
      <p:sp>
        <p:nvSpPr>
          <p:cNvPr id="305156" name="Text Box 4"/>
          <p:cNvSpPr txBox="1">
            <a:spLocks noChangeArrowheads="1"/>
          </p:cNvSpPr>
          <p:nvPr/>
        </p:nvSpPr>
        <p:spPr bwMode="auto">
          <a:xfrm>
            <a:off x="3352800" y="2438400"/>
            <a:ext cx="106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Europe</a:t>
            </a:r>
          </a:p>
        </p:txBody>
      </p:sp>
      <p:sp>
        <p:nvSpPr>
          <p:cNvPr id="305157" name="Text Box 5"/>
          <p:cNvSpPr txBox="1">
            <a:spLocks noChangeArrowheads="1"/>
          </p:cNvSpPr>
          <p:nvPr/>
        </p:nvSpPr>
        <p:spPr bwMode="auto">
          <a:xfrm>
            <a:off x="6400800" y="2438400"/>
            <a:ext cx="209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North_America</a:t>
            </a:r>
          </a:p>
        </p:txBody>
      </p:sp>
      <p:sp>
        <p:nvSpPr>
          <p:cNvPr id="305158" name="Text Box 6"/>
          <p:cNvSpPr txBox="1">
            <a:spLocks noChangeArrowheads="1"/>
          </p:cNvSpPr>
          <p:nvPr/>
        </p:nvSpPr>
        <p:spPr bwMode="auto">
          <a:xfrm>
            <a:off x="8029575" y="35052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Mexico</a:t>
            </a:r>
          </a:p>
        </p:txBody>
      </p:sp>
      <p:sp>
        <p:nvSpPr>
          <p:cNvPr id="305159" name="Text Box 7"/>
          <p:cNvSpPr txBox="1">
            <a:spLocks noChangeArrowheads="1"/>
          </p:cNvSpPr>
          <p:nvPr/>
        </p:nvSpPr>
        <p:spPr bwMode="auto">
          <a:xfrm>
            <a:off x="5943600" y="35052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Canada</a:t>
            </a:r>
          </a:p>
        </p:txBody>
      </p:sp>
      <p:sp>
        <p:nvSpPr>
          <p:cNvPr id="305160" name="Text Box 8"/>
          <p:cNvSpPr txBox="1">
            <a:spLocks noChangeArrowheads="1"/>
          </p:cNvSpPr>
          <p:nvPr/>
        </p:nvSpPr>
        <p:spPr bwMode="auto">
          <a:xfrm>
            <a:off x="4227513" y="3505200"/>
            <a:ext cx="87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Spain</a:t>
            </a:r>
          </a:p>
        </p:txBody>
      </p:sp>
      <p:sp>
        <p:nvSpPr>
          <p:cNvPr id="305161" name="Text Box 9"/>
          <p:cNvSpPr txBox="1">
            <a:spLocks noChangeArrowheads="1"/>
          </p:cNvSpPr>
          <p:nvPr/>
        </p:nvSpPr>
        <p:spPr bwMode="auto">
          <a:xfrm>
            <a:off x="2209800" y="3505200"/>
            <a:ext cx="1317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Germany</a:t>
            </a:r>
          </a:p>
        </p:txBody>
      </p:sp>
      <p:sp>
        <p:nvSpPr>
          <p:cNvPr id="305162" name="Text Box 10"/>
          <p:cNvSpPr txBox="1">
            <a:spLocks noChangeArrowheads="1"/>
          </p:cNvSpPr>
          <p:nvPr/>
        </p:nvSpPr>
        <p:spPr bwMode="auto">
          <a:xfrm>
            <a:off x="4876800" y="4572000"/>
            <a:ext cx="152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Vancouver</a:t>
            </a:r>
          </a:p>
        </p:txBody>
      </p:sp>
      <p:sp>
        <p:nvSpPr>
          <p:cNvPr id="305163" name="Text Box 11"/>
          <p:cNvSpPr txBox="1">
            <a:spLocks noChangeArrowheads="1"/>
          </p:cNvSpPr>
          <p:nvPr/>
        </p:nvSpPr>
        <p:spPr bwMode="auto">
          <a:xfrm>
            <a:off x="6019800" y="5562600"/>
            <a:ext cx="128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M. Wind</a:t>
            </a:r>
          </a:p>
        </p:txBody>
      </p:sp>
      <p:sp>
        <p:nvSpPr>
          <p:cNvPr id="305164" name="Text Box 12"/>
          <p:cNvSpPr txBox="1">
            <a:spLocks noChangeArrowheads="1"/>
          </p:cNvSpPr>
          <p:nvPr/>
        </p:nvSpPr>
        <p:spPr bwMode="auto">
          <a:xfrm>
            <a:off x="4191000" y="55626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L. Chan</a:t>
            </a:r>
          </a:p>
        </p:txBody>
      </p:sp>
      <p:sp>
        <p:nvSpPr>
          <p:cNvPr id="305165" name="Text Box 13"/>
          <p:cNvSpPr txBox="1">
            <a:spLocks noChangeArrowheads="1"/>
          </p:cNvSpPr>
          <p:nvPr/>
        </p:nvSpPr>
        <p:spPr bwMode="auto">
          <a:xfrm>
            <a:off x="5334000" y="24384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a:t>
            </a:r>
          </a:p>
        </p:txBody>
      </p:sp>
      <p:sp>
        <p:nvSpPr>
          <p:cNvPr id="305166" name="Text Box 14"/>
          <p:cNvSpPr txBox="1">
            <a:spLocks noChangeArrowheads="1"/>
          </p:cNvSpPr>
          <p:nvPr/>
        </p:nvSpPr>
        <p:spPr bwMode="auto">
          <a:xfrm>
            <a:off x="7391400" y="3505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a:t>
            </a:r>
          </a:p>
        </p:txBody>
      </p:sp>
      <p:sp>
        <p:nvSpPr>
          <p:cNvPr id="305167" name="Text Box 15"/>
          <p:cNvSpPr txBox="1">
            <a:spLocks noChangeArrowheads="1"/>
          </p:cNvSpPr>
          <p:nvPr/>
        </p:nvSpPr>
        <p:spPr bwMode="auto">
          <a:xfrm>
            <a:off x="3657600" y="3505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a:t>
            </a:r>
          </a:p>
        </p:txBody>
      </p:sp>
      <p:sp>
        <p:nvSpPr>
          <p:cNvPr id="305168" name="Text Box 16"/>
          <p:cNvSpPr txBox="1">
            <a:spLocks noChangeArrowheads="1"/>
          </p:cNvSpPr>
          <p:nvPr/>
        </p:nvSpPr>
        <p:spPr bwMode="auto">
          <a:xfrm>
            <a:off x="3429000" y="4648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a:t>
            </a:r>
          </a:p>
        </p:txBody>
      </p:sp>
      <p:sp>
        <p:nvSpPr>
          <p:cNvPr id="305169" name="Text Box 17"/>
          <p:cNvSpPr txBox="1">
            <a:spLocks noChangeArrowheads="1"/>
          </p:cNvSpPr>
          <p:nvPr/>
        </p:nvSpPr>
        <p:spPr bwMode="auto">
          <a:xfrm>
            <a:off x="6477000" y="45720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a:t>
            </a:r>
          </a:p>
        </p:txBody>
      </p:sp>
      <p:sp>
        <p:nvSpPr>
          <p:cNvPr id="305170" name="Text Box 18"/>
          <p:cNvSpPr txBox="1">
            <a:spLocks noChangeArrowheads="1"/>
          </p:cNvSpPr>
          <p:nvPr/>
        </p:nvSpPr>
        <p:spPr bwMode="auto">
          <a:xfrm>
            <a:off x="5486400" y="55626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a:t>
            </a:r>
          </a:p>
        </p:txBody>
      </p:sp>
      <p:sp>
        <p:nvSpPr>
          <p:cNvPr id="305171" name="Line 19"/>
          <p:cNvSpPr>
            <a:spLocks noChangeShapeType="1"/>
          </p:cNvSpPr>
          <p:nvPr/>
        </p:nvSpPr>
        <p:spPr bwMode="auto">
          <a:xfrm flipH="1">
            <a:off x="3886200" y="1828800"/>
            <a:ext cx="12192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72" name="Line 20"/>
          <p:cNvSpPr>
            <a:spLocks noChangeShapeType="1"/>
          </p:cNvSpPr>
          <p:nvPr/>
        </p:nvSpPr>
        <p:spPr bwMode="auto">
          <a:xfrm>
            <a:off x="5105400" y="1828800"/>
            <a:ext cx="22098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73" name="Line 21"/>
          <p:cNvSpPr>
            <a:spLocks noChangeShapeType="1"/>
          </p:cNvSpPr>
          <p:nvPr/>
        </p:nvSpPr>
        <p:spPr bwMode="auto">
          <a:xfrm flipH="1">
            <a:off x="2819400" y="2819400"/>
            <a:ext cx="9906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74" name="Line 22"/>
          <p:cNvSpPr>
            <a:spLocks noChangeShapeType="1"/>
          </p:cNvSpPr>
          <p:nvPr/>
        </p:nvSpPr>
        <p:spPr bwMode="auto">
          <a:xfrm>
            <a:off x="3810000" y="2819400"/>
            <a:ext cx="8382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75" name="Line 23"/>
          <p:cNvSpPr>
            <a:spLocks noChangeShapeType="1"/>
          </p:cNvSpPr>
          <p:nvPr/>
        </p:nvSpPr>
        <p:spPr bwMode="auto">
          <a:xfrm flipH="1">
            <a:off x="6477000" y="2819400"/>
            <a:ext cx="9906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76" name="Line 24"/>
          <p:cNvSpPr>
            <a:spLocks noChangeShapeType="1"/>
          </p:cNvSpPr>
          <p:nvPr/>
        </p:nvSpPr>
        <p:spPr bwMode="auto">
          <a:xfrm>
            <a:off x="7467600" y="2819400"/>
            <a:ext cx="11430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77" name="Line 25"/>
          <p:cNvSpPr>
            <a:spLocks noChangeShapeType="1"/>
          </p:cNvSpPr>
          <p:nvPr/>
        </p:nvSpPr>
        <p:spPr bwMode="auto">
          <a:xfrm flipH="1">
            <a:off x="2362200" y="3886200"/>
            <a:ext cx="5334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78" name="Line 26"/>
          <p:cNvSpPr>
            <a:spLocks noChangeShapeType="1"/>
          </p:cNvSpPr>
          <p:nvPr/>
        </p:nvSpPr>
        <p:spPr bwMode="auto">
          <a:xfrm>
            <a:off x="2895600" y="3886200"/>
            <a:ext cx="6096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79" name="Line 27"/>
          <p:cNvSpPr>
            <a:spLocks noChangeShapeType="1"/>
          </p:cNvSpPr>
          <p:nvPr/>
        </p:nvSpPr>
        <p:spPr bwMode="auto">
          <a:xfrm flipH="1">
            <a:off x="4191000" y="38862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0" name="Line 28"/>
          <p:cNvSpPr>
            <a:spLocks noChangeShapeType="1"/>
          </p:cNvSpPr>
          <p:nvPr/>
        </p:nvSpPr>
        <p:spPr bwMode="auto">
          <a:xfrm>
            <a:off x="4572000" y="38862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1" name="Line 29"/>
          <p:cNvSpPr>
            <a:spLocks noChangeShapeType="1"/>
          </p:cNvSpPr>
          <p:nvPr/>
        </p:nvSpPr>
        <p:spPr bwMode="auto">
          <a:xfrm flipH="1">
            <a:off x="8229600" y="38862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2" name="Line 30"/>
          <p:cNvSpPr>
            <a:spLocks noChangeShapeType="1"/>
          </p:cNvSpPr>
          <p:nvPr/>
        </p:nvSpPr>
        <p:spPr bwMode="auto">
          <a:xfrm>
            <a:off x="8610600" y="38862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3" name="Line 31"/>
          <p:cNvSpPr>
            <a:spLocks noChangeShapeType="1"/>
          </p:cNvSpPr>
          <p:nvPr/>
        </p:nvSpPr>
        <p:spPr bwMode="auto">
          <a:xfrm flipH="1">
            <a:off x="2057400" y="51054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4" name="Line 32"/>
          <p:cNvSpPr>
            <a:spLocks noChangeShapeType="1"/>
          </p:cNvSpPr>
          <p:nvPr/>
        </p:nvSpPr>
        <p:spPr bwMode="auto">
          <a:xfrm>
            <a:off x="2438400" y="51054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5" name="Line 33"/>
          <p:cNvSpPr>
            <a:spLocks noChangeShapeType="1"/>
          </p:cNvSpPr>
          <p:nvPr/>
        </p:nvSpPr>
        <p:spPr bwMode="auto">
          <a:xfrm flipH="1">
            <a:off x="4876800" y="4953000"/>
            <a:ext cx="6858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6" name="Line 34"/>
          <p:cNvSpPr>
            <a:spLocks noChangeShapeType="1"/>
          </p:cNvSpPr>
          <p:nvPr/>
        </p:nvSpPr>
        <p:spPr bwMode="auto">
          <a:xfrm>
            <a:off x="5562600" y="4953000"/>
            <a:ext cx="9906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7" name="Text Box 35"/>
          <p:cNvSpPr txBox="1">
            <a:spLocks noChangeArrowheads="1"/>
          </p:cNvSpPr>
          <p:nvPr/>
        </p:nvSpPr>
        <p:spPr bwMode="auto">
          <a:xfrm>
            <a:off x="304800" y="1524000"/>
            <a:ext cx="48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solidFill>
                  <a:schemeClr val="hlink"/>
                </a:solidFill>
                <a:latin typeface="Times New Roman" panose="02020603050405020304" pitchFamily="18" charset="0"/>
              </a:rPr>
              <a:t>all</a:t>
            </a:r>
            <a:endParaRPr kumimoji="0" lang="en-US" altLang="zh-CN">
              <a:latin typeface="Times New Roman" panose="02020603050405020304" pitchFamily="18" charset="0"/>
            </a:endParaRPr>
          </a:p>
        </p:txBody>
      </p:sp>
      <p:sp>
        <p:nvSpPr>
          <p:cNvPr id="305188" name="Text Box 36"/>
          <p:cNvSpPr txBox="1">
            <a:spLocks noChangeArrowheads="1"/>
          </p:cNvSpPr>
          <p:nvPr/>
        </p:nvSpPr>
        <p:spPr bwMode="auto">
          <a:xfrm>
            <a:off x="228600" y="2514600"/>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solidFill>
                  <a:schemeClr val="hlink"/>
                </a:solidFill>
                <a:latin typeface="Times New Roman" panose="02020603050405020304" pitchFamily="18" charset="0"/>
              </a:rPr>
              <a:t>region</a:t>
            </a:r>
            <a:endParaRPr kumimoji="0" lang="en-US" altLang="zh-CN">
              <a:latin typeface="Times New Roman" panose="02020603050405020304" pitchFamily="18" charset="0"/>
            </a:endParaRPr>
          </a:p>
        </p:txBody>
      </p:sp>
      <p:sp>
        <p:nvSpPr>
          <p:cNvPr id="305189" name="Text Box 37"/>
          <p:cNvSpPr txBox="1">
            <a:spLocks noChangeArrowheads="1"/>
          </p:cNvSpPr>
          <p:nvPr/>
        </p:nvSpPr>
        <p:spPr bwMode="auto">
          <a:xfrm>
            <a:off x="304800" y="5638800"/>
            <a:ext cx="893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solidFill>
                  <a:schemeClr val="hlink"/>
                </a:solidFill>
                <a:latin typeface="Times New Roman" panose="02020603050405020304" pitchFamily="18" charset="0"/>
              </a:rPr>
              <a:t>office</a:t>
            </a:r>
            <a:endParaRPr kumimoji="0" lang="en-US" altLang="zh-CN">
              <a:latin typeface="Times New Roman" panose="02020603050405020304" pitchFamily="18" charset="0"/>
            </a:endParaRPr>
          </a:p>
        </p:txBody>
      </p:sp>
      <p:sp>
        <p:nvSpPr>
          <p:cNvPr id="305190" name="Line 38"/>
          <p:cNvSpPr>
            <a:spLocks noChangeShapeType="1"/>
          </p:cNvSpPr>
          <p:nvPr/>
        </p:nvSpPr>
        <p:spPr bwMode="auto">
          <a:xfrm flipH="1">
            <a:off x="7315200" y="50292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91" name="Line 39"/>
          <p:cNvSpPr>
            <a:spLocks noChangeShapeType="1"/>
          </p:cNvSpPr>
          <p:nvPr/>
        </p:nvSpPr>
        <p:spPr bwMode="auto">
          <a:xfrm>
            <a:off x="7696200" y="50292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92" name="Line 40"/>
          <p:cNvSpPr>
            <a:spLocks noChangeShapeType="1"/>
          </p:cNvSpPr>
          <p:nvPr/>
        </p:nvSpPr>
        <p:spPr bwMode="auto">
          <a:xfrm flipH="1">
            <a:off x="5638800" y="3886200"/>
            <a:ext cx="7620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93" name="Line 41"/>
          <p:cNvSpPr>
            <a:spLocks noChangeShapeType="1"/>
          </p:cNvSpPr>
          <p:nvPr/>
        </p:nvSpPr>
        <p:spPr bwMode="auto">
          <a:xfrm>
            <a:off x="6400800" y="3886200"/>
            <a:ext cx="10668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94" name="Text Box 42"/>
          <p:cNvSpPr txBox="1">
            <a:spLocks noChangeArrowheads="1"/>
          </p:cNvSpPr>
          <p:nvPr/>
        </p:nvSpPr>
        <p:spPr bwMode="auto">
          <a:xfrm>
            <a:off x="228600" y="35814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solidFill>
                  <a:schemeClr val="hlink"/>
                </a:solidFill>
                <a:latin typeface="Times New Roman" panose="02020603050405020304" pitchFamily="18" charset="0"/>
              </a:rPr>
              <a:t>country</a:t>
            </a:r>
          </a:p>
        </p:txBody>
      </p:sp>
      <p:sp>
        <p:nvSpPr>
          <p:cNvPr id="305195" name="Line 43"/>
          <p:cNvSpPr>
            <a:spLocks noChangeShapeType="1"/>
          </p:cNvSpPr>
          <p:nvPr/>
        </p:nvSpPr>
        <p:spPr bwMode="auto">
          <a:xfrm>
            <a:off x="609600" y="1905000"/>
            <a:ext cx="0" cy="7620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96" name="Line 44"/>
          <p:cNvSpPr>
            <a:spLocks noChangeShapeType="1"/>
          </p:cNvSpPr>
          <p:nvPr/>
        </p:nvSpPr>
        <p:spPr bwMode="auto">
          <a:xfrm>
            <a:off x="609600" y="2971800"/>
            <a:ext cx="0" cy="7620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97" name="Line 45"/>
          <p:cNvSpPr>
            <a:spLocks noChangeShapeType="1"/>
          </p:cNvSpPr>
          <p:nvPr/>
        </p:nvSpPr>
        <p:spPr bwMode="auto">
          <a:xfrm>
            <a:off x="609600" y="3962400"/>
            <a:ext cx="0" cy="7620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98" name="Line 46"/>
          <p:cNvSpPr>
            <a:spLocks noChangeShapeType="1"/>
          </p:cNvSpPr>
          <p:nvPr/>
        </p:nvSpPr>
        <p:spPr bwMode="auto">
          <a:xfrm>
            <a:off x="609600" y="5029200"/>
            <a:ext cx="0" cy="6858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99" name="Text Box 47"/>
          <p:cNvSpPr txBox="1">
            <a:spLocks noChangeArrowheads="1"/>
          </p:cNvSpPr>
          <p:nvPr/>
        </p:nvSpPr>
        <p:spPr bwMode="auto">
          <a:xfrm>
            <a:off x="7086600" y="46482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Toronto</a:t>
            </a:r>
          </a:p>
        </p:txBody>
      </p:sp>
      <p:sp>
        <p:nvSpPr>
          <p:cNvPr id="305200" name="Text Box 48"/>
          <p:cNvSpPr txBox="1">
            <a:spLocks noChangeArrowheads="1"/>
          </p:cNvSpPr>
          <p:nvPr/>
        </p:nvSpPr>
        <p:spPr bwMode="auto">
          <a:xfrm>
            <a:off x="1828800" y="4648200"/>
            <a:ext cx="133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latin typeface="Times New Roman" panose="02020603050405020304" pitchFamily="18" charset="0"/>
              </a:rPr>
              <a:t>Frankfurt</a:t>
            </a:r>
          </a:p>
        </p:txBody>
      </p:sp>
      <p:sp>
        <p:nvSpPr>
          <p:cNvPr id="305201" name="Text Box 49"/>
          <p:cNvSpPr txBox="1">
            <a:spLocks noChangeArrowheads="1"/>
          </p:cNvSpPr>
          <p:nvPr/>
        </p:nvSpPr>
        <p:spPr bwMode="auto">
          <a:xfrm>
            <a:off x="304800" y="4648200"/>
            <a:ext cx="639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solidFill>
                  <a:schemeClr val="hlink"/>
                </a:solidFill>
                <a:latin typeface="Times New Roman" panose="02020603050405020304" pitchFamily="18" charset="0"/>
              </a:rPr>
              <a:t>city</a:t>
            </a:r>
            <a:endParaRPr kumimoji="0" lang="en-US" altLang="zh-CN">
              <a:latin typeface="Times New Roman" panose="02020603050405020304" pitchFamily="18" charset="0"/>
            </a:endParaRPr>
          </a:p>
        </p:txBody>
      </p:sp>
      <p:sp>
        <p:nvSpPr>
          <p:cNvPr id="305202" name="Text Box 50"/>
          <p:cNvSpPr txBox="1">
            <a:spLocks noChangeArrowheads="1"/>
          </p:cNvSpPr>
          <p:nvPr/>
        </p:nvSpPr>
        <p:spPr bwMode="auto">
          <a:xfrm>
            <a:off x="800100" y="1097280"/>
            <a:ext cx="7620000" cy="426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dirty="0" smtClean="0"/>
              <a:t>概念</a:t>
            </a:r>
            <a:r>
              <a:rPr lang="en-US" altLang="zh-CN" sz="2200" b="1" dirty="0" smtClean="0"/>
              <a:t>/</a:t>
            </a:r>
            <a:r>
              <a:rPr lang="zh-CN" altLang="en-US" sz="2200" b="1" dirty="0" smtClean="0"/>
              <a:t>语义：</a:t>
            </a:r>
            <a:r>
              <a:rPr lang="zh-CN" altLang="en-US" sz="2200" b="1" dirty="0" smtClean="0"/>
              <a:t>概念一种关联关系；有语义</a:t>
            </a:r>
            <a:r>
              <a:rPr lang="zh-CN" altLang="en-US" sz="2200" b="1" dirty="0"/>
              <a:t>结构</a:t>
            </a:r>
            <a:endParaRPr lang="zh-CN" altLang="en-US" sz="2200" b="1" dirty="0"/>
          </a:p>
        </p:txBody>
      </p:sp>
      <p:sp>
        <p:nvSpPr>
          <p:cNvPr id="297986" name="Rectangle 2"/>
          <p:cNvSpPr>
            <a:spLocks noGrp="1" noChangeArrowheads="1"/>
          </p:cNvSpPr>
          <p:nvPr/>
        </p:nvSpPr>
        <p:spPr>
          <a:xfrm>
            <a:off x="75565" y="0"/>
            <a:ext cx="8992235" cy="6096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zh-CN" altLang="en-US" sz="4000" dirty="0">
                <a:latin typeface="宋体" panose="02010600030101010101" pitchFamily="2" charset="-122"/>
                <a:ea typeface="宋体" panose="02010600030101010101" pitchFamily="2" charset="-122"/>
              </a:rPr>
              <a:t>数据仓库的概念</a:t>
            </a:r>
            <a:r>
              <a:rPr lang="zh-CN" altLang="en-US" sz="4000" dirty="0" smtClean="0">
                <a:latin typeface="宋体" panose="02010600030101010101" pitchFamily="2" charset="-122"/>
                <a:ea typeface="宋体" panose="02010600030101010101" pitchFamily="2" charset="-122"/>
              </a:rPr>
              <a:t>模型</a:t>
            </a:r>
            <a:endParaRPr lang="zh-CN" altLang="en-US" sz="4000" dirty="0">
              <a:latin typeface="宋体" panose="02010600030101010101" pitchFamily="2" charset="-122"/>
              <a:ea typeface="宋体" panose="02010600030101010101" pitchFamily="2" charset="-122"/>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ChangeArrowheads="1"/>
          </p:cNvSpPr>
          <p:nvPr/>
        </p:nvSpPr>
        <p:spPr bwMode="auto">
          <a:xfrm>
            <a:off x="256540" y="641350"/>
            <a:ext cx="8369935" cy="317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buClr>
                <a:srgbClr val="FF0066"/>
              </a:buClr>
              <a:buFont typeface="Marlett" pitchFamily="2" charset="2"/>
              <a:buChar char="8"/>
            </a:pPr>
            <a:r>
              <a:rPr lang="zh-CN" altLang="en-US" sz="2800" b="1" dirty="0">
                <a:latin typeface="宋体" panose="02010600030101010101" pitchFamily="2" charset="-122"/>
              </a:rPr>
              <a:t>维</a:t>
            </a:r>
            <a:r>
              <a:rPr lang="en-US" altLang="zh-CN" sz="2800" b="1" dirty="0">
                <a:latin typeface="宋体" panose="02010600030101010101" pitchFamily="2" charset="-122"/>
              </a:rPr>
              <a:t>:</a:t>
            </a:r>
            <a:r>
              <a:rPr lang="zh-CN" altLang="en-US" sz="2800" b="1" dirty="0">
                <a:latin typeface="宋体" panose="02010600030101010101" pitchFamily="2" charset="-122"/>
              </a:rPr>
              <a:t>人们观察数据的特定角度</a:t>
            </a:r>
            <a:r>
              <a:rPr lang="en-US" altLang="zh-CN" sz="2800" b="1" dirty="0">
                <a:latin typeface="宋体" panose="02010600030101010101" pitchFamily="2" charset="-122"/>
              </a:rPr>
              <a:t>--</a:t>
            </a:r>
            <a:r>
              <a:rPr lang="zh-CN" altLang="en-US" sz="2800" b="1" dirty="0">
                <a:latin typeface="宋体" panose="02010600030101010101" pitchFamily="2" charset="-122"/>
              </a:rPr>
              <a:t>对应维</a:t>
            </a:r>
            <a:r>
              <a:rPr lang="zh-CN" altLang="en-US" sz="2800" b="1" dirty="0" smtClean="0">
                <a:latin typeface="宋体" panose="02010600030101010101" pitchFamily="2" charset="-122"/>
              </a:rPr>
              <a:t>表</a:t>
            </a:r>
            <a:endParaRPr lang="zh-CN" altLang="en-US" sz="2800" b="1" dirty="0">
              <a:latin typeface="宋体" panose="02010600030101010101" pitchFamily="2" charset="-122"/>
            </a:endParaRPr>
          </a:p>
          <a:p>
            <a:pPr eaLnBrk="0" hangingPunct="0">
              <a:buClr>
                <a:srgbClr val="FF0066"/>
              </a:buClr>
              <a:buFont typeface="Marlett" pitchFamily="2" charset="2"/>
              <a:buChar char="8"/>
            </a:pPr>
            <a:r>
              <a:rPr lang="zh-CN" altLang="en-US" sz="2800" b="1" dirty="0">
                <a:latin typeface="宋体" panose="02010600030101010101" pitchFamily="2" charset="-122"/>
              </a:rPr>
              <a:t>维成员</a:t>
            </a:r>
            <a:r>
              <a:rPr lang="en-US" altLang="zh-CN" sz="2800" b="1" dirty="0">
                <a:latin typeface="宋体" panose="02010600030101010101" pitchFamily="2" charset="-122"/>
              </a:rPr>
              <a:t>: </a:t>
            </a:r>
            <a:r>
              <a:rPr lang="zh-CN" altLang="en-US" sz="2800" b="1" dirty="0">
                <a:latin typeface="宋体" panose="02010600030101010101" pitchFamily="2" charset="-122"/>
              </a:rPr>
              <a:t>维的</a:t>
            </a:r>
            <a:r>
              <a:rPr lang="zh-CN" altLang="en-US" sz="2800" b="1" dirty="0" smtClean="0">
                <a:latin typeface="宋体" panose="02010600030101010101" pitchFamily="2" charset="-122"/>
              </a:rPr>
              <a:t>取值</a:t>
            </a:r>
            <a:endParaRPr lang="zh-CN" altLang="en-US" sz="2800" b="1" dirty="0">
              <a:latin typeface="宋体" panose="02010600030101010101" pitchFamily="2" charset="-122"/>
            </a:endParaRPr>
          </a:p>
          <a:p>
            <a:pPr eaLnBrk="0" hangingPunct="0">
              <a:buClr>
                <a:srgbClr val="FF0066"/>
              </a:buClr>
              <a:buFont typeface="Marlett" pitchFamily="2" charset="2"/>
              <a:buChar char="8"/>
            </a:pPr>
            <a:r>
              <a:rPr lang="zh-CN" altLang="en-US" sz="2800" b="1" dirty="0">
                <a:latin typeface="宋体" panose="02010600030101010101" pitchFamily="2" charset="-122"/>
              </a:rPr>
              <a:t>维层次</a:t>
            </a:r>
            <a:r>
              <a:rPr lang="en-US" altLang="zh-CN" sz="2800" b="1" dirty="0">
                <a:latin typeface="宋体" panose="02010600030101010101" pitchFamily="2" charset="-122"/>
              </a:rPr>
              <a:t>: </a:t>
            </a:r>
          </a:p>
          <a:p>
            <a:pPr marL="914400" lvl="1" indent="-457200" eaLnBrk="0" hangingPunct="0">
              <a:buClr>
                <a:srgbClr val="FF0066"/>
              </a:buClr>
              <a:buFont typeface="BatangChe" panose="02030609000101010101" charset="-127"/>
              <a:buChar char="-"/>
            </a:pPr>
            <a:r>
              <a:rPr lang="zh-CN" altLang="en-US" sz="2800" b="1" dirty="0">
                <a:latin typeface="宋体" panose="02010600030101010101" pitchFamily="2" charset="-122"/>
              </a:rPr>
              <a:t>代表维的细节程度， 时间维的层次可以是</a:t>
            </a:r>
            <a:r>
              <a:rPr lang="en-US" altLang="zh-CN" sz="2800" b="1" dirty="0">
                <a:latin typeface="宋体" panose="02010600030101010101" pitchFamily="2" charset="-122"/>
              </a:rPr>
              <a:t>——</a:t>
            </a:r>
            <a:r>
              <a:rPr lang="zh-CN" altLang="en-US" sz="2800" b="1" dirty="0">
                <a:latin typeface="宋体" panose="02010600030101010101" pitchFamily="2" charset="-122"/>
              </a:rPr>
              <a:t>年</a:t>
            </a:r>
            <a:r>
              <a:rPr lang="en-US" altLang="zh-CN" sz="2800" b="1" dirty="0">
                <a:latin typeface="宋体" panose="02010600030101010101" pitchFamily="2" charset="-122"/>
              </a:rPr>
              <a:t>, </a:t>
            </a:r>
            <a:r>
              <a:rPr lang="zh-CN" altLang="en-US" sz="2800" b="1" dirty="0">
                <a:latin typeface="宋体" panose="02010600030101010101" pitchFamily="2" charset="-122"/>
              </a:rPr>
              <a:t>季</a:t>
            </a:r>
            <a:r>
              <a:rPr lang="en-US" altLang="zh-CN" sz="2800" b="1" dirty="0">
                <a:latin typeface="宋体" panose="02010600030101010101" pitchFamily="2" charset="-122"/>
              </a:rPr>
              <a:t>, </a:t>
            </a:r>
            <a:r>
              <a:rPr lang="zh-CN" altLang="en-US" sz="2800" b="1" dirty="0">
                <a:latin typeface="宋体" panose="02010600030101010101" pitchFamily="2" charset="-122"/>
              </a:rPr>
              <a:t>月</a:t>
            </a:r>
            <a:r>
              <a:rPr lang="en-US" altLang="zh-CN" sz="2800" b="1" dirty="0">
                <a:latin typeface="宋体" panose="02010600030101010101" pitchFamily="2" charset="-122"/>
              </a:rPr>
              <a:t>, </a:t>
            </a:r>
            <a:r>
              <a:rPr lang="zh-CN" altLang="en-US" sz="2800" b="1" dirty="0">
                <a:latin typeface="宋体" panose="02010600030101010101" pitchFamily="2" charset="-122"/>
              </a:rPr>
              <a:t>周</a:t>
            </a:r>
            <a:r>
              <a:rPr lang="en-US" altLang="zh-CN" sz="2800" b="1" dirty="0">
                <a:latin typeface="宋体" panose="02010600030101010101" pitchFamily="2" charset="-122"/>
              </a:rPr>
              <a:t>,</a:t>
            </a:r>
            <a:r>
              <a:rPr lang="zh-CN" altLang="en-US" sz="2800" b="1" dirty="0">
                <a:latin typeface="宋体" panose="02010600030101010101" pitchFamily="2" charset="-122"/>
              </a:rPr>
              <a:t>日</a:t>
            </a:r>
            <a:r>
              <a:rPr lang="en-US" altLang="zh-CN" sz="2800" b="1" dirty="0">
                <a:latin typeface="宋体" panose="02010600030101010101" pitchFamily="2" charset="-122"/>
              </a:rPr>
              <a:t>, </a:t>
            </a:r>
            <a:r>
              <a:rPr lang="zh-CN" altLang="en-US" sz="2800" b="1" dirty="0">
                <a:latin typeface="宋体" panose="02010600030101010101" pitchFamily="2" charset="-122"/>
              </a:rPr>
              <a:t>等等</a:t>
            </a:r>
            <a:r>
              <a:rPr lang="en-US" altLang="zh-CN" sz="2800" b="1" dirty="0">
                <a:latin typeface="宋体" panose="02010600030101010101" pitchFamily="2" charset="-122"/>
              </a:rPr>
              <a:t>.</a:t>
            </a:r>
          </a:p>
          <a:p>
            <a:pPr eaLnBrk="0" hangingPunct="0">
              <a:buClr>
                <a:srgbClr val="FF0066"/>
              </a:buClr>
              <a:buFont typeface="Marlett" pitchFamily="2" charset="2"/>
              <a:buChar char="8"/>
            </a:pPr>
            <a:r>
              <a:rPr lang="zh-CN" altLang="en-US" sz="2800" b="1" dirty="0">
                <a:latin typeface="宋体" panose="02010600030101010101" pitchFamily="2" charset="-122"/>
              </a:rPr>
              <a:t>类</a:t>
            </a:r>
            <a:r>
              <a:rPr lang="en-US" altLang="zh-CN" sz="2800" b="1" dirty="0">
                <a:latin typeface="宋体" panose="02010600030101010101" pitchFamily="2" charset="-122"/>
              </a:rPr>
              <a:t>: </a:t>
            </a:r>
          </a:p>
          <a:p>
            <a:pPr marL="914400" lvl="1" indent="-457200" eaLnBrk="0" hangingPunct="0">
              <a:buClr>
                <a:srgbClr val="FF0066"/>
              </a:buClr>
              <a:buFont typeface="BatangChe" panose="02030609000101010101" charset="-127"/>
              <a:buChar char="-"/>
            </a:pPr>
            <a:r>
              <a:rPr lang="zh-CN" altLang="en-US" sz="2800" b="1" dirty="0">
                <a:latin typeface="宋体" panose="02010600030101010101" pitchFamily="2" charset="-122"/>
              </a:rPr>
              <a:t>维成员互不相交的一个子集</a:t>
            </a:r>
            <a:r>
              <a:rPr lang="en-US" altLang="zh-CN" sz="2800" b="1" dirty="0">
                <a:latin typeface="宋体" panose="02010600030101010101" pitchFamily="2" charset="-122"/>
              </a:rPr>
              <a:t>.</a:t>
            </a:r>
          </a:p>
        </p:txBody>
      </p:sp>
      <p:sp>
        <p:nvSpPr>
          <p:cNvPr id="338948" name="Rectangle 4"/>
          <p:cNvSpPr>
            <a:spLocks noGrp="1" noChangeArrowheads="1"/>
          </p:cNvSpPr>
          <p:nvPr>
            <p:ph type="title" idx="4294967295"/>
          </p:nvPr>
        </p:nvSpPr>
        <p:spPr>
          <a:xfrm>
            <a:off x="-163513" y="152400"/>
            <a:ext cx="9128125" cy="381000"/>
          </a:xfrm>
        </p:spPr>
        <p:txBody>
          <a:bodyPr/>
          <a:lstStyle/>
          <a:p>
            <a:r>
              <a:rPr lang="zh-CN" altLang="en-US" dirty="0">
                <a:latin typeface="宋体" panose="02010600030101010101" pitchFamily="2" charset="-122"/>
                <a:ea typeface="宋体" panose="02010600030101010101" pitchFamily="2" charset="-122"/>
              </a:rPr>
              <a:t>数据仓库的概念模型</a:t>
            </a:r>
            <a:endParaRPr lang="zh-CN" altLang="en-US" dirty="0">
              <a:latin typeface="宋体" panose="02010600030101010101" pitchFamily="2" charset="-122"/>
              <a:ea typeface="宋体" panose="02010600030101010101" pitchFamily="2" charset="-122"/>
            </a:endParaRPr>
          </a:p>
        </p:txBody>
      </p:sp>
      <p:grpSp>
        <p:nvGrpSpPr>
          <p:cNvPr id="339001" name="Group 57"/>
          <p:cNvGrpSpPr/>
          <p:nvPr/>
        </p:nvGrpSpPr>
        <p:grpSpPr bwMode="auto">
          <a:xfrm>
            <a:off x="5590356" y="3789680"/>
            <a:ext cx="3423469" cy="2769144"/>
            <a:chOff x="2437" y="1661"/>
            <a:chExt cx="3228" cy="2554"/>
          </a:xfrm>
        </p:grpSpPr>
        <p:sp>
          <p:nvSpPr>
            <p:cNvPr id="339002" name="Rectangle 58"/>
            <p:cNvSpPr>
              <a:spLocks noChangeArrowheads="1"/>
            </p:cNvSpPr>
            <p:nvPr/>
          </p:nvSpPr>
          <p:spPr bwMode="auto">
            <a:xfrm>
              <a:off x="3741" y="3793"/>
              <a:ext cx="133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zh-CN" altLang="en-US" b="1">
                  <a:latin typeface="Times New Roman" panose="02020603050405020304" pitchFamily="18" charset="0"/>
                </a:rPr>
                <a:t>多维模型</a:t>
              </a:r>
            </a:p>
          </p:txBody>
        </p:sp>
        <p:sp>
          <p:nvSpPr>
            <p:cNvPr id="339003" name="Rectangle 59"/>
            <p:cNvSpPr>
              <a:spLocks noChangeArrowheads="1"/>
            </p:cNvSpPr>
            <p:nvPr/>
          </p:nvSpPr>
          <p:spPr bwMode="auto">
            <a:xfrm>
              <a:off x="3916" y="2188"/>
              <a:ext cx="136" cy="1144"/>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04" name="Rectangle 60"/>
            <p:cNvSpPr>
              <a:spLocks noChangeArrowheads="1"/>
            </p:cNvSpPr>
            <p:nvPr/>
          </p:nvSpPr>
          <p:spPr bwMode="auto">
            <a:xfrm>
              <a:off x="4348" y="2908"/>
              <a:ext cx="568" cy="280"/>
            </a:xfrm>
            <a:prstGeom prst="rect">
              <a:avLst/>
            </a:prstGeom>
            <a:solidFill>
              <a:srgbClr val="33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05" name="Rectangle 61"/>
            <p:cNvSpPr>
              <a:spLocks noChangeArrowheads="1"/>
            </p:cNvSpPr>
            <p:nvPr/>
          </p:nvSpPr>
          <p:spPr bwMode="auto">
            <a:xfrm>
              <a:off x="4636" y="2188"/>
              <a:ext cx="280" cy="424"/>
            </a:xfrm>
            <a:prstGeom prst="rect">
              <a:avLst/>
            </a:prstGeom>
            <a:solidFill>
              <a:srgbClr val="FF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9006" name="Group 62"/>
            <p:cNvGrpSpPr/>
            <p:nvPr/>
          </p:nvGrpSpPr>
          <p:grpSpPr bwMode="auto">
            <a:xfrm>
              <a:off x="2437" y="1661"/>
              <a:ext cx="3228" cy="2245"/>
              <a:chOff x="2734" y="1272"/>
              <a:chExt cx="3114" cy="2073"/>
            </a:xfrm>
          </p:grpSpPr>
          <p:sp>
            <p:nvSpPr>
              <p:cNvPr id="339007" name="Rectangle 63"/>
              <p:cNvSpPr>
                <a:spLocks noChangeArrowheads="1"/>
              </p:cNvSpPr>
              <p:nvPr/>
            </p:nvSpPr>
            <p:spPr bwMode="auto">
              <a:xfrm>
                <a:off x="3325" y="3034"/>
                <a:ext cx="1439"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CN" sz="1800">
                    <a:latin typeface="Arial" panose="020B0604020202020204" pitchFamily="34" charset="0"/>
                  </a:rPr>
                  <a:t>Product Lines</a:t>
                </a:r>
              </a:p>
            </p:txBody>
          </p:sp>
          <p:sp>
            <p:nvSpPr>
              <p:cNvPr id="339008" name="Rectangle 64"/>
              <p:cNvSpPr>
                <a:spLocks noChangeArrowheads="1"/>
              </p:cNvSpPr>
              <p:nvPr/>
            </p:nvSpPr>
            <p:spPr bwMode="auto">
              <a:xfrm rot="19260000">
                <a:off x="4918" y="2766"/>
                <a:ext cx="93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CN" sz="1800">
                    <a:latin typeface="Arial" panose="020B0604020202020204" pitchFamily="34" charset="0"/>
                  </a:rPr>
                  <a:t>Regions</a:t>
                </a:r>
              </a:p>
            </p:txBody>
          </p:sp>
          <p:sp>
            <p:nvSpPr>
              <p:cNvPr id="339009" name="Rectangle 65"/>
              <p:cNvSpPr>
                <a:spLocks noChangeArrowheads="1"/>
              </p:cNvSpPr>
              <p:nvPr/>
            </p:nvSpPr>
            <p:spPr bwMode="auto">
              <a:xfrm>
                <a:off x="2734" y="2136"/>
                <a:ext cx="74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eaLnBrk="0" hangingPunct="0"/>
                <a:r>
                  <a:rPr lang="en-US" altLang="zh-CN" sz="1800">
                    <a:latin typeface="Arial" panose="020B0604020202020204" pitchFamily="34" charset="0"/>
                  </a:rPr>
                  <a:t>Time</a:t>
                </a:r>
              </a:p>
            </p:txBody>
          </p:sp>
          <p:sp>
            <p:nvSpPr>
              <p:cNvPr id="339010" name="AutoShape 66"/>
              <p:cNvSpPr>
                <a:spLocks noChangeArrowheads="1"/>
              </p:cNvSpPr>
              <p:nvPr/>
            </p:nvSpPr>
            <p:spPr bwMode="auto">
              <a:xfrm>
                <a:off x="3340" y="1276"/>
                <a:ext cx="2152" cy="1720"/>
              </a:xfrm>
              <a:prstGeom prst="cube">
                <a:avLst>
                  <a:gd name="adj" fmla="val 24995"/>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11" name="Line 67"/>
              <p:cNvSpPr>
                <a:spLocks noChangeShapeType="1"/>
              </p:cNvSpPr>
              <p:nvPr/>
            </p:nvSpPr>
            <p:spPr bwMode="auto">
              <a:xfrm>
                <a:off x="3336" y="2856"/>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12" name="Line 68"/>
              <p:cNvSpPr>
                <a:spLocks noChangeShapeType="1"/>
              </p:cNvSpPr>
              <p:nvPr/>
            </p:nvSpPr>
            <p:spPr bwMode="auto">
              <a:xfrm>
                <a:off x="3336" y="2712"/>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13" name="Line 69"/>
              <p:cNvSpPr>
                <a:spLocks noChangeShapeType="1"/>
              </p:cNvSpPr>
              <p:nvPr/>
            </p:nvSpPr>
            <p:spPr bwMode="auto">
              <a:xfrm>
                <a:off x="3336" y="2568"/>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14" name="Line 70"/>
              <p:cNvSpPr>
                <a:spLocks noChangeShapeType="1"/>
              </p:cNvSpPr>
              <p:nvPr/>
            </p:nvSpPr>
            <p:spPr bwMode="auto">
              <a:xfrm>
                <a:off x="3336" y="2424"/>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15" name="Line 71"/>
              <p:cNvSpPr>
                <a:spLocks noChangeShapeType="1"/>
              </p:cNvSpPr>
              <p:nvPr/>
            </p:nvSpPr>
            <p:spPr bwMode="auto">
              <a:xfrm>
                <a:off x="3336" y="2280"/>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16" name="Line 72"/>
              <p:cNvSpPr>
                <a:spLocks noChangeShapeType="1"/>
              </p:cNvSpPr>
              <p:nvPr/>
            </p:nvSpPr>
            <p:spPr bwMode="auto">
              <a:xfrm>
                <a:off x="3336" y="2136"/>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17" name="Line 73"/>
              <p:cNvSpPr>
                <a:spLocks noChangeShapeType="1"/>
              </p:cNvSpPr>
              <p:nvPr/>
            </p:nvSpPr>
            <p:spPr bwMode="auto">
              <a:xfrm>
                <a:off x="3336" y="1992"/>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18" name="Line 74"/>
              <p:cNvSpPr>
                <a:spLocks noChangeShapeType="1"/>
              </p:cNvSpPr>
              <p:nvPr/>
            </p:nvSpPr>
            <p:spPr bwMode="auto">
              <a:xfrm>
                <a:off x="3336" y="1848"/>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19" name="Line 75"/>
              <p:cNvSpPr>
                <a:spLocks noChangeShapeType="1"/>
              </p:cNvSpPr>
              <p:nvPr/>
            </p:nvSpPr>
            <p:spPr bwMode="auto">
              <a:xfrm>
                <a:off x="3480"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20" name="Line 76"/>
              <p:cNvSpPr>
                <a:spLocks noChangeShapeType="1"/>
              </p:cNvSpPr>
              <p:nvPr/>
            </p:nvSpPr>
            <p:spPr bwMode="auto">
              <a:xfrm>
                <a:off x="3624"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21" name="Line 77"/>
              <p:cNvSpPr>
                <a:spLocks noChangeShapeType="1"/>
              </p:cNvSpPr>
              <p:nvPr/>
            </p:nvSpPr>
            <p:spPr bwMode="auto">
              <a:xfrm>
                <a:off x="3768"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22" name="Line 78"/>
              <p:cNvSpPr>
                <a:spLocks noChangeShapeType="1"/>
              </p:cNvSpPr>
              <p:nvPr/>
            </p:nvSpPr>
            <p:spPr bwMode="auto">
              <a:xfrm>
                <a:off x="3912"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23" name="Line 79"/>
              <p:cNvSpPr>
                <a:spLocks noChangeShapeType="1"/>
              </p:cNvSpPr>
              <p:nvPr/>
            </p:nvSpPr>
            <p:spPr bwMode="auto">
              <a:xfrm>
                <a:off x="4056"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24" name="Line 80"/>
              <p:cNvSpPr>
                <a:spLocks noChangeShapeType="1"/>
              </p:cNvSpPr>
              <p:nvPr/>
            </p:nvSpPr>
            <p:spPr bwMode="auto">
              <a:xfrm>
                <a:off x="4200"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25" name="Line 81"/>
              <p:cNvSpPr>
                <a:spLocks noChangeShapeType="1"/>
              </p:cNvSpPr>
              <p:nvPr/>
            </p:nvSpPr>
            <p:spPr bwMode="auto">
              <a:xfrm>
                <a:off x="4344"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26" name="Line 82"/>
              <p:cNvSpPr>
                <a:spLocks noChangeShapeType="1"/>
              </p:cNvSpPr>
              <p:nvPr/>
            </p:nvSpPr>
            <p:spPr bwMode="auto">
              <a:xfrm>
                <a:off x="4488"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27" name="Line 83"/>
              <p:cNvSpPr>
                <a:spLocks noChangeShapeType="1"/>
              </p:cNvSpPr>
              <p:nvPr/>
            </p:nvSpPr>
            <p:spPr bwMode="auto">
              <a:xfrm>
                <a:off x="4632"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28" name="Line 84"/>
              <p:cNvSpPr>
                <a:spLocks noChangeShapeType="1"/>
              </p:cNvSpPr>
              <p:nvPr/>
            </p:nvSpPr>
            <p:spPr bwMode="auto">
              <a:xfrm>
                <a:off x="4776"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29" name="Line 85"/>
              <p:cNvSpPr>
                <a:spLocks noChangeShapeType="1"/>
              </p:cNvSpPr>
              <p:nvPr/>
            </p:nvSpPr>
            <p:spPr bwMode="auto">
              <a:xfrm>
                <a:off x="4920"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30" name="Line 86"/>
              <p:cNvSpPr>
                <a:spLocks noChangeShapeType="1"/>
              </p:cNvSpPr>
              <p:nvPr/>
            </p:nvSpPr>
            <p:spPr bwMode="auto">
              <a:xfrm>
                <a:off x="3432" y="1608"/>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31" name="Line 87"/>
              <p:cNvSpPr>
                <a:spLocks noChangeShapeType="1"/>
              </p:cNvSpPr>
              <p:nvPr/>
            </p:nvSpPr>
            <p:spPr bwMode="auto">
              <a:xfrm>
                <a:off x="3528" y="1512"/>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32" name="Line 88"/>
              <p:cNvSpPr>
                <a:spLocks noChangeShapeType="1"/>
              </p:cNvSpPr>
              <p:nvPr/>
            </p:nvSpPr>
            <p:spPr bwMode="auto">
              <a:xfrm>
                <a:off x="3624" y="1416"/>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33" name="Line 89"/>
              <p:cNvSpPr>
                <a:spLocks noChangeShapeType="1"/>
              </p:cNvSpPr>
              <p:nvPr/>
            </p:nvSpPr>
            <p:spPr bwMode="auto">
              <a:xfrm>
                <a:off x="3720" y="1320"/>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34" name="Line 90"/>
              <p:cNvSpPr>
                <a:spLocks noChangeShapeType="1"/>
              </p:cNvSpPr>
              <p:nvPr/>
            </p:nvSpPr>
            <p:spPr bwMode="auto">
              <a:xfrm flipV="1">
                <a:off x="3336"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35" name="Line 91"/>
              <p:cNvSpPr>
                <a:spLocks noChangeShapeType="1"/>
              </p:cNvSpPr>
              <p:nvPr/>
            </p:nvSpPr>
            <p:spPr bwMode="auto">
              <a:xfrm flipV="1">
                <a:off x="3480"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36" name="Line 92"/>
              <p:cNvSpPr>
                <a:spLocks noChangeShapeType="1"/>
              </p:cNvSpPr>
              <p:nvPr/>
            </p:nvSpPr>
            <p:spPr bwMode="auto">
              <a:xfrm flipV="1">
                <a:off x="3624"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37" name="Line 93"/>
              <p:cNvSpPr>
                <a:spLocks noChangeShapeType="1"/>
              </p:cNvSpPr>
              <p:nvPr/>
            </p:nvSpPr>
            <p:spPr bwMode="auto">
              <a:xfrm flipV="1">
                <a:off x="3768"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38" name="Line 94"/>
              <p:cNvSpPr>
                <a:spLocks noChangeShapeType="1"/>
              </p:cNvSpPr>
              <p:nvPr/>
            </p:nvSpPr>
            <p:spPr bwMode="auto">
              <a:xfrm flipV="1">
                <a:off x="3912"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39" name="Line 95"/>
              <p:cNvSpPr>
                <a:spLocks noChangeShapeType="1"/>
              </p:cNvSpPr>
              <p:nvPr/>
            </p:nvSpPr>
            <p:spPr bwMode="auto">
              <a:xfrm flipV="1">
                <a:off x="4056"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40" name="Line 96"/>
              <p:cNvSpPr>
                <a:spLocks noChangeShapeType="1"/>
              </p:cNvSpPr>
              <p:nvPr/>
            </p:nvSpPr>
            <p:spPr bwMode="auto">
              <a:xfrm flipV="1">
                <a:off x="4200"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41" name="Line 97"/>
              <p:cNvSpPr>
                <a:spLocks noChangeShapeType="1"/>
              </p:cNvSpPr>
              <p:nvPr/>
            </p:nvSpPr>
            <p:spPr bwMode="auto">
              <a:xfrm flipV="1">
                <a:off x="4344"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42" name="Line 98"/>
              <p:cNvSpPr>
                <a:spLocks noChangeShapeType="1"/>
              </p:cNvSpPr>
              <p:nvPr/>
            </p:nvSpPr>
            <p:spPr bwMode="auto">
              <a:xfrm flipV="1">
                <a:off x="4488"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43" name="Line 99"/>
              <p:cNvSpPr>
                <a:spLocks noChangeShapeType="1"/>
              </p:cNvSpPr>
              <p:nvPr/>
            </p:nvSpPr>
            <p:spPr bwMode="auto">
              <a:xfrm flipV="1">
                <a:off x="4632"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44" name="Line 100"/>
              <p:cNvSpPr>
                <a:spLocks noChangeShapeType="1"/>
              </p:cNvSpPr>
              <p:nvPr/>
            </p:nvSpPr>
            <p:spPr bwMode="auto">
              <a:xfrm flipV="1">
                <a:off x="4776"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45" name="Line 101"/>
              <p:cNvSpPr>
                <a:spLocks noChangeShapeType="1"/>
              </p:cNvSpPr>
              <p:nvPr/>
            </p:nvSpPr>
            <p:spPr bwMode="auto">
              <a:xfrm flipV="1">
                <a:off x="4920"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46" name="Line 102"/>
              <p:cNvSpPr>
                <a:spLocks noChangeShapeType="1"/>
              </p:cNvSpPr>
              <p:nvPr/>
            </p:nvSpPr>
            <p:spPr bwMode="auto">
              <a:xfrm>
                <a:off x="5160" y="1608"/>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47" name="Line 103"/>
              <p:cNvSpPr>
                <a:spLocks noChangeShapeType="1"/>
              </p:cNvSpPr>
              <p:nvPr/>
            </p:nvSpPr>
            <p:spPr bwMode="auto">
              <a:xfrm>
                <a:off x="5256" y="1512"/>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48" name="Line 104"/>
              <p:cNvSpPr>
                <a:spLocks noChangeShapeType="1"/>
              </p:cNvSpPr>
              <p:nvPr/>
            </p:nvSpPr>
            <p:spPr bwMode="auto">
              <a:xfrm>
                <a:off x="5352" y="1416"/>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49" name="Line 105"/>
              <p:cNvSpPr>
                <a:spLocks noChangeShapeType="1"/>
              </p:cNvSpPr>
              <p:nvPr/>
            </p:nvSpPr>
            <p:spPr bwMode="auto">
              <a:xfrm>
                <a:off x="5448" y="1320"/>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50" name="Line 106"/>
              <p:cNvSpPr>
                <a:spLocks noChangeShapeType="1"/>
              </p:cNvSpPr>
              <p:nvPr/>
            </p:nvSpPr>
            <p:spPr bwMode="auto">
              <a:xfrm flipV="1">
                <a:off x="5064" y="1416"/>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51" name="Line 107"/>
              <p:cNvSpPr>
                <a:spLocks noChangeShapeType="1"/>
              </p:cNvSpPr>
              <p:nvPr/>
            </p:nvSpPr>
            <p:spPr bwMode="auto">
              <a:xfrm flipV="1">
                <a:off x="5064" y="1560"/>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52" name="Line 108"/>
              <p:cNvSpPr>
                <a:spLocks noChangeShapeType="1"/>
              </p:cNvSpPr>
              <p:nvPr/>
            </p:nvSpPr>
            <p:spPr bwMode="auto">
              <a:xfrm flipV="1">
                <a:off x="5064" y="1704"/>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53" name="Line 109"/>
              <p:cNvSpPr>
                <a:spLocks noChangeShapeType="1"/>
              </p:cNvSpPr>
              <p:nvPr/>
            </p:nvSpPr>
            <p:spPr bwMode="auto">
              <a:xfrm flipV="1">
                <a:off x="5064" y="1848"/>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54" name="Line 110"/>
              <p:cNvSpPr>
                <a:spLocks noChangeShapeType="1"/>
              </p:cNvSpPr>
              <p:nvPr/>
            </p:nvSpPr>
            <p:spPr bwMode="auto">
              <a:xfrm flipV="1">
                <a:off x="5064" y="199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55" name="Line 111"/>
              <p:cNvSpPr>
                <a:spLocks noChangeShapeType="1"/>
              </p:cNvSpPr>
              <p:nvPr/>
            </p:nvSpPr>
            <p:spPr bwMode="auto">
              <a:xfrm flipV="1">
                <a:off x="5064" y="2136"/>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56" name="Line 112"/>
              <p:cNvSpPr>
                <a:spLocks noChangeShapeType="1"/>
              </p:cNvSpPr>
              <p:nvPr/>
            </p:nvSpPr>
            <p:spPr bwMode="auto">
              <a:xfrm flipV="1">
                <a:off x="5064" y="2280"/>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57" name="Line 113"/>
              <p:cNvSpPr>
                <a:spLocks noChangeShapeType="1"/>
              </p:cNvSpPr>
              <p:nvPr/>
            </p:nvSpPr>
            <p:spPr bwMode="auto">
              <a:xfrm flipV="1">
                <a:off x="5064" y="2424"/>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9058" name="Rectangle 114"/>
            <p:cNvSpPr>
              <a:spLocks noChangeArrowheads="1"/>
            </p:cNvSpPr>
            <p:nvPr/>
          </p:nvSpPr>
          <p:spPr bwMode="auto">
            <a:xfrm>
              <a:off x="4348" y="2620"/>
              <a:ext cx="136" cy="136"/>
            </a:xfrm>
            <a:prstGeom prst="rect">
              <a:avLst/>
            </a:prstGeom>
            <a:solidFill>
              <a:srgbClr val="FF00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339258" name="Picture 314"/>
          <p:cNvPicPr>
            <a:picLocks noChangeAspect="1" noChangeArrowheads="1"/>
          </p:cNvPicPr>
          <p:nvPr/>
        </p:nvPicPr>
        <p:blipFill>
          <a:blip r:embed="rId3">
            <a:lum bright="-66000" contrast="66000"/>
            <a:extLst>
              <a:ext uri="{28A0092B-C50C-407E-A947-70E740481C1C}">
                <a14:useLocalDpi xmlns:a14="http://schemas.microsoft.com/office/drawing/2010/main" val="0"/>
              </a:ext>
            </a:extLst>
          </a:blip>
          <a:srcRect/>
          <a:stretch>
            <a:fillRect/>
          </a:stretch>
        </p:blipFill>
        <p:spPr bwMode="auto">
          <a:xfrm>
            <a:off x="3059113" y="4868863"/>
            <a:ext cx="1341437" cy="1325562"/>
          </a:xfrm>
          <a:prstGeom prst="rect">
            <a:avLst/>
          </a:prstGeom>
          <a:noFill/>
          <a:extLst>
            <a:ext uri="{909E8E84-426E-40DD-AFC4-6F175D3DCCD1}">
              <a14:hiddenFill xmlns:a14="http://schemas.microsoft.com/office/drawing/2010/main">
                <a:solidFill>
                  <a:srgbClr val="FFFFFF"/>
                </a:solidFill>
              </a14:hiddenFill>
            </a:ext>
          </a:extLst>
        </p:spPr>
      </p:pic>
      <p:sp>
        <p:nvSpPr>
          <p:cNvPr id="339259" name="Line 315"/>
          <p:cNvSpPr>
            <a:spLocks noChangeShapeType="1"/>
          </p:cNvSpPr>
          <p:nvPr/>
        </p:nvSpPr>
        <p:spPr bwMode="auto">
          <a:xfrm flipH="1">
            <a:off x="4427538" y="5516563"/>
            <a:ext cx="1512887" cy="0"/>
          </a:xfrm>
          <a:prstGeom prst="line">
            <a:avLst/>
          </a:prstGeom>
          <a:noFill/>
          <a:ln w="571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9260" name="Text Box 316"/>
          <p:cNvSpPr txBox="1">
            <a:spLocks noChangeArrowheads="1"/>
          </p:cNvSpPr>
          <p:nvPr/>
        </p:nvSpPr>
        <p:spPr bwMode="auto">
          <a:xfrm>
            <a:off x="3348038" y="4508500"/>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维表</a:t>
            </a:r>
          </a:p>
        </p:txBody>
      </p:sp>
    </p:spTree>
    <p:extLst>
      <p:ext uri="{BB962C8B-B14F-4D97-AF65-F5344CB8AC3E}">
        <p14:creationId xmlns:p14="http://schemas.microsoft.com/office/powerpoint/2010/main" val="1728291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nvSpPr>
        <p:spPr>
          <a:xfrm>
            <a:off x="75565" y="0"/>
            <a:ext cx="8992235" cy="6096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zh-CN" altLang="en-US" sz="4000" dirty="0">
                <a:latin typeface="宋体" panose="02010600030101010101" pitchFamily="2" charset="-122"/>
                <a:ea typeface="宋体" panose="02010600030101010101" pitchFamily="2" charset="-122"/>
              </a:rPr>
              <a:t>数据仓库的概念</a:t>
            </a:r>
            <a:r>
              <a:rPr lang="zh-CN" altLang="en-US" sz="4000" dirty="0" smtClean="0">
                <a:latin typeface="宋体" panose="02010600030101010101" pitchFamily="2" charset="-122"/>
                <a:ea typeface="宋体" panose="02010600030101010101" pitchFamily="2" charset="-122"/>
              </a:rPr>
              <a:t>模型</a:t>
            </a:r>
            <a:endParaRPr lang="zh-CN" altLang="en-US" sz="4000" dirty="0">
              <a:latin typeface="宋体" panose="02010600030101010101" pitchFamily="2" charset="-122"/>
              <a:ea typeface="宋体" panose="02010600030101010101" pitchFamily="2" charset="-122"/>
            </a:endParaRPr>
          </a:p>
        </p:txBody>
      </p:sp>
      <p:sp>
        <p:nvSpPr>
          <p:cNvPr id="4" name="Rectangle 4"/>
          <p:cNvSpPr txBox="1">
            <a:spLocks noChangeArrowheads="1"/>
          </p:cNvSpPr>
          <p:nvPr/>
        </p:nvSpPr>
        <p:spPr>
          <a:xfrm>
            <a:off x="76200" y="713740"/>
            <a:ext cx="8991600" cy="5763260"/>
          </a:xfrm>
          <a:prstGeom prst="rect">
            <a:avLst/>
          </a:prstGeom>
          <a:noFill/>
        </p:spPr>
        <p:txBody>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a:lnSpc>
                <a:spcPct val="130000"/>
              </a:lnSpc>
            </a:pPr>
            <a:r>
              <a:rPr lang="zh-CN" altLang="en-US" dirty="0" smtClean="0">
                <a:latin typeface="宋体" panose="02010600030101010101" pitchFamily="2" charset="-122"/>
                <a:ea typeface="宋体" panose="02010600030101010101" pitchFamily="2" charset="-122"/>
              </a:rPr>
              <a:t>数据仓库模型</a:t>
            </a:r>
          </a:p>
          <a:p>
            <a:pPr lvl="1">
              <a:lnSpc>
                <a:spcPct val="130000"/>
              </a:lnSpc>
              <a:spcBef>
                <a:spcPct val="10000"/>
              </a:spcBef>
              <a:buClr>
                <a:srgbClr val="FF0066"/>
              </a:buClr>
              <a:buFont typeface="Marlett" pitchFamily="2" charset="2"/>
              <a:buChar char="–"/>
            </a:pPr>
            <a:r>
              <a:rPr lang="zh-CN" altLang="en-US" u="sng" dirty="0">
                <a:latin typeface="宋体" panose="02010600030101010101" pitchFamily="2" charset="-122"/>
                <a:ea typeface="宋体" panose="02010600030101010101" pitchFamily="2" charset="-122"/>
              </a:rPr>
              <a:t>维表</a:t>
            </a:r>
            <a:r>
              <a:rPr lang="en-US" altLang="zh-CN" u="sng" dirty="0">
                <a:latin typeface="宋体" panose="02010600030101010101" pitchFamily="2" charset="-122"/>
                <a:ea typeface="宋体" panose="02010600030101010101" pitchFamily="2" charset="-122"/>
              </a:rPr>
              <a:t>:  </a:t>
            </a:r>
          </a:p>
          <a:p>
            <a:pPr lvl="2">
              <a:lnSpc>
                <a:spcPct val="130000"/>
              </a:lnSpc>
              <a:spcBef>
                <a:spcPct val="10000"/>
              </a:spcBef>
              <a:buClr>
                <a:srgbClr val="FF0066"/>
              </a:buClr>
              <a:buFont typeface="BatangChe" panose="02030609000101010101" charset="-127"/>
              <a:buChar char="•"/>
            </a:pPr>
            <a:r>
              <a:rPr lang="zh-CN" altLang="en-US" dirty="0">
                <a:latin typeface="宋体" panose="02010600030101010101" pitchFamily="2" charset="-122"/>
                <a:ea typeface="宋体" panose="02010600030101010101" pitchFamily="2" charset="-122"/>
              </a:rPr>
              <a:t>存放维数据的</a:t>
            </a:r>
            <a:r>
              <a:rPr lang="zh-CN" altLang="en-US" dirty="0" smtClean="0">
                <a:latin typeface="宋体" panose="02010600030101010101" pitchFamily="2" charset="-122"/>
                <a:ea typeface="宋体" panose="02010600030101010101" pitchFamily="2" charset="-122"/>
              </a:rPr>
              <a:t>表，对</a:t>
            </a:r>
            <a:r>
              <a:rPr lang="zh-CN" altLang="en-US" dirty="0">
                <a:latin typeface="宋体" panose="02010600030101010101" pitchFamily="2" charset="-122"/>
                <a:ea typeface="宋体" panose="02010600030101010101" pitchFamily="2" charset="-122"/>
              </a:rPr>
              <a:t>维进行深层次的分析</a:t>
            </a:r>
          </a:p>
          <a:p>
            <a:pPr lvl="1">
              <a:lnSpc>
                <a:spcPct val="130000"/>
              </a:lnSpc>
              <a:spcBef>
                <a:spcPct val="10000"/>
              </a:spcBef>
              <a:buClr>
                <a:srgbClr val="FF0066"/>
              </a:buClr>
              <a:buFont typeface="Marlett" pitchFamily="2" charset="2"/>
              <a:buChar char="–"/>
            </a:pPr>
            <a:r>
              <a:rPr lang="zh-CN" altLang="en-US" u="sng" dirty="0">
                <a:latin typeface="宋体" panose="02010600030101010101" pitchFamily="2" charset="-122"/>
                <a:ea typeface="宋体" panose="02010600030101010101" pitchFamily="2" charset="-122"/>
              </a:rPr>
              <a:t>事实表</a:t>
            </a:r>
            <a:r>
              <a:rPr lang="en-US" altLang="zh-CN" u="sng" dirty="0">
                <a:latin typeface="宋体" panose="02010600030101010101" pitchFamily="2" charset="-122"/>
                <a:ea typeface="宋体" panose="02010600030101010101" pitchFamily="2" charset="-122"/>
              </a:rPr>
              <a:t>: </a:t>
            </a:r>
            <a:endParaRPr lang="en-US" altLang="zh-CN" u="sng" dirty="0" smtClean="0">
              <a:latin typeface="宋体" panose="02010600030101010101" pitchFamily="2" charset="-122"/>
              <a:ea typeface="宋体" panose="02010600030101010101" pitchFamily="2" charset="-122"/>
            </a:endParaRPr>
          </a:p>
          <a:p>
            <a:pPr lvl="2">
              <a:lnSpc>
                <a:spcPct val="130000"/>
              </a:lnSpc>
              <a:spcBef>
                <a:spcPct val="10000"/>
              </a:spcBef>
              <a:buClr>
                <a:srgbClr val="FF0066"/>
              </a:buClr>
              <a:buFont typeface="Marlett" pitchFamily="2" charset="2"/>
              <a:buChar char="–"/>
            </a:pPr>
            <a:r>
              <a:rPr lang="zh-CN" altLang="en-US" dirty="0" smtClean="0">
                <a:latin typeface="宋体" panose="02010600030101010101" pitchFamily="2" charset="-122"/>
                <a:ea typeface="宋体" panose="02010600030101010101" pitchFamily="2" charset="-122"/>
              </a:rPr>
              <a:t>由</a:t>
            </a:r>
            <a:r>
              <a:rPr lang="zh-CN" altLang="en-US" dirty="0">
                <a:latin typeface="宋体" panose="02010600030101010101" pitchFamily="2" charset="-122"/>
                <a:ea typeface="宋体" panose="02010600030101010101" pitchFamily="2" charset="-122"/>
              </a:rPr>
              <a:t>事实数据元素和维数据元素</a:t>
            </a:r>
            <a:r>
              <a:rPr lang="zh-CN" altLang="en-US" dirty="0" smtClean="0">
                <a:latin typeface="宋体" panose="02010600030101010101" pitchFamily="2" charset="-122"/>
                <a:ea typeface="宋体" panose="02010600030101010101" pitchFamily="2" charset="-122"/>
              </a:rPr>
              <a:t>组成</a:t>
            </a:r>
            <a:endParaRPr lang="en-US" altLang="zh-CN" dirty="0" smtClean="0">
              <a:latin typeface="宋体" panose="02010600030101010101" pitchFamily="2" charset="-122"/>
              <a:ea typeface="宋体" panose="02010600030101010101" pitchFamily="2" charset="-122"/>
            </a:endParaRPr>
          </a:p>
          <a:p>
            <a:pPr lvl="2">
              <a:lnSpc>
                <a:spcPct val="130000"/>
              </a:lnSpc>
              <a:spcBef>
                <a:spcPct val="10000"/>
              </a:spcBef>
              <a:buClr>
                <a:srgbClr val="FF0066"/>
              </a:buClr>
              <a:buFont typeface="Marlett" pitchFamily="2" charset="2"/>
              <a:buChar char="–"/>
            </a:pPr>
            <a:r>
              <a:rPr lang="zh-CN" altLang="en-US" dirty="0" smtClean="0">
                <a:latin typeface="宋体" panose="02010600030101010101" pitchFamily="2" charset="-122"/>
                <a:ea typeface="宋体" panose="02010600030101010101" pitchFamily="2" charset="-122"/>
              </a:rPr>
              <a:t>事实</a:t>
            </a:r>
            <a:r>
              <a:rPr lang="zh-CN" altLang="en-US" dirty="0">
                <a:latin typeface="宋体" panose="02010600030101010101" pitchFamily="2" charset="-122"/>
                <a:ea typeface="宋体" panose="02010600030101010101" pitchFamily="2" charset="-122"/>
              </a:rPr>
              <a:t>表是多维模型的</a:t>
            </a:r>
            <a:r>
              <a:rPr lang="zh-CN" altLang="en-US" dirty="0" smtClean="0">
                <a:latin typeface="宋体" panose="02010600030101010101" pitchFamily="2" charset="-122"/>
                <a:ea typeface="宋体" panose="02010600030101010101" pitchFamily="2" charset="-122"/>
              </a:rPr>
              <a:t>核心</a:t>
            </a:r>
            <a:endParaRPr lang="en-US" altLang="zh-CN" dirty="0" smtClean="0">
              <a:latin typeface="宋体" panose="02010600030101010101" pitchFamily="2" charset="-122"/>
              <a:ea typeface="宋体" panose="02010600030101010101" pitchFamily="2" charset="-122"/>
            </a:endParaRPr>
          </a:p>
          <a:p>
            <a:pPr lvl="2">
              <a:lnSpc>
                <a:spcPct val="130000"/>
              </a:lnSpc>
              <a:spcBef>
                <a:spcPct val="10000"/>
              </a:spcBef>
              <a:buClr>
                <a:srgbClr val="FF0066"/>
              </a:buClr>
              <a:buFont typeface="Marlett" pitchFamily="2" charset="2"/>
              <a:buChar char="–"/>
            </a:pPr>
            <a:r>
              <a:rPr lang="zh-CN" altLang="en-US" dirty="0" smtClean="0">
                <a:latin typeface="宋体" panose="02010600030101010101" pitchFamily="2" charset="-122"/>
                <a:ea typeface="宋体" panose="02010600030101010101" pitchFamily="2" charset="-122"/>
              </a:rPr>
              <a:t>事实</a:t>
            </a:r>
            <a:r>
              <a:rPr lang="zh-CN" altLang="en-US" dirty="0">
                <a:latin typeface="宋体" panose="02010600030101010101" pitchFamily="2" charset="-122"/>
                <a:ea typeface="宋体" panose="02010600030101010101" pitchFamily="2" charset="-122"/>
              </a:rPr>
              <a:t>数据是决策分析的数据</a:t>
            </a:r>
            <a:r>
              <a:rPr lang="zh-CN" altLang="en-US" dirty="0" smtClean="0">
                <a:latin typeface="宋体" panose="02010600030101010101" pitchFamily="2" charset="-122"/>
                <a:ea typeface="宋体" panose="02010600030101010101" pitchFamily="2" charset="-122"/>
              </a:rPr>
              <a:t>基础，其中</a:t>
            </a:r>
            <a:r>
              <a:rPr lang="zh-CN" altLang="en-US" dirty="0">
                <a:latin typeface="宋体" panose="02010600030101010101" pitchFamily="2" charset="-122"/>
                <a:ea typeface="宋体" panose="02010600030101010101" pitchFamily="2" charset="-122"/>
              </a:rPr>
              <a:t>包含事实名称和度量。</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75565" y="0"/>
            <a:ext cx="8992235" cy="609600"/>
          </a:xfrm>
        </p:spPr>
        <p:txBody>
          <a:bodyPr/>
          <a:lstStyle/>
          <a:p>
            <a:r>
              <a:rPr lang="zh-CN" altLang="en-US" sz="4000" dirty="0">
                <a:latin typeface="宋体" panose="02010600030101010101" pitchFamily="2" charset="-122"/>
                <a:ea typeface="宋体" panose="02010600030101010101" pitchFamily="2" charset="-122"/>
              </a:rPr>
              <a:t>数据仓库的概念</a:t>
            </a:r>
            <a:r>
              <a:rPr lang="zh-CN" altLang="en-US" sz="4000" dirty="0" smtClean="0">
                <a:latin typeface="宋体" panose="02010600030101010101" pitchFamily="2" charset="-122"/>
                <a:ea typeface="宋体" panose="02010600030101010101" pitchFamily="2" charset="-122"/>
              </a:rPr>
              <a:t>模型</a:t>
            </a:r>
            <a:endParaRPr lang="zh-CN" altLang="en-US" sz="4000" dirty="0">
              <a:latin typeface="宋体" panose="02010600030101010101" pitchFamily="2" charset="-122"/>
              <a:ea typeface="宋体" panose="02010600030101010101" pitchFamily="2" charset="-122"/>
            </a:endParaRPr>
          </a:p>
        </p:txBody>
      </p:sp>
      <p:sp>
        <p:nvSpPr>
          <p:cNvPr id="297988" name="Rectangle 4"/>
          <p:cNvSpPr>
            <a:spLocks noGrp="1" noChangeArrowheads="1"/>
          </p:cNvSpPr>
          <p:nvPr>
            <p:ph type="body" idx="1"/>
          </p:nvPr>
        </p:nvSpPr>
        <p:spPr>
          <a:xfrm>
            <a:off x="76200" y="713740"/>
            <a:ext cx="8991600" cy="5763260"/>
          </a:xfrm>
          <a:noFill/>
        </p:spPr>
        <p:txBody>
          <a:bodyPr/>
          <a:lstStyle/>
          <a:p>
            <a:pPr>
              <a:lnSpc>
                <a:spcPct val="130000"/>
              </a:lnSpc>
            </a:pPr>
            <a:r>
              <a:rPr lang="zh-CN" altLang="en-US" dirty="0">
                <a:latin typeface="宋体" panose="02010600030101010101" pitchFamily="2" charset="-122"/>
                <a:ea typeface="宋体" panose="02010600030101010101" pitchFamily="2" charset="-122"/>
              </a:rPr>
              <a:t>数据仓库模型</a:t>
            </a:r>
          </a:p>
          <a:p>
            <a:pPr lvl="1">
              <a:lnSpc>
                <a:spcPct val="130000"/>
              </a:lnSpc>
              <a:spcBef>
                <a:spcPct val="10000"/>
              </a:spcBef>
            </a:pPr>
            <a:r>
              <a:rPr lang="zh-CN" altLang="en-US" sz="2800" u="sng" dirty="0" smtClean="0">
                <a:latin typeface="宋体" panose="02010600030101010101" pitchFamily="2" charset="-122"/>
                <a:ea typeface="宋体" panose="02010600030101010101" pitchFamily="2" charset="-122"/>
              </a:rPr>
              <a:t>星形结构</a:t>
            </a:r>
            <a:r>
              <a:rPr lang="en-US" altLang="zh-CN" sz="2800" dirty="0" smtClean="0">
                <a:latin typeface="宋体" panose="02010600030101010101" pitchFamily="2" charset="-122"/>
                <a:ea typeface="宋体" panose="02010600030101010101" pitchFamily="2" charset="-122"/>
              </a:rPr>
              <a:t>: </a:t>
            </a:r>
          </a:p>
          <a:p>
            <a:pPr lvl="2">
              <a:lnSpc>
                <a:spcPct val="130000"/>
              </a:lnSpc>
              <a:spcBef>
                <a:spcPct val="10000"/>
              </a:spcBef>
            </a:pPr>
            <a:r>
              <a:rPr lang="zh-CN" altLang="en-US" sz="2400" dirty="0" smtClean="0">
                <a:latin typeface="宋体" panose="02010600030101010101" pitchFamily="2" charset="-122"/>
                <a:ea typeface="宋体" panose="02010600030101010101" pitchFamily="2" charset="-122"/>
              </a:rPr>
              <a:t>以</a:t>
            </a:r>
            <a:r>
              <a:rPr lang="zh-CN" altLang="en-US" sz="2400" dirty="0">
                <a:latin typeface="宋体" panose="02010600030101010101" pitchFamily="2" charset="-122"/>
                <a:ea typeface="宋体" panose="02010600030101010101" pitchFamily="2" charset="-122"/>
              </a:rPr>
              <a:t>事实表为核心，连接多个维</a:t>
            </a:r>
            <a:r>
              <a:rPr lang="zh-CN" altLang="en-US" sz="2400" dirty="0" smtClean="0">
                <a:latin typeface="宋体" panose="02010600030101010101" pitchFamily="2" charset="-122"/>
                <a:ea typeface="宋体" panose="02010600030101010101" pitchFamily="2" charset="-122"/>
              </a:rPr>
              <a:t>表</a:t>
            </a:r>
            <a:endParaRPr lang="zh-CN" altLang="en-US" sz="2400" dirty="0">
              <a:latin typeface="宋体" panose="02010600030101010101" pitchFamily="2" charset="-122"/>
              <a:ea typeface="宋体" panose="02010600030101010101" pitchFamily="2" charset="-122"/>
            </a:endParaRPr>
          </a:p>
          <a:p>
            <a:pPr lvl="1">
              <a:lnSpc>
                <a:spcPct val="130000"/>
              </a:lnSpc>
              <a:spcBef>
                <a:spcPct val="10000"/>
              </a:spcBef>
            </a:pPr>
            <a:r>
              <a:rPr lang="zh-CN" altLang="en-US" sz="2800" u="sng" dirty="0">
                <a:latin typeface="宋体" panose="02010600030101010101" pitchFamily="2" charset="-122"/>
                <a:ea typeface="宋体" panose="02010600030101010101" pitchFamily="2" charset="-122"/>
              </a:rPr>
              <a:t>雪花结构</a:t>
            </a:r>
            <a:r>
              <a:rPr lang="en-US" altLang="zh-CN" sz="2800" dirty="0">
                <a:latin typeface="宋体" panose="02010600030101010101" pitchFamily="2" charset="-122"/>
                <a:ea typeface="宋体" panose="02010600030101010101" pitchFamily="2" charset="-122"/>
              </a:rPr>
              <a:t>: </a:t>
            </a:r>
            <a:endParaRPr lang="en-US" altLang="zh-CN" sz="2800" dirty="0" smtClean="0">
              <a:latin typeface="宋体" panose="02010600030101010101" pitchFamily="2" charset="-122"/>
              <a:ea typeface="宋体" panose="02010600030101010101" pitchFamily="2" charset="-122"/>
            </a:endParaRPr>
          </a:p>
          <a:p>
            <a:pPr lvl="2">
              <a:lnSpc>
                <a:spcPct val="130000"/>
              </a:lnSpc>
              <a:spcBef>
                <a:spcPct val="10000"/>
              </a:spcBef>
            </a:pPr>
            <a:r>
              <a:rPr lang="zh-CN" altLang="en-US" sz="2400" dirty="0" smtClean="0">
                <a:latin typeface="宋体" panose="02010600030101010101" pitchFamily="2" charset="-122"/>
                <a:ea typeface="宋体" panose="02010600030101010101" pitchFamily="2" charset="-122"/>
              </a:rPr>
              <a:t>事实</a:t>
            </a:r>
            <a:r>
              <a:rPr lang="zh-CN" altLang="en-US" sz="2400" dirty="0">
                <a:latin typeface="宋体" panose="02010600030101010101" pitchFamily="2" charset="-122"/>
                <a:ea typeface="宋体" panose="02010600030101010101" pitchFamily="2" charset="-122"/>
              </a:rPr>
              <a:t>表</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有些维层次规范化，构成雪花状的维</a:t>
            </a:r>
            <a:r>
              <a:rPr lang="zh-CN" altLang="en-US" sz="2400" dirty="0" smtClean="0">
                <a:latin typeface="宋体" panose="02010600030101010101" pitchFamily="2" charset="-122"/>
                <a:ea typeface="宋体" panose="02010600030101010101" pitchFamily="2" charset="-122"/>
              </a:rPr>
              <a:t>表</a:t>
            </a:r>
            <a:endParaRPr lang="zh-CN" altLang="en-US" sz="2400" dirty="0">
              <a:latin typeface="宋体" panose="02010600030101010101" pitchFamily="2" charset="-122"/>
              <a:ea typeface="宋体" panose="02010600030101010101" pitchFamily="2" charset="-122"/>
            </a:endParaRPr>
          </a:p>
          <a:p>
            <a:pPr lvl="1">
              <a:lnSpc>
                <a:spcPct val="130000"/>
              </a:lnSpc>
              <a:spcBef>
                <a:spcPct val="10000"/>
              </a:spcBef>
            </a:pPr>
            <a:r>
              <a:rPr lang="zh-CN" altLang="en-US" sz="2800" u="sng" dirty="0">
                <a:latin typeface="宋体" panose="02010600030101010101" pitchFamily="2" charset="-122"/>
                <a:ea typeface="宋体" panose="02010600030101010101" pitchFamily="2" charset="-122"/>
              </a:rPr>
              <a:t>事实星群结构</a:t>
            </a:r>
            <a:r>
              <a:rPr lang="en-US" altLang="zh-CN" sz="2800" dirty="0">
                <a:latin typeface="宋体" panose="02010600030101010101" pitchFamily="2" charset="-122"/>
                <a:ea typeface="宋体" panose="02010600030101010101" pitchFamily="2" charset="-122"/>
              </a:rPr>
              <a:t>: </a:t>
            </a:r>
            <a:endParaRPr lang="en-US" altLang="zh-CN" sz="2800" dirty="0" smtClean="0">
              <a:latin typeface="宋体" panose="02010600030101010101" pitchFamily="2" charset="-122"/>
              <a:ea typeface="宋体" panose="02010600030101010101" pitchFamily="2" charset="-122"/>
            </a:endParaRPr>
          </a:p>
          <a:p>
            <a:pPr lvl="2">
              <a:lnSpc>
                <a:spcPct val="130000"/>
              </a:lnSpc>
              <a:spcBef>
                <a:spcPct val="10000"/>
              </a:spcBef>
            </a:pPr>
            <a:r>
              <a:rPr lang="zh-CN" altLang="en-US" sz="2400" dirty="0" smtClean="0">
                <a:latin typeface="宋体" panose="02010600030101010101" pitchFamily="2" charset="-122"/>
                <a:ea typeface="宋体" panose="02010600030101010101" pitchFamily="2" charset="-122"/>
              </a:rPr>
              <a:t>多</a:t>
            </a:r>
            <a:r>
              <a:rPr lang="zh-CN" altLang="en-US" sz="2400" dirty="0">
                <a:latin typeface="宋体" panose="02010600030101010101" pitchFamily="2" charset="-122"/>
                <a:ea typeface="宋体" panose="02010600030101010101" pitchFamily="2" charset="-122"/>
              </a:rPr>
              <a:t>个事实表共享维表</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看上去像星簇</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所以称之为星河或事实</a:t>
            </a:r>
            <a:r>
              <a:rPr lang="zh-CN" altLang="en-US" sz="2400" dirty="0" smtClean="0">
                <a:latin typeface="宋体" panose="02010600030101010101" pitchFamily="2" charset="-122"/>
                <a:ea typeface="宋体" panose="02010600030101010101" pitchFamily="2" charset="-122"/>
              </a:rPr>
              <a:t>群 </a:t>
            </a:r>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1014573" y="685800"/>
            <a:ext cx="7226300" cy="498475"/>
          </a:xfrm>
        </p:spPr>
        <p:txBody>
          <a:bodyPr/>
          <a:lstStyle/>
          <a:p>
            <a:r>
              <a:rPr lang="zh-CN" altLang="en-US" dirty="0">
                <a:solidFill>
                  <a:srgbClr val="FF0000"/>
                </a:solidFill>
                <a:latin typeface="宋体" panose="02010600030101010101" pitchFamily="2" charset="-122"/>
                <a:ea typeface="宋体" panose="02010600030101010101" pitchFamily="2" charset="-122"/>
              </a:rPr>
              <a:t>星型结构</a:t>
            </a:r>
          </a:p>
        </p:txBody>
      </p:sp>
      <p:sp>
        <p:nvSpPr>
          <p:cNvPr id="302084" name="Rectangle 4"/>
          <p:cNvSpPr>
            <a:spLocks noChangeArrowheads="1"/>
          </p:cNvSpPr>
          <p:nvPr/>
        </p:nvSpPr>
        <p:spPr bwMode="auto">
          <a:xfrm>
            <a:off x="3548063" y="3162300"/>
            <a:ext cx="2065337" cy="45243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2085" name="Group 5"/>
          <p:cNvGrpSpPr/>
          <p:nvPr/>
        </p:nvGrpSpPr>
        <p:grpSpPr bwMode="auto">
          <a:xfrm>
            <a:off x="304800" y="1295400"/>
            <a:ext cx="1819275" cy="2163763"/>
            <a:chOff x="277" y="1164"/>
            <a:chExt cx="1133" cy="1341"/>
          </a:xfrm>
        </p:grpSpPr>
        <p:sp>
          <p:nvSpPr>
            <p:cNvPr id="302086"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time_key</a:t>
              </a:r>
            </a:p>
            <a:p>
              <a:pPr eaLnBrk="0" hangingPunct="0"/>
              <a:r>
                <a:rPr kumimoji="0" lang="en-US" altLang="zh-CN" sz="1800">
                  <a:latin typeface="Times New Roman" panose="02020603050405020304" pitchFamily="18" charset="0"/>
                </a:rPr>
                <a:t>day</a:t>
              </a:r>
            </a:p>
            <a:p>
              <a:pPr eaLnBrk="0" hangingPunct="0"/>
              <a:r>
                <a:rPr kumimoji="0" lang="en-US" altLang="zh-CN" sz="1800">
                  <a:latin typeface="Times New Roman" panose="02020603050405020304" pitchFamily="18" charset="0"/>
                </a:rPr>
                <a:t>day_of_the_week</a:t>
              </a:r>
            </a:p>
            <a:p>
              <a:pPr eaLnBrk="0" hangingPunct="0"/>
              <a:r>
                <a:rPr kumimoji="0" lang="en-US" altLang="zh-CN" sz="1800">
                  <a:latin typeface="Times New Roman" panose="02020603050405020304" pitchFamily="18" charset="0"/>
                </a:rPr>
                <a:t>month</a:t>
              </a:r>
            </a:p>
            <a:p>
              <a:pPr eaLnBrk="0" hangingPunct="0"/>
              <a:r>
                <a:rPr kumimoji="0" lang="en-US" altLang="zh-CN" sz="1800">
                  <a:latin typeface="Times New Roman" panose="02020603050405020304" pitchFamily="18" charset="0"/>
                </a:rPr>
                <a:t>quarter</a:t>
              </a:r>
            </a:p>
            <a:p>
              <a:pPr eaLnBrk="0" hangingPunct="0"/>
              <a:r>
                <a:rPr kumimoji="0" lang="en-US" altLang="zh-CN" sz="1800">
                  <a:latin typeface="Times New Roman" panose="02020603050405020304" pitchFamily="18" charset="0"/>
                </a:rPr>
                <a:t>year</a:t>
              </a:r>
            </a:p>
          </p:txBody>
        </p:sp>
        <p:sp>
          <p:nvSpPr>
            <p:cNvPr id="302087" name="Rectangle 7"/>
            <p:cNvSpPr>
              <a:spLocks noChangeArrowheads="1"/>
            </p:cNvSpPr>
            <p:nvPr/>
          </p:nvSpPr>
          <p:spPr bwMode="auto">
            <a:xfrm>
              <a:off x="277" y="1164"/>
              <a:ext cx="401" cy="252"/>
            </a:xfrm>
            <a:prstGeom prst="rect">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time</a:t>
              </a:r>
            </a:p>
          </p:txBody>
        </p:sp>
      </p:grpSp>
      <p:grpSp>
        <p:nvGrpSpPr>
          <p:cNvPr id="302088" name="Group 8"/>
          <p:cNvGrpSpPr/>
          <p:nvPr/>
        </p:nvGrpSpPr>
        <p:grpSpPr bwMode="auto">
          <a:xfrm>
            <a:off x="6604000" y="3867150"/>
            <a:ext cx="1831975" cy="1884363"/>
            <a:chOff x="684" y="2196"/>
            <a:chExt cx="1140" cy="1168"/>
          </a:xfrm>
        </p:grpSpPr>
        <p:sp>
          <p:nvSpPr>
            <p:cNvPr id="302089" name="Rectangle 9"/>
            <p:cNvSpPr>
              <a:spLocks noChangeArrowheads="1"/>
            </p:cNvSpPr>
            <p:nvPr/>
          </p:nvSpPr>
          <p:spPr bwMode="auto">
            <a:xfrm>
              <a:off x="684" y="2450"/>
              <a:ext cx="1140" cy="914"/>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location_key</a:t>
              </a:r>
            </a:p>
            <a:p>
              <a:pPr eaLnBrk="0" hangingPunct="0"/>
              <a:r>
                <a:rPr kumimoji="0" lang="en-US" altLang="zh-CN" sz="1800">
                  <a:latin typeface="Times New Roman" panose="02020603050405020304" pitchFamily="18" charset="0"/>
                </a:rPr>
                <a:t>street</a:t>
              </a:r>
            </a:p>
            <a:p>
              <a:pPr eaLnBrk="0" hangingPunct="0"/>
              <a:r>
                <a:rPr kumimoji="0" lang="en-US" altLang="zh-CN" sz="1800">
                  <a:latin typeface="Times New Roman" panose="02020603050405020304" pitchFamily="18" charset="0"/>
                </a:rPr>
                <a:t>city</a:t>
              </a:r>
            </a:p>
            <a:p>
              <a:pPr eaLnBrk="0" hangingPunct="0"/>
              <a:r>
                <a:rPr kumimoji="0" lang="en-US" altLang="zh-CN" sz="1800">
                  <a:latin typeface="Times New Roman" panose="02020603050405020304" pitchFamily="18" charset="0"/>
                </a:rPr>
                <a:t>state_or_province</a:t>
              </a:r>
            </a:p>
            <a:p>
              <a:pPr eaLnBrk="0" hangingPunct="0"/>
              <a:r>
                <a:rPr kumimoji="0" lang="en-US" altLang="zh-CN" sz="1800">
                  <a:latin typeface="Times New Roman" panose="02020603050405020304" pitchFamily="18" charset="0"/>
                </a:rPr>
                <a:t>country</a:t>
              </a:r>
            </a:p>
          </p:txBody>
        </p:sp>
        <p:sp>
          <p:nvSpPr>
            <p:cNvPr id="302090" name="Rectangle 10"/>
            <p:cNvSpPr>
              <a:spLocks noChangeArrowheads="1"/>
            </p:cNvSpPr>
            <p:nvPr/>
          </p:nvSpPr>
          <p:spPr bwMode="auto">
            <a:xfrm>
              <a:off x="684" y="2196"/>
              <a:ext cx="630" cy="25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location</a:t>
              </a:r>
            </a:p>
          </p:txBody>
        </p:sp>
      </p:grpSp>
      <p:sp>
        <p:nvSpPr>
          <p:cNvPr id="302091" name="Rectangle 11"/>
          <p:cNvSpPr>
            <a:spLocks noChangeArrowheads="1"/>
          </p:cNvSpPr>
          <p:nvPr/>
        </p:nvSpPr>
        <p:spPr bwMode="auto">
          <a:xfrm>
            <a:off x="3451225" y="2279650"/>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Sales Fact Table</a:t>
            </a:r>
          </a:p>
        </p:txBody>
      </p:sp>
      <p:sp>
        <p:nvSpPr>
          <p:cNvPr id="302092" name="Rectangle 12"/>
          <p:cNvSpPr>
            <a:spLocks noChangeArrowheads="1"/>
          </p:cNvSpPr>
          <p:nvPr/>
        </p:nvSpPr>
        <p:spPr bwMode="auto">
          <a:xfrm>
            <a:off x="3548063" y="2697163"/>
            <a:ext cx="2065337" cy="45243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093" name="Rectangle 13"/>
          <p:cNvSpPr>
            <a:spLocks noChangeArrowheads="1"/>
          </p:cNvSpPr>
          <p:nvPr/>
        </p:nvSpPr>
        <p:spPr bwMode="auto">
          <a:xfrm>
            <a:off x="3581400" y="2743200"/>
            <a:ext cx="2057400" cy="396875"/>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kumimoji="0" lang="en-US" altLang="zh-CN" sz="2000">
                <a:latin typeface="Times New Roman" panose="02020603050405020304" pitchFamily="18" charset="0"/>
              </a:rPr>
              <a:t>           time_key</a:t>
            </a:r>
          </a:p>
        </p:txBody>
      </p:sp>
      <p:sp>
        <p:nvSpPr>
          <p:cNvPr id="302094" name="Rectangle 14"/>
          <p:cNvSpPr>
            <a:spLocks noChangeArrowheads="1"/>
          </p:cNvSpPr>
          <p:nvPr/>
        </p:nvSpPr>
        <p:spPr bwMode="auto">
          <a:xfrm>
            <a:off x="3582988" y="3192463"/>
            <a:ext cx="201612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              item_key</a:t>
            </a:r>
          </a:p>
        </p:txBody>
      </p:sp>
      <p:sp>
        <p:nvSpPr>
          <p:cNvPr id="302095" name="Rectangle 15"/>
          <p:cNvSpPr>
            <a:spLocks noChangeArrowheads="1"/>
          </p:cNvSpPr>
          <p:nvPr/>
        </p:nvSpPr>
        <p:spPr bwMode="auto">
          <a:xfrm>
            <a:off x="3548063" y="3627438"/>
            <a:ext cx="2065337" cy="45085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096" name="Rectangle 16"/>
          <p:cNvSpPr>
            <a:spLocks noChangeArrowheads="1"/>
          </p:cNvSpPr>
          <p:nvPr/>
        </p:nvSpPr>
        <p:spPr bwMode="auto">
          <a:xfrm>
            <a:off x="3582988" y="3638550"/>
            <a:ext cx="20669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           branch_key</a:t>
            </a:r>
          </a:p>
        </p:txBody>
      </p:sp>
      <p:sp>
        <p:nvSpPr>
          <p:cNvPr id="302097" name="Rectangle 17"/>
          <p:cNvSpPr>
            <a:spLocks noChangeArrowheads="1"/>
          </p:cNvSpPr>
          <p:nvPr/>
        </p:nvSpPr>
        <p:spPr bwMode="auto">
          <a:xfrm>
            <a:off x="3548063" y="4090988"/>
            <a:ext cx="2065337" cy="45243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098" name="Rectangle 18"/>
          <p:cNvSpPr>
            <a:spLocks noChangeArrowheads="1"/>
          </p:cNvSpPr>
          <p:nvPr/>
        </p:nvSpPr>
        <p:spPr bwMode="auto">
          <a:xfrm>
            <a:off x="3581400" y="4114800"/>
            <a:ext cx="2065338"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         location_key</a:t>
            </a:r>
          </a:p>
        </p:txBody>
      </p:sp>
      <p:sp>
        <p:nvSpPr>
          <p:cNvPr id="302099" name="Rectangle 19"/>
          <p:cNvSpPr>
            <a:spLocks noChangeArrowheads="1"/>
          </p:cNvSpPr>
          <p:nvPr/>
        </p:nvSpPr>
        <p:spPr bwMode="auto">
          <a:xfrm>
            <a:off x="3548063" y="4556125"/>
            <a:ext cx="2065337" cy="452438"/>
          </a:xfrm>
          <a:prstGeom prst="rect">
            <a:avLst/>
          </a:prstGeom>
          <a:noFill/>
          <a:ln w="12700">
            <a:solidFill>
              <a:schemeClr val="tx1"/>
            </a:solidFill>
            <a:miter lim="800000"/>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00" name="Rectangle 20"/>
          <p:cNvSpPr>
            <a:spLocks noChangeArrowheads="1"/>
          </p:cNvSpPr>
          <p:nvPr/>
        </p:nvSpPr>
        <p:spPr bwMode="auto">
          <a:xfrm>
            <a:off x="3582988" y="4606925"/>
            <a:ext cx="198755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            units_sold</a:t>
            </a:r>
          </a:p>
        </p:txBody>
      </p:sp>
      <p:sp>
        <p:nvSpPr>
          <p:cNvPr id="302101" name="Rectangle 21"/>
          <p:cNvSpPr>
            <a:spLocks noChangeArrowheads="1"/>
          </p:cNvSpPr>
          <p:nvPr/>
        </p:nvSpPr>
        <p:spPr bwMode="auto">
          <a:xfrm>
            <a:off x="3548063" y="5021263"/>
            <a:ext cx="2065337" cy="450850"/>
          </a:xfrm>
          <a:prstGeom prst="rect">
            <a:avLst/>
          </a:prstGeom>
          <a:noFill/>
          <a:ln w="12700">
            <a:solidFill>
              <a:schemeClr val="tx1"/>
            </a:solidFill>
            <a:miter lim="800000"/>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02" name="Rectangle 22"/>
          <p:cNvSpPr>
            <a:spLocks noChangeArrowheads="1"/>
          </p:cNvSpPr>
          <p:nvPr/>
        </p:nvSpPr>
        <p:spPr bwMode="auto">
          <a:xfrm>
            <a:off x="3582988" y="5051425"/>
            <a:ext cx="199390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         dollars_sold</a:t>
            </a:r>
          </a:p>
        </p:txBody>
      </p:sp>
      <p:sp>
        <p:nvSpPr>
          <p:cNvPr id="302103" name="Rectangle 23"/>
          <p:cNvSpPr>
            <a:spLocks noChangeArrowheads="1"/>
          </p:cNvSpPr>
          <p:nvPr/>
        </p:nvSpPr>
        <p:spPr bwMode="auto">
          <a:xfrm>
            <a:off x="3548063" y="5486400"/>
            <a:ext cx="2065337" cy="450850"/>
          </a:xfrm>
          <a:prstGeom prst="rect">
            <a:avLst/>
          </a:prstGeom>
          <a:noFill/>
          <a:ln w="12700">
            <a:solidFill>
              <a:schemeClr val="tx1"/>
            </a:solidFill>
            <a:miter lim="800000"/>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04" name="Rectangle 24"/>
          <p:cNvSpPr>
            <a:spLocks noChangeArrowheads="1"/>
          </p:cNvSpPr>
          <p:nvPr/>
        </p:nvSpPr>
        <p:spPr bwMode="auto">
          <a:xfrm>
            <a:off x="3563938" y="5497513"/>
            <a:ext cx="1995487"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             avg_sales</a:t>
            </a:r>
          </a:p>
        </p:txBody>
      </p:sp>
      <p:sp>
        <p:nvSpPr>
          <p:cNvPr id="302105" name="Rectangle 25"/>
          <p:cNvSpPr>
            <a:spLocks noChangeArrowheads="1"/>
          </p:cNvSpPr>
          <p:nvPr/>
        </p:nvSpPr>
        <p:spPr bwMode="auto">
          <a:xfrm>
            <a:off x="2057400" y="5905500"/>
            <a:ext cx="1219200" cy="406400"/>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kumimoji="0" lang="en-US" altLang="zh-CN" sz="2000">
                <a:latin typeface="Times New Roman" panose="02020603050405020304" pitchFamily="18" charset="0"/>
              </a:rPr>
              <a:t>Measures</a:t>
            </a:r>
          </a:p>
        </p:txBody>
      </p:sp>
      <p:sp>
        <p:nvSpPr>
          <p:cNvPr id="302106" name="Line 26"/>
          <p:cNvSpPr>
            <a:spLocks noChangeShapeType="1"/>
          </p:cNvSpPr>
          <p:nvPr/>
        </p:nvSpPr>
        <p:spPr bwMode="auto">
          <a:xfrm flipV="1">
            <a:off x="2771775" y="4781550"/>
            <a:ext cx="769938"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07" name="Line 27"/>
          <p:cNvSpPr>
            <a:spLocks noChangeShapeType="1"/>
          </p:cNvSpPr>
          <p:nvPr/>
        </p:nvSpPr>
        <p:spPr bwMode="auto">
          <a:xfrm flipV="1">
            <a:off x="2752725" y="5324475"/>
            <a:ext cx="788988"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08" name="Line 28"/>
          <p:cNvSpPr>
            <a:spLocks noChangeShapeType="1"/>
          </p:cNvSpPr>
          <p:nvPr/>
        </p:nvSpPr>
        <p:spPr bwMode="auto">
          <a:xfrm flipV="1">
            <a:off x="2752725" y="569277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09" name="Line 29"/>
          <p:cNvSpPr>
            <a:spLocks noChangeShapeType="1"/>
          </p:cNvSpPr>
          <p:nvPr/>
        </p:nvSpPr>
        <p:spPr bwMode="auto">
          <a:xfrm flipH="1">
            <a:off x="2328863" y="394970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10" name="Line 30"/>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11" name="Line 31"/>
          <p:cNvSpPr>
            <a:spLocks noChangeShapeType="1"/>
          </p:cNvSpPr>
          <p:nvPr/>
        </p:nvSpPr>
        <p:spPr bwMode="auto">
          <a:xfrm>
            <a:off x="5580063" y="4356100"/>
            <a:ext cx="1039812" cy="38735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12" name="Line 32"/>
          <p:cNvSpPr>
            <a:spLocks noChangeShapeType="1"/>
          </p:cNvSpPr>
          <p:nvPr/>
        </p:nvSpPr>
        <p:spPr bwMode="auto">
          <a:xfrm flipV="1">
            <a:off x="5580063" y="2709863"/>
            <a:ext cx="1077912" cy="677862"/>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2113" name="Group 33"/>
          <p:cNvGrpSpPr/>
          <p:nvPr/>
        </p:nvGrpSpPr>
        <p:grpSpPr bwMode="auto">
          <a:xfrm>
            <a:off x="6610350" y="1600200"/>
            <a:ext cx="1438275" cy="1925638"/>
            <a:chOff x="3796" y="983"/>
            <a:chExt cx="896" cy="1194"/>
          </a:xfrm>
        </p:grpSpPr>
        <p:sp>
          <p:nvSpPr>
            <p:cNvPr id="302114" name="Rectangle 34"/>
            <p:cNvSpPr>
              <a:spLocks noChangeArrowheads="1"/>
            </p:cNvSpPr>
            <p:nvPr/>
          </p:nvSpPr>
          <p:spPr bwMode="auto">
            <a:xfrm>
              <a:off x="3796" y="1262"/>
              <a:ext cx="896" cy="91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item_key</a:t>
              </a:r>
            </a:p>
            <a:p>
              <a:pPr eaLnBrk="0" hangingPunct="0"/>
              <a:r>
                <a:rPr kumimoji="0" lang="en-US" altLang="zh-CN" sz="1800">
                  <a:latin typeface="Times New Roman" panose="02020603050405020304" pitchFamily="18" charset="0"/>
                </a:rPr>
                <a:t>item_name</a:t>
              </a:r>
            </a:p>
            <a:p>
              <a:pPr eaLnBrk="0" hangingPunct="0"/>
              <a:r>
                <a:rPr kumimoji="0" lang="en-US" altLang="zh-CN" sz="1800">
                  <a:latin typeface="Times New Roman" panose="02020603050405020304" pitchFamily="18" charset="0"/>
                </a:rPr>
                <a:t>brand</a:t>
              </a:r>
            </a:p>
            <a:p>
              <a:pPr eaLnBrk="0" hangingPunct="0"/>
              <a:r>
                <a:rPr kumimoji="0" lang="en-US" altLang="zh-CN" sz="1800">
                  <a:latin typeface="Times New Roman" panose="02020603050405020304" pitchFamily="18" charset="0"/>
                </a:rPr>
                <a:t>type</a:t>
              </a:r>
            </a:p>
            <a:p>
              <a:pPr eaLnBrk="0" hangingPunct="0"/>
              <a:r>
                <a:rPr kumimoji="0" lang="en-US" altLang="zh-CN" sz="1800">
                  <a:latin typeface="Times New Roman" panose="02020603050405020304" pitchFamily="18" charset="0"/>
                </a:rPr>
                <a:t>supplier_type</a:t>
              </a:r>
            </a:p>
          </p:txBody>
        </p:sp>
        <p:sp>
          <p:nvSpPr>
            <p:cNvPr id="302115" name="Text Box 35"/>
            <p:cNvSpPr txBox="1">
              <a:spLocks noChangeArrowheads="1"/>
            </p:cNvSpPr>
            <p:nvPr/>
          </p:nvSpPr>
          <p:spPr bwMode="auto">
            <a:xfrm>
              <a:off x="3926" y="983"/>
              <a:ext cx="457" cy="289"/>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0" lang="en-US" altLang="zh-CN">
                  <a:latin typeface="Times New Roman" panose="02020603050405020304" pitchFamily="18" charset="0"/>
                </a:rPr>
                <a:t>item</a:t>
              </a:r>
            </a:p>
          </p:txBody>
        </p:sp>
      </p:grpSp>
      <p:grpSp>
        <p:nvGrpSpPr>
          <p:cNvPr id="302116" name="Group 36"/>
          <p:cNvGrpSpPr/>
          <p:nvPr/>
        </p:nvGrpSpPr>
        <p:grpSpPr bwMode="auto">
          <a:xfrm>
            <a:off x="838200" y="3886200"/>
            <a:ext cx="1509713" cy="1393825"/>
            <a:chOff x="3844" y="2426"/>
            <a:chExt cx="939" cy="864"/>
          </a:xfrm>
        </p:grpSpPr>
        <p:sp>
          <p:nvSpPr>
            <p:cNvPr id="302117"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branch_key</a:t>
              </a:r>
            </a:p>
            <a:p>
              <a:pPr eaLnBrk="0" hangingPunct="0"/>
              <a:r>
                <a:rPr kumimoji="0" lang="en-US" altLang="zh-CN" sz="1800">
                  <a:latin typeface="Times New Roman" panose="02020603050405020304" pitchFamily="18" charset="0"/>
                </a:rPr>
                <a:t>branch_name</a:t>
              </a:r>
            </a:p>
            <a:p>
              <a:pPr eaLnBrk="0" hangingPunct="0"/>
              <a:r>
                <a:rPr kumimoji="0" lang="en-US" altLang="zh-CN" sz="1800">
                  <a:latin typeface="Times New Roman" panose="02020603050405020304" pitchFamily="18" charset="0"/>
                </a:rPr>
                <a:t>branch_type</a:t>
              </a:r>
            </a:p>
          </p:txBody>
        </p:sp>
        <p:sp>
          <p:nvSpPr>
            <p:cNvPr id="302118" name="Text Box 38"/>
            <p:cNvSpPr txBox="1">
              <a:spLocks noChangeArrowheads="1"/>
            </p:cNvSpPr>
            <p:nvPr/>
          </p:nvSpPr>
          <p:spPr bwMode="auto">
            <a:xfrm>
              <a:off x="3844" y="2426"/>
              <a:ext cx="637" cy="289"/>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a:latin typeface="Times New Roman" panose="02020603050405020304" pitchFamily="18" charset="0"/>
                </a:rPr>
                <a:t>branch</a:t>
              </a:r>
            </a:p>
          </p:txBody>
        </p:sp>
      </p:grpSp>
      <p:sp>
        <p:nvSpPr>
          <p:cNvPr id="297986" name="Rectangle 2"/>
          <p:cNvSpPr>
            <a:spLocks noGrp="1" noChangeArrowheads="1"/>
          </p:cNvSpPr>
          <p:nvPr/>
        </p:nvSpPr>
        <p:spPr>
          <a:xfrm>
            <a:off x="75565" y="0"/>
            <a:ext cx="8992235" cy="6096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zh-CN" altLang="en-US" sz="4000" dirty="0">
                <a:latin typeface="宋体" panose="02010600030101010101" pitchFamily="2" charset="-122"/>
                <a:ea typeface="宋体" panose="02010600030101010101" pitchFamily="2" charset="-122"/>
              </a:rPr>
              <a:t>数据仓库的概念</a:t>
            </a:r>
            <a:r>
              <a:rPr lang="zh-CN" altLang="en-US" sz="4000" dirty="0" smtClean="0">
                <a:latin typeface="宋体" panose="02010600030101010101" pitchFamily="2" charset="-122"/>
                <a:ea typeface="宋体" panose="02010600030101010101" pitchFamily="2" charset="-122"/>
              </a:rPr>
              <a:t>模型</a:t>
            </a:r>
            <a:endParaRPr lang="zh-CN" altLang="en-US" sz="4000" dirty="0">
              <a:latin typeface="宋体" panose="02010600030101010101" pitchFamily="2" charset="-122"/>
              <a:ea typeface="宋体" panose="02010600030101010101" pitchFamily="2" charset="-122"/>
            </a:endParaRP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948692" y="609600"/>
            <a:ext cx="7226300" cy="498475"/>
          </a:xfrm>
        </p:spPr>
        <p:txBody>
          <a:bodyPr/>
          <a:lstStyle/>
          <a:p>
            <a:r>
              <a:rPr lang="zh-CN" altLang="en-US" dirty="0">
                <a:solidFill>
                  <a:srgbClr val="FF0000"/>
                </a:solidFill>
                <a:latin typeface="宋体" panose="02010600030101010101" pitchFamily="2" charset="-122"/>
                <a:ea typeface="宋体" panose="02010600030101010101" pitchFamily="2" charset="-122"/>
              </a:rPr>
              <a:t>雪花状结构</a:t>
            </a:r>
          </a:p>
        </p:txBody>
      </p:sp>
      <p:sp>
        <p:nvSpPr>
          <p:cNvPr id="303107" name="Rectangle 3"/>
          <p:cNvSpPr>
            <a:spLocks noChangeArrowheads="1"/>
          </p:cNvSpPr>
          <p:nvPr/>
        </p:nvSpPr>
        <p:spPr bwMode="auto">
          <a:xfrm>
            <a:off x="3317875" y="3105150"/>
            <a:ext cx="2065338" cy="45243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3108" name="Group 4"/>
          <p:cNvGrpSpPr/>
          <p:nvPr/>
        </p:nvGrpSpPr>
        <p:grpSpPr bwMode="auto">
          <a:xfrm>
            <a:off x="304800" y="1295400"/>
            <a:ext cx="1819275" cy="2163763"/>
            <a:chOff x="277" y="1164"/>
            <a:chExt cx="1133" cy="1341"/>
          </a:xfrm>
        </p:grpSpPr>
        <p:sp>
          <p:nvSpPr>
            <p:cNvPr id="303109" name="Rectangle 5"/>
            <p:cNvSpPr>
              <a:spLocks noChangeArrowheads="1"/>
            </p:cNvSpPr>
            <p:nvPr/>
          </p:nvSpPr>
          <p:spPr bwMode="auto">
            <a:xfrm>
              <a:off x="277" y="1421"/>
              <a:ext cx="1133" cy="1084"/>
            </a:xfrm>
            <a:prstGeom prst="rect">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time_key</a:t>
              </a:r>
            </a:p>
            <a:p>
              <a:pPr eaLnBrk="0" hangingPunct="0"/>
              <a:r>
                <a:rPr kumimoji="0" lang="en-US" altLang="zh-CN" sz="1800">
                  <a:latin typeface="Times New Roman" panose="02020603050405020304" pitchFamily="18" charset="0"/>
                </a:rPr>
                <a:t>day</a:t>
              </a:r>
            </a:p>
            <a:p>
              <a:pPr eaLnBrk="0" hangingPunct="0"/>
              <a:r>
                <a:rPr kumimoji="0" lang="en-US" altLang="zh-CN" sz="1800">
                  <a:latin typeface="Times New Roman" panose="02020603050405020304" pitchFamily="18" charset="0"/>
                </a:rPr>
                <a:t>day_of_the_week</a:t>
              </a:r>
            </a:p>
            <a:p>
              <a:pPr eaLnBrk="0" hangingPunct="0"/>
              <a:r>
                <a:rPr kumimoji="0" lang="en-US" altLang="zh-CN" sz="1800">
                  <a:latin typeface="Times New Roman" panose="02020603050405020304" pitchFamily="18" charset="0"/>
                </a:rPr>
                <a:t>month</a:t>
              </a:r>
            </a:p>
            <a:p>
              <a:pPr eaLnBrk="0" hangingPunct="0"/>
              <a:r>
                <a:rPr kumimoji="0" lang="en-US" altLang="zh-CN" sz="1800">
                  <a:latin typeface="Times New Roman" panose="02020603050405020304" pitchFamily="18" charset="0"/>
                </a:rPr>
                <a:t>quarter</a:t>
              </a:r>
            </a:p>
            <a:p>
              <a:pPr eaLnBrk="0" hangingPunct="0"/>
              <a:r>
                <a:rPr kumimoji="0" lang="en-US" altLang="zh-CN" sz="1800">
                  <a:latin typeface="Times New Roman" panose="02020603050405020304" pitchFamily="18" charset="0"/>
                </a:rPr>
                <a:t>year</a:t>
              </a:r>
            </a:p>
          </p:txBody>
        </p:sp>
        <p:sp>
          <p:nvSpPr>
            <p:cNvPr id="303110" name="Rectangle 6"/>
            <p:cNvSpPr>
              <a:spLocks noChangeArrowheads="1"/>
            </p:cNvSpPr>
            <p:nvPr/>
          </p:nvSpPr>
          <p:spPr bwMode="auto">
            <a:xfrm>
              <a:off x="277" y="1164"/>
              <a:ext cx="401" cy="252"/>
            </a:xfrm>
            <a:prstGeom prst="rect">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time</a:t>
              </a:r>
            </a:p>
          </p:txBody>
        </p:sp>
      </p:grpSp>
      <p:grpSp>
        <p:nvGrpSpPr>
          <p:cNvPr id="303111" name="Group 7"/>
          <p:cNvGrpSpPr/>
          <p:nvPr/>
        </p:nvGrpSpPr>
        <p:grpSpPr bwMode="auto">
          <a:xfrm>
            <a:off x="5943600" y="3810000"/>
            <a:ext cx="1374775" cy="1331913"/>
            <a:chOff x="684" y="2196"/>
            <a:chExt cx="1298" cy="834"/>
          </a:xfrm>
        </p:grpSpPr>
        <p:sp>
          <p:nvSpPr>
            <p:cNvPr id="303112" name="Rectangle 8"/>
            <p:cNvSpPr>
              <a:spLocks noChangeArrowheads="1"/>
            </p:cNvSpPr>
            <p:nvPr/>
          </p:nvSpPr>
          <p:spPr bwMode="auto">
            <a:xfrm>
              <a:off x="684" y="2450"/>
              <a:ext cx="1298" cy="58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location_key</a:t>
              </a:r>
            </a:p>
            <a:p>
              <a:pPr eaLnBrk="0" hangingPunct="0"/>
              <a:r>
                <a:rPr kumimoji="0" lang="en-US" altLang="zh-CN" sz="1800">
                  <a:latin typeface="Times New Roman" panose="02020603050405020304" pitchFamily="18" charset="0"/>
                </a:rPr>
                <a:t>street</a:t>
              </a:r>
            </a:p>
            <a:p>
              <a:pPr eaLnBrk="0" hangingPunct="0"/>
              <a:r>
                <a:rPr kumimoji="0" lang="en-US" altLang="zh-CN" sz="1800">
                  <a:latin typeface="Times New Roman" panose="02020603050405020304" pitchFamily="18" charset="0"/>
                </a:rPr>
                <a:t>city_key</a:t>
              </a:r>
            </a:p>
          </p:txBody>
        </p:sp>
        <p:sp>
          <p:nvSpPr>
            <p:cNvPr id="303113" name="Rectangle 9"/>
            <p:cNvSpPr>
              <a:spLocks noChangeArrowheads="1"/>
            </p:cNvSpPr>
            <p:nvPr/>
          </p:nvSpPr>
          <p:spPr bwMode="auto">
            <a:xfrm>
              <a:off x="684" y="2196"/>
              <a:ext cx="953" cy="254"/>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location</a:t>
              </a:r>
            </a:p>
          </p:txBody>
        </p:sp>
      </p:grpSp>
      <p:sp>
        <p:nvSpPr>
          <p:cNvPr id="303114" name="Rectangle 10"/>
          <p:cNvSpPr>
            <a:spLocks noChangeArrowheads="1"/>
          </p:cNvSpPr>
          <p:nvPr/>
        </p:nvSpPr>
        <p:spPr bwMode="auto">
          <a:xfrm>
            <a:off x="3275013" y="2152650"/>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Sales Fact Table</a:t>
            </a:r>
          </a:p>
        </p:txBody>
      </p:sp>
      <p:sp>
        <p:nvSpPr>
          <p:cNvPr id="303115" name="Rectangle 11"/>
          <p:cNvSpPr>
            <a:spLocks noChangeArrowheads="1"/>
          </p:cNvSpPr>
          <p:nvPr/>
        </p:nvSpPr>
        <p:spPr bwMode="auto">
          <a:xfrm>
            <a:off x="3317875" y="2640013"/>
            <a:ext cx="2065338" cy="45243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16" name="Rectangle 12"/>
          <p:cNvSpPr>
            <a:spLocks noChangeArrowheads="1"/>
          </p:cNvSpPr>
          <p:nvPr/>
        </p:nvSpPr>
        <p:spPr bwMode="auto">
          <a:xfrm>
            <a:off x="3351213" y="2686050"/>
            <a:ext cx="2057400" cy="396875"/>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kumimoji="0" lang="en-US" altLang="zh-CN" sz="2000">
                <a:latin typeface="Times New Roman" panose="02020603050405020304" pitchFamily="18" charset="0"/>
              </a:rPr>
              <a:t>           time_key</a:t>
            </a:r>
          </a:p>
        </p:txBody>
      </p:sp>
      <p:sp>
        <p:nvSpPr>
          <p:cNvPr id="303117" name="Rectangle 13"/>
          <p:cNvSpPr>
            <a:spLocks noChangeArrowheads="1"/>
          </p:cNvSpPr>
          <p:nvPr/>
        </p:nvSpPr>
        <p:spPr bwMode="auto">
          <a:xfrm>
            <a:off x="3352800" y="3135313"/>
            <a:ext cx="201612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              item_key</a:t>
            </a:r>
          </a:p>
        </p:txBody>
      </p:sp>
      <p:sp>
        <p:nvSpPr>
          <p:cNvPr id="303118" name="Rectangle 14"/>
          <p:cNvSpPr>
            <a:spLocks noChangeArrowheads="1"/>
          </p:cNvSpPr>
          <p:nvPr/>
        </p:nvSpPr>
        <p:spPr bwMode="auto">
          <a:xfrm>
            <a:off x="3317875" y="3570288"/>
            <a:ext cx="2065338" cy="45085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19" name="Rectangle 15"/>
          <p:cNvSpPr>
            <a:spLocks noChangeArrowheads="1"/>
          </p:cNvSpPr>
          <p:nvPr/>
        </p:nvSpPr>
        <p:spPr bwMode="auto">
          <a:xfrm>
            <a:off x="3352800" y="3581400"/>
            <a:ext cx="20669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           branch_key</a:t>
            </a:r>
          </a:p>
        </p:txBody>
      </p:sp>
      <p:sp>
        <p:nvSpPr>
          <p:cNvPr id="303120" name="Rectangle 16"/>
          <p:cNvSpPr>
            <a:spLocks noChangeArrowheads="1"/>
          </p:cNvSpPr>
          <p:nvPr/>
        </p:nvSpPr>
        <p:spPr bwMode="auto">
          <a:xfrm>
            <a:off x="3317875" y="4033838"/>
            <a:ext cx="2065338" cy="45243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21" name="Rectangle 17"/>
          <p:cNvSpPr>
            <a:spLocks noChangeArrowheads="1"/>
          </p:cNvSpPr>
          <p:nvPr/>
        </p:nvSpPr>
        <p:spPr bwMode="auto">
          <a:xfrm>
            <a:off x="3351213" y="4057650"/>
            <a:ext cx="2065337"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         location_key</a:t>
            </a:r>
          </a:p>
        </p:txBody>
      </p:sp>
      <p:sp>
        <p:nvSpPr>
          <p:cNvPr id="303122" name="Rectangle 18"/>
          <p:cNvSpPr>
            <a:spLocks noChangeArrowheads="1"/>
          </p:cNvSpPr>
          <p:nvPr/>
        </p:nvSpPr>
        <p:spPr bwMode="auto">
          <a:xfrm>
            <a:off x="3317875" y="4498975"/>
            <a:ext cx="2065338" cy="452438"/>
          </a:xfrm>
          <a:prstGeom prst="rect">
            <a:avLst/>
          </a:prstGeom>
          <a:noFill/>
          <a:ln w="12700">
            <a:solidFill>
              <a:schemeClr val="tx1"/>
            </a:solidFill>
            <a:miter lim="800000"/>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23" name="Rectangle 19"/>
          <p:cNvSpPr>
            <a:spLocks noChangeArrowheads="1"/>
          </p:cNvSpPr>
          <p:nvPr/>
        </p:nvSpPr>
        <p:spPr bwMode="auto">
          <a:xfrm>
            <a:off x="3352800" y="4549775"/>
            <a:ext cx="198755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            units_sold</a:t>
            </a:r>
          </a:p>
        </p:txBody>
      </p:sp>
      <p:sp>
        <p:nvSpPr>
          <p:cNvPr id="303124" name="Rectangle 20"/>
          <p:cNvSpPr>
            <a:spLocks noChangeArrowheads="1"/>
          </p:cNvSpPr>
          <p:nvPr/>
        </p:nvSpPr>
        <p:spPr bwMode="auto">
          <a:xfrm>
            <a:off x="3317875" y="4964113"/>
            <a:ext cx="2065338" cy="450850"/>
          </a:xfrm>
          <a:prstGeom prst="rect">
            <a:avLst/>
          </a:prstGeom>
          <a:noFill/>
          <a:ln w="12700">
            <a:solidFill>
              <a:schemeClr val="tx1"/>
            </a:solidFill>
            <a:miter lim="800000"/>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25" name="Rectangle 21"/>
          <p:cNvSpPr>
            <a:spLocks noChangeArrowheads="1"/>
          </p:cNvSpPr>
          <p:nvPr/>
        </p:nvSpPr>
        <p:spPr bwMode="auto">
          <a:xfrm>
            <a:off x="3352800" y="4994275"/>
            <a:ext cx="199390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         dollars_sold</a:t>
            </a:r>
          </a:p>
        </p:txBody>
      </p:sp>
      <p:sp>
        <p:nvSpPr>
          <p:cNvPr id="303126" name="Rectangle 22"/>
          <p:cNvSpPr>
            <a:spLocks noChangeArrowheads="1"/>
          </p:cNvSpPr>
          <p:nvPr/>
        </p:nvSpPr>
        <p:spPr bwMode="auto">
          <a:xfrm>
            <a:off x="3317875" y="5429250"/>
            <a:ext cx="2065338" cy="450850"/>
          </a:xfrm>
          <a:prstGeom prst="rect">
            <a:avLst/>
          </a:prstGeom>
          <a:noFill/>
          <a:ln w="12700">
            <a:solidFill>
              <a:schemeClr val="tx1"/>
            </a:solidFill>
            <a:miter lim="800000"/>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27" name="Rectangle 23"/>
          <p:cNvSpPr>
            <a:spLocks noChangeArrowheads="1"/>
          </p:cNvSpPr>
          <p:nvPr/>
        </p:nvSpPr>
        <p:spPr bwMode="auto">
          <a:xfrm>
            <a:off x="3333750" y="5440363"/>
            <a:ext cx="1995488"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             avg_sales</a:t>
            </a:r>
          </a:p>
        </p:txBody>
      </p:sp>
      <p:sp>
        <p:nvSpPr>
          <p:cNvPr id="303128" name="Rectangle 24"/>
          <p:cNvSpPr>
            <a:spLocks noChangeArrowheads="1"/>
          </p:cNvSpPr>
          <p:nvPr/>
        </p:nvSpPr>
        <p:spPr bwMode="auto">
          <a:xfrm>
            <a:off x="1676400" y="5867400"/>
            <a:ext cx="1219200" cy="406400"/>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kumimoji="0" lang="en-US" altLang="zh-CN" sz="2000">
                <a:latin typeface="Times New Roman" panose="02020603050405020304" pitchFamily="18" charset="0"/>
              </a:rPr>
              <a:t>Measures</a:t>
            </a:r>
          </a:p>
        </p:txBody>
      </p:sp>
      <p:sp>
        <p:nvSpPr>
          <p:cNvPr id="303129" name="Line 25"/>
          <p:cNvSpPr>
            <a:spLocks noChangeShapeType="1"/>
          </p:cNvSpPr>
          <p:nvPr/>
        </p:nvSpPr>
        <p:spPr bwMode="auto">
          <a:xfrm flipV="1">
            <a:off x="2590800" y="4724400"/>
            <a:ext cx="769938"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30" name="Line 26"/>
          <p:cNvSpPr>
            <a:spLocks noChangeShapeType="1"/>
          </p:cNvSpPr>
          <p:nvPr/>
        </p:nvSpPr>
        <p:spPr bwMode="auto">
          <a:xfrm flipV="1">
            <a:off x="2571750" y="5267325"/>
            <a:ext cx="788988"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31" name="Line 27"/>
          <p:cNvSpPr>
            <a:spLocks noChangeShapeType="1"/>
          </p:cNvSpPr>
          <p:nvPr/>
        </p:nvSpPr>
        <p:spPr bwMode="auto">
          <a:xfrm flipV="1">
            <a:off x="2571750" y="563562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32" name="Line 28"/>
          <p:cNvSpPr>
            <a:spLocks noChangeShapeType="1"/>
          </p:cNvSpPr>
          <p:nvPr/>
        </p:nvSpPr>
        <p:spPr bwMode="auto">
          <a:xfrm flipH="1">
            <a:off x="1981200" y="3886200"/>
            <a:ext cx="1346200" cy="6858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33" name="Line 29"/>
          <p:cNvSpPr>
            <a:spLocks noChangeShapeType="1"/>
          </p:cNvSpPr>
          <p:nvPr/>
        </p:nvSpPr>
        <p:spPr bwMode="auto">
          <a:xfrm flipH="1" flipV="1">
            <a:off x="1981200" y="1981200"/>
            <a:ext cx="1522413" cy="866775"/>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34" name="Line 30"/>
          <p:cNvSpPr>
            <a:spLocks noChangeShapeType="1"/>
          </p:cNvSpPr>
          <p:nvPr/>
        </p:nvSpPr>
        <p:spPr bwMode="auto">
          <a:xfrm>
            <a:off x="5334000" y="4267200"/>
            <a:ext cx="609600" cy="152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35" name="Line 31"/>
          <p:cNvSpPr>
            <a:spLocks noChangeShapeType="1"/>
          </p:cNvSpPr>
          <p:nvPr/>
        </p:nvSpPr>
        <p:spPr bwMode="auto">
          <a:xfrm flipV="1">
            <a:off x="5334000" y="2286000"/>
            <a:ext cx="609600" cy="8382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3136" name="Group 32"/>
          <p:cNvGrpSpPr/>
          <p:nvPr/>
        </p:nvGrpSpPr>
        <p:grpSpPr bwMode="auto">
          <a:xfrm>
            <a:off x="5943600" y="1524000"/>
            <a:ext cx="1374775" cy="1924050"/>
            <a:chOff x="3796" y="983"/>
            <a:chExt cx="857" cy="1193"/>
          </a:xfrm>
        </p:grpSpPr>
        <p:sp>
          <p:nvSpPr>
            <p:cNvPr id="303137" name="Rectangle 33"/>
            <p:cNvSpPr>
              <a:spLocks noChangeArrowheads="1"/>
            </p:cNvSpPr>
            <p:nvPr/>
          </p:nvSpPr>
          <p:spPr bwMode="auto">
            <a:xfrm>
              <a:off x="3796" y="1262"/>
              <a:ext cx="857" cy="914"/>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item_key</a:t>
              </a:r>
            </a:p>
            <a:p>
              <a:pPr eaLnBrk="0" hangingPunct="0"/>
              <a:r>
                <a:rPr kumimoji="0" lang="en-US" altLang="zh-CN" sz="1800">
                  <a:latin typeface="Times New Roman" panose="02020603050405020304" pitchFamily="18" charset="0"/>
                </a:rPr>
                <a:t>item_name</a:t>
              </a:r>
            </a:p>
            <a:p>
              <a:pPr eaLnBrk="0" hangingPunct="0"/>
              <a:r>
                <a:rPr kumimoji="0" lang="en-US" altLang="zh-CN" sz="1800">
                  <a:latin typeface="Times New Roman" panose="02020603050405020304" pitchFamily="18" charset="0"/>
                </a:rPr>
                <a:t>brand</a:t>
              </a:r>
            </a:p>
            <a:p>
              <a:pPr eaLnBrk="0" hangingPunct="0"/>
              <a:r>
                <a:rPr kumimoji="0" lang="en-US" altLang="zh-CN" sz="1800">
                  <a:latin typeface="Times New Roman" panose="02020603050405020304" pitchFamily="18" charset="0"/>
                </a:rPr>
                <a:t>type</a:t>
              </a:r>
            </a:p>
            <a:p>
              <a:pPr eaLnBrk="0" hangingPunct="0"/>
              <a:r>
                <a:rPr kumimoji="0" lang="en-US" altLang="zh-CN" sz="1800">
                  <a:latin typeface="Times New Roman" panose="02020603050405020304" pitchFamily="18" charset="0"/>
                </a:rPr>
                <a:t>supplier_key</a:t>
              </a:r>
            </a:p>
          </p:txBody>
        </p:sp>
        <p:sp>
          <p:nvSpPr>
            <p:cNvPr id="303138" name="Text Box 34"/>
            <p:cNvSpPr txBox="1">
              <a:spLocks noChangeArrowheads="1"/>
            </p:cNvSpPr>
            <p:nvPr/>
          </p:nvSpPr>
          <p:spPr bwMode="auto">
            <a:xfrm>
              <a:off x="3926" y="983"/>
              <a:ext cx="457" cy="289"/>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0" lang="en-US" altLang="zh-CN">
                  <a:latin typeface="Times New Roman" panose="02020603050405020304" pitchFamily="18" charset="0"/>
                </a:rPr>
                <a:t>item</a:t>
              </a:r>
            </a:p>
          </p:txBody>
        </p:sp>
      </p:grpSp>
      <p:grpSp>
        <p:nvGrpSpPr>
          <p:cNvPr id="303139" name="Group 35"/>
          <p:cNvGrpSpPr/>
          <p:nvPr/>
        </p:nvGrpSpPr>
        <p:grpSpPr bwMode="auto">
          <a:xfrm>
            <a:off x="609600" y="3886200"/>
            <a:ext cx="1509713" cy="1393825"/>
            <a:chOff x="3844" y="2426"/>
            <a:chExt cx="939" cy="864"/>
          </a:xfrm>
        </p:grpSpPr>
        <p:sp>
          <p:nvSpPr>
            <p:cNvPr id="303140" name="Rectangle 36"/>
            <p:cNvSpPr>
              <a:spLocks noChangeArrowheads="1"/>
            </p:cNvSpPr>
            <p:nvPr/>
          </p:nvSpPr>
          <p:spPr bwMode="auto">
            <a:xfrm>
              <a:off x="3896" y="2716"/>
              <a:ext cx="887" cy="574"/>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branch_key</a:t>
              </a:r>
            </a:p>
            <a:p>
              <a:pPr eaLnBrk="0" hangingPunct="0"/>
              <a:r>
                <a:rPr kumimoji="0" lang="en-US" altLang="zh-CN" sz="1800">
                  <a:latin typeface="Times New Roman" panose="02020603050405020304" pitchFamily="18" charset="0"/>
                </a:rPr>
                <a:t>branch_name</a:t>
              </a:r>
            </a:p>
            <a:p>
              <a:pPr eaLnBrk="0" hangingPunct="0"/>
              <a:r>
                <a:rPr kumimoji="0" lang="en-US" altLang="zh-CN" sz="1800">
                  <a:latin typeface="Times New Roman" panose="02020603050405020304" pitchFamily="18" charset="0"/>
                </a:rPr>
                <a:t>branch_type</a:t>
              </a:r>
            </a:p>
          </p:txBody>
        </p:sp>
        <p:sp>
          <p:nvSpPr>
            <p:cNvPr id="303141" name="Text Box 37"/>
            <p:cNvSpPr txBox="1">
              <a:spLocks noChangeArrowheads="1"/>
            </p:cNvSpPr>
            <p:nvPr/>
          </p:nvSpPr>
          <p:spPr bwMode="auto">
            <a:xfrm>
              <a:off x="3844" y="2426"/>
              <a:ext cx="637" cy="289"/>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a:latin typeface="Times New Roman" panose="02020603050405020304" pitchFamily="18" charset="0"/>
                </a:rPr>
                <a:t>branch</a:t>
              </a:r>
            </a:p>
          </p:txBody>
        </p:sp>
      </p:grpSp>
      <p:grpSp>
        <p:nvGrpSpPr>
          <p:cNvPr id="303142" name="Group 38"/>
          <p:cNvGrpSpPr/>
          <p:nvPr/>
        </p:nvGrpSpPr>
        <p:grpSpPr bwMode="auto">
          <a:xfrm>
            <a:off x="7694613" y="1981200"/>
            <a:ext cx="1449387" cy="998538"/>
            <a:chOff x="3789" y="855"/>
            <a:chExt cx="903" cy="1172"/>
          </a:xfrm>
        </p:grpSpPr>
        <p:sp>
          <p:nvSpPr>
            <p:cNvPr id="303143" name="Rectangle 39"/>
            <p:cNvSpPr>
              <a:spLocks noChangeArrowheads="1"/>
            </p:cNvSpPr>
            <p:nvPr/>
          </p:nvSpPr>
          <p:spPr bwMode="auto">
            <a:xfrm>
              <a:off x="3796" y="1263"/>
              <a:ext cx="896" cy="764"/>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supplier_key</a:t>
              </a:r>
            </a:p>
            <a:p>
              <a:pPr eaLnBrk="0" hangingPunct="0"/>
              <a:r>
                <a:rPr kumimoji="0" lang="en-US" altLang="zh-CN" sz="1800">
                  <a:latin typeface="Times New Roman" panose="02020603050405020304" pitchFamily="18" charset="0"/>
                </a:rPr>
                <a:t>supplier_type</a:t>
              </a:r>
            </a:p>
          </p:txBody>
        </p:sp>
        <p:sp>
          <p:nvSpPr>
            <p:cNvPr id="303144" name="Text Box 40"/>
            <p:cNvSpPr txBox="1">
              <a:spLocks noChangeArrowheads="1"/>
            </p:cNvSpPr>
            <p:nvPr/>
          </p:nvSpPr>
          <p:spPr bwMode="auto">
            <a:xfrm>
              <a:off x="3789" y="855"/>
              <a:ext cx="732" cy="54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0" lang="en-US" altLang="zh-CN">
                  <a:latin typeface="Times New Roman" panose="02020603050405020304" pitchFamily="18" charset="0"/>
                </a:rPr>
                <a:t>supplier</a:t>
              </a:r>
            </a:p>
          </p:txBody>
        </p:sp>
      </p:grpSp>
      <p:sp>
        <p:nvSpPr>
          <p:cNvPr id="303145" name="Line 41"/>
          <p:cNvSpPr>
            <a:spLocks noChangeShapeType="1"/>
          </p:cNvSpPr>
          <p:nvPr/>
        </p:nvSpPr>
        <p:spPr bwMode="auto">
          <a:xfrm flipV="1">
            <a:off x="7162800" y="2667000"/>
            <a:ext cx="5334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3146" name="Group 42"/>
          <p:cNvGrpSpPr/>
          <p:nvPr/>
        </p:nvGrpSpPr>
        <p:grpSpPr bwMode="auto">
          <a:xfrm>
            <a:off x="7489825" y="4876800"/>
            <a:ext cx="1654175" cy="1495425"/>
            <a:chOff x="684" y="2196"/>
            <a:chExt cx="1565" cy="913"/>
          </a:xfrm>
        </p:grpSpPr>
        <p:sp>
          <p:nvSpPr>
            <p:cNvPr id="303147" name="Rectangle 43"/>
            <p:cNvSpPr>
              <a:spLocks noChangeArrowheads="1"/>
            </p:cNvSpPr>
            <p:nvPr/>
          </p:nvSpPr>
          <p:spPr bwMode="auto">
            <a:xfrm>
              <a:off x="684" y="2450"/>
              <a:ext cx="1565" cy="659"/>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en-US" altLang="zh-CN" sz="1600">
                  <a:latin typeface="Times New Roman" panose="02020603050405020304" pitchFamily="18" charset="0"/>
                </a:rPr>
                <a:t>city_key</a:t>
              </a:r>
            </a:p>
            <a:p>
              <a:pPr eaLnBrk="0" hangingPunct="0"/>
              <a:r>
                <a:rPr kumimoji="0" lang="en-US" altLang="zh-CN" sz="1600">
                  <a:latin typeface="Times New Roman" panose="02020603050405020304" pitchFamily="18" charset="0"/>
                </a:rPr>
                <a:t>city</a:t>
              </a:r>
            </a:p>
            <a:p>
              <a:pPr eaLnBrk="0" hangingPunct="0"/>
              <a:r>
                <a:rPr kumimoji="0" lang="en-US" altLang="zh-CN" sz="1600">
                  <a:latin typeface="Times New Roman" panose="02020603050405020304" pitchFamily="18" charset="0"/>
                </a:rPr>
                <a:t>state_or_province</a:t>
              </a:r>
            </a:p>
            <a:p>
              <a:pPr eaLnBrk="0" hangingPunct="0"/>
              <a:r>
                <a:rPr kumimoji="0" lang="en-US" altLang="zh-CN" sz="1600">
                  <a:latin typeface="Times New Roman" panose="02020603050405020304" pitchFamily="18" charset="0"/>
                </a:rPr>
                <a:t>country</a:t>
              </a:r>
            </a:p>
          </p:txBody>
        </p:sp>
        <p:sp>
          <p:nvSpPr>
            <p:cNvPr id="303148" name="Rectangle 44"/>
            <p:cNvSpPr>
              <a:spLocks noChangeArrowheads="1"/>
            </p:cNvSpPr>
            <p:nvPr/>
          </p:nvSpPr>
          <p:spPr bwMode="auto">
            <a:xfrm>
              <a:off x="684" y="2196"/>
              <a:ext cx="542" cy="24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a:latin typeface="Times New Roman" panose="02020603050405020304" pitchFamily="18" charset="0"/>
                </a:rPr>
                <a:t>city</a:t>
              </a:r>
            </a:p>
          </p:txBody>
        </p:sp>
      </p:grpSp>
      <p:sp>
        <p:nvSpPr>
          <p:cNvPr id="303149" name="Line 45"/>
          <p:cNvSpPr>
            <a:spLocks noChangeShapeType="1"/>
          </p:cNvSpPr>
          <p:nvPr/>
        </p:nvSpPr>
        <p:spPr bwMode="auto">
          <a:xfrm>
            <a:off x="6858000" y="5029200"/>
            <a:ext cx="685800" cy="4572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986" name="Rectangle 2"/>
          <p:cNvSpPr>
            <a:spLocks noGrp="1" noChangeArrowheads="1"/>
          </p:cNvSpPr>
          <p:nvPr/>
        </p:nvSpPr>
        <p:spPr>
          <a:xfrm>
            <a:off x="75565" y="0"/>
            <a:ext cx="8992235" cy="6096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zh-CN" altLang="en-US" sz="4000" dirty="0">
                <a:latin typeface="宋体" panose="02010600030101010101" pitchFamily="2" charset="-122"/>
                <a:ea typeface="宋体" panose="02010600030101010101" pitchFamily="2" charset="-122"/>
              </a:rPr>
              <a:t>数据仓库的概念</a:t>
            </a:r>
            <a:r>
              <a:rPr lang="zh-CN" altLang="en-US" sz="4000" dirty="0" smtClean="0">
                <a:latin typeface="宋体" panose="02010600030101010101" pitchFamily="2" charset="-122"/>
                <a:ea typeface="宋体" panose="02010600030101010101" pitchFamily="2" charset="-122"/>
              </a:rPr>
              <a:t>模型</a:t>
            </a:r>
            <a:endParaRPr lang="zh-CN" altLang="en-US" sz="4000" dirty="0">
              <a:latin typeface="宋体" panose="02010600030101010101" pitchFamily="2" charset="-122"/>
              <a:ea typeface="宋体" panose="02010600030101010101" pitchFamily="2" charset="-122"/>
            </a:endParaRP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4" name="Rectangle 66"/>
          <p:cNvSpPr>
            <a:spLocks noChangeArrowheads="1"/>
          </p:cNvSpPr>
          <p:nvPr/>
        </p:nvSpPr>
        <p:spPr bwMode="auto">
          <a:xfrm>
            <a:off x="4800600" y="990600"/>
            <a:ext cx="2057400" cy="5867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0" name="Rectangle 2"/>
          <p:cNvSpPr>
            <a:spLocks noGrp="1" noChangeArrowheads="1"/>
          </p:cNvSpPr>
          <p:nvPr>
            <p:ph type="title"/>
          </p:nvPr>
        </p:nvSpPr>
        <p:spPr>
          <a:xfrm>
            <a:off x="234950" y="533400"/>
            <a:ext cx="5022850" cy="685800"/>
          </a:xfrm>
        </p:spPr>
        <p:txBody>
          <a:bodyPr/>
          <a:lstStyle/>
          <a:p>
            <a:r>
              <a:rPr lang="zh-CN" altLang="en-US" dirty="0">
                <a:solidFill>
                  <a:srgbClr val="FF0000"/>
                </a:solidFill>
                <a:latin typeface="宋体" panose="02010600030101010101" pitchFamily="2" charset="-122"/>
                <a:ea typeface="宋体" panose="02010600030101010101" pitchFamily="2" charset="-122"/>
              </a:rPr>
              <a:t>事实星群结构</a:t>
            </a:r>
          </a:p>
        </p:txBody>
      </p:sp>
      <p:sp>
        <p:nvSpPr>
          <p:cNvPr id="304131" name="Rectangle 3"/>
          <p:cNvSpPr>
            <a:spLocks noChangeArrowheads="1"/>
          </p:cNvSpPr>
          <p:nvPr/>
        </p:nvSpPr>
        <p:spPr bwMode="auto">
          <a:xfrm>
            <a:off x="2895600" y="3048000"/>
            <a:ext cx="1608138"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4132" name="Group 4"/>
          <p:cNvGrpSpPr/>
          <p:nvPr/>
        </p:nvGrpSpPr>
        <p:grpSpPr bwMode="auto">
          <a:xfrm>
            <a:off x="228600" y="1219200"/>
            <a:ext cx="1639888" cy="1982788"/>
            <a:chOff x="277" y="1164"/>
            <a:chExt cx="1021" cy="1229"/>
          </a:xfrm>
        </p:grpSpPr>
        <p:sp>
          <p:nvSpPr>
            <p:cNvPr id="304133" name="Rectangle 5"/>
            <p:cNvSpPr>
              <a:spLocks noChangeArrowheads="1"/>
            </p:cNvSpPr>
            <p:nvPr/>
          </p:nvSpPr>
          <p:spPr bwMode="auto">
            <a:xfrm>
              <a:off x="277" y="1421"/>
              <a:ext cx="1021" cy="972"/>
            </a:xfrm>
            <a:prstGeom prst="rect">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600">
                  <a:latin typeface="Times New Roman" panose="02020603050405020304" pitchFamily="18" charset="0"/>
                </a:rPr>
                <a:t>time_key</a:t>
              </a:r>
            </a:p>
            <a:p>
              <a:pPr eaLnBrk="0" hangingPunct="0"/>
              <a:r>
                <a:rPr kumimoji="0" lang="en-US" altLang="zh-CN" sz="1600">
                  <a:latin typeface="Times New Roman" panose="02020603050405020304" pitchFamily="18" charset="0"/>
                </a:rPr>
                <a:t>day</a:t>
              </a:r>
            </a:p>
            <a:p>
              <a:pPr eaLnBrk="0" hangingPunct="0"/>
              <a:r>
                <a:rPr kumimoji="0" lang="en-US" altLang="zh-CN" sz="1600">
                  <a:latin typeface="Times New Roman" panose="02020603050405020304" pitchFamily="18" charset="0"/>
                </a:rPr>
                <a:t>day_of_the_week</a:t>
              </a:r>
            </a:p>
            <a:p>
              <a:pPr eaLnBrk="0" hangingPunct="0"/>
              <a:r>
                <a:rPr kumimoji="0" lang="en-US" altLang="zh-CN" sz="1600">
                  <a:latin typeface="Times New Roman" panose="02020603050405020304" pitchFamily="18" charset="0"/>
                </a:rPr>
                <a:t>month</a:t>
              </a:r>
            </a:p>
            <a:p>
              <a:pPr eaLnBrk="0" hangingPunct="0"/>
              <a:r>
                <a:rPr kumimoji="0" lang="en-US" altLang="zh-CN" sz="1600">
                  <a:latin typeface="Times New Roman" panose="02020603050405020304" pitchFamily="18" charset="0"/>
                </a:rPr>
                <a:t>quarter</a:t>
              </a:r>
            </a:p>
            <a:p>
              <a:pPr eaLnBrk="0" hangingPunct="0"/>
              <a:r>
                <a:rPr kumimoji="0" lang="en-US" altLang="zh-CN" sz="1600">
                  <a:latin typeface="Times New Roman" panose="02020603050405020304" pitchFamily="18" charset="0"/>
                </a:rPr>
                <a:t>year</a:t>
              </a:r>
            </a:p>
          </p:txBody>
        </p:sp>
        <p:sp>
          <p:nvSpPr>
            <p:cNvPr id="304134" name="Rectangle 6"/>
            <p:cNvSpPr>
              <a:spLocks noChangeArrowheads="1"/>
            </p:cNvSpPr>
            <p:nvPr/>
          </p:nvSpPr>
          <p:spPr bwMode="auto">
            <a:xfrm>
              <a:off x="277" y="1164"/>
              <a:ext cx="374" cy="233"/>
            </a:xfrm>
            <a:prstGeom prst="rect">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time</a:t>
              </a:r>
            </a:p>
          </p:txBody>
        </p:sp>
      </p:grpSp>
      <p:grpSp>
        <p:nvGrpSpPr>
          <p:cNvPr id="304135" name="Group 7"/>
          <p:cNvGrpSpPr/>
          <p:nvPr/>
        </p:nvGrpSpPr>
        <p:grpSpPr bwMode="auto">
          <a:xfrm>
            <a:off x="5105400" y="4038600"/>
            <a:ext cx="1654175" cy="1733550"/>
            <a:chOff x="684" y="2196"/>
            <a:chExt cx="1030" cy="1075"/>
          </a:xfrm>
        </p:grpSpPr>
        <p:sp>
          <p:nvSpPr>
            <p:cNvPr id="304136" name="Rectangle 8"/>
            <p:cNvSpPr>
              <a:spLocks noChangeArrowheads="1"/>
            </p:cNvSpPr>
            <p:nvPr/>
          </p:nvSpPr>
          <p:spPr bwMode="auto">
            <a:xfrm>
              <a:off x="684" y="2450"/>
              <a:ext cx="1030" cy="821"/>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600">
                  <a:latin typeface="Times New Roman" panose="02020603050405020304" pitchFamily="18" charset="0"/>
                </a:rPr>
                <a:t>location_key</a:t>
              </a:r>
            </a:p>
            <a:p>
              <a:pPr eaLnBrk="0" hangingPunct="0"/>
              <a:r>
                <a:rPr kumimoji="0" lang="en-US" altLang="zh-CN" sz="1600">
                  <a:latin typeface="Times New Roman" panose="02020603050405020304" pitchFamily="18" charset="0"/>
                </a:rPr>
                <a:t>street</a:t>
              </a:r>
            </a:p>
            <a:p>
              <a:pPr eaLnBrk="0" hangingPunct="0"/>
              <a:r>
                <a:rPr kumimoji="0" lang="en-US" altLang="zh-CN" sz="1600">
                  <a:latin typeface="Times New Roman" panose="02020603050405020304" pitchFamily="18" charset="0"/>
                </a:rPr>
                <a:t>city</a:t>
              </a:r>
            </a:p>
            <a:p>
              <a:pPr eaLnBrk="0" hangingPunct="0"/>
              <a:r>
                <a:rPr kumimoji="0" lang="en-US" altLang="zh-CN" sz="1600">
                  <a:latin typeface="Times New Roman" panose="02020603050405020304" pitchFamily="18" charset="0"/>
                </a:rPr>
                <a:t>province_or_state</a:t>
              </a:r>
            </a:p>
            <a:p>
              <a:pPr eaLnBrk="0" hangingPunct="0"/>
              <a:r>
                <a:rPr kumimoji="0" lang="en-US" altLang="zh-CN" sz="1600">
                  <a:latin typeface="Times New Roman" panose="02020603050405020304" pitchFamily="18" charset="0"/>
                </a:rPr>
                <a:t>country</a:t>
              </a:r>
            </a:p>
          </p:txBody>
        </p:sp>
        <p:sp>
          <p:nvSpPr>
            <p:cNvPr id="304137" name="Rectangle 9"/>
            <p:cNvSpPr>
              <a:spLocks noChangeArrowheads="1"/>
            </p:cNvSpPr>
            <p:nvPr/>
          </p:nvSpPr>
          <p:spPr bwMode="auto">
            <a:xfrm>
              <a:off x="684" y="2196"/>
              <a:ext cx="580" cy="233"/>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location</a:t>
              </a:r>
            </a:p>
          </p:txBody>
        </p:sp>
      </p:grpSp>
      <p:sp>
        <p:nvSpPr>
          <p:cNvPr id="304138" name="Rectangle 10"/>
          <p:cNvSpPr>
            <a:spLocks noChangeArrowheads="1"/>
          </p:cNvSpPr>
          <p:nvPr/>
        </p:nvSpPr>
        <p:spPr bwMode="auto">
          <a:xfrm>
            <a:off x="2743200" y="2133600"/>
            <a:ext cx="178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b="1">
                <a:solidFill>
                  <a:schemeClr val="hlink"/>
                </a:solidFill>
                <a:latin typeface="Times New Roman" panose="02020603050405020304" pitchFamily="18" charset="0"/>
              </a:rPr>
              <a:t>Sales Fact Table</a:t>
            </a:r>
          </a:p>
        </p:txBody>
      </p:sp>
      <p:sp>
        <p:nvSpPr>
          <p:cNvPr id="304139" name="Rectangle 11"/>
          <p:cNvSpPr>
            <a:spLocks noChangeArrowheads="1"/>
          </p:cNvSpPr>
          <p:nvPr/>
        </p:nvSpPr>
        <p:spPr bwMode="auto">
          <a:xfrm>
            <a:off x="2895600" y="2590800"/>
            <a:ext cx="1600200" cy="45243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40" name="Rectangle 12"/>
          <p:cNvSpPr>
            <a:spLocks noChangeArrowheads="1"/>
          </p:cNvSpPr>
          <p:nvPr/>
        </p:nvSpPr>
        <p:spPr bwMode="auto">
          <a:xfrm>
            <a:off x="2895600" y="2667000"/>
            <a:ext cx="1601788" cy="366713"/>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kumimoji="0" lang="en-US" altLang="zh-CN" sz="1800">
                <a:latin typeface="Times New Roman" panose="02020603050405020304" pitchFamily="18" charset="0"/>
              </a:rPr>
              <a:t>time_key</a:t>
            </a:r>
          </a:p>
        </p:txBody>
      </p:sp>
      <p:sp>
        <p:nvSpPr>
          <p:cNvPr id="304141" name="Rectangle 13"/>
          <p:cNvSpPr>
            <a:spLocks noChangeArrowheads="1"/>
          </p:cNvSpPr>
          <p:nvPr/>
        </p:nvSpPr>
        <p:spPr bwMode="auto">
          <a:xfrm>
            <a:off x="2895600" y="3124200"/>
            <a:ext cx="160020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en-US" altLang="zh-CN" sz="1800">
                <a:latin typeface="Times New Roman" panose="02020603050405020304" pitchFamily="18" charset="0"/>
              </a:rPr>
              <a:t>         item_key</a:t>
            </a:r>
          </a:p>
        </p:txBody>
      </p:sp>
      <p:sp>
        <p:nvSpPr>
          <p:cNvPr id="304142" name="Rectangle 14"/>
          <p:cNvSpPr>
            <a:spLocks noChangeArrowheads="1"/>
          </p:cNvSpPr>
          <p:nvPr/>
        </p:nvSpPr>
        <p:spPr bwMode="auto">
          <a:xfrm>
            <a:off x="2895600" y="3505200"/>
            <a:ext cx="1600200" cy="45085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43" name="Rectangle 15"/>
          <p:cNvSpPr>
            <a:spLocks noChangeArrowheads="1"/>
          </p:cNvSpPr>
          <p:nvPr/>
        </p:nvSpPr>
        <p:spPr bwMode="auto">
          <a:xfrm>
            <a:off x="2895600" y="3505200"/>
            <a:ext cx="1600200" cy="366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en-US" altLang="zh-CN" sz="1800">
                <a:latin typeface="Times New Roman" panose="02020603050405020304" pitchFamily="18" charset="0"/>
              </a:rPr>
              <a:t>      branch_key</a:t>
            </a:r>
          </a:p>
        </p:txBody>
      </p:sp>
      <p:sp>
        <p:nvSpPr>
          <p:cNvPr id="304144" name="Rectangle 16"/>
          <p:cNvSpPr>
            <a:spLocks noChangeArrowheads="1"/>
          </p:cNvSpPr>
          <p:nvPr/>
        </p:nvSpPr>
        <p:spPr bwMode="auto">
          <a:xfrm>
            <a:off x="2895600" y="3962400"/>
            <a:ext cx="1600200" cy="45243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45" name="Rectangle 17"/>
          <p:cNvSpPr>
            <a:spLocks noChangeArrowheads="1"/>
          </p:cNvSpPr>
          <p:nvPr/>
        </p:nvSpPr>
        <p:spPr bwMode="auto">
          <a:xfrm>
            <a:off x="2894013" y="3981450"/>
            <a:ext cx="15938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    location_key</a:t>
            </a:r>
          </a:p>
        </p:txBody>
      </p:sp>
      <p:sp>
        <p:nvSpPr>
          <p:cNvPr id="304146" name="Rectangle 18"/>
          <p:cNvSpPr>
            <a:spLocks noChangeArrowheads="1"/>
          </p:cNvSpPr>
          <p:nvPr/>
        </p:nvSpPr>
        <p:spPr bwMode="auto">
          <a:xfrm>
            <a:off x="2860675" y="4419600"/>
            <a:ext cx="1635125" cy="455613"/>
          </a:xfrm>
          <a:prstGeom prst="rect">
            <a:avLst/>
          </a:prstGeom>
          <a:noFill/>
          <a:ln w="12700">
            <a:solidFill>
              <a:schemeClr val="tx1"/>
            </a:solidFill>
            <a:miter lim="800000"/>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47" name="Rectangle 19"/>
          <p:cNvSpPr>
            <a:spLocks noChangeArrowheads="1"/>
          </p:cNvSpPr>
          <p:nvPr/>
        </p:nvSpPr>
        <p:spPr bwMode="auto">
          <a:xfrm>
            <a:off x="2895600" y="4473575"/>
            <a:ext cx="158115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        units_sold</a:t>
            </a:r>
          </a:p>
        </p:txBody>
      </p:sp>
      <p:sp>
        <p:nvSpPr>
          <p:cNvPr id="304148" name="Rectangle 20"/>
          <p:cNvSpPr>
            <a:spLocks noChangeArrowheads="1"/>
          </p:cNvSpPr>
          <p:nvPr/>
        </p:nvSpPr>
        <p:spPr bwMode="auto">
          <a:xfrm>
            <a:off x="2860675" y="4876800"/>
            <a:ext cx="1635125" cy="461963"/>
          </a:xfrm>
          <a:prstGeom prst="rect">
            <a:avLst/>
          </a:prstGeom>
          <a:noFill/>
          <a:ln w="12700">
            <a:solidFill>
              <a:schemeClr val="tx1"/>
            </a:solidFill>
            <a:miter lim="800000"/>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49" name="Rectangle 21"/>
          <p:cNvSpPr>
            <a:spLocks noChangeArrowheads="1"/>
          </p:cNvSpPr>
          <p:nvPr/>
        </p:nvSpPr>
        <p:spPr bwMode="auto">
          <a:xfrm>
            <a:off x="2895600" y="4918075"/>
            <a:ext cx="158750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     dollars_sold</a:t>
            </a:r>
          </a:p>
        </p:txBody>
      </p:sp>
      <p:sp>
        <p:nvSpPr>
          <p:cNvPr id="304150" name="Rectangle 22"/>
          <p:cNvSpPr>
            <a:spLocks noChangeArrowheads="1"/>
          </p:cNvSpPr>
          <p:nvPr/>
        </p:nvSpPr>
        <p:spPr bwMode="auto">
          <a:xfrm>
            <a:off x="2860675" y="5334000"/>
            <a:ext cx="1635125" cy="469900"/>
          </a:xfrm>
          <a:prstGeom prst="rect">
            <a:avLst/>
          </a:prstGeom>
          <a:noFill/>
          <a:ln w="12700">
            <a:solidFill>
              <a:schemeClr val="tx1"/>
            </a:solidFill>
            <a:miter lim="800000"/>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1" name="Rectangle 23"/>
          <p:cNvSpPr>
            <a:spLocks noChangeArrowheads="1"/>
          </p:cNvSpPr>
          <p:nvPr/>
        </p:nvSpPr>
        <p:spPr bwMode="auto">
          <a:xfrm>
            <a:off x="2876550" y="5364163"/>
            <a:ext cx="1587500" cy="36671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         avg_sales</a:t>
            </a:r>
          </a:p>
        </p:txBody>
      </p:sp>
      <p:sp>
        <p:nvSpPr>
          <p:cNvPr id="304152" name="Rectangle 24"/>
          <p:cNvSpPr>
            <a:spLocks noChangeArrowheads="1"/>
          </p:cNvSpPr>
          <p:nvPr/>
        </p:nvSpPr>
        <p:spPr bwMode="auto">
          <a:xfrm>
            <a:off x="1295400" y="5715000"/>
            <a:ext cx="1219200" cy="376238"/>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kumimoji="0" lang="en-US" altLang="zh-CN" sz="1800">
                <a:latin typeface="Times New Roman" panose="02020603050405020304" pitchFamily="18" charset="0"/>
              </a:rPr>
              <a:t>Measures</a:t>
            </a:r>
          </a:p>
        </p:txBody>
      </p:sp>
      <p:sp>
        <p:nvSpPr>
          <p:cNvPr id="304153" name="Line 25"/>
          <p:cNvSpPr>
            <a:spLocks noChangeShapeType="1"/>
          </p:cNvSpPr>
          <p:nvPr/>
        </p:nvSpPr>
        <p:spPr bwMode="auto">
          <a:xfrm flipV="1">
            <a:off x="2084388" y="4648200"/>
            <a:ext cx="769937"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4" name="Line 26"/>
          <p:cNvSpPr>
            <a:spLocks noChangeShapeType="1"/>
          </p:cNvSpPr>
          <p:nvPr/>
        </p:nvSpPr>
        <p:spPr bwMode="auto">
          <a:xfrm flipV="1">
            <a:off x="2065338" y="5191125"/>
            <a:ext cx="788987"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5" name="Line 27"/>
          <p:cNvSpPr>
            <a:spLocks noChangeShapeType="1"/>
          </p:cNvSpPr>
          <p:nvPr/>
        </p:nvSpPr>
        <p:spPr bwMode="auto">
          <a:xfrm flipV="1">
            <a:off x="2065338" y="555942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6" name="Line 28"/>
          <p:cNvSpPr>
            <a:spLocks noChangeShapeType="1"/>
          </p:cNvSpPr>
          <p:nvPr/>
        </p:nvSpPr>
        <p:spPr bwMode="auto">
          <a:xfrm flipH="1">
            <a:off x="1641475" y="381635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7" name="Line 29"/>
          <p:cNvSpPr>
            <a:spLocks noChangeShapeType="1"/>
          </p:cNvSpPr>
          <p:nvPr/>
        </p:nvSpPr>
        <p:spPr bwMode="auto">
          <a:xfrm flipH="1" flipV="1">
            <a:off x="1905000" y="2362200"/>
            <a:ext cx="914400" cy="381000"/>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8" name="Line 30"/>
          <p:cNvSpPr>
            <a:spLocks noChangeShapeType="1"/>
          </p:cNvSpPr>
          <p:nvPr/>
        </p:nvSpPr>
        <p:spPr bwMode="auto">
          <a:xfrm>
            <a:off x="4572000" y="4267200"/>
            <a:ext cx="533400" cy="3810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9" name="Line 31"/>
          <p:cNvSpPr>
            <a:spLocks noChangeShapeType="1"/>
          </p:cNvSpPr>
          <p:nvPr/>
        </p:nvSpPr>
        <p:spPr bwMode="auto">
          <a:xfrm flipV="1">
            <a:off x="4495800" y="2743200"/>
            <a:ext cx="762000" cy="52546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4160" name="Group 32"/>
          <p:cNvGrpSpPr/>
          <p:nvPr/>
        </p:nvGrpSpPr>
        <p:grpSpPr bwMode="auto">
          <a:xfrm>
            <a:off x="5181600" y="1524000"/>
            <a:ext cx="1303338" cy="1744663"/>
            <a:chOff x="3796" y="1002"/>
            <a:chExt cx="812" cy="1081"/>
          </a:xfrm>
        </p:grpSpPr>
        <p:sp>
          <p:nvSpPr>
            <p:cNvPr id="304161" name="Rectangle 33"/>
            <p:cNvSpPr>
              <a:spLocks noChangeArrowheads="1"/>
            </p:cNvSpPr>
            <p:nvPr/>
          </p:nvSpPr>
          <p:spPr bwMode="auto">
            <a:xfrm>
              <a:off x="3796" y="1262"/>
              <a:ext cx="812" cy="821"/>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600">
                  <a:latin typeface="Times New Roman" panose="02020603050405020304" pitchFamily="18" charset="0"/>
                </a:rPr>
                <a:t>item_key</a:t>
              </a:r>
            </a:p>
            <a:p>
              <a:pPr eaLnBrk="0" hangingPunct="0"/>
              <a:r>
                <a:rPr kumimoji="0" lang="en-US" altLang="zh-CN" sz="1600">
                  <a:latin typeface="Times New Roman" panose="02020603050405020304" pitchFamily="18" charset="0"/>
                </a:rPr>
                <a:t>item_name</a:t>
              </a:r>
            </a:p>
            <a:p>
              <a:pPr eaLnBrk="0" hangingPunct="0"/>
              <a:r>
                <a:rPr kumimoji="0" lang="en-US" altLang="zh-CN" sz="1600">
                  <a:latin typeface="Times New Roman" panose="02020603050405020304" pitchFamily="18" charset="0"/>
                </a:rPr>
                <a:t>brand</a:t>
              </a:r>
            </a:p>
            <a:p>
              <a:pPr eaLnBrk="0" hangingPunct="0"/>
              <a:r>
                <a:rPr kumimoji="0" lang="en-US" altLang="zh-CN" sz="1600">
                  <a:latin typeface="Times New Roman" panose="02020603050405020304" pitchFamily="18" charset="0"/>
                </a:rPr>
                <a:t>type</a:t>
              </a:r>
            </a:p>
            <a:p>
              <a:pPr eaLnBrk="0" hangingPunct="0"/>
              <a:r>
                <a:rPr kumimoji="0" lang="en-US" altLang="zh-CN" sz="1600">
                  <a:latin typeface="Times New Roman" panose="02020603050405020304" pitchFamily="18" charset="0"/>
                </a:rPr>
                <a:t>supplier_type</a:t>
              </a:r>
            </a:p>
          </p:txBody>
        </p:sp>
        <p:sp>
          <p:nvSpPr>
            <p:cNvPr id="304162" name="Text Box 34"/>
            <p:cNvSpPr txBox="1">
              <a:spLocks noChangeArrowheads="1"/>
            </p:cNvSpPr>
            <p:nvPr/>
          </p:nvSpPr>
          <p:spPr bwMode="auto">
            <a:xfrm>
              <a:off x="3953" y="1002"/>
              <a:ext cx="401" cy="252"/>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0" lang="en-US" altLang="zh-CN" sz="2000">
                  <a:latin typeface="Times New Roman" panose="02020603050405020304" pitchFamily="18" charset="0"/>
                </a:rPr>
                <a:t>item</a:t>
              </a:r>
            </a:p>
          </p:txBody>
        </p:sp>
      </p:grpSp>
      <p:grpSp>
        <p:nvGrpSpPr>
          <p:cNvPr id="304163" name="Group 35"/>
          <p:cNvGrpSpPr/>
          <p:nvPr/>
        </p:nvGrpSpPr>
        <p:grpSpPr bwMode="auto">
          <a:xfrm>
            <a:off x="304800" y="3962400"/>
            <a:ext cx="1290638" cy="1230313"/>
            <a:chOff x="3896" y="2472"/>
            <a:chExt cx="803" cy="762"/>
          </a:xfrm>
        </p:grpSpPr>
        <p:sp>
          <p:nvSpPr>
            <p:cNvPr id="304164" name="Rectangle 36"/>
            <p:cNvSpPr>
              <a:spLocks noChangeArrowheads="1"/>
            </p:cNvSpPr>
            <p:nvPr/>
          </p:nvSpPr>
          <p:spPr bwMode="auto">
            <a:xfrm>
              <a:off x="3896" y="2716"/>
              <a:ext cx="803" cy="51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600">
                  <a:latin typeface="Times New Roman" panose="02020603050405020304" pitchFamily="18" charset="0"/>
                </a:rPr>
                <a:t>branch_key</a:t>
              </a:r>
            </a:p>
            <a:p>
              <a:pPr eaLnBrk="0" hangingPunct="0"/>
              <a:r>
                <a:rPr kumimoji="0" lang="en-US" altLang="zh-CN" sz="1600">
                  <a:latin typeface="Times New Roman" panose="02020603050405020304" pitchFamily="18" charset="0"/>
                </a:rPr>
                <a:t>branch_name</a:t>
              </a:r>
            </a:p>
            <a:p>
              <a:pPr eaLnBrk="0" hangingPunct="0"/>
              <a:r>
                <a:rPr kumimoji="0" lang="en-US" altLang="zh-CN" sz="1600">
                  <a:latin typeface="Times New Roman" panose="02020603050405020304" pitchFamily="18" charset="0"/>
                </a:rPr>
                <a:t>branch_type</a:t>
              </a:r>
            </a:p>
          </p:txBody>
        </p:sp>
        <p:sp>
          <p:nvSpPr>
            <p:cNvPr id="304165" name="Text Box 37"/>
            <p:cNvSpPr txBox="1">
              <a:spLocks noChangeArrowheads="1"/>
            </p:cNvSpPr>
            <p:nvPr/>
          </p:nvSpPr>
          <p:spPr bwMode="auto">
            <a:xfrm>
              <a:off x="3907" y="2472"/>
              <a:ext cx="507" cy="233"/>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1800">
                  <a:latin typeface="Times New Roman" panose="02020603050405020304" pitchFamily="18" charset="0"/>
                </a:rPr>
                <a:t>branch</a:t>
              </a:r>
            </a:p>
          </p:txBody>
        </p:sp>
      </p:grpSp>
      <p:sp>
        <p:nvSpPr>
          <p:cNvPr id="304166" name="Rectangle 38"/>
          <p:cNvSpPr>
            <a:spLocks noChangeArrowheads="1"/>
          </p:cNvSpPr>
          <p:nvPr/>
        </p:nvSpPr>
        <p:spPr bwMode="auto">
          <a:xfrm>
            <a:off x="7011988" y="2495550"/>
            <a:ext cx="1608137"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67" name="Rectangle 39"/>
          <p:cNvSpPr>
            <a:spLocks noChangeArrowheads="1"/>
          </p:cNvSpPr>
          <p:nvPr/>
        </p:nvSpPr>
        <p:spPr bwMode="auto">
          <a:xfrm>
            <a:off x="6859588" y="1581150"/>
            <a:ext cx="216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b="1">
                <a:solidFill>
                  <a:schemeClr val="hlink"/>
                </a:solidFill>
                <a:latin typeface="Times New Roman" panose="02020603050405020304" pitchFamily="18" charset="0"/>
              </a:rPr>
              <a:t>Shipping Fact Table</a:t>
            </a:r>
          </a:p>
        </p:txBody>
      </p:sp>
      <p:sp>
        <p:nvSpPr>
          <p:cNvPr id="304168" name="Rectangle 40"/>
          <p:cNvSpPr>
            <a:spLocks noChangeArrowheads="1"/>
          </p:cNvSpPr>
          <p:nvPr/>
        </p:nvSpPr>
        <p:spPr bwMode="auto">
          <a:xfrm>
            <a:off x="7011988" y="2038350"/>
            <a:ext cx="1600200" cy="45243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69" name="Rectangle 41"/>
          <p:cNvSpPr>
            <a:spLocks noChangeArrowheads="1"/>
          </p:cNvSpPr>
          <p:nvPr/>
        </p:nvSpPr>
        <p:spPr bwMode="auto">
          <a:xfrm>
            <a:off x="7011988" y="2114550"/>
            <a:ext cx="1601787" cy="366713"/>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kumimoji="0" lang="en-US" altLang="zh-CN" sz="1800">
                <a:latin typeface="Times New Roman" panose="02020603050405020304" pitchFamily="18" charset="0"/>
              </a:rPr>
              <a:t>time_key</a:t>
            </a:r>
          </a:p>
        </p:txBody>
      </p:sp>
      <p:sp>
        <p:nvSpPr>
          <p:cNvPr id="304170" name="Rectangle 42"/>
          <p:cNvSpPr>
            <a:spLocks noChangeArrowheads="1"/>
          </p:cNvSpPr>
          <p:nvPr/>
        </p:nvSpPr>
        <p:spPr bwMode="auto">
          <a:xfrm>
            <a:off x="7011988" y="2571750"/>
            <a:ext cx="160020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en-US" altLang="zh-CN" sz="1800">
                <a:latin typeface="Times New Roman" panose="02020603050405020304" pitchFamily="18" charset="0"/>
              </a:rPr>
              <a:t>         item_key</a:t>
            </a:r>
          </a:p>
        </p:txBody>
      </p:sp>
      <p:sp>
        <p:nvSpPr>
          <p:cNvPr id="304171" name="Rectangle 43"/>
          <p:cNvSpPr>
            <a:spLocks noChangeArrowheads="1"/>
          </p:cNvSpPr>
          <p:nvPr/>
        </p:nvSpPr>
        <p:spPr bwMode="auto">
          <a:xfrm>
            <a:off x="7011988" y="2952750"/>
            <a:ext cx="1600200" cy="45085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72" name="Rectangle 44"/>
          <p:cNvSpPr>
            <a:spLocks noChangeArrowheads="1"/>
          </p:cNvSpPr>
          <p:nvPr/>
        </p:nvSpPr>
        <p:spPr bwMode="auto">
          <a:xfrm>
            <a:off x="7011988" y="2952750"/>
            <a:ext cx="1600200" cy="366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en-US" altLang="zh-CN" sz="1800">
                <a:latin typeface="Times New Roman" panose="02020603050405020304" pitchFamily="18" charset="0"/>
              </a:rPr>
              <a:t>     shipper_key</a:t>
            </a:r>
          </a:p>
        </p:txBody>
      </p:sp>
      <p:sp>
        <p:nvSpPr>
          <p:cNvPr id="304173" name="Rectangle 45"/>
          <p:cNvSpPr>
            <a:spLocks noChangeArrowheads="1"/>
          </p:cNvSpPr>
          <p:nvPr/>
        </p:nvSpPr>
        <p:spPr bwMode="auto">
          <a:xfrm>
            <a:off x="7011988" y="3409950"/>
            <a:ext cx="1600200" cy="45243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74" name="Rectangle 46"/>
          <p:cNvSpPr>
            <a:spLocks noChangeArrowheads="1"/>
          </p:cNvSpPr>
          <p:nvPr/>
        </p:nvSpPr>
        <p:spPr bwMode="auto">
          <a:xfrm>
            <a:off x="7010400" y="3429000"/>
            <a:ext cx="15938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  from_location</a:t>
            </a:r>
          </a:p>
        </p:txBody>
      </p:sp>
      <p:sp>
        <p:nvSpPr>
          <p:cNvPr id="304175" name="Rectangle 47"/>
          <p:cNvSpPr>
            <a:spLocks noChangeArrowheads="1"/>
          </p:cNvSpPr>
          <p:nvPr/>
        </p:nvSpPr>
        <p:spPr bwMode="auto">
          <a:xfrm>
            <a:off x="6977063" y="3867150"/>
            <a:ext cx="1635125" cy="455613"/>
          </a:xfrm>
          <a:prstGeom prst="rect">
            <a:avLst/>
          </a:prstGeom>
          <a:noFill/>
          <a:ln w="12700">
            <a:solidFill>
              <a:schemeClr val="tx1"/>
            </a:solidFill>
            <a:miter lim="800000"/>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76" name="Rectangle 48"/>
          <p:cNvSpPr>
            <a:spLocks noChangeArrowheads="1"/>
          </p:cNvSpPr>
          <p:nvPr/>
        </p:nvSpPr>
        <p:spPr bwMode="auto">
          <a:xfrm>
            <a:off x="7011988" y="3943350"/>
            <a:ext cx="15557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      to_location</a:t>
            </a:r>
          </a:p>
        </p:txBody>
      </p:sp>
      <p:sp>
        <p:nvSpPr>
          <p:cNvPr id="304177" name="Rectangle 49"/>
          <p:cNvSpPr>
            <a:spLocks noChangeArrowheads="1"/>
          </p:cNvSpPr>
          <p:nvPr/>
        </p:nvSpPr>
        <p:spPr bwMode="auto">
          <a:xfrm>
            <a:off x="6977063" y="4324350"/>
            <a:ext cx="1635125" cy="461963"/>
          </a:xfrm>
          <a:prstGeom prst="rect">
            <a:avLst/>
          </a:prstGeom>
          <a:noFill/>
          <a:ln w="12700">
            <a:solidFill>
              <a:schemeClr val="tx1"/>
            </a:solidFill>
            <a:miter lim="800000"/>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78" name="Rectangle 50"/>
          <p:cNvSpPr>
            <a:spLocks noChangeArrowheads="1"/>
          </p:cNvSpPr>
          <p:nvPr/>
        </p:nvSpPr>
        <p:spPr bwMode="auto">
          <a:xfrm>
            <a:off x="7011988" y="4365625"/>
            <a:ext cx="157480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     dollars_cost</a:t>
            </a:r>
          </a:p>
        </p:txBody>
      </p:sp>
      <p:sp>
        <p:nvSpPr>
          <p:cNvPr id="304179" name="Rectangle 51"/>
          <p:cNvSpPr>
            <a:spLocks noChangeArrowheads="1"/>
          </p:cNvSpPr>
          <p:nvPr/>
        </p:nvSpPr>
        <p:spPr bwMode="auto">
          <a:xfrm>
            <a:off x="6977063" y="4781550"/>
            <a:ext cx="1635125" cy="469900"/>
          </a:xfrm>
          <a:prstGeom prst="rect">
            <a:avLst/>
          </a:prstGeom>
          <a:noFill/>
          <a:ln w="12700">
            <a:solidFill>
              <a:schemeClr val="tx1"/>
            </a:solidFill>
            <a:miter lim="800000"/>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80" name="Rectangle 52"/>
          <p:cNvSpPr>
            <a:spLocks noChangeArrowheads="1"/>
          </p:cNvSpPr>
          <p:nvPr/>
        </p:nvSpPr>
        <p:spPr bwMode="auto">
          <a:xfrm>
            <a:off x="6992938" y="4811713"/>
            <a:ext cx="1625600" cy="36671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a:latin typeface="Times New Roman" panose="02020603050405020304" pitchFamily="18" charset="0"/>
              </a:rPr>
              <a:t>   units_shipped</a:t>
            </a:r>
          </a:p>
        </p:txBody>
      </p:sp>
      <p:sp>
        <p:nvSpPr>
          <p:cNvPr id="304181" name="Line 53"/>
          <p:cNvSpPr>
            <a:spLocks noChangeShapeType="1"/>
          </p:cNvSpPr>
          <p:nvPr/>
        </p:nvSpPr>
        <p:spPr bwMode="auto">
          <a:xfrm flipH="1" flipV="1">
            <a:off x="6629400" y="1524000"/>
            <a:ext cx="381000" cy="685800"/>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4182" name="Line 54"/>
          <p:cNvSpPr>
            <a:spLocks noChangeShapeType="1"/>
          </p:cNvSpPr>
          <p:nvPr/>
        </p:nvSpPr>
        <p:spPr bwMode="auto">
          <a:xfrm flipH="1">
            <a:off x="2743200" y="1524000"/>
            <a:ext cx="3886200" cy="0"/>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4183" name="Line 55"/>
          <p:cNvSpPr>
            <a:spLocks noChangeShapeType="1"/>
          </p:cNvSpPr>
          <p:nvPr/>
        </p:nvSpPr>
        <p:spPr bwMode="auto">
          <a:xfrm flipH="1">
            <a:off x="1905000" y="1524000"/>
            <a:ext cx="914400" cy="457200"/>
          </a:xfrm>
          <a:prstGeom prst="line">
            <a:avLst/>
          </a:prstGeom>
          <a:noFill/>
          <a:ln w="28575">
            <a:solidFill>
              <a:schemeClr val="tx1"/>
            </a:solidFill>
            <a:prstDash val="sysDot"/>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4184" name="Line 56"/>
          <p:cNvSpPr>
            <a:spLocks noChangeShapeType="1"/>
          </p:cNvSpPr>
          <p:nvPr/>
        </p:nvSpPr>
        <p:spPr bwMode="auto">
          <a:xfrm flipH="1" flipV="1">
            <a:off x="6477000" y="2286000"/>
            <a:ext cx="533400" cy="457200"/>
          </a:xfrm>
          <a:prstGeom prst="line">
            <a:avLst/>
          </a:prstGeom>
          <a:noFill/>
          <a:ln w="28575">
            <a:solidFill>
              <a:schemeClr val="tx1"/>
            </a:solidFill>
            <a:prstDash val="sysDot"/>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4185" name="Line 57"/>
          <p:cNvSpPr>
            <a:spLocks noChangeShapeType="1"/>
          </p:cNvSpPr>
          <p:nvPr/>
        </p:nvSpPr>
        <p:spPr bwMode="auto">
          <a:xfrm flipH="1">
            <a:off x="6248400" y="3657600"/>
            <a:ext cx="685800" cy="762000"/>
          </a:xfrm>
          <a:prstGeom prst="line">
            <a:avLst/>
          </a:prstGeom>
          <a:noFill/>
          <a:ln w="28575">
            <a:solidFill>
              <a:schemeClr val="tx1"/>
            </a:solidFill>
            <a:prstDash val="sysDot"/>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4186" name="Line 58"/>
          <p:cNvSpPr>
            <a:spLocks noChangeShapeType="1"/>
          </p:cNvSpPr>
          <p:nvPr/>
        </p:nvSpPr>
        <p:spPr bwMode="auto">
          <a:xfrm flipH="1">
            <a:off x="6477000" y="4191000"/>
            <a:ext cx="457200" cy="228600"/>
          </a:xfrm>
          <a:prstGeom prst="line">
            <a:avLst/>
          </a:prstGeom>
          <a:noFill/>
          <a:ln w="28575">
            <a:solidFill>
              <a:schemeClr val="tx1"/>
            </a:solidFill>
            <a:prstDash val="sysDot"/>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4187" name="Line 59"/>
          <p:cNvSpPr>
            <a:spLocks noChangeShapeType="1"/>
          </p:cNvSpPr>
          <p:nvPr/>
        </p:nvSpPr>
        <p:spPr bwMode="auto">
          <a:xfrm>
            <a:off x="8991600" y="3200400"/>
            <a:ext cx="0" cy="1676400"/>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04188" name="Group 60"/>
          <p:cNvGrpSpPr/>
          <p:nvPr/>
        </p:nvGrpSpPr>
        <p:grpSpPr bwMode="auto">
          <a:xfrm>
            <a:off x="7612063" y="5410200"/>
            <a:ext cx="1344612" cy="1473200"/>
            <a:chOff x="3891" y="2472"/>
            <a:chExt cx="836" cy="911"/>
          </a:xfrm>
        </p:grpSpPr>
        <p:sp>
          <p:nvSpPr>
            <p:cNvPr id="304189" name="Rectangle 61"/>
            <p:cNvSpPr>
              <a:spLocks noChangeArrowheads="1"/>
            </p:cNvSpPr>
            <p:nvPr/>
          </p:nvSpPr>
          <p:spPr bwMode="auto">
            <a:xfrm>
              <a:off x="3896" y="2715"/>
              <a:ext cx="831" cy="66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600">
                  <a:latin typeface="Times New Roman" panose="02020603050405020304" pitchFamily="18" charset="0"/>
                </a:rPr>
                <a:t>shipper_key</a:t>
              </a:r>
            </a:p>
            <a:p>
              <a:pPr eaLnBrk="0" hangingPunct="0"/>
              <a:r>
                <a:rPr kumimoji="0" lang="en-US" altLang="zh-CN" sz="1600">
                  <a:latin typeface="Times New Roman" panose="02020603050405020304" pitchFamily="18" charset="0"/>
                </a:rPr>
                <a:t>shipper_name</a:t>
              </a:r>
            </a:p>
            <a:p>
              <a:pPr eaLnBrk="0" hangingPunct="0"/>
              <a:r>
                <a:rPr kumimoji="0" lang="en-US" altLang="zh-CN" sz="1600">
                  <a:latin typeface="Times New Roman" panose="02020603050405020304" pitchFamily="18" charset="0"/>
                </a:rPr>
                <a:t>location_key</a:t>
              </a:r>
            </a:p>
            <a:p>
              <a:pPr eaLnBrk="0" hangingPunct="0"/>
              <a:r>
                <a:rPr kumimoji="0" lang="en-US" altLang="zh-CN" sz="1600">
                  <a:latin typeface="Times New Roman" panose="02020603050405020304" pitchFamily="18" charset="0"/>
                </a:rPr>
                <a:t>shipper_type</a:t>
              </a:r>
            </a:p>
          </p:txBody>
        </p:sp>
        <p:sp>
          <p:nvSpPr>
            <p:cNvPr id="304190" name="Text Box 62"/>
            <p:cNvSpPr txBox="1">
              <a:spLocks noChangeArrowheads="1"/>
            </p:cNvSpPr>
            <p:nvPr/>
          </p:nvSpPr>
          <p:spPr bwMode="auto">
            <a:xfrm>
              <a:off x="3891" y="2472"/>
              <a:ext cx="539" cy="233"/>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1800">
                  <a:latin typeface="Times New Roman" panose="02020603050405020304" pitchFamily="18" charset="0"/>
                </a:rPr>
                <a:t>shipper</a:t>
              </a:r>
            </a:p>
          </p:txBody>
        </p:sp>
      </p:grpSp>
      <p:sp>
        <p:nvSpPr>
          <p:cNvPr id="304191" name="Line 63"/>
          <p:cNvSpPr>
            <a:spLocks noChangeShapeType="1"/>
          </p:cNvSpPr>
          <p:nvPr/>
        </p:nvSpPr>
        <p:spPr bwMode="auto">
          <a:xfrm flipH="1">
            <a:off x="8610600" y="4800600"/>
            <a:ext cx="381000" cy="1066800"/>
          </a:xfrm>
          <a:prstGeom prst="line">
            <a:avLst/>
          </a:prstGeom>
          <a:noFill/>
          <a:ln w="28575">
            <a:solidFill>
              <a:schemeClr val="tx1"/>
            </a:solidFill>
            <a:prstDash val="sysDot"/>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4192" name="Line 64"/>
          <p:cNvSpPr>
            <a:spLocks noChangeShapeType="1"/>
          </p:cNvSpPr>
          <p:nvPr/>
        </p:nvSpPr>
        <p:spPr bwMode="auto">
          <a:xfrm>
            <a:off x="8610600" y="3200400"/>
            <a:ext cx="381000" cy="0"/>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4193" name="Line 65"/>
          <p:cNvSpPr>
            <a:spLocks noChangeShapeType="1"/>
          </p:cNvSpPr>
          <p:nvPr/>
        </p:nvSpPr>
        <p:spPr bwMode="auto">
          <a:xfrm flipH="1" flipV="1">
            <a:off x="5867400" y="5791200"/>
            <a:ext cx="1752600" cy="685800"/>
          </a:xfrm>
          <a:prstGeom prst="line">
            <a:avLst/>
          </a:prstGeom>
          <a:noFill/>
          <a:ln w="28575">
            <a:solidFill>
              <a:schemeClr val="tx1"/>
            </a:solidFill>
            <a:prstDash val="sysDot"/>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986" name="Rectangle 2"/>
          <p:cNvSpPr>
            <a:spLocks noGrp="1" noChangeArrowheads="1"/>
          </p:cNvSpPr>
          <p:nvPr/>
        </p:nvSpPr>
        <p:spPr>
          <a:xfrm>
            <a:off x="75565" y="0"/>
            <a:ext cx="8992235" cy="6096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zh-CN" altLang="en-US" sz="4000" dirty="0">
                <a:latin typeface="宋体" panose="02010600030101010101" pitchFamily="2" charset="-122"/>
                <a:ea typeface="宋体" panose="02010600030101010101" pitchFamily="2" charset="-122"/>
              </a:rPr>
              <a:t>数据仓库的概念</a:t>
            </a:r>
            <a:r>
              <a:rPr lang="zh-CN" altLang="en-US" sz="4000" dirty="0" smtClean="0">
                <a:latin typeface="宋体" panose="02010600030101010101" pitchFamily="2" charset="-122"/>
                <a:ea typeface="宋体" panose="02010600030101010101" pitchFamily="2" charset="-122"/>
              </a:rPr>
              <a:t>模型</a:t>
            </a:r>
            <a:endParaRPr lang="zh-CN" altLang="en-US" sz="4000" dirty="0">
              <a:latin typeface="宋体" panose="02010600030101010101" pitchFamily="2" charset="-122"/>
              <a:ea typeface="宋体" panose="02010600030101010101" pitchFamily="2" charset="-122"/>
            </a:endParaRP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5565" y="0"/>
            <a:ext cx="9084945" cy="609600"/>
          </a:xfrm>
        </p:spPr>
        <p:txBody>
          <a:bodyPr/>
          <a:lstStyle/>
          <a:p>
            <a:r>
              <a:rPr lang="en-US" altLang="zh-CN" sz="4000" dirty="0">
                <a:latin typeface="宋体" panose="02010600030101010101" pitchFamily="2" charset="-122"/>
                <a:ea typeface="宋体" panose="02010600030101010101" pitchFamily="2" charset="-122"/>
                <a:cs typeface="Times New Roman" panose="02020603050405020304" pitchFamily="18" charset="0"/>
              </a:rPr>
              <a:t>3 </a:t>
            </a:r>
            <a:r>
              <a:rPr lang="zh-CN" altLang="en-US" sz="4000" dirty="0" smtClean="0">
                <a:latin typeface="宋体" panose="02010600030101010101" pitchFamily="2" charset="-122"/>
                <a:ea typeface="宋体" panose="02010600030101010101" pitchFamily="2" charset="-122"/>
              </a:rPr>
              <a:t>数据仓库 </a:t>
            </a:r>
            <a:endParaRPr lang="zh-CN" altLang="en-US" sz="4000" dirty="0">
              <a:latin typeface="宋体" panose="02010600030101010101" pitchFamily="2" charset="-122"/>
              <a:ea typeface="宋体" panose="02010600030101010101" pitchFamily="2" charset="-122"/>
            </a:endParaRPr>
          </a:p>
        </p:txBody>
      </p:sp>
      <p:sp>
        <p:nvSpPr>
          <p:cNvPr id="20483" name="Rectangle 3"/>
          <p:cNvSpPr>
            <a:spLocks noGrp="1" noChangeArrowheads="1"/>
          </p:cNvSpPr>
          <p:nvPr>
            <p:ph type="body" idx="1"/>
          </p:nvPr>
        </p:nvSpPr>
        <p:spPr>
          <a:noFill/>
        </p:spPr>
        <p:txBody>
          <a:bodyPr/>
          <a:lstStyle/>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dirty="0">
                <a:solidFill>
                  <a:schemeClr val="tx1"/>
                </a:solidFill>
                <a:latin typeface="宋体" panose="02010600030101010101" pitchFamily="2" charset="-122"/>
                <a:ea typeface="宋体" panose="02010600030101010101" pitchFamily="2" charset="-122"/>
              </a:rPr>
              <a:t>	3.1 </a:t>
            </a:r>
            <a:r>
              <a:rPr lang="zh-CN" altLang="en-US" sz="3200" dirty="0">
                <a:solidFill>
                  <a:schemeClr val="tx1"/>
                </a:solidFill>
                <a:latin typeface="宋体" panose="02010600030101010101" pitchFamily="2" charset="-122"/>
                <a:ea typeface="宋体" panose="02010600030101010101" pitchFamily="2" charset="-122"/>
              </a:rPr>
              <a:t>数据库与数据仓库</a:t>
            </a:r>
          </a:p>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cs typeface="Arial" panose="020B0604020202020204" pitchFamily="34" charset="0"/>
              </a:rPr>
              <a:t>3.2 </a:t>
            </a:r>
            <a:r>
              <a:rPr lang="zh-CN" altLang="en-US" sz="3200" b="1" dirty="0">
                <a:latin typeface="宋体" panose="02010600030101010101" pitchFamily="2" charset="-122"/>
                <a:ea typeface="宋体" panose="02010600030101010101" pitchFamily="2" charset="-122"/>
              </a:rPr>
              <a:t>数据仓库的操作</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a:t>
            </a:r>
            <a:r>
              <a:rPr lang="en-US" altLang="zh-CN" sz="3200" dirty="0">
                <a:latin typeface="宋体" panose="02010600030101010101" pitchFamily="2" charset="-122"/>
                <a:ea typeface="宋体" panose="02010600030101010101" pitchFamily="2" charset="-122"/>
                <a:cs typeface="Arial" panose="020B0604020202020204" pitchFamily="34" charset="0"/>
              </a:rPr>
              <a:t>.3 </a:t>
            </a:r>
            <a:r>
              <a:rPr lang="zh-CN" altLang="en-US" sz="3200" b="1" dirty="0">
                <a:latin typeface="宋体" panose="02010600030101010101" pitchFamily="2" charset="-122"/>
                <a:ea typeface="宋体" panose="02010600030101010101" pitchFamily="2" charset="-122"/>
              </a:rPr>
              <a:t>数据仓库的概念模型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solidFill>
                  <a:srgbClr val="FF0000"/>
                </a:solidFill>
                <a:latin typeface="宋体" panose="02010600030101010101" pitchFamily="2" charset="-122"/>
                <a:ea typeface="宋体" panose="02010600030101010101" pitchFamily="2" charset="-122"/>
                <a:cs typeface="Arial" panose="020B0604020202020204" pitchFamily="34" charset="0"/>
              </a:rPr>
              <a:t>3.4 </a:t>
            </a:r>
            <a:r>
              <a:rPr lang="zh-CN" altLang="en-US" sz="3200" b="1" dirty="0">
                <a:solidFill>
                  <a:srgbClr val="FF0000"/>
                </a:solidFill>
                <a:latin typeface="宋体" panose="02010600030101010101" pitchFamily="2" charset="-122"/>
                <a:ea typeface="宋体" panose="02010600030101010101" pitchFamily="2" charset="-122"/>
              </a:rPr>
              <a:t>数据立方体</a:t>
            </a:r>
            <a:endParaRPr lang="zh-CN" altLang="en-US" sz="3200" b="1" dirty="0">
              <a:solidFill>
                <a:srgbClr val="FF0000"/>
              </a:solidFill>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3.5 </a:t>
            </a:r>
            <a:r>
              <a:rPr lang="zh-CN" altLang="en-US" sz="3200" b="1" dirty="0">
                <a:latin typeface="宋体" panose="02010600030101010101" pitchFamily="2" charset="-122"/>
                <a:ea typeface="宋体" panose="02010600030101010101" pitchFamily="2" charset="-122"/>
              </a:rPr>
              <a:t>数据仓库的结构</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3.6 </a:t>
            </a:r>
            <a:r>
              <a:rPr lang="zh-CN" altLang="en-US" sz="3200" b="1" dirty="0">
                <a:latin typeface="宋体" panose="02010600030101010101" pitchFamily="2" charset="-122"/>
                <a:ea typeface="宋体" panose="02010600030101010101" pitchFamily="2" charset="-122"/>
              </a:rPr>
              <a:t>数据仓库的元数据</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3.7 </a:t>
            </a:r>
            <a:r>
              <a:rPr lang="zh-CN" altLang="en-US" sz="3200" b="1" dirty="0">
                <a:latin typeface="宋体" panose="02010600030101010101" pitchFamily="2" charset="-122"/>
                <a:ea typeface="宋体" panose="02010600030101010101" pitchFamily="2" charset="-122"/>
              </a:rPr>
              <a:t>数据仓库的建立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3.8 </a:t>
            </a:r>
            <a:r>
              <a:rPr lang="zh-CN" altLang="en-US" sz="3200" b="1" dirty="0">
                <a:latin typeface="宋体" panose="02010600030101010101" pitchFamily="2" charset="-122"/>
                <a:ea typeface="宋体" panose="02010600030101010101" pitchFamily="2" charset="-122"/>
              </a:rPr>
              <a:t>数据仓库与数据挖掘</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5565" y="0"/>
            <a:ext cx="9084945" cy="609600"/>
          </a:xfrm>
        </p:spPr>
        <p:txBody>
          <a:bodyPr/>
          <a:lstStyle/>
          <a:p>
            <a:r>
              <a:rPr lang="en-US" altLang="zh-CN" sz="4000" dirty="0">
                <a:latin typeface="宋体" panose="02010600030101010101" pitchFamily="2" charset="-122"/>
                <a:ea typeface="宋体" panose="02010600030101010101" pitchFamily="2" charset="-122"/>
                <a:cs typeface="Times New Roman" panose="02020603050405020304" pitchFamily="18" charset="0"/>
              </a:rPr>
              <a:t>3 </a:t>
            </a:r>
            <a:r>
              <a:rPr lang="zh-CN" altLang="en-US" sz="4000" dirty="0" smtClean="0">
                <a:latin typeface="宋体" panose="02010600030101010101" pitchFamily="2" charset="-122"/>
                <a:ea typeface="宋体" panose="02010600030101010101" pitchFamily="2" charset="-122"/>
              </a:rPr>
              <a:t>数据仓库 </a:t>
            </a:r>
            <a:endParaRPr lang="zh-CN" altLang="en-US" sz="4000" dirty="0">
              <a:latin typeface="宋体" panose="02010600030101010101" pitchFamily="2" charset="-122"/>
              <a:ea typeface="宋体" panose="02010600030101010101" pitchFamily="2" charset="-122"/>
            </a:endParaRPr>
          </a:p>
        </p:txBody>
      </p:sp>
      <p:sp>
        <p:nvSpPr>
          <p:cNvPr id="20483" name="Rectangle 3"/>
          <p:cNvSpPr>
            <a:spLocks noGrp="1" noChangeArrowheads="1"/>
          </p:cNvSpPr>
          <p:nvPr>
            <p:ph type="body" idx="1"/>
          </p:nvPr>
        </p:nvSpPr>
        <p:spPr>
          <a:noFill/>
        </p:spPr>
        <p:txBody>
          <a:bodyPr/>
          <a:lstStyle/>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dirty="0">
                <a:solidFill>
                  <a:srgbClr val="FF0000"/>
                </a:solidFill>
                <a:latin typeface="宋体" panose="02010600030101010101" pitchFamily="2" charset="-122"/>
                <a:ea typeface="宋体" panose="02010600030101010101" pitchFamily="2" charset="-122"/>
              </a:rPr>
              <a:t>3.1 </a:t>
            </a:r>
            <a:r>
              <a:rPr lang="zh-CN" altLang="en-US" sz="3200" dirty="0">
                <a:solidFill>
                  <a:srgbClr val="FF0000"/>
                </a:solidFill>
                <a:latin typeface="宋体" panose="02010600030101010101" pitchFamily="2" charset="-122"/>
                <a:ea typeface="宋体" panose="02010600030101010101" pitchFamily="2" charset="-122"/>
              </a:rPr>
              <a:t>数据库与数据仓库</a:t>
            </a:r>
          </a:p>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cs typeface="Arial" panose="020B0604020202020204" pitchFamily="34" charset="0"/>
              </a:rPr>
              <a:t>3.2 </a:t>
            </a:r>
            <a:r>
              <a:rPr lang="zh-CN" altLang="en-US" sz="3200" b="1" dirty="0">
                <a:latin typeface="宋体" panose="02010600030101010101" pitchFamily="2" charset="-122"/>
                <a:ea typeface="宋体" panose="02010600030101010101" pitchFamily="2" charset="-122"/>
              </a:rPr>
              <a:t>数据仓库的操作</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a:t>
            </a:r>
            <a:r>
              <a:rPr lang="en-US" altLang="zh-CN" sz="3200" dirty="0">
                <a:latin typeface="宋体" panose="02010600030101010101" pitchFamily="2" charset="-122"/>
                <a:ea typeface="宋体" panose="02010600030101010101" pitchFamily="2" charset="-122"/>
                <a:cs typeface="Arial" panose="020B0604020202020204" pitchFamily="34" charset="0"/>
              </a:rPr>
              <a:t>.3 </a:t>
            </a:r>
            <a:r>
              <a:rPr lang="zh-CN" altLang="en-US" sz="3200" b="1" dirty="0">
                <a:latin typeface="宋体" panose="02010600030101010101" pitchFamily="2" charset="-122"/>
                <a:ea typeface="宋体" panose="02010600030101010101" pitchFamily="2" charset="-122"/>
              </a:rPr>
              <a:t>数据仓库的概念模型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3.4 </a:t>
            </a:r>
            <a:r>
              <a:rPr lang="zh-CN" altLang="en-US" sz="3200" b="1" dirty="0">
                <a:latin typeface="宋体" panose="02010600030101010101" pitchFamily="2" charset="-122"/>
                <a:ea typeface="宋体" panose="02010600030101010101" pitchFamily="2" charset="-122"/>
              </a:rPr>
              <a:t>数据立方体</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3.5 </a:t>
            </a:r>
            <a:r>
              <a:rPr lang="zh-CN" altLang="en-US" sz="3200" b="1" dirty="0">
                <a:latin typeface="宋体" panose="02010600030101010101" pitchFamily="2" charset="-122"/>
                <a:ea typeface="宋体" panose="02010600030101010101" pitchFamily="2" charset="-122"/>
              </a:rPr>
              <a:t>数据仓库的结构</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3.6 </a:t>
            </a:r>
            <a:r>
              <a:rPr lang="zh-CN" altLang="en-US" sz="3200" b="1" dirty="0">
                <a:latin typeface="宋体" panose="02010600030101010101" pitchFamily="2" charset="-122"/>
                <a:ea typeface="宋体" panose="02010600030101010101" pitchFamily="2" charset="-122"/>
              </a:rPr>
              <a:t>数据仓库的元数据</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3.7 </a:t>
            </a:r>
            <a:r>
              <a:rPr lang="zh-CN" altLang="en-US" sz="3200" b="1" dirty="0">
                <a:latin typeface="宋体" panose="02010600030101010101" pitchFamily="2" charset="-122"/>
                <a:ea typeface="宋体" panose="02010600030101010101" pitchFamily="2" charset="-122"/>
              </a:rPr>
              <a:t>数据仓库的建立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3.8 </a:t>
            </a:r>
            <a:r>
              <a:rPr lang="zh-CN" altLang="en-US" sz="3200" b="1" dirty="0">
                <a:latin typeface="宋体" panose="02010600030101010101" pitchFamily="2" charset="-122"/>
                <a:ea typeface="宋体" panose="02010600030101010101" pitchFamily="2" charset="-122"/>
              </a:rPr>
              <a:t>数据仓库与数据挖掘</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ChangeArrowheads="1"/>
          </p:cNvSpPr>
          <p:nvPr/>
        </p:nvSpPr>
        <p:spPr bwMode="auto">
          <a:xfrm>
            <a:off x="250825" y="2373630"/>
            <a:ext cx="4319588"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0" hangingPunct="0">
              <a:spcBef>
                <a:spcPct val="20000"/>
              </a:spcBef>
              <a:buClr>
                <a:srgbClr val="FF0000"/>
              </a:buClr>
              <a:buSzPct val="75000"/>
              <a:buFont typeface="Monotype Sorts" pitchFamily="2" charset="2"/>
              <a:buChar char="n"/>
            </a:pPr>
            <a:r>
              <a:rPr lang="zh-CN" altLang="en-US" b="1">
                <a:latin typeface="宋体" panose="02010600030101010101" pitchFamily="2" charset="-122"/>
              </a:rPr>
              <a:t>多维模型是人们观察数据</a:t>
            </a:r>
          </a:p>
          <a:p>
            <a:pPr marL="742950" lvl="1" indent="-285750" eaLnBrk="0" hangingPunct="0">
              <a:spcBef>
                <a:spcPct val="20000"/>
              </a:spcBef>
            </a:pPr>
            <a:r>
              <a:rPr lang="zh-CN" altLang="en-US" b="1">
                <a:latin typeface="宋体" panose="02010600030101010101" pitchFamily="2" charset="-122"/>
              </a:rPr>
              <a:t>的形象表示</a:t>
            </a:r>
          </a:p>
          <a:p>
            <a:pPr marL="342900" indent="-342900" eaLnBrk="0" hangingPunct="0">
              <a:spcBef>
                <a:spcPct val="20000"/>
              </a:spcBef>
            </a:pPr>
            <a:r>
              <a:rPr lang="zh-CN" altLang="en-US" b="1">
                <a:latin typeface="宋体" panose="02010600030101010101" pitchFamily="2" charset="-122"/>
              </a:rPr>
              <a:t> </a:t>
            </a:r>
          </a:p>
          <a:p>
            <a:pPr marL="342900" indent="-342900" eaLnBrk="0" hangingPunct="0">
              <a:spcBef>
                <a:spcPct val="20000"/>
              </a:spcBef>
              <a:buClr>
                <a:srgbClr val="FF0000"/>
              </a:buClr>
              <a:buSzPct val="75000"/>
              <a:buFont typeface="Monotype Sorts" pitchFamily="2" charset="2"/>
              <a:buChar char="n"/>
            </a:pPr>
            <a:r>
              <a:rPr lang="zh-CN" altLang="en-US" b="1">
                <a:latin typeface="宋体" panose="02010600030101010101" pitchFamily="2" charset="-122"/>
              </a:rPr>
              <a:t>可以是 </a:t>
            </a:r>
            <a:r>
              <a:rPr lang="en-US" altLang="zh-CN" b="1">
                <a:latin typeface="宋体" panose="02010600030101010101" pitchFamily="2" charset="-122"/>
              </a:rPr>
              <a:t>2, 3, 4</a:t>
            </a:r>
            <a:r>
              <a:rPr lang="zh-CN" altLang="en-US" b="1">
                <a:latin typeface="宋体" panose="02010600030101010101" pitchFamily="2" charset="-122"/>
              </a:rPr>
              <a:t>或更多维</a:t>
            </a:r>
          </a:p>
          <a:p>
            <a:pPr marL="342900" indent="-342900" eaLnBrk="0" hangingPunct="0">
              <a:spcBef>
                <a:spcPct val="20000"/>
              </a:spcBef>
            </a:pPr>
            <a:r>
              <a:rPr lang="zh-CN" altLang="en-US" b="1">
                <a:latin typeface="宋体" panose="02010600030101010101" pitchFamily="2" charset="-122"/>
              </a:rPr>
              <a:t> </a:t>
            </a:r>
          </a:p>
          <a:p>
            <a:pPr marL="342900" indent="-342900" eaLnBrk="0" hangingPunct="0">
              <a:spcBef>
                <a:spcPct val="20000"/>
              </a:spcBef>
              <a:buClr>
                <a:srgbClr val="FF0000"/>
              </a:buClr>
              <a:buSzPct val="75000"/>
              <a:buFont typeface="Monotype Sorts" pitchFamily="2" charset="2"/>
              <a:buChar char="n"/>
            </a:pPr>
            <a:r>
              <a:rPr lang="zh-CN" altLang="en-US" b="1">
                <a:latin typeface="宋体" panose="02010600030101010101" pitchFamily="2" charset="-122"/>
              </a:rPr>
              <a:t>可以对多维模型进行分析。即</a:t>
            </a:r>
            <a:r>
              <a:rPr lang="en-US" altLang="zh-CN" b="1">
                <a:latin typeface="宋体" panose="02010600030101010101" pitchFamily="2" charset="-122"/>
              </a:rPr>
              <a:t>: </a:t>
            </a:r>
            <a:r>
              <a:rPr lang="zh-CN" altLang="en-US" b="1">
                <a:latin typeface="宋体" panose="02010600030101010101" pitchFamily="2" charset="-122"/>
              </a:rPr>
              <a:t>选择哪维作为查询条件</a:t>
            </a:r>
            <a:endParaRPr lang="en-US" altLang="zh-CN" b="1">
              <a:latin typeface="宋体" panose="02010600030101010101" pitchFamily="2" charset="-122"/>
            </a:endParaRPr>
          </a:p>
        </p:txBody>
      </p:sp>
      <p:grpSp>
        <p:nvGrpSpPr>
          <p:cNvPr id="337982" name="Group 62"/>
          <p:cNvGrpSpPr/>
          <p:nvPr/>
        </p:nvGrpSpPr>
        <p:grpSpPr bwMode="auto">
          <a:xfrm>
            <a:off x="4194106" y="2636838"/>
            <a:ext cx="4300607" cy="3841750"/>
            <a:chOff x="2642" y="1661"/>
            <a:chExt cx="2709" cy="2420"/>
          </a:xfrm>
        </p:grpSpPr>
        <p:sp>
          <p:nvSpPr>
            <p:cNvPr id="337922" name="Rectangle 2"/>
            <p:cNvSpPr>
              <a:spLocks noChangeArrowheads="1"/>
            </p:cNvSpPr>
            <p:nvPr/>
          </p:nvSpPr>
          <p:spPr bwMode="auto">
            <a:xfrm>
              <a:off x="3742" y="3793"/>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zh-CN" altLang="en-US" b="1">
                  <a:latin typeface="Times New Roman" panose="02020603050405020304" pitchFamily="18" charset="0"/>
                </a:rPr>
                <a:t>多维模型</a:t>
              </a:r>
            </a:p>
          </p:txBody>
        </p:sp>
        <p:sp>
          <p:nvSpPr>
            <p:cNvPr id="337924" name="Rectangle 4"/>
            <p:cNvSpPr>
              <a:spLocks noChangeArrowheads="1"/>
            </p:cNvSpPr>
            <p:nvPr/>
          </p:nvSpPr>
          <p:spPr bwMode="auto">
            <a:xfrm>
              <a:off x="3916" y="2188"/>
              <a:ext cx="136" cy="1144"/>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25" name="Rectangle 5"/>
            <p:cNvSpPr>
              <a:spLocks noChangeArrowheads="1"/>
            </p:cNvSpPr>
            <p:nvPr/>
          </p:nvSpPr>
          <p:spPr bwMode="auto">
            <a:xfrm>
              <a:off x="4348" y="2908"/>
              <a:ext cx="568" cy="280"/>
            </a:xfrm>
            <a:prstGeom prst="rect">
              <a:avLst/>
            </a:prstGeom>
            <a:solidFill>
              <a:srgbClr val="33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26" name="Rectangle 6"/>
            <p:cNvSpPr>
              <a:spLocks noChangeArrowheads="1"/>
            </p:cNvSpPr>
            <p:nvPr/>
          </p:nvSpPr>
          <p:spPr bwMode="auto">
            <a:xfrm>
              <a:off x="4636" y="2188"/>
              <a:ext cx="280" cy="424"/>
            </a:xfrm>
            <a:prstGeom prst="rect">
              <a:avLst/>
            </a:prstGeom>
            <a:solidFill>
              <a:srgbClr val="FF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7927" name="Group 7"/>
            <p:cNvGrpSpPr/>
            <p:nvPr/>
          </p:nvGrpSpPr>
          <p:grpSpPr bwMode="auto">
            <a:xfrm>
              <a:off x="2642" y="1661"/>
              <a:ext cx="2709" cy="2139"/>
              <a:chOff x="2932" y="1272"/>
              <a:chExt cx="2613" cy="1975"/>
            </a:xfrm>
          </p:grpSpPr>
          <p:sp>
            <p:nvSpPr>
              <p:cNvPr id="337928" name="Rectangle 8"/>
              <p:cNvSpPr>
                <a:spLocks noChangeArrowheads="1"/>
              </p:cNvSpPr>
              <p:nvPr/>
            </p:nvSpPr>
            <p:spPr bwMode="auto">
              <a:xfrm>
                <a:off x="3326" y="3034"/>
                <a:ext cx="9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sz="1800">
                    <a:latin typeface="Arial" panose="020B0604020202020204" pitchFamily="34" charset="0"/>
                  </a:rPr>
                  <a:t>Product Lines</a:t>
                </a:r>
              </a:p>
            </p:txBody>
          </p:sp>
          <p:sp>
            <p:nvSpPr>
              <p:cNvPr id="337929" name="Rectangle 9"/>
              <p:cNvSpPr>
                <a:spLocks noChangeArrowheads="1"/>
              </p:cNvSpPr>
              <p:nvPr/>
            </p:nvSpPr>
            <p:spPr bwMode="auto">
              <a:xfrm rot="19260000">
                <a:off x="4924" y="2853"/>
                <a:ext cx="62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sz="1800">
                    <a:latin typeface="Arial" panose="020B0604020202020204" pitchFamily="34" charset="0"/>
                  </a:rPr>
                  <a:t>Regions</a:t>
                </a:r>
              </a:p>
            </p:txBody>
          </p:sp>
          <p:sp>
            <p:nvSpPr>
              <p:cNvPr id="337930" name="Rectangle 10"/>
              <p:cNvSpPr>
                <a:spLocks noChangeArrowheads="1"/>
              </p:cNvSpPr>
              <p:nvPr/>
            </p:nvSpPr>
            <p:spPr bwMode="auto">
              <a:xfrm>
                <a:off x="2932" y="2073"/>
                <a:ext cx="50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eaLnBrk="0" hangingPunct="0"/>
                <a:r>
                  <a:rPr lang="en-US" altLang="zh-CN" sz="1800">
                    <a:latin typeface="Arial" panose="020B0604020202020204" pitchFamily="34" charset="0"/>
                  </a:rPr>
                  <a:t>Time</a:t>
                </a:r>
              </a:p>
            </p:txBody>
          </p:sp>
          <p:sp>
            <p:nvSpPr>
              <p:cNvPr id="337931" name="AutoShape 11"/>
              <p:cNvSpPr>
                <a:spLocks noChangeArrowheads="1"/>
              </p:cNvSpPr>
              <p:nvPr/>
            </p:nvSpPr>
            <p:spPr bwMode="auto">
              <a:xfrm>
                <a:off x="3340" y="1276"/>
                <a:ext cx="2152" cy="1720"/>
              </a:xfrm>
              <a:prstGeom prst="cube">
                <a:avLst>
                  <a:gd name="adj" fmla="val 24995"/>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2" name="Line 12"/>
              <p:cNvSpPr>
                <a:spLocks noChangeShapeType="1"/>
              </p:cNvSpPr>
              <p:nvPr/>
            </p:nvSpPr>
            <p:spPr bwMode="auto">
              <a:xfrm>
                <a:off x="3336" y="2856"/>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3" name="Line 13"/>
              <p:cNvSpPr>
                <a:spLocks noChangeShapeType="1"/>
              </p:cNvSpPr>
              <p:nvPr/>
            </p:nvSpPr>
            <p:spPr bwMode="auto">
              <a:xfrm>
                <a:off x="3336" y="2712"/>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4" name="Line 14"/>
              <p:cNvSpPr>
                <a:spLocks noChangeShapeType="1"/>
              </p:cNvSpPr>
              <p:nvPr/>
            </p:nvSpPr>
            <p:spPr bwMode="auto">
              <a:xfrm>
                <a:off x="3336" y="2568"/>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5" name="Line 15"/>
              <p:cNvSpPr>
                <a:spLocks noChangeShapeType="1"/>
              </p:cNvSpPr>
              <p:nvPr/>
            </p:nvSpPr>
            <p:spPr bwMode="auto">
              <a:xfrm>
                <a:off x="3336" y="2424"/>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6" name="Line 16"/>
              <p:cNvSpPr>
                <a:spLocks noChangeShapeType="1"/>
              </p:cNvSpPr>
              <p:nvPr/>
            </p:nvSpPr>
            <p:spPr bwMode="auto">
              <a:xfrm>
                <a:off x="3336" y="2280"/>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7" name="Line 17"/>
              <p:cNvSpPr>
                <a:spLocks noChangeShapeType="1"/>
              </p:cNvSpPr>
              <p:nvPr/>
            </p:nvSpPr>
            <p:spPr bwMode="auto">
              <a:xfrm>
                <a:off x="3336" y="2136"/>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8" name="Line 18"/>
              <p:cNvSpPr>
                <a:spLocks noChangeShapeType="1"/>
              </p:cNvSpPr>
              <p:nvPr/>
            </p:nvSpPr>
            <p:spPr bwMode="auto">
              <a:xfrm>
                <a:off x="3336" y="1992"/>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9" name="Line 19"/>
              <p:cNvSpPr>
                <a:spLocks noChangeShapeType="1"/>
              </p:cNvSpPr>
              <p:nvPr/>
            </p:nvSpPr>
            <p:spPr bwMode="auto">
              <a:xfrm>
                <a:off x="3336" y="1848"/>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0" name="Line 20"/>
              <p:cNvSpPr>
                <a:spLocks noChangeShapeType="1"/>
              </p:cNvSpPr>
              <p:nvPr/>
            </p:nvSpPr>
            <p:spPr bwMode="auto">
              <a:xfrm>
                <a:off x="3480"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1" name="Line 21"/>
              <p:cNvSpPr>
                <a:spLocks noChangeShapeType="1"/>
              </p:cNvSpPr>
              <p:nvPr/>
            </p:nvSpPr>
            <p:spPr bwMode="auto">
              <a:xfrm>
                <a:off x="3624"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2" name="Line 22"/>
              <p:cNvSpPr>
                <a:spLocks noChangeShapeType="1"/>
              </p:cNvSpPr>
              <p:nvPr/>
            </p:nvSpPr>
            <p:spPr bwMode="auto">
              <a:xfrm>
                <a:off x="3768"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3" name="Line 23"/>
              <p:cNvSpPr>
                <a:spLocks noChangeShapeType="1"/>
              </p:cNvSpPr>
              <p:nvPr/>
            </p:nvSpPr>
            <p:spPr bwMode="auto">
              <a:xfrm>
                <a:off x="3912"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4" name="Line 24"/>
              <p:cNvSpPr>
                <a:spLocks noChangeShapeType="1"/>
              </p:cNvSpPr>
              <p:nvPr/>
            </p:nvSpPr>
            <p:spPr bwMode="auto">
              <a:xfrm>
                <a:off x="4056"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5" name="Line 25"/>
              <p:cNvSpPr>
                <a:spLocks noChangeShapeType="1"/>
              </p:cNvSpPr>
              <p:nvPr/>
            </p:nvSpPr>
            <p:spPr bwMode="auto">
              <a:xfrm>
                <a:off x="4200"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6" name="Line 26"/>
              <p:cNvSpPr>
                <a:spLocks noChangeShapeType="1"/>
              </p:cNvSpPr>
              <p:nvPr/>
            </p:nvSpPr>
            <p:spPr bwMode="auto">
              <a:xfrm>
                <a:off x="4344"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7" name="Line 27"/>
              <p:cNvSpPr>
                <a:spLocks noChangeShapeType="1"/>
              </p:cNvSpPr>
              <p:nvPr/>
            </p:nvSpPr>
            <p:spPr bwMode="auto">
              <a:xfrm>
                <a:off x="4488"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8" name="Line 28"/>
              <p:cNvSpPr>
                <a:spLocks noChangeShapeType="1"/>
              </p:cNvSpPr>
              <p:nvPr/>
            </p:nvSpPr>
            <p:spPr bwMode="auto">
              <a:xfrm>
                <a:off x="4632"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9" name="Line 29"/>
              <p:cNvSpPr>
                <a:spLocks noChangeShapeType="1"/>
              </p:cNvSpPr>
              <p:nvPr/>
            </p:nvSpPr>
            <p:spPr bwMode="auto">
              <a:xfrm>
                <a:off x="4776"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0" name="Line 30"/>
              <p:cNvSpPr>
                <a:spLocks noChangeShapeType="1"/>
              </p:cNvSpPr>
              <p:nvPr/>
            </p:nvSpPr>
            <p:spPr bwMode="auto">
              <a:xfrm>
                <a:off x="4920" y="1704"/>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1" name="Line 31"/>
              <p:cNvSpPr>
                <a:spLocks noChangeShapeType="1"/>
              </p:cNvSpPr>
              <p:nvPr/>
            </p:nvSpPr>
            <p:spPr bwMode="auto">
              <a:xfrm>
                <a:off x="3432" y="1608"/>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2" name="Line 32"/>
              <p:cNvSpPr>
                <a:spLocks noChangeShapeType="1"/>
              </p:cNvSpPr>
              <p:nvPr/>
            </p:nvSpPr>
            <p:spPr bwMode="auto">
              <a:xfrm>
                <a:off x="3528" y="1512"/>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3" name="Line 33"/>
              <p:cNvSpPr>
                <a:spLocks noChangeShapeType="1"/>
              </p:cNvSpPr>
              <p:nvPr/>
            </p:nvSpPr>
            <p:spPr bwMode="auto">
              <a:xfrm>
                <a:off x="3624" y="1416"/>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4" name="Line 34"/>
              <p:cNvSpPr>
                <a:spLocks noChangeShapeType="1"/>
              </p:cNvSpPr>
              <p:nvPr/>
            </p:nvSpPr>
            <p:spPr bwMode="auto">
              <a:xfrm>
                <a:off x="3720" y="1320"/>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5" name="Line 35"/>
              <p:cNvSpPr>
                <a:spLocks noChangeShapeType="1"/>
              </p:cNvSpPr>
              <p:nvPr/>
            </p:nvSpPr>
            <p:spPr bwMode="auto">
              <a:xfrm flipV="1">
                <a:off x="3336"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6" name="Line 36"/>
              <p:cNvSpPr>
                <a:spLocks noChangeShapeType="1"/>
              </p:cNvSpPr>
              <p:nvPr/>
            </p:nvSpPr>
            <p:spPr bwMode="auto">
              <a:xfrm flipV="1">
                <a:off x="3480"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7" name="Line 37"/>
              <p:cNvSpPr>
                <a:spLocks noChangeShapeType="1"/>
              </p:cNvSpPr>
              <p:nvPr/>
            </p:nvSpPr>
            <p:spPr bwMode="auto">
              <a:xfrm flipV="1">
                <a:off x="3624"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8" name="Line 38"/>
              <p:cNvSpPr>
                <a:spLocks noChangeShapeType="1"/>
              </p:cNvSpPr>
              <p:nvPr/>
            </p:nvSpPr>
            <p:spPr bwMode="auto">
              <a:xfrm flipV="1">
                <a:off x="3768"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9" name="Line 39"/>
              <p:cNvSpPr>
                <a:spLocks noChangeShapeType="1"/>
              </p:cNvSpPr>
              <p:nvPr/>
            </p:nvSpPr>
            <p:spPr bwMode="auto">
              <a:xfrm flipV="1">
                <a:off x="3912"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0" name="Line 40"/>
              <p:cNvSpPr>
                <a:spLocks noChangeShapeType="1"/>
              </p:cNvSpPr>
              <p:nvPr/>
            </p:nvSpPr>
            <p:spPr bwMode="auto">
              <a:xfrm flipV="1">
                <a:off x="4056"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1" name="Line 41"/>
              <p:cNvSpPr>
                <a:spLocks noChangeShapeType="1"/>
              </p:cNvSpPr>
              <p:nvPr/>
            </p:nvSpPr>
            <p:spPr bwMode="auto">
              <a:xfrm flipV="1">
                <a:off x="4200"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2" name="Line 42"/>
              <p:cNvSpPr>
                <a:spLocks noChangeShapeType="1"/>
              </p:cNvSpPr>
              <p:nvPr/>
            </p:nvSpPr>
            <p:spPr bwMode="auto">
              <a:xfrm flipV="1">
                <a:off x="4344"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3" name="Line 43"/>
              <p:cNvSpPr>
                <a:spLocks noChangeShapeType="1"/>
              </p:cNvSpPr>
              <p:nvPr/>
            </p:nvSpPr>
            <p:spPr bwMode="auto">
              <a:xfrm flipV="1">
                <a:off x="4488"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4" name="Line 44"/>
              <p:cNvSpPr>
                <a:spLocks noChangeShapeType="1"/>
              </p:cNvSpPr>
              <p:nvPr/>
            </p:nvSpPr>
            <p:spPr bwMode="auto">
              <a:xfrm flipV="1">
                <a:off x="4632"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5" name="Line 45"/>
              <p:cNvSpPr>
                <a:spLocks noChangeShapeType="1"/>
              </p:cNvSpPr>
              <p:nvPr/>
            </p:nvSpPr>
            <p:spPr bwMode="auto">
              <a:xfrm flipV="1">
                <a:off x="4776"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6" name="Line 46"/>
              <p:cNvSpPr>
                <a:spLocks noChangeShapeType="1"/>
              </p:cNvSpPr>
              <p:nvPr/>
            </p:nvSpPr>
            <p:spPr bwMode="auto">
              <a:xfrm flipV="1">
                <a:off x="4920" y="127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7" name="Line 47"/>
              <p:cNvSpPr>
                <a:spLocks noChangeShapeType="1"/>
              </p:cNvSpPr>
              <p:nvPr/>
            </p:nvSpPr>
            <p:spPr bwMode="auto">
              <a:xfrm>
                <a:off x="5160" y="1608"/>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8" name="Line 48"/>
              <p:cNvSpPr>
                <a:spLocks noChangeShapeType="1"/>
              </p:cNvSpPr>
              <p:nvPr/>
            </p:nvSpPr>
            <p:spPr bwMode="auto">
              <a:xfrm>
                <a:off x="5256" y="1512"/>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9" name="Line 49"/>
              <p:cNvSpPr>
                <a:spLocks noChangeShapeType="1"/>
              </p:cNvSpPr>
              <p:nvPr/>
            </p:nvSpPr>
            <p:spPr bwMode="auto">
              <a:xfrm>
                <a:off x="5352" y="1416"/>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0" name="Line 50"/>
              <p:cNvSpPr>
                <a:spLocks noChangeShapeType="1"/>
              </p:cNvSpPr>
              <p:nvPr/>
            </p:nvSpPr>
            <p:spPr bwMode="auto">
              <a:xfrm>
                <a:off x="5448" y="1320"/>
                <a:ext cx="0" cy="1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1" name="Line 51"/>
              <p:cNvSpPr>
                <a:spLocks noChangeShapeType="1"/>
              </p:cNvSpPr>
              <p:nvPr/>
            </p:nvSpPr>
            <p:spPr bwMode="auto">
              <a:xfrm flipV="1">
                <a:off x="5064" y="1416"/>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2" name="Line 52"/>
              <p:cNvSpPr>
                <a:spLocks noChangeShapeType="1"/>
              </p:cNvSpPr>
              <p:nvPr/>
            </p:nvSpPr>
            <p:spPr bwMode="auto">
              <a:xfrm flipV="1">
                <a:off x="5064" y="1560"/>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3" name="Line 53"/>
              <p:cNvSpPr>
                <a:spLocks noChangeShapeType="1"/>
              </p:cNvSpPr>
              <p:nvPr/>
            </p:nvSpPr>
            <p:spPr bwMode="auto">
              <a:xfrm flipV="1">
                <a:off x="5064" y="1704"/>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4" name="Line 54"/>
              <p:cNvSpPr>
                <a:spLocks noChangeShapeType="1"/>
              </p:cNvSpPr>
              <p:nvPr/>
            </p:nvSpPr>
            <p:spPr bwMode="auto">
              <a:xfrm flipV="1">
                <a:off x="5064" y="1848"/>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5" name="Line 55"/>
              <p:cNvSpPr>
                <a:spLocks noChangeShapeType="1"/>
              </p:cNvSpPr>
              <p:nvPr/>
            </p:nvSpPr>
            <p:spPr bwMode="auto">
              <a:xfrm flipV="1">
                <a:off x="5064" y="199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6" name="Line 56"/>
              <p:cNvSpPr>
                <a:spLocks noChangeShapeType="1"/>
              </p:cNvSpPr>
              <p:nvPr/>
            </p:nvSpPr>
            <p:spPr bwMode="auto">
              <a:xfrm flipV="1">
                <a:off x="5064" y="2136"/>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7" name="Line 57"/>
              <p:cNvSpPr>
                <a:spLocks noChangeShapeType="1"/>
              </p:cNvSpPr>
              <p:nvPr/>
            </p:nvSpPr>
            <p:spPr bwMode="auto">
              <a:xfrm flipV="1">
                <a:off x="5064" y="2280"/>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8" name="Line 58"/>
              <p:cNvSpPr>
                <a:spLocks noChangeShapeType="1"/>
              </p:cNvSpPr>
              <p:nvPr/>
            </p:nvSpPr>
            <p:spPr bwMode="auto">
              <a:xfrm flipV="1">
                <a:off x="5064" y="2424"/>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7979" name="Rectangle 59"/>
            <p:cNvSpPr>
              <a:spLocks noChangeArrowheads="1"/>
            </p:cNvSpPr>
            <p:nvPr/>
          </p:nvSpPr>
          <p:spPr bwMode="auto">
            <a:xfrm>
              <a:off x="4348" y="2620"/>
              <a:ext cx="136" cy="136"/>
            </a:xfrm>
            <a:prstGeom prst="rect">
              <a:avLst/>
            </a:prstGeom>
            <a:solidFill>
              <a:srgbClr val="FF00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7980" name="Rectangle 60"/>
          <p:cNvSpPr>
            <a:spLocks noChangeArrowheads="1"/>
          </p:cNvSpPr>
          <p:nvPr/>
        </p:nvSpPr>
        <p:spPr bwMode="auto">
          <a:xfrm>
            <a:off x="235585" y="667385"/>
            <a:ext cx="8740775" cy="572389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0" hangingPunct="0">
              <a:spcBef>
                <a:spcPct val="20000"/>
              </a:spcBef>
              <a:buClr>
                <a:srgbClr val="FF0000"/>
              </a:buClr>
              <a:buSzPct val="75000"/>
              <a:buFont typeface="Monotype Sorts" pitchFamily="2" charset="2"/>
              <a:buChar char="n"/>
            </a:pPr>
            <a:r>
              <a:rPr lang="zh-CN" altLang="en-US" b="1" dirty="0" smtClean="0">
                <a:latin typeface="宋体" panose="02010600030101010101" pitchFamily="2" charset="-122"/>
              </a:rPr>
              <a:t>数据</a:t>
            </a:r>
            <a:r>
              <a:rPr lang="zh-CN" altLang="en-US" b="1" dirty="0">
                <a:latin typeface="宋体" panose="02010600030101010101" pitchFamily="2" charset="-122"/>
              </a:rPr>
              <a:t>量大时，传统的数据模型比较复杂</a:t>
            </a:r>
            <a:r>
              <a:rPr lang="en-US" altLang="zh-CN" b="1" dirty="0">
                <a:latin typeface="宋体" panose="02010600030101010101" pitchFamily="2" charset="-122"/>
              </a:rPr>
              <a:t>, </a:t>
            </a:r>
            <a:r>
              <a:rPr lang="zh-CN" altLang="en-US" b="1" dirty="0">
                <a:latin typeface="宋体" panose="02010600030101010101" pitchFamily="2" charset="-122"/>
              </a:rPr>
              <a:t>最终用户难于</a:t>
            </a:r>
            <a:r>
              <a:rPr lang="zh-CN" altLang="en-US" b="1" dirty="0" smtClean="0">
                <a:latin typeface="宋体" panose="02010600030101010101" pitchFamily="2" charset="-122"/>
              </a:rPr>
              <a:t>理解</a:t>
            </a:r>
            <a:endParaRPr lang="en-US" altLang="zh-CN" b="1" dirty="0" smtClean="0">
              <a:latin typeface="宋体" panose="02010600030101010101" pitchFamily="2" charset="-122"/>
            </a:endParaRPr>
          </a:p>
          <a:p>
            <a:pPr marL="342900" indent="-342900" eaLnBrk="0" hangingPunct="0">
              <a:spcBef>
                <a:spcPct val="20000"/>
              </a:spcBef>
              <a:buClr>
                <a:srgbClr val="FF0000"/>
              </a:buClr>
              <a:buSzPct val="75000"/>
              <a:buFont typeface="Monotype Sorts" pitchFamily="2" charset="2"/>
              <a:buChar char="n"/>
            </a:pPr>
            <a:endParaRPr lang="zh-CN" altLang="en-US" b="1" dirty="0">
              <a:latin typeface="宋体" panose="02010600030101010101" pitchFamily="2" charset="-122"/>
            </a:endParaRPr>
          </a:p>
          <a:p>
            <a:pPr marL="342900" indent="-342900" eaLnBrk="0" hangingPunct="0">
              <a:spcBef>
                <a:spcPct val="20000"/>
              </a:spcBef>
              <a:buClr>
                <a:srgbClr val="FF0000"/>
              </a:buClr>
              <a:buSzPct val="75000"/>
              <a:buFont typeface="Monotype Sorts" pitchFamily="2" charset="2"/>
              <a:buChar char="n"/>
            </a:pPr>
            <a:r>
              <a:rPr lang="zh-CN" altLang="en-US" b="1" dirty="0">
                <a:latin typeface="宋体" panose="02010600030101010101" pitchFamily="2" charset="-122"/>
              </a:rPr>
              <a:t>多表联结</a:t>
            </a:r>
            <a:r>
              <a:rPr lang="en-US" altLang="zh-CN" b="1" dirty="0">
                <a:latin typeface="宋体" panose="02010600030101010101" pitchFamily="2" charset="-122"/>
              </a:rPr>
              <a:t>(Join)</a:t>
            </a:r>
            <a:r>
              <a:rPr lang="zh-CN" altLang="en-US" b="1" dirty="0">
                <a:latin typeface="宋体" panose="02010600030101010101" pitchFamily="2" charset="-122"/>
              </a:rPr>
              <a:t>查询</a:t>
            </a:r>
            <a:r>
              <a:rPr lang="en-US" altLang="zh-CN" b="1" dirty="0">
                <a:latin typeface="宋体" panose="02010600030101010101" pitchFamily="2" charset="-122"/>
              </a:rPr>
              <a:t>(</a:t>
            </a:r>
            <a:r>
              <a:rPr lang="zh-CN" altLang="en-US" b="1" dirty="0">
                <a:latin typeface="宋体" panose="02010600030101010101" pitchFamily="2" charset="-122"/>
              </a:rPr>
              <a:t>尤其是大表</a:t>
            </a:r>
            <a:r>
              <a:rPr lang="en-US" altLang="zh-CN" b="1" dirty="0">
                <a:latin typeface="宋体" panose="02010600030101010101" pitchFamily="2" charset="-122"/>
              </a:rPr>
              <a:t>), </a:t>
            </a:r>
            <a:r>
              <a:rPr lang="zh-CN" altLang="en-US" b="1" dirty="0">
                <a:latin typeface="宋体" panose="02010600030101010101" pitchFamily="2" charset="-122"/>
              </a:rPr>
              <a:t>既费时</a:t>
            </a:r>
            <a:r>
              <a:rPr lang="en-US" altLang="zh-CN" b="1" dirty="0">
                <a:latin typeface="宋体" panose="02010600030101010101" pitchFamily="2" charset="-122"/>
              </a:rPr>
              <a:t>,</a:t>
            </a:r>
            <a:r>
              <a:rPr lang="zh-CN" altLang="en-US" b="1" dirty="0">
                <a:latin typeface="宋体" panose="02010600030101010101" pitchFamily="2" charset="-122"/>
              </a:rPr>
              <a:t>又占用大量资源</a:t>
            </a:r>
          </a:p>
        </p:txBody>
      </p:sp>
      <p:sp>
        <p:nvSpPr>
          <p:cNvPr id="337981" name="Rectangle 61"/>
          <p:cNvSpPr>
            <a:spLocks noGrp="1" noChangeArrowheads="1"/>
          </p:cNvSpPr>
          <p:nvPr>
            <p:ph type="title" idx="4294967295"/>
          </p:nvPr>
        </p:nvSpPr>
        <p:spPr>
          <a:xfrm>
            <a:off x="151130" y="0"/>
            <a:ext cx="8841740" cy="667385"/>
          </a:xfrm>
        </p:spPr>
        <p:txBody>
          <a:bodyPr/>
          <a:lstStyle/>
          <a:p>
            <a:r>
              <a:rPr lang="zh-CN" altLang="en-US" sz="4000" dirty="0" smtClean="0">
                <a:latin typeface="宋体" panose="02010600030101010101" pitchFamily="2" charset="-122"/>
                <a:ea typeface="宋体" panose="02010600030101010101" pitchFamily="2" charset="-122"/>
              </a:rPr>
              <a:t>数据立方体</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517525" y="968693"/>
            <a:ext cx="8108950" cy="41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buClr>
                <a:srgbClr val="FF0066"/>
              </a:buClr>
              <a:buFont typeface="Marlett" pitchFamily="2" charset="2"/>
              <a:buChar char="8"/>
            </a:pPr>
            <a:r>
              <a:rPr lang="zh-CN" altLang="en-US" sz="3200" b="1">
                <a:latin typeface="宋体" panose="02010600030101010101" pitchFamily="2" charset="-122"/>
              </a:rPr>
              <a:t>多维分析</a:t>
            </a:r>
            <a:r>
              <a:rPr lang="en-US" altLang="zh-CN" sz="3200" b="1">
                <a:latin typeface="宋体" panose="02010600030101010101" pitchFamily="2" charset="-122"/>
              </a:rPr>
              <a:t>:</a:t>
            </a:r>
          </a:p>
          <a:p>
            <a:pPr marL="914400" lvl="1" indent="-457200" eaLnBrk="0" hangingPunct="0">
              <a:buClr>
                <a:srgbClr val="FF0066"/>
              </a:buClr>
              <a:buFont typeface="BatangChe" panose="02030609000101010101" charset="-127"/>
              <a:buChar char="-"/>
            </a:pPr>
            <a:r>
              <a:rPr lang="zh-CN" altLang="en-US" sz="2800" b="1">
                <a:latin typeface="宋体" panose="02010600030101010101" pitchFamily="2" charset="-122"/>
              </a:rPr>
              <a:t>对以维形式组织的数据采取切片</a:t>
            </a:r>
            <a:r>
              <a:rPr lang="en-US" altLang="zh-CN" sz="2800" b="1">
                <a:latin typeface="宋体" panose="02010600030101010101" pitchFamily="2" charset="-122"/>
              </a:rPr>
              <a:t>,</a:t>
            </a:r>
            <a:r>
              <a:rPr lang="zh-CN" altLang="en-US" sz="2800" b="1">
                <a:latin typeface="宋体" panose="02010600030101010101" pitchFamily="2" charset="-122"/>
              </a:rPr>
              <a:t>切块和旋转等动作</a:t>
            </a:r>
            <a:r>
              <a:rPr lang="en-US" altLang="zh-CN" sz="2800" b="1">
                <a:latin typeface="宋体" panose="02010600030101010101" pitchFamily="2" charset="-122"/>
              </a:rPr>
              <a:t>, </a:t>
            </a:r>
            <a:r>
              <a:rPr lang="zh-CN" altLang="en-US" sz="2800" b="1">
                <a:latin typeface="宋体" panose="02010600030101010101" pitchFamily="2" charset="-122"/>
              </a:rPr>
              <a:t>以求全面深刻地分析数据。</a:t>
            </a:r>
            <a:endParaRPr lang="en-US" altLang="zh-CN" sz="2800" b="1">
              <a:latin typeface="宋体" panose="02010600030101010101" pitchFamily="2" charset="-122"/>
            </a:endParaRPr>
          </a:p>
          <a:p>
            <a:pPr eaLnBrk="0" hangingPunct="0">
              <a:buClr>
                <a:srgbClr val="FF0066"/>
              </a:buClr>
              <a:buFont typeface="Marlett" pitchFamily="2" charset="2"/>
              <a:buChar char="8"/>
            </a:pPr>
            <a:r>
              <a:rPr lang="zh-CN" altLang="en-US" sz="3200" b="1">
                <a:latin typeface="宋体" panose="02010600030101010101" pitchFamily="2" charset="-122"/>
              </a:rPr>
              <a:t>切片</a:t>
            </a:r>
            <a:r>
              <a:rPr lang="en-US" altLang="zh-CN" sz="3200" b="1">
                <a:latin typeface="宋体" panose="02010600030101010101" pitchFamily="2" charset="-122"/>
              </a:rPr>
              <a:t>(Slice):</a:t>
            </a:r>
          </a:p>
          <a:p>
            <a:pPr marL="914400" lvl="1" indent="-457200" eaLnBrk="0" hangingPunct="0">
              <a:buClr>
                <a:srgbClr val="FF0066"/>
              </a:buClr>
              <a:buFont typeface="BatangChe" panose="02030609000101010101" charset="-127"/>
              <a:buChar char="-"/>
            </a:pPr>
            <a:r>
              <a:rPr lang="zh-CN" altLang="en-US" sz="2800" b="1">
                <a:latin typeface="宋体" panose="02010600030101010101" pitchFamily="2" charset="-122"/>
              </a:rPr>
              <a:t>按照某一维取值做查询。</a:t>
            </a:r>
            <a:endParaRPr lang="en-US" altLang="zh-CN" sz="2800" b="1">
              <a:latin typeface="宋体" panose="02010600030101010101" pitchFamily="2" charset="-122"/>
            </a:endParaRPr>
          </a:p>
          <a:p>
            <a:pPr eaLnBrk="0" hangingPunct="0">
              <a:buClr>
                <a:srgbClr val="FF0066"/>
              </a:buClr>
              <a:buFont typeface="Marlett" pitchFamily="2" charset="2"/>
              <a:buChar char="8"/>
            </a:pPr>
            <a:r>
              <a:rPr lang="zh-CN" altLang="en-US" sz="3200" b="1">
                <a:latin typeface="宋体" panose="02010600030101010101" pitchFamily="2" charset="-122"/>
              </a:rPr>
              <a:t>切块</a:t>
            </a:r>
            <a:r>
              <a:rPr lang="en-US" altLang="zh-CN" sz="3200" b="1">
                <a:latin typeface="宋体" panose="02010600030101010101" pitchFamily="2" charset="-122"/>
              </a:rPr>
              <a:t>(Dice):</a:t>
            </a:r>
            <a:r>
              <a:rPr lang="en-US" altLang="zh-CN" sz="2800" b="1">
                <a:latin typeface="宋体" panose="02010600030101010101" pitchFamily="2" charset="-122"/>
              </a:rPr>
              <a:t> </a:t>
            </a:r>
          </a:p>
          <a:p>
            <a:pPr marL="914400" lvl="1" indent="-457200" eaLnBrk="0" hangingPunct="0">
              <a:buClr>
                <a:srgbClr val="FF0066"/>
              </a:buClr>
              <a:buFont typeface="BatangChe" panose="02030609000101010101" charset="-127"/>
              <a:buChar char="-"/>
            </a:pPr>
            <a:r>
              <a:rPr lang="zh-CN" altLang="en-US" sz="2800" b="1">
                <a:latin typeface="宋体" panose="02010600030101010101" pitchFamily="2" charset="-122"/>
              </a:rPr>
              <a:t>按照一维或多维取值做查询。</a:t>
            </a:r>
            <a:endParaRPr lang="en-US" altLang="zh-CN" sz="2800" b="1">
              <a:latin typeface="宋体" panose="02010600030101010101" pitchFamily="2" charset="-122"/>
            </a:endParaRPr>
          </a:p>
          <a:p>
            <a:pPr eaLnBrk="0" hangingPunct="0">
              <a:buClr>
                <a:srgbClr val="FF0066"/>
              </a:buClr>
              <a:buFont typeface="Marlett" pitchFamily="2" charset="2"/>
              <a:buChar char="8"/>
            </a:pPr>
            <a:r>
              <a:rPr lang="zh-CN" altLang="en-US" sz="3200" b="1">
                <a:latin typeface="宋体" panose="02010600030101010101" pitchFamily="2" charset="-122"/>
              </a:rPr>
              <a:t>旋转</a:t>
            </a:r>
            <a:r>
              <a:rPr lang="en-US" altLang="zh-CN" sz="3200" b="1">
                <a:latin typeface="宋体" panose="02010600030101010101" pitchFamily="2" charset="-122"/>
              </a:rPr>
              <a:t>:</a:t>
            </a:r>
            <a:r>
              <a:rPr lang="en-US" altLang="zh-CN" sz="2800" b="1">
                <a:latin typeface="宋体" panose="02010600030101010101" pitchFamily="2" charset="-122"/>
              </a:rPr>
              <a:t> </a:t>
            </a:r>
          </a:p>
          <a:p>
            <a:pPr marL="914400" lvl="1" indent="-457200" eaLnBrk="0" hangingPunct="0">
              <a:buClr>
                <a:srgbClr val="FF0066"/>
              </a:buClr>
              <a:buFont typeface="BatangChe" panose="02030609000101010101" charset="-127"/>
              <a:buChar char="-"/>
            </a:pPr>
            <a:r>
              <a:rPr lang="zh-CN" altLang="en-US" sz="2800" b="1">
                <a:latin typeface="宋体" panose="02010600030101010101" pitchFamily="2" charset="-122"/>
              </a:rPr>
              <a:t>改变一个报告或页面显示的维方向。</a:t>
            </a:r>
            <a:endParaRPr lang="en-US" altLang="zh-CN" sz="2800" b="1">
              <a:latin typeface="宋体" panose="02010600030101010101" pitchFamily="2" charset="-122"/>
            </a:endParaRPr>
          </a:p>
        </p:txBody>
      </p:sp>
      <p:sp>
        <p:nvSpPr>
          <p:cNvPr id="386051" name="Rectangle 3"/>
          <p:cNvSpPr>
            <a:spLocks noGrp="1" noChangeArrowheads="1"/>
          </p:cNvSpPr>
          <p:nvPr>
            <p:ph type="title" idx="4294967295"/>
          </p:nvPr>
        </p:nvSpPr>
        <p:spPr>
          <a:xfrm>
            <a:off x="45085" y="0"/>
            <a:ext cx="9089390" cy="585470"/>
          </a:xfrm>
        </p:spPr>
        <p:txBody>
          <a:bodyPr/>
          <a:lstStyle/>
          <a:p>
            <a:r>
              <a:rPr lang="zh-CN" altLang="en-US" sz="4000" dirty="0">
                <a:latin typeface="宋体" panose="02010600030101010101" pitchFamily="2" charset="-122"/>
                <a:ea typeface="宋体" panose="02010600030101010101" pitchFamily="2" charset="-122"/>
              </a:rPr>
              <a:t>多维模型</a:t>
            </a:r>
            <a:r>
              <a:rPr lang="en-US" altLang="zh-CN" sz="4000" dirty="0">
                <a:latin typeface="宋体" panose="02010600030101010101" pitchFamily="2" charset="-122"/>
                <a:ea typeface="宋体" panose="02010600030101010101" pitchFamily="2" charset="-122"/>
              </a:rPr>
              <a:t>: </a:t>
            </a:r>
            <a:r>
              <a:rPr lang="zh-CN" altLang="en-US" sz="4000" dirty="0" smtClean="0">
                <a:latin typeface="宋体" panose="02010600030101010101" pitchFamily="2" charset="-122"/>
                <a:ea typeface="宋体" panose="02010600030101010101" pitchFamily="2" charset="-122"/>
              </a:rPr>
              <a:t>模型</a:t>
            </a:r>
            <a:r>
              <a:rPr lang="zh-CN" altLang="en-US" sz="4000" dirty="0">
                <a:latin typeface="宋体" panose="02010600030101010101" pitchFamily="2" charset="-122"/>
                <a:ea typeface="宋体" panose="02010600030101010101" pitchFamily="2" charset="-122"/>
              </a:rPr>
              <a:t>操作</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53975" y="11430"/>
            <a:ext cx="9107805" cy="64262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zh-CN" altLang="en-US" sz="4000">
                <a:latin typeface="宋体" panose="02010600030101010101" pitchFamily="2" charset="-122"/>
                <a:ea typeface="宋体" panose="02010600030101010101" pitchFamily="2" charset="-122"/>
              </a:rPr>
              <a:t>数据立方体的实例</a:t>
            </a:r>
          </a:p>
        </p:txBody>
      </p:sp>
      <p:sp>
        <p:nvSpPr>
          <p:cNvPr id="308227" name="Rectangle 3"/>
          <p:cNvSpPr>
            <a:spLocks noChangeArrowheads="1"/>
          </p:cNvSpPr>
          <p:nvPr/>
        </p:nvSpPr>
        <p:spPr bwMode="auto">
          <a:xfrm>
            <a:off x="704850" y="6191250"/>
            <a:ext cx="800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buFont typeface="Monotype Sorts" pitchFamily="2" charset="2"/>
              <a:buNone/>
            </a:pPr>
            <a:endParaRPr kumimoji="0" lang="zh-CN" altLang="zh-CN" sz="2000">
              <a:latin typeface="Times New Roman" panose="02020603050405020304" pitchFamily="18" charset="0"/>
            </a:endParaRPr>
          </a:p>
        </p:txBody>
      </p:sp>
      <p:sp>
        <p:nvSpPr>
          <p:cNvPr id="308228" name="AutoShape 4"/>
          <p:cNvSpPr>
            <a:spLocks noChangeArrowheads="1"/>
          </p:cNvSpPr>
          <p:nvPr/>
        </p:nvSpPr>
        <p:spPr bwMode="auto">
          <a:xfrm>
            <a:off x="6378575" y="1485900"/>
            <a:ext cx="2403475" cy="657490"/>
          </a:xfrm>
          <a:prstGeom prst="wedgeRoundRectCallout">
            <a:avLst>
              <a:gd name="adj1" fmla="val -41671"/>
              <a:gd name="adj2" fmla="val 66667"/>
              <a:gd name="adj3" fmla="val 16667"/>
            </a:avLst>
          </a:prstGeom>
          <a:solidFill>
            <a:srgbClr val="CC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kumimoji="0" lang="en-US" altLang="zh-CN" sz="2000" b="1">
                <a:latin typeface="Times New Roman" panose="02020603050405020304" pitchFamily="18" charset="0"/>
              </a:rPr>
              <a:t>美国电视总年销售额</a:t>
            </a:r>
          </a:p>
        </p:txBody>
      </p:sp>
      <p:grpSp>
        <p:nvGrpSpPr>
          <p:cNvPr id="308229" name="Group 5"/>
          <p:cNvGrpSpPr/>
          <p:nvPr/>
        </p:nvGrpSpPr>
        <p:grpSpPr bwMode="auto">
          <a:xfrm>
            <a:off x="762000" y="1600200"/>
            <a:ext cx="7127875" cy="4760913"/>
            <a:chOff x="444" y="1008"/>
            <a:chExt cx="4490" cy="2999"/>
          </a:xfrm>
        </p:grpSpPr>
        <p:sp>
          <p:nvSpPr>
            <p:cNvPr id="308230" name="Rectangle 6"/>
            <p:cNvSpPr>
              <a:spLocks noChangeArrowheads="1"/>
            </p:cNvSpPr>
            <p:nvPr/>
          </p:nvSpPr>
          <p:spPr bwMode="auto">
            <a:xfrm>
              <a:off x="2412" y="1008"/>
              <a:ext cx="49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en-US" altLang="zh-CN" b="1">
                  <a:latin typeface="Times New Roman" panose="02020603050405020304" pitchFamily="18" charset="0"/>
                </a:rPr>
                <a:t>Date</a:t>
              </a:r>
            </a:p>
          </p:txBody>
        </p:sp>
        <p:sp>
          <p:nvSpPr>
            <p:cNvPr id="308231" name="Rectangle 7"/>
            <p:cNvSpPr>
              <a:spLocks noChangeArrowheads="1"/>
            </p:cNvSpPr>
            <p:nvPr/>
          </p:nvSpPr>
          <p:spPr bwMode="auto">
            <a:xfrm rot="-2984941">
              <a:off x="276" y="1342"/>
              <a:ext cx="77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en-US" altLang="zh-CN" b="1">
                  <a:latin typeface="Times New Roman" panose="02020603050405020304" pitchFamily="18" charset="0"/>
                </a:rPr>
                <a:t>Product</a:t>
              </a:r>
            </a:p>
          </p:txBody>
        </p:sp>
        <p:sp>
          <p:nvSpPr>
            <p:cNvPr id="308232" name="Rectangle 8"/>
            <p:cNvSpPr>
              <a:spLocks noChangeArrowheads="1"/>
            </p:cNvSpPr>
            <p:nvPr/>
          </p:nvSpPr>
          <p:spPr bwMode="auto">
            <a:xfrm rot="-5400000">
              <a:off x="4378" y="2088"/>
              <a:ext cx="80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en-US" altLang="zh-CN" b="1">
                  <a:latin typeface="Times New Roman" panose="02020603050405020304" pitchFamily="18" charset="0"/>
                </a:rPr>
                <a:t>Country</a:t>
              </a:r>
            </a:p>
          </p:txBody>
        </p:sp>
        <p:grpSp>
          <p:nvGrpSpPr>
            <p:cNvPr id="308233" name="Group 9"/>
            <p:cNvGrpSpPr/>
            <p:nvPr/>
          </p:nvGrpSpPr>
          <p:grpSpPr bwMode="auto">
            <a:xfrm>
              <a:off x="3604" y="3717"/>
              <a:ext cx="1330" cy="290"/>
              <a:chOff x="3508" y="3022"/>
              <a:chExt cx="1330" cy="290"/>
            </a:xfrm>
          </p:grpSpPr>
          <p:sp>
            <p:nvSpPr>
              <p:cNvPr id="308234" name="WordArt 10"/>
              <p:cNvSpPr>
                <a:spLocks noChangeArrowheads="1" noChangeShapeType="1" noTextEdit="1"/>
              </p:cNvSpPr>
              <p:nvPr/>
            </p:nvSpPr>
            <p:spPr bwMode="auto">
              <a:xfrm>
                <a:off x="3854" y="3022"/>
                <a:ext cx="984" cy="29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sz="36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a:rPr>
                  <a:t>All, All, All</a:t>
                </a:r>
                <a:endParaRPr lang="zh-CN" altLang="en-US" sz="36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a:endParaRPr>
              </a:p>
            </p:txBody>
          </p:sp>
          <p:sp>
            <p:nvSpPr>
              <p:cNvPr id="308235" name="AutoShape 11"/>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8236"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37"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38"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39"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40"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41"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42"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43"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44"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45" name="Rectangle 21"/>
            <p:cNvSpPr>
              <a:spLocks noChangeArrowheads="1"/>
            </p:cNvSpPr>
            <p:nvPr/>
          </p:nvSpPr>
          <p:spPr bwMode="auto">
            <a:xfrm>
              <a:off x="444" y="1866"/>
              <a:ext cx="4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en-US" altLang="zh-CN" sz="2000" i="1">
                  <a:latin typeface="Arial" panose="020B0604020202020204" pitchFamily="34" charset="0"/>
                </a:rPr>
                <a:t>sum</a:t>
              </a:r>
              <a:endParaRPr kumimoji="0" lang="en-US" altLang="zh-CN" sz="1600" i="1">
                <a:latin typeface="Arial" panose="020B0604020202020204" pitchFamily="34" charset="0"/>
              </a:endParaRPr>
            </a:p>
          </p:txBody>
        </p:sp>
        <p:sp>
          <p:nvSpPr>
            <p:cNvPr id="308246" name="Rectangle 22"/>
            <p:cNvSpPr>
              <a:spLocks noChangeArrowheads="1"/>
            </p:cNvSpPr>
            <p:nvPr/>
          </p:nvSpPr>
          <p:spPr bwMode="auto">
            <a:xfrm>
              <a:off x="3616" y="1206"/>
              <a:ext cx="4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en-US" altLang="zh-CN" sz="2000" i="1">
                  <a:latin typeface="Arial" panose="020B0604020202020204" pitchFamily="34" charset="0"/>
                </a:rPr>
                <a:t>sum</a:t>
              </a:r>
              <a:endParaRPr kumimoji="0" lang="en-US" altLang="zh-CN" sz="1600" i="1">
                <a:latin typeface="Arial" panose="020B0604020202020204" pitchFamily="34" charset="0"/>
              </a:endParaRPr>
            </a:p>
          </p:txBody>
        </p:sp>
        <p:sp>
          <p:nvSpPr>
            <p:cNvPr id="308247"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48"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49"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50"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51"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52"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53"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54"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55"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56"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57"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58"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59"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60"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61"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8262" name="Group 38"/>
            <p:cNvGrpSpPr/>
            <p:nvPr/>
          </p:nvGrpSpPr>
          <p:grpSpPr bwMode="auto">
            <a:xfrm>
              <a:off x="823" y="1926"/>
              <a:ext cx="2768" cy="1937"/>
              <a:chOff x="1388" y="1937"/>
              <a:chExt cx="2026" cy="1310"/>
            </a:xfrm>
          </p:grpSpPr>
          <p:sp>
            <p:nvSpPr>
              <p:cNvPr id="308263"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64"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65"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66"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67"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68"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69"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70"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71"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72"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73"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74"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75"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76"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77"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78"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79"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80"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81"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82"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0" lang="zh-CN" altLang="zh-CN" b="1">
                  <a:latin typeface="Times New Roman" panose="02020603050405020304" pitchFamily="18" charset="0"/>
                </a:endParaRPr>
              </a:p>
            </p:txBody>
          </p:sp>
        </p:grpSp>
        <p:sp>
          <p:nvSpPr>
            <p:cNvPr id="308283" name="Rectangle 59"/>
            <p:cNvSpPr>
              <a:spLocks noChangeArrowheads="1"/>
            </p:cNvSpPr>
            <p:nvPr/>
          </p:nvSpPr>
          <p:spPr bwMode="auto">
            <a:xfrm>
              <a:off x="2468" y="1182"/>
              <a:ext cx="7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kumimoji="0" lang="en-US" altLang="zh-CN" sz="1600" i="1">
                  <a:latin typeface="Arial" panose="020B0604020202020204" pitchFamily="34" charset="0"/>
                </a:rPr>
                <a:t> </a:t>
              </a:r>
            </a:p>
          </p:txBody>
        </p:sp>
        <p:sp>
          <p:nvSpPr>
            <p:cNvPr id="308284" name="Text Box 60"/>
            <p:cNvSpPr txBox="1">
              <a:spLocks noChangeArrowheads="1"/>
            </p:cNvSpPr>
            <p:nvPr/>
          </p:nvSpPr>
          <p:spPr bwMode="auto">
            <a:xfrm>
              <a:off x="1103" y="1300"/>
              <a:ext cx="330"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a:latin typeface="Times New Roman" panose="02020603050405020304" pitchFamily="18" charset="0"/>
                </a:rPr>
                <a:t>TV</a:t>
              </a:r>
              <a:endParaRPr kumimoji="0" lang="en-US" altLang="zh-CN">
                <a:latin typeface="Times New Roman" panose="02020603050405020304" pitchFamily="18" charset="0"/>
              </a:endParaRPr>
            </a:p>
          </p:txBody>
        </p:sp>
        <p:sp>
          <p:nvSpPr>
            <p:cNvPr id="308285" name="Text Box 61"/>
            <p:cNvSpPr txBox="1">
              <a:spLocks noChangeArrowheads="1"/>
            </p:cNvSpPr>
            <p:nvPr/>
          </p:nvSpPr>
          <p:spPr bwMode="auto">
            <a:xfrm>
              <a:off x="679" y="1669"/>
              <a:ext cx="446"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a:latin typeface="Times New Roman" panose="02020603050405020304" pitchFamily="18" charset="0"/>
                </a:rPr>
                <a:t>VCR</a:t>
              </a:r>
              <a:endParaRPr kumimoji="0" lang="en-US" altLang="zh-CN">
                <a:latin typeface="Times New Roman" panose="02020603050405020304" pitchFamily="18" charset="0"/>
              </a:endParaRPr>
            </a:p>
          </p:txBody>
        </p:sp>
        <p:sp>
          <p:nvSpPr>
            <p:cNvPr id="308286" name="Text Box 62"/>
            <p:cNvSpPr txBox="1">
              <a:spLocks noChangeArrowheads="1"/>
            </p:cNvSpPr>
            <p:nvPr/>
          </p:nvSpPr>
          <p:spPr bwMode="auto">
            <a:xfrm>
              <a:off x="941" y="1492"/>
              <a:ext cx="312"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a:latin typeface="Times New Roman" panose="02020603050405020304" pitchFamily="18" charset="0"/>
                </a:rPr>
                <a:t>PC</a:t>
              </a:r>
              <a:endParaRPr kumimoji="0" lang="en-US" altLang="zh-CN">
                <a:latin typeface="Times New Roman" panose="02020603050405020304" pitchFamily="18" charset="0"/>
              </a:endParaRPr>
            </a:p>
          </p:txBody>
        </p:sp>
        <p:sp>
          <p:nvSpPr>
            <p:cNvPr id="308287" name="Text Box 63"/>
            <p:cNvSpPr txBox="1">
              <a:spLocks noChangeArrowheads="1"/>
            </p:cNvSpPr>
            <p:nvPr/>
          </p:nvSpPr>
          <p:spPr bwMode="auto">
            <a:xfrm>
              <a:off x="1472" y="1197"/>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a:latin typeface="Times New Roman" panose="02020603050405020304" pitchFamily="18" charset="0"/>
                </a:rPr>
                <a:t>1Qtr</a:t>
              </a:r>
              <a:endParaRPr kumimoji="0" lang="en-US" altLang="zh-CN">
                <a:latin typeface="Times New Roman" panose="02020603050405020304" pitchFamily="18" charset="0"/>
              </a:endParaRPr>
            </a:p>
          </p:txBody>
        </p:sp>
        <p:sp>
          <p:nvSpPr>
            <p:cNvPr id="308288" name="Text Box 64"/>
            <p:cNvSpPr txBox="1">
              <a:spLocks noChangeArrowheads="1"/>
            </p:cNvSpPr>
            <p:nvPr/>
          </p:nvSpPr>
          <p:spPr bwMode="auto">
            <a:xfrm>
              <a:off x="2036" y="1185"/>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a:latin typeface="Times New Roman" panose="02020603050405020304" pitchFamily="18" charset="0"/>
                </a:rPr>
                <a:t>2Qtr</a:t>
              </a:r>
              <a:endParaRPr kumimoji="0" lang="en-US" altLang="zh-CN">
                <a:latin typeface="Times New Roman" panose="02020603050405020304" pitchFamily="18" charset="0"/>
              </a:endParaRPr>
            </a:p>
          </p:txBody>
        </p:sp>
        <p:sp>
          <p:nvSpPr>
            <p:cNvPr id="308289" name="Text Box 65"/>
            <p:cNvSpPr txBox="1">
              <a:spLocks noChangeArrowheads="1"/>
            </p:cNvSpPr>
            <p:nvPr/>
          </p:nvSpPr>
          <p:spPr bwMode="auto">
            <a:xfrm>
              <a:off x="2528" y="1209"/>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a:latin typeface="Times New Roman" panose="02020603050405020304" pitchFamily="18" charset="0"/>
                </a:rPr>
                <a:t>3Qtr</a:t>
              </a:r>
              <a:endParaRPr kumimoji="0" lang="en-US" altLang="zh-CN">
                <a:latin typeface="Times New Roman" panose="02020603050405020304" pitchFamily="18" charset="0"/>
              </a:endParaRPr>
            </a:p>
          </p:txBody>
        </p:sp>
        <p:sp>
          <p:nvSpPr>
            <p:cNvPr id="308290" name="Text Box 66"/>
            <p:cNvSpPr txBox="1">
              <a:spLocks noChangeArrowheads="1"/>
            </p:cNvSpPr>
            <p:nvPr/>
          </p:nvSpPr>
          <p:spPr bwMode="auto">
            <a:xfrm>
              <a:off x="3104" y="1221"/>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a:latin typeface="Times New Roman" panose="02020603050405020304" pitchFamily="18" charset="0"/>
                </a:rPr>
                <a:t>4Qtr</a:t>
              </a:r>
              <a:endParaRPr kumimoji="0" lang="en-US" altLang="zh-CN">
                <a:latin typeface="Times New Roman" panose="02020603050405020304" pitchFamily="18" charset="0"/>
              </a:endParaRPr>
            </a:p>
          </p:txBody>
        </p:sp>
        <p:sp>
          <p:nvSpPr>
            <p:cNvPr id="308291" name="Text Box 67"/>
            <p:cNvSpPr txBox="1">
              <a:spLocks noChangeArrowheads="1"/>
            </p:cNvSpPr>
            <p:nvPr/>
          </p:nvSpPr>
          <p:spPr bwMode="auto">
            <a:xfrm>
              <a:off x="4085" y="1482"/>
              <a:ext cx="517"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kumimoji="0" lang="en-US" altLang="zh-CN" sz="2000">
                  <a:latin typeface="Times New Roman" panose="02020603050405020304" pitchFamily="18" charset="0"/>
                </a:rPr>
                <a:t>U.S.A</a:t>
              </a:r>
              <a:endParaRPr kumimoji="0" lang="en-US" altLang="zh-CN">
                <a:latin typeface="Times New Roman" panose="02020603050405020304" pitchFamily="18" charset="0"/>
              </a:endParaRPr>
            </a:p>
          </p:txBody>
        </p:sp>
        <p:sp>
          <p:nvSpPr>
            <p:cNvPr id="308292" name="Text Box 68"/>
            <p:cNvSpPr txBox="1">
              <a:spLocks noChangeArrowheads="1"/>
            </p:cNvSpPr>
            <p:nvPr/>
          </p:nvSpPr>
          <p:spPr bwMode="auto">
            <a:xfrm>
              <a:off x="4034" y="1974"/>
              <a:ext cx="596"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kumimoji="0" lang="en-US" altLang="zh-CN" sz="2000">
                  <a:latin typeface="Times New Roman" panose="02020603050405020304" pitchFamily="18" charset="0"/>
                </a:rPr>
                <a:t>Canada</a:t>
              </a:r>
              <a:endParaRPr kumimoji="0" lang="en-US" altLang="zh-CN">
                <a:latin typeface="Times New Roman" panose="02020603050405020304" pitchFamily="18" charset="0"/>
              </a:endParaRPr>
            </a:p>
          </p:txBody>
        </p:sp>
        <p:sp>
          <p:nvSpPr>
            <p:cNvPr id="308293" name="Text Box 69"/>
            <p:cNvSpPr txBox="1">
              <a:spLocks noChangeArrowheads="1"/>
            </p:cNvSpPr>
            <p:nvPr/>
          </p:nvSpPr>
          <p:spPr bwMode="auto">
            <a:xfrm>
              <a:off x="4054" y="2394"/>
              <a:ext cx="604"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kumimoji="0" lang="en-US" altLang="zh-CN" sz="2000">
                  <a:latin typeface="Times New Roman" panose="02020603050405020304" pitchFamily="18" charset="0"/>
                </a:rPr>
                <a:t>Mexico</a:t>
              </a:r>
              <a:endParaRPr kumimoji="0" lang="en-US" altLang="zh-CN">
                <a:latin typeface="Times New Roman" panose="02020603050405020304" pitchFamily="18" charset="0"/>
              </a:endParaRPr>
            </a:p>
          </p:txBody>
        </p:sp>
        <p:sp>
          <p:nvSpPr>
            <p:cNvPr id="308294" name="Text Box 70"/>
            <p:cNvSpPr txBox="1">
              <a:spLocks noChangeArrowheads="1"/>
            </p:cNvSpPr>
            <p:nvPr/>
          </p:nvSpPr>
          <p:spPr bwMode="auto">
            <a:xfrm>
              <a:off x="4180" y="2874"/>
              <a:ext cx="374"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kumimoji="0" lang="en-US" altLang="zh-CN" sz="2000" i="1">
                  <a:latin typeface="Times New Roman" panose="02020603050405020304" pitchFamily="18" charset="0"/>
                </a:rPr>
                <a:t>sum</a:t>
              </a:r>
              <a:endParaRPr kumimoji="0" lang="en-US" altLang="zh-CN">
                <a:latin typeface="Times New Roman" panose="02020603050405020304" pitchFamily="18" charset="0"/>
              </a:endParaRPr>
            </a:p>
          </p:txBody>
        </p:sp>
      </p:grpSp>
      <p:sp>
        <p:nvSpPr>
          <p:cNvPr id="308295" name="Rectangle 71"/>
          <p:cNvSpPr>
            <a:spLocks noChangeArrowheads="1"/>
          </p:cNvSpPr>
          <p:nvPr/>
        </p:nvSpPr>
        <p:spPr bwMode="auto">
          <a:xfrm>
            <a:off x="6143625" y="5652294"/>
            <a:ext cx="2286000"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5085" y="0"/>
            <a:ext cx="9177020" cy="572770"/>
          </a:xfrm>
          <a:noFill/>
        </p:spPr>
        <p:txBody>
          <a:bodyPr lIns="92075" tIns="46038" rIns="92075" bIns="46038"/>
          <a:lstStyle/>
          <a:p>
            <a:r>
              <a:rPr lang="zh-CN" altLang="en-US" sz="4000">
                <a:latin typeface="宋体" panose="02010600030101010101" pitchFamily="2" charset="-122"/>
                <a:ea typeface="宋体" panose="02010600030101010101" pitchFamily="2" charset="-122"/>
              </a:rPr>
              <a:t>数据立方体</a:t>
            </a:r>
          </a:p>
        </p:txBody>
      </p:sp>
      <p:sp>
        <p:nvSpPr>
          <p:cNvPr id="307203" name="Rectangle 3"/>
          <p:cNvSpPr>
            <a:spLocks noGrp="1" noChangeArrowheads="1"/>
          </p:cNvSpPr>
          <p:nvPr>
            <p:ph type="body" idx="1"/>
          </p:nvPr>
        </p:nvSpPr>
        <p:spPr>
          <a:xfrm>
            <a:off x="255270" y="872808"/>
            <a:ext cx="8632825" cy="5264150"/>
          </a:xfrm>
          <a:noFill/>
        </p:spPr>
        <p:txBody>
          <a:bodyPr lIns="92075" tIns="46038" rIns="92075" bIns="46038"/>
          <a:lstStyle/>
          <a:p>
            <a:r>
              <a:rPr lang="zh-CN" altLang="en-US">
                <a:latin typeface="宋体" panose="02010600030101010101" pitchFamily="2" charset="-122"/>
                <a:ea typeface="宋体" panose="02010600030101010101" pitchFamily="2" charset="-122"/>
              </a:rPr>
              <a:t>销售量是产品</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月份以及区域的函数</a:t>
            </a:r>
          </a:p>
        </p:txBody>
      </p:sp>
      <p:sp>
        <p:nvSpPr>
          <p:cNvPr id="307204" name="AutoShape 4"/>
          <p:cNvSpPr>
            <a:spLocks noChangeArrowheads="1"/>
          </p:cNvSpPr>
          <p:nvPr/>
        </p:nvSpPr>
        <p:spPr bwMode="auto">
          <a:xfrm>
            <a:off x="1377950" y="3130550"/>
            <a:ext cx="3263900" cy="2882900"/>
          </a:xfrm>
          <a:prstGeom prst="cube">
            <a:avLst>
              <a:gd name="adj" fmla="val 24995"/>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05" name="Line 5"/>
          <p:cNvSpPr>
            <a:spLocks noChangeShapeType="1"/>
          </p:cNvSpPr>
          <p:nvPr/>
        </p:nvSpPr>
        <p:spPr bwMode="auto">
          <a:xfrm>
            <a:off x="1371600" y="41910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06" name="Line 6"/>
          <p:cNvSpPr>
            <a:spLocks noChangeShapeType="1"/>
          </p:cNvSpPr>
          <p:nvPr/>
        </p:nvSpPr>
        <p:spPr bwMode="auto">
          <a:xfrm>
            <a:off x="1371600" y="44958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07" name="Line 7"/>
          <p:cNvSpPr>
            <a:spLocks noChangeShapeType="1"/>
          </p:cNvSpPr>
          <p:nvPr/>
        </p:nvSpPr>
        <p:spPr bwMode="auto">
          <a:xfrm>
            <a:off x="1371600" y="48768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08" name="Line 8"/>
          <p:cNvSpPr>
            <a:spLocks noChangeShapeType="1"/>
          </p:cNvSpPr>
          <p:nvPr/>
        </p:nvSpPr>
        <p:spPr bwMode="auto">
          <a:xfrm>
            <a:off x="1371600" y="51816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09" name="Line 9"/>
          <p:cNvSpPr>
            <a:spLocks noChangeShapeType="1"/>
          </p:cNvSpPr>
          <p:nvPr/>
        </p:nvSpPr>
        <p:spPr bwMode="auto">
          <a:xfrm>
            <a:off x="1371600" y="54864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0" name="Line 10"/>
          <p:cNvSpPr>
            <a:spLocks noChangeShapeType="1"/>
          </p:cNvSpPr>
          <p:nvPr/>
        </p:nvSpPr>
        <p:spPr bwMode="auto">
          <a:xfrm>
            <a:off x="1371600" y="57912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1" name="Line 11"/>
          <p:cNvSpPr>
            <a:spLocks noChangeShapeType="1"/>
          </p:cNvSpPr>
          <p:nvPr/>
        </p:nvSpPr>
        <p:spPr bwMode="auto">
          <a:xfrm>
            <a:off x="16764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2" name="Line 12"/>
          <p:cNvSpPr>
            <a:spLocks noChangeShapeType="1"/>
          </p:cNvSpPr>
          <p:nvPr/>
        </p:nvSpPr>
        <p:spPr bwMode="auto">
          <a:xfrm>
            <a:off x="2362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3" name="Line 13"/>
          <p:cNvSpPr>
            <a:spLocks noChangeShapeType="1"/>
          </p:cNvSpPr>
          <p:nvPr/>
        </p:nvSpPr>
        <p:spPr bwMode="auto">
          <a:xfrm>
            <a:off x="2743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4" name="Line 14"/>
          <p:cNvSpPr>
            <a:spLocks noChangeShapeType="1"/>
          </p:cNvSpPr>
          <p:nvPr/>
        </p:nvSpPr>
        <p:spPr bwMode="auto">
          <a:xfrm>
            <a:off x="30480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5" name="Line 15"/>
          <p:cNvSpPr>
            <a:spLocks noChangeShapeType="1"/>
          </p:cNvSpPr>
          <p:nvPr/>
        </p:nvSpPr>
        <p:spPr bwMode="auto">
          <a:xfrm>
            <a:off x="33528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6" name="Line 16"/>
          <p:cNvSpPr>
            <a:spLocks noChangeShapeType="1"/>
          </p:cNvSpPr>
          <p:nvPr/>
        </p:nvSpPr>
        <p:spPr bwMode="auto">
          <a:xfrm>
            <a:off x="1981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7" name="Line 17"/>
          <p:cNvSpPr>
            <a:spLocks noChangeShapeType="1"/>
          </p:cNvSpPr>
          <p:nvPr/>
        </p:nvSpPr>
        <p:spPr bwMode="auto">
          <a:xfrm flipV="1">
            <a:off x="1676400" y="3124200"/>
            <a:ext cx="762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8" name="Line 18"/>
          <p:cNvSpPr>
            <a:spLocks noChangeShapeType="1"/>
          </p:cNvSpPr>
          <p:nvPr/>
        </p:nvSpPr>
        <p:spPr bwMode="auto">
          <a:xfrm flipV="1">
            <a:off x="1981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9" name="Line 19"/>
          <p:cNvSpPr>
            <a:spLocks noChangeShapeType="1"/>
          </p:cNvSpPr>
          <p:nvPr/>
        </p:nvSpPr>
        <p:spPr bwMode="auto">
          <a:xfrm flipV="1">
            <a:off x="2362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0" name="Line 20"/>
          <p:cNvSpPr>
            <a:spLocks noChangeShapeType="1"/>
          </p:cNvSpPr>
          <p:nvPr/>
        </p:nvSpPr>
        <p:spPr bwMode="auto">
          <a:xfrm flipV="1">
            <a:off x="30480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1" name="Line 21"/>
          <p:cNvSpPr>
            <a:spLocks noChangeShapeType="1"/>
          </p:cNvSpPr>
          <p:nvPr/>
        </p:nvSpPr>
        <p:spPr bwMode="auto">
          <a:xfrm flipV="1">
            <a:off x="33528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2" name="Line 22"/>
          <p:cNvSpPr>
            <a:spLocks noChangeShapeType="1"/>
          </p:cNvSpPr>
          <p:nvPr/>
        </p:nvSpPr>
        <p:spPr bwMode="auto">
          <a:xfrm flipV="1">
            <a:off x="36576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3" name="Line 23"/>
          <p:cNvSpPr>
            <a:spLocks noChangeShapeType="1"/>
          </p:cNvSpPr>
          <p:nvPr/>
        </p:nvSpPr>
        <p:spPr bwMode="auto">
          <a:xfrm>
            <a:off x="1905000" y="33528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4" name="Line 24"/>
          <p:cNvSpPr>
            <a:spLocks noChangeShapeType="1"/>
          </p:cNvSpPr>
          <p:nvPr/>
        </p:nvSpPr>
        <p:spPr bwMode="auto">
          <a:xfrm>
            <a:off x="1676400" y="35814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5" name="Line 25"/>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6" name="Line 26"/>
          <p:cNvSpPr>
            <a:spLocks noChangeShapeType="1"/>
          </p:cNvSpPr>
          <p:nvPr/>
        </p:nvSpPr>
        <p:spPr bwMode="auto">
          <a:xfrm>
            <a:off x="4419600" y="3352800"/>
            <a:ext cx="0" cy="2209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7" name="Line 27"/>
          <p:cNvSpPr>
            <a:spLocks noChangeShapeType="1"/>
          </p:cNvSpPr>
          <p:nvPr/>
        </p:nvSpPr>
        <p:spPr bwMode="auto">
          <a:xfrm flipV="1">
            <a:off x="3962400" y="35052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8" name="Line 28"/>
          <p:cNvSpPr>
            <a:spLocks noChangeShapeType="1"/>
          </p:cNvSpPr>
          <p:nvPr/>
        </p:nvSpPr>
        <p:spPr bwMode="auto">
          <a:xfrm flipV="1">
            <a:off x="3962400" y="38862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9" name="Line 29"/>
          <p:cNvSpPr>
            <a:spLocks noChangeShapeType="1"/>
          </p:cNvSpPr>
          <p:nvPr/>
        </p:nvSpPr>
        <p:spPr bwMode="auto">
          <a:xfrm flipV="1">
            <a:off x="3962400" y="42672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0" name="Line 30"/>
          <p:cNvSpPr>
            <a:spLocks noChangeShapeType="1"/>
          </p:cNvSpPr>
          <p:nvPr/>
        </p:nvSpPr>
        <p:spPr bwMode="auto">
          <a:xfrm flipV="1">
            <a:off x="3962400" y="45720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1" name="Line 31"/>
          <p:cNvSpPr>
            <a:spLocks noChangeShapeType="1"/>
          </p:cNvSpPr>
          <p:nvPr/>
        </p:nvSpPr>
        <p:spPr bwMode="auto">
          <a:xfrm flipV="1">
            <a:off x="3962400" y="48768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2" name="Line 32"/>
          <p:cNvSpPr>
            <a:spLocks noChangeShapeType="1"/>
          </p:cNvSpPr>
          <p:nvPr/>
        </p:nvSpPr>
        <p:spPr bwMode="auto">
          <a:xfrm flipV="1">
            <a:off x="3962400" y="51054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3" name="Rectangle 33"/>
          <p:cNvSpPr>
            <a:spLocks noChangeArrowheads="1"/>
          </p:cNvSpPr>
          <p:nvPr/>
        </p:nvSpPr>
        <p:spPr bwMode="auto">
          <a:xfrm rot="16200000" flipH="1">
            <a:off x="348456" y="4528344"/>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a:latin typeface="Times New Roman" panose="02020603050405020304" pitchFamily="18" charset="0"/>
              </a:rPr>
              <a:t>Product</a:t>
            </a:r>
          </a:p>
        </p:txBody>
      </p:sp>
      <p:sp>
        <p:nvSpPr>
          <p:cNvPr id="307234" name="Rectangle 34"/>
          <p:cNvSpPr>
            <a:spLocks noChangeArrowheads="1"/>
          </p:cNvSpPr>
          <p:nvPr/>
        </p:nvSpPr>
        <p:spPr bwMode="auto">
          <a:xfrm rot="18720000">
            <a:off x="686593" y="2971007"/>
            <a:ext cx="106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en-US" altLang="zh-CN">
                <a:latin typeface="Times New Roman" panose="02020603050405020304" pitchFamily="18" charset="0"/>
              </a:rPr>
              <a:t>Region</a:t>
            </a:r>
          </a:p>
        </p:txBody>
      </p:sp>
      <p:sp>
        <p:nvSpPr>
          <p:cNvPr id="307235" name="Rectangle 35"/>
          <p:cNvSpPr>
            <a:spLocks noChangeArrowheads="1"/>
          </p:cNvSpPr>
          <p:nvPr/>
        </p:nvSpPr>
        <p:spPr bwMode="auto">
          <a:xfrm>
            <a:off x="2117725" y="6003925"/>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a:latin typeface="Times New Roman" panose="02020603050405020304" pitchFamily="18" charset="0"/>
              </a:rPr>
              <a:t>Month</a:t>
            </a:r>
          </a:p>
        </p:txBody>
      </p:sp>
      <p:sp>
        <p:nvSpPr>
          <p:cNvPr id="307236" name="Line 36"/>
          <p:cNvSpPr>
            <a:spLocks noChangeShapeType="1"/>
          </p:cNvSpPr>
          <p:nvPr/>
        </p:nvSpPr>
        <p:spPr bwMode="auto">
          <a:xfrm>
            <a:off x="4267200" y="35814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7" name="Line 37"/>
          <p:cNvSpPr>
            <a:spLocks noChangeShapeType="1"/>
          </p:cNvSpPr>
          <p:nvPr/>
        </p:nvSpPr>
        <p:spPr bwMode="auto">
          <a:xfrm flipV="1">
            <a:off x="2743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8" name="Rectangle 38"/>
          <p:cNvSpPr>
            <a:spLocks noChangeArrowheads="1"/>
          </p:cNvSpPr>
          <p:nvPr/>
        </p:nvSpPr>
        <p:spPr bwMode="auto">
          <a:xfrm>
            <a:off x="4187825" y="2301240"/>
            <a:ext cx="5034915"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b="1">
                <a:latin typeface="Times New Roman" panose="02020603050405020304" pitchFamily="18" charset="0"/>
              </a:rPr>
              <a:t>Dimensions: Product, Location, Time</a:t>
            </a:r>
          </a:p>
          <a:p>
            <a:pPr eaLnBrk="0" hangingPunct="0"/>
            <a:r>
              <a:rPr kumimoji="0" lang="zh-CN" altLang="en-US" b="1">
                <a:latin typeface="Times New Roman" panose="02020603050405020304" pitchFamily="18" charset="0"/>
              </a:rPr>
              <a:t>层次归纳路径为：</a:t>
            </a:r>
          </a:p>
        </p:txBody>
      </p:sp>
      <p:sp>
        <p:nvSpPr>
          <p:cNvPr id="307239" name="Rectangle 39"/>
          <p:cNvSpPr>
            <a:spLocks noChangeArrowheads="1"/>
          </p:cNvSpPr>
          <p:nvPr/>
        </p:nvSpPr>
        <p:spPr bwMode="auto">
          <a:xfrm>
            <a:off x="5105400" y="3276600"/>
            <a:ext cx="383063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b="1">
                <a:latin typeface="Times New Roman" panose="02020603050405020304" pitchFamily="18" charset="0"/>
              </a:rPr>
              <a:t>Industry   Region         Year</a:t>
            </a:r>
          </a:p>
          <a:p>
            <a:pPr eaLnBrk="0" hangingPunct="0"/>
            <a:endParaRPr kumimoji="0" lang="en-US" altLang="zh-CN" sz="2000" b="1">
              <a:latin typeface="Times New Roman" panose="02020603050405020304" pitchFamily="18" charset="0"/>
            </a:endParaRPr>
          </a:p>
          <a:p>
            <a:pPr eaLnBrk="0" hangingPunct="0"/>
            <a:r>
              <a:rPr kumimoji="0" lang="en-US" altLang="zh-CN" sz="2000" b="1">
                <a:latin typeface="Times New Roman" panose="02020603050405020304" pitchFamily="18" charset="0"/>
              </a:rPr>
              <a:t>Category   Country  Quarter</a:t>
            </a:r>
          </a:p>
          <a:p>
            <a:pPr eaLnBrk="0" hangingPunct="0"/>
            <a:endParaRPr kumimoji="0" lang="en-US" altLang="zh-CN" sz="2000" b="1">
              <a:latin typeface="Times New Roman" panose="02020603050405020304" pitchFamily="18" charset="0"/>
            </a:endParaRPr>
          </a:p>
          <a:p>
            <a:pPr eaLnBrk="0" hangingPunct="0"/>
            <a:r>
              <a:rPr kumimoji="0" lang="en-US" altLang="zh-CN" sz="2000" b="1">
                <a:latin typeface="Times New Roman" panose="02020603050405020304" pitchFamily="18" charset="0"/>
              </a:rPr>
              <a:t>Product      City     Month    Week</a:t>
            </a:r>
          </a:p>
          <a:p>
            <a:pPr eaLnBrk="0" hangingPunct="0"/>
            <a:endParaRPr kumimoji="0" lang="en-US" altLang="zh-CN" sz="2000" b="1">
              <a:latin typeface="Times New Roman" panose="02020603050405020304" pitchFamily="18" charset="0"/>
            </a:endParaRPr>
          </a:p>
          <a:p>
            <a:pPr eaLnBrk="0" hangingPunct="0"/>
            <a:r>
              <a:rPr kumimoji="0" lang="en-US" altLang="zh-CN" sz="2000" b="1">
                <a:latin typeface="Times New Roman" panose="02020603050405020304" pitchFamily="18" charset="0"/>
              </a:rPr>
              <a:t>                   Office         Day</a:t>
            </a:r>
          </a:p>
        </p:txBody>
      </p:sp>
      <p:sp>
        <p:nvSpPr>
          <p:cNvPr id="307240" name="Line 40"/>
          <p:cNvSpPr>
            <a:spLocks noChangeShapeType="1"/>
          </p:cNvSpPr>
          <p:nvPr/>
        </p:nvSpPr>
        <p:spPr bwMode="auto">
          <a:xfrm>
            <a:off x="56388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1" name="Line 41"/>
          <p:cNvSpPr>
            <a:spLocks noChangeShapeType="1"/>
          </p:cNvSpPr>
          <p:nvPr/>
        </p:nvSpPr>
        <p:spPr bwMode="auto">
          <a:xfrm>
            <a:off x="67056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2" name="Line 42"/>
          <p:cNvSpPr>
            <a:spLocks noChangeShapeType="1"/>
          </p:cNvSpPr>
          <p:nvPr/>
        </p:nvSpPr>
        <p:spPr bwMode="auto">
          <a:xfrm>
            <a:off x="79248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3" name="Line 43"/>
          <p:cNvSpPr>
            <a:spLocks noChangeShapeType="1"/>
          </p:cNvSpPr>
          <p:nvPr/>
        </p:nvSpPr>
        <p:spPr bwMode="auto">
          <a:xfrm>
            <a:off x="5638800" y="4267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4" name="Line 44"/>
          <p:cNvSpPr>
            <a:spLocks noChangeShapeType="1"/>
          </p:cNvSpPr>
          <p:nvPr/>
        </p:nvSpPr>
        <p:spPr bwMode="auto">
          <a:xfrm>
            <a:off x="6705600" y="4267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5" name="Line 45"/>
          <p:cNvSpPr>
            <a:spLocks noChangeShapeType="1"/>
          </p:cNvSpPr>
          <p:nvPr/>
        </p:nvSpPr>
        <p:spPr bwMode="auto">
          <a:xfrm>
            <a:off x="6705600" y="4876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6" name="Line 46"/>
          <p:cNvSpPr>
            <a:spLocks noChangeShapeType="1"/>
          </p:cNvSpPr>
          <p:nvPr/>
        </p:nvSpPr>
        <p:spPr bwMode="auto">
          <a:xfrm flipH="1">
            <a:off x="7620000" y="4267200"/>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7" name="Line 47"/>
          <p:cNvSpPr>
            <a:spLocks noChangeShapeType="1"/>
          </p:cNvSpPr>
          <p:nvPr/>
        </p:nvSpPr>
        <p:spPr bwMode="auto">
          <a:xfrm>
            <a:off x="8077200" y="3657600"/>
            <a:ext cx="533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8" name="Line 48"/>
          <p:cNvSpPr>
            <a:spLocks noChangeShapeType="1"/>
          </p:cNvSpPr>
          <p:nvPr/>
        </p:nvSpPr>
        <p:spPr bwMode="auto">
          <a:xfrm>
            <a:off x="7620000" y="4800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9" name="Line 49"/>
          <p:cNvSpPr>
            <a:spLocks noChangeShapeType="1"/>
          </p:cNvSpPr>
          <p:nvPr/>
        </p:nvSpPr>
        <p:spPr bwMode="auto">
          <a:xfrm flipH="1">
            <a:off x="8001000" y="4800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0" name="Text Box 50"/>
          <p:cNvSpPr txBox="1">
            <a:spLocks noChangeArrowheads="1"/>
          </p:cNvSpPr>
          <p:nvPr/>
        </p:nvSpPr>
        <p:spPr bwMode="auto">
          <a:xfrm>
            <a:off x="686435" y="1752600"/>
            <a:ext cx="746696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0070C0"/>
                </a:solidFill>
              </a:rPr>
              <a:t>数据立方体</a:t>
            </a:r>
            <a:r>
              <a:rPr lang="zh-CN" altLang="en-US" b="1" dirty="0"/>
              <a:t>：允许以多维对数据进行建模和观察</a:t>
            </a: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5715" y="0"/>
            <a:ext cx="9168130" cy="612140"/>
          </a:xfrm>
        </p:spPr>
        <p:txBody>
          <a:bodyPr/>
          <a:lstStyle/>
          <a:p>
            <a:r>
              <a:rPr lang="zh-CN" altLang="en-US" sz="4000">
                <a:latin typeface="宋体" panose="02010600030101010101" pitchFamily="2" charset="-122"/>
                <a:ea typeface="宋体" panose="02010600030101010101" pitchFamily="2" charset="-122"/>
              </a:rPr>
              <a:t>立方格，三维立方体</a:t>
            </a:r>
          </a:p>
        </p:txBody>
      </p:sp>
      <p:sp>
        <p:nvSpPr>
          <p:cNvPr id="309251" name="AutoShape 3"/>
          <p:cNvSpPr>
            <a:spLocks noChangeArrowheads="1"/>
          </p:cNvSpPr>
          <p:nvPr/>
        </p:nvSpPr>
        <p:spPr bwMode="auto">
          <a:xfrm>
            <a:off x="3352800" y="2362200"/>
            <a:ext cx="152400" cy="22860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52" name="AutoShape 4"/>
          <p:cNvSpPr>
            <a:spLocks noChangeArrowheads="1"/>
          </p:cNvSpPr>
          <p:nvPr/>
        </p:nvSpPr>
        <p:spPr bwMode="auto">
          <a:xfrm>
            <a:off x="2209800" y="3124200"/>
            <a:ext cx="152400" cy="22860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53" name="AutoShape 5"/>
          <p:cNvSpPr>
            <a:spLocks noChangeArrowheads="1"/>
          </p:cNvSpPr>
          <p:nvPr/>
        </p:nvSpPr>
        <p:spPr bwMode="auto">
          <a:xfrm>
            <a:off x="3505200" y="3124200"/>
            <a:ext cx="152400" cy="22860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54" name="AutoShape 6"/>
          <p:cNvSpPr>
            <a:spLocks noChangeArrowheads="1"/>
          </p:cNvSpPr>
          <p:nvPr/>
        </p:nvSpPr>
        <p:spPr bwMode="auto">
          <a:xfrm>
            <a:off x="4495800" y="3124200"/>
            <a:ext cx="152400" cy="22860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55" name="AutoShape 7"/>
          <p:cNvSpPr>
            <a:spLocks noChangeArrowheads="1"/>
          </p:cNvSpPr>
          <p:nvPr/>
        </p:nvSpPr>
        <p:spPr bwMode="auto">
          <a:xfrm>
            <a:off x="1905000" y="3886200"/>
            <a:ext cx="152400" cy="22860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56" name="AutoShape 8"/>
          <p:cNvSpPr>
            <a:spLocks noChangeArrowheads="1"/>
          </p:cNvSpPr>
          <p:nvPr/>
        </p:nvSpPr>
        <p:spPr bwMode="auto">
          <a:xfrm>
            <a:off x="5410200" y="3962400"/>
            <a:ext cx="152400" cy="22860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57" name="AutoShape 9"/>
          <p:cNvSpPr>
            <a:spLocks noChangeArrowheads="1"/>
          </p:cNvSpPr>
          <p:nvPr/>
        </p:nvSpPr>
        <p:spPr bwMode="auto">
          <a:xfrm>
            <a:off x="3048000" y="3962400"/>
            <a:ext cx="152400" cy="22860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58" name="AutoShape 10"/>
          <p:cNvSpPr>
            <a:spLocks noChangeArrowheads="1"/>
          </p:cNvSpPr>
          <p:nvPr/>
        </p:nvSpPr>
        <p:spPr bwMode="auto">
          <a:xfrm>
            <a:off x="3352800" y="4876800"/>
            <a:ext cx="152400" cy="22860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59" name="Text Box 11"/>
          <p:cNvSpPr txBox="1">
            <a:spLocks noChangeArrowheads="1"/>
          </p:cNvSpPr>
          <p:nvPr/>
        </p:nvSpPr>
        <p:spPr bwMode="auto">
          <a:xfrm>
            <a:off x="3184525" y="1995488"/>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000" b="1">
                <a:latin typeface="Times New Roman" panose="02020603050405020304" pitchFamily="18" charset="0"/>
              </a:rPr>
              <a:t>all</a:t>
            </a:r>
            <a:endParaRPr kumimoji="0" lang="en-US" altLang="zh-CN" b="1">
              <a:latin typeface="Times New Roman" panose="02020603050405020304" pitchFamily="18" charset="0"/>
            </a:endParaRPr>
          </a:p>
        </p:txBody>
      </p:sp>
      <p:sp>
        <p:nvSpPr>
          <p:cNvPr id="309260" name="Line 12"/>
          <p:cNvSpPr>
            <a:spLocks noChangeShapeType="1"/>
          </p:cNvSpPr>
          <p:nvPr/>
        </p:nvSpPr>
        <p:spPr bwMode="auto">
          <a:xfrm flipH="1">
            <a:off x="2286000" y="2438400"/>
            <a:ext cx="11430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61" name="Line 13"/>
          <p:cNvSpPr>
            <a:spLocks noChangeShapeType="1"/>
          </p:cNvSpPr>
          <p:nvPr/>
        </p:nvSpPr>
        <p:spPr bwMode="auto">
          <a:xfrm>
            <a:off x="3429000" y="2438400"/>
            <a:ext cx="11430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62" name="Line 14"/>
          <p:cNvSpPr>
            <a:spLocks noChangeShapeType="1"/>
          </p:cNvSpPr>
          <p:nvPr/>
        </p:nvSpPr>
        <p:spPr bwMode="auto">
          <a:xfrm>
            <a:off x="3429000" y="2438400"/>
            <a:ext cx="1524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63" name="Line 15"/>
          <p:cNvSpPr>
            <a:spLocks noChangeShapeType="1"/>
          </p:cNvSpPr>
          <p:nvPr/>
        </p:nvSpPr>
        <p:spPr bwMode="auto">
          <a:xfrm flipH="1">
            <a:off x="1981200" y="3200400"/>
            <a:ext cx="3048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64" name="Line 16"/>
          <p:cNvSpPr>
            <a:spLocks noChangeShapeType="1"/>
          </p:cNvSpPr>
          <p:nvPr/>
        </p:nvSpPr>
        <p:spPr bwMode="auto">
          <a:xfrm flipH="1">
            <a:off x="1981200" y="3200400"/>
            <a:ext cx="16002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65" name="Line 17"/>
          <p:cNvSpPr>
            <a:spLocks noChangeShapeType="1"/>
          </p:cNvSpPr>
          <p:nvPr/>
        </p:nvSpPr>
        <p:spPr bwMode="auto">
          <a:xfrm>
            <a:off x="2286000" y="3200400"/>
            <a:ext cx="8382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66" name="Line 18"/>
          <p:cNvSpPr>
            <a:spLocks noChangeShapeType="1"/>
          </p:cNvSpPr>
          <p:nvPr/>
        </p:nvSpPr>
        <p:spPr bwMode="auto">
          <a:xfrm flipH="1">
            <a:off x="3124200" y="3200400"/>
            <a:ext cx="14478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67" name="Line 19"/>
          <p:cNvSpPr>
            <a:spLocks noChangeShapeType="1"/>
          </p:cNvSpPr>
          <p:nvPr/>
        </p:nvSpPr>
        <p:spPr bwMode="auto">
          <a:xfrm>
            <a:off x="3581400" y="3200400"/>
            <a:ext cx="19050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68" name="Line 20"/>
          <p:cNvSpPr>
            <a:spLocks noChangeShapeType="1"/>
          </p:cNvSpPr>
          <p:nvPr/>
        </p:nvSpPr>
        <p:spPr bwMode="auto">
          <a:xfrm>
            <a:off x="4572000" y="3200400"/>
            <a:ext cx="9144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69" name="Line 21"/>
          <p:cNvSpPr>
            <a:spLocks noChangeShapeType="1"/>
          </p:cNvSpPr>
          <p:nvPr/>
        </p:nvSpPr>
        <p:spPr bwMode="auto">
          <a:xfrm>
            <a:off x="1981200" y="3962400"/>
            <a:ext cx="14478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70" name="Line 22"/>
          <p:cNvSpPr>
            <a:spLocks noChangeShapeType="1"/>
          </p:cNvSpPr>
          <p:nvPr/>
        </p:nvSpPr>
        <p:spPr bwMode="auto">
          <a:xfrm>
            <a:off x="3124200" y="4038600"/>
            <a:ext cx="3048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71" name="Line 23"/>
          <p:cNvSpPr>
            <a:spLocks noChangeShapeType="1"/>
          </p:cNvSpPr>
          <p:nvPr/>
        </p:nvSpPr>
        <p:spPr bwMode="auto">
          <a:xfrm flipH="1">
            <a:off x="3429000" y="4038600"/>
            <a:ext cx="2057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9272" name="Text Box 24"/>
          <p:cNvSpPr txBox="1">
            <a:spLocks noChangeArrowheads="1"/>
          </p:cNvSpPr>
          <p:nvPr/>
        </p:nvSpPr>
        <p:spPr bwMode="auto">
          <a:xfrm>
            <a:off x="1524000" y="2740025"/>
            <a:ext cx="9627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1800" b="1">
                <a:latin typeface="Times New Roman" panose="02020603050405020304" pitchFamily="18" charset="0"/>
              </a:rPr>
              <a:t>product</a:t>
            </a:r>
            <a:endParaRPr kumimoji="0" lang="en-US" altLang="zh-CN" b="1">
              <a:latin typeface="Times New Roman" panose="02020603050405020304" pitchFamily="18" charset="0"/>
            </a:endParaRPr>
          </a:p>
        </p:txBody>
      </p:sp>
      <p:sp>
        <p:nvSpPr>
          <p:cNvPr id="309273" name="Text Box 25"/>
          <p:cNvSpPr txBox="1">
            <a:spLocks noChangeArrowheads="1"/>
          </p:cNvSpPr>
          <p:nvPr/>
        </p:nvSpPr>
        <p:spPr bwMode="auto">
          <a:xfrm>
            <a:off x="3032125" y="2757488"/>
            <a:ext cx="654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000" b="1">
                <a:latin typeface="Times New Roman" panose="02020603050405020304" pitchFamily="18" charset="0"/>
              </a:rPr>
              <a:t>date</a:t>
            </a:r>
            <a:endParaRPr kumimoji="0" lang="en-US" altLang="zh-CN" b="1">
              <a:latin typeface="Times New Roman" panose="02020603050405020304" pitchFamily="18" charset="0"/>
            </a:endParaRPr>
          </a:p>
        </p:txBody>
      </p:sp>
      <p:sp>
        <p:nvSpPr>
          <p:cNvPr id="309274" name="Text Box 26"/>
          <p:cNvSpPr txBox="1">
            <a:spLocks noChangeArrowheads="1"/>
          </p:cNvSpPr>
          <p:nvPr/>
        </p:nvSpPr>
        <p:spPr bwMode="auto">
          <a:xfrm>
            <a:off x="4403725" y="2681288"/>
            <a:ext cx="10390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000" b="1">
                <a:latin typeface="Times New Roman" panose="02020603050405020304" pitchFamily="18" charset="0"/>
              </a:rPr>
              <a:t>country</a:t>
            </a:r>
            <a:endParaRPr kumimoji="0" lang="en-US" altLang="zh-CN" b="1">
              <a:latin typeface="Times New Roman" panose="02020603050405020304" pitchFamily="18" charset="0"/>
            </a:endParaRPr>
          </a:p>
        </p:txBody>
      </p:sp>
      <p:sp>
        <p:nvSpPr>
          <p:cNvPr id="309275" name="Text Box 27"/>
          <p:cNvSpPr txBox="1">
            <a:spLocks noChangeArrowheads="1"/>
          </p:cNvSpPr>
          <p:nvPr/>
        </p:nvSpPr>
        <p:spPr bwMode="auto">
          <a:xfrm>
            <a:off x="746125" y="3543300"/>
            <a:ext cx="14436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1800" b="1">
                <a:latin typeface="Times New Roman" panose="02020603050405020304" pitchFamily="18" charset="0"/>
              </a:rPr>
              <a:t>product,date</a:t>
            </a:r>
            <a:endParaRPr kumimoji="0" lang="en-US" altLang="zh-CN" b="1">
              <a:latin typeface="Times New Roman" panose="02020603050405020304" pitchFamily="18" charset="0"/>
            </a:endParaRPr>
          </a:p>
        </p:txBody>
      </p:sp>
      <p:sp>
        <p:nvSpPr>
          <p:cNvPr id="309276" name="Text Box 28"/>
          <p:cNvSpPr txBox="1">
            <a:spLocks noChangeArrowheads="1"/>
          </p:cNvSpPr>
          <p:nvPr/>
        </p:nvSpPr>
        <p:spPr bwMode="auto">
          <a:xfrm>
            <a:off x="2727325" y="3543300"/>
            <a:ext cx="17899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1800" b="1">
                <a:latin typeface="Times New Roman" panose="02020603050405020304" pitchFamily="18" charset="0"/>
              </a:rPr>
              <a:t>product,country</a:t>
            </a:r>
            <a:endParaRPr kumimoji="0" lang="en-US" altLang="zh-CN" b="1">
              <a:latin typeface="Times New Roman" panose="02020603050405020304" pitchFamily="18" charset="0"/>
            </a:endParaRPr>
          </a:p>
        </p:txBody>
      </p:sp>
      <p:sp>
        <p:nvSpPr>
          <p:cNvPr id="309277" name="Text Box 29"/>
          <p:cNvSpPr txBox="1">
            <a:spLocks noChangeArrowheads="1"/>
          </p:cNvSpPr>
          <p:nvPr/>
        </p:nvSpPr>
        <p:spPr bwMode="auto">
          <a:xfrm>
            <a:off x="5241925" y="3543300"/>
            <a:ext cx="1492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1800" b="1">
                <a:latin typeface="Times New Roman" panose="02020603050405020304" pitchFamily="18" charset="0"/>
              </a:rPr>
              <a:t>date, country</a:t>
            </a:r>
            <a:endParaRPr kumimoji="0" lang="en-US" altLang="zh-CN" b="1">
              <a:latin typeface="Times New Roman" panose="02020603050405020304" pitchFamily="18" charset="0"/>
            </a:endParaRPr>
          </a:p>
        </p:txBody>
      </p:sp>
      <p:sp>
        <p:nvSpPr>
          <p:cNvPr id="309278" name="Text Box 30"/>
          <p:cNvSpPr txBox="1">
            <a:spLocks noChangeArrowheads="1"/>
          </p:cNvSpPr>
          <p:nvPr/>
        </p:nvSpPr>
        <p:spPr bwMode="auto">
          <a:xfrm>
            <a:off x="2498725" y="4991100"/>
            <a:ext cx="23862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1800" b="1">
                <a:latin typeface="Times New Roman" panose="02020603050405020304" pitchFamily="18" charset="0"/>
              </a:rPr>
              <a:t>product, date, country</a:t>
            </a:r>
            <a:endParaRPr kumimoji="0" lang="en-US" altLang="zh-CN" b="1">
              <a:latin typeface="Times New Roman" panose="02020603050405020304" pitchFamily="18" charset="0"/>
            </a:endParaRPr>
          </a:p>
        </p:txBody>
      </p:sp>
      <p:sp>
        <p:nvSpPr>
          <p:cNvPr id="309279" name="Text Box 31"/>
          <p:cNvSpPr txBox="1">
            <a:spLocks noChangeArrowheads="1"/>
          </p:cNvSpPr>
          <p:nvPr/>
        </p:nvSpPr>
        <p:spPr bwMode="auto">
          <a:xfrm>
            <a:off x="7010400" y="2057400"/>
            <a:ext cx="20714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000" b="1" dirty="0">
                <a:latin typeface="Times New Roman" panose="02020603050405020304" pitchFamily="18" charset="0"/>
              </a:rPr>
              <a:t>0-D(apex) cuboid</a:t>
            </a:r>
            <a:endParaRPr kumimoji="0" lang="en-US" altLang="zh-CN" b="1" dirty="0">
              <a:latin typeface="Times New Roman" panose="02020603050405020304" pitchFamily="18" charset="0"/>
            </a:endParaRPr>
          </a:p>
        </p:txBody>
      </p:sp>
      <p:sp>
        <p:nvSpPr>
          <p:cNvPr id="309280" name="Text Box 32"/>
          <p:cNvSpPr txBox="1">
            <a:spLocks noChangeArrowheads="1"/>
          </p:cNvSpPr>
          <p:nvPr/>
        </p:nvSpPr>
        <p:spPr bwMode="auto">
          <a:xfrm>
            <a:off x="6934200" y="2667000"/>
            <a:ext cx="14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000" b="1">
                <a:latin typeface="Times New Roman" panose="02020603050405020304" pitchFamily="18" charset="0"/>
              </a:rPr>
              <a:t>1-D cuboids</a:t>
            </a:r>
            <a:endParaRPr kumimoji="0" lang="en-US" altLang="zh-CN" b="1">
              <a:latin typeface="Times New Roman" panose="02020603050405020304" pitchFamily="18" charset="0"/>
            </a:endParaRPr>
          </a:p>
        </p:txBody>
      </p:sp>
      <p:sp>
        <p:nvSpPr>
          <p:cNvPr id="309281" name="Text Box 33"/>
          <p:cNvSpPr txBox="1">
            <a:spLocks noChangeArrowheads="1"/>
          </p:cNvSpPr>
          <p:nvPr/>
        </p:nvSpPr>
        <p:spPr bwMode="auto">
          <a:xfrm>
            <a:off x="6934200" y="3581400"/>
            <a:ext cx="14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000" b="1">
                <a:latin typeface="Times New Roman" panose="02020603050405020304" pitchFamily="18" charset="0"/>
              </a:rPr>
              <a:t>2-D cuboids</a:t>
            </a:r>
            <a:endParaRPr kumimoji="0" lang="en-US" altLang="zh-CN" b="1">
              <a:latin typeface="Times New Roman" panose="02020603050405020304" pitchFamily="18" charset="0"/>
            </a:endParaRPr>
          </a:p>
        </p:txBody>
      </p:sp>
      <p:sp>
        <p:nvSpPr>
          <p:cNvPr id="309282" name="Text Box 34"/>
          <p:cNvSpPr txBox="1">
            <a:spLocks noChangeArrowheads="1"/>
          </p:cNvSpPr>
          <p:nvPr/>
        </p:nvSpPr>
        <p:spPr bwMode="auto">
          <a:xfrm>
            <a:off x="6934200" y="4953000"/>
            <a:ext cx="20425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000" b="1">
                <a:latin typeface="Times New Roman" panose="02020603050405020304" pitchFamily="18" charset="0"/>
              </a:rPr>
              <a:t>3-D(base) cuboid</a:t>
            </a:r>
            <a:endParaRPr kumimoji="0" lang="en-US" altLang="zh-CN" b="1">
              <a:latin typeface="Times New Roman" panose="02020603050405020304" pitchFamily="18" charset="0"/>
            </a:endParaRPr>
          </a:p>
        </p:txBody>
      </p:sp>
      <p:sp>
        <p:nvSpPr>
          <p:cNvPr id="309283" name="Line 35"/>
          <p:cNvSpPr>
            <a:spLocks noChangeShapeType="1"/>
          </p:cNvSpPr>
          <p:nvPr/>
        </p:nvSpPr>
        <p:spPr bwMode="auto">
          <a:xfrm>
            <a:off x="4800600" y="5257800"/>
            <a:ext cx="21336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09284" name="Line 36"/>
          <p:cNvSpPr>
            <a:spLocks noChangeShapeType="1"/>
          </p:cNvSpPr>
          <p:nvPr/>
        </p:nvSpPr>
        <p:spPr bwMode="auto">
          <a:xfrm>
            <a:off x="6629400" y="3733800"/>
            <a:ext cx="3810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09285" name="Line 37"/>
          <p:cNvSpPr>
            <a:spLocks noChangeShapeType="1"/>
          </p:cNvSpPr>
          <p:nvPr/>
        </p:nvSpPr>
        <p:spPr bwMode="auto">
          <a:xfrm>
            <a:off x="5334000" y="2819400"/>
            <a:ext cx="16764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09286" name="Line 38"/>
          <p:cNvSpPr>
            <a:spLocks noChangeShapeType="1"/>
          </p:cNvSpPr>
          <p:nvPr/>
        </p:nvSpPr>
        <p:spPr bwMode="auto">
          <a:xfrm>
            <a:off x="3886200" y="2209800"/>
            <a:ext cx="31242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274" name="Picture 2" descr="brows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 y="533400"/>
            <a:ext cx="9250045" cy="6030595"/>
          </a:xfrm>
          <a:prstGeom prst="rect">
            <a:avLst/>
          </a:prstGeom>
          <a:noFill/>
          <a:extLst>
            <a:ext uri="{909E8E84-426E-40DD-AFC4-6F175D3DCCD1}">
              <a14:hiddenFill xmlns:a14="http://schemas.microsoft.com/office/drawing/2010/main">
                <a:solidFill>
                  <a:srgbClr val="FFFFFF"/>
                </a:solidFill>
              </a14:hiddenFill>
            </a:ext>
          </a:extLst>
        </p:spPr>
      </p:pic>
      <p:sp>
        <p:nvSpPr>
          <p:cNvPr id="310275" name="Rectangle 3"/>
          <p:cNvSpPr>
            <a:spLocks noGrp="1" noChangeArrowheads="1"/>
          </p:cNvSpPr>
          <p:nvPr>
            <p:ph type="title"/>
          </p:nvPr>
        </p:nvSpPr>
        <p:spPr>
          <a:xfrm>
            <a:off x="-13970" y="0"/>
            <a:ext cx="9158605" cy="621030"/>
          </a:xfrm>
        </p:spPr>
        <p:txBody>
          <a:bodyPr/>
          <a:lstStyle/>
          <a:p>
            <a:r>
              <a:rPr lang="zh-CN" altLang="en-US" sz="4000" dirty="0">
                <a:latin typeface="宋体" panose="02010600030101010101" pitchFamily="2" charset="-122"/>
                <a:ea typeface="宋体" panose="02010600030101010101" pitchFamily="2" charset="-122"/>
              </a:rPr>
              <a:t>数据立方体实例</a:t>
            </a:r>
          </a:p>
        </p:txBody>
      </p:sp>
      <p:sp>
        <p:nvSpPr>
          <p:cNvPr id="310276" name="Rectangle 4"/>
          <p:cNvSpPr>
            <a:spLocks noGrp="1" noChangeArrowheads="1"/>
          </p:cNvSpPr>
          <p:nvPr>
            <p:ph type="body" idx="1"/>
          </p:nvPr>
        </p:nvSpPr>
        <p:spPr>
          <a:xfrm>
            <a:off x="6628765" y="621030"/>
            <a:ext cx="2515870" cy="1203960"/>
          </a:xfrm>
          <a:solidFill>
            <a:schemeClr val="accent2"/>
          </a:solidFill>
        </p:spPr>
        <p:txBody>
          <a:bodyPr/>
          <a:lstStyle/>
          <a:p>
            <a:pPr>
              <a:lnSpc>
                <a:spcPct val="90000"/>
              </a:lnSpc>
            </a:pPr>
            <a:r>
              <a:rPr lang="zh-CN" altLang="en-US" sz="2400" dirty="0">
                <a:solidFill>
                  <a:srgbClr val="FFFF00"/>
                </a:solidFill>
              </a:rPr>
              <a:t>可视化</a:t>
            </a:r>
          </a:p>
          <a:p>
            <a:pPr>
              <a:lnSpc>
                <a:spcPct val="90000"/>
              </a:lnSpc>
            </a:pPr>
            <a:r>
              <a:rPr lang="en-US" altLang="zh-CN" sz="2400" dirty="0">
                <a:solidFill>
                  <a:srgbClr val="FFFF00"/>
                </a:solidFill>
              </a:rPr>
              <a:t>OLAP功能</a:t>
            </a:r>
          </a:p>
          <a:p>
            <a:pPr>
              <a:lnSpc>
                <a:spcPct val="90000"/>
              </a:lnSpc>
            </a:pPr>
            <a:r>
              <a:rPr lang="zh-CN" altLang="en-US" sz="2400" dirty="0">
                <a:solidFill>
                  <a:srgbClr val="FFFF00"/>
                </a:solidFill>
              </a:rPr>
              <a:t>交互操作</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5565" y="0"/>
            <a:ext cx="9084945" cy="609600"/>
          </a:xfrm>
        </p:spPr>
        <p:txBody>
          <a:bodyPr/>
          <a:lstStyle/>
          <a:p>
            <a:r>
              <a:rPr lang="en-US" altLang="zh-CN" sz="4000" dirty="0">
                <a:latin typeface="宋体" panose="02010600030101010101" pitchFamily="2" charset="-122"/>
                <a:ea typeface="宋体" panose="02010600030101010101" pitchFamily="2" charset="-122"/>
                <a:cs typeface="Times New Roman" panose="02020603050405020304" pitchFamily="18" charset="0"/>
              </a:rPr>
              <a:t>3 </a:t>
            </a:r>
            <a:r>
              <a:rPr lang="zh-CN" altLang="en-US" sz="4000" dirty="0" smtClean="0">
                <a:latin typeface="宋体" panose="02010600030101010101" pitchFamily="2" charset="-122"/>
                <a:ea typeface="宋体" panose="02010600030101010101" pitchFamily="2" charset="-122"/>
              </a:rPr>
              <a:t>数据仓库 </a:t>
            </a:r>
            <a:endParaRPr lang="zh-CN" altLang="en-US" sz="4000" dirty="0">
              <a:latin typeface="宋体" panose="02010600030101010101" pitchFamily="2" charset="-122"/>
              <a:ea typeface="宋体" panose="02010600030101010101" pitchFamily="2" charset="-122"/>
            </a:endParaRPr>
          </a:p>
        </p:txBody>
      </p:sp>
      <p:sp>
        <p:nvSpPr>
          <p:cNvPr id="20483" name="Rectangle 3"/>
          <p:cNvSpPr>
            <a:spLocks noGrp="1" noChangeArrowheads="1"/>
          </p:cNvSpPr>
          <p:nvPr>
            <p:ph type="body" idx="1"/>
          </p:nvPr>
        </p:nvSpPr>
        <p:spPr>
          <a:noFill/>
        </p:spPr>
        <p:txBody>
          <a:bodyPr/>
          <a:lstStyle/>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dirty="0">
                <a:solidFill>
                  <a:schemeClr val="tx1"/>
                </a:solidFill>
                <a:latin typeface="宋体" panose="02010600030101010101" pitchFamily="2" charset="-122"/>
                <a:ea typeface="宋体" panose="02010600030101010101" pitchFamily="2" charset="-122"/>
              </a:rPr>
              <a:t>	3.1 </a:t>
            </a:r>
            <a:r>
              <a:rPr lang="zh-CN" altLang="en-US" sz="3200" dirty="0">
                <a:solidFill>
                  <a:schemeClr val="tx1"/>
                </a:solidFill>
                <a:latin typeface="宋体" panose="02010600030101010101" pitchFamily="2" charset="-122"/>
                <a:ea typeface="宋体" panose="02010600030101010101" pitchFamily="2" charset="-122"/>
              </a:rPr>
              <a:t>数据库与数据仓库</a:t>
            </a:r>
          </a:p>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cs typeface="Arial" panose="020B0604020202020204" pitchFamily="34" charset="0"/>
              </a:rPr>
              <a:t>3.2 </a:t>
            </a:r>
            <a:r>
              <a:rPr lang="zh-CN" altLang="en-US" sz="3200" b="1" dirty="0">
                <a:latin typeface="宋体" panose="02010600030101010101" pitchFamily="2" charset="-122"/>
                <a:ea typeface="宋体" panose="02010600030101010101" pitchFamily="2" charset="-122"/>
              </a:rPr>
              <a:t>数据仓库的操作</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a:t>
            </a:r>
            <a:r>
              <a:rPr lang="en-US" altLang="zh-CN" sz="3200" dirty="0">
                <a:latin typeface="宋体" panose="02010600030101010101" pitchFamily="2" charset="-122"/>
                <a:ea typeface="宋体" panose="02010600030101010101" pitchFamily="2" charset="-122"/>
                <a:cs typeface="Arial" panose="020B0604020202020204" pitchFamily="34" charset="0"/>
              </a:rPr>
              <a:t>.3 </a:t>
            </a:r>
            <a:r>
              <a:rPr lang="zh-CN" altLang="en-US" sz="3200" b="1" dirty="0">
                <a:latin typeface="宋体" panose="02010600030101010101" pitchFamily="2" charset="-122"/>
                <a:ea typeface="宋体" panose="02010600030101010101" pitchFamily="2" charset="-122"/>
              </a:rPr>
              <a:t>数据仓库的概念模型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solidFill>
                  <a:schemeClr val="tx1"/>
                </a:solidFill>
                <a:latin typeface="宋体" panose="02010600030101010101" pitchFamily="2" charset="-122"/>
                <a:ea typeface="宋体" panose="02010600030101010101" pitchFamily="2" charset="-122"/>
                <a:cs typeface="Arial" panose="020B0604020202020204" pitchFamily="34" charset="0"/>
              </a:rPr>
              <a:t>3.4 </a:t>
            </a:r>
            <a:r>
              <a:rPr lang="zh-CN" altLang="en-US" sz="3200" b="1" dirty="0">
                <a:solidFill>
                  <a:schemeClr val="tx1"/>
                </a:solidFill>
                <a:latin typeface="宋体" panose="02010600030101010101" pitchFamily="2" charset="-122"/>
                <a:ea typeface="宋体" panose="02010600030101010101" pitchFamily="2" charset="-122"/>
              </a:rPr>
              <a:t>数据立方体</a:t>
            </a:r>
            <a:endParaRPr lang="zh-CN" altLang="en-US" sz="3200" b="1"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solidFill>
                  <a:srgbClr val="FF0000"/>
                </a:solidFill>
                <a:latin typeface="宋体" panose="02010600030101010101" pitchFamily="2" charset="-122"/>
                <a:ea typeface="宋体" panose="02010600030101010101" pitchFamily="2" charset="-122"/>
                <a:cs typeface="Arial" panose="020B0604020202020204" pitchFamily="34" charset="0"/>
              </a:rPr>
              <a:t>3.5 </a:t>
            </a:r>
            <a:r>
              <a:rPr lang="zh-CN" altLang="en-US" sz="3200" b="1" dirty="0">
                <a:solidFill>
                  <a:srgbClr val="FF0000"/>
                </a:solidFill>
                <a:latin typeface="宋体" panose="02010600030101010101" pitchFamily="2" charset="-122"/>
                <a:ea typeface="宋体" panose="02010600030101010101" pitchFamily="2" charset="-122"/>
              </a:rPr>
              <a:t>数据仓库的结构</a:t>
            </a:r>
            <a:endParaRPr lang="zh-CN" altLang="en-US" sz="3200" b="1" dirty="0">
              <a:solidFill>
                <a:srgbClr val="FF0000"/>
              </a:solidFill>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3.6 </a:t>
            </a:r>
            <a:r>
              <a:rPr lang="zh-CN" altLang="en-US" sz="3200" b="1" dirty="0">
                <a:latin typeface="宋体" panose="02010600030101010101" pitchFamily="2" charset="-122"/>
                <a:ea typeface="宋体" panose="02010600030101010101" pitchFamily="2" charset="-122"/>
              </a:rPr>
              <a:t>数据仓库的元数据</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3.7 </a:t>
            </a:r>
            <a:r>
              <a:rPr lang="zh-CN" altLang="en-US" sz="3200" b="1" dirty="0">
                <a:latin typeface="宋体" panose="02010600030101010101" pitchFamily="2" charset="-122"/>
                <a:ea typeface="宋体" panose="02010600030101010101" pitchFamily="2" charset="-122"/>
              </a:rPr>
              <a:t>数据仓库的建立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3.8 </a:t>
            </a:r>
            <a:r>
              <a:rPr lang="zh-CN" altLang="en-US" sz="3200" b="1" dirty="0">
                <a:latin typeface="宋体" panose="02010600030101010101" pitchFamily="2" charset="-122"/>
                <a:ea typeface="宋体" panose="02010600030101010101" pitchFamily="2" charset="-122"/>
              </a:rPr>
              <a:t>数据仓库与数据挖掘</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AutoShape 2"/>
          <p:cNvSpPr>
            <a:spLocks noChangeArrowheads="1"/>
          </p:cNvSpPr>
          <p:nvPr/>
        </p:nvSpPr>
        <p:spPr bwMode="auto">
          <a:xfrm>
            <a:off x="3124200" y="2438400"/>
            <a:ext cx="2011363" cy="1600200"/>
          </a:xfrm>
          <a:prstGeom prst="flowChartMagneticDisk">
            <a:avLst/>
          </a:prstGeom>
          <a:solidFill>
            <a:srgbClr val="6666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1300" name="Rectangle 4"/>
          <p:cNvSpPr>
            <a:spLocks noChangeArrowheads="1"/>
          </p:cNvSpPr>
          <p:nvPr/>
        </p:nvSpPr>
        <p:spPr bwMode="auto">
          <a:xfrm>
            <a:off x="1295400" y="838200"/>
            <a:ext cx="6705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1" name="Rectangle 5"/>
          <p:cNvSpPr>
            <a:spLocks noChangeArrowheads="1"/>
          </p:cNvSpPr>
          <p:nvPr/>
        </p:nvSpPr>
        <p:spPr bwMode="auto">
          <a:xfrm>
            <a:off x="3313430" y="2971800"/>
            <a:ext cx="163449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kumimoji="0" lang="en-US" altLang="zh-CN" b="1">
                <a:latin typeface="Times New Roman" panose="02020603050405020304" pitchFamily="18" charset="0"/>
              </a:rPr>
              <a:t>Data</a:t>
            </a:r>
          </a:p>
          <a:p>
            <a:pPr algn="ctr" eaLnBrk="0" hangingPunct="0"/>
            <a:r>
              <a:rPr kumimoji="0" lang="en-US" altLang="zh-CN" b="1">
                <a:latin typeface="Times New Roman" panose="02020603050405020304" pitchFamily="18" charset="0"/>
              </a:rPr>
              <a:t>Warehouse</a:t>
            </a:r>
          </a:p>
        </p:txBody>
      </p:sp>
      <p:sp>
        <p:nvSpPr>
          <p:cNvPr id="311302" name="Oval 6"/>
          <p:cNvSpPr>
            <a:spLocks noChangeArrowheads="1"/>
          </p:cNvSpPr>
          <p:nvPr/>
        </p:nvSpPr>
        <p:spPr bwMode="auto">
          <a:xfrm>
            <a:off x="6781800" y="1600200"/>
            <a:ext cx="1968500" cy="3568700"/>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3" name="AutoShape 7"/>
          <p:cNvSpPr>
            <a:spLocks noChangeArrowheads="1"/>
          </p:cNvSpPr>
          <p:nvPr/>
        </p:nvSpPr>
        <p:spPr bwMode="auto">
          <a:xfrm>
            <a:off x="5492750" y="2749550"/>
            <a:ext cx="901700" cy="749300"/>
          </a:xfrm>
          <a:prstGeom prst="rightArrow">
            <a:avLst>
              <a:gd name="adj1" fmla="val 75009"/>
              <a:gd name="adj2" fmla="val 60175"/>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1304" name="Group 8"/>
          <p:cNvGrpSpPr/>
          <p:nvPr/>
        </p:nvGrpSpPr>
        <p:grpSpPr bwMode="auto">
          <a:xfrm>
            <a:off x="1905000" y="2209800"/>
            <a:ext cx="1250950" cy="2197100"/>
            <a:chOff x="1238" y="1876"/>
            <a:chExt cx="788" cy="1384"/>
          </a:xfrm>
        </p:grpSpPr>
        <p:sp>
          <p:nvSpPr>
            <p:cNvPr id="311305" name="AutoShape 9"/>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6" name="Rectangle 10"/>
            <p:cNvSpPr>
              <a:spLocks noChangeArrowheads="1"/>
            </p:cNvSpPr>
            <p:nvPr/>
          </p:nvSpPr>
          <p:spPr bwMode="auto">
            <a:xfrm>
              <a:off x="1238" y="2193"/>
              <a:ext cx="78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b="1">
                  <a:solidFill>
                    <a:schemeClr val="hlink"/>
                  </a:solidFill>
                  <a:latin typeface="Times New Roman" panose="02020603050405020304" pitchFamily="18" charset="0"/>
                </a:rPr>
                <a:t>Extract</a:t>
              </a:r>
            </a:p>
            <a:p>
              <a:pPr eaLnBrk="0" hangingPunct="0"/>
              <a:r>
                <a:rPr kumimoji="0" lang="en-US" altLang="zh-CN" sz="1800" b="1">
                  <a:solidFill>
                    <a:schemeClr val="hlink"/>
                  </a:solidFill>
                  <a:latin typeface="Times New Roman" panose="02020603050405020304" pitchFamily="18" charset="0"/>
                </a:rPr>
                <a:t>Transform</a:t>
              </a:r>
            </a:p>
            <a:p>
              <a:pPr eaLnBrk="0" hangingPunct="0"/>
              <a:r>
                <a:rPr kumimoji="0" lang="en-US" altLang="zh-CN" sz="1800" b="1">
                  <a:solidFill>
                    <a:schemeClr val="hlink"/>
                  </a:solidFill>
                  <a:latin typeface="Times New Roman" panose="02020603050405020304" pitchFamily="18" charset="0"/>
                </a:rPr>
                <a:t>Load</a:t>
              </a:r>
            </a:p>
            <a:p>
              <a:pPr eaLnBrk="0" hangingPunct="0"/>
              <a:r>
                <a:rPr kumimoji="0" lang="en-US" altLang="zh-CN" sz="1800" b="1">
                  <a:solidFill>
                    <a:schemeClr val="hlink"/>
                  </a:solidFill>
                  <a:latin typeface="Times New Roman" panose="02020603050405020304" pitchFamily="18" charset="0"/>
                </a:rPr>
                <a:t>Refresh</a:t>
              </a:r>
            </a:p>
          </p:txBody>
        </p:sp>
      </p:grpSp>
      <p:sp>
        <p:nvSpPr>
          <p:cNvPr id="311307" name="Rectangle 11"/>
          <p:cNvSpPr>
            <a:spLocks noChangeArrowheads="1"/>
          </p:cNvSpPr>
          <p:nvPr/>
        </p:nvSpPr>
        <p:spPr bwMode="auto">
          <a:xfrm>
            <a:off x="4876800" y="5791200"/>
            <a:ext cx="1905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kumimoji="0" lang="en-US" altLang="zh-CN" b="1">
                <a:latin typeface="Times New Roman" panose="02020603050405020304" pitchFamily="18" charset="0"/>
              </a:rPr>
              <a:t>OLAP Engine</a:t>
            </a:r>
          </a:p>
        </p:txBody>
      </p:sp>
      <p:sp>
        <p:nvSpPr>
          <p:cNvPr id="311308" name="Rectangle 12"/>
          <p:cNvSpPr>
            <a:spLocks noChangeArrowheads="1"/>
          </p:cNvSpPr>
          <p:nvPr/>
        </p:nvSpPr>
        <p:spPr bwMode="auto">
          <a:xfrm>
            <a:off x="7086600" y="2286000"/>
            <a:ext cx="180181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b="1">
                <a:latin typeface="Times New Roman" panose="02020603050405020304" pitchFamily="18" charset="0"/>
              </a:rPr>
              <a:t>Analysis</a:t>
            </a:r>
          </a:p>
          <a:p>
            <a:pPr eaLnBrk="0" hangingPunct="0"/>
            <a:r>
              <a:rPr kumimoji="0" lang="en-US" altLang="zh-CN" b="1">
                <a:latin typeface="Times New Roman" panose="02020603050405020304" pitchFamily="18" charset="0"/>
              </a:rPr>
              <a:t>Query</a:t>
            </a:r>
          </a:p>
          <a:p>
            <a:pPr eaLnBrk="0" hangingPunct="0"/>
            <a:r>
              <a:rPr kumimoji="0" lang="en-US" altLang="zh-CN" b="1">
                <a:latin typeface="Times New Roman" panose="02020603050405020304" pitchFamily="18" charset="0"/>
              </a:rPr>
              <a:t>Reports</a:t>
            </a:r>
          </a:p>
          <a:p>
            <a:pPr eaLnBrk="0" hangingPunct="0"/>
            <a:r>
              <a:rPr kumimoji="0" lang="en-US" altLang="zh-CN" b="1">
                <a:solidFill>
                  <a:schemeClr val="hlink"/>
                </a:solidFill>
                <a:latin typeface="Times New Roman" panose="02020603050405020304" pitchFamily="18" charset="0"/>
              </a:rPr>
              <a:t>Data mining</a:t>
            </a:r>
          </a:p>
        </p:txBody>
      </p:sp>
      <p:sp>
        <p:nvSpPr>
          <p:cNvPr id="311309" name="Rectangle 13"/>
          <p:cNvSpPr>
            <a:spLocks noChangeArrowheads="1"/>
          </p:cNvSpPr>
          <p:nvPr/>
        </p:nvSpPr>
        <p:spPr bwMode="auto">
          <a:xfrm>
            <a:off x="3733800" y="1219200"/>
            <a:ext cx="1143000" cy="990600"/>
          </a:xfrm>
          <a:prstGeom prst="rect">
            <a:avLst/>
          </a:prstGeom>
          <a:solidFill>
            <a:srgbClr val="FCFEB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CN" sz="2000" b="1">
                <a:latin typeface="Times New Roman" panose="02020603050405020304" pitchFamily="18" charset="0"/>
              </a:rPr>
              <a:t>Monitor</a:t>
            </a:r>
          </a:p>
          <a:p>
            <a:pPr algn="ctr" eaLnBrk="0" hangingPunct="0"/>
            <a:r>
              <a:rPr kumimoji="0" lang="en-US" altLang="zh-CN" sz="2000" b="1">
                <a:latin typeface="Times New Roman" panose="02020603050405020304" pitchFamily="18" charset="0"/>
              </a:rPr>
              <a:t>&amp;</a:t>
            </a:r>
          </a:p>
          <a:p>
            <a:pPr algn="ctr" eaLnBrk="0" hangingPunct="0"/>
            <a:r>
              <a:rPr kumimoji="0" lang="en-US" altLang="zh-CN" sz="2000" b="1">
                <a:latin typeface="Times New Roman" panose="02020603050405020304" pitchFamily="18" charset="0"/>
              </a:rPr>
              <a:t>Integrator</a:t>
            </a:r>
            <a:endParaRPr kumimoji="0" lang="en-US" altLang="zh-CN" b="1">
              <a:latin typeface="Times New Roman" panose="02020603050405020304" pitchFamily="18" charset="0"/>
            </a:endParaRPr>
          </a:p>
        </p:txBody>
      </p:sp>
      <p:grpSp>
        <p:nvGrpSpPr>
          <p:cNvPr id="311310" name="Group 14"/>
          <p:cNvGrpSpPr/>
          <p:nvPr/>
        </p:nvGrpSpPr>
        <p:grpSpPr bwMode="auto">
          <a:xfrm>
            <a:off x="2209800" y="1219200"/>
            <a:ext cx="931863" cy="914400"/>
            <a:chOff x="288" y="1012"/>
            <a:chExt cx="769" cy="664"/>
          </a:xfrm>
        </p:grpSpPr>
        <p:sp>
          <p:nvSpPr>
            <p:cNvPr id="311311" name="Oval 15"/>
            <p:cNvSpPr>
              <a:spLocks noChangeArrowheads="1"/>
            </p:cNvSpPr>
            <p:nvPr/>
          </p:nvSpPr>
          <p:spPr bwMode="auto">
            <a:xfrm>
              <a:off x="292" y="1437"/>
              <a:ext cx="760" cy="239"/>
            </a:xfrm>
            <a:prstGeom prst="ellipse">
              <a:avLst/>
            </a:prstGeom>
            <a:solidFill>
              <a:srgbClr val="FCFEB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2" name="Freeform 16"/>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 h="413">
                  <a:moveTo>
                    <a:pt x="12" y="412"/>
                  </a:moveTo>
                  <a:lnTo>
                    <a:pt x="0" y="318"/>
                  </a:lnTo>
                  <a:lnTo>
                    <a:pt x="0" y="244"/>
                  </a:lnTo>
                  <a:lnTo>
                    <a:pt x="0" y="147"/>
                  </a:lnTo>
                  <a:lnTo>
                    <a:pt x="0" y="73"/>
                  </a:lnTo>
                  <a:lnTo>
                    <a:pt x="0" y="0"/>
                  </a:lnTo>
                  <a:lnTo>
                    <a:pt x="768" y="10"/>
                  </a:lnTo>
                  <a:lnTo>
                    <a:pt x="768" y="412"/>
                  </a:lnTo>
                  <a:lnTo>
                    <a:pt x="768" y="412"/>
                  </a:lnTo>
                </a:path>
              </a:pathLst>
            </a:custGeom>
            <a:solidFill>
              <a:srgbClr val="FCFEB9"/>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13" name="Oval 17"/>
            <p:cNvSpPr>
              <a:spLocks noChangeArrowheads="1"/>
            </p:cNvSpPr>
            <p:nvPr/>
          </p:nvSpPr>
          <p:spPr bwMode="auto">
            <a:xfrm>
              <a:off x="292" y="1012"/>
              <a:ext cx="760" cy="259"/>
            </a:xfrm>
            <a:prstGeom prst="ellipse">
              <a:avLst/>
            </a:prstGeom>
            <a:solidFill>
              <a:srgbClr val="FCFEB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1314" name="Rectangle 18"/>
          <p:cNvSpPr>
            <a:spLocks noChangeArrowheads="1"/>
          </p:cNvSpPr>
          <p:nvPr/>
        </p:nvSpPr>
        <p:spPr bwMode="auto">
          <a:xfrm>
            <a:off x="2286000" y="1600200"/>
            <a:ext cx="939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kumimoji="0" lang="en-US" altLang="zh-CN" sz="1800" b="1">
                <a:latin typeface="Times New Roman" panose="02020603050405020304" pitchFamily="18" charset="0"/>
              </a:rPr>
              <a:t>Metadata</a:t>
            </a:r>
            <a:endParaRPr kumimoji="0" lang="en-US" altLang="zh-CN" b="1">
              <a:latin typeface="Times New Roman" panose="02020603050405020304" pitchFamily="18" charset="0"/>
            </a:endParaRPr>
          </a:p>
        </p:txBody>
      </p:sp>
      <p:sp>
        <p:nvSpPr>
          <p:cNvPr id="311315" name="Line 19"/>
          <p:cNvSpPr>
            <a:spLocks noChangeShapeType="1"/>
          </p:cNvSpPr>
          <p:nvPr/>
        </p:nvSpPr>
        <p:spPr bwMode="auto">
          <a:xfrm>
            <a:off x="3124200" y="1676400"/>
            <a:ext cx="60960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6" name="Rectangle 20"/>
          <p:cNvSpPr>
            <a:spLocks noChangeArrowheads="1"/>
          </p:cNvSpPr>
          <p:nvPr/>
        </p:nvSpPr>
        <p:spPr bwMode="auto">
          <a:xfrm>
            <a:off x="152400" y="5715000"/>
            <a:ext cx="190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b="1">
                <a:latin typeface="Times New Roman" panose="02020603050405020304" pitchFamily="18" charset="0"/>
              </a:rPr>
              <a:t>Data Sources</a:t>
            </a:r>
          </a:p>
        </p:txBody>
      </p:sp>
      <p:sp>
        <p:nvSpPr>
          <p:cNvPr id="311317" name="Rectangle 21"/>
          <p:cNvSpPr>
            <a:spLocks noChangeArrowheads="1"/>
          </p:cNvSpPr>
          <p:nvPr/>
        </p:nvSpPr>
        <p:spPr bwMode="auto">
          <a:xfrm>
            <a:off x="6934200" y="5791200"/>
            <a:ext cx="2136140" cy="67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0" hangingPunct="0"/>
            <a:r>
              <a:rPr kumimoji="0" lang="en-US" altLang="zh-CN" b="1">
                <a:latin typeface="Times New Roman" panose="02020603050405020304" pitchFamily="18" charset="0"/>
              </a:rPr>
              <a:t>Front-End Tools</a:t>
            </a:r>
          </a:p>
          <a:p>
            <a:pPr algn="ctr" eaLnBrk="0" hangingPunct="0"/>
            <a:r>
              <a:rPr kumimoji="0" lang="zh-CN" altLang="en-US" sz="2000" b="1">
                <a:latin typeface="Times New Roman" panose="02020603050405020304" pitchFamily="18" charset="0"/>
              </a:rPr>
              <a:t>（</a:t>
            </a:r>
            <a:r>
              <a:rPr kumimoji="0" lang="en-US" altLang="zh-CN" sz="2000" b="1">
                <a:latin typeface="Times New Roman" panose="02020603050405020304" pitchFamily="18" charset="0"/>
              </a:rPr>
              <a:t>前端工具</a:t>
            </a:r>
            <a:r>
              <a:rPr kumimoji="0" lang="zh-CN" altLang="en-US" sz="2000" b="1">
                <a:latin typeface="Times New Roman" panose="02020603050405020304" pitchFamily="18" charset="0"/>
              </a:rPr>
              <a:t>）</a:t>
            </a:r>
          </a:p>
        </p:txBody>
      </p:sp>
      <p:sp>
        <p:nvSpPr>
          <p:cNvPr id="311318" name="Rectangle 22"/>
          <p:cNvSpPr>
            <a:spLocks noChangeArrowheads="1"/>
          </p:cNvSpPr>
          <p:nvPr/>
        </p:nvSpPr>
        <p:spPr bwMode="auto">
          <a:xfrm>
            <a:off x="5470525" y="2879725"/>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b="1">
                <a:latin typeface="Times New Roman" panose="02020603050405020304" pitchFamily="18" charset="0"/>
              </a:rPr>
              <a:t>Serve</a:t>
            </a:r>
          </a:p>
        </p:txBody>
      </p:sp>
      <p:sp>
        <p:nvSpPr>
          <p:cNvPr id="311319" name="AutoShape 23"/>
          <p:cNvSpPr>
            <a:spLocks noChangeArrowheads="1"/>
          </p:cNvSpPr>
          <p:nvPr/>
        </p:nvSpPr>
        <p:spPr bwMode="auto">
          <a:xfrm>
            <a:off x="5791200" y="1905000"/>
            <a:ext cx="755650" cy="679450"/>
          </a:xfrm>
          <a:prstGeom prst="cube">
            <a:avLst>
              <a:gd name="adj" fmla="val 24995"/>
            </a:avLst>
          </a:prstGeom>
          <a:solidFill>
            <a:srgbClr val="FCFEB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20" name="AutoShape 24"/>
          <p:cNvSpPr>
            <a:spLocks noChangeArrowheads="1"/>
          </p:cNvSpPr>
          <p:nvPr/>
        </p:nvSpPr>
        <p:spPr bwMode="auto">
          <a:xfrm>
            <a:off x="5867400" y="3886200"/>
            <a:ext cx="679450" cy="679450"/>
          </a:xfrm>
          <a:prstGeom prst="cube">
            <a:avLst>
              <a:gd name="adj" fmla="val 24995"/>
            </a:avLst>
          </a:prstGeom>
          <a:solidFill>
            <a:srgbClr val="FCFEB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21" name="AutoShape 25"/>
          <p:cNvSpPr>
            <a:spLocks noChangeArrowheads="1"/>
          </p:cNvSpPr>
          <p:nvPr/>
        </p:nvSpPr>
        <p:spPr bwMode="auto">
          <a:xfrm>
            <a:off x="3276600" y="4114800"/>
            <a:ext cx="292100" cy="292100"/>
          </a:xfrm>
          <a:prstGeom prst="downArrow">
            <a:avLst>
              <a:gd name="adj1" fmla="val 50000"/>
              <a:gd name="adj2" fmla="val 50005"/>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22" name="AutoShape 26"/>
          <p:cNvSpPr>
            <a:spLocks noChangeArrowheads="1"/>
          </p:cNvSpPr>
          <p:nvPr/>
        </p:nvSpPr>
        <p:spPr bwMode="auto">
          <a:xfrm>
            <a:off x="4648200" y="4114800"/>
            <a:ext cx="292100" cy="292100"/>
          </a:xfrm>
          <a:prstGeom prst="downArrow">
            <a:avLst>
              <a:gd name="adj1" fmla="val 50000"/>
              <a:gd name="adj2" fmla="val 50005"/>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23" name="AutoShape 27"/>
          <p:cNvSpPr>
            <a:spLocks noChangeArrowheads="1"/>
          </p:cNvSpPr>
          <p:nvPr/>
        </p:nvSpPr>
        <p:spPr bwMode="auto">
          <a:xfrm>
            <a:off x="3962400" y="4114800"/>
            <a:ext cx="292100" cy="292100"/>
          </a:xfrm>
          <a:prstGeom prst="downArrow">
            <a:avLst>
              <a:gd name="adj1" fmla="val 50000"/>
              <a:gd name="adj2" fmla="val 50005"/>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24" name="Rectangle 28"/>
          <p:cNvSpPr>
            <a:spLocks noChangeArrowheads="1"/>
          </p:cNvSpPr>
          <p:nvPr/>
        </p:nvSpPr>
        <p:spPr bwMode="auto">
          <a:xfrm>
            <a:off x="3606800" y="5105400"/>
            <a:ext cx="112395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kumimoji="0" lang="en-US" altLang="zh-CN" sz="1800" b="1">
                <a:latin typeface="Times New Roman" panose="02020603050405020304" pitchFamily="18" charset="0"/>
              </a:rPr>
              <a:t>Data Marts</a:t>
            </a:r>
            <a:endParaRPr kumimoji="0" lang="en-US" altLang="zh-CN" b="1">
              <a:latin typeface="Times New Roman" panose="02020603050405020304" pitchFamily="18" charset="0"/>
            </a:endParaRPr>
          </a:p>
        </p:txBody>
      </p:sp>
      <p:sp>
        <p:nvSpPr>
          <p:cNvPr id="311325" name="Line 29"/>
          <p:cNvSpPr>
            <a:spLocks noChangeShapeType="1"/>
          </p:cNvSpPr>
          <p:nvPr/>
        </p:nvSpPr>
        <p:spPr bwMode="auto">
          <a:xfrm flipV="1">
            <a:off x="5029200" y="2286000"/>
            <a:ext cx="685800" cy="30480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26" name="Line 30"/>
          <p:cNvSpPr>
            <a:spLocks noChangeShapeType="1"/>
          </p:cNvSpPr>
          <p:nvPr/>
        </p:nvSpPr>
        <p:spPr bwMode="auto">
          <a:xfrm flipV="1">
            <a:off x="5334000" y="4419600"/>
            <a:ext cx="457200" cy="45720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27" name="AutoShape 31"/>
          <p:cNvSpPr>
            <a:spLocks noChangeArrowheads="1"/>
          </p:cNvSpPr>
          <p:nvPr/>
        </p:nvSpPr>
        <p:spPr bwMode="auto">
          <a:xfrm>
            <a:off x="3048000" y="4495800"/>
            <a:ext cx="671513" cy="609600"/>
          </a:xfrm>
          <a:prstGeom prst="flowChartMagneticDisk">
            <a:avLst/>
          </a:prstGeom>
          <a:solidFill>
            <a:srgbClr val="FFFF00"/>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1328" name="AutoShape 32"/>
          <p:cNvSpPr>
            <a:spLocks noChangeArrowheads="1"/>
          </p:cNvSpPr>
          <p:nvPr/>
        </p:nvSpPr>
        <p:spPr bwMode="auto">
          <a:xfrm>
            <a:off x="3810000" y="4495800"/>
            <a:ext cx="671513" cy="609600"/>
          </a:xfrm>
          <a:prstGeom prst="flowChartMagneticDisk">
            <a:avLst/>
          </a:prstGeom>
          <a:solidFill>
            <a:srgbClr val="FFFF00"/>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1329" name="AutoShape 33"/>
          <p:cNvSpPr>
            <a:spLocks noChangeArrowheads="1"/>
          </p:cNvSpPr>
          <p:nvPr/>
        </p:nvSpPr>
        <p:spPr bwMode="auto">
          <a:xfrm>
            <a:off x="4572000" y="4495800"/>
            <a:ext cx="671513" cy="609600"/>
          </a:xfrm>
          <a:prstGeom prst="flowChartMagneticDisk">
            <a:avLst/>
          </a:prstGeom>
          <a:solidFill>
            <a:srgbClr val="FFFF00"/>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311330" name="Group 34"/>
          <p:cNvGrpSpPr/>
          <p:nvPr/>
        </p:nvGrpSpPr>
        <p:grpSpPr bwMode="auto">
          <a:xfrm>
            <a:off x="250825" y="1100138"/>
            <a:ext cx="1587500" cy="3879850"/>
            <a:chOff x="148" y="1440"/>
            <a:chExt cx="1000" cy="2444"/>
          </a:xfrm>
        </p:grpSpPr>
        <p:sp>
          <p:nvSpPr>
            <p:cNvPr id="311331" name="Oval 35"/>
            <p:cNvSpPr>
              <a:spLocks noChangeArrowheads="1"/>
            </p:cNvSpPr>
            <p:nvPr/>
          </p:nvSpPr>
          <p:spPr bwMode="auto">
            <a:xfrm>
              <a:off x="576" y="2256"/>
              <a:ext cx="472" cy="172"/>
            </a:xfrm>
            <a:prstGeom prst="ellipse">
              <a:avLst/>
            </a:prstGeom>
            <a:solidFill>
              <a:srgbClr val="FCFEB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32" name="Oval 36"/>
            <p:cNvSpPr>
              <a:spLocks noChangeArrowheads="1"/>
            </p:cNvSpPr>
            <p:nvPr/>
          </p:nvSpPr>
          <p:spPr bwMode="auto">
            <a:xfrm>
              <a:off x="148" y="1440"/>
              <a:ext cx="1000" cy="2444"/>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33" name="Oval 37"/>
            <p:cNvSpPr>
              <a:spLocks noChangeArrowheads="1"/>
            </p:cNvSpPr>
            <p:nvPr/>
          </p:nvSpPr>
          <p:spPr bwMode="auto">
            <a:xfrm>
              <a:off x="240" y="2256"/>
              <a:ext cx="472" cy="172"/>
            </a:xfrm>
            <a:prstGeom prst="ellipse">
              <a:avLst/>
            </a:prstGeom>
            <a:solidFill>
              <a:srgbClr val="FCFEB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34" name="Rectangle 38"/>
            <p:cNvSpPr>
              <a:spLocks noChangeArrowheads="1"/>
            </p:cNvSpPr>
            <p:nvPr/>
          </p:nvSpPr>
          <p:spPr bwMode="auto">
            <a:xfrm>
              <a:off x="240" y="2448"/>
              <a:ext cx="9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1800" b="1">
                  <a:solidFill>
                    <a:schemeClr val="hlink"/>
                  </a:solidFill>
                  <a:latin typeface="Times New Roman" panose="02020603050405020304" pitchFamily="18" charset="0"/>
                </a:rPr>
                <a:t>Operational</a:t>
              </a:r>
              <a:r>
                <a:rPr kumimoji="0" lang="en-US" altLang="zh-CN" b="1">
                  <a:solidFill>
                    <a:schemeClr val="hlink"/>
                  </a:solidFill>
                  <a:latin typeface="Times New Roman" panose="02020603050405020304" pitchFamily="18" charset="0"/>
                </a:rPr>
                <a:t> </a:t>
              </a:r>
            </a:p>
            <a:p>
              <a:pPr eaLnBrk="0" hangingPunct="0"/>
              <a:r>
                <a:rPr kumimoji="0" lang="en-US" altLang="zh-CN" b="1">
                  <a:solidFill>
                    <a:schemeClr val="hlink"/>
                  </a:solidFill>
                  <a:latin typeface="Times New Roman" panose="02020603050405020304" pitchFamily="18" charset="0"/>
                </a:rPr>
                <a:t>DBs</a:t>
              </a:r>
            </a:p>
          </p:txBody>
        </p:sp>
        <p:sp>
          <p:nvSpPr>
            <p:cNvPr id="311335" name="Rectangle 39"/>
            <p:cNvSpPr>
              <a:spLocks noChangeArrowheads="1"/>
            </p:cNvSpPr>
            <p:nvPr/>
          </p:nvSpPr>
          <p:spPr bwMode="auto">
            <a:xfrm>
              <a:off x="240" y="1795"/>
              <a:ext cx="832"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kumimoji="0" lang="en-US" altLang="zh-CN" sz="1800" b="1" dirty="0">
                  <a:solidFill>
                    <a:schemeClr val="hlink"/>
                  </a:solidFill>
                  <a:latin typeface="Times New Roman" panose="02020603050405020304" pitchFamily="18" charset="0"/>
                </a:rPr>
                <a:t>other</a:t>
              </a:r>
              <a:endParaRPr kumimoji="0" lang="en-US" altLang="zh-CN" b="1" dirty="0">
                <a:solidFill>
                  <a:schemeClr val="hlink"/>
                </a:solidFill>
                <a:latin typeface="Times New Roman" panose="02020603050405020304" pitchFamily="18" charset="0"/>
              </a:endParaRPr>
            </a:p>
            <a:p>
              <a:pPr eaLnBrk="0" hangingPunct="0"/>
              <a:r>
                <a:rPr kumimoji="0" lang="en-US" altLang="zh-CN" b="1" dirty="0">
                  <a:solidFill>
                    <a:schemeClr val="hlink"/>
                  </a:solidFill>
                  <a:latin typeface="Times New Roman" panose="02020603050405020304" pitchFamily="18" charset="0"/>
                </a:rPr>
                <a:t>sources</a:t>
              </a:r>
            </a:p>
          </p:txBody>
        </p:sp>
        <p:sp>
          <p:nvSpPr>
            <p:cNvPr id="311336" name="AutoShape 40"/>
            <p:cNvSpPr>
              <a:spLocks noChangeArrowheads="1"/>
            </p:cNvSpPr>
            <p:nvPr/>
          </p:nvSpPr>
          <p:spPr bwMode="auto">
            <a:xfrm>
              <a:off x="365" y="3398"/>
              <a:ext cx="441" cy="288"/>
            </a:xfrm>
            <a:prstGeom prst="flowChartMagneticDisk">
              <a:avLst/>
            </a:prstGeom>
            <a:solidFill>
              <a:srgbClr val="9A87F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1337" name="AutoShape 41"/>
            <p:cNvSpPr>
              <a:spLocks noChangeArrowheads="1"/>
            </p:cNvSpPr>
            <p:nvPr/>
          </p:nvSpPr>
          <p:spPr bwMode="auto">
            <a:xfrm>
              <a:off x="461" y="3129"/>
              <a:ext cx="441" cy="288"/>
            </a:xfrm>
            <a:prstGeom prst="flowChartMagneticDisk">
              <a:avLst/>
            </a:prstGeom>
            <a:solidFill>
              <a:srgbClr val="9A87F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1338" name="AutoShape 42"/>
            <p:cNvSpPr>
              <a:spLocks noChangeArrowheads="1"/>
            </p:cNvSpPr>
            <p:nvPr/>
          </p:nvSpPr>
          <p:spPr bwMode="auto">
            <a:xfrm>
              <a:off x="615" y="2851"/>
              <a:ext cx="441" cy="288"/>
            </a:xfrm>
            <a:prstGeom prst="flowChartMagneticDisk">
              <a:avLst/>
            </a:prstGeom>
            <a:solidFill>
              <a:srgbClr val="9A87F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311339" name="Line 43"/>
          <p:cNvSpPr>
            <a:spLocks noChangeShapeType="1"/>
          </p:cNvSpPr>
          <p:nvPr/>
        </p:nvSpPr>
        <p:spPr bwMode="auto">
          <a:xfrm>
            <a:off x="1905000" y="1066800"/>
            <a:ext cx="0" cy="41910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40" name="Line 44"/>
          <p:cNvSpPr>
            <a:spLocks noChangeShapeType="1"/>
          </p:cNvSpPr>
          <p:nvPr/>
        </p:nvSpPr>
        <p:spPr bwMode="auto">
          <a:xfrm>
            <a:off x="5410200" y="1143000"/>
            <a:ext cx="0" cy="4114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41" name="Line 45"/>
          <p:cNvSpPr>
            <a:spLocks noChangeShapeType="1"/>
          </p:cNvSpPr>
          <p:nvPr/>
        </p:nvSpPr>
        <p:spPr bwMode="auto">
          <a:xfrm>
            <a:off x="6629400" y="1143000"/>
            <a:ext cx="0" cy="4114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42" name="Text Box 46"/>
          <p:cNvSpPr txBox="1">
            <a:spLocks noChangeArrowheads="1"/>
          </p:cNvSpPr>
          <p:nvPr/>
        </p:nvSpPr>
        <p:spPr bwMode="auto">
          <a:xfrm>
            <a:off x="2590800" y="5791200"/>
            <a:ext cx="1701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kumimoji="0" lang="en-US" altLang="zh-CN" b="1">
                <a:latin typeface="Times New Roman" panose="02020603050405020304" pitchFamily="18" charset="0"/>
              </a:rPr>
              <a:t>Data Storage</a:t>
            </a:r>
          </a:p>
        </p:txBody>
      </p:sp>
      <p:sp>
        <p:nvSpPr>
          <p:cNvPr id="311343" name="AutoShape 47"/>
          <p:cNvSpPr/>
          <p:nvPr/>
        </p:nvSpPr>
        <p:spPr bwMode="auto">
          <a:xfrm rot="5400000">
            <a:off x="952500" y="4762500"/>
            <a:ext cx="152400" cy="1600200"/>
          </a:xfrm>
          <a:prstGeom prst="rightBrace">
            <a:avLst>
              <a:gd name="adj1" fmla="val 87500"/>
              <a:gd name="adj2" fmla="val 50000"/>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44" name="AutoShape 48"/>
          <p:cNvSpPr/>
          <p:nvPr/>
        </p:nvSpPr>
        <p:spPr bwMode="auto">
          <a:xfrm rot="5400000">
            <a:off x="3505200" y="3962400"/>
            <a:ext cx="152400" cy="3200400"/>
          </a:xfrm>
          <a:prstGeom prst="rightBrace">
            <a:avLst>
              <a:gd name="adj1" fmla="val 175000"/>
              <a:gd name="adj2" fmla="val 50000"/>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45" name="AutoShape 49"/>
          <p:cNvSpPr/>
          <p:nvPr/>
        </p:nvSpPr>
        <p:spPr bwMode="auto">
          <a:xfrm rot="5400000">
            <a:off x="5981700" y="4991100"/>
            <a:ext cx="152400" cy="1143000"/>
          </a:xfrm>
          <a:prstGeom prst="rightBrace">
            <a:avLst>
              <a:gd name="adj1" fmla="val 62500"/>
              <a:gd name="adj2" fmla="val 50000"/>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46" name="AutoShape 50"/>
          <p:cNvSpPr/>
          <p:nvPr/>
        </p:nvSpPr>
        <p:spPr bwMode="auto">
          <a:xfrm rot="5400000">
            <a:off x="7734300" y="4533900"/>
            <a:ext cx="152400" cy="2057400"/>
          </a:xfrm>
          <a:prstGeom prst="rightBrace">
            <a:avLst>
              <a:gd name="adj1" fmla="val 112500"/>
              <a:gd name="adj2" fmla="val 50000"/>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47" name="Rectangle 51"/>
          <p:cNvSpPr>
            <a:spLocks noChangeArrowheads="1"/>
          </p:cNvSpPr>
          <p:nvPr/>
        </p:nvSpPr>
        <p:spPr bwMode="auto">
          <a:xfrm>
            <a:off x="5334000" y="14478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kumimoji="0" lang="en-US" altLang="zh-CN" sz="2000" b="1">
                <a:latin typeface="Times New Roman" panose="02020603050405020304" pitchFamily="18" charset="0"/>
              </a:rPr>
              <a:t>OLAP Server</a:t>
            </a:r>
            <a:endParaRPr kumimoji="0" lang="en-US" altLang="zh-CN" b="1">
              <a:latin typeface="Times New Roman" panose="02020603050405020304" pitchFamily="18" charset="0"/>
            </a:endParaRPr>
          </a:p>
        </p:txBody>
      </p:sp>
      <p:sp>
        <p:nvSpPr>
          <p:cNvPr id="311348" name="Line 52"/>
          <p:cNvSpPr>
            <a:spLocks noChangeShapeType="1"/>
          </p:cNvSpPr>
          <p:nvPr/>
        </p:nvSpPr>
        <p:spPr bwMode="auto">
          <a:xfrm>
            <a:off x="3048000" y="2133600"/>
            <a:ext cx="304800" cy="381000"/>
          </a:xfrm>
          <a:prstGeom prst="line">
            <a:avLst/>
          </a:prstGeom>
          <a:noFill/>
          <a:ln w="1905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49" name="Rectangle 53"/>
          <p:cNvSpPr>
            <a:spLocks noGrp="1" noChangeArrowheads="1"/>
          </p:cNvSpPr>
          <p:nvPr>
            <p:ph type="title" idx="4294967295"/>
          </p:nvPr>
        </p:nvSpPr>
        <p:spPr>
          <a:xfrm>
            <a:off x="18415" y="0"/>
            <a:ext cx="9092565" cy="58547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r>
              <a:rPr lang="zh-CN" altLang="en-US" sz="4000" dirty="0">
                <a:latin typeface="宋体" panose="02010600030101010101" pitchFamily="2" charset="-122"/>
                <a:ea typeface="宋体" panose="02010600030101010101" pitchFamily="2" charset="-122"/>
              </a:rPr>
              <a:t>数据仓库系统结构</a:t>
            </a: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899" name="Object 3"/>
          <p:cNvGraphicFramePr/>
          <p:nvPr/>
        </p:nvGraphicFramePr>
        <p:xfrm>
          <a:off x="187960" y="955040"/>
          <a:ext cx="8956040" cy="5579745"/>
        </p:xfrm>
        <a:graphic>
          <a:graphicData uri="http://schemas.openxmlformats.org/presentationml/2006/ole">
            <mc:AlternateContent xmlns:mc="http://schemas.openxmlformats.org/markup-compatibility/2006">
              <mc:Choice xmlns:v="urn:schemas-microsoft-com:vml" Requires="v">
                <p:oleObj spid="_x0000_s4145" name="Document" r:id="rId4" imgW="5153025" imgH="3190875" progId="Word.Document.8">
                  <p:embed/>
                </p:oleObj>
              </mc:Choice>
              <mc:Fallback>
                <p:oleObj name="Document" r:id="rId4" imgW="5153025" imgH="3190875" progId="Word.Document.8">
                  <p:embed/>
                  <p:pic>
                    <p:nvPicPr>
                      <p:cNvPr id="0" name="图片 4128"/>
                      <p:cNvPicPr>
                        <a:picLocks noChangeArrowheads="1"/>
                      </p:cNvPicPr>
                      <p:nvPr/>
                    </p:nvPicPr>
                    <p:blipFill>
                      <a:blip r:embed="rId5"/>
                      <a:srcRect/>
                      <a:stretch>
                        <a:fillRect/>
                      </a:stretch>
                    </p:blipFill>
                    <p:spPr bwMode="auto">
                      <a:xfrm>
                        <a:off x="187960" y="955040"/>
                        <a:ext cx="8956040" cy="5579745"/>
                      </a:xfrm>
                      <a:prstGeom prst="rect">
                        <a:avLst/>
                      </a:prstGeom>
                      <a:noFill/>
                      <a:ln>
                        <a:noFill/>
                      </a:ln>
                      <a:effectLst/>
                    </p:spPr>
                  </p:pic>
                </p:oleObj>
              </mc:Fallback>
            </mc:AlternateContent>
          </a:graphicData>
        </a:graphic>
      </p:graphicFrame>
      <p:sp>
        <p:nvSpPr>
          <p:cNvPr id="336900" name="Rectangle 4"/>
          <p:cNvSpPr>
            <a:spLocks noChangeArrowheads="1"/>
          </p:cNvSpPr>
          <p:nvPr/>
        </p:nvSpPr>
        <p:spPr bwMode="auto">
          <a:xfrm>
            <a:off x="4140200" y="2368550"/>
            <a:ext cx="3321050" cy="3340100"/>
          </a:xfrm>
          <a:prstGeom prst="rect">
            <a:avLst/>
          </a:prstGeom>
          <a:noFill/>
          <a:ln w="12699">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1" name="Rectangle 5"/>
          <p:cNvSpPr>
            <a:spLocks noChangeArrowheads="1"/>
          </p:cNvSpPr>
          <p:nvPr/>
        </p:nvSpPr>
        <p:spPr bwMode="auto">
          <a:xfrm>
            <a:off x="996950" y="3968750"/>
            <a:ext cx="1630363" cy="1358900"/>
          </a:xfrm>
          <a:prstGeom prst="rect">
            <a:avLst/>
          </a:prstGeom>
          <a:noFill/>
          <a:ln w="12699">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4" name="Rectangle 8"/>
          <p:cNvSpPr>
            <a:spLocks noGrp="1" noChangeArrowheads="1"/>
          </p:cNvSpPr>
          <p:nvPr>
            <p:ph type="title" idx="4294967295"/>
          </p:nvPr>
        </p:nvSpPr>
        <p:spPr>
          <a:xfrm>
            <a:off x="83185" y="48260"/>
            <a:ext cx="9060180" cy="53467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r>
              <a:rPr lang="zh-CN" altLang="en-US" sz="4000" dirty="0">
                <a:latin typeface="宋体" panose="02010600030101010101" pitchFamily="2" charset="-122"/>
                <a:ea typeface="宋体" panose="02010600030101010101" pitchFamily="2" charset="-122"/>
              </a:rPr>
              <a:t>数据仓库体系结构图</a:t>
            </a:r>
          </a:p>
        </p:txBody>
      </p:sp>
      <p:sp>
        <p:nvSpPr>
          <p:cNvPr id="336906" name="Text Box 10"/>
          <p:cNvSpPr txBox="1">
            <a:spLocks noChangeArrowheads="1"/>
          </p:cNvSpPr>
          <p:nvPr/>
        </p:nvSpPr>
        <p:spPr bwMode="auto">
          <a:xfrm>
            <a:off x="7086600" y="2362200"/>
            <a:ext cx="533400"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solidFill>
                  <a:schemeClr val="hlink"/>
                </a:solidFill>
              </a:rPr>
              <a:t>按照不同的主题进行数据综合</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5565" y="0"/>
            <a:ext cx="9084945" cy="609600"/>
          </a:xfrm>
        </p:spPr>
        <p:txBody>
          <a:bodyPr/>
          <a:lstStyle/>
          <a:p>
            <a:r>
              <a:rPr lang="en-US" altLang="zh-CN" sz="4000" dirty="0">
                <a:latin typeface="宋体" panose="02010600030101010101" pitchFamily="2" charset="-122"/>
                <a:ea typeface="宋体" panose="02010600030101010101" pitchFamily="2" charset="-122"/>
                <a:cs typeface="Times New Roman" panose="02020603050405020304" pitchFamily="18" charset="0"/>
              </a:rPr>
              <a:t>3 </a:t>
            </a:r>
            <a:r>
              <a:rPr lang="zh-CN" altLang="en-US" sz="4000" dirty="0" smtClean="0">
                <a:latin typeface="宋体" panose="02010600030101010101" pitchFamily="2" charset="-122"/>
                <a:ea typeface="宋体" panose="02010600030101010101" pitchFamily="2" charset="-122"/>
              </a:rPr>
              <a:t>数据仓库 </a:t>
            </a:r>
            <a:endParaRPr lang="zh-CN" altLang="en-US" sz="4000" dirty="0">
              <a:latin typeface="宋体" panose="02010600030101010101" pitchFamily="2" charset="-122"/>
              <a:ea typeface="宋体" panose="02010600030101010101" pitchFamily="2" charset="-122"/>
            </a:endParaRPr>
          </a:p>
        </p:txBody>
      </p:sp>
      <p:sp>
        <p:nvSpPr>
          <p:cNvPr id="20483" name="Rectangle 3"/>
          <p:cNvSpPr>
            <a:spLocks noGrp="1" noChangeArrowheads="1"/>
          </p:cNvSpPr>
          <p:nvPr>
            <p:ph type="body" idx="1"/>
          </p:nvPr>
        </p:nvSpPr>
        <p:spPr>
          <a:noFill/>
        </p:spPr>
        <p:txBody>
          <a:bodyPr/>
          <a:lstStyle/>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dirty="0">
                <a:solidFill>
                  <a:schemeClr val="tx1"/>
                </a:solidFill>
                <a:latin typeface="宋体" panose="02010600030101010101" pitchFamily="2" charset="-122"/>
                <a:ea typeface="宋体" panose="02010600030101010101" pitchFamily="2" charset="-122"/>
              </a:rPr>
              <a:t>	3.1 </a:t>
            </a:r>
            <a:r>
              <a:rPr lang="zh-CN" altLang="en-US" sz="3200" dirty="0">
                <a:solidFill>
                  <a:schemeClr val="tx1"/>
                </a:solidFill>
                <a:latin typeface="宋体" panose="02010600030101010101" pitchFamily="2" charset="-122"/>
                <a:ea typeface="宋体" panose="02010600030101010101" pitchFamily="2" charset="-122"/>
              </a:rPr>
              <a:t>数据库与数据仓库</a:t>
            </a:r>
          </a:p>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cs typeface="Arial" panose="020B0604020202020204" pitchFamily="34" charset="0"/>
              </a:rPr>
              <a:t>3.2 </a:t>
            </a:r>
            <a:r>
              <a:rPr lang="zh-CN" altLang="en-US" sz="3200" b="1" dirty="0">
                <a:latin typeface="宋体" panose="02010600030101010101" pitchFamily="2" charset="-122"/>
                <a:ea typeface="宋体" panose="02010600030101010101" pitchFamily="2" charset="-122"/>
              </a:rPr>
              <a:t>数据仓库的操作</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a:t>
            </a:r>
            <a:r>
              <a:rPr lang="en-US" altLang="zh-CN" sz="3200" dirty="0">
                <a:latin typeface="宋体" panose="02010600030101010101" pitchFamily="2" charset="-122"/>
                <a:ea typeface="宋体" panose="02010600030101010101" pitchFamily="2" charset="-122"/>
                <a:cs typeface="Arial" panose="020B0604020202020204" pitchFamily="34" charset="0"/>
              </a:rPr>
              <a:t>.3 </a:t>
            </a:r>
            <a:r>
              <a:rPr lang="zh-CN" altLang="en-US" sz="3200" b="1" dirty="0">
                <a:latin typeface="宋体" panose="02010600030101010101" pitchFamily="2" charset="-122"/>
                <a:ea typeface="宋体" panose="02010600030101010101" pitchFamily="2" charset="-122"/>
              </a:rPr>
              <a:t>数据仓库的概念模型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solidFill>
                  <a:schemeClr val="tx1"/>
                </a:solidFill>
                <a:latin typeface="宋体" panose="02010600030101010101" pitchFamily="2" charset="-122"/>
                <a:ea typeface="宋体" panose="02010600030101010101" pitchFamily="2" charset="-122"/>
                <a:cs typeface="Arial" panose="020B0604020202020204" pitchFamily="34" charset="0"/>
              </a:rPr>
              <a:t>3.4 </a:t>
            </a:r>
            <a:r>
              <a:rPr lang="zh-CN" altLang="en-US" sz="3200" b="1" dirty="0">
                <a:solidFill>
                  <a:schemeClr val="tx1"/>
                </a:solidFill>
                <a:latin typeface="宋体" panose="02010600030101010101" pitchFamily="2" charset="-122"/>
                <a:ea typeface="宋体" panose="02010600030101010101" pitchFamily="2" charset="-122"/>
              </a:rPr>
              <a:t>数据立方体</a:t>
            </a:r>
            <a:endParaRPr lang="zh-CN" altLang="en-US" sz="3200" b="1"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3.5 </a:t>
            </a:r>
            <a:r>
              <a:rPr lang="zh-CN" altLang="en-US" sz="3200" b="1" dirty="0">
                <a:latin typeface="宋体" panose="02010600030101010101" pitchFamily="2" charset="-122"/>
                <a:ea typeface="宋体" panose="02010600030101010101" pitchFamily="2" charset="-122"/>
              </a:rPr>
              <a:t>数据仓库的结构</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solidFill>
                  <a:srgbClr val="FF0000"/>
                </a:solidFill>
                <a:latin typeface="宋体" panose="02010600030101010101" pitchFamily="2" charset="-122"/>
                <a:ea typeface="宋体" panose="02010600030101010101" pitchFamily="2" charset="-122"/>
                <a:cs typeface="Arial" panose="020B0604020202020204" pitchFamily="34" charset="0"/>
              </a:rPr>
              <a:t>3.6 </a:t>
            </a:r>
            <a:r>
              <a:rPr lang="zh-CN" altLang="en-US" sz="3200" b="1" dirty="0">
                <a:solidFill>
                  <a:srgbClr val="FF0000"/>
                </a:solidFill>
                <a:latin typeface="宋体" panose="02010600030101010101" pitchFamily="2" charset="-122"/>
                <a:ea typeface="宋体" panose="02010600030101010101" pitchFamily="2" charset="-122"/>
              </a:rPr>
              <a:t>数据仓库的元数据</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3.7 </a:t>
            </a:r>
            <a:r>
              <a:rPr lang="zh-CN" altLang="en-US" sz="3200" b="1" dirty="0">
                <a:latin typeface="宋体" panose="02010600030101010101" pitchFamily="2" charset="-122"/>
                <a:ea typeface="宋体" panose="02010600030101010101" pitchFamily="2" charset="-122"/>
              </a:rPr>
              <a:t>数据仓库的建立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3.8 </a:t>
            </a:r>
            <a:r>
              <a:rPr lang="zh-CN" altLang="en-US" sz="3200" b="1" dirty="0">
                <a:latin typeface="宋体" panose="02010600030101010101" pitchFamily="2" charset="-122"/>
                <a:ea typeface="宋体" panose="02010600030101010101" pitchFamily="2" charset="-122"/>
              </a:rPr>
              <a:t>数据仓库与数据挖掘</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ChangeArrowheads="1"/>
          </p:cNvSpPr>
          <p:nvPr/>
        </p:nvSpPr>
        <p:spPr bwMode="auto">
          <a:xfrm>
            <a:off x="1116013" y="5084763"/>
            <a:ext cx="6048375" cy="865187"/>
          </a:xfrm>
          <a:prstGeom prst="rect">
            <a:avLst/>
          </a:prstGeom>
          <a:solidFill>
            <a:srgbClr val="FFFFB9">
              <a:alpha val="66000"/>
            </a:srgbClr>
          </a:solidFill>
          <a:ln w="19050" algn="ctr">
            <a:solidFill>
              <a:srgbClr val="0099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283" name="Rectangle 3"/>
          <p:cNvSpPr>
            <a:spLocks noChangeArrowheads="1"/>
          </p:cNvSpPr>
          <p:nvPr/>
        </p:nvSpPr>
        <p:spPr bwMode="auto">
          <a:xfrm>
            <a:off x="1420813" y="642938"/>
            <a:ext cx="5561012" cy="1301750"/>
          </a:xfrm>
          <a:prstGeom prst="rect">
            <a:avLst/>
          </a:prstGeom>
          <a:solidFill>
            <a:srgbClr val="FFFFB9"/>
          </a:solidFill>
          <a:ln w="19050" algn="ctr">
            <a:solidFill>
              <a:srgbClr val="FF00FF"/>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284" name="Rectangle 4"/>
          <p:cNvSpPr>
            <a:spLocks noChangeArrowheads="1"/>
          </p:cNvSpPr>
          <p:nvPr/>
        </p:nvSpPr>
        <p:spPr bwMode="auto">
          <a:xfrm>
            <a:off x="1187450" y="2205038"/>
            <a:ext cx="6048375" cy="2519362"/>
          </a:xfrm>
          <a:prstGeom prst="rect">
            <a:avLst/>
          </a:prstGeom>
          <a:solidFill>
            <a:srgbClr val="FFFFB9">
              <a:alpha val="66000"/>
            </a:srgbClr>
          </a:solidFill>
          <a:ln w="19050" algn="ctr">
            <a:solidFill>
              <a:srgbClr val="0099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285" name="AutoShape 5"/>
          <p:cNvSpPr>
            <a:spLocks noChangeArrowheads="1"/>
          </p:cNvSpPr>
          <p:nvPr/>
        </p:nvSpPr>
        <p:spPr bwMode="auto">
          <a:xfrm>
            <a:off x="1979613" y="4006850"/>
            <a:ext cx="4321175" cy="576263"/>
          </a:xfrm>
          <a:prstGeom prst="can">
            <a:avLst>
              <a:gd name="adj" fmla="val 25000"/>
            </a:avLst>
          </a:prstGeom>
          <a:gradFill rotWithShape="1">
            <a:gsLst>
              <a:gs pos="0">
                <a:schemeClr val="hlink"/>
              </a:gs>
              <a:gs pos="100000">
                <a:schemeClr val="hlink">
                  <a:gamma/>
                  <a:shade val="75686"/>
                  <a:invGamma/>
                </a:schemeClr>
              </a:gs>
            </a:gsLst>
            <a:path path="rect">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ltLang="zh-CN" sz="1400" b="1">
              <a:solidFill>
                <a:schemeClr val="bg1"/>
              </a:solidFill>
              <a:latin typeface="Arial" panose="020B0604020202020204" pitchFamily="34" charset="0"/>
            </a:endParaRPr>
          </a:p>
          <a:p>
            <a:pPr algn="ctr"/>
            <a:r>
              <a:rPr kumimoji="0" lang="zh-CN" altLang="en-US" sz="1400" b="1">
                <a:solidFill>
                  <a:schemeClr val="bg1"/>
                </a:solidFill>
                <a:latin typeface="Arial" panose="020B0604020202020204" pitchFamily="34" charset="0"/>
              </a:rPr>
              <a:t>源点数据库</a:t>
            </a:r>
          </a:p>
          <a:p>
            <a:pPr algn="ctr"/>
            <a:endParaRPr kumimoji="0" lang="en-US" altLang="zh-CN" sz="1800" b="1">
              <a:solidFill>
                <a:schemeClr val="bg1"/>
              </a:solidFill>
              <a:latin typeface="Arial" panose="020B0604020202020204" pitchFamily="34" charset="0"/>
            </a:endParaRPr>
          </a:p>
        </p:txBody>
      </p:sp>
      <p:sp>
        <p:nvSpPr>
          <p:cNvPr id="481286" name="AutoShape 6"/>
          <p:cNvSpPr>
            <a:spLocks noChangeArrowheads="1"/>
          </p:cNvSpPr>
          <p:nvPr/>
        </p:nvSpPr>
        <p:spPr bwMode="auto">
          <a:xfrm>
            <a:off x="5365750" y="1196975"/>
            <a:ext cx="1222375" cy="620713"/>
          </a:xfrm>
          <a:prstGeom prst="can">
            <a:avLst>
              <a:gd name="adj" fmla="val 25000"/>
            </a:avLst>
          </a:prstGeom>
          <a:gradFill rotWithShape="1">
            <a:gsLst>
              <a:gs pos="0">
                <a:srgbClr val="008000"/>
              </a:gs>
              <a:gs pos="100000">
                <a:srgbClr val="008000">
                  <a:gamma/>
                  <a:shade val="75686"/>
                  <a:invGamma/>
                </a:srgbClr>
              </a:gs>
            </a:gsLst>
            <a:path path="rect">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ltLang="zh-CN" sz="1600" b="1">
              <a:solidFill>
                <a:schemeClr val="bg1"/>
              </a:solidFill>
              <a:latin typeface="Arial" panose="020B0604020202020204" pitchFamily="34" charset="0"/>
            </a:endParaRPr>
          </a:p>
          <a:p>
            <a:pPr algn="ctr"/>
            <a:r>
              <a:rPr kumimoji="0" lang="zh-CN" altLang="en-US" sz="1600" b="1">
                <a:solidFill>
                  <a:schemeClr val="bg1"/>
                </a:solidFill>
                <a:latin typeface="Arial" panose="020B0604020202020204" pitchFamily="34" charset="0"/>
              </a:rPr>
              <a:t>基层生产</a:t>
            </a:r>
          </a:p>
          <a:p>
            <a:pPr algn="ctr"/>
            <a:r>
              <a:rPr kumimoji="0" lang="zh-CN" altLang="en-US" sz="1600" b="1">
                <a:solidFill>
                  <a:schemeClr val="bg1"/>
                </a:solidFill>
                <a:latin typeface="Arial" panose="020B0604020202020204" pitchFamily="34" charset="0"/>
              </a:rPr>
              <a:t>管理库</a:t>
            </a:r>
          </a:p>
          <a:p>
            <a:pPr algn="ctr"/>
            <a:endParaRPr kumimoji="0" lang="en-US" altLang="zh-CN" sz="1600" b="1">
              <a:solidFill>
                <a:schemeClr val="bg1"/>
              </a:solidFill>
              <a:latin typeface="Arial" panose="020B0604020202020204" pitchFamily="34" charset="0"/>
            </a:endParaRPr>
          </a:p>
        </p:txBody>
      </p:sp>
      <p:sp>
        <p:nvSpPr>
          <p:cNvPr id="481287" name="AutoShape 7"/>
          <p:cNvSpPr>
            <a:spLocks noChangeArrowheads="1"/>
          </p:cNvSpPr>
          <p:nvPr/>
        </p:nvSpPr>
        <p:spPr bwMode="auto">
          <a:xfrm>
            <a:off x="1835150" y="2614613"/>
            <a:ext cx="4535488" cy="1174750"/>
          </a:xfrm>
          <a:prstGeom prst="can">
            <a:avLst>
              <a:gd name="adj" fmla="val 25000"/>
            </a:avLst>
          </a:prstGeom>
          <a:noFill/>
          <a:ln w="47625">
            <a:solidFill>
              <a:srgbClr val="008080"/>
            </a:solidFill>
            <a:prstDash val="lgDash"/>
            <a:rou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zh-CN" altLang="zh-CN" sz="1800" b="1">
              <a:latin typeface="Arial" panose="020B0604020202020204" pitchFamily="34" charset="0"/>
            </a:endParaRPr>
          </a:p>
        </p:txBody>
      </p:sp>
      <p:sp>
        <p:nvSpPr>
          <p:cNvPr id="481288" name="AutoShape 8"/>
          <p:cNvSpPr>
            <a:spLocks noChangeArrowheads="1"/>
          </p:cNvSpPr>
          <p:nvPr/>
        </p:nvSpPr>
        <p:spPr bwMode="auto">
          <a:xfrm rot="16200000">
            <a:off x="3889375" y="4257675"/>
            <a:ext cx="503238" cy="11509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a:r>
              <a:rPr kumimoji="0" lang="zh-CN" altLang="en-US" sz="1400" b="1">
                <a:latin typeface="Arial" panose="020B0604020202020204" pitchFamily="34" charset="0"/>
                <a:ea typeface="黑体" panose="02010609060101010101" pitchFamily="2" charset="-122"/>
              </a:rPr>
              <a:t>质量</a:t>
            </a:r>
          </a:p>
          <a:p>
            <a:pPr algn="ctr"/>
            <a:r>
              <a:rPr kumimoji="0" lang="zh-CN" altLang="en-US" sz="1400" b="1">
                <a:latin typeface="Arial" panose="020B0604020202020204" pitchFamily="34" charset="0"/>
                <a:ea typeface="黑体" panose="02010609060101010101" pitchFamily="2" charset="-122"/>
              </a:rPr>
              <a:t>控制</a:t>
            </a:r>
          </a:p>
        </p:txBody>
      </p:sp>
      <p:sp>
        <p:nvSpPr>
          <p:cNvPr id="481289" name="AutoShape 9"/>
          <p:cNvSpPr>
            <a:spLocks noChangeArrowheads="1"/>
          </p:cNvSpPr>
          <p:nvPr/>
        </p:nvSpPr>
        <p:spPr bwMode="auto">
          <a:xfrm rot="16200000">
            <a:off x="3887787" y="3394076"/>
            <a:ext cx="506413" cy="10080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lgn="ctr">
            <a:solidFill>
              <a:srgbClr val="000000"/>
            </a:solidFill>
            <a:prstDash val="dash"/>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a:r>
              <a:rPr kumimoji="0" lang="zh-CN" altLang="en-US" sz="1200" b="1">
                <a:latin typeface="Arial" panose="020B0604020202020204" pitchFamily="34" charset="0"/>
              </a:rPr>
              <a:t>迁移</a:t>
            </a:r>
          </a:p>
          <a:p>
            <a:pPr algn="ctr"/>
            <a:r>
              <a:rPr kumimoji="0" lang="zh-CN" altLang="en-US" sz="1200" b="1">
                <a:latin typeface="Arial" panose="020B0604020202020204" pitchFamily="34" charset="0"/>
              </a:rPr>
              <a:t>提升</a:t>
            </a:r>
          </a:p>
        </p:txBody>
      </p:sp>
      <p:sp>
        <p:nvSpPr>
          <p:cNvPr id="481290" name="AutoShape 10"/>
          <p:cNvSpPr>
            <a:spLocks noChangeArrowheads="1"/>
          </p:cNvSpPr>
          <p:nvPr/>
        </p:nvSpPr>
        <p:spPr bwMode="auto">
          <a:xfrm rot="16200000">
            <a:off x="3886994" y="1664494"/>
            <a:ext cx="433387" cy="9366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lgn="ctr">
            <a:solidFill>
              <a:srgbClr val="000000"/>
            </a:solidFill>
            <a:prstDash val="dash"/>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291" name="AutoShape 11"/>
          <p:cNvSpPr>
            <a:spLocks noChangeArrowheads="1"/>
          </p:cNvSpPr>
          <p:nvPr/>
        </p:nvSpPr>
        <p:spPr bwMode="auto">
          <a:xfrm>
            <a:off x="1908175" y="2346325"/>
            <a:ext cx="4321175" cy="361950"/>
          </a:xfrm>
          <a:prstGeom prst="can">
            <a:avLst>
              <a:gd name="adj" fmla="val 25000"/>
            </a:avLst>
          </a:prstGeom>
          <a:gradFill rotWithShape="1">
            <a:gsLst>
              <a:gs pos="0">
                <a:srgbClr val="009900"/>
              </a:gs>
              <a:gs pos="100000">
                <a:srgbClr val="009900">
                  <a:gamma/>
                  <a:shade val="75686"/>
                  <a:invGamma/>
                </a:srgbClr>
              </a:gs>
            </a:gsLst>
            <a:path path="rect">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zh-CN" altLang="en-US" sz="1600" b="1">
                <a:solidFill>
                  <a:schemeClr val="bg1"/>
                </a:solidFill>
                <a:latin typeface="Arial" panose="020B0604020202020204" pitchFamily="34" charset="0"/>
              </a:rPr>
              <a:t>应用服务管理体系</a:t>
            </a:r>
          </a:p>
        </p:txBody>
      </p:sp>
      <p:sp>
        <p:nvSpPr>
          <p:cNvPr id="481292" name="AutoShape 12"/>
          <p:cNvSpPr>
            <a:spLocks noChangeArrowheads="1"/>
          </p:cNvSpPr>
          <p:nvPr/>
        </p:nvSpPr>
        <p:spPr bwMode="auto">
          <a:xfrm>
            <a:off x="3457575" y="1196975"/>
            <a:ext cx="1222375" cy="620713"/>
          </a:xfrm>
          <a:prstGeom prst="can">
            <a:avLst>
              <a:gd name="adj" fmla="val 25000"/>
            </a:avLst>
          </a:prstGeom>
          <a:gradFill rotWithShape="1">
            <a:gsLst>
              <a:gs pos="0">
                <a:srgbClr val="CC0000"/>
              </a:gs>
              <a:gs pos="100000">
                <a:srgbClr val="CC0000">
                  <a:gamma/>
                  <a:shade val="75686"/>
                  <a:invGamma/>
                </a:srgbClr>
              </a:gs>
            </a:gsLst>
            <a:path path="rect">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ltLang="zh-CN" sz="1600" b="1">
              <a:solidFill>
                <a:schemeClr val="bg1"/>
              </a:solidFill>
              <a:latin typeface="Arial" panose="020B0604020202020204" pitchFamily="34" charset="0"/>
            </a:endParaRPr>
          </a:p>
          <a:p>
            <a:pPr algn="ctr"/>
            <a:r>
              <a:rPr kumimoji="0" lang="zh-CN" altLang="en-US" sz="1600" b="1">
                <a:solidFill>
                  <a:schemeClr val="bg1"/>
                </a:solidFill>
                <a:latin typeface="Arial" panose="020B0604020202020204" pitchFamily="34" charset="0"/>
              </a:rPr>
              <a:t>项目库</a:t>
            </a:r>
          </a:p>
          <a:p>
            <a:pPr algn="ctr"/>
            <a:endParaRPr kumimoji="0" lang="en-US" altLang="zh-CN" sz="1600" b="1">
              <a:solidFill>
                <a:schemeClr val="bg1"/>
              </a:solidFill>
              <a:latin typeface="Arial" panose="020B0604020202020204" pitchFamily="34" charset="0"/>
            </a:endParaRPr>
          </a:p>
        </p:txBody>
      </p:sp>
      <p:sp>
        <p:nvSpPr>
          <p:cNvPr id="481293" name="AutoShape 13"/>
          <p:cNvSpPr>
            <a:spLocks noChangeArrowheads="1"/>
          </p:cNvSpPr>
          <p:nvPr/>
        </p:nvSpPr>
        <p:spPr bwMode="auto">
          <a:xfrm>
            <a:off x="1549400" y="1196975"/>
            <a:ext cx="1222375" cy="620713"/>
          </a:xfrm>
          <a:prstGeom prst="can">
            <a:avLst>
              <a:gd name="adj" fmla="val 25000"/>
            </a:avLst>
          </a:prstGeom>
          <a:gradFill rotWithShape="1">
            <a:gsLst>
              <a:gs pos="0">
                <a:srgbClr val="FF0066"/>
              </a:gs>
              <a:gs pos="100000">
                <a:srgbClr val="FF0066">
                  <a:gamma/>
                  <a:shade val="75686"/>
                  <a:invGamma/>
                </a:srgbClr>
              </a:gs>
            </a:gsLst>
            <a:path path="rect">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ltLang="zh-CN" sz="1600" b="1">
              <a:solidFill>
                <a:schemeClr val="bg1"/>
              </a:solidFill>
              <a:latin typeface="Arial" panose="020B0604020202020204" pitchFamily="34" charset="0"/>
            </a:endParaRPr>
          </a:p>
          <a:p>
            <a:pPr algn="ctr"/>
            <a:r>
              <a:rPr kumimoji="0" lang="zh-CN" altLang="en-US" sz="1600" b="1">
                <a:solidFill>
                  <a:schemeClr val="bg1"/>
                </a:solidFill>
                <a:latin typeface="Arial" panose="020B0604020202020204" pitchFamily="34" charset="0"/>
              </a:rPr>
              <a:t>项目库</a:t>
            </a:r>
          </a:p>
          <a:p>
            <a:pPr algn="ctr"/>
            <a:endParaRPr kumimoji="0" lang="en-US" altLang="zh-CN" sz="1600" b="1">
              <a:solidFill>
                <a:schemeClr val="bg1"/>
              </a:solidFill>
              <a:latin typeface="Arial" panose="020B0604020202020204" pitchFamily="34" charset="0"/>
            </a:endParaRPr>
          </a:p>
        </p:txBody>
      </p:sp>
      <p:sp>
        <p:nvSpPr>
          <p:cNvPr id="481294" name="Text Box 14"/>
          <p:cNvSpPr txBox="1">
            <a:spLocks noChangeArrowheads="1"/>
          </p:cNvSpPr>
          <p:nvPr/>
        </p:nvSpPr>
        <p:spPr bwMode="auto">
          <a:xfrm>
            <a:off x="1331913" y="2781300"/>
            <a:ext cx="360362"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600" b="1">
                <a:latin typeface="Arial" panose="020B0604020202020204" pitchFamily="34" charset="0"/>
                <a:ea typeface="黑体" panose="02010609060101010101" pitchFamily="2" charset="-122"/>
              </a:rPr>
              <a:t>数据中心</a:t>
            </a:r>
          </a:p>
        </p:txBody>
      </p:sp>
      <p:sp>
        <p:nvSpPr>
          <p:cNvPr id="481295" name="AutoShape 15"/>
          <p:cNvSpPr>
            <a:spLocks noChangeArrowheads="1"/>
          </p:cNvSpPr>
          <p:nvPr/>
        </p:nvSpPr>
        <p:spPr bwMode="auto">
          <a:xfrm>
            <a:off x="1620838" y="590550"/>
            <a:ext cx="1079500" cy="476250"/>
          </a:xfrm>
          <a:prstGeom prst="plus">
            <a:avLst>
              <a:gd name="adj" fmla="val 25000"/>
            </a:avLst>
          </a:prstGeom>
          <a:solidFill>
            <a:srgbClr val="FFFFFF"/>
          </a:solidFill>
          <a:ln w="38100" algn="ctr">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400" b="1" dirty="0">
                <a:latin typeface="Arial" panose="020B0604020202020204" pitchFamily="34" charset="0"/>
              </a:rPr>
              <a:t>专业应用</a:t>
            </a:r>
          </a:p>
        </p:txBody>
      </p:sp>
      <p:sp>
        <p:nvSpPr>
          <p:cNvPr id="481296" name="AutoShape 16"/>
          <p:cNvSpPr>
            <a:spLocks noChangeArrowheads="1"/>
          </p:cNvSpPr>
          <p:nvPr/>
        </p:nvSpPr>
        <p:spPr bwMode="auto">
          <a:xfrm>
            <a:off x="3529013" y="590550"/>
            <a:ext cx="1079500" cy="476250"/>
          </a:xfrm>
          <a:prstGeom prst="plus">
            <a:avLst>
              <a:gd name="adj" fmla="val 25000"/>
            </a:avLst>
          </a:prstGeom>
          <a:solidFill>
            <a:srgbClr val="FFFFFF"/>
          </a:solidFill>
          <a:ln w="38100" algn="ctr">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400" b="1">
                <a:latin typeface="Arial" panose="020B0604020202020204" pitchFamily="34" charset="0"/>
              </a:rPr>
              <a:t>综合应用</a:t>
            </a:r>
          </a:p>
        </p:txBody>
      </p:sp>
      <p:sp>
        <p:nvSpPr>
          <p:cNvPr id="481297" name="AutoShape 17"/>
          <p:cNvSpPr>
            <a:spLocks noChangeArrowheads="1"/>
          </p:cNvSpPr>
          <p:nvPr/>
        </p:nvSpPr>
        <p:spPr bwMode="auto">
          <a:xfrm>
            <a:off x="5437188" y="590550"/>
            <a:ext cx="1079500" cy="476250"/>
          </a:xfrm>
          <a:prstGeom prst="plus">
            <a:avLst>
              <a:gd name="adj" fmla="val 25000"/>
            </a:avLst>
          </a:prstGeom>
          <a:solidFill>
            <a:srgbClr val="FFFFFF"/>
          </a:solidFill>
          <a:ln w="38100" algn="ctr">
            <a:solidFill>
              <a:srgbClr val="00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400" b="1" dirty="0">
                <a:latin typeface="Arial" panose="020B0604020202020204" pitchFamily="34" charset="0"/>
              </a:rPr>
              <a:t>基层应用</a:t>
            </a:r>
          </a:p>
        </p:txBody>
      </p:sp>
      <p:cxnSp>
        <p:nvCxnSpPr>
          <p:cNvPr id="481298" name="AutoShape 18"/>
          <p:cNvCxnSpPr>
            <a:cxnSpLocks noChangeShapeType="1"/>
            <a:stCxn id="481293" idx="1"/>
            <a:endCxn id="481295" idx="2"/>
          </p:cNvCxnSpPr>
          <p:nvPr/>
        </p:nvCxnSpPr>
        <p:spPr bwMode="auto">
          <a:xfrm flipV="1">
            <a:off x="2160588" y="1066800"/>
            <a:ext cx="0" cy="130175"/>
          </a:xfrm>
          <a:prstGeom prst="straightConnector1">
            <a:avLst/>
          </a:prstGeom>
          <a:noFill/>
          <a:ln w="63500">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299" name="AutoShape 19"/>
          <p:cNvCxnSpPr>
            <a:cxnSpLocks noChangeShapeType="1"/>
            <a:stCxn id="481292" idx="1"/>
            <a:endCxn id="481296" idx="2"/>
          </p:cNvCxnSpPr>
          <p:nvPr/>
        </p:nvCxnSpPr>
        <p:spPr bwMode="auto">
          <a:xfrm flipV="1">
            <a:off x="4068763" y="1066800"/>
            <a:ext cx="0" cy="130175"/>
          </a:xfrm>
          <a:prstGeom prst="straightConnector1">
            <a:avLst/>
          </a:prstGeom>
          <a:noFill/>
          <a:ln w="63500">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00" name="AutoShape 20"/>
          <p:cNvCxnSpPr>
            <a:cxnSpLocks noChangeShapeType="1"/>
            <a:stCxn id="481286" idx="1"/>
            <a:endCxn id="481297" idx="2"/>
          </p:cNvCxnSpPr>
          <p:nvPr/>
        </p:nvCxnSpPr>
        <p:spPr bwMode="auto">
          <a:xfrm flipV="1">
            <a:off x="5976938" y="1066800"/>
            <a:ext cx="0" cy="130175"/>
          </a:xfrm>
          <a:prstGeom prst="straightConnector1">
            <a:avLst/>
          </a:prstGeom>
          <a:noFill/>
          <a:ln w="6350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301" name="Rectangle 21"/>
          <p:cNvSpPr>
            <a:spLocks noChangeArrowheads="1"/>
          </p:cNvSpPr>
          <p:nvPr/>
        </p:nvSpPr>
        <p:spPr bwMode="auto">
          <a:xfrm>
            <a:off x="1476375" y="5516563"/>
            <a:ext cx="1584325" cy="360362"/>
          </a:xfrm>
          <a:prstGeom prst="rect">
            <a:avLst/>
          </a:prstGeom>
          <a:solidFill>
            <a:schemeClr val="accent1"/>
          </a:solidFill>
          <a:ln w="38100" algn="ctr">
            <a:solidFill>
              <a:srgbClr val="00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600" b="1">
                <a:latin typeface="Arial" panose="020B0604020202020204" pitchFamily="34" charset="0"/>
              </a:rPr>
              <a:t>采油厂</a:t>
            </a:r>
          </a:p>
        </p:txBody>
      </p:sp>
      <p:pic>
        <p:nvPicPr>
          <p:cNvPr id="481302" name="Picture 22" descr="j0173980"/>
          <p:cNvPicPr>
            <a:picLocks noChangeAspect="1" noChangeArrowheads="1" noCrop="1"/>
          </p:cNvPicPr>
          <p:nvPr/>
        </p:nvPicPr>
        <p:blipFill>
          <a:blip r:embed="rId3"/>
          <a:srcRect/>
          <a:stretch>
            <a:fillRect/>
          </a:stretch>
        </p:blipFill>
        <p:spPr bwMode="auto">
          <a:xfrm rot="16200000">
            <a:off x="2423319" y="6182519"/>
            <a:ext cx="549275" cy="284163"/>
          </a:xfrm>
          <a:prstGeom prst="rect">
            <a:avLst/>
          </a:prstGeom>
          <a:noFill/>
          <a:extLst>
            <a:ext uri="{909E8E84-426E-40DD-AFC4-6F175D3DCCD1}">
              <a14:hiddenFill xmlns:a14="http://schemas.microsoft.com/office/drawing/2010/main">
                <a:solidFill>
                  <a:srgbClr val="FFFFFF"/>
                </a:solidFill>
              </a14:hiddenFill>
            </a:ext>
          </a:extLst>
        </p:spPr>
      </p:pic>
      <p:grpSp>
        <p:nvGrpSpPr>
          <p:cNvPr id="481303" name="Group 23"/>
          <p:cNvGrpSpPr/>
          <p:nvPr/>
        </p:nvGrpSpPr>
        <p:grpSpPr bwMode="auto">
          <a:xfrm>
            <a:off x="5592763" y="6080125"/>
            <a:ext cx="431800" cy="431800"/>
            <a:chOff x="2100" y="3572"/>
            <a:chExt cx="498" cy="460"/>
          </a:xfrm>
        </p:grpSpPr>
        <p:sp>
          <p:nvSpPr>
            <p:cNvPr id="481304" name="Rectangle 24"/>
            <p:cNvSpPr>
              <a:spLocks noChangeArrowheads="1"/>
            </p:cNvSpPr>
            <p:nvPr/>
          </p:nvSpPr>
          <p:spPr bwMode="auto">
            <a:xfrm>
              <a:off x="2100" y="3572"/>
              <a:ext cx="324" cy="354"/>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2862" rIns="80962" bIns="42862" anchor="ctr"/>
            <a:lstStyle/>
            <a:p>
              <a:pPr algn="ctr" defTabSz="723900" eaLnBrk="0" hangingPunct="0"/>
              <a:endParaRPr kumimoji="0" lang="zh-CN" altLang="zh-CN" sz="300">
                <a:solidFill>
                  <a:srgbClr val="000000"/>
                </a:solidFill>
                <a:latin typeface="MS Song" charset="0"/>
              </a:endParaRPr>
            </a:p>
          </p:txBody>
        </p:sp>
        <p:sp>
          <p:nvSpPr>
            <p:cNvPr id="481305" name="Rectangle 25"/>
            <p:cNvSpPr>
              <a:spLocks noChangeArrowheads="1"/>
            </p:cNvSpPr>
            <p:nvPr/>
          </p:nvSpPr>
          <p:spPr bwMode="auto">
            <a:xfrm>
              <a:off x="2143" y="3607"/>
              <a:ext cx="324" cy="354"/>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2862" rIns="80962" bIns="42862" anchor="ctr"/>
            <a:lstStyle/>
            <a:p>
              <a:pPr algn="ctr" defTabSz="723900" eaLnBrk="0" hangingPunct="0"/>
              <a:endParaRPr kumimoji="0" lang="zh-CN" altLang="zh-CN" sz="300">
                <a:solidFill>
                  <a:srgbClr val="000000"/>
                </a:solidFill>
                <a:latin typeface="MS Song" charset="0"/>
              </a:endParaRPr>
            </a:p>
          </p:txBody>
        </p:sp>
        <p:sp>
          <p:nvSpPr>
            <p:cNvPr id="481306" name="Rectangle 26"/>
            <p:cNvSpPr>
              <a:spLocks noChangeArrowheads="1"/>
            </p:cNvSpPr>
            <p:nvPr/>
          </p:nvSpPr>
          <p:spPr bwMode="auto">
            <a:xfrm>
              <a:off x="2212" y="3643"/>
              <a:ext cx="324" cy="353"/>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2862" rIns="80962" bIns="42862" anchor="ctr"/>
            <a:lstStyle/>
            <a:p>
              <a:pPr algn="ctr" defTabSz="723900" eaLnBrk="0" hangingPunct="0"/>
              <a:endParaRPr kumimoji="0" lang="zh-CN" altLang="zh-CN" sz="300">
                <a:solidFill>
                  <a:srgbClr val="000000"/>
                </a:solidFill>
                <a:latin typeface="MS Song" charset="0"/>
              </a:endParaRPr>
            </a:p>
          </p:txBody>
        </p:sp>
        <p:sp>
          <p:nvSpPr>
            <p:cNvPr id="481307" name="Rectangle 27"/>
            <p:cNvSpPr>
              <a:spLocks noChangeArrowheads="1"/>
            </p:cNvSpPr>
            <p:nvPr/>
          </p:nvSpPr>
          <p:spPr bwMode="auto">
            <a:xfrm>
              <a:off x="2274" y="3679"/>
              <a:ext cx="324" cy="353"/>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2862" rIns="80962" bIns="42862" anchor="ctr"/>
            <a:lstStyle/>
            <a:p>
              <a:pPr algn="ctr" defTabSz="723900" eaLnBrk="0" hangingPunct="0"/>
              <a:endParaRPr kumimoji="0" lang="zh-CN" altLang="zh-CN" sz="300">
                <a:solidFill>
                  <a:srgbClr val="000000"/>
                </a:solidFill>
                <a:latin typeface="MS Song" charset="0"/>
              </a:endParaRPr>
            </a:p>
          </p:txBody>
        </p:sp>
      </p:grpSp>
      <p:sp>
        <p:nvSpPr>
          <p:cNvPr id="481308" name="Text Box 28"/>
          <p:cNvSpPr txBox="1">
            <a:spLocks noChangeArrowheads="1"/>
          </p:cNvSpPr>
          <p:nvPr/>
        </p:nvSpPr>
        <p:spPr bwMode="auto">
          <a:xfrm>
            <a:off x="1260475" y="6435725"/>
            <a:ext cx="1008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1400" b="1">
                <a:solidFill>
                  <a:srgbClr val="CC0000"/>
                </a:solidFill>
                <a:latin typeface="Arial" panose="020B0604020202020204" pitchFamily="34" charset="0"/>
              </a:rPr>
              <a:t>人工采集</a:t>
            </a:r>
          </a:p>
        </p:txBody>
      </p:sp>
      <p:sp>
        <p:nvSpPr>
          <p:cNvPr id="481309" name="Text Box 29"/>
          <p:cNvSpPr txBox="1">
            <a:spLocks noChangeArrowheads="1"/>
          </p:cNvSpPr>
          <p:nvPr/>
        </p:nvSpPr>
        <p:spPr bwMode="auto">
          <a:xfrm>
            <a:off x="2268538" y="6435725"/>
            <a:ext cx="1008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1400" b="1">
                <a:solidFill>
                  <a:srgbClr val="CC0000"/>
                </a:solidFill>
                <a:latin typeface="Arial" panose="020B0604020202020204" pitchFamily="34" charset="0"/>
              </a:rPr>
              <a:t>实时采集</a:t>
            </a:r>
          </a:p>
        </p:txBody>
      </p:sp>
      <p:sp>
        <p:nvSpPr>
          <p:cNvPr id="481310" name="Rectangle 30"/>
          <p:cNvSpPr>
            <a:spLocks noChangeArrowheads="1"/>
          </p:cNvSpPr>
          <p:nvPr/>
        </p:nvSpPr>
        <p:spPr bwMode="auto">
          <a:xfrm>
            <a:off x="3348038" y="5516563"/>
            <a:ext cx="1584325" cy="360362"/>
          </a:xfrm>
          <a:prstGeom prst="rect">
            <a:avLst/>
          </a:prstGeom>
          <a:solidFill>
            <a:schemeClr val="accent1"/>
          </a:solidFill>
          <a:ln w="38100" algn="ctr">
            <a:solidFill>
              <a:srgbClr val="00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600" b="1">
                <a:latin typeface="Arial" panose="020B0604020202020204" pitchFamily="34" charset="0"/>
              </a:rPr>
              <a:t>甲乙方关系</a:t>
            </a:r>
          </a:p>
        </p:txBody>
      </p:sp>
      <p:sp>
        <p:nvSpPr>
          <p:cNvPr id="481311" name="Rectangle 31"/>
          <p:cNvSpPr>
            <a:spLocks noChangeArrowheads="1"/>
          </p:cNvSpPr>
          <p:nvPr/>
        </p:nvSpPr>
        <p:spPr bwMode="auto">
          <a:xfrm>
            <a:off x="5292725" y="5516563"/>
            <a:ext cx="1584325" cy="360362"/>
          </a:xfrm>
          <a:prstGeom prst="rect">
            <a:avLst/>
          </a:prstGeom>
          <a:solidFill>
            <a:schemeClr val="accent1"/>
          </a:solidFill>
          <a:ln w="38100" algn="ctr">
            <a:solidFill>
              <a:srgbClr val="00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600" b="1">
                <a:latin typeface="Arial" panose="020B0604020202020204" pitchFamily="34" charset="0"/>
              </a:rPr>
              <a:t>外部信息</a:t>
            </a:r>
            <a:r>
              <a:rPr kumimoji="0" lang="en-US" altLang="zh-CN" sz="1600" b="1">
                <a:latin typeface="Arial" panose="020B0604020202020204" pitchFamily="34" charset="0"/>
              </a:rPr>
              <a:t>…</a:t>
            </a:r>
          </a:p>
        </p:txBody>
      </p:sp>
      <p:grpSp>
        <p:nvGrpSpPr>
          <p:cNvPr id="481312" name="Group 32"/>
          <p:cNvGrpSpPr/>
          <p:nvPr/>
        </p:nvGrpSpPr>
        <p:grpSpPr bwMode="auto">
          <a:xfrm>
            <a:off x="3852863" y="6049963"/>
            <a:ext cx="177800" cy="436562"/>
            <a:chOff x="3734" y="3625"/>
            <a:chExt cx="145" cy="342"/>
          </a:xfrm>
        </p:grpSpPr>
        <p:sp>
          <p:nvSpPr>
            <p:cNvPr id="481313" name="Freeform 33"/>
            <p:cNvSpPr/>
            <p:nvPr/>
          </p:nvSpPr>
          <p:spPr bwMode="auto">
            <a:xfrm>
              <a:off x="3754" y="3625"/>
              <a:ext cx="105" cy="337"/>
            </a:xfrm>
            <a:custGeom>
              <a:avLst/>
              <a:gdLst>
                <a:gd name="T0" fmla="*/ 0 w 134"/>
                <a:gd name="T1" fmla="*/ 516 h 517"/>
                <a:gd name="T2" fmla="*/ 44 w 134"/>
                <a:gd name="T3" fmla="*/ 24 h 517"/>
                <a:gd name="T4" fmla="*/ 31 w 134"/>
                <a:gd name="T5" fmla="*/ 24 h 517"/>
                <a:gd name="T6" fmla="*/ 31 w 134"/>
                <a:gd name="T7" fmla="*/ 12 h 517"/>
                <a:gd name="T8" fmla="*/ 55 w 134"/>
                <a:gd name="T9" fmla="*/ 12 h 517"/>
                <a:gd name="T10" fmla="*/ 65 w 134"/>
                <a:gd name="T11" fmla="*/ 0 h 517"/>
                <a:gd name="T12" fmla="*/ 67 w 134"/>
                <a:gd name="T13" fmla="*/ 0 h 517"/>
                <a:gd name="T14" fmla="*/ 77 w 134"/>
                <a:gd name="T15" fmla="*/ 12 h 517"/>
                <a:gd name="T16" fmla="*/ 101 w 134"/>
                <a:gd name="T17" fmla="*/ 12 h 517"/>
                <a:gd name="T18" fmla="*/ 101 w 134"/>
                <a:gd name="T19" fmla="*/ 24 h 517"/>
                <a:gd name="T20" fmla="*/ 89 w 134"/>
                <a:gd name="T21" fmla="*/ 24 h 517"/>
                <a:gd name="T22" fmla="*/ 133 w 134"/>
                <a:gd name="T23" fmla="*/ 516 h 517"/>
                <a:gd name="T24" fmla="*/ 123 w 134"/>
                <a:gd name="T25" fmla="*/ 516 h 517"/>
                <a:gd name="T26" fmla="*/ 78 w 134"/>
                <a:gd name="T27" fmla="*/ 24 h 517"/>
                <a:gd name="T28" fmla="*/ 55 w 134"/>
                <a:gd name="T29" fmla="*/ 24 h 517"/>
                <a:gd name="T30" fmla="*/ 10 w 134"/>
                <a:gd name="T31" fmla="*/ 516 h 517"/>
                <a:gd name="T32" fmla="*/ 0 w 134"/>
                <a:gd name="T33" fmla="*/ 51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517">
                  <a:moveTo>
                    <a:pt x="0" y="516"/>
                  </a:moveTo>
                  <a:lnTo>
                    <a:pt x="44" y="24"/>
                  </a:lnTo>
                  <a:lnTo>
                    <a:pt x="31" y="24"/>
                  </a:lnTo>
                  <a:lnTo>
                    <a:pt x="31" y="12"/>
                  </a:lnTo>
                  <a:lnTo>
                    <a:pt x="55" y="12"/>
                  </a:lnTo>
                  <a:lnTo>
                    <a:pt x="65" y="0"/>
                  </a:lnTo>
                  <a:lnTo>
                    <a:pt x="67" y="0"/>
                  </a:lnTo>
                  <a:lnTo>
                    <a:pt x="77" y="12"/>
                  </a:lnTo>
                  <a:lnTo>
                    <a:pt x="101" y="12"/>
                  </a:lnTo>
                  <a:lnTo>
                    <a:pt x="101" y="24"/>
                  </a:lnTo>
                  <a:lnTo>
                    <a:pt x="89" y="24"/>
                  </a:lnTo>
                  <a:lnTo>
                    <a:pt x="133" y="516"/>
                  </a:lnTo>
                  <a:lnTo>
                    <a:pt x="123" y="516"/>
                  </a:lnTo>
                  <a:lnTo>
                    <a:pt x="78" y="24"/>
                  </a:lnTo>
                  <a:lnTo>
                    <a:pt x="55" y="24"/>
                  </a:lnTo>
                  <a:lnTo>
                    <a:pt x="10" y="516"/>
                  </a:lnTo>
                  <a:lnTo>
                    <a:pt x="0" y="516"/>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14" name="Freeform 34"/>
            <p:cNvSpPr/>
            <p:nvPr/>
          </p:nvSpPr>
          <p:spPr bwMode="auto">
            <a:xfrm>
              <a:off x="3790" y="3664"/>
              <a:ext cx="32" cy="12"/>
            </a:xfrm>
            <a:custGeom>
              <a:avLst/>
              <a:gdLst>
                <a:gd name="T0" fmla="*/ 0 w 41"/>
                <a:gd name="T1" fmla="*/ 0 h 18"/>
                <a:gd name="T2" fmla="*/ 40 w 41"/>
                <a:gd name="T3" fmla="*/ 0 h 18"/>
                <a:gd name="T4" fmla="*/ 40 w 41"/>
                <a:gd name="T5" fmla="*/ 17 h 18"/>
                <a:gd name="T6" fmla="*/ 0 w 41"/>
                <a:gd name="T7" fmla="*/ 17 h 18"/>
                <a:gd name="T8" fmla="*/ 0 w 41"/>
                <a:gd name="T9" fmla="*/ 0 h 18"/>
              </a:gdLst>
              <a:ahLst/>
              <a:cxnLst>
                <a:cxn ang="0">
                  <a:pos x="T0" y="T1"/>
                </a:cxn>
                <a:cxn ang="0">
                  <a:pos x="T2" y="T3"/>
                </a:cxn>
                <a:cxn ang="0">
                  <a:pos x="T4" y="T5"/>
                </a:cxn>
                <a:cxn ang="0">
                  <a:pos x="T6" y="T7"/>
                </a:cxn>
                <a:cxn ang="0">
                  <a:pos x="T8" y="T9"/>
                </a:cxn>
              </a:cxnLst>
              <a:rect l="0" t="0" r="r" b="b"/>
              <a:pathLst>
                <a:path w="41" h="18">
                  <a:moveTo>
                    <a:pt x="0" y="0"/>
                  </a:moveTo>
                  <a:lnTo>
                    <a:pt x="40" y="0"/>
                  </a:lnTo>
                  <a:lnTo>
                    <a:pt x="40" y="17"/>
                  </a:lnTo>
                  <a:lnTo>
                    <a:pt x="0" y="17"/>
                  </a:lnTo>
                  <a:lnTo>
                    <a:pt x="0" y="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15" name="Freeform 35"/>
            <p:cNvSpPr/>
            <p:nvPr/>
          </p:nvSpPr>
          <p:spPr bwMode="auto">
            <a:xfrm>
              <a:off x="3787" y="3693"/>
              <a:ext cx="39" cy="12"/>
            </a:xfrm>
            <a:custGeom>
              <a:avLst/>
              <a:gdLst>
                <a:gd name="T0" fmla="*/ 0 w 49"/>
                <a:gd name="T1" fmla="*/ 0 h 19"/>
                <a:gd name="T2" fmla="*/ 48 w 49"/>
                <a:gd name="T3" fmla="*/ 0 h 19"/>
                <a:gd name="T4" fmla="*/ 48 w 49"/>
                <a:gd name="T5" fmla="*/ 18 h 19"/>
                <a:gd name="T6" fmla="*/ 0 w 49"/>
                <a:gd name="T7" fmla="*/ 18 h 19"/>
                <a:gd name="T8" fmla="*/ 0 w 49"/>
                <a:gd name="T9" fmla="*/ 0 h 19"/>
              </a:gdLst>
              <a:ahLst/>
              <a:cxnLst>
                <a:cxn ang="0">
                  <a:pos x="T0" y="T1"/>
                </a:cxn>
                <a:cxn ang="0">
                  <a:pos x="T2" y="T3"/>
                </a:cxn>
                <a:cxn ang="0">
                  <a:pos x="T4" y="T5"/>
                </a:cxn>
                <a:cxn ang="0">
                  <a:pos x="T6" y="T7"/>
                </a:cxn>
                <a:cxn ang="0">
                  <a:pos x="T8" y="T9"/>
                </a:cxn>
              </a:cxnLst>
              <a:rect l="0" t="0" r="r" b="b"/>
              <a:pathLst>
                <a:path w="49" h="19">
                  <a:moveTo>
                    <a:pt x="0" y="0"/>
                  </a:moveTo>
                  <a:lnTo>
                    <a:pt x="48" y="0"/>
                  </a:lnTo>
                  <a:lnTo>
                    <a:pt x="48" y="18"/>
                  </a:lnTo>
                  <a:lnTo>
                    <a:pt x="0" y="18"/>
                  </a:lnTo>
                  <a:lnTo>
                    <a:pt x="0" y="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16" name="Freeform 36"/>
            <p:cNvSpPr/>
            <p:nvPr/>
          </p:nvSpPr>
          <p:spPr bwMode="auto">
            <a:xfrm>
              <a:off x="3783" y="3724"/>
              <a:ext cx="47" cy="12"/>
            </a:xfrm>
            <a:custGeom>
              <a:avLst/>
              <a:gdLst>
                <a:gd name="T0" fmla="*/ 0 w 60"/>
                <a:gd name="T1" fmla="*/ 0 h 19"/>
                <a:gd name="T2" fmla="*/ 59 w 60"/>
                <a:gd name="T3" fmla="*/ 0 h 19"/>
                <a:gd name="T4" fmla="*/ 59 w 60"/>
                <a:gd name="T5" fmla="*/ 18 h 19"/>
                <a:gd name="T6" fmla="*/ 0 w 60"/>
                <a:gd name="T7" fmla="*/ 18 h 19"/>
                <a:gd name="T8" fmla="*/ 0 w 60"/>
                <a:gd name="T9" fmla="*/ 0 h 19"/>
              </a:gdLst>
              <a:ahLst/>
              <a:cxnLst>
                <a:cxn ang="0">
                  <a:pos x="T0" y="T1"/>
                </a:cxn>
                <a:cxn ang="0">
                  <a:pos x="T2" y="T3"/>
                </a:cxn>
                <a:cxn ang="0">
                  <a:pos x="T4" y="T5"/>
                </a:cxn>
                <a:cxn ang="0">
                  <a:pos x="T6" y="T7"/>
                </a:cxn>
                <a:cxn ang="0">
                  <a:pos x="T8" y="T9"/>
                </a:cxn>
              </a:cxnLst>
              <a:rect l="0" t="0" r="r" b="b"/>
              <a:pathLst>
                <a:path w="60" h="19">
                  <a:moveTo>
                    <a:pt x="0" y="0"/>
                  </a:moveTo>
                  <a:lnTo>
                    <a:pt x="59" y="0"/>
                  </a:lnTo>
                  <a:lnTo>
                    <a:pt x="59" y="18"/>
                  </a:lnTo>
                  <a:lnTo>
                    <a:pt x="0" y="18"/>
                  </a:lnTo>
                  <a:lnTo>
                    <a:pt x="0" y="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17" name="Freeform 37"/>
            <p:cNvSpPr/>
            <p:nvPr/>
          </p:nvSpPr>
          <p:spPr bwMode="auto">
            <a:xfrm>
              <a:off x="3761" y="3745"/>
              <a:ext cx="91" cy="13"/>
            </a:xfrm>
            <a:custGeom>
              <a:avLst/>
              <a:gdLst>
                <a:gd name="T0" fmla="*/ 0 w 114"/>
                <a:gd name="T1" fmla="*/ 0 h 20"/>
                <a:gd name="T2" fmla="*/ 113 w 114"/>
                <a:gd name="T3" fmla="*/ 0 h 20"/>
                <a:gd name="T4" fmla="*/ 113 w 114"/>
                <a:gd name="T5" fmla="*/ 19 h 20"/>
                <a:gd name="T6" fmla="*/ 0 w 114"/>
                <a:gd name="T7" fmla="*/ 19 h 20"/>
                <a:gd name="T8" fmla="*/ 0 w 114"/>
                <a:gd name="T9" fmla="*/ 0 h 20"/>
              </a:gdLst>
              <a:ahLst/>
              <a:cxnLst>
                <a:cxn ang="0">
                  <a:pos x="T0" y="T1"/>
                </a:cxn>
                <a:cxn ang="0">
                  <a:pos x="T2" y="T3"/>
                </a:cxn>
                <a:cxn ang="0">
                  <a:pos x="T4" y="T5"/>
                </a:cxn>
                <a:cxn ang="0">
                  <a:pos x="T6" y="T7"/>
                </a:cxn>
                <a:cxn ang="0">
                  <a:pos x="T8" y="T9"/>
                </a:cxn>
              </a:cxnLst>
              <a:rect l="0" t="0" r="r" b="b"/>
              <a:pathLst>
                <a:path w="114" h="20">
                  <a:moveTo>
                    <a:pt x="0" y="0"/>
                  </a:moveTo>
                  <a:lnTo>
                    <a:pt x="113" y="0"/>
                  </a:lnTo>
                  <a:lnTo>
                    <a:pt x="113" y="19"/>
                  </a:lnTo>
                  <a:lnTo>
                    <a:pt x="0" y="19"/>
                  </a:lnTo>
                  <a:lnTo>
                    <a:pt x="0" y="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18" name="Freeform 38"/>
            <p:cNvSpPr/>
            <p:nvPr/>
          </p:nvSpPr>
          <p:spPr bwMode="auto">
            <a:xfrm>
              <a:off x="3775" y="3788"/>
              <a:ext cx="61" cy="12"/>
            </a:xfrm>
            <a:custGeom>
              <a:avLst/>
              <a:gdLst>
                <a:gd name="T0" fmla="*/ 0 w 77"/>
                <a:gd name="T1" fmla="*/ 0 h 19"/>
                <a:gd name="T2" fmla="*/ 76 w 77"/>
                <a:gd name="T3" fmla="*/ 0 h 19"/>
                <a:gd name="T4" fmla="*/ 76 w 77"/>
                <a:gd name="T5" fmla="*/ 18 h 19"/>
                <a:gd name="T6" fmla="*/ 0 w 77"/>
                <a:gd name="T7" fmla="*/ 18 h 19"/>
                <a:gd name="T8" fmla="*/ 0 w 77"/>
                <a:gd name="T9" fmla="*/ 0 h 19"/>
              </a:gdLst>
              <a:ahLst/>
              <a:cxnLst>
                <a:cxn ang="0">
                  <a:pos x="T0" y="T1"/>
                </a:cxn>
                <a:cxn ang="0">
                  <a:pos x="T2" y="T3"/>
                </a:cxn>
                <a:cxn ang="0">
                  <a:pos x="T4" y="T5"/>
                </a:cxn>
                <a:cxn ang="0">
                  <a:pos x="T6" y="T7"/>
                </a:cxn>
                <a:cxn ang="0">
                  <a:pos x="T8" y="T9"/>
                </a:cxn>
              </a:cxnLst>
              <a:rect l="0" t="0" r="r" b="b"/>
              <a:pathLst>
                <a:path w="77" h="19">
                  <a:moveTo>
                    <a:pt x="0" y="0"/>
                  </a:moveTo>
                  <a:lnTo>
                    <a:pt x="76" y="0"/>
                  </a:lnTo>
                  <a:lnTo>
                    <a:pt x="76" y="18"/>
                  </a:lnTo>
                  <a:lnTo>
                    <a:pt x="0" y="18"/>
                  </a:lnTo>
                  <a:lnTo>
                    <a:pt x="0" y="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19" name="Freeform 39"/>
            <p:cNvSpPr/>
            <p:nvPr/>
          </p:nvSpPr>
          <p:spPr bwMode="auto">
            <a:xfrm>
              <a:off x="3773" y="3823"/>
              <a:ext cx="68" cy="13"/>
            </a:xfrm>
            <a:custGeom>
              <a:avLst/>
              <a:gdLst>
                <a:gd name="T0" fmla="*/ 0 w 87"/>
                <a:gd name="T1" fmla="*/ 0 h 19"/>
                <a:gd name="T2" fmla="*/ 0 w 87"/>
                <a:gd name="T3" fmla="*/ 18 h 19"/>
                <a:gd name="T4" fmla="*/ 86 w 87"/>
                <a:gd name="T5" fmla="*/ 18 h 19"/>
                <a:gd name="T6" fmla="*/ 86 w 87"/>
                <a:gd name="T7" fmla="*/ 0 h 19"/>
                <a:gd name="T8" fmla="*/ 0 w 87"/>
                <a:gd name="T9" fmla="*/ 0 h 19"/>
              </a:gdLst>
              <a:ahLst/>
              <a:cxnLst>
                <a:cxn ang="0">
                  <a:pos x="T0" y="T1"/>
                </a:cxn>
                <a:cxn ang="0">
                  <a:pos x="T2" y="T3"/>
                </a:cxn>
                <a:cxn ang="0">
                  <a:pos x="T4" y="T5"/>
                </a:cxn>
                <a:cxn ang="0">
                  <a:pos x="T6" y="T7"/>
                </a:cxn>
                <a:cxn ang="0">
                  <a:pos x="T8" y="T9"/>
                </a:cxn>
              </a:cxnLst>
              <a:rect l="0" t="0" r="r" b="b"/>
              <a:pathLst>
                <a:path w="87" h="19">
                  <a:moveTo>
                    <a:pt x="0" y="0"/>
                  </a:moveTo>
                  <a:lnTo>
                    <a:pt x="0" y="18"/>
                  </a:lnTo>
                  <a:lnTo>
                    <a:pt x="86" y="18"/>
                  </a:lnTo>
                  <a:lnTo>
                    <a:pt x="86" y="0"/>
                  </a:lnTo>
                  <a:lnTo>
                    <a:pt x="0" y="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20" name="Freeform 40"/>
            <p:cNvSpPr/>
            <p:nvPr/>
          </p:nvSpPr>
          <p:spPr bwMode="auto">
            <a:xfrm>
              <a:off x="3769" y="3858"/>
              <a:ext cx="75" cy="14"/>
            </a:xfrm>
            <a:custGeom>
              <a:avLst/>
              <a:gdLst>
                <a:gd name="T0" fmla="*/ 93 w 94"/>
                <a:gd name="T1" fmla="*/ 19 h 20"/>
                <a:gd name="T2" fmla="*/ 0 w 94"/>
                <a:gd name="T3" fmla="*/ 19 h 20"/>
                <a:gd name="T4" fmla="*/ 0 w 94"/>
                <a:gd name="T5" fmla="*/ 0 h 20"/>
                <a:gd name="T6" fmla="*/ 93 w 94"/>
                <a:gd name="T7" fmla="*/ 0 h 20"/>
                <a:gd name="T8" fmla="*/ 93 w 94"/>
                <a:gd name="T9" fmla="*/ 19 h 20"/>
              </a:gdLst>
              <a:ahLst/>
              <a:cxnLst>
                <a:cxn ang="0">
                  <a:pos x="T0" y="T1"/>
                </a:cxn>
                <a:cxn ang="0">
                  <a:pos x="T2" y="T3"/>
                </a:cxn>
                <a:cxn ang="0">
                  <a:pos x="T4" y="T5"/>
                </a:cxn>
                <a:cxn ang="0">
                  <a:pos x="T6" y="T7"/>
                </a:cxn>
                <a:cxn ang="0">
                  <a:pos x="T8" y="T9"/>
                </a:cxn>
              </a:cxnLst>
              <a:rect l="0" t="0" r="r" b="b"/>
              <a:pathLst>
                <a:path w="94" h="20">
                  <a:moveTo>
                    <a:pt x="93" y="19"/>
                  </a:moveTo>
                  <a:lnTo>
                    <a:pt x="0" y="19"/>
                  </a:lnTo>
                  <a:lnTo>
                    <a:pt x="0" y="0"/>
                  </a:lnTo>
                  <a:lnTo>
                    <a:pt x="93" y="0"/>
                  </a:lnTo>
                  <a:lnTo>
                    <a:pt x="93" y="19"/>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21" name="Freeform 41"/>
            <p:cNvSpPr/>
            <p:nvPr/>
          </p:nvSpPr>
          <p:spPr bwMode="auto">
            <a:xfrm>
              <a:off x="3764" y="3897"/>
              <a:ext cx="84" cy="12"/>
            </a:xfrm>
            <a:custGeom>
              <a:avLst/>
              <a:gdLst>
                <a:gd name="T0" fmla="*/ 106 w 107"/>
                <a:gd name="T1" fmla="*/ 18 h 19"/>
                <a:gd name="T2" fmla="*/ 0 w 107"/>
                <a:gd name="T3" fmla="*/ 18 h 19"/>
                <a:gd name="T4" fmla="*/ 0 w 107"/>
                <a:gd name="T5" fmla="*/ 0 h 19"/>
                <a:gd name="T6" fmla="*/ 106 w 107"/>
                <a:gd name="T7" fmla="*/ 0 h 19"/>
                <a:gd name="T8" fmla="*/ 106 w 107"/>
                <a:gd name="T9" fmla="*/ 18 h 19"/>
              </a:gdLst>
              <a:ahLst/>
              <a:cxnLst>
                <a:cxn ang="0">
                  <a:pos x="T0" y="T1"/>
                </a:cxn>
                <a:cxn ang="0">
                  <a:pos x="T2" y="T3"/>
                </a:cxn>
                <a:cxn ang="0">
                  <a:pos x="T4" y="T5"/>
                </a:cxn>
                <a:cxn ang="0">
                  <a:pos x="T6" y="T7"/>
                </a:cxn>
                <a:cxn ang="0">
                  <a:pos x="T8" y="T9"/>
                </a:cxn>
              </a:cxnLst>
              <a:rect l="0" t="0" r="r" b="b"/>
              <a:pathLst>
                <a:path w="107" h="19">
                  <a:moveTo>
                    <a:pt x="106" y="18"/>
                  </a:moveTo>
                  <a:lnTo>
                    <a:pt x="0" y="18"/>
                  </a:lnTo>
                  <a:lnTo>
                    <a:pt x="0" y="0"/>
                  </a:lnTo>
                  <a:lnTo>
                    <a:pt x="106" y="0"/>
                  </a:lnTo>
                  <a:lnTo>
                    <a:pt x="106" y="18"/>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22" name="Freeform 42"/>
            <p:cNvSpPr/>
            <p:nvPr/>
          </p:nvSpPr>
          <p:spPr bwMode="auto">
            <a:xfrm>
              <a:off x="3800" y="3871"/>
              <a:ext cx="14" cy="12"/>
            </a:xfrm>
            <a:custGeom>
              <a:avLst/>
              <a:gdLst>
                <a:gd name="T0" fmla="*/ 17 w 18"/>
                <a:gd name="T1" fmla="*/ 8 h 18"/>
                <a:gd name="T2" fmla="*/ 16 w 18"/>
                <a:gd name="T3" fmla="*/ 6 h 18"/>
                <a:gd name="T4" fmla="*/ 15 w 18"/>
                <a:gd name="T5" fmla="*/ 4 h 18"/>
                <a:gd name="T6" fmla="*/ 14 w 18"/>
                <a:gd name="T7" fmla="*/ 2 h 18"/>
                <a:gd name="T8" fmla="*/ 12 w 18"/>
                <a:gd name="T9" fmla="*/ 0 h 18"/>
                <a:gd name="T10" fmla="*/ 10 w 18"/>
                <a:gd name="T11" fmla="*/ 0 h 18"/>
                <a:gd name="T12" fmla="*/ 7 w 18"/>
                <a:gd name="T13" fmla="*/ 0 h 18"/>
                <a:gd name="T14" fmla="*/ 5 w 18"/>
                <a:gd name="T15" fmla="*/ 0 h 18"/>
                <a:gd name="T16" fmla="*/ 3 w 18"/>
                <a:gd name="T17" fmla="*/ 1 h 18"/>
                <a:gd name="T18" fmla="*/ 1 w 18"/>
                <a:gd name="T19" fmla="*/ 2 h 18"/>
                <a:gd name="T20" fmla="*/ 0 w 18"/>
                <a:gd name="T21" fmla="*/ 4 h 18"/>
                <a:gd name="T22" fmla="*/ 0 w 18"/>
                <a:gd name="T23" fmla="*/ 6 h 18"/>
                <a:gd name="T24" fmla="*/ 0 w 18"/>
                <a:gd name="T25" fmla="*/ 10 h 18"/>
                <a:gd name="T26" fmla="*/ 0 w 18"/>
                <a:gd name="T27" fmla="*/ 12 h 18"/>
                <a:gd name="T28" fmla="*/ 0 w 18"/>
                <a:gd name="T29" fmla="*/ 14 h 18"/>
                <a:gd name="T30" fmla="*/ 2 w 18"/>
                <a:gd name="T31" fmla="*/ 15 h 18"/>
                <a:gd name="T32" fmla="*/ 4 w 18"/>
                <a:gd name="T33" fmla="*/ 17 h 18"/>
                <a:gd name="T34" fmla="*/ 6 w 18"/>
                <a:gd name="T35" fmla="*/ 17 h 18"/>
                <a:gd name="T36" fmla="*/ 9 w 18"/>
                <a:gd name="T37" fmla="*/ 17 h 18"/>
                <a:gd name="T38" fmla="*/ 11 w 18"/>
                <a:gd name="T39" fmla="*/ 17 h 18"/>
                <a:gd name="T40" fmla="*/ 13 w 18"/>
                <a:gd name="T41" fmla="*/ 15 h 18"/>
                <a:gd name="T42" fmla="*/ 15 w 18"/>
                <a:gd name="T43" fmla="*/ 14 h 18"/>
                <a:gd name="T44" fmla="*/ 16 w 18"/>
                <a:gd name="T45" fmla="*/ 12 h 18"/>
                <a:gd name="T46" fmla="*/ 17 w 18"/>
                <a:gd name="T47" fmla="*/ 10 h 18"/>
                <a:gd name="T48" fmla="*/ 17 w 18"/>
                <a:gd name="T49"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18">
                  <a:moveTo>
                    <a:pt x="17" y="8"/>
                  </a:moveTo>
                  <a:lnTo>
                    <a:pt x="16" y="6"/>
                  </a:lnTo>
                  <a:lnTo>
                    <a:pt x="15" y="4"/>
                  </a:lnTo>
                  <a:lnTo>
                    <a:pt x="14" y="2"/>
                  </a:lnTo>
                  <a:lnTo>
                    <a:pt x="12" y="0"/>
                  </a:lnTo>
                  <a:lnTo>
                    <a:pt x="10" y="0"/>
                  </a:lnTo>
                  <a:lnTo>
                    <a:pt x="7" y="0"/>
                  </a:lnTo>
                  <a:lnTo>
                    <a:pt x="5" y="0"/>
                  </a:lnTo>
                  <a:lnTo>
                    <a:pt x="3" y="1"/>
                  </a:lnTo>
                  <a:lnTo>
                    <a:pt x="1" y="2"/>
                  </a:lnTo>
                  <a:lnTo>
                    <a:pt x="0" y="4"/>
                  </a:lnTo>
                  <a:lnTo>
                    <a:pt x="0" y="6"/>
                  </a:lnTo>
                  <a:lnTo>
                    <a:pt x="0" y="10"/>
                  </a:lnTo>
                  <a:lnTo>
                    <a:pt x="0" y="12"/>
                  </a:lnTo>
                  <a:lnTo>
                    <a:pt x="0" y="14"/>
                  </a:lnTo>
                  <a:lnTo>
                    <a:pt x="2" y="15"/>
                  </a:lnTo>
                  <a:lnTo>
                    <a:pt x="4" y="17"/>
                  </a:lnTo>
                  <a:lnTo>
                    <a:pt x="6" y="17"/>
                  </a:lnTo>
                  <a:lnTo>
                    <a:pt x="9" y="17"/>
                  </a:lnTo>
                  <a:lnTo>
                    <a:pt x="11" y="17"/>
                  </a:lnTo>
                  <a:lnTo>
                    <a:pt x="13" y="15"/>
                  </a:lnTo>
                  <a:lnTo>
                    <a:pt x="15" y="14"/>
                  </a:lnTo>
                  <a:lnTo>
                    <a:pt x="16" y="12"/>
                  </a:lnTo>
                  <a:lnTo>
                    <a:pt x="17" y="10"/>
                  </a:lnTo>
                  <a:lnTo>
                    <a:pt x="17" y="8"/>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23" name="Freeform 43"/>
            <p:cNvSpPr/>
            <p:nvPr/>
          </p:nvSpPr>
          <p:spPr bwMode="auto">
            <a:xfrm>
              <a:off x="3800" y="3883"/>
              <a:ext cx="14" cy="12"/>
            </a:xfrm>
            <a:custGeom>
              <a:avLst/>
              <a:gdLst>
                <a:gd name="T0" fmla="*/ 6 w 18"/>
                <a:gd name="T1" fmla="*/ 2 h 19"/>
                <a:gd name="T2" fmla="*/ 7 w 18"/>
                <a:gd name="T3" fmla="*/ 2 h 19"/>
                <a:gd name="T4" fmla="*/ 9 w 18"/>
                <a:gd name="T5" fmla="*/ 3 h 19"/>
                <a:gd name="T6" fmla="*/ 11 w 18"/>
                <a:gd name="T7" fmla="*/ 5 h 19"/>
                <a:gd name="T8" fmla="*/ 11 w 18"/>
                <a:gd name="T9" fmla="*/ 6 h 19"/>
                <a:gd name="T10" fmla="*/ 11 w 18"/>
                <a:gd name="T11" fmla="*/ 9 h 19"/>
                <a:gd name="T12" fmla="*/ 11 w 18"/>
                <a:gd name="T13" fmla="*/ 12 h 19"/>
                <a:gd name="T14" fmla="*/ 9 w 18"/>
                <a:gd name="T15" fmla="*/ 14 h 19"/>
                <a:gd name="T16" fmla="*/ 7 w 18"/>
                <a:gd name="T17" fmla="*/ 15 h 19"/>
                <a:gd name="T18" fmla="*/ 6 w 18"/>
                <a:gd name="T19" fmla="*/ 15 h 19"/>
                <a:gd name="T20" fmla="*/ 4 w 18"/>
                <a:gd name="T21" fmla="*/ 15 h 19"/>
                <a:gd name="T22" fmla="*/ 2 w 18"/>
                <a:gd name="T23" fmla="*/ 14 h 19"/>
                <a:gd name="T24" fmla="*/ 1 w 18"/>
                <a:gd name="T25" fmla="*/ 13 h 19"/>
                <a:gd name="T26" fmla="*/ 0 w 18"/>
                <a:gd name="T27" fmla="*/ 11 h 19"/>
                <a:gd name="T28" fmla="*/ 1 w 18"/>
                <a:gd name="T29" fmla="*/ 13 h 19"/>
                <a:gd name="T30" fmla="*/ 2 w 18"/>
                <a:gd name="T31" fmla="*/ 15 h 19"/>
                <a:gd name="T32" fmla="*/ 4 w 18"/>
                <a:gd name="T33" fmla="*/ 16 h 19"/>
                <a:gd name="T34" fmla="*/ 6 w 18"/>
                <a:gd name="T35" fmla="*/ 18 h 19"/>
                <a:gd name="T36" fmla="*/ 8 w 18"/>
                <a:gd name="T37" fmla="*/ 18 h 19"/>
                <a:gd name="T38" fmla="*/ 11 w 18"/>
                <a:gd name="T39" fmla="*/ 16 h 19"/>
                <a:gd name="T40" fmla="*/ 13 w 18"/>
                <a:gd name="T41" fmla="*/ 15 h 19"/>
                <a:gd name="T42" fmla="*/ 14 w 18"/>
                <a:gd name="T43" fmla="*/ 13 h 19"/>
                <a:gd name="T44" fmla="*/ 15 w 18"/>
                <a:gd name="T45" fmla="*/ 12 h 19"/>
                <a:gd name="T46" fmla="*/ 17 w 18"/>
                <a:gd name="T47" fmla="*/ 7 h 19"/>
                <a:gd name="T48" fmla="*/ 15 w 18"/>
                <a:gd name="T49" fmla="*/ 5 h 19"/>
                <a:gd name="T50" fmla="*/ 14 w 18"/>
                <a:gd name="T51" fmla="*/ 3 h 19"/>
                <a:gd name="T52" fmla="*/ 12 w 18"/>
                <a:gd name="T53" fmla="*/ 2 h 19"/>
                <a:gd name="T54" fmla="*/ 11 w 18"/>
                <a:gd name="T55" fmla="*/ 0 h 19"/>
                <a:gd name="T56" fmla="*/ 9 w 18"/>
                <a:gd name="T57" fmla="*/ 0 h 19"/>
                <a:gd name="T58" fmla="*/ 6 w 18"/>
                <a:gd name="T5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 h="19">
                  <a:moveTo>
                    <a:pt x="6" y="2"/>
                  </a:moveTo>
                  <a:lnTo>
                    <a:pt x="7" y="2"/>
                  </a:lnTo>
                  <a:lnTo>
                    <a:pt x="9" y="3"/>
                  </a:lnTo>
                  <a:lnTo>
                    <a:pt x="11" y="5"/>
                  </a:lnTo>
                  <a:lnTo>
                    <a:pt x="11" y="6"/>
                  </a:lnTo>
                  <a:lnTo>
                    <a:pt x="11" y="9"/>
                  </a:lnTo>
                  <a:lnTo>
                    <a:pt x="11" y="12"/>
                  </a:lnTo>
                  <a:lnTo>
                    <a:pt x="9" y="14"/>
                  </a:lnTo>
                  <a:lnTo>
                    <a:pt x="7" y="15"/>
                  </a:lnTo>
                  <a:lnTo>
                    <a:pt x="6" y="15"/>
                  </a:lnTo>
                  <a:lnTo>
                    <a:pt x="4" y="15"/>
                  </a:lnTo>
                  <a:lnTo>
                    <a:pt x="2" y="14"/>
                  </a:lnTo>
                  <a:lnTo>
                    <a:pt x="1" y="13"/>
                  </a:lnTo>
                  <a:lnTo>
                    <a:pt x="0" y="11"/>
                  </a:lnTo>
                  <a:lnTo>
                    <a:pt x="1" y="13"/>
                  </a:lnTo>
                  <a:lnTo>
                    <a:pt x="2" y="15"/>
                  </a:lnTo>
                  <a:lnTo>
                    <a:pt x="4" y="16"/>
                  </a:lnTo>
                  <a:lnTo>
                    <a:pt x="6" y="18"/>
                  </a:lnTo>
                  <a:lnTo>
                    <a:pt x="8" y="18"/>
                  </a:lnTo>
                  <a:lnTo>
                    <a:pt x="11" y="16"/>
                  </a:lnTo>
                  <a:lnTo>
                    <a:pt x="13" y="15"/>
                  </a:lnTo>
                  <a:lnTo>
                    <a:pt x="14" y="13"/>
                  </a:lnTo>
                  <a:lnTo>
                    <a:pt x="15" y="12"/>
                  </a:lnTo>
                  <a:lnTo>
                    <a:pt x="17" y="7"/>
                  </a:lnTo>
                  <a:lnTo>
                    <a:pt x="15" y="5"/>
                  </a:lnTo>
                  <a:lnTo>
                    <a:pt x="14" y="3"/>
                  </a:lnTo>
                  <a:lnTo>
                    <a:pt x="12" y="2"/>
                  </a:lnTo>
                  <a:lnTo>
                    <a:pt x="11" y="0"/>
                  </a:lnTo>
                  <a:lnTo>
                    <a:pt x="9" y="0"/>
                  </a:lnTo>
                  <a:lnTo>
                    <a:pt x="6" y="2"/>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24" name="Line 44"/>
            <p:cNvSpPr>
              <a:spLocks noChangeShapeType="1"/>
            </p:cNvSpPr>
            <p:nvPr/>
          </p:nvSpPr>
          <p:spPr bwMode="auto">
            <a:xfrm flipV="1">
              <a:off x="3800" y="3638"/>
              <a:ext cx="0" cy="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25" name="Line 45"/>
            <p:cNvSpPr>
              <a:spLocks noChangeShapeType="1"/>
            </p:cNvSpPr>
            <p:nvPr/>
          </p:nvSpPr>
          <p:spPr bwMode="auto">
            <a:xfrm flipV="1">
              <a:off x="3813" y="3638"/>
              <a:ext cx="0" cy="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26" name="Freeform 46"/>
            <p:cNvSpPr/>
            <p:nvPr/>
          </p:nvSpPr>
          <p:spPr bwMode="auto">
            <a:xfrm>
              <a:off x="3734" y="3907"/>
              <a:ext cx="145" cy="60"/>
            </a:xfrm>
            <a:custGeom>
              <a:avLst/>
              <a:gdLst>
                <a:gd name="T0" fmla="*/ 182 w 183"/>
                <a:gd name="T1" fmla="*/ 91 h 92"/>
                <a:gd name="T2" fmla="*/ 182 w 183"/>
                <a:gd name="T3" fmla="*/ 79 h 92"/>
                <a:gd name="T4" fmla="*/ 166 w 183"/>
                <a:gd name="T5" fmla="*/ 79 h 92"/>
                <a:gd name="T6" fmla="*/ 166 w 183"/>
                <a:gd name="T7" fmla="*/ 47 h 92"/>
                <a:gd name="T8" fmla="*/ 146 w 183"/>
                <a:gd name="T9" fmla="*/ 47 h 92"/>
                <a:gd name="T10" fmla="*/ 134 w 183"/>
                <a:gd name="T11" fmla="*/ 61 h 92"/>
                <a:gd name="T12" fmla="*/ 134 w 183"/>
                <a:gd name="T13" fmla="*/ 79 h 92"/>
                <a:gd name="T14" fmla="*/ 103 w 183"/>
                <a:gd name="T15" fmla="*/ 79 h 92"/>
                <a:gd name="T16" fmla="*/ 103 w 183"/>
                <a:gd name="T17" fmla="*/ 71 h 92"/>
                <a:gd name="T18" fmla="*/ 114 w 183"/>
                <a:gd name="T19" fmla="*/ 71 h 92"/>
                <a:gd name="T20" fmla="*/ 114 w 183"/>
                <a:gd name="T21" fmla="*/ 61 h 92"/>
                <a:gd name="T22" fmla="*/ 98 w 183"/>
                <a:gd name="T23" fmla="*/ 61 h 92"/>
                <a:gd name="T24" fmla="*/ 98 w 183"/>
                <a:gd name="T25" fmla="*/ 8 h 92"/>
                <a:gd name="T26" fmla="*/ 90 w 183"/>
                <a:gd name="T27" fmla="*/ 0 h 92"/>
                <a:gd name="T28" fmla="*/ 83 w 183"/>
                <a:gd name="T29" fmla="*/ 8 h 92"/>
                <a:gd name="T30" fmla="*/ 83 w 183"/>
                <a:gd name="T31" fmla="*/ 61 h 92"/>
                <a:gd name="T32" fmla="*/ 67 w 183"/>
                <a:gd name="T33" fmla="*/ 61 h 92"/>
                <a:gd name="T34" fmla="*/ 67 w 183"/>
                <a:gd name="T35" fmla="*/ 71 h 92"/>
                <a:gd name="T36" fmla="*/ 78 w 183"/>
                <a:gd name="T37" fmla="*/ 71 h 92"/>
                <a:gd name="T38" fmla="*/ 78 w 183"/>
                <a:gd name="T39" fmla="*/ 79 h 92"/>
                <a:gd name="T40" fmla="*/ 47 w 183"/>
                <a:gd name="T41" fmla="*/ 79 h 92"/>
                <a:gd name="T42" fmla="*/ 47 w 183"/>
                <a:gd name="T43" fmla="*/ 61 h 92"/>
                <a:gd name="T44" fmla="*/ 34 w 183"/>
                <a:gd name="T45" fmla="*/ 47 h 92"/>
                <a:gd name="T46" fmla="*/ 14 w 183"/>
                <a:gd name="T47" fmla="*/ 47 h 92"/>
                <a:gd name="T48" fmla="*/ 14 w 183"/>
                <a:gd name="T49" fmla="*/ 79 h 92"/>
                <a:gd name="T50" fmla="*/ 0 w 183"/>
                <a:gd name="T51" fmla="*/ 79 h 92"/>
                <a:gd name="T52" fmla="*/ 0 w 183"/>
                <a:gd name="T53" fmla="*/ 91 h 92"/>
                <a:gd name="T54" fmla="*/ 182 w 183"/>
                <a:gd name="T5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3" h="92">
                  <a:moveTo>
                    <a:pt x="182" y="91"/>
                  </a:moveTo>
                  <a:lnTo>
                    <a:pt x="182" y="79"/>
                  </a:lnTo>
                  <a:lnTo>
                    <a:pt x="166" y="79"/>
                  </a:lnTo>
                  <a:lnTo>
                    <a:pt x="166" y="47"/>
                  </a:lnTo>
                  <a:lnTo>
                    <a:pt x="146" y="47"/>
                  </a:lnTo>
                  <a:lnTo>
                    <a:pt x="134" y="61"/>
                  </a:lnTo>
                  <a:lnTo>
                    <a:pt x="134" y="79"/>
                  </a:lnTo>
                  <a:lnTo>
                    <a:pt x="103" y="79"/>
                  </a:lnTo>
                  <a:lnTo>
                    <a:pt x="103" y="71"/>
                  </a:lnTo>
                  <a:lnTo>
                    <a:pt x="114" y="71"/>
                  </a:lnTo>
                  <a:lnTo>
                    <a:pt x="114" y="61"/>
                  </a:lnTo>
                  <a:lnTo>
                    <a:pt x="98" y="61"/>
                  </a:lnTo>
                  <a:lnTo>
                    <a:pt x="98" y="8"/>
                  </a:lnTo>
                  <a:lnTo>
                    <a:pt x="90" y="0"/>
                  </a:lnTo>
                  <a:lnTo>
                    <a:pt x="83" y="8"/>
                  </a:lnTo>
                  <a:lnTo>
                    <a:pt x="83" y="61"/>
                  </a:lnTo>
                  <a:lnTo>
                    <a:pt x="67" y="61"/>
                  </a:lnTo>
                  <a:lnTo>
                    <a:pt x="67" y="71"/>
                  </a:lnTo>
                  <a:lnTo>
                    <a:pt x="78" y="71"/>
                  </a:lnTo>
                  <a:lnTo>
                    <a:pt x="78" y="79"/>
                  </a:lnTo>
                  <a:lnTo>
                    <a:pt x="47" y="79"/>
                  </a:lnTo>
                  <a:lnTo>
                    <a:pt x="47" y="61"/>
                  </a:lnTo>
                  <a:lnTo>
                    <a:pt x="34" y="47"/>
                  </a:lnTo>
                  <a:lnTo>
                    <a:pt x="14" y="47"/>
                  </a:lnTo>
                  <a:lnTo>
                    <a:pt x="14" y="79"/>
                  </a:lnTo>
                  <a:lnTo>
                    <a:pt x="0" y="79"/>
                  </a:lnTo>
                  <a:lnTo>
                    <a:pt x="0" y="91"/>
                  </a:lnTo>
                  <a:lnTo>
                    <a:pt x="182" y="91"/>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27" name="Freeform 47"/>
            <p:cNvSpPr/>
            <p:nvPr/>
          </p:nvSpPr>
          <p:spPr bwMode="auto">
            <a:xfrm>
              <a:off x="3762" y="3898"/>
              <a:ext cx="33" cy="42"/>
            </a:xfrm>
            <a:custGeom>
              <a:avLst/>
              <a:gdLst>
                <a:gd name="T0" fmla="*/ 38 w 42"/>
                <a:gd name="T1" fmla="*/ 0 h 66"/>
                <a:gd name="T2" fmla="*/ 0 w 42"/>
                <a:gd name="T3" fmla="*/ 62 h 66"/>
                <a:gd name="T4" fmla="*/ 2 w 42"/>
                <a:gd name="T5" fmla="*/ 65 h 66"/>
                <a:gd name="T6" fmla="*/ 41 w 42"/>
                <a:gd name="T7" fmla="*/ 2 h 66"/>
                <a:gd name="T8" fmla="*/ 38 w 42"/>
                <a:gd name="T9" fmla="*/ 0 h 66"/>
              </a:gdLst>
              <a:ahLst/>
              <a:cxnLst>
                <a:cxn ang="0">
                  <a:pos x="T0" y="T1"/>
                </a:cxn>
                <a:cxn ang="0">
                  <a:pos x="T2" y="T3"/>
                </a:cxn>
                <a:cxn ang="0">
                  <a:pos x="T4" y="T5"/>
                </a:cxn>
                <a:cxn ang="0">
                  <a:pos x="T6" y="T7"/>
                </a:cxn>
                <a:cxn ang="0">
                  <a:pos x="T8" y="T9"/>
                </a:cxn>
              </a:cxnLst>
              <a:rect l="0" t="0" r="r" b="b"/>
              <a:pathLst>
                <a:path w="42" h="66">
                  <a:moveTo>
                    <a:pt x="38" y="0"/>
                  </a:moveTo>
                  <a:lnTo>
                    <a:pt x="0" y="62"/>
                  </a:lnTo>
                  <a:lnTo>
                    <a:pt x="2" y="65"/>
                  </a:lnTo>
                  <a:lnTo>
                    <a:pt x="41" y="2"/>
                  </a:lnTo>
                  <a:lnTo>
                    <a:pt x="38" y="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28" name="Freeform 48"/>
            <p:cNvSpPr/>
            <p:nvPr/>
          </p:nvSpPr>
          <p:spPr bwMode="auto">
            <a:xfrm>
              <a:off x="3817" y="3898"/>
              <a:ext cx="35" cy="42"/>
            </a:xfrm>
            <a:custGeom>
              <a:avLst/>
              <a:gdLst>
                <a:gd name="T0" fmla="*/ 2 w 43"/>
                <a:gd name="T1" fmla="*/ 0 h 66"/>
                <a:gd name="T2" fmla="*/ 42 w 43"/>
                <a:gd name="T3" fmla="*/ 62 h 66"/>
                <a:gd name="T4" fmla="*/ 39 w 43"/>
                <a:gd name="T5" fmla="*/ 65 h 66"/>
                <a:gd name="T6" fmla="*/ 0 w 43"/>
                <a:gd name="T7" fmla="*/ 2 h 66"/>
                <a:gd name="T8" fmla="*/ 2 w 43"/>
                <a:gd name="T9" fmla="*/ 0 h 66"/>
              </a:gdLst>
              <a:ahLst/>
              <a:cxnLst>
                <a:cxn ang="0">
                  <a:pos x="T0" y="T1"/>
                </a:cxn>
                <a:cxn ang="0">
                  <a:pos x="T2" y="T3"/>
                </a:cxn>
                <a:cxn ang="0">
                  <a:pos x="T4" y="T5"/>
                </a:cxn>
                <a:cxn ang="0">
                  <a:pos x="T6" y="T7"/>
                </a:cxn>
                <a:cxn ang="0">
                  <a:pos x="T8" y="T9"/>
                </a:cxn>
              </a:cxnLst>
              <a:rect l="0" t="0" r="r" b="b"/>
              <a:pathLst>
                <a:path w="43" h="66">
                  <a:moveTo>
                    <a:pt x="2" y="0"/>
                  </a:moveTo>
                  <a:lnTo>
                    <a:pt x="42" y="62"/>
                  </a:lnTo>
                  <a:lnTo>
                    <a:pt x="39" y="65"/>
                  </a:lnTo>
                  <a:lnTo>
                    <a:pt x="0" y="2"/>
                  </a:lnTo>
                  <a:lnTo>
                    <a:pt x="2" y="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1329" name="Group 49"/>
          <p:cNvGrpSpPr/>
          <p:nvPr/>
        </p:nvGrpSpPr>
        <p:grpSpPr bwMode="auto">
          <a:xfrm>
            <a:off x="6367463" y="6067425"/>
            <a:ext cx="509587" cy="312738"/>
            <a:chOff x="1225" y="3664"/>
            <a:chExt cx="421" cy="245"/>
          </a:xfrm>
        </p:grpSpPr>
        <p:grpSp>
          <p:nvGrpSpPr>
            <p:cNvPr id="481330" name="Group 50"/>
            <p:cNvGrpSpPr/>
            <p:nvPr/>
          </p:nvGrpSpPr>
          <p:grpSpPr bwMode="auto">
            <a:xfrm>
              <a:off x="1225" y="3664"/>
              <a:ext cx="326" cy="189"/>
              <a:chOff x="757" y="3250"/>
              <a:chExt cx="324" cy="231"/>
            </a:xfrm>
          </p:grpSpPr>
          <p:sp>
            <p:nvSpPr>
              <p:cNvPr id="481331" name="Line 51"/>
              <p:cNvSpPr>
                <a:spLocks noChangeShapeType="1"/>
              </p:cNvSpPr>
              <p:nvPr/>
            </p:nvSpPr>
            <p:spPr bwMode="auto">
              <a:xfrm>
                <a:off x="864" y="3481"/>
                <a:ext cx="217"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32" name="Oval 52"/>
              <p:cNvSpPr>
                <a:spLocks noChangeArrowheads="1"/>
              </p:cNvSpPr>
              <p:nvPr/>
            </p:nvSpPr>
            <p:spPr bwMode="auto">
              <a:xfrm>
                <a:off x="757" y="3250"/>
                <a:ext cx="220" cy="227"/>
              </a:xfrm>
              <a:prstGeom prst="ellipse">
                <a:avLst/>
              </a:prstGeom>
              <a:solidFill>
                <a:srgbClr val="FFFF00"/>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1333" name="Group 53"/>
            <p:cNvGrpSpPr/>
            <p:nvPr/>
          </p:nvGrpSpPr>
          <p:grpSpPr bwMode="auto">
            <a:xfrm>
              <a:off x="1258" y="3684"/>
              <a:ext cx="327" cy="189"/>
              <a:chOff x="790" y="3275"/>
              <a:chExt cx="325" cy="230"/>
            </a:xfrm>
          </p:grpSpPr>
          <p:sp>
            <p:nvSpPr>
              <p:cNvPr id="481334" name="Line 54"/>
              <p:cNvSpPr>
                <a:spLocks noChangeShapeType="1"/>
              </p:cNvSpPr>
              <p:nvPr/>
            </p:nvSpPr>
            <p:spPr bwMode="auto">
              <a:xfrm>
                <a:off x="896" y="3505"/>
                <a:ext cx="219"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35" name="Oval 55"/>
              <p:cNvSpPr>
                <a:spLocks noChangeArrowheads="1"/>
              </p:cNvSpPr>
              <p:nvPr/>
            </p:nvSpPr>
            <p:spPr bwMode="auto">
              <a:xfrm>
                <a:off x="790" y="3275"/>
                <a:ext cx="220" cy="226"/>
              </a:xfrm>
              <a:prstGeom prst="ellipse">
                <a:avLst/>
              </a:prstGeom>
              <a:solidFill>
                <a:srgbClr val="FFFF00"/>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1336" name="Group 56"/>
            <p:cNvGrpSpPr/>
            <p:nvPr/>
          </p:nvGrpSpPr>
          <p:grpSpPr bwMode="auto">
            <a:xfrm>
              <a:off x="1320" y="3719"/>
              <a:ext cx="326" cy="190"/>
              <a:chOff x="851" y="3317"/>
              <a:chExt cx="324" cy="232"/>
            </a:xfrm>
          </p:grpSpPr>
          <p:sp>
            <p:nvSpPr>
              <p:cNvPr id="481337" name="Line 57"/>
              <p:cNvSpPr>
                <a:spLocks noChangeShapeType="1"/>
              </p:cNvSpPr>
              <p:nvPr/>
            </p:nvSpPr>
            <p:spPr bwMode="auto">
              <a:xfrm>
                <a:off x="957" y="3549"/>
                <a:ext cx="21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38" name="Oval 58"/>
              <p:cNvSpPr>
                <a:spLocks noChangeArrowheads="1"/>
              </p:cNvSpPr>
              <p:nvPr/>
            </p:nvSpPr>
            <p:spPr bwMode="auto">
              <a:xfrm>
                <a:off x="851" y="3317"/>
                <a:ext cx="220" cy="228"/>
              </a:xfrm>
              <a:prstGeom prst="ellipse">
                <a:avLst/>
              </a:prstGeom>
              <a:solidFill>
                <a:srgbClr val="FFFF00"/>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81339" name="Group 59"/>
          <p:cNvGrpSpPr/>
          <p:nvPr/>
        </p:nvGrpSpPr>
        <p:grpSpPr bwMode="auto">
          <a:xfrm>
            <a:off x="4284663" y="6049963"/>
            <a:ext cx="579437" cy="444500"/>
            <a:chOff x="3961" y="3619"/>
            <a:chExt cx="479" cy="346"/>
          </a:xfrm>
        </p:grpSpPr>
        <p:sp>
          <p:nvSpPr>
            <p:cNvPr id="481340" name="Freeform 60"/>
            <p:cNvSpPr/>
            <p:nvPr/>
          </p:nvSpPr>
          <p:spPr bwMode="auto">
            <a:xfrm>
              <a:off x="3961" y="3619"/>
              <a:ext cx="479" cy="346"/>
            </a:xfrm>
            <a:custGeom>
              <a:avLst/>
              <a:gdLst>
                <a:gd name="T0" fmla="*/ 328 w 605"/>
                <a:gd name="T1" fmla="*/ 0 h 532"/>
                <a:gd name="T2" fmla="*/ 0 w 605"/>
                <a:gd name="T3" fmla="*/ 235 h 532"/>
                <a:gd name="T4" fmla="*/ 244 w 605"/>
                <a:gd name="T5" fmla="*/ 531 h 532"/>
                <a:gd name="T6" fmla="*/ 604 w 605"/>
                <a:gd name="T7" fmla="*/ 260 h 532"/>
                <a:gd name="T8" fmla="*/ 328 w 605"/>
                <a:gd name="T9" fmla="*/ 0 h 532"/>
              </a:gdLst>
              <a:ahLst/>
              <a:cxnLst>
                <a:cxn ang="0">
                  <a:pos x="T0" y="T1"/>
                </a:cxn>
                <a:cxn ang="0">
                  <a:pos x="T2" y="T3"/>
                </a:cxn>
                <a:cxn ang="0">
                  <a:pos x="T4" y="T5"/>
                </a:cxn>
                <a:cxn ang="0">
                  <a:pos x="T6" y="T7"/>
                </a:cxn>
                <a:cxn ang="0">
                  <a:pos x="T8" y="T9"/>
                </a:cxn>
              </a:cxnLst>
              <a:rect l="0" t="0" r="r" b="b"/>
              <a:pathLst>
                <a:path w="605" h="532">
                  <a:moveTo>
                    <a:pt x="328" y="0"/>
                  </a:moveTo>
                  <a:lnTo>
                    <a:pt x="0" y="235"/>
                  </a:lnTo>
                  <a:lnTo>
                    <a:pt x="244" y="531"/>
                  </a:lnTo>
                  <a:lnTo>
                    <a:pt x="604" y="260"/>
                  </a:lnTo>
                  <a:lnTo>
                    <a:pt x="328" y="0"/>
                  </a:lnTo>
                </a:path>
              </a:pathLst>
            </a:custGeom>
            <a:solidFill>
              <a:srgbClr val="009999"/>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41" name="Line 61"/>
            <p:cNvSpPr>
              <a:spLocks noChangeShapeType="1"/>
            </p:cNvSpPr>
            <p:nvPr/>
          </p:nvSpPr>
          <p:spPr bwMode="auto">
            <a:xfrm>
              <a:off x="4184" y="3641"/>
              <a:ext cx="213" cy="1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42" name="Line 62"/>
            <p:cNvSpPr>
              <a:spLocks noChangeShapeType="1"/>
            </p:cNvSpPr>
            <p:nvPr/>
          </p:nvSpPr>
          <p:spPr bwMode="auto">
            <a:xfrm>
              <a:off x="4141" y="3675"/>
              <a:ext cx="214" cy="1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43" name="Line 63"/>
            <p:cNvSpPr>
              <a:spLocks noChangeShapeType="1"/>
            </p:cNvSpPr>
            <p:nvPr/>
          </p:nvSpPr>
          <p:spPr bwMode="auto">
            <a:xfrm>
              <a:off x="4085" y="3708"/>
              <a:ext cx="214" cy="16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44" name="Line 64"/>
            <p:cNvSpPr>
              <a:spLocks noChangeShapeType="1"/>
            </p:cNvSpPr>
            <p:nvPr/>
          </p:nvSpPr>
          <p:spPr bwMode="auto">
            <a:xfrm>
              <a:off x="4040" y="3733"/>
              <a:ext cx="214" cy="16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45" name="Line 65"/>
            <p:cNvSpPr>
              <a:spLocks noChangeShapeType="1"/>
            </p:cNvSpPr>
            <p:nvPr/>
          </p:nvSpPr>
          <p:spPr bwMode="auto">
            <a:xfrm>
              <a:off x="3997" y="3758"/>
              <a:ext cx="215" cy="1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46" name="Line 66"/>
            <p:cNvSpPr>
              <a:spLocks noChangeShapeType="1"/>
            </p:cNvSpPr>
            <p:nvPr/>
          </p:nvSpPr>
          <p:spPr bwMode="auto">
            <a:xfrm flipV="1">
              <a:off x="3985" y="3641"/>
              <a:ext cx="267" cy="1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47" name="Line 67"/>
            <p:cNvSpPr>
              <a:spLocks noChangeShapeType="1"/>
            </p:cNvSpPr>
            <p:nvPr/>
          </p:nvSpPr>
          <p:spPr bwMode="auto">
            <a:xfrm flipV="1">
              <a:off x="4025" y="3674"/>
              <a:ext cx="269" cy="1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48" name="Line 68"/>
            <p:cNvSpPr>
              <a:spLocks noChangeShapeType="1"/>
            </p:cNvSpPr>
            <p:nvPr/>
          </p:nvSpPr>
          <p:spPr bwMode="auto">
            <a:xfrm flipV="1">
              <a:off x="4067" y="3707"/>
              <a:ext cx="267" cy="1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49" name="Line 69"/>
            <p:cNvSpPr>
              <a:spLocks noChangeShapeType="1"/>
            </p:cNvSpPr>
            <p:nvPr/>
          </p:nvSpPr>
          <p:spPr bwMode="auto">
            <a:xfrm flipV="1">
              <a:off x="4108" y="3739"/>
              <a:ext cx="268" cy="1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50" name="Line 70"/>
            <p:cNvSpPr>
              <a:spLocks noChangeShapeType="1"/>
            </p:cNvSpPr>
            <p:nvPr/>
          </p:nvSpPr>
          <p:spPr bwMode="auto">
            <a:xfrm flipV="1">
              <a:off x="4149" y="3773"/>
              <a:ext cx="268" cy="15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351" name="Text Box 71"/>
          <p:cNvSpPr txBox="1">
            <a:spLocks noChangeArrowheads="1"/>
          </p:cNvSpPr>
          <p:nvPr/>
        </p:nvSpPr>
        <p:spPr bwMode="auto">
          <a:xfrm>
            <a:off x="3421063" y="6480175"/>
            <a:ext cx="1008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1400" b="1">
                <a:solidFill>
                  <a:srgbClr val="CC0000"/>
                </a:solidFill>
                <a:latin typeface="Arial" panose="020B0604020202020204" pitchFamily="34" charset="0"/>
              </a:rPr>
              <a:t>钻测录</a:t>
            </a:r>
          </a:p>
        </p:txBody>
      </p:sp>
      <p:sp>
        <p:nvSpPr>
          <p:cNvPr id="481352" name="Text Box 72"/>
          <p:cNvSpPr txBox="1">
            <a:spLocks noChangeArrowheads="1"/>
          </p:cNvSpPr>
          <p:nvPr/>
        </p:nvSpPr>
        <p:spPr bwMode="auto">
          <a:xfrm>
            <a:off x="5292725" y="6480175"/>
            <a:ext cx="1008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1400" b="1">
                <a:solidFill>
                  <a:srgbClr val="CC0000"/>
                </a:solidFill>
                <a:latin typeface="Arial" panose="020B0604020202020204" pitchFamily="34" charset="0"/>
              </a:rPr>
              <a:t>政府</a:t>
            </a:r>
          </a:p>
        </p:txBody>
      </p:sp>
      <p:sp>
        <p:nvSpPr>
          <p:cNvPr id="481353" name="Text Box 73"/>
          <p:cNvSpPr txBox="1">
            <a:spLocks noChangeArrowheads="1"/>
          </p:cNvSpPr>
          <p:nvPr/>
        </p:nvSpPr>
        <p:spPr bwMode="auto">
          <a:xfrm>
            <a:off x="6156325" y="6480175"/>
            <a:ext cx="1008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1400" b="1">
                <a:solidFill>
                  <a:srgbClr val="CC0000"/>
                </a:solidFill>
                <a:latin typeface="Arial" panose="020B0604020202020204" pitchFamily="34" charset="0"/>
              </a:rPr>
              <a:t>客户</a:t>
            </a:r>
          </a:p>
        </p:txBody>
      </p:sp>
      <p:cxnSp>
        <p:nvCxnSpPr>
          <p:cNvPr id="481354" name="AutoShape 74"/>
          <p:cNvCxnSpPr>
            <a:cxnSpLocks noChangeShapeType="1"/>
            <a:stCxn id="481305" idx="0"/>
          </p:cNvCxnSpPr>
          <p:nvPr/>
        </p:nvCxnSpPr>
        <p:spPr bwMode="auto">
          <a:xfrm flipH="1" flipV="1">
            <a:off x="5765800" y="5886450"/>
            <a:ext cx="4763" cy="227013"/>
          </a:xfrm>
          <a:prstGeom prst="straightConnector1">
            <a:avLst/>
          </a:prstGeom>
          <a:noFill/>
          <a:ln w="3810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55" name="AutoShape 75"/>
          <p:cNvCxnSpPr>
            <a:cxnSpLocks noChangeShapeType="1"/>
            <a:stCxn id="481302" idx="3"/>
          </p:cNvCxnSpPr>
          <p:nvPr/>
        </p:nvCxnSpPr>
        <p:spPr bwMode="auto">
          <a:xfrm flipV="1">
            <a:off x="2697163" y="5870575"/>
            <a:ext cx="0" cy="180975"/>
          </a:xfrm>
          <a:prstGeom prst="straightConnector1">
            <a:avLst/>
          </a:prstGeom>
          <a:noFill/>
          <a:ln w="3810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56" name="AutoShape 76"/>
          <p:cNvCxnSpPr>
            <a:cxnSpLocks noChangeShapeType="1"/>
            <a:stCxn id="481313" idx="5"/>
          </p:cNvCxnSpPr>
          <p:nvPr/>
        </p:nvCxnSpPr>
        <p:spPr bwMode="auto">
          <a:xfrm flipH="1" flipV="1">
            <a:off x="3924300" y="5883275"/>
            <a:ext cx="15875" cy="166688"/>
          </a:xfrm>
          <a:prstGeom prst="straightConnector1">
            <a:avLst/>
          </a:prstGeom>
          <a:noFill/>
          <a:ln w="3810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57" name="AutoShape 77"/>
          <p:cNvCxnSpPr>
            <a:cxnSpLocks noChangeShapeType="1"/>
            <a:stCxn id="481340" idx="4"/>
          </p:cNvCxnSpPr>
          <p:nvPr/>
        </p:nvCxnSpPr>
        <p:spPr bwMode="auto">
          <a:xfrm flipH="1" flipV="1">
            <a:off x="4586288" y="5868988"/>
            <a:ext cx="12700" cy="180975"/>
          </a:xfrm>
          <a:prstGeom prst="straightConnector1">
            <a:avLst/>
          </a:prstGeom>
          <a:noFill/>
          <a:ln w="3810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58" name="AutoShape 78"/>
          <p:cNvCxnSpPr>
            <a:cxnSpLocks noChangeShapeType="1"/>
          </p:cNvCxnSpPr>
          <p:nvPr/>
        </p:nvCxnSpPr>
        <p:spPr bwMode="auto">
          <a:xfrm flipV="1">
            <a:off x="1835150" y="5876925"/>
            <a:ext cx="1588" cy="215900"/>
          </a:xfrm>
          <a:prstGeom prst="straightConnector1">
            <a:avLst/>
          </a:prstGeom>
          <a:noFill/>
          <a:ln w="3810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59" name="AutoShape 79"/>
          <p:cNvCxnSpPr>
            <a:cxnSpLocks noChangeShapeType="1"/>
            <a:stCxn id="481335" idx="0"/>
          </p:cNvCxnSpPr>
          <p:nvPr/>
        </p:nvCxnSpPr>
        <p:spPr bwMode="auto">
          <a:xfrm flipH="1" flipV="1">
            <a:off x="6515100" y="5875338"/>
            <a:ext cx="26988" cy="217487"/>
          </a:xfrm>
          <a:prstGeom prst="straightConnector1">
            <a:avLst/>
          </a:prstGeom>
          <a:noFill/>
          <a:ln w="3810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360" name="Text Box 80"/>
          <p:cNvSpPr txBox="1">
            <a:spLocks noChangeArrowheads="1"/>
          </p:cNvSpPr>
          <p:nvPr/>
        </p:nvSpPr>
        <p:spPr bwMode="auto">
          <a:xfrm>
            <a:off x="1763713" y="5084763"/>
            <a:ext cx="489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1800">
                <a:latin typeface="Arial" panose="020B0604020202020204" pitchFamily="34" charset="0"/>
                <a:ea typeface="黑体" panose="02010609060101010101" pitchFamily="2" charset="-122"/>
              </a:rPr>
              <a:t>有限公司源点数据采集平台</a:t>
            </a:r>
          </a:p>
        </p:txBody>
      </p:sp>
      <p:sp>
        <p:nvSpPr>
          <p:cNvPr id="481361" name="AutoShape 81"/>
          <p:cNvSpPr>
            <a:spLocks noChangeArrowheads="1"/>
          </p:cNvSpPr>
          <p:nvPr/>
        </p:nvSpPr>
        <p:spPr bwMode="auto">
          <a:xfrm>
            <a:off x="2051050" y="2952750"/>
            <a:ext cx="1081088" cy="620713"/>
          </a:xfrm>
          <a:prstGeom prst="can">
            <a:avLst>
              <a:gd name="adj" fmla="val 25000"/>
            </a:avLst>
          </a:prstGeom>
          <a:gradFill rotWithShape="1">
            <a:gsLst>
              <a:gs pos="0">
                <a:srgbClr val="6699FF"/>
              </a:gs>
              <a:gs pos="100000">
                <a:srgbClr val="6699FF">
                  <a:gamma/>
                  <a:shade val="75686"/>
                  <a:invGamma/>
                </a:srgbClr>
              </a:gs>
            </a:gsLst>
            <a:path path="rect">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ltLang="zh-CN" sz="1400" b="1">
              <a:solidFill>
                <a:schemeClr val="bg1"/>
              </a:solidFill>
              <a:latin typeface="Arial" panose="020B0604020202020204" pitchFamily="34" charset="0"/>
            </a:endParaRPr>
          </a:p>
          <a:p>
            <a:pPr algn="ctr"/>
            <a:r>
              <a:rPr kumimoji="0" lang="zh-CN" altLang="en-US" sz="1400" b="1">
                <a:solidFill>
                  <a:schemeClr val="bg1"/>
                </a:solidFill>
                <a:latin typeface="Arial" panose="020B0604020202020204" pitchFamily="34" charset="0"/>
              </a:rPr>
              <a:t>地学研究</a:t>
            </a:r>
          </a:p>
          <a:p>
            <a:pPr algn="ctr"/>
            <a:r>
              <a:rPr kumimoji="0" lang="zh-CN" altLang="en-US" sz="1400" b="1">
                <a:solidFill>
                  <a:schemeClr val="bg1"/>
                </a:solidFill>
                <a:latin typeface="Arial" panose="020B0604020202020204" pitchFamily="34" charset="0"/>
              </a:rPr>
              <a:t>总库</a:t>
            </a:r>
          </a:p>
          <a:p>
            <a:pPr algn="ctr"/>
            <a:endParaRPr kumimoji="0" lang="en-US" altLang="zh-CN" sz="1400" b="1">
              <a:solidFill>
                <a:schemeClr val="bg1"/>
              </a:solidFill>
              <a:latin typeface="Arial" panose="020B0604020202020204" pitchFamily="34" charset="0"/>
            </a:endParaRPr>
          </a:p>
        </p:txBody>
      </p:sp>
      <p:sp>
        <p:nvSpPr>
          <p:cNvPr id="481362" name="AutoShape 82"/>
          <p:cNvSpPr>
            <a:spLocks noChangeArrowheads="1"/>
          </p:cNvSpPr>
          <p:nvPr/>
        </p:nvSpPr>
        <p:spPr bwMode="auto">
          <a:xfrm>
            <a:off x="3322638" y="2976563"/>
            <a:ext cx="793750" cy="574675"/>
          </a:xfrm>
          <a:prstGeom prst="can">
            <a:avLst>
              <a:gd name="adj" fmla="val 25000"/>
            </a:avLst>
          </a:prstGeom>
          <a:gradFill rotWithShape="1">
            <a:gsLst>
              <a:gs pos="0">
                <a:srgbClr val="6699FF"/>
              </a:gs>
              <a:gs pos="100000">
                <a:srgbClr val="6699FF">
                  <a:gamma/>
                  <a:shade val="75686"/>
                  <a:invGamma/>
                </a:srgbClr>
              </a:gs>
            </a:gsLst>
            <a:path path="rect">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ltLang="zh-CN" sz="1400" b="1">
              <a:solidFill>
                <a:schemeClr val="bg1"/>
              </a:solidFill>
              <a:latin typeface="Arial" panose="020B0604020202020204" pitchFamily="34" charset="0"/>
            </a:endParaRPr>
          </a:p>
          <a:p>
            <a:pPr algn="ctr"/>
            <a:r>
              <a:rPr kumimoji="0" lang="zh-CN" altLang="en-US" sz="1400" b="1">
                <a:solidFill>
                  <a:schemeClr val="bg1"/>
                </a:solidFill>
                <a:latin typeface="Arial" panose="020B0604020202020204" pitchFamily="34" charset="0"/>
              </a:rPr>
              <a:t>大数据体</a:t>
            </a:r>
          </a:p>
          <a:p>
            <a:pPr algn="ctr"/>
            <a:r>
              <a:rPr kumimoji="0" lang="zh-CN" altLang="en-US" sz="1400" b="1">
                <a:solidFill>
                  <a:schemeClr val="bg1"/>
                </a:solidFill>
                <a:latin typeface="Arial" panose="020B0604020202020204" pitchFamily="34" charset="0"/>
              </a:rPr>
              <a:t>总库</a:t>
            </a:r>
          </a:p>
          <a:p>
            <a:pPr algn="ctr"/>
            <a:endParaRPr kumimoji="0" lang="en-US" altLang="zh-CN" sz="1400" b="1">
              <a:solidFill>
                <a:schemeClr val="bg1"/>
              </a:solidFill>
              <a:latin typeface="Arial" panose="020B0604020202020204" pitchFamily="34" charset="0"/>
            </a:endParaRPr>
          </a:p>
        </p:txBody>
      </p:sp>
      <p:sp>
        <p:nvSpPr>
          <p:cNvPr id="481363" name="AutoShape 83"/>
          <p:cNvSpPr>
            <a:spLocks noChangeArrowheads="1"/>
          </p:cNvSpPr>
          <p:nvPr/>
        </p:nvSpPr>
        <p:spPr bwMode="auto">
          <a:xfrm>
            <a:off x="5364163" y="2989263"/>
            <a:ext cx="720725" cy="547687"/>
          </a:xfrm>
          <a:prstGeom prst="can">
            <a:avLst>
              <a:gd name="adj" fmla="val 25000"/>
            </a:avLst>
          </a:prstGeom>
          <a:gradFill rotWithShape="1">
            <a:gsLst>
              <a:gs pos="0">
                <a:srgbClr val="6699FF"/>
              </a:gs>
              <a:gs pos="100000">
                <a:srgbClr val="6699FF">
                  <a:gamma/>
                  <a:shade val="75686"/>
                  <a:invGamma/>
                </a:srgbClr>
              </a:gs>
            </a:gsLst>
            <a:path path="rect">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ltLang="zh-CN" sz="1400" b="1">
              <a:solidFill>
                <a:schemeClr val="bg1"/>
              </a:solidFill>
              <a:latin typeface="Arial" panose="020B0604020202020204" pitchFamily="34" charset="0"/>
            </a:endParaRPr>
          </a:p>
          <a:p>
            <a:pPr algn="ctr"/>
            <a:r>
              <a:rPr kumimoji="0" lang="zh-CN" altLang="en-US" sz="1400" b="1">
                <a:solidFill>
                  <a:schemeClr val="bg1"/>
                </a:solidFill>
                <a:latin typeface="Arial" panose="020B0604020202020204" pitchFamily="34" charset="0"/>
              </a:rPr>
              <a:t>生产管理</a:t>
            </a:r>
          </a:p>
          <a:p>
            <a:pPr algn="ctr"/>
            <a:r>
              <a:rPr kumimoji="0" lang="zh-CN" altLang="en-US" sz="1400" b="1">
                <a:solidFill>
                  <a:schemeClr val="bg1"/>
                </a:solidFill>
                <a:latin typeface="Arial" panose="020B0604020202020204" pitchFamily="34" charset="0"/>
              </a:rPr>
              <a:t>总库</a:t>
            </a:r>
          </a:p>
          <a:p>
            <a:pPr algn="ctr"/>
            <a:endParaRPr kumimoji="0" lang="en-US" altLang="zh-CN" sz="1400" b="1">
              <a:solidFill>
                <a:schemeClr val="bg1"/>
              </a:solidFill>
              <a:latin typeface="Arial" panose="020B0604020202020204" pitchFamily="34" charset="0"/>
            </a:endParaRPr>
          </a:p>
        </p:txBody>
      </p:sp>
      <p:sp>
        <p:nvSpPr>
          <p:cNvPr id="481364" name="AutoShape 84"/>
          <p:cNvSpPr>
            <a:spLocks noChangeArrowheads="1"/>
          </p:cNvSpPr>
          <p:nvPr/>
        </p:nvSpPr>
        <p:spPr bwMode="auto">
          <a:xfrm>
            <a:off x="4306888" y="2952750"/>
            <a:ext cx="865187" cy="620713"/>
          </a:xfrm>
          <a:prstGeom prst="can">
            <a:avLst>
              <a:gd name="adj" fmla="val 25000"/>
            </a:avLst>
          </a:prstGeom>
          <a:gradFill rotWithShape="1">
            <a:gsLst>
              <a:gs pos="0">
                <a:srgbClr val="6699FF"/>
              </a:gs>
              <a:gs pos="100000">
                <a:srgbClr val="6699FF">
                  <a:gamma/>
                  <a:shade val="75686"/>
                  <a:invGamma/>
                </a:srgbClr>
              </a:gs>
            </a:gsLst>
            <a:path path="rect">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ltLang="zh-CN" sz="1400" b="1">
              <a:solidFill>
                <a:schemeClr val="bg1"/>
              </a:solidFill>
              <a:latin typeface="Arial" panose="020B0604020202020204" pitchFamily="34" charset="0"/>
            </a:endParaRPr>
          </a:p>
          <a:p>
            <a:pPr algn="ctr"/>
            <a:r>
              <a:rPr kumimoji="0" lang="zh-CN" altLang="en-US" sz="1400" b="1">
                <a:solidFill>
                  <a:schemeClr val="bg1"/>
                </a:solidFill>
                <a:latin typeface="Arial" panose="020B0604020202020204" pitchFamily="34" charset="0"/>
              </a:rPr>
              <a:t>成果总库</a:t>
            </a:r>
          </a:p>
          <a:p>
            <a:pPr algn="ctr"/>
            <a:r>
              <a:rPr kumimoji="0" lang="zh-CN" altLang="en-US" sz="1400" b="1">
                <a:solidFill>
                  <a:schemeClr val="bg1"/>
                </a:solidFill>
                <a:latin typeface="Arial" panose="020B0604020202020204" pitchFamily="34" charset="0"/>
              </a:rPr>
              <a:t>图形、文档</a:t>
            </a:r>
          </a:p>
          <a:p>
            <a:pPr algn="ctr"/>
            <a:endParaRPr kumimoji="0" lang="en-US" altLang="zh-CN" sz="1400" b="1">
              <a:solidFill>
                <a:schemeClr val="bg1"/>
              </a:solidFill>
              <a:latin typeface="Arial" panose="020B0604020202020204" pitchFamily="34" charset="0"/>
            </a:endParaRPr>
          </a:p>
        </p:txBody>
      </p:sp>
      <p:sp>
        <p:nvSpPr>
          <p:cNvPr id="481365" name="Documents"/>
          <p:cNvSpPr>
            <a:spLocks noEditPoints="1" noChangeArrowheads="1"/>
          </p:cNvSpPr>
          <p:nvPr/>
        </p:nvSpPr>
        <p:spPr bwMode="auto">
          <a:xfrm rot="16200000">
            <a:off x="7312819" y="4360069"/>
            <a:ext cx="360362" cy="180975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lgn="ctr">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wrap="none" lIns="18000" tIns="0" rIns="18000" bIns="0"/>
          <a:lstStyle/>
          <a:p>
            <a:pPr algn="ctr"/>
            <a:r>
              <a:rPr kumimoji="0" lang="zh-CN" altLang="en-US" sz="1400">
                <a:latin typeface="Arial" panose="020B0604020202020204" pitchFamily="34" charset="0"/>
              </a:rPr>
              <a:t>数据采集标准</a:t>
            </a:r>
          </a:p>
        </p:txBody>
      </p:sp>
      <p:sp>
        <p:nvSpPr>
          <p:cNvPr id="481366" name="Documents"/>
          <p:cNvSpPr>
            <a:spLocks noEditPoints="1" noChangeArrowheads="1"/>
          </p:cNvSpPr>
          <p:nvPr/>
        </p:nvSpPr>
        <p:spPr bwMode="auto">
          <a:xfrm rot="16200000">
            <a:off x="5291931" y="4075907"/>
            <a:ext cx="360363" cy="165735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lgn="ctr">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wrap="none" lIns="18000" tIns="0" rIns="18000" bIns="0"/>
          <a:lstStyle/>
          <a:p>
            <a:pPr algn="ctr"/>
            <a:r>
              <a:rPr kumimoji="0" lang="zh-CN" altLang="en-US" sz="1400">
                <a:latin typeface="Arial" panose="020B0604020202020204" pitchFamily="34" charset="0"/>
              </a:rPr>
              <a:t>质量控制标准</a:t>
            </a:r>
          </a:p>
        </p:txBody>
      </p:sp>
      <p:sp>
        <p:nvSpPr>
          <p:cNvPr id="481367" name="Documents"/>
          <p:cNvSpPr>
            <a:spLocks noEditPoints="1" noChangeArrowheads="1"/>
          </p:cNvSpPr>
          <p:nvPr/>
        </p:nvSpPr>
        <p:spPr bwMode="auto">
          <a:xfrm rot="16200000">
            <a:off x="7235825" y="3286125"/>
            <a:ext cx="360363" cy="2087563"/>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wrap="none" lIns="18000" tIns="0" rIns="18000" bIns="0"/>
          <a:lstStyle/>
          <a:p>
            <a:pPr algn="ctr"/>
            <a:r>
              <a:rPr kumimoji="0" lang="zh-CN" altLang="en-US" sz="1400">
                <a:latin typeface="Arial" panose="020B0604020202020204" pitchFamily="34" charset="0"/>
              </a:rPr>
              <a:t>源点数据库逻辑标准</a:t>
            </a:r>
          </a:p>
        </p:txBody>
      </p:sp>
      <p:sp>
        <p:nvSpPr>
          <p:cNvPr id="481368" name="Documents"/>
          <p:cNvSpPr>
            <a:spLocks noEditPoints="1" noChangeArrowheads="1"/>
          </p:cNvSpPr>
          <p:nvPr/>
        </p:nvSpPr>
        <p:spPr bwMode="auto">
          <a:xfrm rot="16200000">
            <a:off x="7307263" y="2278063"/>
            <a:ext cx="360362" cy="2087562"/>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wrap="none" lIns="18000" tIns="0" rIns="18000" bIns="0"/>
          <a:lstStyle/>
          <a:p>
            <a:pPr algn="ctr"/>
            <a:r>
              <a:rPr kumimoji="0" lang="zh-CN" altLang="en-US" sz="1400">
                <a:latin typeface="Arial" panose="020B0604020202020204" pitchFamily="34" charset="0"/>
              </a:rPr>
              <a:t>数据中心数据库逻辑标准</a:t>
            </a:r>
          </a:p>
        </p:txBody>
      </p:sp>
      <p:sp>
        <p:nvSpPr>
          <p:cNvPr id="481369" name="Documents"/>
          <p:cNvSpPr>
            <a:spLocks noEditPoints="1" noChangeArrowheads="1"/>
          </p:cNvSpPr>
          <p:nvPr/>
        </p:nvSpPr>
        <p:spPr bwMode="auto">
          <a:xfrm rot="16200000">
            <a:off x="1403351" y="909637"/>
            <a:ext cx="360362" cy="2087563"/>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wrap="none" lIns="18000" tIns="0" rIns="18000" bIns="0"/>
          <a:lstStyle/>
          <a:p>
            <a:pPr algn="ctr"/>
            <a:r>
              <a:rPr kumimoji="0" lang="zh-CN" altLang="en-US" sz="1400">
                <a:latin typeface="Arial" panose="020B0604020202020204" pitchFamily="34" charset="0"/>
              </a:rPr>
              <a:t>项目数据库逻辑标准</a:t>
            </a:r>
          </a:p>
        </p:txBody>
      </p:sp>
      <p:sp>
        <p:nvSpPr>
          <p:cNvPr id="481370" name="Documents"/>
          <p:cNvSpPr>
            <a:spLocks noEditPoints="1" noChangeArrowheads="1"/>
          </p:cNvSpPr>
          <p:nvPr/>
        </p:nvSpPr>
        <p:spPr bwMode="auto">
          <a:xfrm rot="16200000">
            <a:off x="7451725" y="765175"/>
            <a:ext cx="360363" cy="2087563"/>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wrap="none" lIns="18000" tIns="0" rIns="18000" bIns="0"/>
          <a:lstStyle/>
          <a:p>
            <a:pPr algn="ctr"/>
            <a:r>
              <a:rPr kumimoji="0" lang="zh-CN" altLang="en-US" sz="1400">
                <a:latin typeface="Arial" panose="020B0604020202020204" pitchFamily="34" charset="0"/>
              </a:rPr>
              <a:t>生产管理库逻辑标准</a:t>
            </a:r>
          </a:p>
        </p:txBody>
      </p:sp>
      <p:sp>
        <p:nvSpPr>
          <p:cNvPr id="481371" name="Text Box 91"/>
          <p:cNvSpPr txBox="1">
            <a:spLocks noChangeArrowheads="1"/>
          </p:cNvSpPr>
          <p:nvPr/>
        </p:nvSpPr>
        <p:spPr bwMode="auto">
          <a:xfrm>
            <a:off x="4140200" y="6453188"/>
            <a:ext cx="1008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1400" b="1">
                <a:solidFill>
                  <a:srgbClr val="CC0000"/>
                </a:solidFill>
                <a:latin typeface="Arial" panose="020B0604020202020204" pitchFamily="34" charset="0"/>
              </a:rPr>
              <a:t>物探</a:t>
            </a:r>
          </a:p>
        </p:txBody>
      </p:sp>
      <p:grpSp>
        <p:nvGrpSpPr>
          <p:cNvPr id="481372" name="Group 92"/>
          <p:cNvGrpSpPr/>
          <p:nvPr/>
        </p:nvGrpSpPr>
        <p:grpSpPr bwMode="auto">
          <a:xfrm>
            <a:off x="1549400" y="6092825"/>
            <a:ext cx="574675" cy="398463"/>
            <a:chOff x="3249" y="3784"/>
            <a:chExt cx="332" cy="185"/>
          </a:xfrm>
        </p:grpSpPr>
        <p:sp>
          <p:nvSpPr>
            <p:cNvPr id="481373" name="Freeform 93"/>
            <p:cNvSpPr/>
            <p:nvPr/>
          </p:nvSpPr>
          <p:spPr bwMode="auto">
            <a:xfrm>
              <a:off x="3249" y="3830"/>
              <a:ext cx="332" cy="139"/>
            </a:xfrm>
            <a:custGeom>
              <a:avLst/>
              <a:gdLst>
                <a:gd name="T0" fmla="*/ 385 w 419"/>
                <a:gd name="T1" fmla="*/ 174 h 214"/>
                <a:gd name="T2" fmla="*/ 392 w 419"/>
                <a:gd name="T3" fmla="*/ 152 h 214"/>
                <a:gd name="T4" fmla="*/ 385 w 419"/>
                <a:gd name="T5" fmla="*/ 146 h 214"/>
                <a:gd name="T6" fmla="*/ 392 w 419"/>
                <a:gd name="T7" fmla="*/ 104 h 214"/>
                <a:gd name="T8" fmla="*/ 388 w 419"/>
                <a:gd name="T9" fmla="*/ 88 h 214"/>
                <a:gd name="T10" fmla="*/ 392 w 419"/>
                <a:gd name="T11" fmla="*/ 0 h 214"/>
                <a:gd name="T12" fmla="*/ 393 w 419"/>
                <a:gd name="T13" fmla="*/ 88 h 214"/>
                <a:gd name="T14" fmla="*/ 397 w 419"/>
                <a:gd name="T15" fmla="*/ 104 h 214"/>
                <a:gd name="T16" fmla="*/ 393 w 419"/>
                <a:gd name="T17" fmla="*/ 146 h 214"/>
                <a:gd name="T18" fmla="*/ 401 w 419"/>
                <a:gd name="T19" fmla="*/ 152 h 214"/>
                <a:gd name="T20" fmla="*/ 393 w 419"/>
                <a:gd name="T21" fmla="*/ 174 h 214"/>
                <a:gd name="T22" fmla="*/ 401 w 419"/>
                <a:gd name="T23" fmla="*/ 198 h 214"/>
                <a:gd name="T24" fmla="*/ 418 w 419"/>
                <a:gd name="T25" fmla="*/ 213 h 214"/>
                <a:gd name="T26" fmla="*/ 0 w 419"/>
                <a:gd name="T27" fmla="*/ 198 h 214"/>
                <a:gd name="T28" fmla="*/ 26 w 419"/>
                <a:gd name="T29" fmla="*/ 175 h 214"/>
                <a:gd name="T30" fmla="*/ 24 w 419"/>
                <a:gd name="T31" fmla="*/ 170 h 214"/>
                <a:gd name="T32" fmla="*/ 20 w 419"/>
                <a:gd name="T33" fmla="*/ 159 h 214"/>
                <a:gd name="T34" fmla="*/ 20 w 419"/>
                <a:gd name="T35" fmla="*/ 149 h 214"/>
                <a:gd name="T36" fmla="*/ 24 w 419"/>
                <a:gd name="T37" fmla="*/ 138 h 214"/>
                <a:gd name="T38" fmla="*/ 29 w 419"/>
                <a:gd name="T39" fmla="*/ 130 h 214"/>
                <a:gd name="T40" fmla="*/ 100 w 419"/>
                <a:gd name="T41" fmla="*/ 82 h 214"/>
                <a:gd name="T42" fmla="*/ 105 w 419"/>
                <a:gd name="T43" fmla="*/ 80 h 214"/>
                <a:gd name="T44" fmla="*/ 114 w 419"/>
                <a:gd name="T45" fmla="*/ 79 h 214"/>
                <a:gd name="T46" fmla="*/ 123 w 419"/>
                <a:gd name="T47" fmla="*/ 82 h 214"/>
                <a:gd name="T48" fmla="*/ 130 w 419"/>
                <a:gd name="T49" fmla="*/ 87 h 214"/>
                <a:gd name="T50" fmla="*/ 134 w 419"/>
                <a:gd name="T51" fmla="*/ 94 h 214"/>
                <a:gd name="T52" fmla="*/ 136 w 419"/>
                <a:gd name="T53" fmla="*/ 103 h 214"/>
                <a:gd name="T54" fmla="*/ 134 w 419"/>
                <a:gd name="T55" fmla="*/ 112 h 214"/>
                <a:gd name="T56" fmla="*/ 130 w 419"/>
                <a:gd name="T57" fmla="*/ 120 h 214"/>
                <a:gd name="T58" fmla="*/ 82 w 419"/>
                <a:gd name="T59" fmla="*/ 153 h 214"/>
                <a:gd name="T60" fmla="*/ 81 w 419"/>
                <a:gd name="T61" fmla="*/ 162 h 214"/>
                <a:gd name="T62" fmla="*/ 78 w 419"/>
                <a:gd name="T63" fmla="*/ 171 h 214"/>
                <a:gd name="T64" fmla="*/ 84 w 419"/>
                <a:gd name="T65"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9" h="214">
                  <a:moveTo>
                    <a:pt x="385" y="198"/>
                  </a:moveTo>
                  <a:lnTo>
                    <a:pt x="385" y="174"/>
                  </a:lnTo>
                  <a:lnTo>
                    <a:pt x="392" y="174"/>
                  </a:lnTo>
                  <a:lnTo>
                    <a:pt x="392" y="152"/>
                  </a:lnTo>
                  <a:lnTo>
                    <a:pt x="385" y="152"/>
                  </a:lnTo>
                  <a:lnTo>
                    <a:pt x="385" y="146"/>
                  </a:lnTo>
                  <a:lnTo>
                    <a:pt x="392" y="146"/>
                  </a:lnTo>
                  <a:lnTo>
                    <a:pt x="392" y="104"/>
                  </a:lnTo>
                  <a:lnTo>
                    <a:pt x="388" y="104"/>
                  </a:lnTo>
                  <a:lnTo>
                    <a:pt x="388" y="88"/>
                  </a:lnTo>
                  <a:lnTo>
                    <a:pt x="392" y="88"/>
                  </a:lnTo>
                  <a:lnTo>
                    <a:pt x="392" y="0"/>
                  </a:lnTo>
                  <a:lnTo>
                    <a:pt x="393" y="0"/>
                  </a:lnTo>
                  <a:lnTo>
                    <a:pt x="393" y="88"/>
                  </a:lnTo>
                  <a:lnTo>
                    <a:pt x="397" y="88"/>
                  </a:lnTo>
                  <a:lnTo>
                    <a:pt x="397" y="104"/>
                  </a:lnTo>
                  <a:lnTo>
                    <a:pt x="393" y="104"/>
                  </a:lnTo>
                  <a:lnTo>
                    <a:pt x="393" y="146"/>
                  </a:lnTo>
                  <a:lnTo>
                    <a:pt x="401" y="146"/>
                  </a:lnTo>
                  <a:lnTo>
                    <a:pt x="401" y="152"/>
                  </a:lnTo>
                  <a:lnTo>
                    <a:pt x="393" y="152"/>
                  </a:lnTo>
                  <a:lnTo>
                    <a:pt x="393" y="174"/>
                  </a:lnTo>
                  <a:lnTo>
                    <a:pt x="401" y="174"/>
                  </a:lnTo>
                  <a:lnTo>
                    <a:pt x="401" y="198"/>
                  </a:lnTo>
                  <a:lnTo>
                    <a:pt x="418" y="198"/>
                  </a:lnTo>
                  <a:lnTo>
                    <a:pt x="418" y="213"/>
                  </a:lnTo>
                  <a:lnTo>
                    <a:pt x="0" y="213"/>
                  </a:lnTo>
                  <a:lnTo>
                    <a:pt x="0" y="198"/>
                  </a:lnTo>
                  <a:lnTo>
                    <a:pt x="15" y="198"/>
                  </a:lnTo>
                  <a:lnTo>
                    <a:pt x="26" y="175"/>
                  </a:lnTo>
                  <a:lnTo>
                    <a:pt x="26" y="174"/>
                  </a:lnTo>
                  <a:lnTo>
                    <a:pt x="24" y="170"/>
                  </a:lnTo>
                  <a:lnTo>
                    <a:pt x="22" y="165"/>
                  </a:lnTo>
                  <a:lnTo>
                    <a:pt x="20" y="159"/>
                  </a:lnTo>
                  <a:lnTo>
                    <a:pt x="20" y="153"/>
                  </a:lnTo>
                  <a:lnTo>
                    <a:pt x="20" y="149"/>
                  </a:lnTo>
                  <a:lnTo>
                    <a:pt x="22" y="144"/>
                  </a:lnTo>
                  <a:lnTo>
                    <a:pt x="24" y="138"/>
                  </a:lnTo>
                  <a:lnTo>
                    <a:pt x="26" y="134"/>
                  </a:lnTo>
                  <a:lnTo>
                    <a:pt x="29" y="130"/>
                  </a:lnTo>
                  <a:lnTo>
                    <a:pt x="32" y="127"/>
                  </a:lnTo>
                  <a:lnTo>
                    <a:pt x="100" y="82"/>
                  </a:lnTo>
                  <a:lnTo>
                    <a:pt x="101" y="81"/>
                  </a:lnTo>
                  <a:lnTo>
                    <a:pt x="105" y="80"/>
                  </a:lnTo>
                  <a:lnTo>
                    <a:pt x="109" y="79"/>
                  </a:lnTo>
                  <a:lnTo>
                    <a:pt x="114" y="79"/>
                  </a:lnTo>
                  <a:lnTo>
                    <a:pt x="118" y="80"/>
                  </a:lnTo>
                  <a:lnTo>
                    <a:pt x="123" y="82"/>
                  </a:lnTo>
                  <a:lnTo>
                    <a:pt x="126" y="85"/>
                  </a:lnTo>
                  <a:lnTo>
                    <a:pt x="130" y="87"/>
                  </a:lnTo>
                  <a:lnTo>
                    <a:pt x="132" y="90"/>
                  </a:lnTo>
                  <a:lnTo>
                    <a:pt x="134" y="94"/>
                  </a:lnTo>
                  <a:lnTo>
                    <a:pt x="135" y="99"/>
                  </a:lnTo>
                  <a:lnTo>
                    <a:pt x="136" y="103"/>
                  </a:lnTo>
                  <a:lnTo>
                    <a:pt x="136" y="108"/>
                  </a:lnTo>
                  <a:lnTo>
                    <a:pt x="134" y="112"/>
                  </a:lnTo>
                  <a:lnTo>
                    <a:pt x="132" y="116"/>
                  </a:lnTo>
                  <a:lnTo>
                    <a:pt x="130" y="120"/>
                  </a:lnTo>
                  <a:lnTo>
                    <a:pt x="127" y="123"/>
                  </a:lnTo>
                  <a:lnTo>
                    <a:pt x="82" y="153"/>
                  </a:lnTo>
                  <a:lnTo>
                    <a:pt x="82" y="156"/>
                  </a:lnTo>
                  <a:lnTo>
                    <a:pt x="81" y="162"/>
                  </a:lnTo>
                  <a:lnTo>
                    <a:pt x="80" y="167"/>
                  </a:lnTo>
                  <a:lnTo>
                    <a:pt x="78" y="171"/>
                  </a:lnTo>
                  <a:lnTo>
                    <a:pt x="74" y="175"/>
                  </a:lnTo>
                  <a:lnTo>
                    <a:pt x="84" y="198"/>
                  </a:lnTo>
                  <a:lnTo>
                    <a:pt x="385" y="198"/>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74" name="Freeform 94"/>
            <p:cNvSpPr/>
            <p:nvPr/>
          </p:nvSpPr>
          <p:spPr bwMode="auto">
            <a:xfrm>
              <a:off x="3332" y="3885"/>
              <a:ext cx="66" cy="75"/>
            </a:xfrm>
            <a:custGeom>
              <a:avLst/>
              <a:gdLst>
                <a:gd name="T0" fmla="*/ 0 w 84"/>
                <a:gd name="T1" fmla="*/ 115 h 116"/>
                <a:gd name="T2" fmla="*/ 0 w 84"/>
                <a:gd name="T3" fmla="*/ 32 h 116"/>
                <a:gd name="T4" fmla="*/ 1 w 84"/>
                <a:gd name="T5" fmla="*/ 25 h 116"/>
                <a:gd name="T6" fmla="*/ 6 w 84"/>
                <a:gd name="T7" fmla="*/ 19 h 116"/>
                <a:gd name="T8" fmla="*/ 10 w 84"/>
                <a:gd name="T9" fmla="*/ 15 h 116"/>
                <a:gd name="T10" fmla="*/ 26 w 84"/>
                <a:gd name="T11" fmla="*/ 6 h 116"/>
                <a:gd name="T12" fmla="*/ 40 w 84"/>
                <a:gd name="T13" fmla="*/ 1 h 116"/>
                <a:gd name="T14" fmla="*/ 53 w 84"/>
                <a:gd name="T15" fmla="*/ 0 h 116"/>
                <a:gd name="T16" fmla="*/ 61 w 84"/>
                <a:gd name="T17" fmla="*/ 0 h 116"/>
                <a:gd name="T18" fmla="*/ 68 w 84"/>
                <a:gd name="T19" fmla="*/ 0 h 116"/>
                <a:gd name="T20" fmla="*/ 73 w 84"/>
                <a:gd name="T21" fmla="*/ 2 h 116"/>
                <a:gd name="T22" fmla="*/ 76 w 84"/>
                <a:gd name="T23" fmla="*/ 6 h 116"/>
                <a:gd name="T24" fmla="*/ 79 w 84"/>
                <a:gd name="T25" fmla="*/ 9 h 116"/>
                <a:gd name="T26" fmla="*/ 81 w 84"/>
                <a:gd name="T27" fmla="*/ 16 h 116"/>
                <a:gd name="T28" fmla="*/ 83 w 84"/>
                <a:gd name="T29" fmla="*/ 23 h 116"/>
                <a:gd name="T30" fmla="*/ 83 w 84"/>
                <a:gd name="T31" fmla="*/ 32 h 116"/>
                <a:gd name="T32" fmla="*/ 83 w 84"/>
                <a:gd name="T33" fmla="*/ 115 h 116"/>
                <a:gd name="T34" fmla="*/ 0 w 84"/>
                <a:gd name="T35" fmla="*/ 1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16">
                  <a:moveTo>
                    <a:pt x="0" y="115"/>
                  </a:moveTo>
                  <a:lnTo>
                    <a:pt x="0" y="32"/>
                  </a:lnTo>
                  <a:lnTo>
                    <a:pt x="1" y="25"/>
                  </a:lnTo>
                  <a:lnTo>
                    <a:pt x="6" y="19"/>
                  </a:lnTo>
                  <a:lnTo>
                    <a:pt x="10" y="15"/>
                  </a:lnTo>
                  <a:lnTo>
                    <a:pt x="26" y="6"/>
                  </a:lnTo>
                  <a:lnTo>
                    <a:pt x="40" y="1"/>
                  </a:lnTo>
                  <a:lnTo>
                    <a:pt x="53" y="0"/>
                  </a:lnTo>
                  <a:lnTo>
                    <a:pt x="61" y="0"/>
                  </a:lnTo>
                  <a:lnTo>
                    <a:pt x="68" y="0"/>
                  </a:lnTo>
                  <a:lnTo>
                    <a:pt x="73" y="2"/>
                  </a:lnTo>
                  <a:lnTo>
                    <a:pt x="76" y="6"/>
                  </a:lnTo>
                  <a:lnTo>
                    <a:pt x="79" y="9"/>
                  </a:lnTo>
                  <a:lnTo>
                    <a:pt x="81" y="16"/>
                  </a:lnTo>
                  <a:lnTo>
                    <a:pt x="83" y="23"/>
                  </a:lnTo>
                  <a:lnTo>
                    <a:pt x="83" y="32"/>
                  </a:lnTo>
                  <a:lnTo>
                    <a:pt x="83" y="115"/>
                  </a:lnTo>
                  <a:lnTo>
                    <a:pt x="0" y="115"/>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75" name="Freeform 95"/>
            <p:cNvSpPr/>
            <p:nvPr/>
          </p:nvSpPr>
          <p:spPr bwMode="auto">
            <a:xfrm>
              <a:off x="3387" y="3848"/>
              <a:ext cx="57" cy="95"/>
            </a:xfrm>
            <a:custGeom>
              <a:avLst/>
              <a:gdLst>
                <a:gd name="T0" fmla="*/ 9 w 71"/>
                <a:gd name="T1" fmla="*/ 58 h 146"/>
                <a:gd name="T2" fmla="*/ 7 w 71"/>
                <a:gd name="T3" fmla="*/ 43 h 146"/>
                <a:gd name="T4" fmla="*/ 4 w 71"/>
                <a:gd name="T5" fmla="*/ 28 h 146"/>
                <a:gd name="T6" fmla="*/ 0 w 71"/>
                <a:gd name="T7" fmla="*/ 18 h 146"/>
                <a:gd name="T8" fmla="*/ 0 w 71"/>
                <a:gd name="T9" fmla="*/ 14 h 146"/>
                <a:gd name="T10" fmla="*/ 0 w 71"/>
                <a:gd name="T11" fmla="*/ 8 h 146"/>
                <a:gd name="T12" fmla="*/ 1 w 71"/>
                <a:gd name="T13" fmla="*/ 4 h 146"/>
                <a:gd name="T14" fmla="*/ 5 w 71"/>
                <a:gd name="T15" fmla="*/ 0 h 146"/>
                <a:gd name="T16" fmla="*/ 9 w 71"/>
                <a:gd name="T17" fmla="*/ 0 h 146"/>
                <a:gd name="T18" fmla="*/ 15 w 71"/>
                <a:gd name="T19" fmla="*/ 0 h 146"/>
                <a:gd name="T20" fmla="*/ 23 w 71"/>
                <a:gd name="T21" fmla="*/ 2 h 146"/>
                <a:gd name="T22" fmla="*/ 36 w 71"/>
                <a:gd name="T23" fmla="*/ 9 h 146"/>
                <a:gd name="T24" fmla="*/ 45 w 71"/>
                <a:gd name="T25" fmla="*/ 18 h 146"/>
                <a:gd name="T26" fmla="*/ 51 w 71"/>
                <a:gd name="T27" fmla="*/ 25 h 146"/>
                <a:gd name="T28" fmla="*/ 55 w 71"/>
                <a:gd name="T29" fmla="*/ 30 h 146"/>
                <a:gd name="T30" fmla="*/ 61 w 71"/>
                <a:gd name="T31" fmla="*/ 39 h 146"/>
                <a:gd name="T32" fmla="*/ 64 w 71"/>
                <a:gd name="T33" fmla="*/ 49 h 146"/>
                <a:gd name="T34" fmla="*/ 68 w 71"/>
                <a:gd name="T35" fmla="*/ 62 h 146"/>
                <a:gd name="T36" fmla="*/ 70 w 71"/>
                <a:gd name="T37" fmla="*/ 75 h 146"/>
                <a:gd name="T38" fmla="*/ 69 w 71"/>
                <a:gd name="T39" fmla="*/ 90 h 146"/>
                <a:gd name="T40" fmla="*/ 65 w 71"/>
                <a:gd name="T41" fmla="*/ 106 h 146"/>
                <a:gd name="T42" fmla="*/ 60 w 71"/>
                <a:gd name="T43" fmla="*/ 119 h 146"/>
                <a:gd name="T44" fmla="*/ 54 w 71"/>
                <a:gd name="T45" fmla="*/ 128 h 146"/>
                <a:gd name="T46" fmla="*/ 46 w 71"/>
                <a:gd name="T47" fmla="*/ 138 h 146"/>
                <a:gd name="T48" fmla="*/ 40 w 71"/>
                <a:gd name="T49" fmla="*/ 143 h 146"/>
                <a:gd name="T50" fmla="*/ 36 w 71"/>
                <a:gd name="T51" fmla="*/ 145 h 146"/>
                <a:gd name="T52" fmla="*/ 31 w 71"/>
                <a:gd name="T53" fmla="*/ 145 h 146"/>
                <a:gd name="T54" fmla="*/ 25 w 71"/>
                <a:gd name="T55" fmla="*/ 143 h 146"/>
                <a:gd name="T56" fmla="*/ 23 w 71"/>
                <a:gd name="T57" fmla="*/ 137 h 146"/>
                <a:gd name="T58" fmla="*/ 23 w 71"/>
                <a:gd name="T59" fmla="*/ 124 h 146"/>
                <a:gd name="T60" fmla="*/ 22 w 71"/>
                <a:gd name="T61" fmla="*/ 111 h 146"/>
                <a:gd name="T62" fmla="*/ 22 w 71"/>
                <a:gd name="T63" fmla="*/ 102 h 146"/>
                <a:gd name="T64" fmla="*/ 9 w 71"/>
                <a:gd name="T65" fmla="*/ 102 h 146"/>
                <a:gd name="T66" fmla="*/ 9 w 71"/>
                <a:gd name="T67"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146">
                  <a:moveTo>
                    <a:pt x="9" y="58"/>
                  </a:moveTo>
                  <a:lnTo>
                    <a:pt x="7" y="43"/>
                  </a:lnTo>
                  <a:lnTo>
                    <a:pt x="4" y="28"/>
                  </a:lnTo>
                  <a:lnTo>
                    <a:pt x="0" y="18"/>
                  </a:lnTo>
                  <a:lnTo>
                    <a:pt x="0" y="14"/>
                  </a:lnTo>
                  <a:lnTo>
                    <a:pt x="0" y="8"/>
                  </a:lnTo>
                  <a:lnTo>
                    <a:pt x="1" y="4"/>
                  </a:lnTo>
                  <a:lnTo>
                    <a:pt x="5" y="0"/>
                  </a:lnTo>
                  <a:lnTo>
                    <a:pt x="9" y="0"/>
                  </a:lnTo>
                  <a:lnTo>
                    <a:pt x="15" y="0"/>
                  </a:lnTo>
                  <a:lnTo>
                    <a:pt x="23" y="2"/>
                  </a:lnTo>
                  <a:lnTo>
                    <a:pt x="36" y="9"/>
                  </a:lnTo>
                  <a:lnTo>
                    <a:pt x="45" y="18"/>
                  </a:lnTo>
                  <a:lnTo>
                    <a:pt x="51" y="25"/>
                  </a:lnTo>
                  <a:lnTo>
                    <a:pt x="55" y="30"/>
                  </a:lnTo>
                  <a:lnTo>
                    <a:pt x="61" y="39"/>
                  </a:lnTo>
                  <a:lnTo>
                    <a:pt x="64" y="49"/>
                  </a:lnTo>
                  <a:lnTo>
                    <a:pt x="68" y="62"/>
                  </a:lnTo>
                  <a:lnTo>
                    <a:pt x="70" y="75"/>
                  </a:lnTo>
                  <a:lnTo>
                    <a:pt x="69" y="90"/>
                  </a:lnTo>
                  <a:lnTo>
                    <a:pt x="65" y="106"/>
                  </a:lnTo>
                  <a:lnTo>
                    <a:pt x="60" y="119"/>
                  </a:lnTo>
                  <a:lnTo>
                    <a:pt x="54" y="128"/>
                  </a:lnTo>
                  <a:lnTo>
                    <a:pt x="46" y="138"/>
                  </a:lnTo>
                  <a:lnTo>
                    <a:pt x="40" y="143"/>
                  </a:lnTo>
                  <a:lnTo>
                    <a:pt x="36" y="145"/>
                  </a:lnTo>
                  <a:lnTo>
                    <a:pt x="31" y="145"/>
                  </a:lnTo>
                  <a:lnTo>
                    <a:pt x="25" y="143"/>
                  </a:lnTo>
                  <a:lnTo>
                    <a:pt x="23" y="137"/>
                  </a:lnTo>
                  <a:lnTo>
                    <a:pt x="23" y="124"/>
                  </a:lnTo>
                  <a:lnTo>
                    <a:pt x="22" y="111"/>
                  </a:lnTo>
                  <a:lnTo>
                    <a:pt x="22" y="102"/>
                  </a:lnTo>
                  <a:lnTo>
                    <a:pt x="9" y="102"/>
                  </a:lnTo>
                  <a:lnTo>
                    <a:pt x="9" y="58"/>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76" name="Freeform 96"/>
            <p:cNvSpPr/>
            <p:nvPr/>
          </p:nvSpPr>
          <p:spPr bwMode="auto">
            <a:xfrm>
              <a:off x="3356" y="3784"/>
              <a:ext cx="208" cy="77"/>
            </a:xfrm>
            <a:custGeom>
              <a:avLst/>
              <a:gdLst>
                <a:gd name="T0" fmla="*/ 47 w 261"/>
                <a:gd name="T1" fmla="*/ 50 h 117"/>
                <a:gd name="T2" fmla="*/ 117 w 261"/>
                <a:gd name="T3" fmla="*/ 50 h 117"/>
                <a:gd name="T4" fmla="*/ 117 w 261"/>
                <a:gd name="T5" fmla="*/ 56 h 117"/>
                <a:gd name="T6" fmla="*/ 162 w 261"/>
                <a:gd name="T7" fmla="*/ 56 h 117"/>
                <a:gd name="T8" fmla="*/ 162 w 261"/>
                <a:gd name="T9" fmla="*/ 50 h 117"/>
                <a:gd name="T10" fmla="*/ 217 w 261"/>
                <a:gd name="T11" fmla="*/ 50 h 117"/>
                <a:gd name="T12" fmla="*/ 228 w 261"/>
                <a:gd name="T13" fmla="*/ 100 h 117"/>
                <a:gd name="T14" fmla="*/ 239 w 261"/>
                <a:gd name="T15" fmla="*/ 116 h 117"/>
                <a:gd name="T16" fmla="*/ 241 w 261"/>
                <a:gd name="T17" fmla="*/ 116 h 117"/>
                <a:gd name="T18" fmla="*/ 257 w 261"/>
                <a:gd name="T19" fmla="*/ 96 h 117"/>
                <a:gd name="T20" fmla="*/ 259 w 261"/>
                <a:gd name="T21" fmla="*/ 88 h 117"/>
                <a:gd name="T22" fmla="*/ 260 w 261"/>
                <a:gd name="T23" fmla="*/ 76 h 117"/>
                <a:gd name="T24" fmla="*/ 260 w 261"/>
                <a:gd name="T25" fmla="*/ 64 h 117"/>
                <a:gd name="T26" fmla="*/ 258 w 261"/>
                <a:gd name="T27" fmla="*/ 49 h 117"/>
                <a:gd name="T28" fmla="*/ 256 w 261"/>
                <a:gd name="T29" fmla="*/ 36 h 117"/>
                <a:gd name="T30" fmla="*/ 252 w 261"/>
                <a:gd name="T31" fmla="*/ 25 h 117"/>
                <a:gd name="T32" fmla="*/ 247 w 261"/>
                <a:gd name="T33" fmla="*/ 14 h 117"/>
                <a:gd name="T34" fmla="*/ 240 w 261"/>
                <a:gd name="T35" fmla="*/ 5 h 117"/>
                <a:gd name="T36" fmla="*/ 234 w 261"/>
                <a:gd name="T37" fmla="*/ 0 h 117"/>
                <a:gd name="T38" fmla="*/ 231 w 261"/>
                <a:gd name="T39" fmla="*/ 0 h 117"/>
                <a:gd name="T40" fmla="*/ 227 w 261"/>
                <a:gd name="T41" fmla="*/ 0 h 117"/>
                <a:gd name="T42" fmla="*/ 226 w 261"/>
                <a:gd name="T43" fmla="*/ 0 h 117"/>
                <a:gd name="T44" fmla="*/ 222 w 261"/>
                <a:gd name="T45" fmla="*/ 2 h 117"/>
                <a:gd name="T46" fmla="*/ 210 w 261"/>
                <a:gd name="T47" fmla="*/ 18 h 117"/>
                <a:gd name="T48" fmla="*/ 209 w 261"/>
                <a:gd name="T49" fmla="*/ 18 h 117"/>
                <a:gd name="T50" fmla="*/ 0 w 261"/>
                <a:gd name="T51" fmla="*/ 18 h 117"/>
                <a:gd name="T52" fmla="*/ 0 w 261"/>
                <a:gd name="T53" fmla="*/ 50 h 117"/>
                <a:gd name="T54" fmla="*/ 24 w 261"/>
                <a:gd name="T55" fmla="*/ 73 h 117"/>
                <a:gd name="T56" fmla="*/ 47 w 261"/>
                <a:gd name="T57" fmla="*/ 5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1" h="117">
                  <a:moveTo>
                    <a:pt x="47" y="50"/>
                  </a:moveTo>
                  <a:lnTo>
                    <a:pt x="117" y="50"/>
                  </a:lnTo>
                  <a:lnTo>
                    <a:pt x="117" y="56"/>
                  </a:lnTo>
                  <a:lnTo>
                    <a:pt x="162" y="56"/>
                  </a:lnTo>
                  <a:lnTo>
                    <a:pt x="162" y="50"/>
                  </a:lnTo>
                  <a:lnTo>
                    <a:pt x="217" y="50"/>
                  </a:lnTo>
                  <a:lnTo>
                    <a:pt x="228" y="100"/>
                  </a:lnTo>
                  <a:lnTo>
                    <a:pt x="239" y="116"/>
                  </a:lnTo>
                  <a:lnTo>
                    <a:pt x="241" y="116"/>
                  </a:lnTo>
                  <a:lnTo>
                    <a:pt x="257" y="96"/>
                  </a:lnTo>
                  <a:lnTo>
                    <a:pt x="259" y="88"/>
                  </a:lnTo>
                  <a:lnTo>
                    <a:pt x="260" y="76"/>
                  </a:lnTo>
                  <a:lnTo>
                    <a:pt x="260" y="64"/>
                  </a:lnTo>
                  <a:lnTo>
                    <a:pt x="258" y="49"/>
                  </a:lnTo>
                  <a:lnTo>
                    <a:pt x="256" y="36"/>
                  </a:lnTo>
                  <a:lnTo>
                    <a:pt x="252" y="25"/>
                  </a:lnTo>
                  <a:lnTo>
                    <a:pt x="247" y="14"/>
                  </a:lnTo>
                  <a:lnTo>
                    <a:pt x="240" y="5"/>
                  </a:lnTo>
                  <a:lnTo>
                    <a:pt x="234" y="0"/>
                  </a:lnTo>
                  <a:lnTo>
                    <a:pt x="231" y="0"/>
                  </a:lnTo>
                  <a:lnTo>
                    <a:pt x="227" y="0"/>
                  </a:lnTo>
                  <a:lnTo>
                    <a:pt x="226" y="0"/>
                  </a:lnTo>
                  <a:lnTo>
                    <a:pt x="222" y="2"/>
                  </a:lnTo>
                  <a:lnTo>
                    <a:pt x="210" y="18"/>
                  </a:lnTo>
                  <a:lnTo>
                    <a:pt x="209" y="18"/>
                  </a:lnTo>
                  <a:lnTo>
                    <a:pt x="0" y="18"/>
                  </a:lnTo>
                  <a:lnTo>
                    <a:pt x="0" y="50"/>
                  </a:lnTo>
                  <a:lnTo>
                    <a:pt x="24" y="73"/>
                  </a:lnTo>
                  <a:lnTo>
                    <a:pt x="47" y="5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77" name="Freeform 97"/>
            <p:cNvSpPr/>
            <p:nvPr/>
          </p:nvSpPr>
          <p:spPr bwMode="auto">
            <a:xfrm>
              <a:off x="3410" y="3821"/>
              <a:ext cx="86" cy="144"/>
            </a:xfrm>
            <a:custGeom>
              <a:avLst/>
              <a:gdLst>
                <a:gd name="T0" fmla="*/ 0 w 109"/>
                <a:gd name="T1" fmla="*/ 220 h 221"/>
                <a:gd name="T2" fmla="*/ 63 w 109"/>
                <a:gd name="T3" fmla="*/ 0 h 221"/>
                <a:gd name="T4" fmla="*/ 82 w 109"/>
                <a:gd name="T5" fmla="*/ 0 h 221"/>
                <a:gd name="T6" fmla="*/ 108 w 109"/>
                <a:gd name="T7" fmla="*/ 220 h 221"/>
                <a:gd name="T8" fmla="*/ 90 w 109"/>
                <a:gd name="T9" fmla="*/ 220 h 221"/>
                <a:gd name="T10" fmla="*/ 70 w 109"/>
                <a:gd name="T11" fmla="*/ 37 h 221"/>
                <a:gd name="T12" fmla="*/ 19 w 109"/>
                <a:gd name="T13" fmla="*/ 220 h 221"/>
                <a:gd name="T14" fmla="*/ 0 w 109"/>
                <a:gd name="T15" fmla="*/ 220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21">
                  <a:moveTo>
                    <a:pt x="0" y="220"/>
                  </a:moveTo>
                  <a:lnTo>
                    <a:pt x="63" y="0"/>
                  </a:lnTo>
                  <a:lnTo>
                    <a:pt x="82" y="0"/>
                  </a:lnTo>
                  <a:lnTo>
                    <a:pt x="108" y="220"/>
                  </a:lnTo>
                  <a:lnTo>
                    <a:pt x="90" y="220"/>
                  </a:lnTo>
                  <a:lnTo>
                    <a:pt x="70" y="37"/>
                  </a:lnTo>
                  <a:lnTo>
                    <a:pt x="19" y="220"/>
                  </a:lnTo>
                  <a:lnTo>
                    <a:pt x="0" y="22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78" name="Freeform 98"/>
            <p:cNvSpPr/>
            <p:nvPr/>
          </p:nvSpPr>
          <p:spPr bwMode="auto">
            <a:xfrm>
              <a:off x="3448" y="3873"/>
              <a:ext cx="28" cy="14"/>
            </a:xfrm>
            <a:custGeom>
              <a:avLst/>
              <a:gdLst>
                <a:gd name="T0" fmla="*/ 5 w 35"/>
                <a:gd name="T1" fmla="*/ 0 h 20"/>
                <a:gd name="T2" fmla="*/ 34 w 35"/>
                <a:gd name="T3" fmla="*/ 0 h 20"/>
                <a:gd name="T4" fmla="*/ 34 w 35"/>
                <a:gd name="T5" fmla="*/ 19 h 20"/>
                <a:gd name="T6" fmla="*/ 0 w 35"/>
                <a:gd name="T7" fmla="*/ 19 h 20"/>
                <a:gd name="T8" fmla="*/ 5 w 35"/>
                <a:gd name="T9" fmla="*/ 0 h 20"/>
              </a:gdLst>
              <a:ahLst/>
              <a:cxnLst>
                <a:cxn ang="0">
                  <a:pos x="T0" y="T1"/>
                </a:cxn>
                <a:cxn ang="0">
                  <a:pos x="T2" y="T3"/>
                </a:cxn>
                <a:cxn ang="0">
                  <a:pos x="T4" y="T5"/>
                </a:cxn>
                <a:cxn ang="0">
                  <a:pos x="T6" y="T7"/>
                </a:cxn>
                <a:cxn ang="0">
                  <a:pos x="T8" y="T9"/>
                </a:cxn>
              </a:cxnLst>
              <a:rect l="0" t="0" r="r" b="b"/>
              <a:pathLst>
                <a:path w="35" h="20">
                  <a:moveTo>
                    <a:pt x="5" y="0"/>
                  </a:moveTo>
                  <a:lnTo>
                    <a:pt x="34" y="0"/>
                  </a:lnTo>
                  <a:lnTo>
                    <a:pt x="34" y="19"/>
                  </a:lnTo>
                  <a:lnTo>
                    <a:pt x="0" y="19"/>
                  </a:lnTo>
                  <a:lnTo>
                    <a:pt x="5" y="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79" name="Freeform 99"/>
            <p:cNvSpPr/>
            <p:nvPr/>
          </p:nvSpPr>
          <p:spPr bwMode="auto">
            <a:xfrm>
              <a:off x="3439" y="3898"/>
              <a:ext cx="39" cy="12"/>
            </a:xfrm>
            <a:custGeom>
              <a:avLst/>
              <a:gdLst>
                <a:gd name="T0" fmla="*/ 3 w 50"/>
                <a:gd name="T1" fmla="*/ 0 h 19"/>
                <a:gd name="T2" fmla="*/ 49 w 50"/>
                <a:gd name="T3" fmla="*/ 0 h 19"/>
                <a:gd name="T4" fmla="*/ 49 w 50"/>
                <a:gd name="T5" fmla="*/ 18 h 19"/>
                <a:gd name="T6" fmla="*/ 0 w 50"/>
                <a:gd name="T7" fmla="*/ 18 h 19"/>
                <a:gd name="T8" fmla="*/ 3 w 50"/>
                <a:gd name="T9" fmla="*/ 0 h 19"/>
              </a:gdLst>
              <a:ahLst/>
              <a:cxnLst>
                <a:cxn ang="0">
                  <a:pos x="T0" y="T1"/>
                </a:cxn>
                <a:cxn ang="0">
                  <a:pos x="T2" y="T3"/>
                </a:cxn>
                <a:cxn ang="0">
                  <a:pos x="T4" y="T5"/>
                </a:cxn>
                <a:cxn ang="0">
                  <a:pos x="T6" y="T7"/>
                </a:cxn>
                <a:cxn ang="0">
                  <a:pos x="T8" y="T9"/>
                </a:cxn>
              </a:cxnLst>
              <a:rect l="0" t="0" r="r" b="b"/>
              <a:pathLst>
                <a:path w="50" h="19">
                  <a:moveTo>
                    <a:pt x="3" y="0"/>
                  </a:moveTo>
                  <a:lnTo>
                    <a:pt x="49" y="0"/>
                  </a:lnTo>
                  <a:lnTo>
                    <a:pt x="49" y="18"/>
                  </a:lnTo>
                  <a:lnTo>
                    <a:pt x="0" y="18"/>
                  </a:lnTo>
                  <a:lnTo>
                    <a:pt x="3" y="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80" name="Freeform 100"/>
            <p:cNvSpPr/>
            <p:nvPr/>
          </p:nvSpPr>
          <p:spPr bwMode="auto">
            <a:xfrm>
              <a:off x="3431" y="3925"/>
              <a:ext cx="51" cy="13"/>
            </a:xfrm>
            <a:custGeom>
              <a:avLst/>
              <a:gdLst>
                <a:gd name="T0" fmla="*/ 4 w 64"/>
                <a:gd name="T1" fmla="*/ 0 h 20"/>
                <a:gd name="T2" fmla="*/ 63 w 64"/>
                <a:gd name="T3" fmla="*/ 0 h 20"/>
                <a:gd name="T4" fmla="*/ 63 w 64"/>
                <a:gd name="T5" fmla="*/ 19 h 20"/>
                <a:gd name="T6" fmla="*/ 0 w 64"/>
                <a:gd name="T7" fmla="*/ 19 h 20"/>
                <a:gd name="T8" fmla="*/ 4 w 64"/>
                <a:gd name="T9" fmla="*/ 0 h 20"/>
              </a:gdLst>
              <a:ahLst/>
              <a:cxnLst>
                <a:cxn ang="0">
                  <a:pos x="T0" y="T1"/>
                </a:cxn>
                <a:cxn ang="0">
                  <a:pos x="T2" y="T3"/>
                </a:cxn>
                <a:cxn ang="0">
                  <a:pos x="T4" y="T5"/>
                </a:cxn>
                <a:cxn ang="0">
                  <a:pos x="T6" y="T7"/>
                </a:cxn>
                <a:cxn ang="0">
                  <a:pos x="T8" y="T9"/>
                </a:cxn>
              </a:cxnLst>
              <a:rect l="0" t="0" r="r" b="b"/>
              <a:pathLst>
                <a:path w="64" h="20">
                  <a:moveTo>
                    <a:pt x="4" y="0"/>
                  </a:moveTo>
                  <a:lnTo>
                    <a:pt x="63" y="0"/>
                  </a:lnTo>
                  <a:lnTo>
                    <a:pt x="63" y="19"/>
                  </a:lnTo>
                  <a:lnTo>
                    <a:pt x="0" y="19"/>
                  </a:lnTo>
                  <a:lnTo>
                    <a:pt x="4" y="0"/>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81" name="Freeform 101"/>
            <p:cNvSpPr/>
            <p:nvPr/>
          </p:nvSpPr>
          <p:spPr bwMode="auto">
            <a:xfrm>
              <a:off x="3373" y="3824"/>
              <a:ext cx="31" cy="84"/>
            </a:xfrm>
            <a:custGeom>
              <a:avLst/>
              <a:gdLst>
                <a:gd name="T0" fmla="*/ 0 w 40"/>
                <a:gd name="T1" fmla="*/ 1 h 129"/>
                <a:gd name="T2" fmla="*/ 4 w 40"/>
                <a:gd name="T3" fmla="*/ 21 h 129"/>
                <a:gd name="T4" fmla="*/ 9 w 40"/>
                <a:gd name="T5" fmla="*/ 25 h 129"/>
                <a:gd name="T6" fmla="*/ 36 w 40"/>
                <a:gd name="T7" fmla="*/ 128 h 129"/>
                <a:gd name="T8" fmla="*/ 39 w 40"/>
                <a:gd name="T9" fmla="*/ 127 h 129"/>
                <a:gd name="T10" fmla="*/ 12 w 40"/>
                <a:gd name="T11" fmla="*/ 24 h 129"/>
                <a:gd name="T12" fmla="*/ 14 w 40"/>
                <a:gd name="T13" fmla="*/ 19 h 129"/>
                <a:gd name="T14" fmla="*/ 9 w 40"/>
                <a:gd name="T15" fmla="*/ 0 h 129"/>
                <a:gd name="T16" fmla="*/ 0 w 40"/>
                <a:gd name="T17" fmla="*/ 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9">
                  <a:moveTo>
                    <a:pt x="0" y="1"/>
                  </a:moveTo>
                  <a:lnTo>
                    <a:pt x="4" y="21"/>
                  </a:lnTo>
                  <a:lnTo>
                    <a:pt x="9" y="25"/>
                  </a:lnTo>
                  <a:lnTo>
                    <a:pt x="36" y="128"/>
                  </a:lnTo>
                  <a:lnTo>
                    <a:pt x="39" y="127"/>
                  </a:lnTo>
                  <a:lnTo>
                    <a:pt x="12" y="24"/>
                  </a:lnTo>
                  <a:lnTo>
                    <a:pt x="14" y="19"/>
                  </a:lnTo>
                  <a:lnTo>
                    <a:pt x="9" y="0"/>
                  </a:lnTo>
                  <a:lnTo>
                    <a:pt x="0" y="1"/>
                  </a:lnTo>
                </a:path>
              </a:pathLst>
            </a:custGeom>
            <a:solidFill>
              <a:srgbClr val="777777"/>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矩形 1"/>
          <p:cNvSpPr/>
          <p:nvPr/>
        </p:nvSpPr>
        <p:spPr>
          <a:xfrm>
            <a:off x="77470" y="-57785"/>
            <a:ext cx="9108440" cy="701040"/>
          </a:xfrm>
          <a:prstGeom prst="rect">
            <a:avLst/>
          </a:prstGeom>
        </p:spPr>
        <p:txBody>
          <a:bodyPr wrap="square">
            <a:spAutoFit/>
          </a:bodyPr>
          <a:lstStyle/>
          <a:p>
            <a:pPr algn="ctr"/>
            <a:r>
              <a:rPr lang="zh-CN" altLang="en-US" sz="4000" b="1" dirty="0">
                <a:solidFill>
                  <a:srgbClr val="FFFF00"/>
                </a:solidFill>
                <a:latin typeface="宋体" panose="02010600030101010101" pitchFamily="2" charset="-122"/>
              </a:rPr>
              <a:t>数字油田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65"/>
                                        </p:tgtEl>
                                        <p:attrNameLst>
                                          <p:attrName>style.visibility</p:attrName>
                                        </p:attrNameLst>
                                      </p:cBhvr>
                                      <p:to>
                                        <p:strVal val="visible"/>
                                      </p:to>
                                    </p:set>
                                    <p:animEffect transition="in" filter="wipe(left)">
                                      <p:cBhvr>
                                        <p:cTn id="7" dur="500"/>
                                        <p:tgtEl>
                                          <p:spTgt spid="4813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66"/>
                                        </p:tgtEl>
                                        <p:attrNameLst>
                                          <p:attrName>style.visibility</p:attrName>
                                        </p:attrNameLst>
                                      </p:cBhvr>
                                      <p:to>
                                        <p:strVal val="visible"/>
                                      </p:to>
                                    </p:set>
                                    <p:animEffect transition="in" filter="wipe(left)">
                                      <p:cBhvr>
                                        <p:cTn id="12" dur="500"/>
                                        <p:tgtEl>
                                          <p:spTgt spid="4813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67"/>
                                        </p:tgtEl>
                                        <p:attrNameLst>
                                          <p:attrName>style.visibility</p:attrName>
                                        </p:attrNameLst>
                                      </p:cBhvr>
                                      <p:to>
                                        <p:strVal val="visible"/>
                                      </p:to>
                                    </p:set>
                                    <p:animEffect transition="in" filter="wipe(left)">
                                      <p:cBhvr>
                                        <p:cTn id="17" dur="500"/>
                                        <p:tgtEl>
                                          <p:spTgt spid="4813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68"/>
                                        </p:tgtEl>
                                        <p:attrNameLst>
                                          <p:attrName>style.visibility</p:attrName>
                                        </p:attrNameLst>
                                      </p:cBhvr>
                                      <p:to>
                                        <p:strVal val="visible"/>
                                      </p:to>
                                    </p:set>
                                    <p:animEffect transition="in" filter="wipe(left)">
                                      <p:cBhvr>
                                        <p:cTn id="22" dur="500"/>
                                        <p:tgtEl>
                                          <p:spTgt spid="4813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69"/>
                                        </p:tgtEl>
                                        <p:attrNameLst>
                                          <p:attrName>style.visibility</p:attrName>
                                        </p:attrNameLst>
                                      </p:cBhvr>
                                      <p:to>
                                        <p:strVal val="visible"/>
                                      </p:to>
                                    </p:set>
                                    <p:animEffect transition="in" filter="wipe(left)">
                                      <p:cBhvr>
                                        <p:cTn id="27" dur="500"/>
                                        <p:tgtEl>
                                          <p:spTgt spid="4813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370"/>
                                        </p:tgtEl>
                                        <p:attrNameLst>
                                          <p:attrName>style.visibility</p:attrName>
                                        </p:attrNameLst>
                                      </p:cBhvr>
                                      <p:to>
                                        <p:strVal val="visible"/>
                                      </p:to>
                                    </p:set>
                                    <p:animEffect transition="in" filter="wipe(left)">
                                      <p:cBhvr>
                                        <p:cTn id="32" dur="500"/>
                                        <p:tgtEl>
                                          <p:spTgt spid="481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5" grpId="0" animBg="1"/>
      <p:bldP spid="481366" grpId="0" animBg="1"/>
      <p:bldP spid="481367" grpId="0" animBg="1"/>
      <p:bldP spid="481368" grpId="0" animBg="1"/>
      <p:bldP spid="481369" grpId="0" animBg="1"/>
      <p:bldP spid="48137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4450" y="26035"/>
            <a:ext cx="9025255" cy="533400"/>
          </a:xfrm>
        </p:spPr>
        <p:txBody>
          <a:bodyPr/>
          <a:lstStyle/>
          <a:p>
            <a:r>
              <a:rPr lang="zh-CN" altLang="en-US" sz="4000">
                <a:latin typeface="宋体" panose="02010600030101010101" pitchFamily="2" charset="-122"/>
                <a:ea typeface="宋体" panose="02010600030101010101" pitchFamily="2" charset="-122"/>
              </a:rPr>
              <a:t>元数据</a:t>
            </a:r>
          </a:p>
        </p:txBody>
      </p:sp>
      <p:sp>
        <p:nvSpPr>
          <p:cNvPr id="192515" name="Rectangle 3"/>
          <p:cNvSpPr>
            <a:spLocks noGrp="1" noChangeArrowheads="1"/>
          </p:cNvSpPr>
          <p:nvPr>
            <p:ph type="body" idx="1"/>
          </p:nvPr>
        </p:nvSpPr>
        <p:spPr>
          <a:xfrm>
            <a:off x="304800" y="685800"/>
            <a:ext cx="8458200" cy="5427662"/>
          </a:xfrm>
        </p:spPr>
        <p:txBody>
          <a:bodyPr/>
          <a:lstStyle/>
          <a:p>
            <a:pPr>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元数据</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dirty="0">
                <a:latin typeface="宋体" panose="02010600030101010101" pitchFamily="2" charset="-122"/>
                <a:ea typeface="宋体" panose="02010600030101010101" pitchFamily="2" charset="-122"/>
              </a:rPr>
              <a:t>元数据是描述数据仓库内数据的结构和建立方法的数据</a:t>
            </a:r>
            <a:endParaRPr lang="en-US" altLang="zh-CN" sz="2400"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dirty="0" smtClean="0">
                <a:latin typeface="宋体" panose="02010600030101010101" pitchFamily="2" charset="-122"/>
                <a:ea typeface="宋体" panose="02010600030101010101" pitchFamily="2" charset="-122"/>
              </a:rPr>
              <a:t>元数据</a:t>
            </a:r>
            <a:r>
              <a:rPr lang="zh-CN" altLang="en-US" sz="2400" dirty="0">
                <a:latin typeface="宋体" panose="02010600030101010101" pitchFamily="2" charset="-122"/>
                <a:ea typeface="宋体" panose="02010600030101010101" pitchFamily="2" charset="-122"/>
              </a:rPr>
              <a:t>：数据属性</a:t>
            </a:r>
            <a:endParaRPr lang="en-US" altLang="zh-CN" sz="2400"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dirty="0">
                <a:latin typeface="宋体" panose="02010600030101010101" pitchFamily="2" charset="-122"/>
                <a:ea typeface="宋体" panose="02010600030101010101" pitchFamily="2" charset="-122"/>
              </a:rPr>
              <a:t>元数据：语义属性</a:t>
            </a:r>
            <a:endParaRPr lang="en-US" altLang="zh-CN" sz="2400" dirty="0">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dirty="0" smtClean="0">
                <a:latin typeface="宋体" panose="02010600030101010101" pitchFamily="2" charset="-122"/>
                <a:ea typeface="宋体" panose="02010600030101010101" pitchFamily="2" charset="-122"/>
              </a:rPr>
              <a:t>元数据</a:t>
            </a:r>
            <a:r>
              <a:rPr lang="zh-CN" altLang="en-US" sz="2800" dirty="0" smtClean="0">
                <a:latin typeface="宋体" panose="02010600030101010101" pitchFamily="2" charset="-122"/>
                <a:ea typeface="宋体" panose="02010600030101010101" pitchFamily="2" charset="-122"/>
              </a:rPr>
              <a:t>用途：</a:t>
            </a:r>
            <a:endParaRPr lang="en-US" altLang="zh-CN" sz="2800" dirty="0" smtClean="0">
              <a:latin typeface="宋体" panose="02010600030101010101" pitchFamily="2" charset="-122"/>
              <a:ea typeface="宋体" panose="02010600030101010101" pitchFamily="2" charset="-122"/>
            </a:endParaRPr>
          </a:p>
          <a:p>
            <a:pPr lvl="1" algn="just">
              <a:lnSpc>
                <a:spcPct val="120000"/>
              </a:lnSpc>
              <a:spcBef>
                <a:spcPts val="20"/>
              </a:spcBef>
              <a:spcAft>
                <a:spcPts val="0"/>
              </a:spcAft>
            </a:pPr>
            <a:r>
              <a:rPr lang="zh-CN" altLang="en-US" sz="2400" dirty="0" smtClean="0">
                <a:latin typeface="宋体" panose="02010600030101010101" pitchFamily="2" charset="-122"/>
                <a:ea typeface="宋体" panose="02010600030101010101" pitchFamily="2" charset="-122"/>
              </a:rPr>
              <a:t>元数据</a:t>
            </a:r>
            <a:r>
              <a:rPr lang="zh-CN" altLang="en-US" sz="2400" dirty="0">
                <a:latin typeface="宋体" panose="02010600030101010101" pitchFamily="2" charset="-122"/>
                <a:ea typeface="宋体" panose="02010600030101010101" pitchFamily="2" charset="-122"/>
              </a:rPr>
              <a:t>是数据仓库设计和管理人员用于开发和日常管理数据仓库时用的</a:t>
            </a:r>
            <a:r>
              <a:rPr lang="zh-CN" altLang="en-US" sz="2400" dirty="0" smtClean="0">
                <a:latin typeface="宋体" panose="02010600030101010101" pitchFamily="2" charset="-122"/>
                <a:ea typeface="宋体" panose="02010600030101010101" pitchFamily="2" charset="-122"/>
              </a:rPr>
              <a:t>数据</a:t>
            </a:r>
            <a:endParaRPr lang="en-US" altLang="zh-CN" sz="2400" dirty="0">
              <a:latin typeface="宋体" panose="02010600030101010101" pitchFamily="2" charset="-122"/>
              <a:ea typeface="宋体" panose="02010600030101010101" pitchFamily="2" charset="-122"/>
            </a:endParaRPr>
          </a:p>
          <a:p>
            <a:pPr lvl="2" algn="just">
              <a:lnSpc>
                <a:spcPct val="120000"/>
              </a:lnSpc>
              <a:spcBef>
                <a:spcPts val="20"/>
              </a:spcBef>
              <a:spcAft>
                <a:spcPts val="0"/>
              </a:spcAft>
            </a:pPr>
            <a:r>
              <a:rPr lang="zh-CN" altLang="en-US" sz="2000" dirty="0" smtClean="0">
                <a:latin typeface="宋体" panose="02010600030101010101" pitchFamily="2" charset="-122"/>
                <a:ea typeface="宋体" panose="02010600030101010101" pitchFamily="2" charset="-122"/>
              </a:rPr>
              <a:t>数据源信息</a:t>
            </a:r>
            <a:endParaRPr lang="en-US" altLang="zh-CN" sz="2000" dirty="0" smtClean="0">
              <a:latin typeface="宋体" panose="02010600030101010101" pitchFamily="2" charset="-122"/>
              <a:ea typeface="宋体" panose="02010600030101010101" pitchFamily="2" charset="-122"/>
            </a:endParaRPr>
          </a:p>
          <a:p>
            <a:pPr lvl="2" algn="just">
              <a:lnSpc>
                <a:spcPct val="120000"/>
              </a:lnSpc>
              <a:spcBef>
                <a:spcPts val="20"/>
              </a:spcBef>
              <a:spcAft>
                <a:spcPts val="0"/>
              </a:spcAft>
            </a:pPr>
            <a:r>
              <a:rPr lang="zh-CN" altLang="en-US" sz="2000" dirty="0" smtClean="0">
                <a:latin typeface="宋体" panose="02010600030101010101" pitchFamily="2" charset="-122"/>
                <a:ea typeface="宋体" panose="02010600030101010101" pitchFamily="2" charset="-122"/>
              </a:rPr>
              <a:t>数据</a:t>
            </a:r>
            <a:r>
              <a:rPr lang="zh-CN" altLang="en-US" sz="2000" dirty="0">
                <a:latin typeface="宋体" panose="02010600030101010101" pitchFamily="2" charset="-122"/>
                <a:ea typeface="宋体" panose="02010600030101010101" pitchFamily="2" charset="-122"/>
              </a:rPr>
              <a:t>转换的</a:t>
            </a:r>
            <a:r>
              <a:rPr lang="zh-CN" altLang="en-US" sz="2000" dirty="0" smtClean="0">
                <a:latin typeface="宋体" panose="02010600030101010101" pitchFamily="2" charset="-122"/>
                <a:ea typeface="宋体" panose="02010600030101010101" pitchFamily="2" charset="-122"/>
              </a:rPr>
              <a:t>描述</a:t>
            </a:r>
            <a:endParaRPr lang="en-US" altLang="zh-CN" sz="2000" dirty="0" smtClean="0">
              <a:latin typeface="宋体" panose="02010600030101010101" pitchFamily="2" charset="-122"/>
              <a:ea typeface="宋体" panose="02010600030101010101" pitchFamily="2" charset="-122"/>
            </a:endParaRPr>
          </a:p>
          <a:p>
            <a:pPr lvl="2" algn="just">
              <a:lnSpc>
                <a:spcPct val="120000"/>
              </a:lnSpc>
              <a:spcBef>
                <a:spcPts val="20"/>
              </a:spcBef>
              <a:spcAft>
                <a:spcPts val="0"/>
              </a:spcAft>
            </a:pPr>
            <a:r>
              <a:rPr lang="zh-CN" altLang="en-US" sz="2000" dirty="0" smtClean="0">
                <a:latin typeface="宋体" panose="02010600030101010101" pitchFamily="2" charset="-122"/>
                <a:ea typeface="宋体" panose="02010600030101010101" pitchFamily="2" charset="-122"/>
              </a:rPr>
              <a:t>数据</a:t>
            </a:r>
            <a:r>
              <a:rPr lang="zh-CN" altLang="en-US" sz="2000" dirty="0">
                <a:latin typeface="宋体" panose="02010600030101010101" pitchFamily="2" charset="-122"/>
                <a:ea typeface="宋体" panose="02010600030101010101" pitchFamily="2" charset="-122"/>
              </a:rPr>
              <a:t>仓库内对象和数据结构的</a:t>
            </a:r>
            <a:r>
              <a:rPr lang="zh-CN" altLang="en-US" sz="2000" dirty="0" smtClean="0">
                <a:latin typeface="宋体" panose="02010600030101010101" pitchFamily="2" charset="-122"/>
                <a:ea typeface="宋体" panose="02010600030101010101" pitchFamily="2" charset="-122"/>
              </a:rPr>
              <a:t>定义</a:t>
            </a:r>
            <a:endParaRPr lang="en-US" altLang="zh-CN" sz="2000" dirty="0" smtClean="0">
              <a:latin typeface="宋体" panose="02010600030101010101" pitchFamily="2" charset="-122"/>
              <a:ea typeface="宋体" panose="02010600030101010101" pitchFamily="2" charset="-122"/>
            </a:endParaRPr>
          </a:p>
          <a:p>
            <a:pPr lvl="2" algn="just">
              <a:lnSpc>
                <a:spcPct val="120000"/>
              </a:lnSpc>
              <a:spcBef>
                <a:spcPts val="20"/>
              </a:spcBef>
              <a:spcAft>
                <a:spcPts val="0"/>
              </a:spcAft>
            </a:pPr>
            <a:r>
              <a:rPr lang="zh-CN" altLang="en-US" sz="2000" dirty="0" smtClean="0">
                <a:latin typeface="宋体" panose="02010600030101010101" pitchFamily="2" charset="-122"/>
                <a:ea typeface="宋体" panose="02010600030101010101" pitchFamily="2" charset="-122"/>
              </a:rPr>
              <a:t>数据</a:t>
            </a:r>
            <a:r>
              <a:rPr lang="zh-CN" altLang="en-US" sz="2000" dirty="0">
                <a:latin typeface="宋体" panose="02010600030101010101" pitchFamily="2" charset="-122"/>
                <a:ea typeface="宋体" panose="02010600030101010101" pitchFamily="2" charset="-122"/>
              </a:rPr>
              <a:t>清理和数据更新时用的</a:t>
            </a:r>
            <a:r>
              <a:rPr lang="zh-CN" altLang="en-US" sz="2000" dirty="0" smtClean="0">
                <a:latin typeface="宋体" panose="02010600030101010101" pitchFamily="2" charset="-122"/>
                <a:ea typeface="宋体" panose="02010600030101010101" pitchFamily="2" charset="-122"/>
              </a:rPr>
              <a:t>规则</a:t>
            </a:r>
            <a:endParaRPr lang="en-US" altLang="zh-CN" sz="2000" dirty="0" smtClean="0">
              <a:latin typeface="宋体" panose="02010600030101010101" pitchFamily="2" charset="-122"/>
              <a:ea typeface="宋体" panose="02010600030101010101" pitchFamily="2" charset="-122"/>
            </a:endParaRPr>
          </a:p>
          <a:p>
            <a:pPr lvl="2" algn="just">
              <a:lnSpc>
                <a:spcPct val="120000"/>
              </a:lnSpc>
              <a:spcBef>
                <a:spcPts val="20"/>
              </a:spcBef>
              <a:spcAft>
                <a:spcPts val="0"/>
              </a:spcAft>
            </a:pPr>
            <a:r>
              <a:rPr lang="zh-CN" altLang="en-US" sz="2000" dirty="0" smtClean="0">
                <a:latin typeface="宋体" panose="02010600030101010101" pitchFamily="2" charset="-122"/>
                <a:ea typeface="宋体" panose="02010600030101010101" pitchFamily="2" charset="-122"/>
              </a:rPr>
              <a:t>源</a:t>
            </a:r>
            <a:r>
              <a:rPr lang="zh-CN" altLang="en-US" sz="2000" dirty="0">
                <a:latin typeface="宋体" panose="02010600030101010101" pitchFamily="2" charset="-122"/>
                <a:ea typeface="宋体" panose="02010600030101010101" pitchFamily="2" charset="-122"/>
              </a:rPr>
              <a:t>数据到目的数据的</a:t>
            </a:r>
            <a:r>
              <a:rPr lang="zh-CN" altLang="en-US" sz="2000" dirty="0" smtClean="0">
                <a:latin typeface="宋体" panose="02010600030101010101" pitchFamily="2" charset="-122"/>
                <a:ea typeface="宋体" panose="02010600030101010101" pitchFamily="2" charset="-122"/>
              </a:rPr>
              <a:t>映射</a:t>
            </a:r>
            <a:endParaRPr lang="en-US" altLang="zh-CN" sz="2000" dirty="0" smtClean="0">
              <a:latin typeface="宋体" panose="02010600030101010101" pitchFamily="2" charset="-122"/>
              <a:ea typeface="宋体" panose="02010600030101010101" pitchFamily="2" charset="-122"/>
            </a:endParaRPr>
          </a:p>
          <a:p>
            <a:pPr lvl="2" algn="just">
              <a:lnSpc>
                <a:spcPct val="120000"/>
              </a:lnSpc>
              <a:spcBef>
                <a:spcPts val="20"/>
              </a:spcBef>
              <a:spcAft>
                <a:spcPts val="0"/>
              </a:spcAft>
            </a:pPr>
            <a:r>
              <a:rPr lang="zh-CN" altLang="en-US" sz="2000" dirty="0" smtClean="0">
                <a:latin typeface="宋体" panose="02010600030101010101" pitchFamily="2" charset="-122"/>
                <a:ea typeface="宋体" panose="02010600030101010101" pitchFamily="2" charset="-122"/>
              </a:rPr>
              <a:t>用户</a:t>
            </a:r>
            <a:r>
              <a:rPr lang="zh-CN" altLang="en-US" sz="2000" dirty="0">
                <a:latin typeface="宋体" panose="02010600030101010101" pitchFamily="2" charset="-122"/>
                <a:ea typeface="宋体" panose="02010600030101010101" pitchFamily="2" charset="-122"/>
              </a:rPr>
              <a:t>访问</a:t>
            </a:r>
            <a:r>
              <a:rPr lang="zh-CN" altLang="en-US" sz="2000" dirty="0" smtClean="0">
                <a:latin typeface="宋体" panose="02010600030101010101" pitchFamily="2" charset="-122"/>
                <a:ea typeface="宋体" panose="02010600030101010101" pitchFamily="2" charset="-122"/>
              </a:rPr>
              <a:t>权限、数据</a:t>
            </a:r>
            <a:r>
              <a:rPr lang="zh-CN" altLang="en-US" sz="2000" dirty="0">
                <a:latin typeface="宋体" panose="02010600030101010101" pitchFamily="2" charset="-122"/>
                <a:ea typeface="宋体" panose="02010600030101010101" pitchFamily="2" charset="-122"/>
              </a:rPr>
              <a:t>备份</a:t>
            </a:r>
            <a:r>
              <a:rPr lang="zh-CN" altLang="en-US" sz="2000" dirty="0" smtClean="0">
                <a:latin typeface="宋体" panose="02010600030101010101" pitchFamily="2" charset="-122"/>
                <a:ea typeface="宋体" panose="02010600030101010101" pitchFamily="2" charset="-122"/>
              </a:rPr>
              <a:t>历史记录、数据</a:t>
            </a:r>
            <a:r>
              <a:rPr lang="zh-CN" altLang="en-US" sz="2000" dirty="0">
                <a:latin typeface="宋体" panose="02010600030101010101" pitchFamily="2" charset="-122"/>
                <a:ea typeface="宋体" panose="02010600030101010101" pitchFamily="2" charset="-122"/>
              </a:rPr>
              <a:t>导入历史记录</a:t>
            </a:r>
            <a:r>
              <a:rPr lang="zh-CN" altLang="en-US" sz="2000" dirty="0" smtClean="0">
                <a:latin typeface="宋体" panose="02010600030101010101" pitchFamily="2" charset="-122"/>
                <a:ea typeface="宋体" panose="02010600030101010101" pitchFamily="2" charset="-122"/>
              </a:rPr>
              <a:t>等</a:t>
            </a:r>
            <a:endParaRPr lang="en-US" altLang="zh-CN" sz="2000" dirty="0">
              <a:latin typeface="宋体" panose="02010600030101010101" pitchFamily="2" charset="-122"/>
              <a:ea typeface="宋体" panose="02010600030101010101" pitchFamily="2" charset="-122"/>
            </a:endParaRPr>
          </a:p>
          <a:p>
            <a:pPr lvl="1">
              <a:lnSpc>
                <a:spcPct val="120000"/>
              </a:lnSpc>
              <a:spcBef>
                <a:spcPts val="20"/>
              </a:spcBef>
              <a:spcAft>
                <a:spcPts val="0"/>
              </a:spcAft>
            </a:pPr>
            <a:endParaRPr lang="en-US" altLang="zh-CN" sz="2400" dirty="0">
              <a:latin typeface="宋体" panose="02010600030101010101" pitchFamily="2" charset="-122"/>
              <a:ea typeface="宋体" panose="02010600030101010101" pitchFamily="2" charset="-122"/>
            </a:endParaRPr>
          </a:p>
          <a:p>
            <a:pPr lvl="1">
              <a:lnSpc>
                <a:spcPct val="120000"/>
              </a:lnSpc>
              <a:spcBef>
                <a:spcPts val="20"/>
              </a:spcBef>
              <a:spcAft>
                <a:spcPts val="0"/>
              </a:spcAft>
            </a:pPr>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72"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73" name="Rectangle 5"/>
          <p:cNvSpPr>
            <a:spLocks noChangeArrowheads="1"/>
          </p:cNvSpPr>
          <p:nvPr/>
        </p:nvSpPr>
        <p:spPr bwMode="auto">
          <a:xfrm>
            <a:off x="252168" y="707747"/>
            <a:ext cx="8206032" cy="5420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eaLnBrk="0" hangingPunct="0">
              <a:lnSpc>
                <a:spcPct val="89000"/>
              </a:lnSpc>
            </a:pPr>
            <a:r>
              <a:rPr lang="en-US" altLang="zh-CN" sz="2800" b="1" dirty="0">
                <a:solidFill>
                  <a:srgbClr val="FF0000"/>
                </a:solidFill>
                <a:latin typeface="宋体" panose="02010600030101010101" pitchFamily="2" charset="-122"/>
              </a:rPr>
              <a:t>Metadata</a:t>
            </a:r>
            <a:r>
              <a:rPr lang="zh-CN" altLang="en-US" sz="2800" b="1" dirty="0" smtClean="0">
                <a:solidFill>
                  <a:srgbClr val="FF0000"/>
                </a:solidFill>
                <a:latin typeface="宋体" panose="02010600030101010101" pitchFamily="2" charset="-122"/>
              </a:rPr>
              <a:t>描述</a:t>
            </a:r>
            <a:r>
              <a:rPr lang="zh-CN" altLang="en-US" sz="2800" b="1" dirty="0">
                <a:solidFill>
                  <a:srgbClr val="FF0000"/>
                </a:solidFill>
                <a:latin typeface="宋体" panose="02010600030101010101" pitchFamily="2" charset="-122"/>
              </a:rPr>
              <a:t>数据仓库中数据的</a:t>
            </a:r>
            <a:r>
              <a:rPr lang="zh-CN" altLang="en-US" sz="2800" b="1" dirty="0" smtClean="0">
                <a:solidFill>
                  <a:srgbClr val="FF0000"/>
                </a:solidFill>
                <a:latin typeface="宋体" panose="02010600030101010101" pitchFamily="2" charset="-122"/>
              </a:rPr>
              <a:t>数据组成</a:t>
            </a:r>
            <a:r>
              <a:rPr lang="zh-CN" altLang="en-US" sz="2800" b="1" dirty="0">
                <a:solidFill>
                  <a:srgbClr val="FF0000"/>
                </a:solidFill>
                <a:latin typeface="宋体" panose="02010600030101010101" pitchFamily="2" charset="-122"/>
              </a:rPr>
              <a:t>是</a:t>
            </a:r>
            <a:r>
              <a:rPr lang="en-US" altLang="zh-CN" sz="2800" b="1" dirty="0">
                <a:solidFill>
                  <a:srgbClr val="FF0000"/>
                </a:solidFill>
                <a:latin typeface="宋体" panose="02010600030101010101" pitchFamily="2" charset="-122"/>
              </a:rPr>
              <a:t>:</a:t>
            </a:r>
          </a:p>
          <a:p>
            <a:pPr marL="895350" lvl="1" indent="-438150" eaLnBrk="0" hangingPunct="0">
              <a:lnSpc>
                <a:spcPct val="150000"/>
              </a:lnSpc>
              <a:buFontTx/>
              <a:buChar char="•"/>
            </a:pPr>
            <a:r>
              <a:rPr lang="zh-CN" altLang="en-US" b="1" dirty="0">
                <a:latin typeface="宋体" panose="02010600030101010101" pitchFamily="2" charset="-122"/>
              </a:rPr>
              <a:t>表</a:t>
            </a:r>
            <a:r>
              <a:rPr lang="en-US" altLang="zh-CN" b="1" dirty="0">
                <a:latin typeface="宋体" panose="02010600030101010101" pitchFamily="2" charset="-122"/>
              </a:rPr>
              <a:t>, </a:t>
            </a:r>
            <a:r>
              <a:rPr lang="zh-CN" altLang="en-US" b="1" dirty="0">
                <a:latin typeface="宋体" panose="02010600030101010101" pitchFamily="2" charset="-122"/>
              </a:rPr>
              <a:t>数据元素</a:t>
            </a:r>
            <a:r>
              <a:rPr lang="en-US" altLang="zh-CN" b="1" dirty="0">
                <a:latin typeface="宋体" panose="02010600030101010101" pitchFamily="2" charset="-122"/>
              </a:rPr>
              <a:t>, </a:t>
            </a:r>
            <a:r>
              <a:rPr lang="zh-CN" altLang="en-US" b="1" dirty="0">
                <a:latin typeface="宋体" panose="02010600030101010101" pitchFamily="2" charset="-122"/>
              </a:rPr>
              <a:t>主键</a:t>
            </a:r>
          </a:p>
          <a:p>
            <a:pPr marL="895350" lvl="1" indent="-438150" eaLnBrk="0" hangingPunct="0">
              <a:lnSpc>
                <a:spcPct val="150000"/>
              </a:lnSpc>
              <a:buFontTx/>
              <a:buChar char="•"/>
            </a:pPr>
            <a:r>
              <a:rPr lang="zh-CN" altLang="en-US" b="1" dirty="0">
                <a:latin typeface="宋体" panose="02010600030101010101" pitchFamily="2" charset="-122"/>
              </a:rPr>
              <a:t>数据元素的物理特征</a:t>
            </a:r>
          </a:p>
          <a:p>
            <a:pPr marL="895350" lvl="1" indent="-438150" eaLnBrk="0" hangingPunct="0">
              <a:lnSpc>
                <a:spcPct val="150000"/>
              </a:lnSpc>
              <a:buFontTx/>
              <a:buChar char="•"/>
            </a:pPr>
            <a:r>
              <a:rPr lang="zh-CN" altLang="en-US" b="1" dirty="0">
                <a:latin typeface="宋体" panose="02010600030101010101" pitchFamily="2" charset="-122"/>
              </a:rPr>
              <a:t>各种定义</a:t>
            </a:r>
          </a:p>
          <a:p>
            <a:pPr marL="895350" lvl="1" indent="-438150" eaLnBrk="0" hangingPunct="0">
              <a:lnSpc>
                <a:spcPct val="150000"/>
              </a:lnSpc>
              <a:buFontTx/>
              <a:buChar char="•"/>
            </a:pPr>
            <a:r>
              <a:rPr lang="zh-CN" altLang="en-US" b="1" dirty="0">
                <a:latin typeface="宋体" panose="02010600030101010101" pitchFamily="2" charset="-122"/>
              </a:rPr>
              <a:t>数据抽取历史</a:t>
            </a:r>
          </a:p>
          <a:p>
            <a:pPr marL="895350" lvl="1" indent="-438150" eaLnBrk="0" hangingPunct="0">
              <a:lnSpc>
                <a:spcPct val="150000"/>
              </a:lnSpc>
              <a:buFontTx/>
              <a:buChar char="•"/>
            </a:pPr>
            <a:r>
              <a:rPr lang="zh-CN" altLang="en-US" b="1" dirty="0">
                <a:latin typeface="宋体" panose="02010600030101010101" pitchFamily="2" charset="-122"/>
              </a:rPr>
              <a:t>数据汇总算法</a:t>
            </a:r>
          </a:p>
          <a:p>
            <a:pPr marL="895350" lvl="1" indent="-438150" eaLnBrk="0" hangingPunct="0">
              <a:lnSpc>
                <a:spcPct val="150000"/>
              </a:lnSpc>
              <a:buFontTx/>
              <a:buChar char="•"/>
            </a:pPr>
            <a:r>
              <a:rPr lang="zh-CN" altLang="en-US" b="1" dirty="0">
                <a:latin typeface="宋体" panose="02010600030101010101" pitchFamily="2" charset="-122"/>
              </a:rPr>
              <a:t>数据属主关系及存取模式</a:t>
            </a:r>
          </a:p>
          <a:p>
            <a:pPr marL="895350" lvl="1" indent="-438150" eaLnBrk="0" hangingPunct="0">
              <a:lnSpc>
                <a:spcPct val="150000"/>
              </a:lnSpc>
              <a:buFontTx/>
              <a:buChar char="•"/>
            </a:pPr>
            <a:r>
              <a:rPr lang="zh-CN" altLang="en-US" b="1" dirty="0">
                <a:latin typeface="宋体" panose="02010600030101010101" pitchFamily="2" charset="-122"/>
              </a:rPr>
              <a:t>数据生命期以及淘汰规则</a:t>
            </a:r>
          </a:p>
          <a:p>
            <a:pPr marL="895350" lvl="1" indent="-438150" eaLnBrk="0" hangingPunct="0">
              <a:lnSpc>
                <a:spcPct val="150000"/>
              </a:lnSpc>
              <a:buFontTx/>
              <a:buChar char="•"/>
            </a:pPr>
            <a:r>
              <a:rPr lang="zh-CN" altLang="en-US" b="1" dirty="0">
                <a:latin typeface="宋体" panose="02010600030101010101" pitchFamily="2" charset="-122"/>
              </a:rPr>
              <a:t>数据安全性</a:t>
            </a:r>
          </a:p>
          <a:p>
            <a:pPr marL="895350" lvl="1" indent="-438150" eaLnBrk="0" hangingPunct="0">
              <a:lnSpc>
                <a:spcPct val="150000"/>
              </a:lnSpc>
              <a:buFontTx/>
              <a:buChar char="•"/>
            </a:pPr>
            <a:r>
              <a:rPr lang="zh-CN" altLang="en-US" b="1" dirty="0">
                <a:latin typeface="宋体" panose="02010600030101010101" pitchFamily="2" charset="-122"/>
              </a:rPr>
              <a:t>数据的度量单位</a:t>
            </a:r>
          </a:p>
        </p:txBody>
      </p:sp>
      <p:grpSp>
        <p:nvGrpSpPr>
          <p:cNvPr id="339974" name="Group 6"/>
          <p:cNvGrpSpPr/>
          <p:nvPr/>
        </p:nvGrpSpPr>
        <p:grpSpPr bwMode="auto">
          <a:xfrm>
            <a:off x="6355780" y="2178946"/>
            <a:ext cx="2652712" cy="3616325"/>
            <a:chOff x="4662" y="133"/>
            <a:chExt cx="1013" cy="1401"/>
          </a:xfrm>
        </p:grpSpPr>
        <p:sp>
          <p:nvSpPr>
            <p:cNvPr id="339975" name="Rectangle 7"/>
            <p:cNvSpPr>
              <a:spLocks noChangeArrowheads="1"/>
            </p:cNvSpPr>
            <p:nvPr/>
          </p:nvSpPr>
          <p:spPr bwMode="auto">
            <a:xfrm>
              <a:off x="4683" y="150"/>
              <a:ext cx="992" cy="1384"/>
            </a:xfrm>
            <a:prstGeom prst="rect">
              <a:avLst/>
            </a:prstGeom>
            <a:noFill/>
            <a:ln w="12700">
              <a:solidFill>
                <a:srgbClr val="FFFFFE"/>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76" name="Freeform 8"/>
            <p:cNvSpPr/>
            <p:nvPr/>
          </p:nvSpPr>
          <p:spPr bwMode="auto">
            <a:xfrm>
              <a:off x="4662" y="133"/>
              <a:ext cx="18" cy="17"/>
            </a:xfrm>
            <a:custGeom>
              <a:avLst/>
              <a:gdLst>
                <a:gd name="T0" fmla="*/ 0 w 18"/>
                <a:gd name="T1" fmla="*/ 0 h 17"/>
                <a:gd name="T2" fmla="*/ 17 w 18"/>
                <a:gd name="T3" fmla="*/ 0 h 17"/>
                <a:gd name="T4" fmla="*/ 17 w 18"/>
                <a:gd name="T5" fmla="*/ 16 h 17"/>
                <a:gd name="T6" fmla="*/ 0 w 18"/>
                <a:gd name="T7" fmla="*/ 16 h 17"/>
                <a:gd name="T8" fmla="*/ 0 w 18"/>
                <a:gd name="T9" fmla="*/ 0 h 17"/>
              </a:gdLst>
              <a:ahLst/>
              <a:cxnLst>
                <a:cxn ang="0">
                  <a:pos x="T0" y="T1"/>
                </a:cxn>
                <a:cxn ang="0">
                  <a:pos x="T2" y="T3"/>
                </a:cxn>
                <a:cxn ang="0">
                  <a:pos x="T4" y="T5"/>
                </a:cxn>
                <a:cxn ang="0">
                  <a:pos x="T6" y="T7"/>
                </a:cxn>
                <a:cxn ang="0">
                  <a:pos x="T8" y="T9"/>
                </a:cxn>
              </a:cxnLst>
              <a:rect l="0" t="0" r="r" b="b"/>
              <a:pathLst>
                <a:path w="18" h="17">
                  <a:moveTo>
                    <a:pt x="0" y="0"/>
                  </a:moveTo>
                  <a:lnTo>
                    <a:pt x="17" y="0"/>
                  </a:lnTo>
                  <a:lnTo>
                    <a:pt x="17" y="16"/>
                  </a:lnTo>
                  <a:lnTo>
                    <a:pt x="0" y="16"/>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39977"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9" y="146"/>
              <a:ext cx="994" cy="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978"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9" y="146"/>
              <a:ext cx="994" cy="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979"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9" y="963"/>
              <a:ext cx="994" cy="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980" name="Picture 1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9" y="963"/>
              <a:ext cx="994" cy="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981"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79" y="146"/>
              <a:ext cx="994" cy="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982"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79" y="963"/>
              <a:ext cx="994" cy="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39983" name="Rectangle 15"/>
          <p:cNvSpPr>
            <a:spLocks noGrp="1" noChangeArrowheads="1"/>
          </p:cNvSpPr>
          <p:nvPr>
            <p:ph type="title" idx="4294967295"/>
          </p:nvPr>
        </p:nvSpPr>
        <p:spPr>
          <a:xfrm>
            <a:off x="97155" y="0"/>
            <a:ext cx="9076690" cy="598805"/>
          </a:xfrm>
        </p:spPr>
        <p:txBody>
          <a:bodyPr/>
          <a:lstStyle/>
          <a:p>
            <a:r>
              <a:rPr lang="zh-CN" altLang="en-US" sz="4000">
                <a:solidFill>
                  <a:srgbClr val="FFFF00"/>
                </a:solidFill>
                <a:latin typeface="宋体" panose="02010600030101010101" pitchFamily="2" charset="-122"/>
                <a:ea typeface="宋体" panose="02010600030101010101" pitchFamily="2" charset="-122"/>
              </a:rPr>
              <a:t>元数据</a:t>
            </a:r>
            <a:r>
              <a:rPr lang="en-US" altLang="zh-CN" sz="4000">
                <a:solidFill>
                  <a:srgbClr val="FFFF00"/>
                </a:solidFill>
                <a:latin typeface="宋体" panose="02010600030101010101" pitchFamily="2" charset="-122"/>
                <a:ea typeface="宋体" panose="02010600030101010101" pitchFamily="2" charset="-122"/>
              </a:rPr>
              <a:t>(Metadata)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ChangeArrowheads="1"/>
          </p:cNvSpPr>
          <p:nvPr/>
        </p:nvSpPr>
        <p:spPr bwMode="auto">
          <a:xfrm>
            <a:off x="381000" y="563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0996" name="Rectangle 4"/>
          <p:cNvSpPr>
            <a:spLocks noChangeArrowheads="1"/>
          </p:cNvSpPr>
          <p:nvPr/>
        </p:nvSpPr>
        <p:spPr bwMode="auto">
          <a:xfrm>
            <a:off x="2819400" y="5638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0999" name="Object 7"/>
          <p:cNvGraphicFramePr/>
          <p:nvPr/>
        </p:nvGraphicFramePr>
        <p:xfrm>
          <a:off x="179705" y="671195"/>
          <a:ext cx="8964295" cy="5723890"/>
        </p:xfrm>
        <a:graphic>
          <a:graphicData uri="http://schemas.openxmlformats.org/presentationml/2006/ole">
            <mc:AlternateContent xmlns:mc="http://schemas.openxmlformats.org/markup-compatibility/2006">
              <mc:Choice xmlns:v="urn:schemas-microsoft-com:vml" Requires="v">
                <p:oleObj spid="_x0000_s5169" name="VISIO" r:id="rId4" imgW="9997440" imgH="6897370" progId="Visio.Drawing.5">
                  <p:embed/>
                </p:oleObj>
              </mc:Choice>
              <mc:Fallback>
                <p:oleObj name="VISIO" r:id="rId4" imgW="9997440" imgH="6897370" progId="Visio.Drawing.5">
                  <p:embed/>
                  <p:pic>
                    <p:nvPicPr>
                      <p:cNvPr id="0" name="图片 5152"/>
                      <p:cNvPicPr>
                        <a:picLocks noChangeArrowheads="1"/>
                      </p:cNvPicPr>
                      <p:nvPr/>
                    </p:nvPicPr>
                    <p:blipFill>
                      <a:blip r:embed="rId5">
                        <a:lum bright="-76000" contrast="94000"/>
                        <a:extLst>
                          <a:ext uri="{28A0092B-C50C-407E-A947-70E740481C1C}">
                            <a14:useLocalDpi xmlns:a14="http://schemas.microsoft.com/office/drawing/2010/main" val="0"/>
                          </a:ext>
                        </a:extLst>
                      </a:blip>
                      <a:srcRect/>
                      <a:stretch>
                        <a:fillRect/>
                      </a:stretch>
                    </p:blipFill>
                    <p:spPr bwMode="auto">
                      <a:xfrm>
                        <a:off x="179705" y="671195"/>
                        <a:ext cx="8964295" cy="572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1000" name="Rectangle 8"/>
          <p:cNvSpPr>
            <a:spLocks noGrp="1" noChangeArrowheads="1"/>
          </p:cNvSpPr>
          <p:nvPr>
            <p:ph type="title" idx="4294967295"/>
          </p:nvPr>
        </p:nvSpPr>
        <p:spPr>
          <a:xfrm>
            <a:off x="19685" y="0"/>
            <a:ext cx="9124315" cy="598805"/>
          </a:xfrm>
        </p:spPr>
        <p:txBody>
          <a:bodyPr/>
          <a:lstStyle/>
          <a:p>
            <a:r>
              <a:rPr lang="zh-CN" altLang="en-US" sz="4000" dirty="0">
                <a:latin typeface="宋体" panose="02010600030101010101" pitchFamily="2" charset="-122"/>
                <a:ea typeface="宋体" panose="02010600030101010101" pitchFamily="2" charset="-122"/>
              </a:rPr>
              <a:t>收集元数据</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5565" y="0"/>
            <a:ext cx="9084945" cy="609600"/>
          </a:xfrm>
        </p:spPr>
        <p:txBody>
          <a:bodyPr/>
          <a:lstStyle/>
          <a:p>
            <a:r>
              <a:rPr lang="en-US" altLang="zh-CN" sz="4000" dirty="0">
                <a:latin typeface="宋体" panose="02010600030101010101" pitchFamily="2" charset="-122"/>
                <a:ea typeface="宋体" panose="02010600030101010101" pitchFamily="2" charset="-122"/>
                <a:cs typeface="Times New Roman" panose="02020603050405020304" pitchFamily="18" charset="0"/>
              </a:rPr>
              <a:t>3 </a:t>
            </a:r>
            <a:r>
              <a:rPr lang="zh-CN" altLang="en-US" sz="4000" dirty="0" smtClean="0">
                <a:latin typeface="宋体" panose="02010600030101010101" pitchFamily="2" charset="-122"/>
                <a:ea typeface="宋体" panose="02010600030101010101" pitchFamily="2" charset="-122"/>
              </a:rPr>
              <a:t>数据仓库 </a:t>
            </a:r>
            <a:endParaRPr lang="zh-CN" altLang="en-US" sz="4000" dirty="0">
              <a:latin typeface="宋体" panose="02010600030101010101" pitchFamily="2" charset="-122"/>
              <a:ea typeface="宋体" panose="02010600030101010101" pitchFamily="2" charset="-122"/>
            </a:endParaRPr>
          </a:p>
        </p:txBody>
      </p:sp>
      <p:sp>
        <p:nvSpPr>
          <p:cNvPr id="20483" name="Rectangle 3"/>
          <p:cNvSpPr>
            <a:spLocks noGrp="1" noChangeArrowheads="1"/>
          </p:cNvSpPr>
          <p:nvPr>
            <p:ph type="body" idx="1"/>
          </p:nvPr>
        </p:nvSpPr>
        <p:spPr>
          <a:noFill/>
        </p:spPr>
        <p:txBody>
          <a:bodyPr/>
          <a:lstStyle/>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dirty="0">
                <a:solidFill>
                  <a:schemeClr val="tx1"/>
                </a:solidFill>
                <a:latin typeface="宋体" panose="02010600030101010101" pitchFamily="2" charset="-122"/>
                <a:ea typeface="宋体" panose="02010600030101010101" pitchFamily="2" charset="-122"/>
              </a:rPr>
              <a:t>	3.1 </a:t>
            </a:r>
            <a:r>
              <a:rPr lang="zh-CN" altLang="en-US" sz="3200" dirty="0">
                <a:solidFill>
                  <a:schemeClr val="tx1"/>
                </a:solidFill>
                <a:latin typeface="宋体" panose="02010600030101010101" pitchFamily="2" charset="-122"/>
                <a:ea typeface="宋体" panose="02010600030101010101" pitchFamily="2" charset="-122"/>
              </a:rPr>
              <a:t>数据库与数据仓库</a:t>
            </a:r>
          </a:p>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cs typeface="Arial" panose="020B0604020202020204" pitchFamily="34" charset="0"/>
              </a:rPr>
              <a:t>3.2 </a:t>
            </a:r>
            <a:r>
              <a:rPr lang="zh-CN" altLang="en-US" sz="3200" b="1" dirty="0">
                <a:latin typeface="宋体" panose="02010600030101010101" pitchFamily="2" charset="-122"/>
                <a:ea typeface="宋体" panose="02010600030101010101" pitchFamily="2" charset="-122"/>
              </a:rPr>
              <a:t>数据仓库的操作</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a:t>
            </a:r>
            <a:r>
              <a:rPr lang="en-US" altLang="zh-CN" sz="3200" dirty="0">
                <a:latin typeface="宋体" panose="02010600030101010101" pitchFamily="2" charset="-122"/>
                <a:ea typeface="宋体" panose="02010600030101010101" pitchFamily="2" charset="-122"/>
                <a:cs typeface="Arial" panose="020B0604020202020204" pitchFamily="34" charset="0"/>
              </a:rPr>
              <a:t>.3 </a:t>
            </a:r>
            <a:r>
              <a:rPr lang="zh-CN" altLang="en-US" sz="3200" b="1" dirty="0">
                <a:latin typeface="宋体" panose="02010600030101010101" pitchFamily="2" charset="-122"/>
                <a:ea typeface="宋体" panose="02010600030101010101" pitchFamily="2" charset="-122"/>
              </a:rPr>
              <a:t>数据仓库的概念模型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solidFill>
                  <a:schemeClr val="tx1"/>
                </a:solidFill>
                <a:latin typeface="宋体" panose="02010600030101010101" pitchFamily="2" charset="-122"/>
                <a:ea typeface="宋体" panose="02010600030101010101" pitchFamily="2" charset="-122"/>
                <a:cs typeface="Arial" panose="020B0604020202020204" pitchFamily="34" charset="0"/>
              </a:rPr>
              <a:t>3.4 </a:t>
            </a:r>
            <a:r>
              <a:rPr lang="zh-CN" altLang="en-US" sz="3200" b="1" dirty="0">
                <a:solidFill>
                  <a:schemeClr val="tx1"/>
                </a:solidFill>
                <a:latin typeface="宋体" panose="02010600030101010101" pitchFamily="2" charset="-122"/>
                <a:ea typeface="宋体" panose="02010600030101010101" pitchFamily="2" charset="-122"/>
              </a:rPr>
              <a:t>数据立方体</a:t>
            </a:r>
            <a:endParaRPr lang="zh-CN" altLang="en-US" sz="3200" b="1"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3.5 </a:t>
            </a:r>
            <a:r>
              <a:rPr lang="zh-CN" altLang="en-US" sz="3200" b="1" dirty="0">
                <a:latin typeface="宋体" panose="02010600030101010101" pitchFamily="2" charset="-122"/>
                <a:ea typeface="宋体" panose="02010600030101010101" pitchFamily="2" charset="-122"/>
              </a:rPr>
              <a:t>数据仓库的结构</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3.6 </a:t>
            </a:r>
            <a:r>
              <a:rPr lang="zh-CN" altLang="en-US" sz="3200" b="1" dirty="0">
                <a:latin typeface="宋体" panose="02010600030101010101" pitchFamily="2" charset="-122"/>
                <a:ea typeface="宋体" panose="02010600030101010101" pitchFamily="2" charset="-122"/>
              </a:rPr>
              <a:t>数据仓库的元数据</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solidFill>
                  <a:srgbClr val="FF0000"/>
                </a:solidFill>
                <a:latin typeface="宋体" panose="02010600030101010101" pitchFamily="2" charset="-122"/>
                <a:ea typeface="宋体" panose="02010600030101010101" pitchFamily="2" charset="-122"/>
              </a:rPr>
              <a:t>	3.7 </a:t>
            </a:r>
            <a:r>
              <a:rPr lang="zh-CN" altLang="en-US" sz="3200" b="1" dirty="0">
                <a:solidFill>
                  <a:srgbClr val="FF0000"/>
                </a:solidFill>
                <a:latin typeface="宋体" panose="02010600030101010101" pitchFamily="2" charset="-122"/>
                <a:ea typeface="宋体" panose="02010600030101010101" pitchFamily="2" charset="-122"/>
              </a:rPr>
              <a:t>数据仓库的建立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3.8 </a:t>
            </a:r>
            <a:r>
              <a:rPr lang="zh-CN" altLang="en-US" sz="3200" b="1" dirty="0">
                <a:latin typeface="宋体" panose="02010600030101010101" pitchFamily="2" charset="-122"/>
                <a:ea typeface="宋体" panose="02010600030101010101" pitchFamily="2" charset="-122"/>
              </a:rPr>
              <a:t>数据仓库与数据挖掘</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2720" y="0"/>
            <a:ext cx="8923020" cy="612140"/>
          </a:xfrm>
        </p:spPr>
        <p:txBody>
          <a:bodyPr/>
          <a:lstStyle/>
          <a:p>
            <a:r>
              <a:rPr lang="zh-CN" altLang="en-US" sz="4000" dirty="0">
                <a:latin typeface="宋体" panose="02010600030101010101" pitchFamily="2" charset="-122"/>
                <a:ea typeface="宋体" panose="02010600030101010101" pitchFamily="2" charset="-122"/>
              </a:rPr>
              <a:t>建立数据仓库</a:t>
            </a:r>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085" y="697865"/>
            <a:ext cx="8819515"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085" y="0"/>
            <a:ext cx="9077325" cy="613410"/>
          </a:xfrm>
        </p:spPr>
        <p:txBody>
          <a:bodyPr/>
          <a:lstStyle/>
          <a:p>
            <a:r>
              <a:rPr lang="zh-CN" altLang="en-US" sz="4000" dirty="0">
                <a:latin typeface="宋体" panose="02010600030101010101" pitchFamily="2" charset="-122"/>
                <a:ea typeface="宋体" panose="02010600030101010101" pitchFamily="2" charset="-122"/>
              </a:rPr>
              <a:t>建立数据仓库的步骤：</a:t>
            </a:r>
          </a:p>
        </p:txBody>
      </p:sp>
      <p:sp>
        <p:nvSpPr>
          <p:cNvPr id="195587" name="Rectangle 3"/>
          <p:cNvSpPr>
            <a:spLocks noGrp="1" noChangeArrowheads="1"/>
          </p:cNvSpPr>
          <p:nvPr>
            <p:ph type="body" idx="1"/>
          </p:nvPr>
        </p:nvSpPr>
        <p:spPr>
          <a:xfrm>
            <a:off x="411480" y="720725"/>
            <a:ext cx="8484235" cy="5791200"/>
          </a:xfrm>
        </p:spPr>
        <p:txBody>
          <a:bodyPr/>
          <a:lstStyle/>
          <a:p>
            <a:pPr marL="609600" indent="-609600" algn="just">
              <a:buClr>
                <a:schemeClr val="hlink"/>
              </a:buClr>
              <a:buSzPct val="80000"/>
              <a:buFont typeface="Wingdings" panose="05000000000000000000" pitchFamily="2" charset="2"/>
              <a:buAutoNum type="arabicPeriod"/>
            </a:pPr>
            <a:r>
              <a:rPr lang="zh-CN" altLang="en-US" b="1" dirty="0">
                <a:latin typeface="宋体" panose="02010600030101010101" pitchFamily="2" charset="-122"/>
                <a:ea typeface="宋体" panose="02010600030101010101" pitchFamily="2" charset="-122"/>
              </a:rPr>
              <a:t>收集和分析业务需求</a:t>
            </a:r>
          </a:p>
          <a:p>
            <a:pPr marL="609600" indent="-609600" algn="just">
              <a:buClr>
                <a:schemeClr val="hlink"/>
              </a:buClr>
              <a:buSzPct val="80000"/>
              <a:buFont typeface="Wingdings" panose="05000000000000000000" pitchFamily="2" charset="2"/>
              <a:buAutoNum type="arabicPeriod"/>
            </a:pPr>
            <a:r>
              <a:rPr lang="zh-CN" altLang="en-US" b="1" dirty="0">
                <a:latin typeface="宋体" panose="02010600030101010101" pitchFamily="2" charset="-122"/>
                <a:ea typeface="宋体" panose="02010600030101010101" pitchFamily="2" charset="-122"/>
              </a:rPr>
              <a:t>建立数据模型和数据仓库的物理设计</a:t>
            </a:r>
          </a:p>
          <a:p>
            <a:pPr marL="609600" indent="-609600" algn="just">
              <a:buClr>
                <a:schemeClr val="hlink"/>
              </a:buClr>
              <a:buSzPct val="80000"/>
              <a:buFont typeface="Wingdings" panose="05000000000000000000" pitchFamily="2" charset="2"/>
              <a:buAutoNum type="arabicPeriod"/>
            </a:pPr>
            <a:r>
              <a:rPr lang="zh-CN" altLang="en-US" b="1" dirty="0">
                <a:latin typeface="宋体" panose="02010600030101010101" pitchFamily="2" charset="-122"/>
                <a:ea typeface="宋体" panose="02010600030101010101" pitchFamily="2" charset="-122"/>
              </a:rPr>
              <a:t>定义数据源</a:t>
            </a:r>
          </a:p>
          <a:p>
            <a:pPr marL="609600" indent="-609600" algn="just">
              <a:buClr>
                <a:schemeClr val="hlink"/>
              </a:buClr>
              <a:buSzPct val="80000"/>
              <a:buFont typeface="Wingdings" panose="05000000000000000000" pitchFamily="2" charset="2"/>
              <a:buAutoNum type="arabicPeriod"/>
            </a:pPr>
            <a:r>
              <a:rPr lang="zh-CN" altLang="en-US" b="1" dirty="0">
                <a:latin typeface="宋体" panose="02010600030101010101" pitchFamily="2" charset="-122"/>
                <a:ea typeface="宋体" panose="02010600030101010101" pitchFamily="2" charset="-122"/>
              </a:rPr>
              <a:t>选择数据仓库技术和平台</a:t>
            </a:r>
          </a:p>
          <a:p>
            <a:pPr marL="609600" indent="-609600" algn="just">
              <a:buClr>
                <a:schemeClr val="hlink"/>
              </a:buClr>
              <a:buSzPct val="80000"/>
              <a:buFont typeface="Wingdings" panose="05000000000000000000" pitchFamily="2" charset="2"/>
              <a:buAutoNum type="arabicPeriod"/>
            </a:pPr>
            <a:r>
              <a:rPr lang="zh-CN" altLang="en-US" b="1" dirty="0">
                <a:latin typeface="宋体" panose="02010600030101010101" pitchFamily="2" charset="-122"/>
                <a:ea typeface="宋体" panose="02010600030101010101" pitchFamily="2" charset="-122"/>
              </a:rPr>
              <a:t>从操作型数据库中抽取、净化、和转换数据到数据仓库</a:t>
            </a:r>
          </a:p>
          <a:p>
            <a:pPr marL="609600" indent="-609600" algn="just">
              <a:buClr>
                <a:schemeClr val="hlink"/>
              </a:buClr>
              <a:buSzPct val="80000"/>
              <a:buFont typeface="Wingdings" panose="05000000000000000000" pitchFamily="2" charset="2"/>
              <a:buAutoNum type="arabicPeriod"/>
            </a:pPr>
            <a:r>
              <a:rPr lang="zh-CN" altLang="en-US" b="1" dirty="0">
                <a:latin typeface="宋体" panose="02010600030101010101" pitchFamily="2" charset="-122"/>
                <a:ea typeface="宋体" panose="02010600030101010101" pitchFamily="2" charset="-122"/>
              </a:rPr>
              <a:t>选择访问工具和报表生成工具</a:t>
            </a:r>
          </a:p>
          <a:p>
            <a:pPr marL="609600" indent="-609600" algn="just">
              <a:buClr>
                <a:schemeClr val="hlink"/>
              </a:buClr>
              <a:buSzPct val="80000"/>
              <a:buFont typeface="Wingdings" panose="05000000000000000000" pitchFamily="2" charset="2"/>
              <a:buAutoNum type="arabicPeriod"/>
            </a:pPr>
            <a:r>
              <a:rPr lang="zh-CN" altLang="en-US" b="1" dirty="0" smtClean="0">
                <a:latin typeface="宋体" panose="02010600030101010101" pitchFamily="2" charset="-122"/>
                <a:ea typeface="宋体" panose="02010600030101010101" pitchFamily="2" charset="-122"/>
              </a:rPr>
              <a:t>选择</a:t>
            </a:r>
            <a:r>
              <a:rPr lang="zh-CN" altLang="en-US" b="1" dirty="0">
                <a:latin typeface="宋体" panose="02010600030101010101" pitchFamily="2" charset="-122"/>
                <a:ea typeface="宋体" panose="02010600030101010101" pitchFamily="2" charset="-122"/>
              </a:rPr>
              <a:t>数据分析和数据展示软件</a:t>
            </a:r>
          </a:p>
          <a:p>
            <a:pPr marL="609600" indent="-609600" algn="just">
              <a:buClr>
                <a:schemeClr val="hlink"/>
              </a:buClr>
              <a:buSzPct val="80000"/>
              <a:buFont typeface="Wingdings" panose="05000000000000000000" pitchFamily="2" charset="2"/>
              <a:buAutoNum type="arabicPeriod"/>
            </a:pPr>
            <a:r>
              <a:rPr lang="zh-CN" altLang="en-US" b="1" dirty="0">
                <a:latin typeface="宋体" panose="02010600030101010101" pitchFamily="2" charset="-122"/>
                <a:ea typeface="宋体" panose="02010600030101010101" pitchFamily="2" charset="-122"/>
              </a:rPr>
              <a:t>数据仓库更新和安全解决方案</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75565" y="0"/>
            <a:ext cx="8992235" cy="609600"/>
          </a:xfrm>
        </p:spPr>
        <p:txBody>
          <a:bodyPr/>
          <a:lstStyle/>
          <a:p>
            <a:r>
              <a:rPr lang="en-US" altLang="zh-CN" sz="4000" dirty="0">
                <a:latin typeface="宋体" panose="02010600030101010101" pitchFamily="2" charset="-122"/>
                <a:ea typeface="宋体" panose="02010600030101010101" pitchFamily="2" charset="-122"/>
              </a:rPr>
              <a:t>* </a:t>
            </a:r>
            <a:r>
              <a:rPr lang="zh-CN" altLang="en-US" sz="4000" dirty="0" smtClean="0">
                <a:latin typeface="宋体" panose="02010600030101010101" pitchFamily="2" charset="-122"/>
                <a:ea typeface="宋体" panose="02010600030101010101" pitchFamily="2" charset="-122"/>
              </a:rPr>
              <a:t>需求分析</a:t>
            </a:r>
            <a:endParaRPr lang="zh-CN" altLang="en-US" sz="4000" dirty="0">
              <a:latin typeface="宋体" panose="02010600030101010101" pitchFamily="2" charset="-122"/>
              <a:ea typeface="宋体" panose="02010600030101010101" pitchFamily="2" charset="-122"/>
            </a:endParaRPr>
          </a:p>
        </p:txBody>
      </p:sp>
      <p:sp>
        <p:nvSpPr>
          <p:cNvPr id="370691" name="Rectangle 3"/>
          <p:cNvSpPr>
            <a:spLocks noGrp="1" noChangeArrowheads="1"/>
          </p:cNvSpPr>
          <p:nvPr>
            <p:ph type="body" idx="1"/>
          </p:nvPr>
        </p:nvSpPr>
        <p:spPr>
          <a:xfrm>
            <a:off x="219075" y="610235"/>
            <a:ext cx="8848725" cy="5866765"/>
          </a:xfrm>
        </p:spPr>
        <p:txBody>
          <a:bodyPr/>
          <a:lstStyle/>
          <a:p>
            <a:pPr marL="0" indent="0" algn="just">
              <a:lnSpc>
                <a:spcPct val="90000"/>
              </a:lnSpc>
              <a:buFont typeface="Wingdings" panose="05000000000000000000" pitchFamily="2" charset="2"/>
              <a:buNone/>
            </a:pPr>
            <a:r>
              <a:rPr lang="zh-CN" altLang="en-US" b="1" dirty="0" smtClean="0">
                <a:solidFill>
                  <a:srgbClr val="CC6600"/>
                </a:solidFill>
                <a:latin typeface="宋体" panose="02010600030101010101" pitchFamily="2" charset="-122"/>
                <a:ea typeface="宋体" panose="02010600030101010101" pitchFamily="2" charset="-122"/>
              </a:rPr>
              <a:t>选择</a:t>
            </a:r>
            <a:r>
              <a:rPr lang="zh-CN" altLang="en-US" b="1" dirty="0">
                <a:solidFill>
                  <a:srgbClr val="CC6600"/>
                </a:solidFill>
                <a:latin typeface="宋体" panose="02010600030101010101" pitchFamily="2" charset="-122"/>
                <a:ea typeface="宋体" panose="02010600030101010101" pitchFamily="2" charset="-122"/>
              </a:rPr>
              <a:t>主题域，最大限度地发挥其作用。如，市场部门可能关心下面的主题：</a:t>
            </a:r>
          </a:p>
          <a:p>
            <a:pPr marL="862330" lvl="1" algn="just">
              <a:lnSpc>
                <a:spcPct val="90000"/>
              </a:lnSpc>
            </a:pPr>
            <a:r>
              <a:rPr lang="zh-CN" altLang="en-US" sz="2800" b="1" dirty="0">
                <a:latin typeface="宋体" panose="02010600030101010101" pitchFamily="2" charset="-122"/>
                <a:ea typeface="宋体" panose="02010600030101010101" pitchFamily="2" charset="-122"/>
              </a:rPr>
              <a:t>市场研究</a:t>
            </a:r>
          </a:p>
          <a:p>
            <a:pPr marL="862330" lvl="1" algn="just">
              <a:lnSpc>
                <a:spcPct val="90000"/>
              </a:lnSpc>
            </a:pPr>
            <a:r>
              <a:rPr lang="zh-CN" altLang="en-US" sz="2800" b="1" dirty="0">
                <a:latin typeface="宋体" panose="02010600030101010101" pitchFamily="2" charset="-122"/>
                <a:ea typeface="宋体" panose="02010600030101010101" pitchFamily="2" charset="-122"/>
              </a:rPr>
              <a:t>竞争分析</a:t>
            </a:r>
          </a:p>
          <a:p>
            <a:pPr marL="862330" lvl="1" algn="just">
              <a:lnSpc>
                <a:spcPct val="90000"/>
              </a:lnSpc>
            </a:pPr>
            <a:r>
              <a:rPr lang="zh-CN" altLang="en-US" sz="2800" b="1" dirty="0">
                <a:latin typeface="宋体" panose="02010600030101010101" pitchFamily="2" charset="-122"/>
                <a:ea typeface="宋体" panose="02010600030101010101" pitchFamily="2" charset="-122"/>
              </a:rPr>
              <a:t>购买者的特点</a:t>
            </a:r>
          </a:p>
          <a:p>
            <a:pPr marL="862330" lvl="1" algn="just">
              <a:lnSpc>
                <a:spcPct val="90000"/>
              </a:lnSpc>
            </a:pPr>
            <a:r>
              <a:rPr lang="zh-CN" altLang="en-US" sz="2800" b="1" dirty="0">
                <a:latin typeface="宋体" panose="02010600030101010101" pitchFamily="2" charset="-122"/>
                <a:ea typeface="宋体" panose="02010600030101010101" pitchFamily="2" charset="-122"/>
              </a:rPr>
              <a:t>市场辅助产品（市场比较）</a:t>
            </a:r>
          </a:p>
          <a:p>
            <a:pPr marL="862330" lvl="1" algn="just">
              <a:lnSpc>
                <a:spcPct val="90000"/>
              </a:lnSpc>
            </a:pPr>
            <a:r>
              <a:rPr lang="zh-CN" altLang="en-US" sz="2800" b="1" dirty="0">
                <a:latin typeface="宋体" panose="02010600030101010101" pitchFamily="2" charset="-122"/>
                <a:ea typeface="宋体" panose="02010600030101010101" pitchFamily="2" charset="-122"/>
              </a:rPr>
              <a:t>价格和预算决策</a:t>
            </a:r>
          </a:p>
          <a:p>
            <a:pPr marL="862330" lvl="1" algn="just">
              <a:lnSpc>
                <a:spcPct val="90000"/>
              </a:lnSpc>
            </a:pPr>
            <a:r>
              <a:rPr lang="zh-CN" altLang="en-US" sz="2800" b="1" dirty="0">
                <a:latin typeface="宋体" panose="02010600030101010101" pitchFamily="2" charset="-122"/>
                <a:ea typeface="宋体" panose="02010600030101010101" pitchFamily="2" charset="-122"/>
              </a:rPr>
              <a:t>产品决策</a:t>
            </a:r>
          </a:p>
          <a:p>
            <a:pPr marL="862330" lvl="1" algn="just">
              <a:lnSpc>
                <a:spcPct val="90000"/>
              </a:lnSpc>
            </a:pPr>
            <a:r>
              <a:rPr lang="zh-CN" altLang="en-US" sz="2800" b="1" dirty="0">
                <a:latin typeface="宋体" panose="02010600030101010101" pitchFamily="2" charset="-122"/>
                <a:ea typeface="宋体" panose="02010600030101010101" pitchFamily="2" charset="-122"/>
              </a:rPr>
              <a:t>促销决策</a:t>
            </a:r>
          </a:p>
          <a:p>
            <a:pPr marL="862330" lvl="1" algn="just">
              <a:lnSpc>
                <a:spcPct val="90000"/>
              </a:lnSpc>
            </a:pPr>
            <a:r>
              <a:rPr lang="zh-CN" altLang="en-US" sz="2800" b="1" dirty="0">
                <a:latin typeface="宋体" panose="02010600030101010101" pitchFamily="2" charset="-122"/>
                <a:ea typeface="宋体" panose="02010600030101010101" pitchFamily="2" charset="-122"/>
              </a:rPr>
              <a:t>渠道决策</a:t>
            </a:r>
          </a:p>
          <a:p>
            <a:pPr marL="862330" lvl="1" algn="just">
              <a:lnSpc>
                <a:spcPct val="90000"/>
              </a:lnSpc>
            </a:pPr>
            <a:r>
              <a:rPr lang="zh-CN" altLang="en-US" sz="2800" b="1" dirty="0">
                <a:latin typeface="宋体" panose="02010600030101010101" pitchFamily="2" charset="-122"/>
                <a:ea typeface="宋体" panose="02010600030101010101" pitchFamily="2" charset="-122"/>
              </a:rPr>
              <a:t>预测趋势</a:t>
            </a:r>
          </a:p>
          <a:p>
            <a:pPr marL="862330" lvl="1" algn="just">
              <a:lnSpc>
                <a:spcPct val="90000"/>
              </a:lnSpc>
            </a:pPr>
            <a:r>
              <a:rPr lang="zh-CN" altLang="en-US" sz="2800" b="1" dirty="0">
                <a:latin typeface="宋体" panose="02010600030101010101" pitchFamily="2" charset="-122"/>
                <a:ea typeface="宋体" panose="02010600030101010101" pitchFamily="2" charset="-122"/>
              </a:rPr>
              <a:t>水平标准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108585" y="0"/>
            <a:ext cx="8987155" cy="610870"/>
          </a:xfrm>
        </p:spPr>
        <p:txBody>
          <a:bodyPr/>
          <a:lstStyle/>
          <a:p>
            <a:r>
              <a:rPr lang="en-US" altLang="zh-CN" sz="4000">
                <a:latin typeface="宋体" panose="02010600030101010101" pitchFamily="2" charset="-122"/>
                <a:ea typeface="宋体" panose="02010600030101010101" pitchFamily="2" charset="-122"/>
              </a:rPr>
              <a:t>* </a:t>
            </a:r>
            <a:r>
              <a:rPr lang="zh-CN" altLang="en-US" sz="4000">
                <a:latin typeface="宋体" panose="02010600030101010101" pitchFamily="2" charset="-122"/>
                <a:ea typeface="宋体" panose="02010600030101010101" pitchFamily="2" charset="-122"/>
              </a:rPr>
              <a:t>分析</a:t>
            </a:r>
          </a:p>
        </p:txBody>
      </p:sp>
      <p:sp>
        <p:nvSpPr>
          <p:cNvPr id="371715" name="Rectangle 3"/>
          <p:cNvSpPr>
            <a:spLocks noGrp="1" noChangeArrowheads="1"/>
          </p:cNvSpPr>
          <p:nvPr>
            <p:ph type="body" idx="1"/>
          </p:nvPr>
        </p:nvSpPr>
        <p:spPr>
          <a:xfrm>
            <a:off x="316230" y="715010"/>
            <a:ext cx="8648700" cy="5990590"/>
          </a:xfrm>
        </p:spPr>
        <p:txBody>
          <a:bodyPr/>
          <a:lstStyle/>
          <a:p>
            <a:pPr marL="609600" indent="-609600" algn="just">
              <a:buFont typeface="Wingdings" panose="05000000000000000000" pitchFamily="2" charset="2"/>
              <a:buNone/>
            </a:pPr>
            <a:r>
              <a:rPr lang="zh-CN" altLang="en-US" sz="2800" b="1" dirty="0" smtClean="0">
                <a:latin typeface="宋体" panose="02010600030101010101" pitchFamily="2" charset="-122"/>
                <a:ea typeface="宋体" panose="02010600030101010101" pitchFamily="2" charset="-122"/>
              </a:rPr>
              <a:t>数据</a:t>
            </a:r>
            <a:r>
              <a:rPr lang="zh-CN" altLang="en-US" sz="2800" b="1" dirty="0">
                <a:latin typeface="宋体" panose="02010600030101010101" pitchFamily="2" charset="-122"/>
                <a:ea typeface="宋体" panose="02010600030101010101" pitchFamily="2" charset="-122"/>
              </a:rPr>
              <a:t>仓库开发生存期的分析阶段主要是把以前需求</a:t>
            </a:r>
          </a:p>
          <a:p>
            <a:pPr marL="609600" indent="-609600" algn="jus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阶段所收集的需求转化为一系列能够支持设计的规格</a:t>
            </a:r>
          </a:p>
          <a:p>
            <a:pPr marL="609600" indent="-609600" algn="jus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说明</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609600" indent="-609600" algn="just">
              <a:buFont typeface="Wingdings" panose="05000000000000000000" pitchFamily="2" charset="2"/>
              <a:buNone/>
            </a:pPr>
            <a:r>
              <a:rPr lang="en-US" altLang="zh-CN" sz="2800" dirty="0">
                <a:latin typeface="宋体" panose="02010600030101010101" pitchFamily="2" charset="-122"/>
                <a:ea typeface="宋体" panose="02010600030101010101" pitchFamily="2" charset="-122"/>
              </a:rPr>
              <a:t> </a:t>
            </a:r>
            <a:r>
              <a:rPr lang="en-US" altLang="zh-CN" sz="2800" dirty="0" smtClean="0">
                <a:latin typeface="宋体" panose="02010600030101010101" pitchFamily="2" charset="-122"/>
                <a:ea typeface="宋体" panose="02010600030101010101" pitchFamily="2" charset="-122"/>
              </a:rPr>
              <a:t>   </a:t>
            </a:r>
            <a:r>
              <a:rPr lang="zh-CN" altLang="en-US" sz="2800" b="1" dirty="0" smtClean="0">
                <a:latin typeface="宋体" panose="02010600030101010101" pitchFamily="2" charset="-122"/>
                <a:ea typeface="宋体" panose="02010600030101010101" pitchFamily="2" charset="-122"/>
              </a:rPr>
              <a:t>数据仓库主要输入说明</a:t>
            </a:r>
            <a:r>
              <a:rPr lang="zh-CN" altLang="en-US" sz="2800" b="1" dirty="0">
                <a:latin typeface="宋体" panose="02010600030101010101" pitchFamily="2" charset="-122"/>
                <a:ea typeface="宋体" panose="02010600030101010101" pitchFamily="2" charset="-122"/>
              </a:rPr>
              <a:t>：</a:t>
            </a:r>
          </a:p>
          <a:p>
            <a:pPr marL="1066800" lvl="1" indent="-609600" algn="just">
              <a:buClr>
                <a:schemeClr val="hlink"/>
              </a:buClr>
              <a:buSzPct val="80000"/>
              <a:buFont typeface="Wingdings" panose="05000000000000000000" pitchFamily="2" charset="2"/>
              <a:buAutoNum type="arabicPeriod"/>
            </a:pPr>
            <a:r>
              <a:rPr lang="zh-CN" altLang="en-US" sz="2400" b="1" dirty="0">
                <a:latin typeface="宋体" panose="02010600030101010101" pitchFamily="2" charset="-122"/>
                <a:ea typeface="宋体" panose="02010600030101010101" pitchFamily="2" charset="-122"/>
              </a:rPr>
              <a:t>商业重点需求：用于描述数据仓库必须包含的信息范围，还可确定读者群及其信息需求</a:t>
            </a:r>
          </a:p>
          <a:p>
            <a:pPr marL="1066800" lvl="1" indent="-609600" algn="just">
              <a:buClr>
                <a:schemeClr val="hlink"/>
              </a:buClr>
              <a:buSzPct val="80000"/>
              <a:buFont typeface="Wingdings" panose="05000000000000000000" pitchFamily="2" charset="2"/>
              <a:buAutoNum type="arabicPeriod"/>
            </a:pPr>
            <a:r>
              <a:rPr lang="zh-CN" altLang="en-US" sz="2400" b="1" dirty="0">
                <a:latin typeface="宋体" panose="02010600030101010101" pitchFamily="2" charset="-122"/>
                <a:ea typeface="宋体" panose="02010600030101010101" pitchFamily="2" charset="-122"/>
              </a:rPr>
              <a:t>数据源需求规格说明：用于描述当前数据源中可用信息的范围。</a:t>
            </a:r>
          </a:p>
          <a:p>
            <a:pPr marL="1066800" lvl="1" indent="-609600" algn="just">
              <a:buClr>
                <a:schemeClr val="hlink"/>
              </a:buClr>
              <a:buSzPct val="80000"/>
              <a:buFont typeface="Wingdings" panose="05000000000000000000" pitchFamily="2" charset="2"/>
              <a:buAutoNum type="arabicPeriod"/>
            </a:pPr>
            <a:r>
              <a:rPr lang="zh-CN" altLang="en-US" sz="2400" dirty="0">
                <a:latin typeface="宋体" panose="02010600030101010101" pitchFamily="2" charset="-122"/>
                <a:ea typeface="宋体" panose="02010600030101010101" pitchFamily="2" charset="-122"/>
                <a:sym typeface="+mn-ea"/>
              </a:rPr>
              <a:t>最终使用和访问需求规格说明：用于确定数据仓库中信息的使用方式，同时还用于说明工具的种类和所使用的技术。</a:t>
            </a:r>
          </a:p>
          <a:p>
            <a:pPr marL="1066800" lvl="1" indent="-609600" algn="just">
              <a:buClr>
                <a:schemeClr val="hlink"/>
              </a:buClr>
              <a:buSzPct val="80000"/>
              <a:buFont typeface="Wingdings" panose="05000000000000000000" pitchFamily="2" charset="2"/>
              <a:buAutoNum type="arabicPeriod"/>
            </a:pPr>
            <a:r>
              <a:rPr lang="zh-CN" altLang="en-US" sz="2400" dirty="0">
                <a:latin typeface="宋体" panose="02010600030101010101" pitchFamily="2" charset="-122"/>
                <a:ea typeface="宋体" panose="02010600030101010101" pitchFamily="2" charset="-122"/>
                <a:sym typeface="+mn-ea"/>
              </a:rPr>
              <a:t>分析的过程就是为数据仓库逻辑和物理数据模型，并且确定将数据源、数据仓库和最终用户访问工具连接在一起所需的过程。</a:t>
            </a:r>
            <a:endParaRPr lang="zh-CN" altLang="en-US" sz="2400" b="1" dirty="0">
              <a:latin typeface="宋体" panose="02010600030101010101" pitchFamily="2" charset="-122"/>
              <a:ea typeface="宋体" panose="02010600030101010101" pitchFamily="2" charset="-122"/>
            </a:endParaRPr>
          </a:p>
          <a:p>
            <a:pPr marL="609600" indent="-609600" algn="just">
              <a:buFont typeface="Wingdings" panose="05000000000000000000" pitchFamily="2" charset="2"/>
              <a:buNone/>
            </a:pPr>
            <a:endParaRPr lang="en-US" altLang="zh-CN" sz="2800" b="1" dirty="0">
              <a:latin typeface="宋体" panose="02010600030101010101" pitchFamily="2" charset="-122"/>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32385" y="0"/>
            <a:ext cx="9102725" cy="610870"/>
          </a:xfrm>
        </p:spPr>
        <p:txBody>
          <a:bodyPr/>
          <a:lstStyle/>
          <a:p>
            <a:r>
              <a:rPr lang="en-US" altLang="zh-CN" sz="4000">
                <a:latin typeface="宋体" panose="02010600030101010101" pitchFamily="2" charset="-122"/>
                <a:ea typeface="宋体" panose="02010600030101010101" pitchFamily="2" charset="-122"/>
              </a:rPr>
              <a:t>* </a:t>
            </a:r>
            <a:r>
              <a:rPr lang="zh-CN" altLang="en-US" sz="4000">
                <a:latin typeface="宋体" panose="02010600030101010101" pitchFamily="2" charset="-122"/>
                <a:ea typeface="宋体" panose="02010600030101010101" pitchFamily="2" charset="-122"/>
              </a:rPr>
              <a:t>设计</a:t>
            </a:r>
          </a:p>
        </p:txBody>
      </p:sp>
      <p:sp>
        <p:nvSpPr>
          <p:cNvPr id="372739" name="Rectangle 3"/>
          <p:cNvSpPr>
            <a:spLocks noGrp="1" noChangeArrowheads="1"/>
          </p:cNvSpPr>
          <p:nvPr>
            <p:ph type="body" idx="1"/>
          </p:nvPr>
        </p:nvSpPr>
        <p:spPr>
          <a:xfrm>
            <a:off x="457200" y="1066800"/>
            <a:ext cx="8077200" cy="4378325"/>
          </a:xfrm>
        </p:spPr>
        <p:txBody>
          <a:bodyPr/>
          <a:lstStyle/>
          <a:p>
            <a:pPr algn="just">
              <a:lnSpc>
                <a:spcPct val="120000"/>
              </a:lnSpc>
              <a:spcBef>
                <a:spcPts val="20"/>
              </a:spcBef>
              <a:spcAft>
                <a:spcPts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设计阶段将分析阶段所开发的逻辑模型转化为物理模型。</a:t>
            </a:r>
          </a:p>
          <a:p>
            <a:pPr algn="just">
              <a:lnSpc>
                <a:spcPct val="120000"/>
              </a:lnSpc>
              <a:spcBef>
                <a:spcPts val="20"/>
              </a:spcBef>
              <a:spcAft>
                <a:spcPts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将数据源连接到数据仓库、将数据仓库连接</a:t>
            </a:r>
            <a:r>
              <a:rPr lang="zh-CN" altLang="en-US" b="1" dirty="0" smtClean="0">
                <a:latin typeface="宋体" panose="02010600030101010101" pitchFamily="2" charset="-122"/>
                <a:ea typeface="宋体" panose="02010600030101010101" pitchFamily="2" charset="-122"/>
              </a:rPr>
              <a:t>到展示平台，</a:t>
            </a:r>
            <a:endParaRPr lang="en-US" altLang="zh-CN" b="1" dirty="0" smtClean="0">
              <a:latin typeface="宋体" panose="02010600030101010101" pitchFamily="2" charset="-122"/>
              <a:ea typeface="宋体" panose="02010600030101010101" pitchFamily="2" charset="-122"/>
            </a:endParaRPr>
          </a:p>
          <a:p>
            <a:pPr lvl="1" algn="just">
              <a:lnSpc>
                <a:spcPct val="120000"/>
              </a:lnSpc>
              <a:spcBef>
                <a:spcPts val="20"/>
              </a:spcBef>
              <a:spcAft>
                <a:spcPts val="0"/>
              </a:spcAft>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将过程转化</a:t>
            </a:r>
            <a:r>
              <a:rPr lang="zh-CN" altLang="en-US" b="1" dirty="0">
                <a:latin typeface="宋体" panose="02010600030101010101" pitchFamily="2" charset="-122"/>
                <a:ea typeface="宋体" panose="02010600030101010101" pitchFamily="2" charset="-122"/>
              </a:rPr>
              <a:t>成处理过程所需要的</a:t>
            </a:r>
            <a:r>
              <a:rPr lang="zh-CN" altLang="en-US" b="1" dirty="0" smtClean="0">
                <a:latin typeface="宋体" panose="02010600030101010101" pitchFamily="2" charset="-122"/>
                <a:ea typeface="宋体" panose="02010600030101010101" pitchFamily="2" charset="-122"/>
              </a:rPr>
              <a:t>方案设计</a:t>
            </a:r>
            <a:endParaRPr lang="en-US" altLang="zh-CN" b="1" dirty="0" smtClean="0">
              <a:latin typeface="宋体" panose="02010600030101010101" pitchFamily="2" charset="-122"/>
              <a:ea typeface="宋体" panose="02010600030101010101" pitchFamily="2" charset="-122"/>
            </a:endParaRPr>
          </a:p>
          <a:p>
            <a:pPr lvl="1" algn="just">
              <a:lnSpc>
                <a:spcPct val="120000"/>
              </a:lnSpc>
              <a:spcBef>
                <a:spcPts val="20"/>
              </a:spcBef>
              <a:spcAft>
                <a:spcPts val="0"/>
              </a:spcAft>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同时</a:t>
            </a:r>
            <a:r>
              <a:rPr lang="zh-CN" altLang="en-US" b="1" dirty="0">
                <a:latin typeface="宋体" panose="02010600030101010101" pitchFamily="2" charset="-122"/>
                <a:ea typeface="宋体" panose="02010600030101010101" pitchFamily="2" charset="-122"/>
              </a:rPr>
              <a:t>还要指定和细化数据</a:t>
            </a:r>
            <a:r>
              <a:rPr lang="zh-CN" altLang="en-US" b="1" dirty="0" smtClean="0">
                <a:latin typeface="宋体" panose="02010600030101010101" pitchFamily="2" charset="-122"/>
                <a:ea typeface="宋体" panose="02010600030101010101" pitchFamily="2" charset="-122"/>
              </a:rPr>
              <a:t>仓库 </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5715" y="0"/>
            <a:ext cx="9284970" cy="585470"/>
          </a:xfrm>
        </p:spPr>
        <p:txBody>
          <a:bodyPr/>
          <a:lstStyle/>
          <a:p>
            <a:r>
              <a:rPr lang="en-US" altLang="zh-CN" sz="4000">
                <a:latin typeface="宋体" panose="02010600030101010101" pitchFamily="2" charset="-122"/>
                <a:ea typeface="宋体" panose="02010600030101010101" pitchFamily="2" charset="-122"/>
              </a:rPr>
              <a:t>* </a:t>
            </a:r>
            <a:r>
              <a:rPr lang="zh-CN" altLang="en-US" sz="4000">
                <a:latin typeface="宋体" panose="02010600030101010101" pitchFamily="2" charset="-122"/>
                <a:ea typeface="宋体" panose="02010600030101010101" pitchFamily="2" charset="-122"/>
              </a:rPr>
              <a:t>设计</a:t>
            </a:r>
          </a:p>
        </p:txBody>
      </p:sp>
      <p:sp>
        <p:nvSpPr>
          <p:cNvPr id="373763" name="Rectangle 3"/>
          <p:cNvSpPr>
            <a:spLocks noGrp="1" noChangeArrowheads="1"/>
          </p:cNvSpPr>
          <p:nvPr>
            <p:ph type="body" idx="1"/>
          </p:nvPr>
        </p:nvSpPr>
        <p:spPr>
          <a:xfrm>
            <a:off x="761365" y="962025"/>
            <a:ext cx="7953375" cy="4987925"/>
          </a:xfrm>
        </p:spPr>
        <p:txBody>
          <a:bodyPr/>
          <a:lstStyle/>
          <a:p>
            <a:pPr algn="just">
              <a:lnSpc>
                <a:spcPct val="120000"/>
              </a:lnSpc>
              <a:spcBef>
                <a:spcPts val="20"/>
              </a:spcBef>
              <a:spcAft>
                <a:spcPts val="0"/>
              </a:spcAft>
              <a:buFont typeface="Wingdings" panose="05000000000000000000" pitchFamily="2" charset="2"/>
              <a:buNone/>
            </a:pPr>
            <a:r>
              <a:rPr lang="zh-CN" altLang="en-US" b="1" dirty="0">
                <a:latin typeface="宋体" panose="02010600030101010101" pitchFamily="2" charset="-122"/>
                <a:ea typeface="宋体" panose="02010600030101010101" pitchFamily="2" charset="-122"/>
              </a:rPr>
              <a:t>数据结构设计包括以下内容：</a:t>
            </a:r>
          </a:p>
          <a:p>
            <a:pPr algn="just">
              <a:lnSpc>
                <a:spcPct val="120000"/>
              </a:lnSpc>
              <a:spcBef>
                <a:spcPts val="20"/>
              </a:spcBef>
              <a:spcAft>
                <a:spcPts val="0"/>
              </a:spcAft>
              <a:buFont typeface="Wingdings" panose="05000000000000000000" pitchFamily="2" charset="2"/>
              <a:buNone/>
            </a:pPr>
            <a:r>
              <a:rPr lang="en-US" altLang="zh-CN"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为数据仓库的存储数据库开发物理数据模型，而且物理模型还可能用于最终用户工具所需的逻辑</a:t>
            </a:r>
            <a:r>
              <a:rPr lang="zh-CN" altLang="en-US" sz="2800" b="1" dirty="0" smtClean="0">
                <a:latin typeface="宋体" panose="02010600030101010101" pitchFamily="2" charset="-122"/>
                <a:ea typeface="宋体" panose="02010600030101010101" pitchFamily="2" charset="-122"/>
              </a:rPr>
              <a:t>存储</a:t>
            </a:r>
            <a:endParaRPr lang="zh-CN" altLang="en-US" sz="2800" b="1" dirty="0">
              <a:latin typeface="宋体" panose="02010600030101010101" pitchFamily="2" charset="-122"/>
              <a:ea typeface="宋体" panose="02010600030101010101" pitchFamily="2" charset="-122"/>
            </a:endParaRPr>
          </a:p>
          <a:p>
            <a:pPr>
              <a:lnSpc>
                <a:spcPct val="120000"/>
              </a:lnSpc>
              <a:spcBef>
                <a:spcPts val="20"/>
              </a:spcBef>
              <a:spcAft>
                <a:spcPts val="0"/>
              </a:spcAft>
              <a:buFont typeface="Wingdings" panose="05000000000000000000" pitchFamily="2" charset="2"/>
              <a:buNone/>
            </a:pP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将数据源的物理模型映射到数据仓库的物理模型。这种映射有助于数据抽取程序和数据仓库内部的求精和重构工程更好地完成其</a:t>
            </a:r>
            <a:r>
              <a:rPr lang="zh-CN" altLang="en-US" sz="2800" b="1" dirty="0" smtClean="0">
                <a:latin typeface="宋体" panose="02010600030101010101" pitchFamily="2" charset="-122"/>
                <a:ea typeface="宋体" panose="02010600030101010101" pitchFamily="2" charset="-122"/>
              </a:rPr>
              <a:t>功能</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250825" y="0"/>
            <a:ext cx="8740775" cy="624840"/>
          </a:xfrm>
        </p:spPr>
        <p:txBody>
          <a:bodyPr/>
          <a:lstStyle/>
          <a:p>
            <a:r>
              <a:rPr lang="zh-CN" altLang="en-US" sz="4000" dirty="0">
                <a:latin typeface="宋体" panose="02010600030101010101" pitchFamily="2" charset="-122"/>
                <a:ea typeface="宋体" panose="02010600030101010101" pitchFamily="2" charset="-122"/>
              </a:rPr>
              <a:t>数据</a:t>
            </a:r>
            <a:r>
              <a:rPr lang="zh-CN" altLang="en-US" sz="4000" dirty="0" smtClean="0">
                <a:latin typeface="宋体" panose="02010600030101010101" pitchFamily="2" charset="-122"/>
                <a:ea typeface="宋体" panose="02010600030101010101" pitchFamily="2" charset="-122"/>
              </a:rPr>
              <a:t>仓库</a:t>
            </a:r>
            <a:r>
              <a:rPr lang="zh-CN" altLang="en-US" sz="4000" dirty="0" smtClean="0">
                <a:latin typeface="宋体" panose="02010600030101010101" pitchFamily="2" charset="-122"/>
                <a:ea typeface="宋体" panose="02010600030101010101" pitchFamily="2" charset="-122"/>
              </a:rPr>
              <a:t>与数据仓库</a:t>
            </a:r>
            <a:endParaRPr lang="zh-CN" altLang="en-US" sz="4000" dirty="0">
              <a:latin typeface="宋体" panose="02010600030101010101" pitchFamily="2" charset="-122"/>
              <a:ea typeface="宋体" panose="02010600030101010101" pitchFamily="2" charset="-122"/>
            </a:endParaRPr>
          </a:p>
        </p:txBody>
      </p:sp>
      <p:sp>
        <p:nvSpPr>
          <p:cNvPr id="295940" name="Rectangle 4"/>
          <p:cNvSpPr>
            <a:spLocks noGrp="1" noChangeArrowheads="1"/>
          </p:cNvSpPr>
          <p:nvPr>
            <p:ph type="body" idx="1"/>
          </p:nvPr>
        </p:nvSpPr>
        <p:spPr>
          <a:xfrm>
            <a:off x="250825" y="914400"/>
            <a:ext cx="8713788" cy="5410200"/>
          </a:xfrm>
          <a:noFill/>
        </p:spPr>
        <p:txBody>
          <a:bodyPr/>
          <a:lstStyle/>
          <a:p>
            <a:pPr>
              <a:lnSpc>
                <a:spcPct val="110000"/>
              </a:lnSpc>
            </a:pPr>
            <a:r>
              <a:rPr lang="zh-CN" altLang="en-US" dirty="0">
                <a:latin typeface="宋体" panose="02010600030101010101" pitchFamily="2" charset="-122"/>
                <a:ea typeface="宋体" panose="02010600030101010101" pitchFamily="2" charset="-122"/>
              </a:rPr>
              <a:t>数据库操作</a:t>
            </a:r>
          </a:p>
          <a:p>
            <a:pPr marL="914400" lvl="1" indent="-457200">
              <a:lnSpc>
                <a:spcPct val="110000"/>
              </a:lnSpc>
              <a:buFont typeface="Wingdings" panose="05000000000000000000" charset="0"/>
              <a:buChar char="ü"/>
            </a:pPr>
            <a:r>
              <a:rPr lang="en-US" altLang="zh-CN" dirty="0" smtClean="0">
                <a:latin typeface="宋体" panose="02010600030101010101" pitchFamily="2" charset="-122"/>
                <a:ea typeface="宋体" panose="02010600030101010101" pitchFamily="2" charset="-122"/>
              </a:rPr>
              <a:t>OLTP </a:t>
            </a:r>
            <a:r>
              <a:rPr lang="en-US" altLang="zh-CN" dirty="0">
                <a:latin typeface="宋体" panose="02010600030101010101" pitchFamily="2" charset="-122"/>
                <a:ea typeface="宋体" panose="02010600030101010101" pitchFamily="2" charset="-122"/>
              </a:rPr>
              <a:t>(on-line transaction processing)</a:t>
            </a:r>
          </a:p>
          <a:p>
            <a:pPr lvl="1">
              <a:lnSpc>
                <a:spcPct val="110000"/>
              </a:lnSpc>
            </a:pPr>
            <a:r>
              <a:rPr lang="en-US" altLang="zh-CN" sz="2400" dirty="0">
                <a:latin typeface="宋体" panose="02010600030101010101" pitchFamily="2" charset="-122"/>
                <a:ea typeface="宋体" panose="02010600030101010101" pitchFamily="2" charset="-122"/>
              </a:rPr>
              <a:t>传统关系 DBMS 的主要任务</a:t>
            </a:r>
          </a:p>
          <a:p>
            <a:pPr lvl="1">
              <a:lnSpc>
                <a:spcPct val="110000"/>
              </a:lnSpc>
            </a:pPr>
            <a:r>
              <a:rPr lang="en-US" altLang="zh-CN" sz="2400" dirty="0">
                <a:latin typeface="宋体" panose="02010600030101010101" pitchFamily="2" charset="-122"/>
                <a:ea typeface="宋体" panose="02010600030101010101" pitchFamily="2" charset="-122"/>
              </a:rPr>
              <a:t>日常运营：采购，银行，制造，工资单，会计等</a:t>
            </a:r>
            <a:r>
              <a:rPr lang="en-US" altLang="zh-CN" sz="2400" dirty="0" smtClean="0">
                <a:latin typeface="宋体" panose="02010600030101010101" pitchFamily="2" charset="-122"/>
                <a:ea typeface="宋体" panose="02010600030101010101" pitchFamily="2" charset="-122"/>
              </a:rPr>
              <a:t>.</a:t>
            </a:r>
          </a:p>
          <a:p>
            <a:pPr>
              <a:lnSpc>
                <a:spcPct val="110000"/>
              </a:lnSpc>
            </a:pPr>
            <a:r>
              <a:rPr lang="zh-CN" altLang="en-US" dirty="0" smtClean="0">
                <a:latin typeface="宋体" panose="02010600030101010101" pitchFamily="2" charset="-122"/>
                <a:ea typeface="宋体" panose="02010600030101010101" pitchFamily="2" charset="-122"/>
              </a:rPr>
              <a:t>数据仓库操作</a:t>
            </a:r>
          </a:p>
          <a:p>
            <a:pPr marL="914400" lvl="1" indent="-457200">
              <a:lnSpc>
                <a:spcPct val="110000"/>
              </a:lnSpc>
              <a:buFont typeface="Wingdings" panose="05000000000000000000" charset="0"/>
              <a:buChar char="ü"/>
            </a:pPr>
            <a:r>
              <a:rPr lang="en-US" altLang="zh-CN" dirty="0">
                <a:latin typeface="宋体" panose="02010600030101010101" pitchFamily="2" charset="-122"/>
                <a:ea typeface="宋体" panose="02010600030101010101" pitchFamily="2" charset="-122"/>
              </a:rPr>
              <a:t>OLAP (on-line analytical processing)</a:t>
            </a:r>
          </a:p>
          <a:p>
            <a:pPr lvl="1">
              <a:lnSpc>
                <a:spcPct val="110000"/>
              </a:lnSpc>
            </a:pPr>
            <a:r>
              <a:rPr lang="en-US" altLang="zh-CN" sz="2400" dirty="0">
                <a:latin typeface="宋体" panose="02010600030101010101" pitchFamily="2" charset="-122"/>
                <a:ea typeface="宋体" panose="02010600030101010101" pitchFamily="2" charset="-122"/>
              </a:rPr>
              <a:t>数据仓库系统的主要任务</a:t>
            </a:r>
          </a:p>
          <a:p>
            <a:pPr lvl="1">
              <a:lnSpc>
                <a:spcPct val="110000"/>
              </a:lnSpc>
            </a:pPr>
            <a:r>
              <a:rPr lang="en-US" altLang="zh-CN" sz="2400" dirty="0">
                <a:latin typeface="宋体" panose="02010600030101010101" pitchFamily="2" charset="-122"/>
                <a:ea typeface="宋体" panose="02010600030101010101" pitchFamily="2" charset="-122"/>
              </a:rPr>
              <a:t>数据分析和决策</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125730" y="0"/>
            <a:ext cx="8962390" cy="634365"/>
          </a:xfrm>
        </p:spPr>
        <p:txBody>
          <a:bodyPr/>
          <a:lstStyle/>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构造</a:t>
            </a:r>
          </a:p>
        </p:txBody>
      </p:sp>
      <p:sp>
        <p:nvSpPr>
          <p:cNvPr id="375811" name="Rectangle 3"/>
          <p:cNvSpPr>
            <a:spLocks noGrp="1" noChangeArrowheads="1"/>
          </p:cNvSpPr>
          <p:nvPr>
            <p:ph type="body" idx="1"/>
          </p:nvPr>
        </p:nvSpPr>
        <p:spPr>
          <a:xfrm>
            <a:off x="494030" y="1050925"/>
            <a:ext cx="8065135" cy="5034915"/>
          </a:xfrm>
        </p:spPr>
        <p:txBody>
          <a:bodyPr/>
          <a:lstStyle/>
          <a:p>
            <a:pPr algn="just">
              <a:lnSpc>
                <a:spcPct val="120000"/>
              </a:lnSpc>
              <a:spcBef>
                <a:spcPts val="20"/>
              </a:spcBef>
              <a:spcAft>
                <a:spcPts val="0"/>
              </a:spcAft>
              <a:buFont typeface="Wingdings" panose="05000000000000000000" pitchFamily="2" charset="2"/>
              <a:buNone/>
            </a:pPr>
            <a:r>
              <a:rPr lang="en-US" altLang="zh-CN" b="1"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构造阶段</a:t>
            </a:r>
            <a:r>
              <a:rPr lang="zh-CN" altLang="en-US" b="1" dirty="0">
                <a:latin typeface="宋体" panose="02010600030101010101" pitchFamily="2" charset="-122"/>
                <a:ea typeface="宋体" panose="02010600030101010101" pitchFamily="2" charset="-122"/>
              </a:rPr>
              <a:t>负责从物理上实现设计阶段所开发的</a:t>
            </a:r>
            <a:r>
              <a:rPr lang="zh-CN" altLang="en-US" b="1" dirty="0" smtClean="0">
                <a:latin typeface="宋体" panose="02010600030101010101" pitchFamily="2" charset="-122"/>
                <a:ea typeface="宋体" panose="02010600030101010101" pitchFamily="2" charset="-122"/>
              </a:rPr>
              <a:t>设计方案</a:t>
            </a:r>
            <a:endParaRPr lang="en-US" altLang="zh-CN" b="1" dirty="0" smtClean="0">
              <a:latin typeface="宋体" panose="02010600030101010101" pitchFamily="2" charset="-122"/>
              <a:ea typeface="宋体" panose="02010600030101010101" pitchFamily="2" charset="-122"/>
            </a:endParaRPr>
          </a:p>
          <a:p>
            <a:pPr lvl="1" algn="just">
              <a:lnSpc>
                <a:spcPct val="120000"/>
              </a:lnSpc>
              <a:spcBef>
                <a:spcPts val="20"/>
              </a:spcBef>
              <a:spcAft>
                <a:spcPts val="0"/>
              </a:spcAft>
              <a:buFont typeface="Wingdings" panose="05000000000000000000" pitchFamily="2" charset="2"/>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通过</a:t>
            </a:r>
            <a:r>
              <a:rPr lang="zh-CN" altLang="en-US" b="1" dirty="0">
                <a:latin typeface="宋体" panose="02010600030101010101" pitchFamily="2" charset="-122"/>
                <a:ea typeface="宋体" panose="02010600030101010101" pitchFamily="2" charset="-122"/>
              </a:rPr>
              <a:t>明智地</a:t>
            </a:r>
            <a:r>
              <a:rPr lang="zh-CN" altLang="en-US" b="1" dirty="0" smtClean="0">
                <a:latin typeface="宋体" panose="02010600030101010101" pitchFamily="2" charset="-122"/>
                <a:ea typeface="宋体" panose="02010600030101010101" pitchFamily="2" charset="-122"/>
              </a:rPr>
              <a:t>“选择”</a:t>
            </a:r>
            <a:r>
              <a:rPr lang="zh-CN" altLang="en-US" b="1" dirty="0">
                <a:latin typeface="宋体" panose="02010600030101010101" pitchFamily="2" charset="-122"/>
                <a:ea typeface="宋体" panose="02010600030101010101" pitchFamily="2" charset="-122"/>
              </a:rPr>
              <a:t>决策，就有可能相当快地集成数据仓库解决</a:t>
            </a:r>
            <a:r>
              <a:rPr lang="zh-CN" altLang="en-US" b="1" dirty="0" smtClean="0">
                <a:latin typeface="宋体" panose="02010600030101010101" pitchFamily="2" charset="-122"/>
                <a:ea typeface="宋体" panose="02010600030101010101" pitchFamily="2" charset="-122"/>
              </a:rPr>
              <a:t>方案</a:t>
            </a:r>
            <a:endParaRPr lang="en-US" altLang="zh-CN" b="1" dirty="0" smtClean="0">
              <a:latin typeface="宋体" panose="02010600030101010101" pitchFamily="2" charset="-122"/>
              <a:ea typeface="宋体" panose="02010600030101010101" pitchFamily="2" charset="-122"/>
            </a:endParaRPr>
          </a:p>
          <a:p>
            <a:pPr lvl="1" algn="just">
              <a:lnSpc>
                <a:spcPct val="120000"/>
              </a:lnSpc>
              <a:spcBef>
                <a:spcPts val="20"/>
              </a:spcBef>
              <a:spcAft>
                <a:spcPts val="0"/>
              </a:spcAft>
              <a:buFont typeface="Wingdings" panose="05000000000000000000" pitchFamily="2" charset="2"/>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同时</a:t>
            </a:r>
            <a:r>
              <a:rPr lang="zh-CN" altLang="en-US" b="1" dirty="0">
                <a:latin typeface="宋体" panose="02010600030101010101" pitchFamily="2" charset="-122"/>
                <a:ea typeface="宋体" panose="02010600030101010101" pitchFamily="2" charset="-122"/>
              </a:rPr>
              <a:t>，果断地合并已有投资，还可能加速开发任务。</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49530" y="12700"/>
            <a:ext cx="9067165" cy="621030"/>
          </a:xfrm>
        </p:spPr>
        <p:txBody>
          <a:bodyPr/>
          <a:lstStyle/>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运行配置</a:t>
            </a:r>
          </a:p>
        </p:txBody>
      </p:sp>
      <p:sp>
        <p:nvSpPr>
          <p:cNvPr id="374787" name="Rectangle 3"/>
          <p:cNvSpPr>
            <a:spLocks noGrp="1" noChangeArrowheads="1"/>
          </p:cNvSpPr>
          <p:nvPr>
            <p:ph type="body" idx="1"/>
          </p:nvPr>
        </p:nvSpPr>
        <p:spPr>
          <a:xfrm>
            <a:off x="291465" y="1100773"/>
            <a:ext cx="8713788" cy="5148262"/>
          </a:xfrm>
        </p:spPr>
        <p:txBody>
          <a:bodyPr/>
          <a:lstStyle/>
          <a:p>
            <a:pPr marL="609600" indent="-609600" algn="just">
              <a:lnSpc>
                <a:spcPct val="120000"/>
              </a:lnSpc>
              <a:spcBef>
                <a:spcPts val="20"/>
              </a:spcBef>
              <a:spcAft>
                <a:spcPts val="0"/>
              </a:spcAft>
              <a:buFont typeface="Wingdings" panose="05000000000000000000" pitchFamily="2" charset="2"/>
              <a:buAutoNum type="arabicPeriod"/>
            </a:pPr>
            <a:r>
              <a:rPr lang="zh-CN" altLang="en-US" b="1" dirty="0">
                <a:latin typeface="宋体" panose="02010600030101010101" pitchFamily="2" charset="-122"/>
                <a:ea typeface="宋体" panose="02010600030101010101" pitchFamily="2" charset="-122"/>
              </a:rPr>
              <a:t>数据源净化和</a:t>
            </a:r>
            <a:r>
              <a:rPr lang="zh-CN" altLang="en-US" b="1" dirty="0" smtClean="0">
                <a:latin typeface="宋体" panose="02010600030101010101" pitchFamily="2" charset="-122"/>
                <a:ea typeface="宋体" panose="02010600030101010101" pitchFamily="2" charset="-122"/>
              </a:rPr>
              <a:t>抽取</a:t>
            </a:r>
            <a:endParaRPr lang="zh-CN" altLang="en-US" b="1" dirty="0">
              <a:latin typeface="宋体" panose="02010600030101010101" pitchFamily="2" charset="-122"/>
              <a:ea typeface="宋体" panose="02010600030101010101" pitchFamily="2" charset="-122"/>
            </a:endParaRPr>
          </a:p>
          <a:p>
            <a:pPr marL="609600" indent="-609600" algn="just">
              <a:lnSpc>
                <a:spcPct val="120000"/>
              </a:lnSpc>
              <a:spcBef>
                <a:spcPts val="20"/>
              </a:spcBef>
              <a:spcAft>
                <a:spcPts val="0"/>
              </a:spcAft>
              <a:buFont typeface="Wingdings" panose="05000000000000000000" pitchFamily="2" charset="2"/>
              <a:buAutoNum type="arabicPeriod"/>
            </a:pPr>
            <a:r>
              <a:rPr lang="zh-CN" altLang="en-US" b="1" dirty="0">
                <a:latin typeface="宋体" panose="02010600030101010101" pitchFamily="2" charset="-122"/>
                <a:ea typeface="宋体" panose="02010600030101010101" pitchFamily="2" charset="-122"/>
              </a:rPr>
              <a:t>数据源连接到数据</a:t>
            </a:r>
            <a:r>
              <a:rPr lang="zh-CN" altLang="en-US" b="1" dirty="0" smtClean="0">
                <a:latin typeface="宋体" panose="02010600030101010101" pitchFamily="2" charset="-122"/>
                <a:ea typeface="宋体" panose="02010600030101010101" pitchFamily="2" charset="-122"/>
              </a:rPr>
              <a:t>仓库</a:t>
            </a:r>
            <a:endParaRPr lang="zh-CN" altLang="en-US" b="1" dirty="0">
              <a:latin typeface="宋体" panose="02010600030101010101" pitchFamily="2" charset="-122"/>
              <a:ea typeface="宋体" panose="02010600030101010101" pitchFamily="2" charset="-122"/>
            </a:endParaRPr>
          </a:p>
          <a:p>
            <a:pPr marL="609600" indent="-609600" algn="just">
              <a:lnSpc>
                <a:spcPct val="120000"/>
              </a:lnSpc>
              <a:spcBef>
                <a:spcPts val="20"/>
              </a:spcBef>
              <a:spcAft>
                <a:spcPts val="0"/>
              </a:spcAft>
              <a:buFont typeface="Wingdings" panose="05000000000000000000" pitchFamily="2" charset="2"/>
              <a:buAutoNum type="arabicPeriod"/>
            </a:pPr>
            <a:r>
              <a:rPr lang="zh-CN" altLang="en-US" b="1" dirty="0">
                <a:latin typeface="宋体" panose="02010600030101010101" pitchFamily="2" charset="-122"/>
                <a:ea typeface="宋体" panose="02010600030101010101" pitchFamily="2" charset="-122"/>
              </a:rPr>
              <a:t>数据仓库</a:t>
            </a:r>
            <a:r>
              <a:rPr lang="zh-CN" altLang="en-US" b="1" dirty="0" smtClean="0">
                <a:latin typeface="宋体" panose="02010600030101010101" pitchFamily="2" charset="-122"/>
                <a:ea typeface="宋体" panose="02010600030101010101" pitchFamily="2" charset="-122"/>
              </a:rPr>
              <a:t>内部数据管理</a:t>
            </a:r>
            <a:endParaRPr lang="zh-CN" altLang="en-US" b="1" dirty="0">
              <a:latin typeface="宋体" panose="02010600030101010101" pitchFamily="2" charset="-122"/>
              <a:ea typeface="宋体" panose="02010600030101010101" pitchFamily="2" charset="-122"/>
            </a:endParaRPr>
          </a:p>
          <a:p>
            <a:pPr marL="609600" indent="-609600" algn="just">
              <a:lnSpc>
                <a:spcPct val="120000"/>
              </a:lnSpc>
              <a:spcBef>
                <a:spcPts val="20"/>
              </a:spcBef>
              <a:spcAft>
                <a:spcPts val="0"/>
              </a:spcAft>
              <a:buFont typeface="Wingdings" panose="05000000000000000000" pitchFamily="2" charset="2"/>
              <a:buAutoNum type="arabicPeriod"/>
            </a:pPr>
            <a:r>
              <a:rPr lang="zh-CN" altLang="en-US" b="1" dirty="0">
                <a:latin typeface="宋体" panose="02010600030101010101" pitchFamily="2" charset="-122"/>
                <a:ea typeface="宋体" panose="02010600030101010101" pitchFamily="2" charset="-122"/>
              </a:rPr>
              <a:t>数据仓库连接</a:t>
            </a:r>
            <a:r>
              <a:rPr lang="zh-CN" altLang="en-US" b="1" dirty="0" smtClean="0">
                <a:latin typeface="宋体" panose="02010600030101010101" pitchFamily="2" charset="-122"/>
                <a:ea typeface="宋体" panose="02010600030101010101" pitchFamily="2" charset="-122"/>
              </a:rPr>
              <a:t>到用户</a:t>
            </a:r>
            <a:r>
              <a:rPr lang="zh-CN" altLang="en-US" dirty="0" smtClean="0">
                <a:latin typeface="宋体" panose="02010600030101010101" pitchFamily="2" charset="-122"/>
                <a:ea typeface="宋体" panose="02010600030101010101" pitchFamily="2" charset="-122"/>
              </a:rPr>
              <a:t>展示</a:t>
            </a:r>
            <a:endParaRPr lang="en-US" altLang="zh-CN" dirty="0" smtClean="0">
              <a:latin typeface="宋体" panose="02010600030101010101" pitchFamily="2" charset="-122"/>
              <a:ea typeface="宋体" panose="02010600030101010101" pitchFamily="2" charset="-122"/>
            </a:endParaRPr>
          </a:p>
          <a:p>
            <a:pPr marL="609600" indent="-609600" algn="just">
              <a:lnSpc>
                <a:spcPct val="120000"/>
              </a:lnSpc>
              <a:spcBef>
                <a:spcPts val="20"/>
              </a:spcBef>
              <a:spcAft>
                <a:spcPts val="0"/>
              </a:spcAft>
              <a:buFont typeface="Wingdings" panose="05000000000000000000" pitchFamily="2" charset="2"/>
              <a:buAutoNum type="arabicPeriod"/>
            </a:pPr>
            <a:r>
              <a:rPr lang="zh-CN" altLang="en-US" b="1" dirty="0" smtClean="0">
                <a:latin typeface="宋体" panose="02010600030101010101" pitchFamily="2" charset="-122"/>
                <a:ea typeface="宋体" panose="02010600030101010101" pitchFamily="2" charset="-122"/>
              </a:rPr>
              <a:t>建立</a:t>
            </a:r>
            <a:r>
              <a:rPr lang="zh-CN" altLang="en-US" b="1" dirty="0">
                <a:latin typeface="宋体" panose="02010600030101010101" pitchFamily="2" charset="-122"/>
                <a:ea typeface="宋体" panose="02010600030101010101" pitchFamily="2" charset="-122"/>
              </a:rPr>
              <a:t>与数据</a:t>
            </a:r>
            <a:r>
              <a:rPr lang="zh-CN" altLang="en-US" b="1" dirty="0" smtClean="0">
                <a:latin typeface="宋体" panose="02010600030101010101" pitchFamily="2" charset="-122"/>
                <a:ea typeface="宋体" panose="02010600030101010101" pitchFamily="2" charset="-122"/>
              </a:rPr>
              <a:t>仓库与分析技术联系</a:t>
            </a:r>
            <a:endParaRPr lang="zh-CN" altLang="en-US" b="1" dirty="0">
              <a:latin typeface="宋体" panose="02010600030101010101" pitchFamily="2" charset="-122"/>
              <a:ea typeface="宋体" panose="02010600030101010101" pitchFamily="2" charset="-122"/>
            </a:endParaRPr>
          </a:p>
          <a:p>
            <a:pPr marL="609600" indent="-609600" algn="just">
              <a:lnSpc>
                <a:spcPct val="120000"/>
              </a:lnSpc>
              <a:spcBef>
                <a:spcPts val="20"/>
              </a:spcBef>
              <a:spcAft>
                <a:spcPts val="0"/>
              </a:spcAft>
              <a:buFont typeface="Wingdings" panose="05000000000000000000" pitchFamily="2" charset="2"/>
              <a:buAutoNum type="arabicPeriod"/>
            </a:pPr>
            <a:r>
              <a:rPr lang="zh-CN" altLang="en-US" b="1" dirty="0">
                <a:latin typeface="宋体" panose="02010600030101010101" pitchFamily="2" charset="-122"/>
                <a:ea typeface="宋体" panose="02010600030101010101" pitchFamily="2" charset="-122"/>
              </a:rPr>
              <a:t>日常管理、分配以及维护数据仓库的</a:t>
            </a:r>
            <a:r>
              <a:rPr lang="zh-CN" altLang="en-US" b="1" dirty="0" smtClean="0">
                <a:latin typeface="宋体" panose="02010600030101010101" pitchFamily="2" charset="-122"/>
                <a:ea typeface="宋体" panose="02010600030101010101" pitchFamily="2" charset="-122"/>
              </a:rPr>
              <a:t>过程</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76200" y="0"/>
            <a:ext cx="9149715" cy="609600"/>
          </a:xfrm>
        </p:spPr>
        <p:txBody>
          <a:bodyPr/>
          <a:lstStyle/>
          <a:p>
            <a:r>
              <a:rPr lang="en-US" altLang="zh-CN" sz="4000">
                <a:latin typeface="宋体" panose="02010600030101010101" pitchFamily="2" charset="-122"/>
                <a:ea typeface="宋体" panose="02010600030101010101" pitchFamily="2" charset="-122"/>
              </a:rPr>
              <a:t>* </a:t>
            </a:r>
            <a:r>
              <a:rPr lang="zh-CN" altLang="en-US" sz="4000">
                <a:latin typeface="宋体" panose="02010600030101010101" pitchFamily="2" charset="-122"/>
                <a:ea typeface="宋体" panose="02010600030101010101" pitchFamily="2" charset="-122"/>
              </a:rPr>
              <a:t>试运行</a:t>
            </a:r>
          </a:p>
        </p:txBody>
      </p:sp>
      <p:sp>
        <p:nvSpPr>
          <p:cNvPr id="378883" name="Rectangle 3"/>
          <p:cNvSpPr>
            <a:spLocks noGrp="1" noChangeArrowheads="1"/>
          </p:cNvSpPr>
          <p:nvPr>
            <p:ph type="body" idx="1"/>
          </p:nvPr>
        </p:nvSpPr>
        <p:spPr/>
        <p:txBody>
          <a:bodyPr/>
          <a:lstStyle/>
          <a:p>
            <a:pPr marL="180975" indent="-180975" algn="just">
              <a:lnSpc>
                <a:spcPct val="120000"/>
              </a:lnSpc>
              <a:spcBef>
                <a:spcPts val="20"/>
              </a:spcBef>
              <a:spcAft>
                <a:spcPts val="0"/>
              </a:spcAft>
              <a:buFont typeface="Wingdings" panose="05000000000000000000" pitchFamily="2" charset="2"/>
              <a:buNone/>
            </a:pPr>
            <a:r>
              <a:rPr lang="en-US" altLang="zh-CN" sz="2400" b="1">
                <a:latin typeface="宋体" panose="02010600030101010101" pitchFamily="2" charset="-122"/>
                <a:ea typeface="宋体" panose="02010600030101010101" pitchFamily="2" charset="-122"/>
              </a:rPr>
              <a:t>   </a:t>
            </a:r>
            <a:r>
              <a:rPr lang="zh-CN" altLang="en-US" sz="2800" b="1">
                <a:solidFill>
                  <a:schemeClr val="hlink"/>
                </a:solidFill>
                <a:latin typeface="宋体" panose="02010600030101010101" pitchFamily="2" charset="-122"/>
                <a:ea typeface="宋体" panose="02010600030101010101" pitchFamily="2" charset="-122"/>
              </a:rPr>
              <a:t>试用阶段主要解决数据仓库方案的安装、运行和使用</a:t>
            </a:r>
          </a:p>
          <a:p>
            <a:pPr marL="180975" indent="-180975" algn="just">
              <a:lnSpc>
                <a:spcPct val="120000"/>
              </a:lnSpc>
              <a:spcBef>
                <a:spcPts val="20"/>
              </a:spcBef>
              <a:spcAft>
                <a:spcPts val="0"/>
              </a:spcAft>
              <a:buFont typeface="Wingdings" panose="05000000000000000000" pitchFamily="2" charset="2"/>
              <a:buNone/>
            </a:pPr>
            <a:r>
              <a:rPr lang="zh-CN" altLang="en-US" sz="2800" b="1">
                <a:solidFill>
                  <a:schemeClr val="hlink"/>
                </a:solidFill>
                <a:latin typeface="宋体" panose="02010600030101010101" pitchFamily="2" charset="-122"/>
                <a:ea typeface="宋体" panose="02010600030101010101" pitchFamily="2" charset="-122"/>
              </a:rPr>
              <a:t>等问题。</a:t>
            </a:r>
          </a:p>
          <a:p>
            <a:pPr marL="628650" lvl="1" indent="-268605" algn="just">
              <a:lnSpc>
                <a:spcPct val="120000"/>
              </a:lnSpc>
              <a:spcBef>
                <a:spcPts val="20"/>
              </a:spcBef>
              <a:spcAft>
                <a:spcPts val="0"/>
              </a:spcAft>
              <a:buFont typeface="Wingdings" panose="05000000000000000000" pitchFamily="2" charset="2"/>
              <a:buAutoNum type="arabicPeriod"/>
            </a:pPr>
            <a:r>
              <a:rPr lang="zh-CN" altLang="en-US" sz="2400" b="1">
                <a:latin typeface="宋体" panose="02010600030101010101" pitchFamily="2" charset="-122"/>
                <a:ea typeface="宋体" panose="02010600030101010101" pitchFamily="2" charset="-122"/>
              </a:rPr>
              <a:t>提供初始安装，初始数据与资源连接和数据更新与同步工具</a:t>
            </a:r>
          </a:p>
          <a:p>
            <a:pPr marL="628650" lvl="1" indent="-268605" algn="just">
              <a:lnSpc>
                <a:spcPct val="120000"/>
              </a:lnSpc>
              <a:spcBef>
                <a:spcPts val="20"/>
              </a:spcBef>
              <a:spcAft>
                <a:spcPts val="0"/>
              </a:spcAft>
              <a:buFont typeface="Wingdings" panose="05000000000000000000" pitchFamily="2" charset="2"/>
              <a:buAutoNum type="arabicPeriod"/>
            </a:pPr>
            <a:r>
              <a:rPr lang="zh-CN" altLang="en-US" sz="2400" b="1">
                <a:latin typeface="宋体" panose="02010600030101010101" pitchFamily="2" charset="-122"/>
                <a:ea typeface="宋体" panose="02010600030101010101" pitchFamily="2" charset="-122"/>
              </a:rPr>
              <a:t>规划并提交一个分阶段的实现方案；</a:t>
            </a:r>
          </a:p>
          <a:p>
            <a:pPr marL="628650" lvl="1" indent="-268605" algn="just">
              <a:lnSpc>
                <a:spcPct val="120000"/>
              </a:lnSpc>
              <a:spcBef>
                <a:spcPts val="20"/>
              </a:spcBef>
              <a:spcAft>
                <a:spcPts val="0"/>
              </a:spcAft>
              <a:buFont typeface="Wingdings" panose="05000000000000000000" pitchFamily="2" charset="2"/>
              <a:buAutoNum type="arabicPeriod"/>
            </a:pPr>
            <a:r>
              <a:rPr lang="zh-CN" altLang="en-US" sz="2400" b="1">
                <a:latin typeface="宋体" panose="02010600030101010101" pitchFamily="2" charset="-122"/>
                <a:ea typeface="宋体" panose="02010600030101010101" pitchFamily="2" charset="-122"/>
              </a:rPr>
              <a:t>为各阶层的人提供培训和指导；</a:t>
            </a:r>
          </a:p>
          <a:p>
            <a:pPr marL="628650" lvl="1" indent="-268605" algn="just">
              <a:lnSpc>
                <a:spcPct val="120000"/>
              </a:lnSpc>
              <a:spcBef>
                <a:spcPts val="20"/>
              </a:spcBef>
              <a:spcAft>
                <a:spcPts val="0"/>
              </a:spcAft>
              <a:buFont typeface="Wingdings" panose="05000000000000000000" pitchFamily="2" charset="2"/>
              <a:buAutoNum type="arabicPeriod"/>
            </a:pPr>
            <a:r>
              <a:rPr lang="zh-CN" altLang="en-US" sz="2400" b="1">
                <a:latin typeface="宋体" panose="02010600030101010101" pitchFamily="2" charset="-122"/>
                <a:ea typeface="宋体" panose="02010600030101010101" pitchFamily="2" charset="-122"/>
              </a:rPr>
              <a:t>规划并实现数据仓库解决方案平台更新与维护；</a:t>
            </a:r>
          </a:p>
          <a:p>
            <a:pPr marL="628650" lvl="1" indent="-268605" algn="just">
              <a:lnSpc>
                <a:spcPct val="120000"/>
              </a:lnSpc>
              <a:spcBef>
                <a:spcPts val="20"/>
              </a:spcBef>
              <a:spcAft>
                <a:spcPts val="0"/>
              </a:spcAft>
              <a:buFont typeface="Wingdings" panose="05000000000000000000" pitchFamily="2" charset="2"/>
              <a:buAutoNum type="arabicPeriod"/>
            </a:pPr>
            <a:r>
              <a:rPr lang="zh-CN" altLang="en-US" sz="2400" b="1">
                <a:latin typeface="宋体" panose="02010600030101010101" pitchFamily="2" charset="-122"/>
                <a:ea typeface="宋体" panose="02010600030101010101" pitchFamily="2" charset="-122"/>
              </a:rPr>
              <a:t>提供归档与备份功能；</a:t>
            </a:r>
          </a:p>
          <a:p>
            <a:pPr marL="628650" lvl="1" indent="-268605" algn="just">
              <a:lnSpc>
                <a:spcPct val="120000"/>
              </a:lnSpc>
              <a:spcBef>
                <a:spcPts val="20"/>
              </a:spcBef>
              <a:spcAft>
                <a:spcPts val="0"/>
              </a:spcAft>
              <a:buFont typeface="Wingdings" panose="05000000000000000000" pitchFamily="2" charset="2"/>
              <a:buAutoNum type="arabicPeriod"/>
            </a:pPr>
            <a:r>
              <a:rPr lang="zh-CN" altLang="en-US" sz="2400" b="1">
                <a:latin typeface="宋体" panose="02010600030101010101" pitchFamily="2" charset="-122"/>
                <a:ea typeface="宋体" panose="02010600030101010101" pitchFamily="2" charset="-122"/>
              </a:rPr>
              <a:t>提供恢复功能</a:t>
            </a:r>
          </a:p>
          <a:p>
            <a:pPr marL="628650" lvl="1" indent="-268605" algn="just">
              <a:lnSpc>
                <a:spcPct val="120000"/>
              </a:lnSpc>
              <a:spcBef>
                <a:spcPts val="20"/>
              </a:spcBef>
              <a:spcAft>
                <a:spcPts val="0"/>
              </a:spcAft>
              <a:buFont typeface="Wingdings" panose="05000000000000000000" pitchFamily="2" charset="2"/>
              <a:buAutoNum type="arabicPeriod"/>
            </a:pPr>
            <a:r>
              <a:rPr lang="zh-CN" altLang="en-US" sz="2400" b="1">
                <a:latin typeface="宋体" panose="02010600030101010101" pitchFamily="2" charset="-122"/>
                <a:ea typeface="宋体" panose="02010600030101010101" pitchFamily="2" charset="-122"/>
              </a:rPr>
              <a:t>提供访问控制和安全性；</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a:xfrm>
            <a:off x="199390" y="950278"/>
            <a:ext cx="9036050" cy="5287962"/>
          </a:xfrm>
        </p:spPr>
        <p:txBody>
          <a:bodyPr/>
          <a:lstStyle/>
          <a:p>
            <a:pPr algn="just">
              <a:lnSpc>
                <a:spcPct val="120000"/>
              </a:lnSpc>
              <a:spcBef>
                <a:spcPts val="20"/>
              </a:spcBef>
              <a:spcAft>
                <a:spcPts val="0"/>
              </a:spcAft>
            </a:pPr>
            <a:r>
              <a:rPr lang="zh-CN" altLang="en-US" sz="2800" b="1" dirty="0" smtClean="0">
                <a:latin typeface="宋体" panose="02010600030101010101" pitchFamily="2" charset="-122"/>
                <a:ea typeface="宋体" panose="02010600030101010101" pitchFamily="2" charset="-122"/>
              </a:rPr>
              <a:t>从</a:t>
            </a:r>
            <a:r>
              <a:rPr lang="zh-CN" altLang="en-US" sz="2800" b="1" dirty="0">
                <a:latin typeface="宋体" panose="02010600030101010101" pitchFamily="2" charset="-122"/>
                <a:ea typeface="宋体" panose="02010600030101010101" pitchFamily="2" charset="-122"/>
              </a:rPr>
              <a:t>各种不同的数据源中读取</a:t>
            </a:r>
            <a:r>
              <a:rPr lang="zh-CN" altLang="en-US" sz="2800" b="1" dirty="0" smtClean="0">
                <a:latin typeface="宋体" panose="02010600030101010101" pitchFamily="2" charset="-122"/>
                <a:ea typeface="宋体" panose="02010600030101010101" pitchFamily="2" charset="-122"/>
              </a:rPr>
              <a:t>数据</a:t>
            </a:r>
            <a:endParaRPr lang="zh-CN" altLang="en-US" sz="2800" b="1" dirty="0">
              <a:latin typeface="宋体" panose="02010600030101010101" pitchFamily="2" charset="-122"/>
              <a:ea typeface="宋体" panose="02010600030101010101" pitchFamily="2" charset="-122"/>
            </a:endParaRPr>
          </a:p>
          <a:p>
            <a:pPr algn="just">
              <a:lnSpc>
                <a:spcPct val="120000"/>
              </a:lnSpc>
              <a:spcBef>
                <a:spcPts val="20"/>
              </a:spcBef>
              <a:spcAft>
                <a:spcPts val="0"/>
              </a:spcAft>
            </a:pPr>
            <a:r>
              <a:rPr lang="zh-CN" altLang="en-US" sz="2800" b="1" dirty="0" smtClean="0">
                <a:latin typeface="宋体" panose="02010600030101010101" pitchFamily="2" charset="-122"/>
                <a:ea typeface="宋体" panose="02010600030101010101" pitchFamily="2" charset="-122"/>
              </a:rPr>
              <a:t>以</a:t>
            </a:r>
            <a:r>
              <a:rPr lang="zh-CN" altLang="en-US" sz="2800" b="1" dirty="0">
                <a:latin typeface="宋体" panose="02010600030101010101" pitchFamily="2" charset="-122"/>
                <a:ea typeface="宋体" panose="02010600030101010101" pitchFamily="2" charset="-122"/>
              </a:rPr>
              <a:t>不同类型数据源为输入整合</a:t>
            </a:r>
            <a:r>
              <a:rPr lang="zh-CN" altLang="en-US" sz="2800" b="1" dirty="0" smtClean="0">
                <a:latin typeface="宋体" panose="02010600030101010101" pitchFamily="2" charset="-122"/>
                <a:ea typeface="宋体" panose="02010600030101010101" pitchFamily="2" charset="-122"/>
              </a:rPr>
              <a:t>数据</a:t>
            </a:r>
            <a:endParaRPr lang="zh-CN" altLang="en-US" sz="2800" b="1" dirty="0">
              <a:latin typeface="宋体" panose="02010600030101010101" pitchFamily="2" charset="-122"/>
              <a:ea typeface="宋体" panose="02010600030101010101" pitchFamily="2" charset="-122"/>
            </a:endParaRPr>
          </a:p>
          <a:p>
            <a:pPr algn="just">
              <a:lnSpc>
                <a:spcPct val="120000"/>
              </a:lnSpc>
              <a:spcBef>
                <a:spcPts val="20"/>
              </a:spcBef>
              <a:spcAft>
                <a:spcPts val="0"/>
              </a:spcAft>
            </a:pPr>
            <a:r>
              <a:rPr lang="zh-CN" altLang="en-US" sz="2800" b="1" dirty="0" smtClean="0">
                <a:latin typeface="宋体" panose="02010600030101010101" pitchFamily="2" charset="-122"/>
                <a:ea typeface="宋体" panose="02010600030101010101" pitchFamily="2" charset="-122"/>
              </a:rPr>
              <a:t>规范</a:t>
            </a:r>
            <a:r>
              <a:rPr lang="zh-CN" altLang="en-US" sz="2800" b="1" dirty="0">
                <a:latin typeface="宋体" panose="02010600030101010101" pitchFamily="2" charset="-122"/>
                <a:ea typeface="宋体" panose="02010600030101010101" pitchFamily="2" charset="-122"/>
              </a:rPr>
              <a:t>的数据访问接口</a:t>
            </a:r>
          </a:p>
          <a:p>
            <a:pPr algn="just">
              <a:lnSpc>
                <a:spcPct val="120000"/>
              </a:lnSpc>
              <a:spcBef>
                <a:spcPts val="20"/>
              </a:spcBef>
              <a:spcAft>
                <a:spcPts val="0"/>
              </a:spcAft>
            </a:pPr>
            <a:r>
              <a:rPr lang="zh-CN" altLang="en-US" sz="2800" b="1" dirty="0" smtClean="0">
                <a:latin typeface="宋体" panose="02010600030101010101" pitchFamily="2" charset="-122"/>
                <a:ea typeface="宋体" panose="02010600030101010101" pitchFamily="2" charset="-122"/>
              </a:rPr>
              <a:t>从</a:t>
            </a:r>
            <a:r>
              <a:rPr lang="zh-CN" altLang="en-US" sz="2800" b="1" dirty="0">
                <a:latin typeface="宋体" panose="02010600030101010101" pitchFamily="2" charset="-122"/>
                <a:ea typeface="宋体" panose="02010600030101010101" pitchFamily="2" charset="-122"/>
              </a:rPr>
              <a:t>数据字典中读取数据的能力</a:t>
            </a:r>
          </a:p>
          <a:p>
            <a:pPr algn="just">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工具生成的代码必须是在开发环境中可维护的</a:t>
            </a:r>
          </a:p>
          <a:p>
            <a:pPr algn="just">
              <a:lnSpc>
                <a:spcPct val="120000"/>
              </a:lnSpc>
              <a:spcBef>
                <a:spcPts val="20"/>
              </a:spcBef>
              <a:spcAft>
                <a:spcPts val="0"/>
              </a:spcAft>
            </a:pPr>
            <a:r>
              <a:rPr lang="zh-CN" altLang="en-US" sz="2800" b="1" dirty="0" smtClean="0">
                <a:latin typeface="宋体" panose="02010600030101010101" pitchFamily="2" charset="-122"/>
                <a:ea typeface="宋体" panose="02010600030101010101" pitchFamily="2" charset="-122"/>
              </a:rPr>
              <a:t>抽取满足</a:t>
            </a:r>
            <a:r>
              <a:rPr lang="zh-CN" altLang="en-US" sz="2800" b="1" dirty="0">
                <a:latin typeface="宋体" panose="02010600030101010101" pitchFamily="2" charset="-122"/>
                <a:ea typeface="宋体" panose="02010600030101010101" pitchFamily="2" charset="-122"/>
              </a:rPr>
              <a:t>指定条件的数据和源数据的指定部分</a:t>
            </a:r>
          </a:p>
          <a:p>
            <a:pPr algn="just">
              <a:lnSpc>
                <a:spcPct val="120000"/>
              </a:lnSpc>
              <a:spcBef>
                <a:spcPts val="20"/>
              </a:spcBef>
              <a:spcAft>
                <a:spcPts val="0"/>
              </a:spcAft>
            </a:pPr>
            <a:r>
              <a:rPr lang="zh-CN" altLang="en-US" sz="2800" b="1" dirty="0" smtClean="0">
                <a:latin typeface="宋体" panose="02010600030101010101" pitchFamily="2" charset="-122"/>
                <a:ea typeface="宋体" panose="02010600030101010101" pitchFamily="2" charset="-122"/>
              </a:rPr>
              <a:t>在</a:t>
            </a:r>
            <a:r>
              <a:rPr lang="zh-CN" altLang="en-US" sz="2800" b="1" dirty="0">
                <a:latin typeface="宋体" panose="02010600030101010101" pitchFamily="2" charset="-122"/>
                <a:ea typeface="宋体" panose="02010600030101010101" pitchFamily="2" charset="-122"/>
              </a:rPr>
              <a:t>抽取中进行数据类型转换和字符集转换</a:t>
            </a:r>
          </a:p>
          <a:p>
            <a:pPr algn="just">
              <a:lnSpc>
                <a:spcPct val="120000"/>
              </a:lnSpc>
              <a:spcBef>
                <a:spcPts val="20"/>
              </a:spcBef>
              <a:spcAft>
                <a:spcPts val="0"/>
              </a:spcAft>
            </a:pPr>
            <a:r>
              <a:rPr lang="zh-CN" altLang="en-US" sz="2800" b="1" dirty="0" smtClean="0">
                <a:latin typeface="宋体" panose="02010600030101010101" pitchFamily="2" charset="-122"/>
                <a:ea typeface="宋体" panose="02010600030101010101" pitchFamily="2" charset="-122"/>
              </a:rPr>
              <a:t>在</a:t>
            </a:r>
            <a:r>
              <a:rPr lang="zh-CN" altLang="en-US" sz="2800" b="1" dirty="0">
                <a:latin typeface="宋体" panose="02010600030101010101" pitchFamily="2" charset="-122"/>
                <a:ea typeface="宋体" panose="02010600030101010101" pitchFamily="2" charset="-122"/>
              </a:rPr>
              <a:t>抽取的过程中计算和生成衍生字段</a:t>
            </a:r>
          </a:p>
          <a:p>
            <a:pPr algn="just">
              <a:lnSpc>
                <a:spcPct val="120000"/>
              </a:lnSpc>
              <a:spcBef>
                <a:spcPts val="20"/>
              </a:spcBef>
              <a:spcAft>
                <a:spcPts val="0"/>
              </a:spcAft>
            </a:pPr>
            <a:r>
              <a:rPr lang="zh-CN" altLang="en-US" sz="2800" b="1" dirty="0" smtClean="0">
                <a:latin typeface="宋体" panose="02010600030101010101" pitchFamily="2" charset="-122"/>
                <a:ea typeface="宋体" panose="02010600030101010101" pitchFamily="2" charset="-122"/>
              </a:rPr>
              <a:t>让</a:t>
            </a:r>
            <a:r>
              <a:rPr lang="zh-CN" altLang="en-US" sz="2800" b="1" dirty="0">
                <a:latin typeface="宋体" panose="02010600030101010101" pitchFamily="2" charset="-122"/>
                <a:ea typeface="宋体" panose="02010600030101010101" pitchFamily="2" charset="-122"/>
              </a:rPr>
              <a:t>数据仓库管理系统自动调用以定期进行数据抽取</a:t>
            </a:r>
          </a:p>
        </p:txBody>
      </p:sp>
      <p:sp>
        <p:nvSpPr>
          <p:cNvPr id="2" name="文本框 1"/>
          <p:cNvSpPr txBox="1"/>
          <p:nvPr/>
        </p:nvSpPr>
        <p:spPr>
          <a:xfrm>
            <a:off x="440690" y="-26670"/>
            <a:ext cx="8262620" cy="701040"/>
          </a:xfrm>
          <a:prstGeom prst="rect">
            <a:avLst/>
          </a:prstGeom>
          <a:noFill/>
        </p:spPr>
        <p:txBody>
          <a:bodyPr wrap="square" rtlCol="0">
            <a:spAutoFit/>
          </a:bodyPr>
          <a:lstStyle/>
          <a:p>
            <a:pPr algn="ctr"/>
            <a:r>
              <a:rPr lang="zh-CN" altLang="en-US" sz="4000" b="1">
                <a:solidFill>
                  <a:srgbClr val="FFFF00"/>
                </a:solidFill>
              </a:rPr>
              <a:t>数据抽取、清理、转换和转移工具</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5085" y="0"/>
            <a:ext cx="9128760" cy="612140"/>
          </a:xfrm>
        </p:spPr>
        <p:txBody>
          <a:bodyPr/>
          <a:lstStyle/>
          <a:p>
            <a:r>
              <a:rPr lang="zh-CN" altLang="en-US" sz="4000">
                <a:latin typeface="宋体" panose="02010600030101010101" pitchFamily="2" charset="-122"/>
                <a:ea typeface="宋体" panose="02010600030101010101" pitchFamily="2" charset="-122"/>
              </a:rPr>
              <a:t>数据仓库的关键技术</a:t>
            </a:r>
          </a:p>
        </p:txBody>
      </p:sp>
      <p:sp>
        <p:nvSpPr>
          <p:cNvPr id="359427" name="Rectangle 3"/>
          <p:cNvSpPr>
            <a:spLocks noGrp="1" noChangeArrowheads="1"/>
          </p:cNvSpPr>
          <p:nvPr>
            <p:ph type="body" idx="1"/>
          </p:nvPr>
        </p:nvSpPr>
        <p:spPr>
          <a:xfrm>
            <a:off x="228600" y="1341438"/>
            <a:ext cx="8534400" cy="5364162"/>
          </a:xfrm>
        </p:spPr>
        <p:txBody>
          <a:bodyPr/>
          <a:lstStyle/>
          <a:p>
            <a:pPr marL="476250" indent="-90805">
              <a:lnSpc>
                <a:spcPct val="120000"/>
              </a:lnSpc>
              <a:spcBef>
                <a:spcPts val="20"/>
              </a:spcBef>
              <a:spcAft>
                <a:spcPts val="0"/>
              </a:spcAft>
              <a:buFont typeface="Wingdings" panose="05000000000000000000" pitchFamily="2" charset="2"/>
              <a:buNone/>
            </a:pPr>
            <a:r>
              <a:rPr lang="zh-CN" altLang="en-US" b="1">
                <a:latin typeface="宋体" panose="02010600030101010101" pitchFamily="2" charset="-122"/>
                <a:ea typeface="宋体" panose="02010600030101010101" pitchFamily="2" charset="-122"/>
              </a:rPr>
              <a:t>数据仓库核心技术主要包括：</a:t>
            </a:r>
          </a:p>
          <a:p>
            <a:pPr marL="842645" indent="-457200">
              <a:lnSpc>
                <a:spcPct val="120000"/>
              </a:lnSpc>
              <a:spcBef>
                <a:spcPts val="20"/>
              </a:spcBef>
              <a:spcAft>
                <a:spcPts val="0"/>
              </a:spcAft>
              <a:buFont typeface="Arial" panose="020B0604020202020204" pitchFamily="34" charset="0"/>
              <a:buChar char="•"/>
            </a:pPr>
            <a:r>
              <a:rPr lang="zh-CN" altLang="en-US" sz="2800">
                <a:latin typeface="宋体" panose="02010600030101010101" pitchFamily="2" charset="-122"/>
                <a:ea typeface="宋体" panose="02010600030101010101" pitchFamily="2" charset="-122"/>
              </a:rPr>
              <a:t>海量数据</a:t>
            </a:r>
            <a:r>
              <a:rPr lang="en-US" altLang="zh-CN" sz="2800">
                <a:latin typeface="宋体" panose="02010600030101010101" pitchFamily="2" charset="-122"/>
                <a:ea typeface="宋体" panose="02010600030101010101" pitchFamily="2" charset="-122"/>
              </a:rPr>
              <a:t>——</a:t>
            </a:r>
            <a:r>
              <a:rPr lang="zh-CN" altLang="en-US" sz="2800">
                <a:solidFill>
                  <a:schemeClr val="hlink"/>
                </a:solidFill>
                <a:latin typeface="宋体" panose="02010600030101010101" pitchFamily="2" charset="-122"/>
                <a:ea typeface="宋体" panose="02010600030101010101" pitchFamily="2" charset="-122"/>
              </a:rPr>
              <a:t>存储与访问</a:t>
            </a:r>
          </a:p>
          <a:p>
            <a:pPr marL="842645" indent="-457200">
              <a:lnSpc>
                <a:spcPct val="120000"/>
              </a:lnSpc>
              <a:spcBef>
                <a:spcPts val="20"/>
              </a:spcBef>
              <a:spcAft>
                <a:spcPts val="0"/>
              </a:spcAft>
              <a:buFont typeface="Arial" panose="020B0604020202020204" pitchFamily="34" charset="0"/>
              <a:buChar char="•"/>
            </a:pPr>
            <a:r>
              <a:rPr lang="zh-CN" altLang="en-US" sz="2800">
                <a:latin typeface="宋体" panose="02010600030101010101" pitchFamily="2" charset="-122"/>
                <a:ea typeface="宋体" panose="02010600030101010101" pitchFamily="2" charset="-122"/>
              </a:rPr>
              <a:t>高速准确</a:t>
            </a:r>
            <a:r>
              <a:rPr lang="en-US" altLang="zh-CN" sz="2800">
                <a:latin typeface="宋体" panose="02010600030101010101" pitchFamily="2" charset="-122"/>
                <a:ea typeface="宋体" panose="02010600030101010101" pitchFamily="2" charset="-122"/>
              </a:rPr>
              <a:t>——</a:t>
            </a:r>
            <a:r>
              <a:rPr lang="zh-CN" altLang="en-US" sz="2800">
                <a:solidFill>
                  <a:schemeClr val="hlink"/>
                </a:solidFill>
                <a:latin typeface="宋体" panose="02010600030101010101" pitchFamily="2" charset="-122"/>
                <a:ea typeface="宋体" panose="02010600030101010101" pitchFamily="2" charset="-122"/>
              </a:rPr>
              <a:t>查询性能</a:t>
            </a:r>
          </a:p>
          <a:p>
            <a:pPr marL="842645" indent="-457200">
              <a:lnSpc>
                <a:spcPct val="120000"/>
              </a:lnSpc>
              <a:spcBef>
                <a:spcPts val="20"/>
              </a:spcBef>
              <a:spcAft>
                <a:spcPts val="0"/>
              </a:spcAft>
              <a:buFont typeface="Arial" panose="020B0604020202020204" pitchFamily="34" charset="0"/>
              <a:buChar char="•"/>
            </a:pPr>
            <a:r>
              <a:rPr lang="zh-CN" altLang="en-US" sz="2800">
                <a:latin typeface="宋体" panose="02010600030101010101" pitchFamily="2" charset="-122"/>
                <a:ea typeface="宋体" panose="02010600030101010101" pitchFamily="2" charset="-122"/>
              </a:rPr>
              <a:t>快速强大</a:t>
            </a:r>
            <a:r>
              <a:rPr lang="en-US" altLang="zh-CN" sz="2800">
                <a:latin typeface="宋体" panose="02010600030101010101" pitchFamily="2" charset="-122"/>
                <a:ea typeface="宋体" panose="02010600030101010101" pitchFamily="2" charset="-122"/>
              </a:rPr>
              <a:t>——</a:t>
            </a:r>
            <a:r>
              <a:rPr lang="zh-CN" altLang="en-US" sz="2800">
                <a:solidFill>
                  <a:schemeClr val="hlink"/>
                </a:solidFill>
                <a:latin typeface="宋体" panose="02010600030101010101" pitchFamily="2" charset="-122"/>
                <a:ea typeface="宋体" panose="02010600030101010101" pitchFamily="2" charset="-122"/>
              </a:rPr>
              <a:t>并行处理能力与伸缩能力</a:t>
            </a:r>
          </a:p>
          <a:p>
            <a:pPr marL="842645" indent="-457200">
              <a:lnSpc>
                <a:spcPct val="120000"/>
              </a:lnSpc>
              <a:spcBef>
                <a:spcPts val="20"/>
              </a:spcBef>
              <a:spcAft>
                <a:spcPts val="0"/>
              </a:spcAft>
              <a:buFont typeface="Arial" panose="020B0604020202020204" pitchFamily="34" charset="0"/>
              <a:buChar char="•"/>
            </a:pPr>
            <a:r>
              <a:rPr lang="zh-CN" altLang="en-US" sz="2800">
                <a:latin typeface="宋体" panose="02010600030101010101" pitchFamily="2" charset="-122"/>
                <a:ea typeface="宋体" panose="02010600030101010101" pitchFamily="2" charset="-122"/>
              </a:rPr>
              <a:t>企业应用 </a:t>
            </a:r>
            <a:r>
              <a:rPr lang="en-US" altLang="zh-CN" sz="2800">
                <a:latin typeface="宋体" panose="02010600030101010101" pitchFamily="2" charset="-122"/>
                <a:ea typeface="宋体" panose="02010600030101010101" pitchFamily="2" charset="-122"/>
              </a:rPr>
              <a:t>——</a:t>
            </a:r>
            <a:r>
              <a:rPr lang="zh-CN" altLang="en-US" sz="2800">
                <a:solidFill>
                  <a:schemeClr val="hlink"/>
                </a:solidFill>
                <a:latin typeface="宋体" panose="02010600030101010101" pitchFamily="2" charset="-122"/>
                <a:ea typeface="宋体" panose="02010600030101010101" pitchFamily="2" charset="-122"/>
              </a:rPr>
              <a:t>数据分析与处理</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23495" y="0"/>
            <a:ext cx="9147810" cy="624840"/>
          </a:xfrm>
        </p:spPr>
        <p:txBody>
          <a:bodyPr/>
          <a:lstStyle/>
          <a:p>
            <a:r>
              <a:rPr lang="zh-CN" altLang="en-US" sz="4000">
                <a:latin typeface="宋体" panose="02010600030101010101" pitchFamily="2" charset="-122"/>
                <a:ea typeface="宋体" panose="02010600030101010101" pitchFamily="2" charset="-122"/>
              </a:rPr>
              <a:t>数据结构</a:t>
            </a:r>
          </a:p>
        </p:txBody>
      </p:sp>
      <p:sp>
        <p:nvSpPr>
          <p:cNvPr id="366595" name="Rectangle 3"/>
          <p:cNvSpPr>
            <a:spLocks noGrp="1" noChangeArrowheads="1"/>
          </p:cNvSpPr>
          <p:nvPr>
            <p:ph type="body" idx="1"/>
          </p:nvPr>
        </p:nvSpPr>
        <p:spPr>
          <a:xfrm>
            <a:off x="23495" y="533400"/>
            <a:ext cx="9147810" cy="5867400"/>
          </a:xfrm>
        </p:spPr>
        <p:txBody>
          <a:bodyPr/>
          <a:lstStyle/>
          <a:p>
            <a:pPr>
              <a:lnSpc>
                <a:spcPct val="150000"/>
              </a:lnSpc>
              <a:spcBef>
                <a:spcPts val="20"/>
              </a:spcBef>
              <a:spcAft>
                <a:spcPts val="0"/>
              </a:spcAft>
            </a:pPr>
            <a:r>
              <a:rPr lang="zh-CN" altLang="en-US" sz="2400" b="1">
                <a:latin typeface="宋体" panose="02010600030101010101" pitchFamily="2" charset="-122"/>
                <a:ea typeface="宋体" panose="02010600030101010101" pitchFamily="2" charset="-122"/>
              </a:rPr>
              <a:t>用于高维空间数据的存取方法已有很多研究并提出了很多方法，其中包括</a:t>
            </a:r>
            <a:r>
              <a:rPr lang="en-US" altLang="zh-CN" sz="2400" b="1">
                <a:latin typeface="宋体" panose="02010600030101010101" pitchFamily="2" charset="-122"/>
                <a:ea typeface="宋体" panose="02010600030101010101" pitchFamily="2" charset="-122"/>
              </a:rPr>
              <a:t>R</a:t>
            </a:r>
            <a:r>
              <a:rPr lang="zh-CN" altLang="en-US" sz="2400" b="1">
                <a:latin typeface="宋体" panose="02010600030101010101" pitchFamily="2" charset="-122"/>
                <a:ea typeface="宋体" panose="02010600030101010101" pitchFamily="2" charset="-122"/>
              </a:rPr>
              <a:t>树及其变种</a:t>
            </a:r>
            <a:r>
              <a:rPr lang="en-US" altLang="zh-CN" sz="2400" b="1" u="sng" baseline="30000">
                <a:solidFill>
                  <a:srgbClr val="FF0000"/>
                </a:solidFill>
                <a:latin typeface="宋体" panose="02010600030101010101" pitchFamily="2" charset="-122"/>
                <a:ea typeface="宋体" panose="02010600030101010101" pitchFamily="2" charset="-122"/>
                <a:hlinkClick r:id="" action="ppaction://noaction"/>
              </a:rPr>
              <a:t>[1][2]</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x</a:t>
            </a:r>
            <a:r>
              <a:rPr lang="zh-CN" altLang="en-US" sz="2400" b="1">
                <a:latin typeface="宋体" panose="02010600030101010101" pitchFamily="2" charset="-122"/>
                <a:ea typeface="宋体" panose="02010600030101010101" pitchFamily="2" charset="-122"/>
              </a:rPr>
              <a:t>树、</a:t>
            </a:r>
            <a:r>
              <a:rPr lang="en-US" altLang="zh-CN" sz="2400" b="1">
                <a:latin typeface="宋体" panose="02010600030101010101" pitchFamily="2" charset="-122"/>
                <a:ea typeface="宋体" panose="02010600030101010101" pitchFamily="2" charset="-122"/>
              </a:rPr>
              <a:t>k-D-B-tree</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SS-tree</a:t>
            </a:r>
            <a:r>
              <a:rPr lang="zh-CN" altLang="en-US" sz="2400" b="1">
                <a:latin typeface="宋体" panose="02010600030101010101" pitchFamily="2" charset="-122"/>
                <a:ea typeface="宋体" panose="02010600030101010101" pitchFamily="2" charset="-122"/>
              </a:rPr>
              <a:t>等。</a:t>
            </a:r>
          </a:p>
          <a:p>
            <a:pPr>
              <a:lnSpc>
                <a:spcPct val="150000"/>
              </a:lnSpc>
              <a:spcBef>
                <a:spcPts val="20"/>
              </a:spcBef>
              <a:spcAft>
                <a:spcPts val="0"/>
              </a:spcAft>
            </a:pPr>
            <a:r>
              <a:rPr lang="zh-CN" altLang="en-US" sz="2400" b="1">
                <a:latin typeface="宋体" panose="02010600030101010101" pitchFamily="2" charset="-122"/>
                <a:ea typeface="宋体" panose="02010600030101010101" pitchFamily="2" charset="-122"/>
              </a:rPr>
              <a:t>每种方法都有其自身的特点和适应性，如</a:t>
            </a:r>
            <a:r>
              <a:rPr lang="en-US" altLang="zh-CN" sz="2400" b="1">
                <a:latin typeface="宋体" panose="02010600030101010101" pitchFamily="2" charset="-122"/>
                <a:ea typeface="宋体" panose="02010600030101010101" pitchFamily="2" charset="-122"/>
              </a:rPr>
              <a:t>k-D-B-tree</a:t>
            </a:r>
            <a:r>
              <a:rPr lang="zh-CN" altLang="en-US" sz="2400" b="1">
                <a:latin typeface="宋体" panose="02010600030101010101" pitchFamily="2" charset="-122"/>
                <a:ea typeface="宋体" panose="02010600030101010101" pitchFamily="2" charset="-122"/>
              </a:rPr>
              <a:t>主要适应于点数据的存取，对于高维数据的适应性较差。</a:t>
            </a:r>
          </a:p>
          <a:p>
            <a:pPr>
              <a:lnSpc>
                <a:spcPct val="150000"/>
              </a:lnSpc>
              <a:spcBef>
                <a:spcPts val="20"/>
              </a:spcBef>
              <a:spcAft>
                <a:spcPts val="0"/>
              </a:spcAft>
            </a:pPr>
            <a:r>
              <a:rPr lang="en-US" altLang="zh-CN" sz="2400" b="1">
                <a:latin typeface="宋体" panose="02010600030101010101" pitchFamily="2" charset="-122"/>
                <a:ea typeface="宋体" panose="02010600030101010101" pitchFamily="2" charset="-122"/>
              </a:rPr>
              <a:t>R</a:t>
            </a:r>
            <a:r>
              <a:rPr lang="zh-CN" altLang="en-US" sz="2400" b="1">
                <a:latin typeface="宋体" panose="02010600030101010101" pitchFamily="2" charset="-122"/>
                <a:ea typeface="宋体" panose="02010600030101010101" pitchFamily="2" charset="-122"/>
              </a:rPr>
              <a:t>树是常用的空间数据索引结构，具有高维数据、高并存和较高效率等特征，因而广泛应用于空间数据以及复杂数据类型的组织和管理</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目前已在大型商业数据库技术中采用了这种方法。</a:t>
            </a:r>
          </a:p>
          <a:p>
            <a:pPr marL="0" indent="0">
              <a:lnSpc>
                <a:spcPct val="150000"/>
              </a:lnSpc>
              <a:spcBef>
                <a:spcPts val="20"/>
              </a:spcBef>
              <a:spcAft>
                <a:spcPts val="0"/>
              </a:spcAft>
              <a:buNone/>
            </a:pPr>
            <a:endParaRPr lang="zh-CN" altLang="en-US" sz="2400" b="1" u="sng">
              <a:solidFill>
                <a:srgbClr val="800080"/>
              </a:solidFill>
              <a:latin typeface="宋体" panose="02010600030101010101" pitchFamily="2" charset="-122"/>
              <a:ea typeface="宋体" panose="02010600030101010101" pitchFamily="2" charset="-122"/>
              <a:hlinkClick r:id="" action="ppaction://noaction"/>
            </a:endParaRPr>
          </a:p>
          <a:p>
            <a:pPr lvl="1">
              <a:lnSpc>
                <a:spcPct val="80000"/>
              </a:lnSpc>
              <a:buFont typeface="Wingdings" panose="05000000000000000000" pitchFamily="2" charset="2"/>
              <a:buNone/>
            </a:pPr>
            <a:r>
              <a:rPr lang="en-US" altLang="zh-CN" sz="1225" b="1" u="sng">
                <a:solidFill>
                  <a:srgbClr val="800080"/>
                </a:solidFill>
                <a:hlinkClick r:id="" action="ppaction://noaction"/>
              </a:rPr>
              <a:t>[1]</a:t>
            </a:r>
            <a:r>
              <a:rPr lang="en-US" altLang="zh-CN" sz="1225" b="1"/>
              <a:t> A. Guttman, R-trees: a dynamic index structure for spatial searching. In Proc. Of the ACM SIGMOD Conference on Management of Data, Boston, Mass, June 1984, p47~57</a:t>
            </a:r>
          </a:p>
          <a:p>
            <a:pPr lvl="1">
              <a:lnSpc>
                <a:spcPct val="80000"/>
              </a:lnSpc>
              <a:buFont typeface="Wingdings" panose="05000000000000000000" pitchFamily="2" charset="2"/>
              <a:buNone/>
            </a:pPr>
            <a:r>
              <a:rPr lang="en-US" altLang="zh-CN" sz="1225" b="1" u="sng">
                <a:solidFill>
                  <a:srgbClr val="800080"/>
                </a:solidFill>
              </a:rPr>
              <a:t> </a:t>
            </a:r>
          </a:p>
          <a:p>
            <a:pPr lvl="1">
              <a:lnSpc>
                <a:spcPct val="80000"/>
              </a:lnSpc>
              <a:buFont typeface="Wingdings" panose="05000000000000000000" pitchFamily="2" charset="2"/>
              <a:buNone/>
            </a:pPr>
            <a:r>
              <a:rPr lang="en-US" altLang="zh-CN" sz="1225" b="1" u="sng">
                <a:solidFill>
                  <a:srgbClr val="800080"/>
                </a:solidFill>
                <a:hlinkClick r:id="" action="ppaction://noaction"/>
              </a:rPr>
              <a:t>[2]</a:t>
            </a:r>
            <a:r>
              <a:rPr lang="en-US" altLang="zh-CN" sz="1225" b="1"/>
              <a:t> T. Sellis, N. Roussopoulos, and C. Faloutsos. The R</a:t>
            </a:r>
            <a:r>
              <a:rPr lang="en-US" altLang="zh-CN" sz="1225" b="1" baseline="30000"/>
              <a:t>+ </a:t>
            </a:r>
            <a:r>
              <a:rPr lang="en-US" altLang="zh-CN" sz="1225" b="1"/>
              <a:t>tree: a dynamic index for multi-dimensional objects. In Proc. 13</a:t>
            </a:r>
            <a:r>
              <a:rPr lang="en-US" altLang="zh-CN" sz="1225" b="1" baseline="30000"/>
              <a:t>th</a:t>
            </a:r>
            <a:r>
              <a:rPr lang="en-US" altLang="zh-CN" sz="1225" b="1"/>
              <a:t> Int</a:t>
            </a:r>
            <a:r>
              <a:rPr lang="en-US" altLang="zh-CN" sz="1225" b="1">
                <a:latin typeface="Times New Roman" panose="02020603050405020304"/>
              </a:rPr>
              <a:t>’</a:t>
            </a:r>
            <a:r>
              <a:rPr lang="en-US" altLang="zh-CN" sz="1225" b="1"/>
              <a:t>l Conference on Very Large Databases, Brighton, England, 1987 p507~518</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5565" y="0"/>
            <a:ext cx="9084945" cy="609600"/>
          </a:xfrm>
        </p:spPr>
        <p:txBody>
          <a:bodyPr/>
          <a:lstStyle/>
          <a:p>
            <a:r>
              <a:rPr lang="en-US" altLang="zh-CN" sz="4000" dirty="0">
                <a:latin typeface="宋体" panose="02010600030101010101" pitchFamily="2" charset="-122"/>
                <a:ea typeface="宋体" panose="02010600030101010101" pitchFamily="2" charset="-122"/>
                <a:cs typeface="Times New Roman" panose="02020603050405020304" pitchFamily="18" charset="0"/>
              </a:rPr>
              <a:t>3 </a:t>
            </a:r>
            <a:r>
              <a:rPr lang="zh-CN" altLang="en-US" sz="4000" dirty="0" smtClean="0">
                <a:latin typeface="宋体" panose="02010600030101010101" pitchFamily="2" charset="-122"/>
                <a:ea typeface="宋体" panose="02010600030101010101" pitchFamily="2" charset="-122"/>
              </a:rPr>
              <a:t>数据仓库 </a:t>
            </a:r>
            <a:endParaRPr lang="zh-CN" altLang="en-US" sz="4000" dirty="0">
              <a:latin typeface="宋体" panose="02010600030101010101" pitchFamily="2" charset="-122"/>
              <a:ea typeface="宋体" panose="02010600030101010101" pitchFamily="2" charset="-122"/>
            </a:endParaRPr>
          </a:p>
        </p:txBody>
      </p:sp>
      <p:sp>
        <p:nvSpPr>
          <p:cNvPr id="20483" name="Rectangle 3"/>
          <p:cNvSpPr>
            <a:spLocks noGrp="1" noChangeArrowheads="1"/>
          </p:cNvSpPr>
          <p:nvPr>
            <p:ph type="body" idx="1"/>
          </p:nvPr>
        </p:nvSpPr>
        <p:spPr>
          <a:noFill/>
        </p:spPr>
        <p:txBody>
          <a:bodyPr/>
          <a:lstStyle/>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dirty="0">
                <a:solidFill>
                  <a:schemeClr val="tx1"/>
                </a:solidFill>
                <a:latin typeface="宋体" panose="02010600030101010101" pitchFamily="2" charset="-122"/>
                <a:ea typeface="宋体" panose="02010600030101010101" pitchFamily="2" charset="-122"/>
              </a:rPr>
              <a:t>	3.1 </a:t>
            </a:r>
            <a:r>
              <a:rPr lang="zh-CN" altLang="en-US" sz="3200" dirty="0">
                <a:solidFill>
                  <a:schemeClr val="tx1"/>
                </a:solidFill>
                <a:latin typeface="宋体" panose="02010600030101010101" pitchFamily="2" charset="-122"/>
                <a:ea typeface="宋体" panose="02010600030101010101" pitchFamily="2" charset="-122"/>
              </a:rPr>
              <a:t>数据库与数据仓库</a:t>
            </a:r>
          </a:p>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cs typeface="Arial" panose="020B0604020202020204" pitchFamily="34" charset="0"/>
              </a:rPr>
              <a:t>3.2 </a:t>
            </a:r>
            <a:r>
              <a:rPr lang="zh-CN" altLang="en-US" sz="3200" b="1" dirty="0">
                <a:latin typeface="宋体" panose="02010600030101010101" pitchFamily="2" charset="-122"/>
                <a:ea typeface="宋体" panose="02010600030101010101" pitchFamily="2" charset="-122"/>
              </a:rPr>
              <a:t>数据仓库的操作</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a:t>
            </a:r>
            <a:r>
              <a:rPr lang="en-US" altLang="zh-CN" sz="3200" dirty="0">
                <a:latin typeface="宋体" panose="02010600030101010101" pitchFamily="2" charset="-122"/>
                <a:ea typeface="宋体" panose="02010600030101010101" pitchFamily="2" charset="-122"/>
                <a:cs typeface="Arial" panose="020B0604020202020204" pitchFamily="34" charset="0"/>
              </a:rPr>
              <a:t>.3 </a:t>
            </a:r>
            <a:r>
              <a:rPr lang="zh-CN" altLang="en-US" sz="3200" b="1" dirty="0">
                <a:latin typeface="宋体" panose="02010600030101010101" pitchFamily="2" charset="-122"/>
                <a:ea typeface="宋体" panose="02010600030101010101" pitchFamily="2" charset="-122"/>
              </a:rPr>
              <a:t>数据仓库的概念模型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solidFill>
                  <a:schemeClr val="tx1"/>
                </a:solidFill>
                <a:latin typeface="宋体" panose="02010600030101010101" pitchFamily="2" charset="-122"/>
                <a:ea typeface="宋体" panose="02010600030101010101" pitchFamily="2" charset="-122"/>
                <a:cs typeface="Arial" panose="020B0604020202020204" pitchFamily="34" charset="0"/>
              </a:rPr>
              <a:t>3.4 </a:t>
            </a:r>
            <a:r>
              <a:rPr lang="zh-CN" altLang="en-US" sz="3200" b="1" dirty="0">
                <a:solidFill>
                  <a:schemeClr val="tx1"/>
                </a:solidFill>
                <a:latin typeface="宋体" panose="02010600030101010101" pitchFamily="2" charset="-122"/>
                <a:ea typeface="宋体" panose="02010600030101010101" pitchFamily="2" charset="-122"/>
              </a:rPr>
              <a:t>数据立方体</a:t>
            </a:r>
            <a:endParaRPr lang="zh-CN" altLang="en-US" sz="3200" b="1"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3.5 </a:t>
            </a:r>
            <a:r>
              <a:rPr lang="zh-CN" altLang="en-US" sz="3200" b="1" dirty="0">
                <a:latin typeface="宋体" panose="02010600030101010101" pitchFamily="2" charset="-122"/>
                <a:ea typeface="宋体" panose="02010600030101010101" pitchFamily="2" charset="-122"/>
              </a:rPr>
              <a:t>数据仓库的结构</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3.6 </a:t>
            </a:r>
            <a:r>
              <a:rPr lang="zh-CN" altLang="en-US" sz="3200" b="1" dirty="0">
                <a:latin typeface="宋体" panose="02010600030101010101" pitchFamily="2" charset="-122"/>
                <a:ea typeface="宋体" panose="02010600030101010101" pitchFamily="2" charset="-122"/>
              </a:rPr>
              <a:t>数据仓库的元数据</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solidFill>
                  <a:schemeClr val="tx1"/>
                </a:solidFill>
                <a:latin typeface="宋体" panose="02010600030101010101" pitchFamily="2" charset="-122"/>
                <a:ea typeface="宋体" panose="02010600030101010101" pitchFamily="2" charset="-122"/>
              </a:rPr>
              <a:t>	3.7 </a:t>
            </a:r>
            <a:r>
              <a:rPr lang="zh-CN" altLang="en-US" sz="3200" b="1" dirty="0">
                <a:solidFill>
                  <a:schemeClr val="tx1"/>
                </a:solidFill>
                <a:latin typeface="宋体" panose="02010600030101010101" pitchFamily="2" charset="-122"/>
                <a:ea typeface="宋体" panose="02010600030101010101" pitchFamily="2" charset="-122"/>
              </a:rPr>
              <a:t>数据仓库的建立</a:t>
            </a:r>
          </a:p>
          <a:p>
            <a:pPr lvl="1" algn="just">
              <a:lnSpc>
                <a:spcPct val="120000"/>
              </a:lnSpc>
              <a:spcBef>
                <a:spcPts val="20"/>
              </a:spcBef>
              <a:spcAft>
                <a:spcPts val="0"/>
              </a:spcAft>
              <a:buFont typeface="Wingdings" panose="05000000000000000000" pitchFamily="2" charset="2"/>
              <a:buNone/>
            </a:pPr>
            <a:r>
              <a:rPr lang="zh-CN" altLang="en-US" sz="3200" b="1" dirty="0">
                <a:solidFill>
                  <a:srgbClr val="FF0000"/>
                </a:solidFill>
                <a:latin typeface="宋体" panose="02010600030101010101" pitchFamily="2" charset="-122"/>
                <a:ea typeface="宋体" panose="02010600030101010101" pitchFamily="2" charset="-122"/>
              </a:rPr>
              <a:t>  </a:t>
            </a:r>
            <a:r>
              <a:rPr lang="en-US" altLang="zh-CN" sz="3200" b="1" dirty="0">
                <a:solidFill>
                  <a:srgbClr val="FF0000"/>
                </a:solidFill>
                <a:latin typeface="宋体" panose="02010600030101010101" pitchFamily="2" charset="-122"/>
                <a:ea typeface="宋体" panose="02010600030101010101" pitchFamily="2" charset="-122"/>
              </a:rPr>
              <a:t>	3.8 </a:t>
            </a:r>
            <a:r>
              <a:rPr lang="zh-CN" altLang="en-US" sz="3200" b="1" dirty="0">
                <a:solidFill>
                  <a:srgbClr val="FF0000"/>
                </a:solidFill>
                <a:latin typeface="宋体" panose="02010600030101010101" pitchFamily="2" charset="-122"/>
                <a:ea typeface="宋体" panose="02010600030101010101" pitchFamily="2" charset="-122"/>
              </a:rPr>
              <a:t>数据仓库与数据挖掘</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69850" y="0"/>
            <a:ext cx="9074150" cy="559435"/>
          </a:xfrm>
          <a:noFill/>
        </p:spPr>
        <p:txBody>
          <a:bodyPr lIns="92075" tIns="46038" rIns="92075" bIns="46038" anchor="ctr"/>
          <a:lstStyle/>
          <a:p>
            <a:pPr algn="ctr"/>
            <a:r>
              <a:rPr lang="zh-CN" altLang="en-US" sz="4000">
                <a:latin typeface="宋体" panose="02010600030101010101" pitchFamily="2" charset="-122"/>
                <a:ea typeface="宋体" panose="02010600030101010101" pitchFamily="2" charset="-122"/>
              </a:rPr>
              <a:t>数据挖掘层次</a:t>
            </a:r>
          </a:p>
        </p:txBody>
      </p:sp>
      <p:sp>
        <p:nvSpPr>
          <p:cNvPr id="320515" name="Oval 3"/>
          <p:cNvSpPr>
            <a:spLocks noChangeArrowheads="1"/>
          </p:cNvSpPr>
          <p:nvPr/>
        </p:nvSpPr>
        <p:spPr bwMode="auto">
          <a:xfrm>
            <a:off x="5715000" y="4038600"/>
            <a:ext cx="685800" cy="2286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16" name="Oval 4"/>
          <p:cNvSpPr>
            <a:spLocks noChangeArrowheads="1"/>
          </p:cNvSpPr>
          <p:nvPr/>
        </p:nvSpPr>
        <p:spPr bwMode="auto">
          <a:xfrm>
            <a:off x="5715000" y="3657600"/>
            <a:ext cx="685800" cy="1524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17" name="Rectangle 5"/>
          <p:cNvSpPr>
            <a:spLocks noChangeArrowheads="1"/>
          </p:cNvSpPr>
          <p:nvPr/>
        </p:nvSpPr>
        <p:spPr bwMode="auto">
          <a:xfrm>
            <a:off x="5715000" y="3733800"/>
            <a:ext cx="685800" cy="4064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18" name="Rectangle 6"/>
          <p:cNvSpPr>
            <a:spLocks noChangeArrowheads="1"/>
          </p:cNvSpPr>
          <p:nvPr/>
        </p:nvSpPr>
        <p:spPr bwMode="auto">
          <a:xfrm>
            <a:off x="3352800" y="3429000"/>
            <a:ext cx="1143000" cy="1066800"/>
          </a:xfrm>
          <a:prstGeom prst="rect">
            <a:avLst/>
          </a:prstGeom>
          <a:solidFill>
            <a:srgbClr val="00CC66"/>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CC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20519" name="Rectangle 7"/>
          <p:cNvSpPr>
            <a:spLocks noChangeArrowheads="1"/>
          </p:cNvSpPr>
          <p:nvPr/>
        </p:nvSpPr>
        <p:spPr bwMode="auto">
          <a:xfrm>
            <a:off x="1981200" y="5334000"/>
            <a:ext cx="914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20" name="Oval 8"/>
          <p:cNvSpPr>
            <a:spLocks noChangeArrowheads="1"/>
          </p:cNvSpPr>
          <p:nvPr/>
        </p:nvSpPr>
        <p:spPr bwMode="auto">
          <a:xfrm>
            <a:off x="1981200" y="51816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21" name="Oval 9"/>
          <p:cNvSpPr>
            <a:spLocks noChangeArrowheads="1"/>
          </p:cNvSpPr>
          <p:nvPr/>
        </p:nvSpPr>
        <p:spPr bwMode="auto">
          <a:xfrm>
            <a:off x="4953000" y="6019800"/>
            <a:ext cx="1295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22" name="Rectangle 10"/>
          <p:cNvSpPr>
            <a:spLocks noChangeArrowheads="1"/>
          </p:cNvSpPr>
          <p:nvPr/>
        </p:nvSpPr>
        <p:spPr bwMode="auto">
          <a:xfrm>
            <a:off x="4953000" y="5334000"/>
            <a:ext cx="1295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23" name="Oval 11"/>
          <p:cNvSpPr>
            <a:spLocks noChangeArrowheads="1"/>
          </p:cNvSpPr>
          <p:nvPr/>
        </p:nvSpPr>
        <p:spPr bwMode="auto">
          <a:xfrm>
            <a:off x="4953000" y="5181600"/>
            <a:ext cx="1295400" cy="3048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24" name="Text Box 12"/>
          <p:cNvSpPr txBox="1">
            <a:spLocks noChangeArrowheads="1"/>
          </p:cNvSpPr>
          <p:nvPr/>
        </p:nvSpPr>
        <p:spPr bwMode="auto">
          <a:xfrm>
            <a:off x="4876800" y="54102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a:solidFill>
                  <a:schemeClr val="accent2"/>
                </a:solidFill>
                <a:latin typeface="Times New Roman" panose="02020603050405020304" pitchFamily="18" charset="0"/>
              </a:rPr>
              <a:t>Data </a:t>
            </a:r>
          </a:p>
          <a:p>
            <a:pPr algn="ctr" eaLnBrk="0" hangingPunct="0"/>
            <a:r>
              <a:rPr kumimoji="0" lang="en-US" altLang="zh-CN" sz="2000" b="1">
                <a:solidFill>
                  <a:schemeClr val="accent2"/>
                </a:solidFill>
                <a:latin typeface="Times New Roman" panose="02020603050405020304" pitchFamily="18" charset="0"/>
              </a:rPr>
              <a:t>Warehouse</a:t>
            </a:r>
          </a:p>
        </p:txBody>
      </p:sp>
      <p:sp>
        <p:nvSpPr>
          <p:cNvPr id="320525" name="Text Box 13"/>
          <p:cNvSpPr txBox="1">
            <a:spLocks noChangeArrowheads="1"/>
          </p:cNvSpPr>
          <p:nvPr/>
        </p:nvSpPr>
        <p:spPr bwMode="auto">
          <a:xfrm>
            <a:off x="5562600" y="4191000"/>
            <a:ext cx="1333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en-US" altLang="zh-CN" sz="2000" b="1">
                <a:solidFill>
                  <a:schemeClr val="accent2"/>
                </a:solidFill>
                <a:latin typeface="Times New Roman" panose="02020603050405020304" pitchFamily="18" charset="0"/>
              </a:rPr>
              <a:t>Meta Data</a:t>
            </a:r>
          </a:p>
        </p:txBody>
      </p:sp>
      <p:sp>
        <p:nvSpPr>
          <p:cNvPr id="320526" name="Text Box 14"/>
          <p:cNvSpPr txBox="1">
            <a:spLocks noChangeArrowheads="1"/>
          </p:cNvSpPr>
          <p:nvPr/>
        </p:nvSpPr>
        <p:spPr bwMode="auto">
          <a:xfrm>
            <a:off x="3352800" y="3657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en-US" altLang="zh-CN" b="1">
                <a:solidFill>
                  <a:schemeClr val="accent2"/>
                </a:solidFill>
                <a:latin typeface="Times New Roman" panose="02020603050405020304" pitchFamily="18" charset="0"/>
              </a:rPr>
              <a:t>MDDB</a:t>
            </a:r>
          </a:p>
        </p:txBody>
      </p:sp>
      <p:sp>
        <p:nvSpPr>
          <p:cNvPr id="320527" name="Line 15"/>
          <p:cNvSpPr>
            <a:spLocks noChangeShapeType="1"/>
          </p:cNvSpPr>
          <p:nvPr/>
        </p:nvSpPr>
        <p:spPr bwMode="auto">
          <a:xfrm flipV="1">
            <a:off x="4724400" y="3886200"/>
            <a:ext cx="838200" cy="2286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28" name="Rectangle 16"/>
          <p:cNvSpPr>
            <a:spLocks noChangeArrowheads="1"/>
          </p:cNvSpPr>
          <p:nvPr/>
        </p:nvSpPr>
        <p:spPr bwMode="auto">
          <a:xfrm>
            <a:off x="1143000" y="12192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29" name="Rectangle 17"/>
          <p:cNvSpPr>
            <a:spLocks noChangeArrowheads="1"/>
          </p:cNvSpPr>
          <p:nvPr/>
        </p:nvSpPr>
        <p:spPr bwMode="auto">
          <a:xfrm>
            <a:off x="1219200" y="30480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0" name="Rectangle 18"/>
          <p:cNvSpPr>
            <a:spLocks noChangeArrowheads="1"/>
          </p:cNvSpPr>
          <p:nvPr/>
        </p:nvSpPr>
        <p:spPr bwMode="auto">
          <a:xfrm>
            <a:off x="533400" y="1600200"/>
            <a:ext cx="2514600" cy="10668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CN" b="1">
                <a:solidFill>
                  <a:schemeClr val="accent2"/>
                </a:solidFill>
                <a:latin typeface="Times New Roman" panose="02020603050405020304" pitchFamily="18" charset="0"/>
              </a:rPr>
              <a:t>OLAM</a:t>
            </a:r>
          </a:p>
          <a:p>
            <a:pPr algn="ctr" eaLnBrk="0" hangingPunct="0"/>
            <a:r>
              <a:rPr kumimoji="0" lang="en-US" altLang="zh-CN" b="1">
                <a:solidFill>
                  <a:schemeClr val="accent2"/>
                </a:solidFill>
                <a:latin typeface="Times New Roman" panose="02020603050405020304" pitchFamily="18" charset="0"/>
              </a:rPr>
              <a:t>Engine</a:t>
            </a:r>
            <a:endParaRPr kumimoji="0" lang="en-US" altLang="zh-CN" sz="1800">
              <a:latin typeface="Times New Roman" panose="02020603050405020304" pitchFamily="18" charset="0"/>
            </a:endParaRPr>
          </a:p>
        </p:txBody>
      </p:sp>
      <p:sp>
        <p:nvSpPr>
          <p:cNvPr id="320531" name="Rectangle 19"/>
          <p:cNvSpPr>
            <a:spLocks noChangeArrowheads="1"/>
          </p:cNvSpPr>
          <p:nvPr/>
        </p:nvSpPr>
        <p:spPr bwMode="auto">
          <a:xfrm>
            <a:off x="4876800" y="1600200"/>
            <a:ext cx="2514600" cy="10668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CN" b="1">
                <a:solidFill>
                  <a:schemeClr val="accent2"/>
                </a:solidFill>
                <a:latin typeface="Times New Roman" panose="02020603050405020304" pitchFamily="18" charset="0"/>
              </a:rPr>
              <a:t>OLAP</a:t>
            </a:r>
          </a:p>
          <a:p>
            <a:pPr algn="ctr" eaLnBrk="0" hangingPunct="0"/>
            <a:r>
              <a:rPr kumimoji="0" lang="en-US" altLang="zh-CN" b="1">
                <a:solidFill>
                  <a:schemeClr val="accent2"/>
                </a:solidFill>
                <a:latin typeface="Times New Roman" panose="02020603050405020304" pitchFamily="18" charset="0"/>
              </a:rPr>
              <a:t>Engine</a:t>
            </a:r>
          </a:p>
        </p:txBody>
      </p:sp>
      <p:sp>
        <p:nvSpPr>
          <p:cNvPr id="320532" name="Line 20"/>
          <p:cNvSpPr>
            <a:spLocks noChangeShapeType="1"/>
          </p:cNvSpPr>
          <p:nvPr/>
        </p:nvSpPr>
        <p:spPr bwMode="auto">
          <a:xfrm flipH="1" flipV="1">
            <a:off x="2362200" y="3200400"/>
            <a:ext cx="914400" cy="4572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3" name="Line 21"/>
          <p:cNvSpPr>
            <a:spLocks noChangeShapeType="1"/>
          </p:cNvSpPr>
          <p:nvPr/>
        </p:nvSpPr>
        <p:spPr bwMode="auto">
          <a:xfrm flipH="1" flipV="1">
            <a:off x="2133600" y="3352800"/>
            <a:ext cx="1066800" cy="533400"/>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4" name="Line 22"/>
          <p:cNvSpPr>
            <a:spLocks noChangeShapeType="1"/>
          </p:cNvSpPr>
          <p:nvPr/>
        </p:nvSpPr>
        <p:spPr bwMode="auto">
          <a:xfrm flipV="1">
            <a:off x="4876800" y="3200400"/>
            <a:ext cx="609600" cy="381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5" name="Line 23"/>
          <p:cNvSpPr>
            <a:spLocks noChangeShapeType="1"/>
          </p:cNvSpPr>
          <p:nvPr/>
        </p:nvSpPr>
        <p:spPr bwMode="auto">
          <a:xfrm flipV="1">
            <a:off x="4953000" y="3200400"/>
            <a:ext cx="990600" cy="609600"/>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6" name="Line 24"/>
          <p:cNvSpPr>
            <a:spLocks noChangeShapeType="1"/>
          </p:cNvSpPr>
          <p:nvPr/>
        </p:nvSpPr>
        <p:spPr bwMode="auto">
          <a:xfrm>
            <a:off x="1600200" y="26670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7" name="Line 25"/>
          <p:cNvSpPr>
            <a:spLocks noChangeShapeType="1"/>
          </p:cNvSpPr>
          <p:nvPr/>
        </p:nvSpPr>
        <p:spPr bwMode="auto">
          <a:xfrm>
            <a:off x="2133600" y="2667000"/>
            <a:ext cx="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8" name="Line 26"/>
          <p:cNvSpPr>
            <a:spLocks noChangeShapeType="1"/>
          </p:cNvSpPr>
          <p:nvPr/>
        </p:nvSpPr>
        <p:spPr bwMode="auto">
          <a:xfrm>
            <a:off x="5867400" y="26670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9" name="Line 27"/>
          <p:cNvSpPr>
            <a:spLocks noChangeShapeType="1"/>
          </p:cNvSpPr>
          <p:nvPr/>
        </p:nvSpPr>
        <p:spPr bwMode="auto">
          <a:xfrm>
            <a:off x="6553200" y="2667000"/>
            <a:ext cx="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40" name="Line 28"/>
          <p:cNvSpPr>
            <a:spLocks noChangeShapeType="1"/>
          </p:cNvSpPr>
          <p:nvPr/>
        </p:nvSpPr>
        <p:spPr bwMode="auto">
          <a:xfrm>
            <a:off x="3200400" y="1981200"/>
            <a:ext cx="1600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41" name="Line 29"/>
          <p:cNvSpPr>
            <a:spLocks noChangeShapeType="1"/>
          </p:cNvSpPr>
          <p:nvPr/>
        </p:nvSpPr>
        <p:spPr bwMode="auto">
          <a:xfrm>
            <a:off x="3200400" y="2286000"/>
            <a:ext cx="1600200" cy="0"/>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42" name="Line 30"/>
          <p:cNvSpPr>
            <a:spLocks noChangeShapeType="1"/>
          </p:cNvSpPr>
          <p:nvPr/>
        </p:nvSpPr>
        <p:spPr bwMode="auto">
          <a:xfrm>
            <a:off x="1524000" y="12954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43" name="Line 31"/>
          <p:cNvSpPr>
            <a:spLocks noChangeShapeType="1"/>
          </p:cNvSpPr>
          <p:nvPr/>
        </p:nvSpPr>
        <p:spPr bwMode="auto">
          <a:xfrm>
            <a:off x="2209800" y="1295400"/>
            <a:ext cx="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44" name="Line 32"/>
          <p:cNvSpPr>
            <a:spLocks noChangeShapeType="1"/>
          </p:cNvSpPr>
          <p:nvPr/>
        </p:nvSpPr>
        <p:spPr bwMode="auto">
          <a:xfrm>
            <a:off x="5715000" y="1295400"/>
            <a:ext cx="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45" name="Line 33"/>
          <p:cNvSpPr>
            <a:spLocks noChangeShapeType="1"/>
          </p:cNvSpPr>
          <p:nvPr/>
        </p:nvSpPr>
        <p:spPr bwMode="auto">
          <a:xfrm>
            <a:off x="6477000" y="12954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46" name="Text Box 34"/>
          <p:cNvSpPr txBox="1">
            <a:spLocks noChangeArrowheads="1"/>
          </p:cNvSpPr>
          <p:nvPr/>
        </p:nvSpPr>
        <p:spPr bwMode="auto">
          <a:xfrm>
            <a:off x="2895600" y="12192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en-US" altLang="zh-CN" sz="2000" b="1">
                <a:solidFill>
                  <a:schemeClr val="accent2"/>
                </a:solidFill>
                <a:latin typeface="Times New Roman" panose="02020603050405020304" pitchFamily="18" charset="0"/>
              </a:rPr>
              <a:t>User GUI API</a:t>
            </a:r>
          </a:p>
        </p:txBody>
      </p:sp>
      <p:sp>
        <p:nvSpPr>
          <p:cNvPr id="320547" name="Rectangle 35"/>
          <p:cNvSpPr>
            <a:spLocks noChangeArrowheads="1"/>
          </p:cNvSpPr>
          <p:nvPr/>
        </p:nvSpPr>
        <p:spPr bwMode="auto">
          <a:xfrm>
            <a:off x="3048000" y="2667000"/>
            <a:ext cx="1851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kumimoji="0" lang="en-US" altLang="zh-CN" sz="2000" b="1">
                <a:solidFill>
                  <a:schemeClr val="accent2"/>
                </a:solidFill>
                <a:latin typeface="Times New Roman" panose="02020603050405020304" pitchFamily="18" charset="0"/>
              </a:rPr>
              <a:t>Data Cube API</a:t>
            </a:r>
          </a:p>
        </p:txBody>
      </p:sp>
      <p:sp>
        <p:nvSpPr>
          <p:cNvPr id="320548" name="Rectangle 36"/>
          <p:cNvSpPr>
            <a:spLocks noChangeArrowheads="1"/>
          </p:cNvSpPr>
          <p:nvPr/>
        </p:nvSpPr>
        <p:spPr bwMode="auto">
          <a:xfrm>
            <a:off x="1295400" y="47244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49" name="Line 37"/>
          <p:cNvSpPr>
            <a:spLocks noChangeShapeType="1"/>
          </p:cNvSpPr>
          <p:nvPr/>
        </p:nvSpPr>
        <p:spPr bwMode="auto">
          <a:xfrm>
            <a:off x="2438400" y="48006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50" name="Line 38"/>
          <p:cNvSpPr>
            <a:spLocks noChangeShapeType="1"/>
          </p:cNvSpPr>
          <p:nvPr/>
        </p:nvSpPr>
        <p:spPr bwMode="auto">
          <a:xfrm>
            <a:off x="5562600" y="48006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51" name="Line 39"/>
          <p:cNvSpPr>
            <a:spLocks noChangeShapeType="1"/>
          </p:cNvSpPr>
          <p:nvPr/>
        </p:nvSpPr>
        <p:spPr bwMode="auto">
          <a:xfrm flipV="1">
            <a:off x="2438400" y="4191000"/>
            <a:ext cx="91440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52" name="Line 40"/>
          <p:cNvSpPr>
            <a:spLocks noChangeShapeType="1"/>
          </p:cNvSpPr>
          <p:nvPr/>
        </p:nvSpPr>
        <p:spPr bwMode="auto">
          <a:xfrm flipH="1" flipV="1">
            <a:off x="4495800" y="4343400"/>
            <a:ext cx="685800" cy="3810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53" name="Rectangle 41"/>
          <p:cNvSpPr>
            <a:spLocks noChangeArrowheads="1"/>
          </p:cNvSpPr>
          <p:nvPr/>
        </p:nvSpPr>
        <p:spPr bwMode="auto">
          <a:xfrm>
            <a:off x="3124200" y="4724400"/>
            <a:ext cx="1687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kumimoji="0" lang="en-US" altLang="zh-CN" sz="2000" b="1">
                <a:solidFill>
                  <a:schemeClr val="accent2"/>
                </a:solidFill>
                <a:latin typeface="Times New Roman" panose="02020603050405020304" pitchFamily="18" charset="0"/>
              </a:rPr>
              <a:t>Database API</a:t>
            </a:r>
          </a:p>
        </p:txBody>
      </p:sp>
      <p:sp>
        <p:nvSpPr>
          <p:cNvPr id="320554" name="Line 42"/>
          <p:cNvSpPr>
            <a:spLocks noChangeShapeType="1"/>
          </p:cNvSpPr>
          <p:nvPr/>
        </p:nvSpPr>
        <p:spPr bwMode="auto">
          <a:xfrm>
            <a:off x="2895600" y="5791200"/>
            <a:ext cx="2057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55" name="Text Box 43"/>
          <p:cNvSpPr txBox="1">
            <a:spLocks noChangeArrowheads="1"/>
          </p:cNvSpPr>
          <p:nvPr/>
        </p:nvSpPr>
        <p:spPr bwMode="auto">
          <a:xfrm>
            <a:off x="3276600" y="57150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kumimoji="0" lang="zh-CN" altLang="zh-CN" sz="1800" b="1">
              <a:latin typeface="Times New Roman" panose="02020603050405020304" pitchFamily="18" charset="0"/>
            </a:endParaRPr>
          </a:p>
        </p:txBody>
      </p:sp>
      <p:sp>
        <p:nvSpPr>
          <p:cNvPr id="320556" name="Rectangle 44"/>
          <p:cNvSpPr>
            <a:spLocks noChangeArrowheads="1"/>
          </p:cNvSpPr>
          <p:nvPr/>
        </p:nvSpPr>
        <p:spPr bwMode="auto">
          <a:xfrm>
            <a:off x="3200400" y="5410200"/>
            <a:ext cx="110236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kumimoji="0" lang="zh-CN" altLang="en-US" sz="1800" b="1">
                <a:latin typeface="Times New Roman" panose="02020603050405020304" pitchFamily="18" charset="0"/>
              </a:rPr>
              <a:t>数据清理</a:t>
            </a:r>
          </a:p>
        </p:txBody>
      </p:sp>
      <p:sp>
        <p:nvSpPr>
          <p:cNvPr id="320557" name="Text Box 45"/>
          <p:cNvSpPr txBox="1">
            <a:spLocks noChangeArrowheads="1"/>
          </p:cNvSpPr>
          <p:nvPr/>
        </p:nvSpPr>
        <p:spPr bwMode="auto">
          <a:xfrm>
            <a:off x="3048000" y="5791200"/>
            <a:ext cx="205740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en-US" altLang="zh-CN" sz="1800" b="1">
                <a:latin typeface="Times New Roman" panose="02020603050405020304" pitchFamily="18" charset="0"/>
              </a:rPr>
              <a:t>数据集成</a:t>
            </a:r>
          </a:p>
        </p:txBody>
      </p:sp>
      <p:sp>
        <p:nvSpPr>
          <p:cNvPr id="320558" name="Line 46"/>
          <p:cNvSpPr>
            <a:spLocks noChangeShapeType="1"/>
          </p:cNvSpPr>
          <p:nvPr/>
        </p:nvSpPr>
        <p:spPr bwMode="auto">
          <a:xfrm flipV="1">
            <a:off x="228600" y="3124200"/>
            <a:ext cx="8610600" cy="0"/>
          </a:xfrm>
          <a:prstGeom prst="line">
            <a:avLst/>
          </a:prstGeom>
          <a:noFill/>
          <a:ln w="9525">
            <a:solidFill>
              <a:schemeClr val="tx1"/>
            </a:solidFill>
            <a:prstDash val="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59" name="Line 47"/>
          <p:cNvSpPr>
            <a:spLocks noChangeShapeType="1"/>
          </p:cNvSpPr>
          <p:nvPr/>
        </p:nvSpPr>
        <p:spPr bwMode="auto">
          <a:xfrm flipV="1">
            <a:off x="228600" y="4724400"/>
            <a:ext cx="8610600" cy="0"/>
          </a:xfrm>
          <a:prstGeom prst="line">
            <a:avLst/>
          </a:prstGeom>
          <a:noFill/>
          <a:ln w="9525">
            <a:solidFill>
              <a:schemeClr val="tx1"/>
            </a:solidFill>
            <a:prstDash val="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0" name="Line 48"/>
          <p:cNvSpPr>
            <a:spLocks noChangeShapeType="1"/>
          </p:cNvSpPr>
          <p:nvPr/>
        </p:nvSpPr>
        <p:spPr bwMode="auto">
          <a:xfrm flipV="1">
            <a:off x="228600" y="1219200"/>
            <a:ext cx="8610600" cy="0"/>
          </a:xfrm>
          <a:prstGeom prst="line">
            <a:avLst/>
          </a:prstGeom>
          <a:noFill/>
          <a:ln w="9525">
            <a:solidFill>
              <a:schemeClr val="tx1"/>
            </a:solidFill>
            <a:prstDash val="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1" name="Text Box 49"/>
          <p:cNvSpPr txBox="1">
            <a:spLocks noChangeArrowheads="1"/>
          </p:cNvSpPr>
          <p:nvPr/>
        </p:nvSpPr>
        <p:spPr bwMode="auto">
          <a:xfrm>
            <a:off x="7239000" y="16002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en-US" altLang="zh-CN" sz="2000" b="1" u="sng">
                <a:latin typeface="Times New Roman" panose="02020603050405020304" pitchFamily="18" charset="0"/>
              </a:rPr>
              <a:t>Layer3</a:t>
            </a:r>
          </a:p>
          <a:p>
            <a:pPr algn="ctr" eaLnBrk="0" hangingPunct="0">
              <a:spcBef>
                <a:spcPct val="50000"/>
              </a:spcBef>
            </a:pPr>
            <a:r>
              <a:rPr kumimoji="0" lang="en-US" altLang="zh-CN" sz="2000" b="1">
                <a:latin typeface="Times New Roman" panose="02020603050405020304" pitchFamily="18" charset="0"/>
              </a:rPr>
              <a:t>OLAP/OLAM</a:t>
            </a:r>
          </a:p>
        </p:txBody>
      </p:sp>
      <p:sp>
        <p:nvSpPr>
          <p:cNvPr id="320562" name="Text Box 50"/>
          <p:cNvSpPr txBox="1">
            <a:spLocks noChangeArrowheads="1"/>
          </p:cNvSpPr>
          <p:nvPr/>
        </p:nvSpPr>
        <p:spPr bwMode="auto">
          <a:xfrm>
            <a:off x="7239000" y="34290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en-US" altLang="zh-CN" sz="2000" b="1" u="sng">
                <a:latin typeface="Times New Roman" panose="02020603050405020304" pitchFamily="18" charset="0"/>
              </a:rPr>
              <a:t>Layer2</a:t>
            </a:r>
          </a:p>
          <a:p>
            <a:pPr algn="ctr" eaLnBrk="0" hangingPunct="0">
              <a:spcBef>
                <a:spcPct val="50000"/>
              </a:spcBef>
            </a:pPr>
            <a:r>
              <a:rPr kumimoji="0" lang="en-US" altLang="zh-CN" sz="2000" b="1">
                <a:latin typeface="Times New Roman" panose="02020603050405020304" pitchFamily="18" charset="0"/>
              </a:rPr>
              <a:t>MDDB</a:t>
            </a:r>
          </a:p>
        </p:txBody>
      </p:sp>
      <p:sp>
        <p:nvSpPr>
          <p:cNvPr id="320563" name="Text Box 51"/>
          <p:cNvSpPr txBox="1">
            <a:spLocks noChangeArrowheads="1"/>
          </p:cNvSpPr>
          <p:nvPr/>
        </p:nvSpPr>
        <p:spPr bwMode="auto">
          <a:xfrm>
            <a:off x="7239000" y="5105400"/>
            <a:ext cx="1905000" cy="85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en-US" altLang="zh-CN" sz="2000" b="1" u="sng">
                <a:latin typeface="Times New Roman" panose="02020603050405020304" pitchFamily="18" charset="0"/>
              </a:rPr>
              <a:t>Layer1</a:t>
            </a:r>
          </a:p>
          <a:p>
            <a:pPr algn="ctr" eaLnBrk="0" hangingPunct="0">
              <a:spcBef>
                <a:spcPct val="50000"/>
              </a:spcBef>
            </a:pPr>
            <a:r>
              <a:rPr kumimoji="0" lang="en-US" altLang="zh-CN" sz="2000" b="1">
                <a:latin typeface="Times New Roman" panose="02020603050405020304" pitchFamily="18" charset="0"/>
              </a:rPr>
              <a:t>数据存储库</a:t>
            </a:r>
          </a:p>
        </p:txBody>
      </p:sp>
      <p:sp>
        <p:nvSpPr>
          <p:cNvPr id="320564" name="Text Box 52"/>
          <p:cNvSpPr txBox="1">
            <a:spLocks noChangeArrowheads="1"/>
          </p:cNvSpPr>
          <p:nvPr/>
        </p:nvSpPr>
        <p:spPr bwMode="auto">
          <a:xfrm>
            <a:off x="7239000" y="441960"/>
            <a:ext cx="1905000" cy="85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50000"/>
              </a:spcBef>
            </a:pPr>
            <a:r>
              <a:rPr kumimoji="0" lang="en-US" altLang="zh-CN" sz="2000" b="1" u="sng">
                <a:latin typeface="Times New Roman" panose="02020603050405020304" pitchFamily="18" charset="0"/>
              </a:rPr>
              <a:t>Layer4</a:t>
            </a:r>
          </a:p>
          <a:p>
            <a:pPr algn="ctr" eaLnBrk="0" hangingPunct="0">
              <a:spcBef>
                <a:spcPct val="50000"/>
              </a:spcBef>
            </a:pPr>
            <a:r>
              <a:rPr kumimoji="0" lang="en-US" altLang="zh-CN" sz="2000" b="1">
                <a:latin typeface="Times New Roman" panose="02020603050405020304" pitchFamily="18" charset="0"/>
              </a:rPr>
              <a:t>用户界面</a:t>
            </a:r>
          </a:p>
        </p:txBody>
      </p:sp>
      <p:sp>
        <p:nvSpPr>
          <p:cNvPr id="320565" name="Line 53"/>
          <p:cNvSpPr>
            <a:spLocks noChangeShapeType="1"/>
          </p:cNvSpPr>
          <p:nvPr/>
        </p:nvSpPr>
        <p:spPr bwMode="auto">
          <a:xfrm>
            <a:off x="4876800" y="9906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6" name="Line 54"/>
          <p:cNvSpPr>
            <a:spLocks noChangeShapeType="1"/>
          </p:cNvSpPr>
          <p:nvPr/>
        </p:nvSpPr>
        <p:spPr bwMode="auto">
          <a:xfrm>
            <a:off x="4876800" y="990600"/>
            <a:ext cx="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7" name="Line 55"/>
          <p:cNvSpPr>
            <a:spLocks noChangeShapeType="1"/>
          </p:cNvSpPr>
          <p:nvPr/>
        </p:nvSpPr>
        <p:spPr bwMode="auto">
          <a:xfrm flipV="1">
            <a:off x="6477000" y="685800"/>
            <a:ext cx="0"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8" name="Text Box 56"/>
          <p:cNvSpPr txBox="1">
            <a:spLocks noChangeArrowheads="1"/>
          </p:cNvSpPr>
          <p:nvPr/>
        </p:nvSpPr>
        <p:spPr bwMode="auto">
          <a:xfrm>
            <a:off x="533400" y="4800600"/>
            <a:ext cx="251460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en-US" altLang="zh-CN" sz="1800" b="1">
                <a:latin typeface="Times New Roman" panose="02020603050405020304" pitchFamily="18" charset="0"/>
              </a:rPr>
              <a:t>过滤&amp;集成</a:t>
            </a:r>
          </a:p>
        </p:txBody>
      </p:sp>
      <p:sp>
        <p:nvSpPr>
          <p:cNvPr id="320569" name="Text Box 57"/>
          <p:cNvSpPr txBox="1">
            <a:spLocks noChangeArrowheads="1"/>
          </p:cNvSpPr>
          <p:nvPr/>
        </p:nvSpPr>
        <p:spPr bwMode="auto">
          <a:xfrm>
            <a:off x="5562600" y="4800600"/>
            <a:ext cx="106680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sz="1800" b="1">
                <a:latin typeface="Times New Roman" panose="02020603050405020304" pitchFamily="18" charset="0"/>
              </a:rPr>
              <a:t>过滤</a:t>
            </a:r>
          </a:p>
        </p:txBody>
      </p:sp>
      <p:sp>
        <p:nvSpPr>
          <p:cNvPr id="320570" name="Oval 58"/>
          <p:cNvSpPr>
            <a:spLocks noChangeArrowheads="1"/>
          </p:cNvSpPr>
          <p:nvPr/>
        </p:nvSpPr>
        <p:spPr bwMode="auto">
          <a:xfrm>
            <a:off x="1981200" y="60198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1" name="Rectangle 59"/>
          <p:cNvSpPr>
            <a:spLocks noChangeArrowheads="1"/>
          </p:cNvSpPr>
          <p:nvPr/>
        </p:nvSpPr>
        <p:spPr bwMode="auto">
          <a:xfrm>
            <a:off x="1066800" y="5334000"/>
            <a:ext cx="914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2" name="Oval 60"/>
          <p:cNvSpPr>
            <a:spLocks noChangeArrowheads="1"/>
          </p:cNvSpPr>
          <p:nvPr/>
        </p:nvSpPr>
        <p:spPr bwMode="auto">
          <a:xfrm>
            <a:off x="1066800" y="51816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3" name="Oval 61"/>
          <p:cNvSpPr>
            <a:spLocks noChangeArrowheads="1"/>
          </p:cNvSpPr>
          <p:nvPr/>
        </p:nvSpPr>
        <p:spPr bwMode="auto">
          <a:xfrm>
            <a:off x="1066800" y="60198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4" name="Text Box 62"/>
          <p:cNvSpPr txBox="1">
            <a:spLocks noChangeArrowheads="1"/>
          </p:cNvSpPr>
          <p:nvPr/>
        </p:nvSpPr>
        <p:spPr bwMode="auto">
          <a:xfrm>
            <a:off x="1371600" y="5638800"/>
            <a:ext cx="1338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en-US" altLang="zh-CN" sz="2000" b="1">
                <a:solidFill>
                  <a:schemeClr val="accent2"/>
                </a:solidFill>
                <a:latin typeface="Times New Roman" panose="02020603050405020304" pitchFamily="18" charset="0"/>
              </a:rPr>
              <a:t>Databases</a:t>
            </a:r>
          </a:p>
        </p:txBody>
      </p:sp>
      <p:sp>
        <p:nvSpPr>
          <p:cNvPr id="320575" name="Line 63"/>
          <p:cNvSpPr>
            <a:spLocks noChangeShapeType="1"/>
          </p:cNvSpPr>
          <p:nvPr/>
        </p:nvSpPr>
        <p:spPr bwMode="auto">
          <a:xfrm>
            <a:off x="1524000" y="48006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6" name="Line 64"/>
          <p:cNvSpPr>
            <a:spLocks noChangeShapeType="1"/>
          </p:cNvSpPr>
          <p:nvPr/>
        </p:nvSpPr>
        <p:spPr bwMode="auto">
          <a:xfrm>
            <a:off x="1524000" y="9906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7" name="Line 65"/>
          <p:cNvSpPr>
            <a:spLocks noChangeShapeType="1"/>
          </p:cNvSpPr>
          <p:nvPr/>
        </p:nvSpPr>
        <p:spPr bwMode="auto">
          <a:xfrm>
            <a:off x="3124200" y="990600"/>
            <a:ext cx="0" cy="228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8" name="Line 66"/>
          <p:cNvSpPr>
            <a:spLocks noChangeShapeType="1"/>
          </p:cNvSpPr>
          <p:nvPr/>
        </p:nvSpPr>
        <p:spPr bwMode="auto">
          <a:xfrm flipV="1">
            <a:off x="1524000" y="838200"/>
            <a:ext cx="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9" name="Text Box 67"/>
          <p:cNvSpPr txBox="1">
            <a:spLocks noChangeArrowheads="1"/>
          </p:cNvSpPr>
          <p:nvPr/>
        </p:nvSpPr>
        <p:spPr bwMode="auto">
          <a:xfrm>
            <a:off x="381000" y="5334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en-US" altLang="zh-CN" b="1">
                <a:latin typeface="Times New Roman" panose="02020603050405020304" pitchFamily="18" charset="0"/>
              </a:rPr>
              <a:t>挖掘查询</a:t>
            </a:r>
          </a:p>
        </p:txBody>
      </p:sp>
      <p:sp>
        <p:nvSpPr>
          <p:cNvPr id="320580" name="Text Box 68"/>
          <p:cNvSpPr txBox="1">
            <a:spLocks noChangeArrowheads="1"/>
          </p:cNvSpPr>
          <p:nvPr/>
        </p:nvSpPr>
        <p:spPr bwMode="auto">
          <a:xfrm>
            <a:off x="5410200" y="5334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50000"/>
              </a:spcBef>
            </a:pPr>
            <a:r>
              <a:rPr kumimoji="0" lang="en-US" altLang="zh-CN" b="1">
                <a:latin typeface="Times New Roman" panose="02020603050405020304" pitchFamily="18" charset="0"/>
              </a:rPr>
              <a:t>挖掘结果</a:t>
            </a:r>
          </a:p>
        </p:txBody>
      </p:sp>
      <p:sp>
        <p:nvSpPr>
          <p:cNvPr id="320581" name="Line 69"/>
          <p:cNvSpPr>
            <a:spLocks noChangeShapeType="1"/>
          </p:cNvSpPr>
          <p:nvPr/>
        </p:nvSpPr>
        <p:spPr bwMode="auto">
          <a:xfrm flipV="1">
            <a:off x="6096000" y="3200400"/>
            <a:ext cx="228600" cy="457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32385" y="0"/>
            <a:ext cx="9128760" cy="585470"/>
          </a:xfrm>
          <a:noFill/>
        </p:spPr>
        <p:txBody>
          <a:bodyPr lIns="92075" tIns="46038" rIns="92075" bIns="46038"/>
          <a:lstStyle/>
          <a:p>
            <a:r>
              <a:rPr lang="zh-CN" altLang="en-US" sz="4000" dirty="0">
                <a:latin typeface="宋体" panose="02010600030101010101" pitchFamily="2" charset="-122"/>
                <a:ea typeface="宋体" panose="02010600030101010101" pitchFamily="2" charset="-122"/>
              </a:rPr>
              <a:t>数据分析处理技术</a:t>
            </a:r>
          </a:p>
        </p:txBody>
      </p:sp>
      <p:sp>
        <p:nvSpPr>
          <p:cNvPr id="318467" name="Rectangle 3"/>
          <p:cNvSpPr>
            <a:spLocks noGrp="1" noChangeArrowheads="1"/>
          </p:cNvSpPr>
          <p:nvPr>
            <p:ph type="body" idx="1"/>
          </p:nvPr>
        </p:nvSpPr>
        <p:spPr>
          <a:xfrm>
            <a:off x="250825" y="706120"/>
            <a:ext cx="8714105" cy="5912485"/>
          </a:xfrm>
          <a:noFill/>
        </p:spPr>
        <p:txBody>
          <a:bodyPr lIns="92075" tIns="46038" rIns="92075" bIns="46038"/>
          <a:lstStyle/>
          <a:p>
            <a:pPr>
              <a:lnSpc>
                <a:spcPct val="110000"/>
              </a:lnSpc>
            </a:pPr>
            <a:r>
              <a:rPr lang="zh-CN" altLang="en-US" sz="2800" b="1">
                <a:latin typeface="宋体" panose="02010600030101010101" pitchFamily="2" charset="-122"/>
                <a:ea typeface="宋体" panose="02010600030101010101" pitchFamily="2" charset="-122"/>
              </a:rPr>
              <a:t>数据仓库主要涉及三类分析处理技术</a:t>
            </a:r>
          </a:p>
          <a:p>
            <a:pPr lvl="1">
              <a:lnSpc>
                <a:spcPct val="110000"/>
              </a:lnSpc>
            </a:pPr>
            <a:r>
              <a:rPr lang="zh-CN" altLang="en-US" sz="2400" b="1">
                <a:solidFill>
                  <a:schemeClr val="hlink"/>
                </a:solidFill>
                <a:latin typeface="宋体" panose="02010600030101010101" pitchFamily="2" charset="-122"/>
                <a:ea typeface="宋体" panose="02010600030101010101" pitchFamily="2" charset="-122"/>
              </a:rPr>
              <a:t>基本分析</a:t>
            </a:r>
          </a:p>
          <a:p>
            <a:pPr lvl="2">
              <a:lnSpc>
                <a:spcPct val="110000"/>
              </a:lnSpc>
            </a:pPr>
            <a:r>
              <a:rPr lang="en-US" altLang="zh-CN" sz="2400" b="1">
                <a:latin typeface="宋体" panose="02010600030101010101" pitchFamily="2" charset="-122"/>
                <a:ea typeface="宋体" panose="02010600030101010101" pitchFamily="2" charset="-122"/>
              </a:rPr>
              <a:t>支持使用交叉表，表，图表和图形进行查询，基本统计分析和报告</a:t>
            </a:r>
          </a:p>
          <a:p>
            <a:pPr lvl="1">
              <a:lnSpc>
                <a:spcPct val="110000"/>
              </a:lnSpc>
            </a:pPr>
            <a:r>
              <a:rPr lang="zh-CN" altLang="en-US" sz="2400" b="1">
                <a:solidFill>
                  <a:schemeClr val="hlink"/>
                </a:solidFill>
                <a:latin typeface="宋体" panose="02010600030101010101" pitchFamily="2" charset="-122"/>
                <a:ea typeface="宋体" panose="02010600030101010101" pitchFamily="2" charset="-122"/>
              </a:rPr>
              <a:t>数据解析</a:t>
            </a:r>
          </a:p>
          <a:p>
            <a:pPr lvl="2">
              <a:lnSpc>
                <a:spcPct val="110000"/>
              </a:lnSpc>
            </a:pPr>
            <a:r>
              <a:rPr lang="en-US" altLang="zh-CN" sz="2400" b="1">
                <a:latin typeface="宋体" panose="02010600030101010101" pitchFamily="2" charset="-122"/>
                <a:ea typeface="宋体" panose="02010600030101010101" pitchFamily="2" charset="-122"/>
              </a:rPr>
              <a:t>数据仓库数据的多维分析</a:t>
            </a:r>
          </a:p>
          <a:p>
            <a:pPr lvl="2">
              <a:lnSpc>
                <a:spcPct val="110000"/>
              </a:lnSpc>
            </a:pPr>
            <a:r>
              <a:rPr lang="en-US" altLang="zh-CN" sz="2400" b="1">
                <a:latin typeface="宋体" panose="02010600030101010101" pitchFamily="2" charset="-122"/>
                <a:ea typeface="宋体" panose="02010600030101010101" pitchFamily="2" charset="-122"/>
              </a:rPr>
              <a:t>支持基本OLAP操作，切片，钻取，枢转</a:t>
            </a:r>
          </a:p>
          <a:p>
            <a:pPr lvl="1">
              <a:lnSpc>
                <a:spcPct val="110000"/>
              </a:lnSpc>
            </a:pPr>
            <a:r>
              <a:rPr lang="zh-CN" altLang="en-US" sz="2400" b="1">
                <a:solidFill>
                  <a:schemeClr val="hlink"/>
                </a:solidFill>
                <a:latin typeface="宋体" panose="02010600030101010101" pitchFamily="2" charset="-122"/>
                <a:ea typeface="宋体" panose="02010600030101010101" pitchFamily="2" charset="-122"/>
              </a:rPr>
              <a:t>数据挖掘</a:t>
            </a:r>
          </a:p>
          <a:p>
            <a:pPr lvl="2">
              <a:lnSpc>
                <a:spcPct val="110000"/>
              </a:lnSpc>
            </a:pPr>
            <a:r>
              <a:rPr lang="en-US" altLang="zh-CN" sz="2400" b="1">
                <a:latin typeface="宋体" panose="02010600030101010101" pitchFamily="2" charset="-122"/>
                <a:ea typeface="宋体" panose="02010600030101010101" pitchFamily="2" charset="-122"/>
              </a:rPr>
              <a:t>隐藏模式的知识发现</a:t>
            </a:r>
          </a:p>
          <a:p>
            <a:pPr lvl="2">
              <a:lnSpc>
                <a:spcPct val="110000"/>
              </a:lnSpc>
            </a:pPr>
            <a:r>
              <a:rPr lang="en-US" altLang="zh-CN" sz="2400" b="1">
                <a:latin typeface="宋体" panose="02010600030101010101" pitchFamily="2" charset="-122"/>
                <a:ea typeface="宋体" panose="02010600030101010101" pitchFamily="2" charset="-122"/>
              </a:rPr>
              <a:t>支持关联，构建分析模型，执行分类和预测，以及使用可视化工具呈现挖掘结果</a:t>
            </a:r>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76200" y="-11430"/>
            <a:ext cx="8991600" cy="620395"/>
          </a:xfrm>
        </p:spPr>
        <p:txBody>
          <a:bodyPr/>
          <a:lstStyle/>
          <a:p>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在线分析处理与在线挖掘</a:t>
            </a:r>
          </a:p>
        </p:txBody>
      </p:sp>
      <p:sp>
        <p:nvSpPr>
          <p:cNvPr id="319491" name="Rectangle 3"/>
          <p:cNvSpPr>
            <a:spLocks noGrp="1" noChangeArrowheads="1"/>
          </p:cNvSpPr>
          <p:nvPr>
            <p:ph type="body" idx="1"/>
          </p:nvPr>
        </p:nvSpPr>
        <p:spPr/>
        <p:txBody>
          <a:bodyPr/>
          <a:lstStyle/>
          <a:p>
            <a:pPr>
              <a:lnSpc>
                <a:spcPct val="120000"/>
              </a:lnSpc>
              <a:spcBef>
                <a:spcPts val="20"/>
              </a:spcBef>
              <a:spcAft>
                <a:spcPts val="0"/>
              </a:spcAft>
            </a:pPr>
            <a:r>
              <a:rPr lang="zh-CN" altLang="en-US" b="1">
                <a:latin typeface="宋体" panose="02010600030101010101" pitchFamily="2" charset="-122"/>
                <a:ea typeface="宋体" panose="02010600030101010101" pitchFamily="2" charset="-122"/>
              </a:rPr>
              <a:t>在线分析处理</a:t>
            </a:r>
            <a:r>
              <a:rPr lang="en-US" altLang="zh-CN" b="1">
                <a:latin typeface="宋体" panose="02010600030101010101" pitchFamily="2" charset="-122"/>
                <a:ea typeface="宋体" panose="02010600030101010101" pitchFamily="2" charset="-122"/>
              </a:rPr>
              <a:t>OLAP</a:t>
            </a: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专业人员，数据分析处理，提供决策支持</a:t>
            </a: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面向主题、统一多维</a:t>
            </a: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汇总、复杂查询，涉及大量数据</a:t>
            </a: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代表性的分析工具</a:t>
            </a:r>
          </a:p>
          <a:p>
            <a:pPr lvl="2">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上卷（</a:t>
            </a:r>
            <a:r>
              <a:rPr lang="en-US" altLang="zh-CN" sz="2400" b="1">
                <a:latin typeface="宋体" panose="02010600030101010101" pitchFamily="2" charset="-122"/>
                <a:ea typeface="宋体" panose="02010600030101010101" pitchFamily="2" charset="-122"/>
              </a:rPr>
              <a:t>roll up):</a:t>
            </a:r>
            <a:r>
              <a:rPr lang="zh-CN" altLang="en-US" sz="2400" b="1">
                <a:latin typeface="宋体" panose="02010600030101010101" pitchFamily="2" charset="-122"/>
                <a:ea typeface="宋体" panose="02010600030101010101" pitchFamily="2" charset="-122"/>
              </a:rPr>
              <a:t>通过概念分层的提升或维归约，在数据立方体上进行聚集。</a:t>
            </a:r>
          </a:p>
          <a:p>
            <a:pPr lvl="2">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下钻（</a:t>
            </a:r>
            <a:r>
              <a:rPr lang="en-US" altLang="zh-CN" sz="2400" b="1">
                <a:latin typeface="宋体" panose="02010600030101010101" pitchFamily="2" charset="-122"/>
                <a:ea typeface="宋体" panose="02010600030101010101" pitchFamily="2" charset="-122"/>
              </a:rPr>
              <a:t>drill down)</a:t>
            </a:r>
            <a:r>
              <a:rPr lang="zh-CN" altLang="en-US" sz="2400" b="1">
                <a:latin typeface="宋体" panose="02010600030101010101" pitchFamily="2" charset="-122"/>
                <a:ea typeface="宋体" panose="02010600030101010101" pitchFamily="2" charset="-122"/>
              </a:rPr>
              <a:t>：沿着维的概念分层向下，由不太详细的数据到更详细的数据。</a:t>
            </a:r>
          </a:p>
          <a:p>
            <a:pPr lvl="2">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转轴（</a:t>
            </a:r>
            <a:r>
              <a:rPr lang="en-US" altLang="zh-CN" sz="2400" b="1">
                <a:latin typeface="宋体" panose="02010600030101010101" pitchFamily="2" charset="-122"/>
                <a:ea typeface="宋体" panose="02010600030101010101" pitchFamily="2" charset="-122"/>
              </a:rPr>
              <a:t>pivot,rotate):</a:t>
            </a:r>
            <a:r>
              <a:rPr lang="zh-CN" altLang="en-US" sz="2400" b="1">
                <a:latin typeface="宋体" panose="02010600030101010101" pitchFamily="2" charset="-122"/>
                <a:ea typeface="宋体" panose="02010600030101010101" pitchFamily="2" charset="-122"/>
              </a:rPr>
              <a:t>可视化操作，转动数据的视角。</a:t>
            </a: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75565" y="0"/>
            <a:ext cx="8992235" cy="609600"/>
          </a:xfrm>
        </p:spPr>
        <p:txBody>
          <a:bodyPr/>
          <a:lstStyle/>
          <a:p>
            <a:r>
              <a:rPr lang="zh-CN" altLang="en-US" sz="4000">
                <a:latin typeface="宋体" panose="02010600030101010101" pitchFamily="2" charset="-122"/>
                <a:ea typeface="宋体" panose="02010600030101010101" pitchFamily="2" charset="-122"/>
              </a:rPr>
              <a:t>数据库与数据仓库</a:t>
            </a:r>
          </a:p>
        </p:txBody>
      </p:sp>
      <p:sp>
        <p:nvSpPr>
          <p:cNvPr id="181251" name="Rectangle 3"/>
          <p:cNvSpPr>
            <a:spLocks noGrp="1" noChangeArrowheads="1"/>
          </p:cNvSpPr>
          <p:nvPr>
            <p:ph type="body" idx="1"/>
          </p:nvPr>
        </p:nvSpPr>
        <p:spPr/>
        <p:txBody>
          <a:bodyPr/>
          <a:lstStyle/>
          <a:p>
            <a:pPr algn="just"/>
            <a:r>
              <a:rPr lang="zh-CN" altLang="en-US" sz="3200" b="1" dirty="0" smtClean="0">
                <a:latin typeface="宋体" panose="02010600030101010101" pitchFamily="2" charset="-122"/>
                <a:ea typeface="宋体" panose="02010600030101010101" pitchFamily="2" charset="-122"/>
              </a:rPr>
              <a:t>数据</a:t>
            </a:r>
            <a:r>
              <a:rPr lang="zh-CN" altLang="en-US" sz="3200" b="1" dirty="0" smtClean="0">
                <a:latin typeface="宋体" panose="02010600030101010101" pitchFamily="2" charset="-122"/>
                <a:ea typeface="宋体" panose="02010600030101010101" pitchFamily="2" charset="-122"/>
              </a:rPr>
              <a:t>仓库</a:t>
            </a:r>
            <a:endParaRPr lang="zh-CN" altLang="en-US" sz="3200" b="1" dirty="0">
              <a:latin typeface="宋体" panose="02010600030101010101" pitchFamily="2" charset="-122"/>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r>
              <a:rPr lang="zh-CN" altLang="en-US" b="1" dirty="0" smtClean="0">
                <a:latin typeface="宋体" panose="02010600030101010101" pitchFamily="2" charset="-122"/>
                <a:ea typeface="宋体" panose="02010600030101010101" pitchFamily="2" charset="-122"/>
              </a:rPr>
              <a:t>数据</a:t>
            </a:r>
            <a:r>
              <a:rPr lang="zh-CN" altLang="en-US" b="1" dirty="0">
                <a:latin typeface="宋体" panose="02010600030101010101" pitchFamily="2" charset="-122"/>
                <a:ea typeface="宋体" panose="02010600030101010101" pitchFamily="2" charset="-122"/>
              </a:rPr>
              <a:t>仓库是一</a:t>
            </a:r>
            <a:r>
              <a:rPr lang="zh-CN" altLang="en-US" b="1" dirty="0" smtClean="0">
                <a:latin typeface="宋体" panose="02010600030101010101" pitchFamily="2" charset="-122"/>
                <a:ea typeface="宋体" panose="02010600030101010101" pitchFamily="2" charset="-122"/>
              </a:rPr>
              <a:t>个数据库环境</a:t>
            </a:r>
            <a:r>
              <a:rPr lang="zh-CN" altLang="en-US" b="1" dirty="0">
                <a:latin typeface="宋体" panose="02010600030101010101" pitchFamily="2" charset="-122"/>
                <a:ea typeface="宋体" panose="02010600030101010101" pitchFamily="2" charset="-122"/>
              </a:rPr>
              <a:t>，提供用户用于决策支持</a:t>
            </a:r>
            <a:r>
              <a:rPr lang="zh-CN" altLang="en-US" b="1" dirty="0" smtClean="0">
                <a:latin typeface="宋体" panose="02010600030101010101" pitchFamily="2" charset="-122"/>
                <a:ea typeface="宋体" panose="02010600030101010101" pitchFamily="2" charset="-122"/>
              </a:rPr>
              <a:t>的历史</a:t>
            </a:r>
            <a:r>
              <a:rPr lang="zh-CN" altLang="en-US" b="1" dirty="0">
                <a:latin typeface="宋体" panose="02010600030101010101" pitchFamily="2" charset="-122"/>
                <a:ea typeface="宋体" panose="02010600030101010101" pitchFamily="2" charset="-122"/>
              </a:rPr>
              <a:t>数据，这些数据在传统的操作型数据库中很难或不能得到</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lvl="1" algn="just">
              <a:buFont typeface="Wingdings" panose="05000000000000000000" pitchFamily="2" charset="2"/>
              <a:buChar char="Ø"/>
            </a:pPr>
            <a:r>
              <a:rPr lang="zh-CN" altLang="en-US" b="1" dirty="0" smtClean="0">
                <a:latin typeface="宋体" panose="02010600030101010101" pitchFamily="2" charset="-122"/>
                <a:ea typeface="宋体" panose="02010600030101010101" pitchFamily="2" charset="-122"/>
              </a:rPr>
              <a:t>数据</a:t>
            </a:r>
            <a:r>
              <a:rPr lang="zh-CN" altLang="en-US" b="1" dirty="0">
                <a:latin typeface="宋体" panose="02010600030101010101" pitchFamily="2" charset="-122"/>
                <a:ea typeface="宋体" panose="02010600030101010101" pitchFamily="2" charset="-122"/>
              </a:rPr>
              <a:t>仓库技术是</a:t>
            </a:r>
            <a:r>
              <a:rPr lang="zh-CN" altLang="en-US" b="1" dirty="0" smtClean="0">
                <a:latin typeface="宋体" panose="02010600030101010101" pitchFamily="2" charset="-122"/>
                <a:ea typeface="宋体" panose="02010600030101010101" pitchFamily="2" charset="-122"/>
              </a:rPr>
              <a:t>为了把</a:t>
            </a:r>
            <a:r>
              <a:rPr lang="zh-CN" altLang="en-US" b="1" dirty="0">
                <a:latin typeface="宋体" panose="02010600030101010101" pitchFamily="2" charset="-122"/>
                <a:ea typeface="宋体" panose="02010600030101010101" pitchFamily="2" charset="-122"/>
              </a:rPr>
              <a:t>操作型</a:t>
            </a:r>
            <a:r>
              <a:rPr lang="zh-CN" altLang="en-US" b="1" dirty="0">
                <a:solidFill>
                  <a:schemeClr val="tx2"/>
                </a:solidFill>
                <a:latin typeface="宋体" panose="02010600030101010101" pitchFamily="2" charset="-122"/>
                <a:ea typeface="宋体" panose="02010600030101010101" pitchFamily="2" charset="-122"/>
              </a:rPr>
              <a:t>数据集成到统一的环境中</a:t>
            </a:r>
            <a:r>
              <a:rPr lang="zh-CN" altLang="en-US" b="1" dirty="0">
                <a:latin typeface="宋体" panose="02010600030101010101" pitchFamily="2" charset="-122"/>
                <a:ea typeface="宋体" panose="02010600030101010101" pitchFamily="2" charset="-122"/>
              </a:rPr>
              <a:t>以提供决策型数据访问的各种</a:t>
            </a:r>
            <a:r>
              <a:rPr lang="zh-CN" altLang="en-US" b="1" dirty="0">
                <a:solidFill>
                  <a:schemeClr val="tx2"/>
                </a:solidFill>
                <a:latin typeface="宋体" panose="02010600030101010101" pitchFamily="2" charset="-122"/>
                <a:ea typeface="宋体" panose="02010600030101010101" pitchFamily="2" charset="-122"/>
              </a:rPr>
              <a:t>技术和模块</a:t>
            </a:r>
            <a:r>
              <a:rPr lang="zh-CN" altLang="en-US" b="1" dirty="0">
                <a:latin typeface="宋体" panose="02010600030101010101" pitchFamily="2" charset="-122"/>
                <a:ea typeface="宋体" panose="02010600030101010101" pitchFamily="2" charset="-122"/>
              </a:rPr>
              <a:t>的总称</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lvl="1" algn="just">
              <a:buFont typeface="Wingdings" panose="05000000000000000000" pitchFamily="2" charset="2"/>
              <a:buChar char="Ø"/>
            </a:pPr>
            <a:r>
              <a:rPr lang="zh-CN" altLang="en-US" b="1" dirty="0" smtClean="0">
                <a:latin typeface="宋体" panose="02010600030101010101" pitchFamily="2" charset="-122"/>
                <a:ea typeface="宋体" panose="02010600030101010101" pitchFamily="2" charset="-122"/>
              </a:rPr>
              <a:t>所</a:t>
            </a:r>
            <a:r>
              <a:rPr lang="zh-CN" altLang="en-US" b="1" dirty="0">
                <a:latin typeface="宋体" panose="02010600030101010101" pitchFamily="2" charset="-122"/>
                <a:ea typeface="宋体" panose="02010600030101010101" pitchFamily="2" charset="-122"/>
              </a:rPr>
              <a:t>做的一切都是为了让用户更快更方便查询所需要的</a:t>
            </a:r>
            <a:r>
              <a:rPr lang="zh-CN" altLang="en-US" b="1" dirty="0" smtClean="0">
                <a:latin typeface="宋体" panose="02010600030101010101" pitchFamily="2" charset="-122"/>
                <a:ea typeface="宋体" panose="02010600030101010101" pitchFamily="2" charset="-122"/>
              </a:rPr>
              <a:t>信息</a:t>
            </a:r>
            <a:endParaRPr lang="en-US" altLang="zh-CN" b="1" dirty="0" smtClean="0">
              <a:latin typeface="宋体" panose="02010600030101010101" pitchFamily="2" charset="-122"/>
              <a:ea typeface="宋体" panose="02010600030101010101" pitchFamily="2" charset="-122"/>
            </a:endParaRPr>
          </a:p>
          <a:p>
            <a:pPr lvl="1" algn="just">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rPr>
              <a:t>数据仓库的主要目的是</a:t>
            </a:r>
            <a:r>
              <a:rPr lang="zh-CN" altLang="en-US" b="1" dirty="0" smtClean="0">
                <a:latin typeface="宋体" panose="02010600030101010101" pitchFamily="2" charset="-122"/>
                <a:ea typeface="宋体" panose="02010600030101010101" pitchFamily="2" charset="-122"/>
              </a:rPr>
              <a:t>提供</a:t>
            </a:r>
            <a:r>
              <a:rPr lang="zh-CN" altLang="en-US" b="1" dirty="0">
                <a:latin typeface="宋体" panose="02010600030101010101" pitchFamily="2" charset="-122"/>
                <a:ea typeface="宋体" panose="02010600030101010101" pitchFamily="2" charset="-122"/>
              </a:rPr>
              <a:t>决策</a:t>
            </a:r>
            <a:r>
              <a:rPr lang="zh-CN" altLang="en-US" b="1" dirty="0" smtClean="0">
                <a:latin typeface="宋体" panose="02010600030101010101" pitchFamily="2" charset="-122"/>
                <a:ea typeface="宋体" panose="02010600030101010101" pitchFamily="2" charset="-122"/>
              </a:rPr>
              <a:t>支持</a:t>
            </a:r>
            <a:endParaRPr lang="zh-CN" altLang="en-US"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auto">
          <a:xfrm>
            <a:off x="719138" y="6230937"/>
            <a:ext cx="5265737" cy="238125"/>
          </a:xfrm>
          <a:prstGeom prst="rect">
            <a:avLst/>
          </a:prstGeom>
          <a:solidFill>
            <a:schemeClr val="bg1"/>
          </a:solidFill>
          <a:ln w="9525">
            <a:solidFill>
              <a:schemeClr val="tx1"/>
            </a:solidFill>
            <a:miter lim="800000"/>
            <a:headEnd type="none" w="sm" len="sm"/>
            <a:tailEnd type="none" w="sm" len="sm"/>
          </a:ln>
          <a:effectLst>
            <a:outerShdw dist="35921" dir="2700000" algn="ctr" rotWithShape="0">
              <a:schemeClr val="bg2"/>
            </a:outerShdw>
          </a:effectLst>
        </p:spPr>
        <p:txBody>
          <a:bodyPr wrap="none">
            <a:spAutoFit/>
          </a:bodyPr>
          <a:lstStyle/>
          <a:p>
            <a:pPr eaLnBrk="0" hangingPunct="0">
              <a:lnSpc>
                <a:spcPct val="90000"/>
              </a:lnSpc>
            </a:pPr>
            <a:r>
              <a:rPr kumimoji="0" lang="en-US" altLang="zh-CN" sz="1000" b="1">
                <a:solidFill>
                  <a:srgbClr val="000000"/>
                </a:solidFill>
                <a:latin typeface="Arial" panose="020B0604020202020204" pitchFamily="34" charset="0"/>
              </a:rPr>
              <a:t>Han, J. &amp; Kamber, M., </a:t>
            </a:r>
            <a:r>
              <a:rPr kumimoji="0" lang="en-US" altLang="zh-CN" sz="1000">
                <a:solidFill>
                  <a:srgbClr val="000000"/>
                </a:solidFill>
                <a:latin typeface="Arial" panose="020B0604020202020204" pitchFamily="34" charset="0"/>
              </a:rPr>
              <a:t>Data Mining: Concepts and Techniques</a:t>
            </a:r>
            <a:r>
              <a:rPr kumimoji="0" lang="en-US" altLang="zh-CN" sz="1000" b="1">
                <a:solidFill>
                  <a:srgbClr val="000000"/>
                </a:solidFill>
                <a:latin typeface="Arial" panose="020B0604020202020204" pitchFamily="34" charset="0"/>
              </a:rPr>
              <a:t>, Morgan Kaufmann, 2000</a:t>
            </a:r>
          </a:p>
        </p:txBody>
      </p:sp>
      <p:pic>
        <p:nvPicPr>
          <p:cNvPr id="334851" name="Picture 3"/>
          <p:cNvPicPr>
            <a:picLocks noChangeAspect="1" noChangeArrowheads="1"/>
          </p:cNvPicPr>
          <p:nvPr/>
        </p:nvPicPr>
        <p:blipFill>
          <a:blip r:embed="rId3" cstate="print">
            <a:biLevel thresh="50000"/>
            <a:grayscl/>
            <a:lum bright="-42000" contrast="94000"/>
            <a:extLst>
              <a:ext uri="{28A0092B-C50C-407E-A947-70E740481C1C}">
                <a14:useLocalDpi xmlns:a14="http://schemas.microsoft.com/office/drawing/2010/main" val="0"/>
              </a:ext>
            </a:extLst>
          </a:blip>
          <a:srcRect/>
          <a:stretch>
            <a:fillRect/>
          </a:stretch>
        </p:blipFill>
        <p:spPr bwMode="auto">
          <a:xfrm>
            <a:off x="204470" y="638175"/>
            <a:ext cx="8787130" cy="546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4853" name="Rectangle 5"/>
          <p:cNvSpPr>
            <a:spLocks noChangeArrowheads="1"/>
          </p:cNvSpPr>
          <p:nvPr/>
        </p:nvSpPr>
        <p:spPr bwMode="auto">
          <a:xfrm>
            <a:off x="4114800" y="1143000"/>
            <a:ext cx="1323975" cy="277813"/>
          </a:xfrm>
          <a:prstGeom prst="rect">
            <a:avLst/>
          </a:prstGeom>
          <a:noFill/>
          <a:ln w="28575">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854" name="Rectangle 6"/>
          <p:cNvSpPr>
            <a:spLocks noChangeArrowheads="1"/>
          </p:cNvSpPr>
          <p:nvPr/>
        </p:nvSpPr>
        <p:spPr bwMode="auto">
          <a:xfrm>
            <a:off x="2009775" y="4305300"/>
            <a:ext cx="1323975" cy="782638"/>
          </a:xfrm>
          <a:prstGeom prst="rect">
            <a:avLst/>
          </a:prstGeom>
          <a:noFill/>
          <a:ln w="28575">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855" name="Freeform 7"/>
          <p:cNvSpPr/>
          <p:nvPr/>
        </p:nvSpPr>
        <p:spPr bwMode="auto">
          <a:xfrm>
            <a:off x="4114800" y="638175"/>
            <a:ext cx="1971675" cy="485775"/>
          </a:xfrm>
          <a:custGeom>
            <a:avLst/>
            <a:gdLst>
              <a:gd name="T0" fmla="*/ 414 w 1242"/>
              <a:gd name="T1" fmla="*/ 0 h 312"/>
              <a:gd name="T2" fmla="*/ 1242 w 1242"/>
              <a:gd name="T3" fmla="*/ 12 h 312"/>
              <a:gd name="T4" fmla="*/ 852 w 1242"/>
              <a:gd name="T5" fmla="*/ 312 h 312"/>
              <a:gd name="T6" fmla="*/ 0 w 1242"/>
              <a:gd name="T7" fmla="*/ 312 h 312"/>
              <a:gd name="T8" fmla="*/ 414 w 1242"/>
              <a:gd name="T9" fmla="*/ 0 h 312"/>
            </a:gdLst>
            <a:ahLst/>
            <a:cxnLst>
              <a:cxn ang="0">
                <a:pos x="T0" y="T1"/>
              </a:cxn>
              <a:cxn ang="0">
                <a:pos x="T2" y="T3"/>
              </a:cxn>
              <a:cxn ang="0">
                <a:pos x="T4" y="T5"/>
              </a:cxn>
              <a:cxn ang="0">
                <a:pos x="T6" y="T7"/>
              </a:cxn>
              <a:cxn ang="0">
                <a:pos x="T8" y="T9"/>
              </a:cxn>
            </a:cxnLst>
            <a:rect l="0" t="0" r="r" b="b"/>
            <a:pathLst>
              <a:path w="1242" h="312">
                <a:moveTo>
                  <a:pt x="414" y="0"/>
                </a:moveTo>
                <a:lnTo>
                  <a:pt x="1242" y="12"/>
                </a:lnTo>
                <a:lnTo>
                  <a:pt x="852" y="312"/>
                </a:lnTo>
                <a:lnTo>
                  <a:pt x="0" y="312"/>
                </a:lnTo>
                <a:lnTo>
                  <a:pt x="414" y="0"/>
                </a:lnTo>
                <a:close/>
              </a:path>
            </a:pathLst>
          </a:custGeom>
          <a:noFill/>
          <a:ln w="28575" cmpd="sng">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856" name="Freeform 8"/>
          <p:cNvSpPr/>
          <p:nvPr/>
        </p:nvSpPr>
        <p:spPr bwMode="auto">
          <a:xfrm>
            <a:off x="5724525" y="3819525"/>
            <a:ext cx="1628775" cy="266700"/>
          </a:xfrm>
          <a:custGeom>
            <a:avLst/>
            <a:gdLst>
              <a:gd name="T0" fmla="*/ 0 w 1026"/>
              <a:gd name="T1" fmla="*/ 168 h 168"/>
              <a:gd name="T2" fmla="*/ 822 w 1026"/>
              <a:gd name="T3" fmla="*/ 168 h 168"/>
              <a:gd name="T4" fmla="*/ 1026 w 1026"/>
              <a:gd name="T5" fmla="*/ 0 h 168"/>
              <a:gd name="T6" fmla="*/ 186 w 1026"/>
              <a:gd name="T7" fmla="*/ 6 h 168"/>
              <a:gd name="T8" fmla="*/ 0 w 1026"/>
              <a:gd name="T9" fmla="*/ 168 h 168"/>
            </a:gdLst>
            <a:ahLst/>
            <a:cxnLst>
              <a:cxn ang="0">
                <a:pos x="T0" y="T1"/>
              </a:cxn>
              <a:cxn ang="0">
                <a:pos x="T2" y="T3"/>
              </a:cxn>
              <a:cxn ang="0">
                <a:pos x="T4" y="T5"/>
              </a:cxn>
              <a:cxn ang="0">
                <a:pos x="T6" y="T7"/>
              </a:cxn>
              <a:cxn ang="0">
                <a:pos x="T8" y="T9"/>
              </a:cxn>
            </a:cxnLst>
            <a:rect l="0" t="0" r="r" b="b"/>
            <a:pathLst>
              <a:path w="1026" h="168">
                <a:moveTo>
                  <a:pt x="0" y="168"/>
                </a:moveTo>
                <a:lnTo>
                  <a:pt x="822" y="168"/>
                </a:lnTo>
                <a:lnTo>
                  <a:pt x="1026" y="0"/>
                </a:lnTo>
                <a:lnTo>
                  <a:pt x="186" y="6"/>
                </a:lnTo>
                <a:lnTo>
                  <a:pt x="0" y="168"/>
                </a:lnTo>
                <a:close/>
              </a:path>
            </a:pathLst>
          </a:custGeom>
          <a:noFill/>
          <a:ln w="28575" cmpd="sng">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857" name="Freeform 9"/>
          <p:cNvSpPr/>
          <p:nvPr/>
        </p:nvSpPr>
        <p:spPr bwMode="auto">
          <a:xfrm>
            <a:off x="2743200" y="2895600"/>
            <a:ext cx="963613" cy="542925"/>
          </a:xfrm>
          <a:custGeom>
            <a:avLst/>
            <a:gdLst>
              <a:gd name="T0" fmla="*/ 67 w 607"/>
              <a:gd name="T1" fmla="*/ 42 h 342"/>
              <a:gd name="T2" fmla="*/ 163 w 607"/>
              <a:gd name="T3" fmla="*/ 12 h 342"/>
              <a:gd name="T4" fmla="*/ 211 w 607"/>
              <a:gd name="T5" fmla="*/ 0 h 342"/>
              <a:gd name="T6" fmla="*/ 481 w 607"/>
              <a:gd name="T7" fmla="*/ 24 h 342"/>
              <a:gd name="T8" fmla="*/ 553 w 607"/>
              <a:gd name="T9" fmla="*/ 60 h 342"/>
              <a:gd name="T10" fmla="*/ 607 w 607"/>
              <a:gd name="T11" fmla="*/ 144 h 342"/>
              <a:gd name="T12" fmla="*/ 601 w 607"/>
              <a:gd name="T13" fmla="*/ 216 h 342"/>
              <a:gd name="T14" fmla="*/ 523 w 607"/>
              <a:gd name="T15" fmla="*/ 282 h 342"/>
              <a:gd name="T16" fmla="*/ 223 w 607"/>
              <a:gd name="T17" fmla="*/ 342 h 342"/>
              <a:gd name="T18" fmla="*/ 181 w 607"/>
              <a:gd name="T19" fmla="*/ 336 h 342"/>
              <a:gd name="T20" fmla="*/ 145 w 607"/>
              <a:gd name="T21" fmla="*/ 306 h 342"/>
              <a:gd name="T22" fmla="*/ 109 w 607"/>
              <a:gd name="T23" fmla="*/ 288 h 342"/>
              <a:gd name="T24" fmla="*/ 55 w 607"/>
              <a:gd name="T25" fmla="*/ 258 h 342"/>
              <a:gd name="T26" fmla="*/ 37 w 607"/>
              <a:gd name="T27" fmla="*/ 240 h 342"/>
              <a:gd name="T28" fmla="*/ 25 w 607"/>
              <a:gd name="T29" fmla="*/ 204 h 342"/>
              <a:gd name="T30" fmla="*/ 67 w 607"/>
              <a:gd name="T31" fmla="*/ 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7" h="342">
                <a:moveTo>
                  <a:pt x="67" y="42"/>
                </a:moveTo>
                <a:cubicBezTo>
                  <a:pt x="101" y="34"/>
                  <a:pt x="130" y="21"/>
                  <a:pt x="163" y="12"/>
                </a:cubicBezTo>
                <a:cubicBezTo>
                  <a:pt x="179" y="8"/>
                  <a:pt x="211" y="0"/>
                  <a:pt x="211" y="0"/>
                </a:cubicBezTo>
                <a:cubicBezTo>
                  <a:pt x="337" y="4"/>
                  <a:pt x="383" y="0"/>
                  <a:pt x="481" y="24"/>
                </a:cubicBezTo>
                <a:cubicBezTo>
                  <a:pt x="507" y="50"/>
                  <a:pt x="515" y="54"/>
                  <a:pt x="553" y="60"/>
                </a:cubicBezTo>
                <a:cubicBezTo>
                  <a:pt x="599" y="91"/>
                  <a:pt x="594" y="93"/>
                  <a:pt x="607" y="144"/>
                </a:cubicBezTo>
                <a:cubicBezTo>
                  <a:pt x="605" y="168"/>
                  <a:pt x="607" y="193"/>
                  <a:pt x="601" y="216"/>
                </a:cubicBezTo>
                <a:cubicBezTo>
                  <a:pt x="590" y="255"/>
                  <a:pt x="553" y="263"/>
                  <a:pt x="523" y="282"/>
                </a:cubicBezTo>
                <a:cubicBezTo>
                  <a:pt x="436" y="337"/>
                  <a:pt x="320" y="338"/>
                  <a:pt x="223" y="342"/>
                </a:cubicBezTo>
                <a:cubicBezTo>
                  <a:pt x="209" y="340"/>
                  <a:pt x="195" y="340"/>
                  <a:pt x="181" y="336"/>
                </a:cubicBezTo>
                <a:cubicBezTo>
                  <a:pt x="167" y="332"/>
                  <a:pt x="155" y="314"/>
                  <a:pt x="145" y="306"/>
                </a:cubicBezTo>
                <a:cubicBezTo>
                  <a:pt x="113" y="279"/>
                  <a:pt x="141" y="306"/>
                  <a:pt x="109" y="288"/>
                </a:cubicBezTo>
                <a:cubicBezTo>
                  <a:pt x="47" y="254"/>
                  <a:pt x="96" y="272"/>
                  <a:pt x="55" y="258"/>
                </a:cubicBezTo>
                <a:cubicBezTo>
                  <a:pt x="49" y="252"/>
                  <a:pt x="41" y="247"/>
                  <a:pt x="37" y="240"/>
                </a:cubicBezTo>
                <a:cubicBezTo>
                  <a:pt x="31" y="229"/>
                  <a:pt x="25" y="204"/>
                  <a:pt x="25" y="204"/>
                </a:cubicBezTo>
                <a:cubicBezTo>
                  <a:pt x="30" y="97"/>
                  <a:pt x="0" y="76"/>
                  <a:pt x="67" y="42"/>
                </a:cubicBezTo>
                <a:close/>
              </a:path>
            </a:pathLst>
          </a:custGeom>
          <a:noFill/>
          <a:ln w="28575" cmpd="sng">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858" name="Freeform 10"/>
          <p:cNvSpPr/>
          <p:nvPr/>
        </p:nvSpPr>
        <p:spPr bwMode="auto">
          <a:xfrm>
            <a:off x="5046663" y="2990850"/>
            <a:ext cx="757237" cy="449263"/>
          </a:xfrm>
          <a:custGeom>
            <a:avLst/>
            <a:gdLst>
              <a:gd name="T0" fmla="*/ 55 w 477"/>
              <a:gd name="T1" fmla="*/ 24 h 283"/>
              <a:gd name="T2" fmla="*/ 181 w 477"/>
              <a:gd name="T3" fmla="*/ 0 h 283"/>
              <a:gd name="T4" fmla="*/ 415 w 477"/>
              <a:gd name="T5" fmla="*/ 30 h 283"/>
              <a:gd name="T6" fmla="*/ 475 w 477"/>
              <a:gd name="T7" fmla="*/ 96 h 283"/>
              <a:gd name="T8" fmla="*/ 469 w 477"/>
              <a:gd name="T9" fmla="*/ 216 h 283"/>
              <a:gd name="T10" fmla="*/ 307 w 477"/>
              <a:gd name="T11" fmla="*/ 270 h 283"/>
              <a:gd name="T12" fmla="*/ 181 w 477"/>
              <a:gd name="T13" fmla="*/ 252 h 283"/>
              <a:gd name="T14" fmla="*/ 79 w 477"/>
              <a:gd name="T15" fmla="*/ 222 h 283"/>
              <a:gd name="T16" fmla="*/ 43 w 477"/>
              <a:gd name="T17" fmla="*/ 198 h 283"/>
              <a:gd name="T18" fmla="*/ 31 w 477"/>
              <a:gd name="T19" fmla="*/ 180 h 283"/>
              <a:gd name="T20" fmla="*/ 13 w 477"/>
              <a:gd name="T21" fmla="*/ 168 h 283"/>
              <a:gd name="T22" fmla="*/ 61 w 477"/>
              <a:gd name="T23" fmla="*/ 48 h 283"/>
              <a:gd name="T24" fmla="*/ 55 w 477"/>
              <a:gd name="T25" fmla="*/ 2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283">
                <a:moveTo>
                  <a:pt x="55" y="24"/>
                </a:moveTo>
                <a:cubicBezTo>
                  <a:pt x="97" y="10"/>
                  <a:pt x="137" y="5"/>
                  <a:pt x="181" y="0"/>
                </a:cubicBezTo>
                <a:cubicBezTo>
                  <a:pt x="272" y="5"/>
                  <a:pt x="329" y="19"/>
                  <a:pt x="415" y="30"/>
                </a:cubicBezTo>
                <a:cubicBezTo>
                  <a:pt x="452" y="55"/>
                  <a:pt x="456" y="57"/>
                  <a:pt x="475" y="96"/>
                </a:cubicBezTo>
                <a:cubicBezTo>
                  <a:pt x="473" y="136"/>
                  <a:pt x="477" y="177"/>
                  <a:pt x="469" y="216"/>
                </a:cubicBezTo>
                <a:cubicBezTo>
                  <a:pt x="456" y="283"/>
                  <a:pt x="344" y="268"/>
                  <a:pt x="307" y="270"/>
                </a:cubicBezTo>
                <a:cubicBezTo>
                  <a:pt x="264" y="266"/>
                  <a:pt x="223" y="262"/>
                  <a:pt x="181" y="252"/>
                </a:cubicBezTo>
                <a:cubicBezTo>
                  <a:pt x="149" y="231"/>
                  <a:pt x="111" y="240"/>
                  <a:pt x="79" y="222"/>
                </a:cubicBezTo>
                <a:cubicBezTo>
                  <a:pt x="66" y="215"/>
                  <a:pt x="43" y="198"/>
                  <a:pt x="43" y="198"/>
                </a:cubicBezTo>
                <a:cubicBezTo>
                  <a:pt x="39" y="192"/>
                  <a:pt x="36" y="185"/>
                  <a:pt x="31" y="180"/>
                </a:cubicBezTo>
                <a:cubicBezTo>
                  <a:pt x="26" y="175"/>
                  <a:pt x="14" y="175"/>
                  <a:pt x="13" y="168"/>
                </a:cubicBezTo>
                <a:cubicBezTo>
                  <a:pt x="3" y="73"/>
                  <a:pt x="0" y="68"/>
                  <a:pt x="61" y="48"/>
                </a:cubicBezTo>
                <a:cubicBezTo>
                  <a:pt x="68" y="26"/>
                  <a:pt x="73" y="33"/>
                  <a:pt x="55" y="24"/>
                </a:cubicBezTo>
                <a:close/>
              </a:path>
            </a:pathLst>
          </a:custGeom>
          <a:noFill/>
          <a:ln w="28575" cmpd="sng">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204470" y="-62865"/>
            <a:ext cx="8864600" cy="701040"/>
          </a:xfrm>
          <a:prstGeom prst="rect">
            <a:avLst/>
          </a:prstGeom>
          <a:noFill/>
        </p:spPr>
        <p:txBody>
          <a:bodyPr wrap="square" rtlCol="0">
            <a:spAutoFit/>
          </a:bodyPr>
          <a:lstStyle/>
          <a:p>
            <a:pPr algn="ctr"/>
            <a:r>
              <a:rPr lang="zh-CN" altLang="en-US" sz="4000" b="1">
                <a:solidFill>
                  <a:srgbClr val="FFFF00"/>
                </a:solidFill>
              </a:rPr>
              <a:t>基于多维数据立方体的分析</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Text Box 3"/>
          <p:cNvSpPr txBox="1">
            <a:spLocks noChangeArrowheads="1"/>
          </p:cNvSpPr>
          <p:nvPr/>
        </p:nvSpPr>
        <p:spPr bwMode="auto">
          <a:xfrm>
            <a:off x="1042988" y="2228850"/>
            <a:ext cx="7632700" cy="2103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buFontTx/>
              <a:buChar char="•"/>
            </a:pPr>
            <a:r>
              <a:rPr lang="zh-CN" altLang="en-US" sz="2000" b="1" dirty="0">
                <a:latin typeface="宋体" panose="02010600030101010101" pitchFamily="2" charset="-122"/>
                <a:sym typeface="+mn-ea"/>
              </a:rPr>
              <a:t>即席查询</a:t>
            </a:r>
            <a:endParaRPr lang="zh-CN" altLang="en-US" sz="2000" b="1" dirty="0">
              <a:latin typeface="宋体" panose="02010600030101010101" pitchFamily="2" charset="-122"/>
            </a:endParaRPr>
          </a:p>
          <a:p>
            <a:pPr>
              <a:lnSpc>
                <a:spcPct val="110000"/>
              </a:lnSpc>
              <a:buFontTx/>
              <a:buChar char="•"/>
            </a:pPr>
            <a:r>
              <a:rPr lang="zh-CN" altLang="en-US" sz="2000" b="1" dirty="0">
                <a:latin typeface="宋体" panose="02010600030101010101" pitchFamily="2" charset="-122"/>
              </a:rPr>
              <a:t>多维分析（</a:t>
            </a:r>
            <a:r>
              <a:rPr lang="en-US" altLang="zh-CN" sz="2000" b="1" dirty="0">
                <a:latin typeface="宋体" panose="02010600030101010101" pitchFamily="2" charset="-122"/>
              </a:rPr>
              <a:t>OLAP</a:t>
            </a:r>
            <a:r>
              <a:rPr lang="zh-CN" altLang="en-US" sz="2000" b="1" dirty="0">
                <a:latin typeface="宋体" panose="02010600030101010101" pitchFamily="2" charset="-122"/>
              </a:rPr>
              <a:t>，服务器</a:t>
            </a:r>
            <a:r>
              <a:rPr lang="en-US" altLang="zh-CN" sz="2000" b="1" dirty="0">
                <a:latin typeface="宋体" panose="02010600030101010101" pitchFamily="2" charset="-122"/>
              </a:rPr>
              <a:t>+</a:t>
            </a:r>
            <a:r>
              <a:rPr lang="zh-CN" altLang="en-US" sz="2000" b="1" dirty="0">
                <a:latin typeface="宋体" panose="02010600030101010101" pitchFamily="2" charset="-122"/>
              </a:rPr>
              <a:t>客户端），提供了一个用于模拟业务问题和分析业务数据的数据管理环境</a:t>
            </a:r>
          </a:p>
          <a:p>
            <a:pPr>
              <a:lnSpc>
                <a:spcPct val="110000"/>
              </a:lnSpc>
              <a:buFontTx/>
              <a:buChar char="•"/>
            </a:pPr>
            <a:r>
              <a:rPr lang="zh-CN" altLang="en-US" sz="2000" b="1" dirty="0">
                <a:latin typeface="宋体" panose="02010600030101010101" pitchFamily="2" charset="-122"/>
              </a:rPr>
              <a:t>仪表盘</a:t>
            </a:r>
          </a:p>
          <a:p>
            <a:pPr>
              <a:lnSpc>
                <a:spcPct val="110000"/>
              </a:lnSpc>
              <a:buFontTx/>
              <a:buChar char="•"/>
            </a:pPr>
            <a:r>
              <a:rPr lang="zh-CN" altLang="en-US" sz="2000" b="1" dirty="0">
                <a:latin typeface="宋体" panose="02010600030101010101" pitchFamily="2" charset="-122"/>
              </a:rPr>
              <a:t>生产型报表工具</a:t>
            </a:r>
          </a:p>
          <a:p>
            <a:pPr>
              <a:lnSpc>
                <a:spcPct val="110000"/>
              </a:lnSpc>
              <a:buFontTx/>
              <a:buChar char="•"/>
            </a:pPr>
            <a:r>
              <a:rPr kumimoji="0" lang="zh-CN" altLang="en-US" sz="2000" b="1" dirty="0">
                <a:latin typeface="宋体" panose="02010600030101010101" pitchFamily="2" charset="-122"/>
              </a:rPr>
              <a:t>打包数据集市（</a:t>
            </a:r>
            <a:r>
              <a:rPr kumimoji="0" lang="en-US" altLang="zh-CN" sz="2000" b="1" dirty="0">
                <a:latin typeface="宋体" panose="02010600030101010101" pitchFamily="2" charset="-122"/>
              </a:rPr>
              <a:t>PDM</a:t>
            </a:r>
            <a:r>
              <a:rPr kumimoji="0" lang="zh-CN" altLang="en-US" sz="2000" b="1" dirty="0">
                <a:latin typeface="宋体" panose="02010600030101010101" pitchFamily="2" charset="-122"/>
              </a:rPr>
              <a:t>）</a:t>
            </a:r>
            <a:endParaRPr lang="zh-CN" altLang="en-US" sz="2000" b="1" dirty="0">
              <a:solidFill>
                <a:schemeClr val="tx2"/>
              </a:solidFill>
              <a:latin typeface="宋体" panose="02010600030101010101" pitchFamily="2" charset="-122"/>
            </a:endParaRPr>
          </a:p>
        </p:txBody>
      </p:sp>
      <p:sp>
        <p:nvSpPr>
          <p:cNvPr id="498692" name="Rectangle 4"/>
          <p:cNvSpPr>
            <a:spLocks noGrp="1" noChangeArrowheads="1"/>
          </p:cNvSpPr>
          <p:nvPr>
            <p:ph type="body" idx="1"/>
          </p:nvPr>
        </p:nvSpPr>
        <p:spPr>
          <a:xfrm>
            <a:off x="531813" y="685800"/>
            <a:ext cx="8713787" cy="461963"/>
          </a:xfrm>
          <a:noFill/>
        </p:spPr>
        <p:txBody>
          <a:bodyPr/>
          <a:lstStyle/>
          <a:p>
            <a:pPr>
              <a:buClr>
                <a:schemeClr val="tx1"/>
              </a:buClr>
              <a:buFont typeface="Wingdings" panose="05000000000000000000" pitchFamily="2" charset="2"/>
              <a:buNone/>
            </a:pPr>
            <a:r>
              <a:rPr lang="en-US" altLang="zh-CN" sz="2400" b="1">
                <a:latin typeface="宋体" panose="02010600030101010101" pitchFamily="2" charset="-122"/>
                <a:ea typeface="宋体" panose="02010600030101010101" pitchFamily="2" charset="-122"/>
              </a:rPr>
              <a:t>1</a:t>
            </a:r>
            <a:r>
              <a:rPr lang="zh-CN" altLang="en-US" sz="2400" b="1">
                <a:latin typeface="宋体" panose="02010600030101010101" pitchFamily="2" charset="-122"/>
                <a:ea typeface="宋体" panose="02010600030101010101" pitchFamily="2" charset="-122"/>
              </a:rPr>
              <a:t>、终端查询、报表和分析（</a:t>
            </a:r>
            <a:r>
              <a:rPr lang="en-US" altLang="zh-CN" sz="2400" b="1">
                <a:latin typeface="宋体" panose="02010600030101010101" pitchFamily="2" charset="-122"/>
                <a:ea typeface="宋体" panose="02010600030101010101" pitchFamily="2" charset="-122"/>
              </a:rPr>
              <a:t>QRA</a:t>
            </a:r>
            <a:r>
              <a:rPr lang="zh-CN" altLang="en-US" sz="2400" b="1">
                <a:latin typeface="宋体" panose="02010600030101010101" pitchFamily="2" charset="-122"/>
                <a:ea typeface="宋体" panose="02010600030101010101" pitchFamily="2" charset="-122"/>
              </a:rPr>
              <a:t>）软件</a:t>
            </a:r>
          </a:p>
          <a:p>
            <a:pPr>
              <a:buClr>
                <a:schemeClr val="tx1"/>
              </a:buClr>
              <a:buFont typeface="Wingdings" panose="05000000000000000000" pitchFamily="2" charset="2"/>
              <a:buNone/>
            </a:pPr>
            <a:endParaRPr kumimoji="0" lang="en-US" altLang="zh-CN" sz="2400">
              <a:latin typeface="宋体" panose="02010600030101010101" pitchFamily="2" charset="-122"/>
              <a:ea typeface="宋体" panose="02010600030101010101" pitchFamily="2" charset="-122"/>
            </a:endParaRPr>
          </a:p>
        </p:txBody>
      </p:sp>
      <p:sp>
        <p:nvSpPr>
          <p:cNvPr id="498693" name="Rectangle 5"/>
          <p:cNvSpPr>
            <a:spLocks noChangeArrowheads="1"/>
          </p:cNvSpPr>
          <p:nvPr/>
        </p:nvSpPr>
        <p:spPr bwMode="auto">
          <a:xfrm>
            <a:off x="531813" y="4666933"/>
            <a:ext cx="8229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1"/>
              </a:buClr>
              <a:buSzPct val="60000"/>
              <a:buFont typeface="Wingdings" panose="05000000000000000000" pitchFamily="2" charset="2"/>
              <a:buNone/>
            </a:pPr>
            <a:r>
              <a:rPr lang="en-US" altLang="zh-CN" b="1">
                <a:latin typeface="宋体" panose="02010600030101010101" pitchFamily="2" charset="-122"/>
              </a:rPr>
              <a:t>2</a:t>
            </a:r>
            <a:r>
              <a:rPr lang="zh-CN" altLang="en-US" b="1">
                <a:latin typeface="宋体" panose="02010600030101010101" pitchFamily="2" charset="-122"/>
              </a:rPr>
              <a:t>、高级分析（</a:t>
            </a:r>
            <a:r>
              <a:rPr lang="en-US" altLang="zh-CN" b="1">
                <a:latin typeface="宋体" panose="02010600030101010101" pitchFamily="2" charset="-122"/>
              </a:rPr>
              <a:t>AA</a:t>
            </a:r>
            <a:r>
              <a:rPr lang="zh-CN" altLang="en-US" b="1">
                <a:latin typeface="宋体" panose="02010600030101010101" pitchFamily="2" charset="-122"/>
              </a:rPr>
              <a:t>，技术数据分析）软件</a:t>
            </a:r>
          </a:p>
        </p:txBody>
      </p:sp>
      <p:sp>
        <p:nvSpPr>
          <p:cNvPr id="498694" name="Text Box 6"/>
          <p:cNvSpPr txBox="1">
            <a:spLocks noChangeArrowheads="1"/>
          </p:cNvSpPr>
          <p:nvPr/>
        </p:nvSpPr>
        <p:spPr bwMode="auto">
          <a:xfrm>
            <a:off x="924877" y="5099050"/>
            <a:ext cx="8137525" cy="1432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buFont typeface="Wingdings" panose="05000000000000000000" pitchFamily="2" charset="2"/>
              <a:buChar char="ü"/>
            </a:pPr>
            <a:r>
              <a:rPr lang="zh-CN" altLang="en-US" sz="2000" b="1" dirty="0">
                <a:latin typeface="宋体" panose="02010600030101010101" pitchFamily="2" charset="-122"/>
              </a:rPr>
              <a:t>数据挖掘</a:t>
            </a:r>
          </a:p>
          <a:p>
            <a:pPr>
              <a:lnSpc>
                <a:spcPct val="110000"/>
              </a:lnSpc>
              <a:buFont typeface="Wingdings" panose="05000000000000000000" pitchFamily="2" charset="2"/>
              <a:buChar char="ü"/>
            </a:pPr>
            <a:r>
              <a:rPr kumimoji="0" lang="zh-CN" altLang="en-US" sz="2000" b="1" dirty="0">
                <a:latin typeface="宋体" panose="02010600030101010101" pitchFamily="2" charset="-122"/>
              </a:rPr>
              <a:t>统计分析</a:t>
            </a:r>
          </a:p>
          <a:p>
            <a:pPr>
              <a:lnSpc>
                <a:spcPct val="110000"/>
              </a:lnSpc>
            </a:pPr>
            <a:r>
              <a:rPr kumimoji="0" lang="zh-CN" altLang="en-US" sz="2000" b="1" dirty="0">
                <a:latin typeface="宋体" panose="02010600030101010101" pitchFamily="2" charset="-122"/>
              </a:rPr>
              <a:t>  查询、报表和分析软件不能解决的问题，就可通过高级分析软件来解  </a:t>
            </a:r>
          </a:p>
          <a:p>
            <a:pPr>
              <a:lnSpc>
                <a:spcPct val="110000"/>
              </a:lnSpc>
            </a:pPr>
            <a:r>
              <a:rPr kumimoji="0" lang="zh-CN" altLang="en-US" sz="2000" b="1" dirty="0">
                <a:latin typeface="宋体" panose="02010600030101010101" pitchFamily="2" charset="-122"/>
              </a:rPr>
              <a:t>  决业务中的问题。涉及的技术有神经网络、规则归纳和集群等。</a:t>
            </a:r>
            <a:endParaRPr lang="zh-CN" altLang="en-US" sz="2000" b="1" dirty="0">
              <a:solidFill>
                <a:schemeClr val="tx2"/>
              </a:solidFill>
              <a:latin typeface="宋体" panose="02010600030101010101" pitchFamily="2" charset="-122"/>
            </a:endParaRPr>
          </a:p>
        </p:txBody>
      </p:sp>
      <p:sp>
        <p:nvSpPr>
          <p:cNvPr id="498695" name="Text Box 7"/>
          <p:cNvSpPr txBox="1">
            <a:spLocks noChangeArrowheads="1"/>
          </p:cNvSpPr>
          <p:nvPr/>
        </p:nvSpPr>
        <p:spPr bwMode="auto">
          <a:xfrm>
            <a:off x="1042988" y="1143000"/>
            <a:ext cx="8316912" cy="1097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buFont typeface="Wingdings" panose="05000000000000000000" pitchFamily="2" charset="2"/>
              <a:buChar char="ü"/>
            </a:pPr>
            <a:r>
              <a:rPr lang="zh-CN" altLang="en-US" sz="2000" b="1" dirty="0">
                <a:latin typeface="宋体" panose="02010600030101010101" pitchFamily="2" charset="-122"/>
              </a:rPr>
              <a:t>查询和报表工具</a:t>
            </a:r>
          </a:p>
          <a:p>
            <a:pPr>
              <a:lnSpc>
                <a:spcPct val="110000"/>
              </a:lnSpc>
              <a:buFont typeface="Wingdings" panose="05000000000000000000" pitchFamily="2" charset="2"/>
              <a:buNone/>
            </a:pPr>
            <a:r>
              <a:rPr lang="zh-CN" altLang="en-US" sz="2000" b="1" dirty="0">
                <a:latin typeface="宋体" panose="02010600030101010101" pitchFamily="2" charset="-122"/>
              </a:rPr>
              <a:t>  </a:t>
            </a:r>
            <a:r>
              <a:rPr lang="zh-CN" altLang="en-US" sz="2000" b="1" dirty="0">
                <a:latin typeface="宋体" panose="02010600030101010101" pitchFamily="2" charset="-122"/>
                <a:sym typeface="+mn-ea"/>
              </a:rPr>
              <a:t>即席</a:t>
            </a:r>
            <a:r>
              <a:rPr lang="zh-CN" altLang="en-US" sz="2000" b="1" dirty="0">
                <a:latin typeface="宋体" panose="02010600030101010101" pitchFamily="2" charset="-122"/>
              </a:rPr>
              <a:t>数据访问和报表制作（不包括其他用于制作报表的应用开发工具）</a:t>
            </a:r>
          </a:p>
          <a:p>
            <a:pPr>
              <a:lnSpc>
                <a:spcPct val="110000"/>
              </a:lnSpc>
              <a:buFont typeface="Wingdings" panose="05000000000000000000" pitchFamily="2" charset="2"/>
              <a:buChar char="ü"/>
            </a:pPr>
            <a:r>
              <a:rPr lang="zh-CN" altLang="en-US" sz="2000" b="1" dirty="0">
                <a:latin typeface="宋体" panose="02010600030101010101" pitchFamily="2" charset="-122"/>
              </a:rPr>
              <a:t>分析工具</a:t>
            </a:r>
          </a:p>
        </p:txBody>
      </p:sp>
      <p:sp>
        <p:nvSpPr>
          <p:cNvPr id="2" name="标题 1"/>
          <p:cNvSpPr>
            <a:spLocks noGrp="1"/>
          </p:cNvSpPr>
          <p:nvPr>
            <p:ph type="title"/>
          </p:nvPr>
        </p:nvSpPr>
        <p:spPr>
          <a:xfrm>
            <a:off x="60325" y="0"/>
            <a:ext cx="9147810" cy="685800"/>
          </a:xfrm>
        </p:spPr>
        <p:txBody>
          <a:bodyPr/>
          <a:lstStyle/>
          <a:p>
            <a:r>
              <a:rPr lang="en-US" altLang="zh-CN" dirty="0">
                <a:effectLst>
                  <a:outerShdw blurRad="38100" dist="38100" dir="2700000" algn="tl">
                    <a:srgbClr val="C0C0C0"/>
                  </a:outerShdw>
                </a:effectLst>
                <a:latin typeface="宋体" panose="02010600030101010101" pitchFamily="2" charset="-122"/>
                <a:ea typeface="宋体" panose="02010600030101010101" pitchFamily="2" charset="-122"/>
              </a:rPr>
              <a:t>BI(</a:t>
            </a:r>
            <a:r>
              <a:rPr lang="zh-CN" altLang="en-US" dirty="0">
                <a:effectLst>
                  <a:outerShdw blurRad="38100" dist="38100" dir="2700000" algn="tl">
                    <a:srgbClr val="C0C0C0"/>
                  </a:outerShdw>
                </a:effectLst>
                <a:latin typeface="宋体" panose="02010600030101010101" pitchFamily="2" charset="-122"/>
                <a:ea typeface="宋体" panose="02010600030101010101" pitchFamily="2" charset="-122"/>
              </a:rPr>
              <a:t>商业智能</a:t>
            </a:r>
            <a:r>
              <a:rPr lang="en-US" altLang="zh-CN" dirty="0">
                <a:effectLst>
                  <a:outerShdw blurRad="38100" dist="38100" dir="2700000" algn="tl">
                    <a:srgbClr val="C0C0C0"/>
                  </a:outerShdw>
                </a:effectLst>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152400" y="685800"/>
            <a:ext cx="8991600" cy="5153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5000"/>
              </a:lnSpc>
            </a:pPr>
            <a:r>
              <a:rPr lang="zh-CN" altLang="en-US" sz="2000" b="1" dirty="0" smtClean="0">
                <a:latin typeface="宋体" panose="02010600030101010101" pitchFamily="2" charset="-122"/>
              </a:rPr>
              <a:t>主要</a:t>
            </a:r>
            <a:r>
              <a:rPr lang="zh-CN" altLang="en-US" sz="2000" b="1" dirty="0">
                <a:latin typeface="宋体" panose="02010600030101010101" pitchFamily="2" charset="-122"/>
              </a:rPr>
              <a:t>趋势</a:t>
            </a:r>
          </a:p>
          <a:p>
            <a:pPr>
              <a:lnSpc>
                <a:spcPct val="155000"/>
              </a:lnSpc>
            </a:pPr>
            <a:r>
              <a:rPr lang="zh-CN" altLang="en-US" sz="1800" b="1" dirty="0">
                <a:solidFill>
                  <a:srgbClr val="FF0000"/>
                </a:solidFill>
                <a:latin typeface="宋体" panose="02010600030101010101" pitchFamily="2" charset="-122"/>
              </a:rPr>
              <a:t>     </a:t>
            </a:r>
            <a:r>
              <a:rPr lang="en-US" altLang="zh-CN" sz="1800" b="1" dirty="0">
                <a:solidFill>
                  <a:srgbClr val="FF0000"/>
                </a:solidFill>
                <a:latin typeface="宋体" panose="02010600030101010101" pitchFamily="2" charset="-122"/>
              </a:rPr>
              <a:t>1</a:t>
            </a:r>
            <a:r>
              <a:rPr lang="zh-CN" altLang="en-US" sz="1800" b="1" dirty="0">
                <a:solidFill>
                  <a:srgbClr val="FF0000"/>
                </a:solidFill>
                <a:latin typeface="宋体" panose="02010600030101010101" pitchFamily="2" charset="-122"/>
              </a:rPr>
              <a:t>、可用和伸缩性</a:t>
            </a:r>
          </a:p>
          <a:p>
            <a:pPr>
              <a:lnSpc>
                <a:spcPct val="150000"/>
              </a:lnSpc>
            </a:pPr>
            <a:r>
              <a:rPr lang="zh-CN" altLang="en-US" sz="1800" b="1" dirty="0" smtClean="0">
                <a:latin typeface="宋体" panose="02010600030101010101" pitchFamily="2" charset="-122"/>
              </a:rPr>
              <a:t> </a:t>
            </a:r>
            <a:r>
              <a:rPr lang="en-US" altLang="zh-CN" sz="1800" b="1" dirty="0">
                <a:latin typeface="宋体" panose="02010600030101010101" pitchFamily="2" charset="-122"/>
              </a:rPr>
              <a:t>BI</a:t>
            </a:r>
            <a:r>
              <a:rPr lang="zh-CN" altLang="en-US" sz="1800" b="1" dirty="0">
                <a:latin typeface="宋体" panose="02010600030101010101" pitchFamily="2" charset="-122"/>
              </a:rPr>
              <a:t>技术必须演变到能满足全部用户的需求。因为现在可获得更多供分析用的数据和</a:t>
            </a:r>
          </a:p>
          <a:p>
            <a:pPr>
              <a:lnSpc>
                <a:spcPct val="150000"/>
              </a:lnSpc>
            </a:pPr>
            <a:r>
              <a:rPr lang="zh-CN" altLang="en-US" sz="1800" b="1" dirty="0">
                <a:latin typeface="宋体" panose="02010600030101010101" pitchFamily="2" charset="-122"/>
              </a:rPr>
              <a:t> </a:t>
            </a:r>
            <a:r>
              <a:rPr lang="zh-CN" altLang="en-US" sz="1800" b="1" dirty="0" smtClean="0">
                <a:latin typeface="宋体" panose="02010600030101010101" pitchFamily="2" charset="-122"/>
              </a:rPr>
              <a:t>更多</a:t>
            </a:r>
            <a:r>
              <a:rPr lang="zh-CN" altLang="en-US" sz="1800" b="1" dirty="0">
                <a:latin typeface="宋体" panose="02010600030101010101" pitchFamily="2" charset="-122"/>
              </a:rPr>
              <a:t>的用户期望得到的基于这些数据的决策支持，所以对可用和伸缩需求变得愈来</a:t>
            </a:r>
          </a:p>
          <a:p>
            <a:pPr>
              <a:lnSpc>
                <a:spcPct val="150000"/>
              </a:lnSpc>
            </a:pPr>
            <a:r>
              <a:rPr lang="zh-CN" altLang="en-US" sz="1800" b="1" dirty="0">
                <a:latin typeface="宋体" panose="02010600030101010101" pitchFamily="2" charset="-122"/>
              </a:rPr>
              <a:t> </a:t>
            </a:r>
            <a:r>
              <a:rPr lang="zh-CN" altLang="en-US" sz="1800" b="1" dirty="0" smtClean="0">
                <a:latin typeface="宋体" panose="02010600030101010101" pitchFamily="2" charset="-122"/>
              </a:rPr>
              <a:t>愈</a:t>
            </a:r>
            <a:r>
              <a:rPr lang="zh-CN" altLang="en-US" sz="1800" b="1" dirty="0">
                <a:latin typeface="宋体" panose="02010600030101010101" pitchFamily="2" charset="-122"/>
              </a:rPr>
              <a:t>强烈。</a:t>
            </a:r>
            <a:r>
              <a:rPr lang="en-US" altLang="zh-CN" sz="1800" b="1" dirty="0">
                <a:latin typeface="宋体" panose="02010600030101010101" pitchFamily="2" charset="-122"/>
              </a:rPr>
              <a:t>IDC</a:t>
            </a:r>
            <a:r>
              <a:rPr lang="zh-CN" altLang="en-US" sz="1800" b="1" dirty="0">
                <a:latin typeface="宋体" panose="02010600030101010101" pitchFamily="2" charset="-122"/>
              </a:rPr>
              <a:t>研究显示，超过</a:t>
            </a:r>
            <a:r>
              <a:rPr lang="en-US" altLang="zh-CN" sz="1800" b="1" dirty="0">
                <a:latin typeface="宋体" panose="02010600030101010101" pitchFamily="2" charset="-122"/>
              </a:rPr>
              <a:t>40%</a:t>
            </a:r>
            <a:r>
              <a:rPr lang="zh-CN" altLang="en-US" sz="1800" b="1" dirty="0">
                <a:latin typeface="宋体" panose="02010600030101010101" pitchFamily="2" charset="-122"/>
              </a:rPr>
              <a:t>的组织，如果他们</a:t>
            </a:r>
            <a:r>
              <a:rPr lang="en-US" altLang="zh-CN" sz="1800" b="1" dirty="0">
                <a:latin typeface="宋体" panose="02010600030101010101" pitchFamily="2" charset="-122"/>
              </a:rPr>
              <a:t>BI</a:t>
            </a:r>
            <a:r>
              <a:rPr lang="zh-CN" altLang="en-US" sz="1800" b="1" dirty="0">
                <a:latin typeface="宋体" panose="02010600030101010101" pitchFamily="2" charset="-122"/>
              </a:rPr>
              <a:t>系统失灵几个小时，将直接影响</a:t>
            </a:r>
          </a:p>
          <a:p>
            <a:pPr>
              <a:lnSpc>
                <a:spcPct val="150000"/>
              </a:lnSpc>
            </a:pPr>
            <a:r>
              <a:rPr lang="zh-CN" altLang="en-US" sz="1800" b="1" dirty="0">
                <a:latin typeface="宋体" panose="02010600030101010101" pitchFamily="2" charset="-122"/>
              </a:rPr>
              <a:t> </a:t>
            </a:r>
            <a:r>
              <a:rPr lang="zh-CN" altLang="en-US" sz="1800" b="1" dirty="0" smtClean="0">
                <a:latin typeface="宋体" panose="02010600030101010101" pitchFamily="2" charset="-122"/>
              </a:rPr>
              <a:t>其</a:t>
            </a:r>
            <a:r>
              <a:rPr lang="zh-CN" altLang="en-US" sz="1800" b="1" dirty="0">
                <a:latin typeface="宋体" panose="02010600030101010101" pitchFamily="2" charset="-122"/>
              </a:rPr>
              <a:t>业务的运营。在这点上，现有的</a:t>
            </a:r>
            <a:r>
              <a:rPr lang="en-US" altLang="zh-CN" sz="1800" b="1" dirty="0">
                <a:latin typeface="宋体" panose="02010600030101010101" pitchFamily="2" charset="-122"/>
              </a:rPr>
              <a:t>BI</a:t>
            </a:r>
            <a:r>
              <a:rPr lang="zh-CN" altLang="en-US" sz="1800" b="1" dirty="0">
                <a:latin typeface="宋体" panose="02010600030101010101" pitchFamily="2" charset="-122"/>
              </a:rPr>
              <a:t>系统还未达到业务运营的水平。因此，各种分析</a:t>
            </a:r>
          </a:p>
          <a:p>
            <a:pPr>
              <a:lnSpc>
                <a:spcPct val="150000"/>
              </a:lnSpc>
            </a:pPr>
            <a:r>
              <a:rPr lang="zh-CN" altLang="en-US" sz="1800" b="1" dirty="0">
                <a:latin typeface="宋体" panose="02010600030101010101" pitchFamily="2" charset="-122"/>
              </a:rPr>
              <a:t> </a:t>
            </a:r>
            <a:r>
              <a:rPr lang="zh-CN" altLang="en-US" sz="1800" b="1" dirty="0" smtClean="0">
                <a:latin typeface="宋体" panose="02010600030101010101" pitchFamily="2" charset="-122"/>
              </a:rPr>
              <a:t>和</a:t>
            </a:r>
            <a:r>
              <a:rPr lang="zh-CN" altLang="en-US" sz="1800" b="1" dirty="0">
                <a:latin typeface="宋体" panose="02010600030101010101" pitchFamily="2" charset="-122"/>
              </a:rPr>
              <a:t>业务运营系统之间的可用性将是</a:t>
            </a:r>
            <a:r>
              <a:rPr lang="en-US" altLang="zh-CN" sz="1800" b="1" dirty="0">
                <a:latin typeface="宋体" panose="02010600030101010101" pitchFamily="2" charset="-122"/>
              </a:rPr>
              <a:t>BI</a:t>
            </a:r>
            <a:r>
              <a:rPr lang="zh-CN" altLang="en-US" sz="1800" b="1" dirty="0">
                <a:latin typeface="宋体" panose="02010600030101010101" pitchFamily="2" charset="-122"/>
              </a:rPr>
              <a:t>发展一大趋势。</a:t>
            </a:r>
          </a:p>
          <a:p>
            <a:pPr>
              <a:lnSpc>
                <a:spcPct val="150000"/>
              </a:lnSpc>
            </a:pPr>
            <a:r>
              <a:rPr lang="zh-CN" altLang="en-US" sz="1800" b="1" dirty="0">
                <a:solidFill>
                  <a:srgbClr val="FF0000"/>
                </a:solidFill>
                <a:latin typeface="宋体" panose="02010600030101010101" pitchFamily="2" charset="-122"/>
              </a:rPr>
              <a:t>     </a:t>
            </a:r>
            <a:r>
              <a:rPr lang="en-US" altLang="zh-CN" sz="1800" b="1" dirty="0">
                <a:solidFill>
                  <a:srgbClr val="FF0000"/>
                </a:solidFill>
                <a:latin typeface="宋体" panose="02010600030101010101" pitchFamily="2" charset="-122"/>
              </a:rPr>
              <a:t>2</a:t>
            </a:r>
            <a:r>
              <a:rPr lang="zh-CN" altLang="en-US" sz="1800" b="1" dirty="0">
                <a:solidFill>
                  <a:srgbClr val="FF0000"/>
                </a:solidFill>
                <a:latin typeface="宋体" panose="02010600030101010101" pitchFamily="2" charset="-122"/>
              </a:rPr>
              <a:t>、传统</a:t>
            </a:r>
            <a:r>
              <a:rPr lang="en-US" altLang="zh-CN" sz="1800" b="1" dirty="0">
                <a:solidFill>
                  <a:srgbClr val="FF0000"/>
                </a:solidFill>
                <a:latin typeface="宋体" panose="02010600030101010101" pitchFamily="2" charset="-122"/>
              </a:rPr>
              <a:t>BI</a:t>
            </a:r>
            <a:r>
              <a:rPr lang="zh-CN" altLang="en-US" sz="1800" b="1" dirty="0">
                <a:solidFill>
                  <a:srgbClr val="FF0000"/>
                </a:solidFill>
                <a:latin typeface="宋体" panose="02010600030101010101" pitchFamily="2" charset="-122"/>
              </a:rPr>
              <a:t>与非结构内容的访问和分析</a:t>
            </a:r>
          </a:p>
          <a:p>
            <a:pPr>
              <a:lnSpc>
                <a:spcPct val="150000"/>
              </a:lnSpc>
            </a:pPr>
            <a:r>
              <a:rPr lang="zh-CN" altLang="en-US" sz="1800" b="1" dirty="0">
                <a:latin typeface="宋体" panose="02010600030101010101" pitchFamily="2" charset="-122"/>
              </a:rPr>
              <a:t> </a:t>
            </a:r>
            <a:r>
              <a:rPr lang="en-US" altLang="zh-CN" sz="1800" b="1" dirty="0" smtClean="0">
                <a:latin typeface="宋体" panose="02010600030101010101" pitchFamily="2" charset="-122"/>
              </a:rPr>
              <a:t>BI</a:t>
            </a:r>
            <a:r>
              <a:rPr lang="zh-CN" altLang="en-US" sz="1800" b="1" dirty="0">
                <a:latin typeface="宋体" panose="02010600030101010101" pitchFamily="2" charset="-122"/>
              </a:rPr>
              <a:t>市场另一个重要迫切的发展趋势是传统的</a:t>
            </a:r>
            <a:r>
              <a:rPr lang="en-US" altLang="zh-CN" sz="1800" b="1" dirty="0">
                <a:latin typeface="宋体" panose="02010600030101010101" pitchFamily="2" charset="-122"/>
              </a:rPr>
              <a:t>BI</a:t>
            </a:r>
            <a:r>
              <a:rPr lang="zh-CN" altLang="en-US" sz="1800" b="1" dirty="0">
                <a:latin typeface="宋体" panose="02010600030101010101" pitchFamily="2" charset="-122"/>
              </a:rPr>
              <a:t>工具与非机构内容访问、分析工具（包</a:t>
            </a:r>
          </a:p>
          <a:p>
            <a:pPr>
              <a:lnSpc>
                <a:spcPct val="150000"/>
              </a:lnSpc>
            </a:pPr>
            <a:r>
              <a:rPr lang="zh-CN" altLang="en-US" sz="1800" b="1" dirty="0">
                <a:latin typeface="宋体" panose="02010600030101010101" pitchFamily="2" charset="-122"/>
              </a:rPr>
              <a:t> </a:t>
            </a:r>
            <a:r>
              <a:rPr lang="zh-CN" altLang="en-US" sz="1800" b="1" dirty="0" smtClean="0">
                <a:latin typeface="宋体" panose="02010600030101010101" pitchFamily="2" charset="-122"/>
              </a:rPr>
              <a:t>括</a:t>
            </a:r>
            <a:r>
              <a:rPr lang="zh-CN" altLang="en-US" sz="1800" b="1" dirty="0">
                <a:latin typeface="宋体" panose="02010600030101010101" pitchFamily="2" charset="-122"/>
              </a:rPr>
              <a:t>搜索技术）的融合。对一个企业来说，用一个唯一的搜索界面较传统的</a:t>
            </a:r>
            <a:r>
              <a:rPr lang="en-US" altLang="zh-CN" sz="1800" b="1" dirty="0">
                <a:latin typeface="宋体" panose="02010600030101010101" pitchFamily="2" charset="-122"/>
              </a:rPr>
              <a:t>BI</a:t>
            </a:r>
            <a:r>
              <a:rPr lang="zh-CN" altLang="en-US" sz="1800" b="1" dirty="0">
                <a:latin typeface="宋体" panose="02010600030101010101" pitchFamily="2" charset="-122"/>
              </a:rPr>
              <a:t>工具更具</a:t>
            </a:r>
          </a:p>
          <a:p>
            <a:pPr>
              <a:lnSpc>
                <a:spcPct val="150000"/>
              </a:lnSpc>
            </a:pPr>
            <a:r>
              <a:rPr lang="zh-CN" altLang="en-US" sz="1800" b="1" dirty="0">
                <a:latin typeface="宋体" panose="02010600030101010101" pitchFamily="2" charset="-122"/>
              </a:rPr>
              <a:t> </a:t>
            </a:r>
            <a:r>
              <a:rPr lang="zh-CN" altLang="en-US" sz="1800" b="1" dirty="0" smtClean="0">
                <a:latin typeface="宋体" panose="02010600030101010101" pitchFamily="2" charset="-122"/>
              </a:rPr>
              <a:t>客户</a:t>
            </a:r>
            <a:r>
              <a:rPr lang="zh-CN" altLang="en-US" sz="1800" b="1" dirty="0">
                <a:latin typeface="宋体" panose="02010600030101010101" pitchFamily="2" charset="-122"/>
              </a:rPr>
              <a:t>吸引力，因此搜索技术特定的即席查询和信息检索使用有取代传统</a:t>
            </a:r>
            <a:r>
              <a:rPr lang="en-US" altLang="zh-CN" sz="1800" b="1" dirty="0">
                <a:latin typeface="宋体" panose="02010600030101010101" pitchFamily="2" charset="-122"/>
              </a:rPr>
              <a:t>BI</a:t>
            </a:r>
            <a:r>
              <a:rPr lang="zh-CN" altLang="en-US" sz="1800" b="1" dirty="0">
                <a:latin typeface="宋体" panose="02010600030101010101" pitchFamily="2" charset="-122"/>
              </a:rPr>
              <a:t>的可能。</a:t>
            </a:r>
          </a:p>
          <a:p>
            <a:pPr>
              <a:lnSpc>
                <a:spcPct val="150000"/>
              </a:lnSpc>
            </a:pPr>
            <a:endParaRPr lang="en-US" altLang="zh-CN" sz="1800" b="1" dirty="0">
              <a:latin typeface="宋体" panose="02010600030101010101" pitchFamily="2" charset="-122"/>
            </a:endParaRPr>
          </a:p>
        </p:txBody>
      </p:sp>
      <p:sp>
        <p:nvSpPr>
          <p:cNvPr id="3" name="Rectangle 2"/>
          <p:cNvSpPr>
            <a:spLocks noGrp="1" noChangeArrowheads="1"/>
          </p:cNvSpPr>
          <p:nvPr>
            <p:ph type="title"/>
          </p:nvPr>
        </p:nvSpPr>
        <p:spPr>
          <a:xfrm>
            <a:off x="67945" y="-12700"/>
            <a:ext cx="8972550" cy="581025"/>
          </a:xfrm>
          <a:noFill/>
        </p:spPr>
        <p:txBody>
          <a:bodyPr/>
          <a:lstStyle/>
          <a:p>
            <a:r>
              <a:rPr lang="en-US" altLang="zh-CN" sz="4000" dirty="0">
                <a:effectLst>
                  <a:outerShdw blurRad="38100" dist="38100" dir="2700000" algn="tl">
                    <a:srgbClr val="C0C0C0"/>
                  </a:outerShdw>
                </a:effectLst>
                <a:latin typeface="宋体" panose="02010600030101010101" pitchFamily="2" charset="-122"/>
                <a:ea typeface="宋体" panose="02010600030101010101" pitchFamily="2" charset="-122"/>
              </a:rPr>
              <a:t>BI(</a:t>
            </a:r>
            <a:r>
              <a:rPr lang="zh-CN" altLang="en-US" sz="4000" dirty="0">
                <a:effectLst>
                  <a:outerShdw blurRad="38100" dist="38100" dir="2700000" algn="tl">
                    <a:srgbClr val="C0C0C0"/>
                  </a:outerShdw>
                </a:effectLst>
                <a:latin typeface="宋体" panose="02010600030101010101" pitchFamily="2" charset="-122"/>
                <a:ea typeface="宋体" panose="02010600030101010101" pitchFamily="2" charset="-122"/>
              </a:rPr>
              <a:t>商业智能</a:t>
            </a:r>
            <a:r>
              <a:rPr lang="en-US" altLang="zh-CN" sz="4000" dirty="0">
                <a:effectLst>
                  <a:outerShdw blurRad="38100" dist="38100" dir="2700000" algn="tl">
                    <a:srgbClr val="C0C0C0"/>
                  </a:outerShdw>
                </a:effectLst>
                <a:latin typeface="宋体" panose="02010600030101010101" pitchFamily="2" charset="-122"/>
                <a:ea typeface="宋体" panose="02010600030101010101" pitchFamily="2" charset="-122"/>
              </a:rPr>
              <a:t>)</a:t>
            </a:r>
            <a:endParaRPr lang="zh-CN" altLang="en-US" sz="4000" dirty="0">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Text Box 2"/>
          <p:cNvSpPr txBox="1">
            <a:spLocks noChangeArrowheads="1"/>
          </p:cNvSpPr>
          <p:nvPr/>
        </p:nvSpPr>
        <p:spPr bwMode="auto">
          <a:xfrm>
            <a:off x="323850" y="914400"/>
            <a:ext cx="8531225" cy="4617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1800" b="1" dirty="0">
                <a:solidFill>
                  <a:srgbClr val="FF0000"/>
                </a:solidFill>
                <a:latin typeface="宋体" panose="02010600030101010101" pitchFamily="2" charset="-122"/>
              </a:rPr>
              <a:t>   3</a:t>
            </a:r>
            <a:r>
              <a:rPr lang="zh-CN" altLang="en-US" sz="1800" b="1" dirty="0">
                <a:solidFill>
                  <a:srgbClr val="FF0000"/>
                </a:solidFill>
                <a:latin typeface="宋体" panose="02010600030101010101" pitchFamily="2" charset="-122"/>
              </a:rPr>
              <a:t>、智能过程自动化（</a:t>
            </a:r>
            <a:r>
              <a:rPr lang="en-US" altLang="zh-CN" sz="1800" b="1" dirty="0">
                <a:solidFill>
                  <a:srgbClr val="FF0000"/>
                </a:solidFill>
                <a:latin typeface="宋体" panose="02010600030101010101" pitchFamily="2" charset="-122"/>
              </a:rPr>
              <a:t>IPA</a:t>
            </a:r>
            <a:r>
              <a:rPr lang="zh-CN" altLang="en-US" sz="1800" b="1" dirty="0">
                <a:solidFill>
                  <a:srgbClr val="FF0000"/>
                </a:solidFill>
                <a:latin typeface="宋体" panose="02010600030101010101" pitchFamily="2" charset="-122"/>
              </a:rPr>
              <a:t>）</a:t>
            </a:r>
          </a:p>
          <a:p>
            <a:pPr>
              <a:lnSpc>
                <a:spcPct val="150000"/>
              </a:lnSpc>
            </a:pPr>
            <a:r>
              <a:rPr lang="en-US" altLang="zh-CN" sz="1800" b="1" dirty="0" smtClean="0">
                <a:latin typeface="宋体" panose="02010600030101010101" pitchFamily="2" charset="-122"/>
              </a:rPr>
              <a:t>IDC</a:t>
            </a:r>
            <a:r>
              <a:rPr lang="zh-CN" altLang="en-US" sz="1800" b="1" dirty="0">
                <a:latin typeface="宋体" panose="02010600030101010101" pitchFamily="2" charset="-122"/>
              </a:rPr>
              <a:t>称把</a:t>
            </a:r>
            <a:r>
              <a:rPr lang="en-US" altLang="zh-CN" sz="1800" b="1" dirty="0">
                <a:latin typeface="宋体" panose="02010600030101010101" pitchFamily="2" charset="-122"/>
              </a:rPr>
              <a:t>BI</a:t>
            </a:r>
            <a:r>
              <a:rPr lang="zh-CN" altLang="en-US" sz="1800" b="1" dirty="0">
                <a:latin typeface="宋体" panose="02010600030101010101" pitchFamily="2" charset="-122"/>
              </a:rPr>
              <a:t>嵌入到目前已经被广大终端用户日常采用的业务操作应用的方法为智能过程</a:t>
            </a:r>
            <a:r>
              <a:rPr lang="zh-CN" altLang="en-US" sz="1800" b="1" dirty="0" smtClean="0">
                <a:latin typeface="宋体" panose="02010600030101010101" pitchFamily="2" charset="-122"/>
              </a:rPr>
              <a:t>自动化</a:t>
            </a:r>
            <a:r>
              <a:rPr lang="zh-CN" altLang="en-US" sz="1800" b="1" dirty="0">
                <a:latin typeface="宋体" panose="02010600030101010101" pitchFamily="2" charset="-122"/>
              </a:rPr>
              <a:t>（</a:t>
            </a:r>
            <a:r>
              <a:rPr lang="en-US" altLang="zh-CN" sz="1800" b="1" dirty="0">
                <a:latin typeface="宋体" panose="02010600030101010101" pitchFamily="2" charset="-122"/>
              </a:rPr>
              <a:t>IPA</a:t>
            </a:r>
            <a:r>
              <a:rPr lang="zh-CN" altLang="en-US" sz="1800" b="1" dirty="0">
                <a:latin typeface="宋体" panose="02010600030101010101" pitchFamily="2" charset="-122"/>
              </a:rPr>
              <a:t>）。</a:t>
            </a:r>
            <a:r>
              <a:rPr lang="en-US" altLang="zh-CN" sz="1800" b="1" dirty="0">
                <a:latin typeface="宋体" panose="02010600030101010101" pitchFamily="2" charset="-122"/>
              </a:rPr>
              <a:t>IPA</a:t>
            </a:r>
            <a:r>
              <a:rPr lang="zh-CN" altLang="en-US" sz="1800" b="1" dirty="0">
                <a:latin typeface="宋体" panose="02010600030101010101" pitchFamily="2" charset="-122"/>
              </a:rPr>
              <a:t>是</a:t>
            </a:r>
            <a:r>
              <a:rPr lang="en-US" altLang="zh-CN" sz="1800" b="1" dirty="0">
                <a:latin typeface="宋体" panose="02010600030101010101" pitchFamily="2" charset="-122"/>
              </a:rPr>
              <a:t>BI</a:t>
            </a:r>
            <a:r>
              <a:rPr lang="zh-CN" altLang="en-US" sz="1800" b="1" dirty="0">
                <a:latin typeface="宋体" panose="02010600030101010101" pitchFamily="2" charset="-122"/>
              </a:rPr>
              <a:t>与业务过程管理技术相融合的一种方法，它具有可重复、操作性</a:t>
            </a:r>
            <a:r>
              <a:rPr lang="zh-CN" altLang="en-US" sz="1800" b="1" dirty="0" smtClean="0">
                <a:latin typeface="宋体" panose="02010600030101010101" pitchFamily="2" charset="-122"/>
              </a:rPr>
              <a:t>决策</a:t>
            </a:r>
            <a:r>
              <a:rPr lang="zh-CN" altLang="en-US" sz="1800" b="1" dirty="0">
                <a:latin typeface="宋体" panose="02010600030101010101" pitchFamily="2" charset="-122"/>
              </a:rPr>
              <a:t>等特点，而不是主管层面的一般的战略决策。但是也不取代主管仪表盘和即席的</a:t>
            </a:r>
            <a:r>
              <a:rPr lang="en-US" altLang="zh-CN" sz="1800" b="1" dirty="0">
                <a:latin typeface="宋体" panose="02010600030101010101" pitchFamily="2" charset="-122"/>
              </a:rPr>
              <a:t>BI</a:t>
            </a:r>
            <a:r>
              <a:rPr lang="zh-CN" altLang="en-US" sz="1800" b="1" dirty="0" smtClean="0">
                <a:latin typeface="宋体" panose="02010600030101010101" pitchFamily="2" charset="-122"/>
              </a:rPr>
              <a:t>解决</a:t>
            </a:r>
            <a:r>
              <a:rPr lang="zh-CN" altLang="en-US" sz="1800" b="1" dirty="0">
                <a:latin typeface="宋体" panose="02010600030101010101" pitchFamily="2" charset="-122"/>
              </a:rPr>
              <a:t>方案。上述二种方法适用于不同的用户，满足其不同的需求。只有</a:t>
            </a:r>
            <a:r>
              <a:rPr lang="en-US" altLang="zh-CN" sz="1800" b="1" dirty="0">
                <a:latin typeface="宋体" panose="02010600030101010101" pitchFamily="2" charset="-122"/>
              </a:rPr>
              <a:t>IPA</a:t>
            </a:r>
            <a:r>
              <a:rPr lang="zh-CN" altLang="en-US" sz="1800" b="1" dirty="0">
                <a:latin typeface="宋体" panose="02010600030101010101" pitchFamily="2" charset="-122"/>
              </a:rPr>
              <a:t>能帮助</a:t>
            </a:r>
            <a:r>
              <a:rPr lang="zh-CN" altLang="en-US" sz="1800" b="1" dirty="0" smtClean="0">
                <a:latin typeface="宋体" panose="02010600030101010101" pitchFamily="2" charset="-122"/>
              </a:rPr>
              <a:t>自动重复、操作性决策来满足绩效管理和柔顺性。</a:t>
            </a:r>
          </a:p>
          <a:p>
            <a:pPr>
              <a:lnSpc>
                <a:spcPct val="150000"/>
              </a:lnSpc>
            </a:pPr>
            <a:r>
              <a:rPr lang="zh-CN" altLang="en-US" sz="1800" b="1" dirty="0" smtClean="0">
                <a:solidFill>
                  <a:srgbClr val="FF0000"/>
                </a:solidFill>
                <a:latin typeface="宋体" panose="02010600030101010101" pitchFamily="2" charset="-122"/>
              </a:rPr>
              <a:t>   </a:t>
            </a:r>
            <a:r>
              <a:rPr lang="en-US" altLang="zh-CN" sz="1800" b="1" dirty="0">
                <a:solidFill>
                  <a:srgbClr val="FF0000"/>
                </a:solidFill>
                <a:latin typeface="宋体" panose="02010600030101010101" pitchFamily="2" charset="-122"/>
              </a:rPr>
              <a:t>4</a:t>
            </a:r>
            <a:r>
              <a:rPr lang="zh-CN" altLang="en-US" sz="1800" b="1" dirty="0">
                <a:solidFill>
                  <a:srgbClr val="FF0000"/>
                </a:solidFill>
                <a:latin typeface="宋体" panose="02010600030101010101" pitchFamily="2" charset="-122"/>
              </a:rPr>
              <a:t>、开源</a:t>
            </a:r>
            <a:r>
              <a:rPr lang="en-US" altLang="zh-CN" sz="1800" b="1" dirty="0">
                <a:solidFill>
                  <a:srgbClr val="FF0000"/>
                </a:solidFill>
                <a:latin typeface="宋体" panose="02010600030101010101" pitchFamily="2" charset="-122"/>
              </a:rPr>
              <a:t>BI</a:t>
            </a:r>
            <a:r>
              <a:rPr lang="zh-CN" altLang="en-US" sz="1800" b="1" dirty="0">
                <a:solidFill>
                  <a:srgbClr val="FF0000"/>
                </a:solidFill>
                <a:latin typeface="宋体" panose="02010600030101010101" pitchFamily="2" charset="-122"/>
              </a:rPr>
              <a:t>工具的影响。</a:t>
            </a:r>
          </a:p>
          <a:p>
            <a:pPr>
              <a:lnSpc>
                <a:spcPct val="150000"/>
              </a:lnSpc>
            </a:pPr>
            <a:r>
              <a:rPr lang="zh-CN" altLang="en-US" sz="1800" b="1" dirty="0" smtClean="0">
                <a:solidFill>
                  <a:schemeClr val="tx2"/>
                </a:solidFill>
                <a:latin typeface="宋体" panose="02010600030101010101" pitchFamily="2" charset="-122"/>
              </a:rPr>
              <a:t>近</a:t>
            </a:r>
            <a:r>
              <a:rPr lang="zh-CN" altLang="en-US" sz="1800" b="1" dirty="0">
                <a:solidFill>
                  <a:schemeClr val="tx2"/>
                </a:solidFill>
                <a:latin typeface="宋体" panose="02010600030101010101" pitchFamily="2" charset="-122"/>
              </a:rPr>
              <a:t>二年开源软件也悄然进入</a:t>
            </a:r>
            <a:r>
              <a:rPr lang="en-US" altLang="zh-CN" sz="1800" b="1" dirty="0">
                <a:solidFill>
                  <a:schemeClr val="tx2"/>
                </a:solidFill>
                <a:latin typeface="宋体" panose="02010600030101010101" pitchFamily="2" charset="-122"/>
              </a:rPr>
              <a:t>BI</a:t>
            </a:r>
            <a:r>
              <a:rPr lang="zh-CN" altLang="en-US" sz="1800" b="1" dirty="0">
                <a:solidFill>
                  <a:schemeClr val="tx2"/>
                </a:solidFill>
                <a:latin typeface="宋体" panose="02010600030101010101" pitchFamily="2" charset="-122"/>
              </a:rPr>
              <a:t>工具市场，在这里不是传统</a:t>
            </a:r>
            <a:r>
              <a:rPr lang="en-US" altLang="zh-CN" sz="1800" b="1" dirty="0">
                <a:solidFill>
                  <a:schemeClr val="tx2"/>
                </a:solidFill>
                <a:latin typeface="宋体" panose="02010600030101010101" pitchFamily="2" charset="-122"/>
              </a:rPr>
              <a:t>BI</a:t>
            </a:r>
            <a:r>
              <a:rPr lang="zh-CN" altLang="en-US" sz="1800" b="1" dirty="0">
                <a:solidFill>
                  <a:schemeClr val="tx2"/>
                </a:solidFill>
                <a:latin typeface="宋体" panose="02010600030101010101" pitchFamily="2" charset="-122"/>
              </a:rPr>
              <a:t>工具部署在开源操作</a:t>
            </a:r>
            <a:r>
              <a:rPr lang="zh-CN" altLang="en-US" sz="1800" b="1" dirty="0" smtClean="0">
                <a:solidFill>
                  <a:schemeClr val="tx2"/>
                </a:solidFill>
                <a:latin typeface="宋体" panose="02010600030101010101" pitchFamily="2" charset="-122"/>
              </a:rPr>
              <a:t>环境中</a:t>
            </a:r>
            <a:r>
              <a:rPr lang="zh-CN" altLang="en-US" sz="1800" b="1" dirty="0">
                <a:solidFill>
                  <a:schemeClr val="tx2"/>
                </a:solidFill>
                <a:latin typeface="宋体" panose="02010600030101010101" pitchFamily="2" charset="-122"/>
              </a:rPr>
              <a:t>，取而代之的是开源</a:t>
            </a:r>
            <a:r>
              <a:rPr lang="en-US" altLang="zh-CN" sz="1800" b="1" dirty="0">
                <a:solidFill>
                  <a:schemeClr val="tx2"/>
                </a:solidFill>
                <a:latin typeface="宋体" panose="02010600030101010101" pitchFamily="2" charset="-122"/>
              </a:rPr>
              <a:t>BI</a:t>
            </a:r>
            <a:r>
              <a:rPr lang="zh-CN" altLang="en-US" sz="1800" b="1" dirty="0">
                <a:solidFill>
                  <a:schemeClr val="tx2"/>
                </a:solidFill>
                <a:latin typeface="宋体" panose="02010600030101010101" pitchFamily="2" charset="-122"/>
              </a:rPr>
              <a:t>软件，代表的厂商如：</a:t>
            </a:r>
            <a:r>
              <a:rPr lang="en-US" altLang="zh-CN" sz="1800" b="1" dirty="0" err="1">
                <a:solidFill>
                  <a:schemeClr val="tx2"/>
                </a:solidFill>
                <a:latin typeface="宋体" panose="02010600030101010101" pitchFamily="2" charset="-122"/>
              </a:rPr>
              <a:t>Pentaho</a:t>
            </a:r>
            <a:r>
              <a:rPr lang="zh-CN" altLang="en-US" sz="1800" b="1" dirty="0">
                <a:solidFill>
                  <a:schemeClr val="tx2"/>
                </a:solidFill>
                <a:latin typeface="宋体" panose="02010600030101010101" pitchFamily="2" charset="-122"/>
              </a:rPr>
              <a:t>、</a:t>
            </a:r>
            <a:r>
              <a:rPr lang="en-US" altLang="zh-CN" sz="1800" b="1" dirty="0" err="1">
                <a:solidFill>
                  <a:schemeClr val="tx2"/>
                </a:solidFill>
                <a:latin typeface="宋体" panose="02010600030101010101" pitchFamily="2" charset="-122"/>
              </a:rPr>
              <a:t>JasperSoft</a:t>
            </a:r>
            <a:r>
              <a:rPr lang="zh-CN" altLang="en-US" sz="1800" b="1" dirty="0">
                <a:solidFill>
                  <a:schemeClr val="tx2"/>
                </a:solidFill>
                <a:latin typeface="宋体" panose="02010600030101010101" pitchFamily="2" charset="-122"/>
              </a:rPr>
              <a:t>和</a:t>
            </a:r>
            <a:r>
              <a:rPr lang="en-US" altLang="zh-CN" sz="1800" b="1" dirty="0">
                <a:solidFill>
                  <a:schemeClr val="tx2"/>
                </a:solidFill>
                <a:latin typeface="宋体" panose="02010600030101010101" pitchFamily="2" charset="-122"/>
              </a:rPr>
              <a:t>Actuate</a:t>
            </a:r>
            <a:r>
              <a:rPr lang="zh-CN" altLang="en-US" sz="1800" b="1" dirty="0">
                <a:solidFill>
                  <a:schemeClr val="tx2"/>
                </a:solidFill>
                <a:latin typeface="宋体" panose="02010600030101010101" pitchFamily="2" charset="-122"/>
              </a:rPr>
              <a:t>等。</a:t>
            </a:r>
            <a:r>
              <a:rPr lang="zh-CN" altLang="en-US" sz="1800" b="1" dirty="0" smtClean="0">
                <a:solidFill>
                  <a:schemeClr val="tx2"/>
                </a:solidFill>
                <a:latin typeface="宋体" panose="02010600030101010101" pitchFamily="2" charset="-122"/>
              </a:rPr>
              <a:t>在</a:t>
            </a:r>
            <a:r>
              <a:rPr lang="zh-CN" altLang="en-US" sz="1800" b="1" dirty="0">
                <a:solidFill>
                  <a:schemeClr val="tx2"/>
                </a:solidFill>
                <a:latin typeface="宋体" panose="02010600030101010101" pitchFamily="2" charset="-122"/>
              </a:rPr>
              <a:t>以后的</a:t>
            </a:r>
            <a:r>
              <a:rPr lang="en-US" altLang="zh-CN" sz="1800" b="1" dirty="0">
                <a:solidFill>
                  <a:schemeClr val="tx2"/>
                </a:solidFill>
                <a:latin typeface="宋体" panose="02010600030101010101" pitchFamily="2" charset="-122"/>
              </a:rPr>
              <a:t>5</a:t>
            </a:r>
            <a:r>
              <a:rPr lang="zh-CN" altLang="en-US" sz="1800" b="1" dirty="0">
                <a:solidFill>
                  <a:schemeClr val="tx2"/>
                </a:solidFill>
                <a:latin typeface="宋体" panose="02010600030101010101" pitchFamily="2" charset="-122"/>
              </a:rPr>
              <a:t>年中开源</a:t>
            </a:r>
            <a:r>
              <a:rPr lang="en-US" altLang="zh-CN" sz="1800" b="1" dirty="0">
                <a:solidFill>
                  <a:schemeClr val="tx2"/>
                </a:solidFill>
                <a:latin typeface="宋体" panose="02010600030101010101" pitchFamily="2" charset="-122"/>
              </a:rPr>
              <a:t>BI</a:t>
            </a:r>
            <a:r>
              <a:rPr lang="zh-CN" altLang="en-US" sz="1800" b="1" dirty="0">
                <a:solidFill>
                  <a:schemeClr val="tx2"/>
                </a:solidFill>
                <a:latin typeface="宋体" panose="02010600030101010101" pitchFamily="2" charset="-122"/>
              </a:rPr>
              <a:t>软件将是</a:t>
            </a:r>
            <a:r>
              <a:rPr lang="en-US" altLang="zh-CN" sz="1800" b="1" dirty="0">
                <a:solidFill>
                  <a:schemeClr val="tx2"/>
                </a:solidFill>
                <a:latin typeface="宋体" panose="02010600030101010101" pitchFamily="2" charset="-122"/>
              </a:rPr>
              <a:t>BI</a:t>
            </a:r>
            <a:r>
              <a:rPr lang="zh-CN" altLang="en-US" sz="1800" b="1" dirty="0">
                <a:solidFill>
                  <a:schemeClr val="tx2"/>
                </a:solidFill>
                <a:latin typeface="宋体" panose="02010600030101010101" pitchFamily="2" charset="-122"/>
              </a:rPr>
              <a:t>市场中一股强大的竞争力量。</a:t>
            </a:r>
          </a:p>
          <a:p>
            <a:pPr>
              <a:lnSpc>
                <a:spcPct val="150000"/>
              </a:lnSpc>
            </a:pPr>
            <a:endParaRPr lang="en-US" altLang="zh-CN" sz="1800" b="1" dirty="0">
              <a:latin typeface="宋体" panose="02010600030101010101" pitchFamily="2" charset="-122"/>
            </a:endParaRPr>
          </a:p>
        </p:txBody>
      </p:sp>
      <p:sp>
        <p:nvSpPr>
          <p:cNvPr id="3" name="Rectangle 2"/>
          <p:cNvSpPr>
            <a:spLocks noGrp="1" noChangeArrowheads="1"/>
          </p:cNvSpPr>
          <p:nvPr>
            <p:ph type="title"/>
          </p:nvPr>
        </p:nvSpPr>
        <p:spPr>
          <a:xfrm>
            <a:off x="381000" y="-12700"/>
            <a:ext cx="8229600" cy="581025"/>
          </a:xfrm>
          <a:noFill/>
        </p:spPr>
        <p:txBody>
          <a:bodyPr/>
          <a:lstStyle/>
          <a:p>
            <a:r>
              <a:rPr lang="en-US" altLang="zh-CN" sz="4000" dirty="0">
                <a:effectLst>
                  <a:outerShdw blurRad="38100" dist="38100" dir="2700000" algn="tl">
                    <a:srgbClr val="C0C0C0"/>
                  </a:outerShdw>
                </a:effectLst>
                <a:latin typeface="宋体" panose="02010600030101010101" pitchFamily="2" charset="-122"/>
                <a:ea typeface="宋体" panose="02010600030101010101" pitchFamily="2" charset="-122"/>
              </a:rPr>
              <a:t>BI(</a:t>
            </a:r>
            <a:r>
              <a:rPr lang="zh-CN" altLang="en-US" sz="4000" dirty="0">
                <a:effectLst>
                  <a:outerShdw blurRad="38100" dist="38100" dir="2700000" algn="tl">
                    <a:srgbClr val="C0C0C0"/>
                  </a:outerShdw>
                </a:effectLst>
                <a:latin typeface="宋体" panose="02010600030101010101" pitchFamily="2" charset="-122"/>
                <a:ea typeface="宋体" panose="02010600030101010101" pitchFamily="2" charset="-122"/>
              </a:rPr>
              <a:t>商业智能</a:t>
            </a:r>
            <a:r>
              <a:rPr lang="en-US" altLang="zh-CN" sz="4000" dirty="0">
                <a:effectLst>
                  <a:outerShdw blurRad="38100" dist="38100" dir="2700000" algn="tl">
                    <a:srgbClr val="C0C0C0"/>
                  </a:outerShdw>
                </a:effectLst>
                <a:latin typeface="宋体" panose="02010600030101010101" pitchFamily="2" charset="-122"/>
                <a:ea typeface="宋体" panose="02010600030101010101" pitchFamily="2" charset="-122"/>
              </a:rPr>
              <a:t>)</a:t>
            </a:r>
            <a:endParaRPr lang="zh-CN" altLang="en-US" sz="4000" dirty="0">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76200" y="0"/>
            <a:ext cx="8992235" cy="609600"/>
          </a:xfrm>
        </p:spPr>
        <p:txBody>
          <a:bodyPr/>
          <a:lstStyle/>
          <a:p>
            <a:r>
              <a:rPr lang="zh-CN" altLang="en-US" sz="4000" dirty="0" smtClean="0">
                <a:latin typeface="宋体" panose="02010600030101010101" pitchFamily="2" charset="-122"/>
                <a:ea typeface="宋体" panose="02010600030101010101" pitchFamily="2" charset="-122"/>
              </a:rPr>
              <a:t>数据</a:t>
            </a:r>
            <a:r>
              <a:rPr lang="zh-CN" altLang="en-US" sz="4000" dirty="0">
                <a:latin typeface="宋体" panose="02010600030101010101" pitchFamily="2" charset="-122"/>
                <a:ea typeface="宋体" panose="02010600030101010101" pitchFamily="2" charset="-122"/>
              </a:rPr>
              <a:t>仓库</a:t>
            </a:r>
          </a:p>
        </p:txBody>
      </p:sp>
      <p:sp>
        <p:nvSpPr>
          <p:cNvPr id="388099" name="Rectangle 3"/>
          <p:cNvSpPr>
            <a:spLocks noGrp="1" noChangeArrowheads="1"/>
          </p:cNvSpPr>
          <p:nvPr>
            <p:ph type="body" idx="1"/>
          </p:nvPr>
        </p:nvSpPr>
        <p:spPr>
          <a:xfrm>
            <a:off x="76200" y="609600"/>
            <a:ext cx="8991600" cy="5867400"/>
          </a:xfrm>
        </p:spPr>
        <p:txBody>
          <a:bodyPr/>
          <a:lstStyle/>
          <a:p>
            <a:pPr marL="0" indent="0">
              <a:lnSpc>
                <a:spcPct val="140000"/>
              </a:lnSpc>
              <a:buNone/>
            </a:pPr>
            <a:r>
              <a:rPr lang="en-US" altLang="zh-CN" b="1" dirty="0">
                <a:solidFill>
                  <a:srgbClr val="157573"/>
                </a:solidFill>
              </a:rPr>
              <a:t>                                   </a:t>
            </a:r>
            <a:endParaRPr lang="en-US" altLang="zh-CN" b="1" dirty="0" err="1">
              <a:solidFill>
                <a:srgbClr val="157573"/>
              </a:solidFill>
            </a:endParaRPr>
          </a:p>
          <a:p>
            <a:pPr>
              <a:lnSpc>
                <a:spcPct val="140000"/>
              </a:lnSpc>
              <a:buFont typeface="Wingdings" panose="05000000000000000000" pitchFamily="2" charset="2"/>
              <a:buNone/>
            </a:pPr>
            <a:r>
              <a:rPr lang="en-US" altLang="zh-CN" b="1" dirty="0" smtClean="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数据仓库是</a:t>
            </a:r>
            <a:r>
              <a:rPr lang="en-US" altLang="zh-CN" b="1" u="sng" dirty="0">
                <a:solidFill>
                  <a:srgbClr val="FF0000"/>
                </a:solidFill>
                <a:latin typeface="宋体" panose="02010600030101010101" pitchFamily="2" charset="-122"/>
                <a:ea typeface="宋体" panose="02010600030101010101" pitchFamily="2" charset="-122"/>
              </a:rPr>
              <a:t>面向主题的</a:t>
            </a:r>
            <a:r>
              <a:rPr lang="en-US" altLang="zh-CN" b="1" dirty="0">
                <a:latin typeface="宋体" panose="02010600030101010101" pitchFamily="2" charset="-122"/>
                <a:ea typeface="宋体" panose="02010600030101010101" pitchFamily="2" charset="-122"/>
              </a:rPr>
              <a:t>，</a:t>
            </a:r>
            <a:r>
              <a:rPr lang="en-US" altLang="zh-CN" b="1" u="sng" dirty="0">
                <a:solidFill>
                  <a:srgbClr val="FF0000"/>
                </a:solidFill>
                <a:latin typeface="宋体" panose="02010600030101010101" pitchFamily="2" charset="-122"/>
                <a:ea typeface="宋体" panose="02010600030101010101" pitchFamily="2" charset="-122"/>
              </a:rPr>
              <a:t>集成的</a:t>
            </a:r>
            <a:r>
              <a:rPr lang="en-US" altLang="zh-CN" b="1" dirty="0">
                <a:latin typeface="宋体" panose="02010600030101010101" pitchFamily="2" charset="-122"/>
                <a:ea typeface="宋体" panose="02010600030101010101" pitchFamily="2" charset="-122"/>
              </a:rPr>
              <a:t>，随时间变化的数据收集，以支持管理层的</a:t>
            </a:r>
            <a:r>
              <a:rPr lang="en-US" altLang="zh-CN" b="1" u="sng" dirty="0">
                <a:solidFill>
                  <a:srgbClr val="FF0000"/>
                </a:solidFill>
                <a:latin typeface="宋体" panose="02010600030101010101" pitchFamily="2" charset="-122"/>
                <a:ea typeface="宋体" panose="02010600030101010101" pitchFamily="2" charset="-122"/>
              </a:rPr>
              <a:t>决策过程</a:t>
            </a:r>
            <a:r>
              <a:rPr lang="en-US" altLang="zh-CN"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a:p>
            <a:pPr>
              <a:lnSpc>
                <a:spcPct val="140000"/>
              </a:lnSpc>
              <a:buFont typeface="Wingdings" panose="05000000000000000000" pitchFamily="2" charset="2"/>
              <a:buNone/>
            </a:pPr>
            <a:r>
              <a:rPr lang="en-US" altLang="zh-CN" dirty="0">
                <a:solidFill>
                  <a:srgbClr val="157573"/>
                </a:solidFill>
                <a:sym typeface="+mn-ea"/>
              </a:rPr>
              <a:t>  							—W. H. </a:t>
            </a:r>
            <a:r>
              <a:rPr lang="en-US" altLang="zh-CN" dirty="0" err="1">
                <a:solidFill>
                  <a:srgbClr val="157573"/>
                </a:solidFill>
                <a:sym typeface="+mn-ea"/>
              </a:rPr>
              <a:t>Inmon</a:t>
            </a:r>
            <a:endParaRPr lang="en-US" altLang="zh-CN"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76200" y="38735"/>
            <a:ext cx="9098280" cy="494665"/>
          </a:xfrm>
        </p:spPr>
        <p:txBody>
          <a:bodyPr/>
          <a:lstStyle/>
          <a:p>
            <a:r>
              <a:rPr lang="zh-CN" altLang="en-US" sz="4000" dirty="0">
                <a:latin typeface="宋体" panose="02010600030101010101" pitchFamily="2" charset="-122"/>
                <a:ea typeface="宋体" panose="02010600030101010101" pitchFamily="2" charset="-122"/>
              </a:rPr>
              <a:t>数据</a:t>
            </a:r>
            <a:r>
              <a:rPr lang="zh-CN" altLang="en-US" sz="4000" dirty="0" smtClean="0">
                <a:latin typeface="宋体" panose="02010600030101010101" pitchFamily="2" charset="-122"/>
                <a:ea typeface="宋体" panose="02010600030101010101" pitchFamily="2" charset="-122"/>
              </a:rPr>
              <a:t>仓库特征</a:t>
            </a:r>
            <a:endParaRPr lang="zh-CN" altLang="en-US" sz="4000" dirty="0">
              <a:latin typeface="宋体" panose="02010600030101010101" pitchFamily="2" charset="-122"/>
              <a:ea typeface="宋体" panose="02010600030101010101" pitchFamily="2" charset="-122"/>
            </a:endParaRPr>
          </a:p>
        </p:txBody>
      </p:sp>
      <p:sp>
        <p:nvSpPr>
          <p:cNvPr id="293892" name="Rectangle 4"/>
          <p:cNvSpPr>
            <a:spLocks noGrp="1" noChangeArrowheads="1"/>
          </p:cNvSpPr>
          <p:nvPr>
            <p:ph type="body" idx="1"/>
          </p:nvPr>
        </p:nvSpPr>
        <p:spPr>
          <a:xfrm>
            <a:off x="284480" y="805180"/>
            <a:ext cx="8783320" cy="5671820"/>
          </a:xfrm>
          <a:noFill/>
        </p:spPr>
        <p:txBody>
          <a:bodyPr/>
          <a:lstStyle/>
          <a:p>
            <a:pPr>
              <a:lnSpc>
                <a:spcPct val="120000"/>
              </a:lnSpc>
            </a:pPr>
            <a:r>
              <a:rPr lang="en-US" altLang="zh-CN" sz="2800" dirty="0">
                <a:latin typeface="宋体" panose="02010600030101010101" pitchFamily="2" charset="-122"/>
                <a:ea typeface="宋体" panose="02010600030101010101" pitchFamily="2" charset="-122"/>
              </a:rPr>
              <a:t>数据仓库的时间范围明显长于操作系统的时间范围。</a:t>
            </a:r>
          </a:p>
          <a:p>
            <a:pPr lvl="1">
              <a:lnSpc>
                <a:spcPct val="120000"/>
              </a:lnSpc>
            </a:pPr>
            <a:r>
              <a:rPr lang="zh-CN" altLang="en-US" sz="2400" dirty="0" smtClean="0">
                <a:latin typeface="宋体" panose="02010600030101010101" pitchFamily="2" charset="-122"/>
                <a:ea typeface="宋体" panose="02010600030101010101" pitchFamily="2" charset="-122"/>
              </a:rPr>
              <a:t>时间特征</a:t>
            </a:r>
            <a:r>
              <a:rPr lang="en-US" altLang="zh-CN"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从历史角度（例如</a:t>
            </a:r>
            <a:r>
              <a:rPr lang="en-US" altLang="zh-CN" sz="2400" dirty="0" smtClean="0">
                <a:latin typeface="宋体" panose="02010600030101010101" pitchFamily="2" charset="-122"/>
                <a:ea typeface="宋体" panose="02010600030101010101" pitchFamily="2" charset="-122"/>
              </a:rPr>
              <a:t>，5年）</a:t>
            </a:r>
            <a:r>
              <a:rPr lang="en-US" altLang="zh-CN" sz="2400" dirty="0">
                <a:latin typeface="宋体" panose="02010600030101010101" pitchFamily="2" charset="-122"/>
                <a:ea typeface="宋体" panose="02010600030101010101" pitchFamily="2" charset="-122"/>
              </a:rPr>
              <a:t>提供信息</a:t>
            </a:r>
          </a:p>
          <a:p>
            <a:pPr lvl="1">
              <a:lnSpc>
                <a:spcPct val="120000"/>
              </a:lnSpc>
            </a:pPr>
            <a:r>
              <a:rPr lang="zh-CN" altLang="en-US" sz="2400" dirty="0" smtClean="0">
                <a:latin typeface="宋体" panose="02010600030101010101" pitchFamily="2" charset="-122"/>
                <a:ea typeface="宋体" panose="02010600030101010101" pitchFamily="2" charset="-122"/>
              </a:rPr>
              <a:t>空间特征：空间涵盖面范围很大</a:t>
            </a:r>
            <a:endParaRPr lang="en-US" altLang="zh-CN" sz="2400" dirty="0" smtClean="0">
              <a:latin typeface="宋体" panose="02010600030101010101" pitchFamily="2" charset="-122"/>
              <a:ea typeface="宋体" panose="02010600030101010101" pitchFamily="2" charset="-122"/>
            </a:endParaRPr>
          </a:p>
          <a:p>
            <a:pPr lvl="1">
              <a:lnSpc>
                <a:spcPct val="120000"/>
              </a:lnSpc>
            </a:pPr>
            <a:r>
              <a:rPr lang="zh-CN" altLang="en-US" sz="2400" dirty="0">
                <a:latin typeface="宋体" panose="02010600030101010101" pitchFamily="2" charset="-122"/>
                <a:ea typeface="宋体" panose="02010600030101010101" pitchFamily="2" charset="-122"/>
              </a:rPr>
              <a:t>逻辑特征：复杂程度取决于研究对象的结构和关系</a:t>
            </a:r>
            <a:endParaRPr lang="en-US" altLang="zh-CN" sz="2400" dirty="0">
              <a:latin typeface="宋体" panose="02010600030101010101" pitchFamily="2" charset="-122"/>
              <a:ea typeface="宋体" panose="02010600030101010101" pitchFamily="2" charset="-122"/>
            </a:endParaRPr>
          </a:p>
          <a:p>
            <a:pPr lvl="1">
              <a:lnSpc>
                <a:spcPct val="120000"/>
              </a:lnSpc>
            </a:pPr>
            <a:r>
              <a:rPr lang="zh-CN" altLang="en-US" sz="2400" dirty="0">
                <a:latin typeface="宋体" panose="02010600030101010101" pitchFamily="2" charset="-122"/>
                <a:ea typeface="宋体" panose="02010600030101010101" pitchFamily="2" charset="-122"/>
              </a:rPr>
              <a:t>构造是通过</a:t>
            </a:r>
            <a:r>
              <a:rPr lang="zh-CN" altLang="en-US" sz="2400" dirty="0">
                <a:latin typeface="宋体" panose="02010600030101010101" pitchFamily="2" charset="-122"/>
                <a:ea typeface="宋体" panose="02010600030101010101" pitchFamily="2" charset="-122"/>
              </a:rPr>
              <a:t>集成多个</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异构</a:t>
            </a:r>
            <a:r>
              <a:rPr lang="zh-CN" altLang="en-US" sz="2400" dirty="0">
                <a:latin typeface="宋体" panose="02010600030101010101" pitchFamily="2" charset="-122"/>
                <a:ea typeface="宋体" panose="02010600030101010101" pitchFamily="2" charset="-122"/>
              </a:rPr>
              <a:t>数据源</a:t>
            </a:r>
            <a:endParaRPr lang="en-US" altLang="zh-CN" sz="2400" dirty="0">
              <a:latin typeface="宋体" panose="02010600030101010101" pitchFamily="2" charset="-122"/>
              <a:ea typeface="宋体" panose="02010600030101010101" pitchFamily="2" charset="-122"/>
            </a:endParaRPr>
          </a:p>
          <a:p>
            <a:pPr lvl="1">
              <a:lnSpc>
                <a:spcPct val="120000"/>
              </a:lnSpc>
            </a:pPr>
            <a:r>
              <a:rPr lang="en-US" altLang="zh-CN" sz="2400" dirty="0" err="1" smtClean="0">
                <a:latin typeface="宋体" panose="02010600030101010101" pitchFamily="2" charset="-122"/>
                <a:ea typeface="宋体" panose="02010600030101010101" pitchFamily="2" charset="-122"/>
              </a:rPr>
              <a:t>数据清洗和数据集成</a:t>
            </a:r>
            <a:endParaRPr lang="en-US" altLang="zh-CN" sz="2400" dirty="0">
              <a:latin typeface="宋体" panose="02010600030101010101" pitchFamily="2" charset="-122"/>
              <a:ea typeface="宋体" panose="02010600030101010101" pitchFamily="2" charset="-122"/>
            </a:endParaRPr>
          </a:p>
          <a:p>
            <a:pPr lvl="1">
              <a:lnSpc>
                <a:spcPct val="120000"/>
              </a:lnSpc>
            </a:pPr>
            <a:r>
              <a:rPr lang="zh-CN" altLang="en-US" sz="2400" dirty="0" smtClean="0">
                <a:latin typeface="宋体" panose="02010600030101010101" pitchFamily="2" charset="-122"/>
                <a:ea typeface="宋体" panose="02010600030101010101" pitchFamily="2" charset="-122"/>
              </a:rPr>
              <a:t>数据</a:t>
            </a:r>
            <a:r>
              <a:rPr lang="zh-CN" altLang="en-US" sz="2400" dirty="0">
                <a:latin typeface="宋体" panose="02010600030101010101" pitchFamily="2" charset="-122"/>
                <a:ea typeface="宋体" panose="02010600030101010101" pitchFamily="2" charset="-122"/>
              </a:rPr>
              <a:t>标准化与规范化</a:t>
            </a:r>
            <a:endParaRPr lang="en-US" altLang="zh-CN" sz="2400" dirty="0">
              <a:latin typeface="宋体" panose="02010600030101010101" pitchFamily="2" charset="-122"/>
              <a:ea typeface="宋体" panose="02010600030101010101" pitchFamily="2" charset="-122"/>
            </a:endParaRPr>
          </a:p>
          <a:p>
            <a:pPr lvl="1">
              <a:lnSpc>
                <a:spcPct val="120000"/>
              </a:lnSpc>
            </a:pPr>
            <a:r>
              <a:rPr lang="zh-CN" altLang="en-US" sz="2400" dirty="0" smtClean="0">
                <a:latin typeface="宋体" panose="02010600030101010101" pitchFamily="2" charset="-122"/>
                <a:ea typeface="宋体" panose="02010600030101010101" pitchFamily="2" charset="-122"/>
              </a:rPr>
              <a:t>数据</a:t>
            </a:r>
            <a:r>
              <a:rPr lang="zh-CN" altLang="en-US" sz="2400" dirty="0">
                <a:latin typeface="宋体" panose="02010600030101010101" pitchFamily="2" charset="-122"/>
                <a:ea typeface="宋体" panose="02010600030101010101" pitchFamily="2" charset="-122"/>
              </a:rPr>
              <a:t>集成与数据</a:t>
            </a:r>
            <a:r>
              <a:rPr lang="zh-CN" altLang="en-US" sz="2400" dirty="0" smtClean="0">
                <a:latin typeface="宋体" panose="02010600030101010101" pitchFamily="2" charset="-122"/>
                <a:ea typeface="宋体" panose="02010600030101010101" pitchFamily="2" charset="-122"/>
              </a:rPr>
              <a:t>融合</a:t>
            </a:r>
            <a:endParaRPr lang="en-US" altLang="zh-CN" sz="2400" dirty="0">
              <a:latin typeface="宋体" panose="02010600030101010101" pitchFamily="2" charset="-122"/>
              <a:ea typeface="宋体" panose="02010600030101010101" pitchFamily="2" charset="-122"/>
            </a:endParaRPr>
          </a:p>
          <a:p>
            <a:pPr lvl="1">
              <a:lnSpc>
                <a:spcPct val="120000"/>
              </a:lnSpc>
            </a:pPr>
            <a:r>
              <a:rPr lang="zh-CN" altLang="en-US" sz="2400" dirty="0">
                <a:latin typeface="宋体" panose="02010600030101010101" pitchFamily="2" charset="-122"/>
                <a:ea typeface="宋体" panose="02010600030101010101" pitchFamily="2" charset="-122"/>
              </a:rPr>
              <a:t>保证</a:t>
            </a:r>
            <a:r>
              <a:rPr lang="en-US" altLang="zh-CN" sz="2400" dirty="0" err="1">
                <a:latin typeface="宋体" panose="02010600030101010101" pitchFamily="2" charset="-122"/>
                <a:ea typeface="宋体" panose="02010600030101010101" pitchFamily="2" charset="-122"/>
              </a:rPr>
              <a:t>数据</a:t>
            </a:r>
            <a:r>
              <a:rPr lang="zh-CN" altLang="en-US" sz="2400" dirty="0">
                <a:latin typeface="宋体" panose="02010600030101010101" pitchFamily="2" charset="-122"/>
                <a:ea typeface="宋体" panose="02010600030101010101" pitchFamily="2" charset="-122"/>
              </a:rPr>
              <a:t>语义</a:t>
            </a:r>
            <a:r>
              <a:rPr lang="zh-CN" altLang="en-US"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编码结构</a:t>
            </a:r>
            <a:r>
              <a:rPr lang="en-US" altLang="zh-CN" sz="2400" dirty="0" err="1">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属性度量等的一致性</a:t>
            </a:r>
            <a:endParaRPr lang="en-US" altLang="zh-CN" sz="2400" dirty="0">
              <a:latin typeface="宋体" panose="02010600030101010101" pitchFamily="2" charset="-122"/>
              <a:ea typeface="宋体" panose="02010600030101010101" pitchFamily="2" charset="-122"/>
            </a:endParaRPr>
          </a:p>
          <a:p>
            <a:pPr lvl="1">
              <a:lnSpc>
                <a:spcPct val="120000"/>
              </a:lnSpc>
            </a:pPr>
            <a:r>
              <a:rPr lang="zh-CN" altLang="en-US" sz="2400" dirty="0">
                <a:latin typeface="宋体" panose="02010600030101010101" pitchFamily="2" charset="-122"/>
                <a:ea typeface="宋体" panose="02010600030101010101" pitchFamily="2" charset="-122"/>
              </a:rPr>
              <a:t>数据存储与管理</a:t>
            </a:r>
            <a:endParaRPr lang="en-US" altLang="zh-CN" sz="2400" dirty="0">
              <a:latin typeface="宋体" panose="02010600030101010101" pitchFamily="2" charset="-122"/>
              <a:ea typeface="宋体" panose="02010600030101010101" pitchFamily="2" charset="-122"/>
            </a:endParaRPr>
          </a:p>
          <a:p>
            <a:pPr lvl="1">
              <a:lnSpc>
                <a:spcPct val="120000"/>
              </a:lnSpc>
            </a:pPr>
            <a:r>
              <a:rPr lang="zh-CN" altLang="en-US" sz="2400" dirty="0">
                <a:latin typeface="宋体" panose="02010600030101010101" pitchFamily="2" charset="-122"/>
                <a:ea typeface="宋体" panose="02010600030101010101" pitchFamily="2" charset="-122"/>
              </a:rPr>
              <a:t>数据安全性</a:t>
            </a:r>
            <a:endParaRPr lang="en-US" altLang="zh-CN" sz="2400" dirty="0">
              <a:latin typeface="宋体" panose="02010600030101010101" pitchFamily="2" charset="-122"/>
              <a:ea typeface="宋体" panose="02010600030101010101" pitchFamily="2" charset="-122"/>
            </a:endParaRPr>
          </a:p>
          <a:p>
            <a:pPr lvl="1">
              <a:lnSpc>
                <a:spcPct val="120000"/>
              </a:lnSpc>
            </a:pPr>
            <a:endParaRPr lang="en-US" altLang="zh-CN" sz="2400" dirty="0">
              <a:solidFill>
                <a:srgbClr val="FF0000"/>
              </a:solidFill>
              <a:latin typeface="宋体" panose="02010600030101010101" pitchFamily="2" charset="-122"/>
              <a:ea typeface="宋体" panose="02010600030101010101" pitchFamily="2" charset="-122"/>
            </a:endParaRPr>
          </a:p>
          <a:p>
            <a:pPr lvl="1">
              <a:lnSpc>
                <a:spcPct val="120000"/>
              </a:lnSpc>
            </a:pPr>
            <a:endParaRPr lang="en-US" altLang="zh-CN" sz="2400" dirty="0">
              <a:latin typeface="宋体" panose="02010600030101010101" pitchFamily="2" charset="-122"/>
              <a:ea typeface="宋体" panose="02010600030101010101" pitchFamily="2" charset="-122"/>
            </a:endParaRPr>
          </a:p>
          <a:p>
            <a:pPr lvl="1">
              <a:lnSpc>
                <a:spcPct val="120000"/>
              </a:lnSpc>
            </a:pPr>
            <a:endParaRPr lang="en-US" altLang="zh-CN" sz="2400" dirty="0" smtClean="0">
              <a:latin typeface="宋体" panose="02010600030101010101" pitchFamily="2" charset="-122"/>
              <a:ea typeface="宋体" panose="02010600030101010101" pitchFamily="2" charset="-122"/>
            </a:endParaRPr>
          </a:p>
          <a:p>
            <a:pPr lvl="1">
              <a:lnSpc>
                <a:spcPct val="120000"/>
              </a:lnSpc>
            </a:pPr>
            <a:endParaRPr lang="zh-CN" altLang="en-US" sz="2400" dirty="0">
              <a:latin typeface="宋体" panose="02010600030101010101" pitchFamily="2" charset="-122"/>
              <a:ea typeface="宋体" panose="02010600030101010101" pitchFamily="2" charset="-122"/>
            </a:endParaRPr>
          </a:p>
          <a:p>
            <a:pPr lvl="1">
              <a:lnSpc>
                <a:spcPct val="120000"/>
              </a:lnSpc>
            </a:pPr>
            <a:endParaRPr lang="en-US" altLang="zh-CN" sz="2400" dirty="0" smtClean="0">
              <a:latin typeface="宋体" panose="02010600030101010101" pitchFamily="2" charset="-122"/>
              <a:ea typeface="宋体" panose="02010600030101010101" pitchFamily="2" charset="-122"/>
            </a:endParaRPr>
          </a:p>
          <a:p>
            <a:pPr lvl="1">
              <a:lnSpc>
                <a:spcPct val="120000"/>
              </a:lnSpc>
            </a:pPr>
            <a:endParaRPr lang="en-US" altLang="zh-CN" sz="2400" dirty="0">
              <a:latin typeface="宋体" panose="02010600030101010101" pitchFamily="2" charset="-122"/>
              <a:ea typeface="宋体" panose="02010600030101010101" pitchFamily="2" charset="-122"/>
            </a:endParaRPr>
          </a:p>
          <a:p>
            <a:pPr lvl="1">
              <a:lnSpc>
                <a:spcPct val="120000"/>
              </a:lnSpc>
            </a:pPr>
            <a:endParaRPr lang="en-US" altLang="zh-CN" sz="24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75565" y="0"/>
            <a:ext cx="9098280" cy="609600"/>
          </a:xfrm>
        </p:spPr>
        <p:txBody>
          <a:bodyPr/>
          <a:lstStyle/>
          <a:p>
            <a:r>
              <a:rPr lang="zh-CN" altLang="en-US" sz="4000" dirty="0">
                <a:latin typeface="宋体" panose="02010600030101010101" pitchFamily="2" charset="-122"/>
                <a:ea typeface="宋体" panose="02010600030101010101" pitchFamily="2" charset="-122"/>
              </a:rPr>
              <a:t>数据</a:t>
            </a:r>
            <a:r>
              <a:rPr lang="zh-CN" altLang="en-US" sz="4000" dirty="0" smtClean="0">
                <a:latin typeface="宋体" panose="02010600030101010101" pitchFamily="2" charset="-122"/>
                <a:ea typeface="宋体" panose="02010600030101010101" pitchFamily="2" charset="-122"/>
              </a:rPr>
              <a:t>仓库</a:t>
            </a:r>
            <a:r>
              <a:rPr lang="zh-CN" altLang="en-US" sz="4000" dirty="0">
                <a:latin typeface="宋体" panose="02010600030101010101" pitchFamily="2" charset="-122"/>
                <a:ea typeface="宋体" panose="02010600030101010101" pitchFamily="2" charset="-122"/>
              </a:rPr>
              <a:t>特征</a:t>
            </a:r>
            <a:endParaRPr lang="zh-CN" altLang="en-US" sz="4000" dirty="0">
              <a:latin typeface="宋体" panose="02010600030101010101" pitchFamily="2" charset="-122"/>
              <a:ea typeface="宋体" panose="02010600030101010101" pitchFamily="2" charset="-122"/>
            </a:endParaRPr>
          </a:p>
        </p:txBody>
      </p:sp>
      <p:sp>
        <p:nvSpPr>
          <p:cNvPr id="291844" name="Rectangle 4"/>
          <p:cNvSpPr>
            <a:spLocks noGrp="1" noChangeArrowheads="1"/>
          </p:cNvSpPr>
          <p:nvPr>
            <p:ph type="body" idx="1"/>
          </p:nvPr>
        </p:nvSpPr>
        <p:spPr>
          <a:xfrm>
            <a:off x="207010" y="804545"/>
            <a:ext cx="8808720" cy="5698490"/>
          </a:xfrm>
          <a:noFill/>
        </p:spPr>
        <p:txBody>
          <a:bodyPr/>
          <a:lstStyle/>
          <a:p>
            <a:pPr>
              <a:lnSpc>
                <a:spcPct val="130000"/>
              </a:lnSpc>
            </a:pPr>
            <a:r>
              <a:rPr lang="zh-CN" altLang="en-US" sz="2800" dirty="0" smtClean="0">
                <a:latin typeface="宋体" panose="02010600030101010101" pitchFamily="2" charset="-122"/>
                <a:ea typeface="宋体" panose="02010600030101010101" pitchFamily="2" charset="-122"/>
              </a:rPr>
              <a:t>面向</a:t>
            </a:r>
            <a:r>
              <a:rPr lang="zh-CN" altLang="en-US" sz="2800" dirty="0" smtClean="0">
                <a:latin typeface="宋体" panose="02010600030101010101" pitchFamily="2" charset="-122"/>
                <a:ea typeface="宋体" panose="02010600030101010101" pitchFamily="2" charset="-122"/>
              </a:rPr>
              <a:t>对象</a:t>
            </a:r>
            <a:r>
              <a:rPr lang="zh-CN" altLang="en-US" sz="2800" dirty="0" smtClean="0">
                <a:latin typeface="宋体" panose="02010600030101010101" pitchFamily="2" charset="-122"/>
                <a:ea typeface="宋体" panose="02010600030101010101" pitchFamily="2" charset="-122"/>
              </a:rPr>
              <a:t>、事件与主题</a:t>
            </a:r>
            <a:endParaRPr lang="en-US" altLang="zh-CN" sz="2800" dirty="0" smtClean="0">
              <a:latin typeface="宋体" panose="02010600030101010101" pitchFamily="2" charset="-122"/>
              <a:ea typeface="宋体" panose="02010600030101010101" pitchFamily="2" charset="-122"/>
            </a:endParaRPr>
          </a:p>
          <a:p>
            <a:pPr lvl="1">
              <a:lnSpc>
                <a:spcPct val="130000"/>
              </a:lnSpc>
            </a:pPr>
            <a:r>
              <a:rPr lang="en-US" altLang="zh-CN" sz="2400" dirty="0" err="1" smtClean="0">
                <a:latin typeface="宋体" panose="02010600030101010101" pitchFamily="2" charset="-122"/>
                <a:ea typeface="宋体" panose="02010600030101010101" pitchFamily="2" charset="-122"/>
              </a:rPr>
              <a:t>如客户</a:t>
            </a:r>
            <a:r>
              <a:rPr lang="en-US" altLang="zh-CN" sz="2400" dirty="0" err="1">
                <a:latin typeface="宋体" panose="02010600030101010101" pitchFamily="2" charset="-122"/>
                <a:ea typeface="宋体" panose="02010600030101010101" pitchFamily="2" charset="-122"/>
              </a:rPr>
              <a:t>，产品，</a:t>
            </a:r>
            <a:r>
              <a:rPr lang="en-US" altLang="zh-CN" sz="2400" dirty="0" err="1" smtClean="0">
                <a:latin typeface="宋体" panose="02010600030101010101" pitchFamily="2" charset="-122"/>
                <a:ea typeface="宋体" panose="02010600030101010101" pitchFamily="2" charset="-122"/>
              </a:rPr>
              <a:t>销售</a:t>
            </a:r>
            <a:endParaRPr lang="zh-CN" altLang="en-US" sz="2400" dirty="0">
              <a:latin typeface="宋体" panose="02010600030101010101" pitchFamily="2" charset="-122"/>
              <a:ea typeface="宋体" panose="02010600030101010101" pitchFamily="2" charset="-122"/>
            </a:endParaRPr>
          </a:p>
          <a:p>
            <a:pPr>
              <a:lnSpc>
                <a:spcPct val="130000"/>
              </a:lnSpc>
            </a:pPr>
            <a:r>
              <a:rPr lang="zh-CN" altLang="en-US" sz="2800" dirty="0" smtClean="0">
                <a:latin typeface="宋体" panose="02010600030101010101" pitchFamily="2" charset="-122"/>
                <a:ea typeface="宋体" panose="02010600030101010101" pitchFamily="2" charset="-122"/>
              </a:rPr>
              <a:t>主题明确</a:t>
            </a:r>
            <a:endParaRPr lang="en-US" altLang="zh-CN" sz="2800" dirty="0" smtClean="0">
              <a:latin typeface="宋体" panose="02010600030101010101" pitchFamily="2" charset="-122"/>
              <a:ea typeface="宋体" panose="02010600030101010101" pitchFamily="2" charset="-122"/>
            </a:endParaRPr>
          </a:p>
          <a:p>
            <a:pPr lvl="1">
              <a:lnSpc>
                <a:spcPct val="130000"/>
              </a:lnSpc>
            </a:pPr>
            <a:r>
              <a:rPr lang="en-US" altLang="zh-CN" sz="2400" dirty="0" err="1">
                <a:latin typeface="宋体" panose="02010600030101010101" pitchFamily="2" charset="-122"/>
                <a:ea typeface="宋体" panose="02010600030101010101" pitchFamily="2" charset="-122"/>
              </a:rPr>
              <a:t>提供关于特定主题问题的简单和简明的视图</a:t>
            </a:r>
            <a:endParaRPr lang="en-US" altLang="zh-CN" sz="2400" dirty="0">
              <a:latin typeface="宋体" panose="02010600030101010101" pitchFamily="2" charset="-122"/>
              <a:ea typeface="宋体" panose="02010600030101010101" pitchFamily="2" charset="-122"/>
            </a:endParaRPr>
          </a:p>
          <a:p>
            <a:pPr>
              <a:lnSpc>
                <a:spcPct val="130000"/>
              </a:lnSpc>
            </a:pPr>
            <a:r>
              <a:rPr lang="en-US" altLang="zh-CN" sz="2800" dirty="0" err="1">
                <a:latin typeface="宋体" panose="02010600030101010101" pitchFamily="2" charset="-122"/>
                <a:ea typeface="宋体" panose="02010600030101010101" pitchFamily="2" charset="-122"/>
              </a:rPr>
              <a:t>专注于决策数据建模和分析</a:t>
            </a:r>
            <a:endParaRPr lang="en-US" altLang="zh-CN" sz="2800" dirty="0">
              <a:latin typeface="宋体" panose="02010600030101010101" pitchFamily="2" charset="-122"/>
              <a:ea typeface="宋体" panose="02010600030101010101" pitchFamily="2" charset="-122"/>
            </a:endParaRPr>
          </a:p>
          <a:p>
            <a:pPr lvl="1">
              <a:lnSpc>
                <a:spcPct val="130000"/>
              </a:lnSpc>
            </a:pPr>
            <a:r>
              <a:rPr lang="en-US" altLang="zh-CN" sz="2400" dirty="0" err="1" smtClean="0">
                <a:latin typeface="宋体" panose="02010600030101010101" pitchFamily="2" charset="-122"/>
                <a:ea typeface="宋体" panose="02010600030101010101" pitchFamily="2" charset="-122"/>
              </a:rPr>
              <a:t>不是日常操作或事务处理</a:t>
            </a:r>
            <a:endParaRPr lang="en-US" altLang="zh-CN" sz="2400" dirty="0" smtClean="0">
              <a:latin typeface="宋体" panose="02010600030101010101" pitchFamily="2" charset="-122"/>
              <a:ea typeface="宋体" panose="02010600030101010101" pitchFamily="2" charset="-122"/>
            </a:endParaRPr>
          </a:p>
          <a:p>
            <a:pPr>
              <a:lnSpc>
                <a:spcPct val="130000"/>
              </a:lnSpc>
            </a:pPr>
            <a:r>
              <a:rPr lang="zh-CN" altLang="en-US" sz="2800" dirty="0">
                <a:latin typeface="宋体" panose="02010600030101010101" pitchFamily="2" charset="-122"/>
                <a:ea typeface="宋体" panose="02010600030101010101" pitchFamily="2" charset="-122"/>
              </a:rPr>
              <a:t>目前主要用于数据分析挖掘</a:t>
            </a:r>
            <a:endParaRPr lang="en-US" altLang="zh-CN" sz="2800" dirty="0">
              <a:latin typeface="宋体" panose="02010600030101010101" pitchFamily="2" charset="-122"/>
              <a:ea typeface="宋体" panose="02010600030101010101" pitchFamily="2" charset="-122"/>
            </a:endParaRPr>
          </a:p>
          <a:p>
            <a:pPr lvl="1">
              <a:lnSpc>
                <a:spcPct val="130000"/>
              </a:lnSpc>
            </a:pPr>
            <a:r>
              <a:rPr lang="zh-CN" altLang="en-US" sz="2400" dirty="0" smtClean="0">
                <a:latin typeface="宋体" panose="02010600030101010101" pitchFamily="2" charset="-122"/>
                <a:ea typeface="宋体" panose="02010600030101010101" pitchFamily="2" charset="-122"/>
              </a:rPr>
              <a:t>不再是传统仓库的目的</a:t>
            </a:r>
            <a:endParaRPr lang="en-US" altLang="zh-CN" sz="2400" dirty="0" smtClean="0">
              <a:latin typeface="宋体" panose="02010600030101010101" pitchFamily="2" charset="-122"/>
              <a:ea typeface="宋体" panose="02010600030101010101" pitchFamily="2" charset="-122"/>
            </a:endParaRPr>
          </a:p>
          <a:p>
            <a:pPr lvl="1">
              <a:lnSpc>
                <a:spcPct val="130000"/>
              </a:lnSpc>
            </a:pPr>
            <a:r>
              <a:rPr lang="zh-CN" altLang="en-US" sz="2400" dirty="0" smtClean="0">
                <a:latin typeface="宋体" panose="02010600030101010101" pitchFamily="2" charset="-122"/>
                <a:ea typeface="宋体" panose="02010600030101010101" pitchFamily="2" charset="-122"/>
              </a:rPr>
              <a:t>数据存储管理，分步式数据库（仓库）</a:t>
            </a:r>
            <a:endParaRPr lang="en-US" altLang="zh-CN"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0"/>
            <a:ext cx="8915400" cy="609600"/>
          </a:xfrm>
        </p:spPr>
        <p:txBody>
          <a:bodyPr/>
          <a:lstStyle/>
          <a:p>
            <a:r>
              <a:rPr lang="en-US" altLang="zh-CN" sz="4000" dirty="0">
                <a:latin typeface="宋体" panose="02010600030101010101" pitchFamily="2" charset="-122"/>
                <a:ea typeface="宋体" panose="02010600030101010101" pitchFamily="2" charset="-122"/>
                <a:cs typeface="Times New Roman" panose="02020603050405020304" pitchFamily="18" charset="0"/>
              </a:rPr>
              <a:t>3 </a:t>
            </a:r>
            <a:r>
              <a:rPr lang="zh-CN" altLang="en-US" sz="4000" dirty="0" smtClean="0">
                <a:latin typeface="宋体" panose="02010600030101010101" pitchFamily="2" charset="-122"/>
                <a:ea typeface="宋体" panose="02010600030101010101" pitchFamily="2" charset="-122"/>
              </a:rPr>
              <a:t>数据仓库 </a:t>
            </a:r>
            <a:endParaRPr lang="zh-CN" altLang="en-US" sz="4000" dirty="0">
              <a:latin typeface="宋体" panose="02010600030101010101" pitchFamily="2" charset="-122"/>
              <a:ea typeface="宋体" panose="02010600030101010101" pitchFamily="2" charset="-122"/>
            </a:endParaRPr>
          </a:p>
        </p:txBody>
      </p:sp>
      <p:sp>
        <p:nvSpPr>
          <p:cNvPr id="20483" name="Rectangle 3"/>
          <p:cNvSpPr>
            <a:spLocks noGrp="1" noChangeArrowheads="1"/>
          </p:cNvSpPr>
          <p:nvPr>
            <p:ph type="body" idx="1"/>
          </p:nvPr>
        </p:nvSpPr>
        <p:spPr>
          <a:noFill/>
        </p:spPr>
        <p:txBody>
          <a:bodyPr/>
          <a:lstStyle/>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dirty="0">
                <a:solidFill>
                  <a:schemeClr val="tx1"/>
                </a:solidFill>
                <a:latin typeface="宋体" panose="02010600030101010101" pitchFamily="2" charset="-122"/>
                <a:ea typeface="宋体" panose="02010600030101010101" pitchFamily="2" charset="-122"/>
              </a:rPr>
              <a:t>	3.1 </a:t>
            </a:r>
            <a:r>
              <a:rPr lang="zh-CN" altLang="en-US" sz="3200" dirty="0">
                <a:solidFill>
                  <a:schemeClr val="tx1"/>
                </a:solidFill>
                <a:latin typeface="宋体" panose="02010600030101010101" pitchFamily="2" charset="-122"/>
                <a:ea typeface="宋体" panose="02010600030101010101" pitchFamily="2" charset="-122"/>
              </a:rPr>
              <a:t>数据库与数据仓库</a:t>
            </a:r>
          </a:p>
          <a:p>
            <a:pPr algn="just">
              <a:lnSpc>
                <a:spcPct val="120000"/>
              </a:lnSpc>
              <a:spcBef>
                <a:spcPts val="20"/>
              </a:spcBef>
              <a:spcAft>
                <a:spcPts val="0"/>
              </a:spcAft>
              <a:buNone/>
            </a:pPr>
            <a:r>
              <a:rPr lang="en-US" altLang="zh-CN" sz="3200" dirty="0">
                <a:latin typeface="宋体" panose="02010600030101010101" pitchFamily="2" charset="-122"/>
                <a:ea typeface="宋体" panose="02010600030101010101" pitchFamily="2" charset="-122"/>
              </a:rPr>
              <a:t>		</a:t>
            </a:r>
            <a:r>
              <a:rPr lang="en-US" altLang="zh-CN" sz="3200" b="1" dirty="0">
                <a:solidFill>
                  <a:srgbClr val="FF0000"/>
                </a:solidFill>
                <a:latin typeface="宋体" panose="02010600030101010101" pitchFamily="2" charset="-122"/>
                <a:ea typeface="宋体" panose="02010600030101010101" pitchFamily="2" charset="-122"/>
                <a:cs typeface="Arial" panose="020B0604020202020204" pitchFamily="34" charset="0"/>
              </a:rPr>
              <a:t>3.2 </a:t>
            </a:r>
            <a:r>
              <a:rPr lang="zh-CN" altLang="en-US" sz="3200" b="1" dirty="0">
                <a:solidFill>
                  <a:srgbClr val="FF0000"/>
                </a:solidFill>
                <a:latin typeface="宋体" panose="02010600030101010101" pitchFamily="2" charset="-122"/>
                <a:ea typeface="宋体" panose="02010600030101010101" pitchFamily="2" charset="-122"/>
              </a:rPr>
              <a:t>数据仓库的操作</a:t>
            </a:r>
            <a:endParaRPr lang="zh-CN" altLang="en-US" sz="3200" b="1" dirty="0">
              <a:solidFill>
                <a:srgbClr val="FF0000"/>
              </a:solidFill>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a:t>
            </a:r>
            <a:r>
              <a:rPr lang="en-US" altLang="zh-CN" sz="3200" dirty="0">
                <a:latin typeface="宋体" panose="02010600030101010101" pitchFamily="2" charset="-122"/>
                <a:ea typeface="宋体" panose="02010600030101010101" pitchFamily="2" charset="-122"/>
                <a:cs typeface="Arial" panose="020B0604020202020204" pitchFamily="34" charset="0"/>
              </a:rPr>
              <a:t>.3 </a:t>
            </a:r>
            <a:r>
              <a:rPr lang="zh-CN" altLang="en-US" sz="3200" b="1" dirty="0">
                <a:latin typeface="宋体" panose="02010600030101010101" pitchFamily="2" charset="-122"/>
                <a:ea typeface="宋体" panose="02010600030101010101" pitchFamily="2" charset="-122"/>
              </a:rPr>
              <a:t>数据仓库的概念模型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3.4 </a:t>
            </a:r>
            <a:r>
              <a:rPr lang="zh-CN" altLang="en-US" sz="3200" b="1" dirty="0">
                <a:latin typeface="宋体" panose="02010600030101010101" pitchFamily="2" charset="-122"/>
                <a:ea typeface="宋体" panose="02010600030101010101" pitchFamily="2" charset="-122"/>
              </a:rPr>
              <a:t>数据立方体</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3.5 </a:t>
            </a:r>
            <a:r>
              <a:rPr lang="zh-CN" altLang="en-US" sz="3200" b="1" dirty="0">
                <a:latin typeface="宋体" panose="02010600030101010101" pitchFamily="2" charset="-122"/>
                <a:ea typeface="宋体" panose="02010600030101010101" pitchFamily="2" charset="-122"/>
              </a:rPr>
              <a:t>数据仓库的结构</a:t>
            </a:r>
            <a:endParaRPr lang="zh-CN" altLang="en-US" sz="3200" b="1" dirty="0">
              <a:latin typeface="宋体" panose="02010600030101010101" pitchFamily="2" charset="-122"/>
              <a:ea typeface="宋体" panose="02010600030101010101" pitchFamily="2" charset="-122"/>
              <a:cs typeface="Arial" panose="020B0604020202020204" pitchFamily="34" charset="0"/>
            </a:endParaRP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cs typeface="Arial" panose="020B0604020202020204" pitchFamily="34" charset="0"/>
              </a:rPr>
              <a:t>	</a:t>
            </a:r>
            <a:r>
              <a:rPr lang="en-US" altLang="zh-CN" sz="3200" b="1" dirty="0">
                <a:latin typeface="宋体" panose="02010600030101010101" pitchFamily="2" charset="-122"/>
                <a:ea typeface="宋体" panose="02010600030101010101" pitchFamily="2" charset="-122"/>
                <a:cs typeface="Arial" panose="020B0604020202020204" pitchFamily="34" charset="0"/>
              </a:rPr>
              <a:t>	3.6 </a:t>
            </a:r>
            <a:r>
              <a:rPr lang="zh-CN" altLang="en-US" sz="3200" b="1" dirty="0">
                <a:latin typeface="宋体" panose="02010600030101010101" pitchFamily="2" charset="-122"/>
                <a:ea typeface="宋体" panose="02010600030101010101" pitchFamily="2" charset="-122"/>
              </a:rPr>
              <a:t>数据仓库的元数据</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3.7 </a:t>
            </a:r>
            <a:r>
              <a:rPr lang="zh-CN" altLang="en-US" sz="3200" b="1" dirty="0">
                <a:latin typeface="宋体" panose="02010600030101010101" pitchFamily="2" charset="-122"/>
                <a:ea typeface="宋体" panose="02010600030101010101" pitchFamily="2" charset="-122"/>
              </a:rPr>
              <a:t>数据仓库的建立</a:t>
            </a:r>
          </a:p>
          <a:p>
            <a:pPr lvl="1" algn="just">
              <a:lnSpc>
                <a:spcPct val="120000"/>
              </a:lnSpc>
              <a:spcBef>
                <a:spcPts val="20"/>
              </a:spcBef>
              <a:spcAft>
                <a:spcPts val="0"/>
              </a:spcAft>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	3.8 </a:t>
            </a:r>
            <a:r>
              <a:rPr lang="zh-CN" altLang="en-US" sz="3200" b="1" dirty="0">
                <a:latin typeface="宋体" panose="02010600030101010101" pitchFamily="2" charset="-122"/>
                <a:ea typeface="宋体" panose="02010600030101010101" pitchFamily="2" charset="-122"/>
              </a:rPr>
              <a:t>数据仓库与数据挖掘</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2903</Words>
  <Application>Microsoft Office PowerPoint</Application>
  <PresentationFormat>全屏显示(4:3)</PresentationFormat>
  <Paragraphs>691</Paragraphs>
  <Slides>53</Slides>
  <Notes>52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56" baseType="lpstr">
      <vt:lpstr>自定义设计方案</vt:lpstr>
      <vt:lpstr>Document</vt:lpstr>
      <vt:lpstr>VISIO</vt:lpstr>
      <vt:lpstr>数据挖掘与知识发现 （基于认知的复杂数据对象的知识发现技术）</vt:lpstr>
      <vt:lpstr>3 数据仓库 </vt:lpstr>
      <vt:lpstr>PowerPoint 演示文稿</vt:lpstr>
      <vt:lpstr>数据仓库与数据仓库</vt:lpstr>
      <vt:lpstr>数据库与数据仓库</vt:lpstr>
      <vt:lpstr>数据仓库</vt:lpstr>
      <vt:lpstr>数据仓库特征</vt:lpstr>
      <vt:lpstr>数据仓库特征</vt:lpstr>
      <vt:lpstr>3 数据仓库 </vt:lpstr>
      <vt:lpstr>OLTP 与 OLAP对比</vt:lpstr>
      <vt:lpstr>3 数据仓库 </vt:lpstr>
      <vt:lpstr>对象结构</vt:lpstr>
      <vt:lpstr>数据仓库的概念模型</vt:lpstr>
      <vt:lpstr>PowerPoint 演示文稿</vt:lpstr>
      <vt:lpstr>数据仓库的概念模型</vt:lpstr>
      <vt:lpstr>星型结构</vt:lpstr>
      <vt:lpstr>雪花状结构</vt:lpstr>
      <vt:lpstr>事实星群结构</vt:lpstr>
      <vt:lpstr>3 数据仓库 </vt:lpstr>
      <vt:lpstr>数据立方体</vt:lpstr>
      <vt:lpstr>多维模型: 模型操作</vt:lpstr>
      <vt:lpstr>数据立方体的实例</vt:lpstr>
      <vt:lpstr>数据立方体</vt:lpstr>
      <vt:lpstr>立方格，三维立方体</vt:lpstr>
      <vt:lpstr>数据立方体实例</vt:lpstr>
      <vt:lpstr>3 数据仓库 </vt:lpstr>
      <vt:lpstr>数据仓库系统结构</vt:lpstr>
      <vt:lpstr>数据仓库体系结构图</vt:lpstr>
      <vt:lpstr>3 数据仓库 </vt:lpstr>
      <vt:lpstr>元数据</vt:lpstr>
      <vt:lpstr>元数据(Metadata)</vt:lpstr>
      <vt:lpstr>收集元数据</vt:lpstr>
      <vt:lpstr>3 数据仓库 </vt:lpstr>
      <vt:lpstr>建立数据仓库</vt:lpstr>
      <vt:lpstr>建立数据仓库的步骤：</vt:lpstr>
      <vt:lpstr>* 需求分析</vt:lpstr>
      <vt:lpstr>* 分析</vt:lpstr>
      <vt:lpstr>* 设计</vt:lpstr>
      <vt:lpstr>* 设计</vt:lpstr>
      <vt:lpstr>* 构造</vt:lpstr>
      <vt:lpstr>* 运行配置</vt:lpstr>
      <vt:lpstr>* 试运行</vt:lpstr>
      <vt:lpstr>PowerPoint 演示文稿</vt:lpstr>
      <vt:lpstr>数据仓库的关键技术</vt:lpstr>
      <vt:lpstr>数据结构</vt:lpstr>
      <vt:lpstr>3 数据仓库 </vt:lpstr>
      <vt:lpstr>数据挖掘层次</vt:lpstr>
      <vt:lpstr>数据分析处理技术</vt:lpstr>
      <vt:lpstr>*在线分析处理与在线挖掘</vt:lpstr>
      <vt:lpstr>PowerPoint 演示文稿</vt:lpstr>
      <vt:lpstr>BI(商业智能)</vt:lpstr>
      <vt:lpstr>BI(商业智能)</vt:lpstr>
      <vt:lpstr>BI(商业智能)</vt:lpstr>
    </vt:vector>
  </TitlesOfParts>
  <Company>KMT Software,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Coins And Clouds</dc:title>
  <dc:creator>KMT Software, Inc.</dc:creator>
  <cp:keywords>exciting online presentation communicate impactful exchange information broadcast collaborate on-screen projector white</cp:keywords>
  <dc:description>This template is ideal for your finance related presentations.</dc:description>
  <cp:lastModifiedBy>lenovo</cp:lastModifiedBy>
  <cp:revision>561</cp:revision>
  <dcterms:created xsi:type="dcterms:W3CDTF">1999-05-14T23:51:00Z</dcterms:created>
  <dcterms:modified xsi:type="dcterms:W3CDTF">2016-11-22T08:39:14Z</dcterms:modified>
  <cp:category>Finance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t:lpwstr>Coins And Clouds</vt:lpwstr>
  </property>
  <property fmtid="{D5CDD505-2E9C-101B-9397-08002B2CF9AE}" pid="3" name="Style">
    <vt:lpwstr>P</vt:lpwstr>
  </property>
  <property fmtid="{D5CDD505-2E9C-101B-9397-08002B2CF9AE}" pid="4" name="Folder">
    <vt:lpwstr>Finance</vt:lpwstr>
  </property>
  <property fmtid="{D5CDD505-2E9C-101B-9397-08002B2CF9AE}" pid="5" name="Attribution">
    <vt:lpwstr>Copyright © 2005 KMT Software, Inc.</vt:lpwstr>
  </property>
  <property fmtid="{D5CDD505-2E9C-101B-9397-08002B2CF9AE}" pid="6" name="KSOProductBuildVer">
    <vt:lpwstr>2052-10.1.0.5975</vt:lpwstr>
  </property>
</Properties>
</file>