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1"/>
  </p:notesMasterIdLst>
  <p:sldIdLst>
    <p:sldId id="597" r:id="rId2"/>
    <p:sldId id="525" r:id="rId3"/>
    <p:sldId id="527" r:id="rId4"/>
    <p:sldId id="528" r:id="rId5"/>
    <p:sldId id="529" r:id="rId6"/>
    <p:sldId id="531" r:id="rId7"/>
    <p:sldId id="532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98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9" r:id="rId36"/>
    <p:sldId id="570" r:id="rId37"/>
    <p:sldId id="571" r:id="rId38"/>
    <p:sldId id="573" r:id="rId39"/>
    <p:sldId id="574" r:id="rId40"/>
    <p:sldId id="575" r:id="rId41"/>
    <p:sldId id="577" r:id="rId42"/>
    <p:sldId id="578" r:id="rId43"/>
    <p:sldId id="579" r:id="rId44"/>
    <p:sldId id="599" r:id="rId45"/>
    <p:sldId id="581" r:id="rId46"/>
    <p:sldId id="582" r:id="rId47"/>
    <p:sldId id="583" r:id="rId48"/>
    <p:sldId id="585" r:id="rId49"/>
    <p:sldId id="586" r:id="rId50"/>
    <p:sldId id="587" r:id="rId51"/>
    <p:sldId id="588" r:id="rId52"/>
    <p:sldId id="589" r:id="rId53"/>
    <p:sldId id="590" r:id="rId54"/>
    <p:sldId id="591" r:id="rId55"/>
    <p:sldId id="592" r:id="rId56"/>
    <p:sldId id="593" r:id="rId57"/>
    <p:sldId id="594" r:id="rId58"/>
    <p:sldId id="595" r:id="rId59"/>
    <p:sldId id="59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993300"/>
    <a:srgbClr val="CC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3" autoAdjust="0"/>
    <p:restoredTop sz="94720" autoAdjust="0"/>
  </p:normalViewPr>
  <p:slideViewPr>
    <p:cSldViewPr>
      <p:cViewPr>
        <p:scale>
          <a:sx n="64" d="100"/>
          <a:sy n="64" d="100"/>
        </p:scale>
        <p:origin x="-1638" y="-168"/>
      </p:cViewPr>
      <p:guideLst>
        <p:guide orient="horz" pos="2146"/>
        <p:guide pos="2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0.e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6F818B2C-4A0E-404A-9A7E-D11C51D6864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1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63D8DE-7D37-4B1A-8F19-1ACCEDF35EB3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4FCC96F-8078-4B4D-908D-392C7A9EA819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AF11E7-78DB-42D1-BE43-7D67B10B24A5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96E7F6-AF54-4FA7-8FAD-379441B9C31F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7EDB90-4609-4328-9E83-813DCA5BC17E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C747FA-02DE-4207-A904-732BE22FAFDA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86D2BD-B40C-4B0F-97F3-3BD53573F530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6B6A8E-65F0-4E68-98C8-23B6896498F0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2B0601-0276-453E-9B90-01BA0BA4E294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0B8073-C9C6-44DF-BAE8-D1DC1DA76728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0A21B7-872C-4A3D-86B8-0A48031D6A9E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709FFE-A1F6-4630-9E52-324A590DCADD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731A482-0E34-476F-8225-568F9F85601C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0CBA95-0D28-499E-B986-845641131511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F4DFD1-94FC-4CD7-B819-A17D64815049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8C2251-AE45-4B05-922B-0DF2966889FC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4CF146E-EA60-4A28-9B7A-6BE7E06BF4F6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E7177D8-DEB9-4156-93F5-F7E8470BBEE1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267273-E803-4E00-8631-8C268B4B3B0B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3A3EDF-8F2B-4F77-AC73-412A1854B908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E4BEC5-78E4-458D-A68B-A68ED9237A21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DC191E-EF0E-4454-89EF-D5FDA9B85CE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86D2BD-B40C-4B0F-97F3-3BD53573F530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E98B1B-C7A7-410C-AC36-87AD17A1ADC1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4FEFF1-543A-47D6-96EF-456EC399B311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CB4C43-7A8A-4F75-95F1-C8F67280AA04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236BCA-BD3B-41AF-8834-CB7B5FFADB3B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ECC46E-5892-4881-8552-5E18DD33D975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08B9C5-C5A0-4927-9F09-EA8305AA3180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68B85F-53DC-46C4-9C2A-14F1404560E4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26AE38-D07A-497E-BA9D-84183953E710}" type="slidenum">
              <a:rPr lang="en-US" altLang="zh-CN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EAE2BE-7FD8-49E3-BF0B-C059D01FD5C4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DB4FF1-C2E6-43C0-BD25-D13BA8AC4032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C3A3A7-B662-4038-9160-82AC69CFAFC6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7F2000-E1B4-431A-AAD1-526FC25AD546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6390F1-FE45-4032-B422-8CFEA9C7D418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9F7FFA-D6FA-44CB-B4F4-6990693DD0C5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ECDC12-C40C-4B6F-8185-BE31FBB55A12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86D2BD-B40C-4B0F-97F3-3BD53573F530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BC3281-3408-4D7A-8D41-BC2CDA3855AC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5E7513-76BE-4D40-B33E-2AD8E6E341DF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D652E3-5954-4661-AF49-B94B0E078641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5298B7-3112-47D1-8ED6-95CEAAE6F5F3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430" tIns="45715" rIns="91430" bIns="45715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DCEAA5-E94B-4863-B39A-ABFB3F8199B0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C3786F-4CC5-451C-AAC1-CFB273462CEB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42B40-FCFA-446D-85FA-E09AC9646E44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D571D5-ADC8-474B-9E8F-C0A4D6A5A8A4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C01F24-844A-46A9-970A-965C34E3A77C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0E9A88-F2ED-4481-A295-8110F1114324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106F7B5-4EA5-4C30-9C2A-5F617DEAB4EE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71BAB0-AAD3-49EE-A24F-035F408E8713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2D04C2-389D-4264-BC1D-FA20DE3ACD8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FFC41B-D242-492E-A256-5B166B593387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8413EC-7E73-4443-82CD-3C4C134B8EA9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BABD5F-4BBE-45AD-AA02-BEF6C5BCCBD7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D7544D-A869-4482-B14C-7D83AF062627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D5F9EC-6EF6-4284-9A49-C8E9BF82A4B2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B5F85D-129E-48DA-B233-E4631A3C29F7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9561CE-04F2-4B51-B2B2-613FC3F27403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A694-6752-4862-80FB-5EC13F1EBCC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0FF43-9AA1-459B-B841-FF28C79F88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2479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913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7DC8-6DB3-4583-BDDB-9DCAAAA6C9F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F93D-8FCA-4C5E-B577-0BEE6BC6ABD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6DD20-3BA7-4148-B65A-67CE92AB73C7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" y="609600"/>
            <a:ext cx="8991600" cy="5867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7AC5F-9664-4DA0-B9E8-C6F60A595BD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CBA56-213D-427E-B92E-08FDB37CA696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" y="0"/>
            <a:ext cx="8991600" cy="647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A2181-C0E9-4F71-AB3E-98B42529AF9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096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19600" cy="285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E98E0-4CCC-4A74-93DB-499F34CEC0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E2B6-3E02-4BB8-BA5F-DA5690D838B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6CBDF-5761-4B80-8E9E-4C464B9C4C9D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19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03F5-D45B-47C5-9435-3F5B500B4CB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D56A-B1E3-486E-999D-B5D262E0733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884C-FE27-42F2-85C6-D1ED0DD57EE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9B5B-CAC8-48E5-A5EA-265CF577AB5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17867-52AA-4ADD-82CA-5ADA6F2F21A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B488-3AE7-498D-963C-B5F2CF4AF69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134395-B281-4CCE-933D-01DBBDB1918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81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altLang="zh-CN" sz="14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0480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altLang="zh-CN" sz="1400"/>
          </a:p>
        </p:txBody>
      </p:sp>
      <p:pic>
        <p:nvPicPr>
          <p:cNvPr id="2055" name="Picture 22" descr="未标题-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09600"/>
            <a:ext cx="8991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a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486400"/>
            <a:ext cx="16922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495" y="1068705"/>
            <a:ext cx="8588375" cy="1143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知识发现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认知的复杂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数据对象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知识发现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技术）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495" y="2211705"/>
            <a:ext cx="8686800" cy="117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Cognition Based Knowledge Discovery in </a:t>
            </a:r>
            <a:r>
              <a:rPr lang="en-US" altLang="zh-CN" sz="2800" dirty="0">
                <a:latin typeface="Times New Roman" panose="02020603050405020304" pitchFamily="18" charset="0"/>
              </a:rPr>
              <a:t>Database KDD of Complex Data Object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47030" y="4048125"/>
            <a:ext cx="328231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>
                <a:solidFill>
                  <a:srgbClr val="000099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latin typeface="宋体" panose="02010600030101010101" pitchFamily="2" charset="-122"/>
              </a:rPr>
              <a:t>张德政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1485900" y="3814445"/>
            <a:ext cx="4156710" cy="1841500"/>
          </a:xfrm>
          <a:prstGeom prst="cloudCallout">
            <a:avLst>
              <a:gd name="adj1" fmla="val -42745"/>
              <a:gd name="adj2" fmla="val 642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l"/>
            <a:endParaRPr lang="en-US" altLang="zh-CN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l"/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数据挖掘算法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704850"/>
            <a:ext cx="8297545" cy="532574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运用可视化工具对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进行分析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例如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可作两者相应区间上的散点图（或相应区间的颜色变化图），根据图示可由专家来决定要取舍的区间组合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相关性较大的属性，如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i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，并获取有关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数值，如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总统计数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同时出现的统计数</a:t>
            </a:r>
            <a:r>
              <a:rPr lang="en-US" altLang="zh-CN" sz="28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i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出现的统计数</a:t>
            </a:r>
            <a:r>
              <a:rPr lang="en-US" altLang="zh-CN" sz="28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出现的统计数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" y="-4064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4" name="Rectangle 100"/>
          <p:cNvSpPr>
            <a:spLocks noChangeArrowheads="1"/>
          </p:cNvSpPr>
          <p:nvPr/>
        </p:nvSpPr>
        <p:spPr bwMode="auto">
          <a:xfrm>
            <a:off x="2919413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0803" name="Object 99"/>
          <p:cNvGraphicFramePr>
            <a:graphicFrameLocks noChangeAspect="1"/>
          </p:cNvGraphicFramePr>
          <p:nvPr/>
        </p:nvGraphicFramePr>
        <p:xfrm>
          <a:off x="521970" y="685800"/>
          <a:ext cx="8138160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4" imgW="3305175" imgH="2771775" progId="Paint.Picture">
                  <p:embed/>
                </p:oleObj>
              </mc:Choice>
              <mc:Fallback>
                <p:oleObj r:id="rId4" imgW="3305175" imgH="2771775" progId="Paint.Picture">
                  <p:embed/>
                  <p:pic>
                    <p:nvPicPr>
                      <p:cNvPr id="0" name="图片 3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" y="685800"/>
                        <a:ext cx="8138160" cy="540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" y="-4064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705" y="-27305"/>
            <a:ext cx="9179560" cy="659765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面向属性归纳，实例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45370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美国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1991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年某州社会调查结果的部分资料来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演示说明知识发现及评价过程。实例数据库内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容包括调查对象：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工作状况、婚姻状况、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初婚年龄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小孩年龄、教育年限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、年收入状况、自我感觉以及对古典音乐、乡村音乐、爵士乐、电视新闻等的爱好程度等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个因素。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" y="-25400"/>
            <a:ext cx="9222105" cy="605155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面向属性归纳，实例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" y="782955"/>
            <a:ext cx="8839835" cy="581469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如果教育年限长，那么年收入多”和“如果教育年限长，那么年收入很多”并给出了相应的可信度 （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）和因果关联强度（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）。然后同时进入对这两条规则的评价过程，得到相应的支持强度（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</a:t>
            </a:r>
            <a:r>
              <a:rPr lang="zh-CN" altLang="en-US" sz="2800" b="1" dirty="0" smtClean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评价算法，因为第一条规则的支持强度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0.298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大于因果关联强度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0.205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所以接受第一条规则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条规则的支持强度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0.106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小于因果关联强度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0.265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所以拒绝接受第二条规则。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" y="0"/>
            <a:ext cx="9180830" cy="5880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240030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96215" y="721995"/>
          <a:ext cx="8873490" cy="559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4" imgW="5734050" imgH="4371975" progId="Paint.Picture">
                  <p:embed/>
                </p:oleObj>
              </mc:Choice>
              <mc:Fallback>
                <p:oleObj r:id="rId4" imgW="5734050" imgH="4371975" progId="Paint.Picture">
                  <p:embed/>
                  <p:pic>
                    <p:nvPicPr>
                      <p:cNvPr id="0" name="图片 4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" y="721995"/>
                        <a:ext cx="8873490" cy="5594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" y="0"/>
            <a:ext cx="9076055" cy="610870"/>
          </a:xfrm>
        </p:spPr>
        <p:txBody>
          <a:bodyPr/>
          <a:lstStyle/>
          <a:p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挖掘方法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688975"/>
            <a:ext cx="8102600" cy="574167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5.1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描述性数据挖掘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5.2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决策树法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聚类分析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划分法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层次法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5.5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预测 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GMDH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68765" cy="60198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关联规则的基本概念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概念和问题描述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i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I={i</a:t>
            </a:r>
            <a:r>
              <a:rPr lang="en-US" altLang="zh-CN" sz="2800" b="1" i="1" baseline="-30000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</a:t>
            </a:r>
            <a:r>
              <a:rPr lang="en-US" altLang="zh-CN" sz="2800" b="1" i="1" baseline="-30000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,…, </a:t>
            </a:r>
            <a:r>
              <a:rPr lang="en-US" altLang="zh-CN" sz="2800" b="1" i="1" dirty="0" err="1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i="1" baseline="-30000" dirty="0" err="1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800" b="1" i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是布尔值表示的集合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其中的元素称为项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(item)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为交易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(transaction)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的集合，这里交易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是项的集合，并且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每一个交易有唯一的标识，如交易号，记作</a:t>
            </a:r>
            <a:r>
              <a:rPr lang="en-US" altLang="zh-CN" sz="2800" b="1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TID</a:t>
            </a:r>
            <a:endParaRPr lang="en-US" altLang="zh-CN" sz="28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中项的集合，如果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，那么称交易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" y="0"/>
            <a:ext cx="9100185" cy="60071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关联规则的基本概念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481965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个关联规则是形如：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的蕴涵式，这里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，并且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在交易数据库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中的支持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support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）是交易集中同时包含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的交易数与所有交易数之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Support(X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Support(X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Y)=|{T:X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D}|/|D|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970" y="1002983"/>
            <a:ext cx="8659813" cy="438626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在交易集中的可信度（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confidence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的交易数与包含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的交易数之比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marL="0" indent="0" algn="just">
              <a:lnSpc>
                <a:spcPct val="90000"/>
              </a:lnSpc>
              <a:buNone/>
            </a:pP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confidence(X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Confidence(X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Y)=|{T:X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D}|/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|{T:X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D}|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68765" cy="60198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关联规则的基本概念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69328"/>
            <a:ext cx="8785225" cy="4681537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给定一个交易集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，挖掘关联规则问题就是产生支持度和可信度</a:t>
            </a:r>
          </a:p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分别大于用户给定的最小支持度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minsupp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和最小可信度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minconf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的关联关系。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u="sng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描述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这种在一个事务集中项之间同时出现的规律的知识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68765" cy="60198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关联规则的基本概念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-5715" y="0"/>
            <a:ext cx="9205595" cy="609600"/>
          </a:xfrm>
        </p:spPr>
        <p:txBody>
          <a:bodyPr/>
          <a:lstStyle/>
          <a:p>
            <a:pPr algn="ctr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引言</a:t>
            </a:r>
          </a:p>
        </p:txBody>
      </p:sp>
      <p:pic>
        <p:nvPicPr>
          <p:cNvPr id="203780" name="Picture 2052" descr="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30" y="609600"/>
            <a:ext cx="1820863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3781" name="Text Box 2053"/>
          <p:cNvSpPr txBox="1">
            <a:spLocks noChangeArrowheads="1"/>
          </p:cNvSpPr>
          <p:nvPr/>
        </p:nvSpPr>
        <p:spPr bwMode="auto">
          <a:xfrm>
            <a:off x="2603500" y="610235"/>
            <a:ext cx="6388100" cy="527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•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决策树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charset="0"/>
              </a:rPr>
              <a:t>Decision Trees 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）</a:t>
            </a:r>
            <a:endParaRPr lang="zh-CN" altLang="en-US" sz="3200" b="1">
              <a:solidFill>
                <a:srgbClr val="000000"/>
              </a:solidFill>
              <a:latin typeface="Comic Sans MS" panose="030F0702030302020204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•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最临近分类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charset="0"/>
              </a:rPr>
              <a:t>Nearest Neighbor Classification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）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•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神经网络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charset="0"/>
              </a:rPr>
              <a:t>Neural Networks 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）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•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规则归纳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charset="0"/>
              </a:rPr>
              <a:t>Rule Induction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）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•K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均值聚类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charset="0"/>
              </a:rPr>
              <a:t>K-means Clustering</a:t>
            </a:r>
            <a:r>
              <a:rPr lang="zh-CN" altLang="en-US" b="1">
                <a:solidFill>
                  <a:srgbClr val="000000"/>
                </a:solidFill>
                <a:latin typeface="Comic Sans MS" panose="030F0702030302020204" charset="0"/>
              </a:rPr>
              <a:t>）</a:t>
            </a:r>
            <a:r>
              <a:rPr lang="zh-CN" altLang="en-US" b="1">
                <a:latin typeface="Comic Sans MS" panose="030F070203030202020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" y="0"/>
            <a:ext cx="9044940" cy="587375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579120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如果不考虑关联规则的支持度和可信度，那么在事务数据库中存在无穷多的关联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事实上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，人们一般只对满足一定的支持度和可信度的关联规则感兴趣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文献中，一般称满足一定要求的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如较大的支持度和可信度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的规则为强规则。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" y="0"/>
            <a:ext cx="9099550" cy="6007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" y="838200"/>
            <a:ext cx="8804275" cy="550545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为了发现出有意义的关联规则，需要给定两个阈值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最小支持度和最小可信度。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最小支持度：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即用户规定的关联规则必须满足的最小支持度，它表示了一组物品集在统计意义上需满足的最低程度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最小可信度：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即用户规定的关联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必须满足的最小可信度，它反应了关联规则的最低可靠度。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" y="0"/>
            <a:ext cx="9228455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826770"/>
            <a:ext cx="8915400" cy="47625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Association rule mining: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在事务数据库（关系数据库）中，寻找频繁项集所构成的模式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它表示一种关联关系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可以是相关关系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因果关系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Applications: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货蓝分析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营销等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Examples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SzPct val="80000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buys(x, “diapers”) 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buys(x, “beers”) [0.5%, 60%]</a:t>
            </a:r>
          </a:p>
        </p:txBody>
      </p:sp>
    </p:spTree>
  </p:cSld>
  <p:clrMapOvr>
    <a:masterClrMapping/>
  </p:clrMapOvr>
  <p:transition advClick="0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222740" cy="61468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关联规则的另一种说法：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76300"/>
            <a:ext cx="8343900" cy="4991100"/>
          </a:xfrm>
          <a:noFill/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给定: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1) 交易数据库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 每个交易是项目的列表（由客户在访问中购买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使一组项目的存在与另一组项目的存在相关的所有规则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30030" cy="64135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规则测度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支持度、可信度 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45" y="838200"/>
            <a:ext cx="5189855" cy="27038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查找所有规则X＆Y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Z最小的信心和支持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支持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度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s，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是指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包含{X＆Y＆Z}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事务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置信度c，具有{X＆Y}的事务也包含Z的条件概率</a:t>
            </a:r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228600" y="3962400"/>
          <a:ext cx="39560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Worksheet" r:id="rId4" imgW="3857625" imgH="1924050" progId="Excel.Sheet.8">
                  <p:embed/>
                </p:oleObj>
              </mc:Choice>
              <mc:Fallback>
                <p:oleObj name="Worksheet" r:id="rId4" imgW="3857625" imgH="1924050" progId="Excel.Sheet.8">
                  <p:embed/>
                  <p:pic>
                    <p:nvPicPr>
                      <p:cNvPr id="0" name="图片 5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62400"/>
                        <a:ext cx="3956050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4419600" y="3962400"/>
            <a:ext cx="457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让最低支持50％，最低信心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50％，我们有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 i="1" dirty="0">
                <a:solidFill>
                  <a:srgbClr val="FF0000"/>
                </a:solidFill>
              </a:rPr>
              <a:t>A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  C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(50%, 66.6%)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 i="1" dirty="0">
                <a:solidFill>
                  <a:srgbClr val="FF0000"/>
                </a:solidFill>
              </a:rPr>
              <a:t>C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  A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(50%, 100%)</a:t>
            </a:r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685800" y="1600200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1600200" y="1828800"/>
            <a:ext cx="1905000" cy="1524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914400" y="2286000"/>
            <a:ext cx="22860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 flipV="1">
            <a:off x="2819400" y="1676400"/>
            <a:ext cx="2286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 flipH="1" flipV="1">
            <a:off x="1905000" y="1447800"/>
            <a:ext cx="76200" cy="914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2590800" y="1143000"/>
            <a:ext cx="1219200" cy="62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客户购买尿布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1295400" y="990600"/>
            <a:ext cx="1042988" cy="62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en-US" altLang="zh-CN" sz="1600" b="1">
                <a:latin typeface="Times New Roman" panose="02020603050405020304" pitchFamily="18" charset="0"/>
              </a:rPr>
              <a:t>客户购买两者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533400" y="3048000"/>
            <a:ext cx="1409700" cy="35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kumimoji="0" lang="en-US" altLang="zh-CN" sz="1600" b="1">
                <a:solidFill>
                  <a:schemeClr val="tx2"/>
                </a:solidFill>
                <a:latin typeface="Times New Roman" panose="02020603050405020304" pitchFamily="18" charset="0"/>
              </a:rPr>
              <a:t>客户购买啤酒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288925" y="1076325"/>
            <a:ext cx="3665538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990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</a:t>
            </a:r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25908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</p:spTree>
  </p:cSld>
  <p:clrMapOvr>
    <a:masterClrMapping/>
  </p:clrMapOvr>
  <p:transition advClick="0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-33655"/>
            <a:ext cx="9130030" cy="64389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规则实例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10535"/>
            <a:ext cx="8229600" cy="2438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For rule 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</a:t>
            </a:r>
            <a:r>
              <a:rPr lang="en-US" altLang="zh-CN" sz="2800" i="1" dirty="0"/>
              <a:t>C</a:t>
            </a:r>
            <a:r>
              <a:rPr lang="en-US" altLang="zh-CN" sz="2800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/>
              <a:t>support = support({</a:t>
            </a:r>
            <a:r>
              <a:rPr lang="en-US" altLang="zh-CN" sz="2400" i="1" dirty="0"/>
              <a:t>A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C</a:t>
            </a:r>
            <a:r>
              <a:rPr lang="en-US" altLang="zh-CN" sz="2400" dirty="0"/>
              <a:t>}) = 50%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/>
              <a:t>confidence = support({</a:t>
            </a:r>
            <a:r>
              <a:rPr lang="en-US" altLang="zh-CN" sz="2400" i="1" dirty="0"/>
              <a:t>A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C</a:t>
            </a:r>
            <a:r>
              <a:rPr lang="en-US" altLang="zh-CN" sz="2400" dirty="0"/>
              <a:t>})/support({</a:t>
            </a:r>
            <a:r>
              <a:rPr lang="en-US" altLang="zh-CN" sz="2400" i="1" dirty="0"/>
              <a:t>A</a:t>
            </a:r>
            <a:r>
              <a:rPr lang="en-US" altLang="zh-CN" sz="2400" dirty="0"/>
              <a:t>}) = 66.6%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Apriori原则</a:t>
            </a:r>
            <a:r>
              <a:rPr lang="en-US" altLang="zh-CN" sz="2800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u="sng">
                <a:solidFill>
                  <a:schemeClr val="hlink"/>
                </a:solidFill>
              </a:rPr>
              <a:t>频繁项集的任何子集必须是频繁的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73089" y="1138524"/>
          <a:ext cx="40020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Worksheet" r:id="rId4" imgW="3962400" imgH="1935480" progId="Excel.Sheet.8">
                  <p:embed/>
                </p:oleObj>
              </mc:Choice>
              <mc:Fallback>
                <p:oleObj name="Worksheet" r:id="rId4" imgW="3962400" imgH="1935480" progId="Excel.Sheet.8">
                  <p:embed/>
                  <p:pic>
                    <p:nvPicPr>
                      <p:cNvPr id="0" name="图片 6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89" y="1138524"/>
                        <a:ext cx="40020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4962525" y="2133600"/>
          <a:ext cx="36766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Worksheet" r:id="rId6" imgW="3257550" imgH="1752600" progId="Excel.Sheet.8">
                  <p:embed/>
                </p:oleObj>
              </mc:Choice>
              <mc:Fallback>
                <p:oleObj name="Worksheet" r:id="rId6" imgW="3257550" imgH="1752600" progId="Excel.Sheet.8">
                  <p:embed/>
                  <p:pic>
                    <p:nvPicPr>
                      <p:cNvPr id="0" name="图片 6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133600"/>
                        <a:ext cx="367665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4945856" y="1144587"/>
            <a:ext cx="2814638" cy="82232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zh-CN" dirty="0">
                <a:latin typeface="Times New Roman" panose="02020603050405020304" pitchFamily="18" charset="0"/>
              </a:rPr>
              <a:t>Min. support 50%</a:t>
            </a:r>
          </a:p>
          <a:p>
            <a:pPr eaLnBrk="0" hangingPunct="0"/>
            <a:r>
              <a:rPr kumimoji="0" lang="en-US" altLang="zh-CN" dirty="0">
                <a:latin typeface="Times New Roman" panose="02020603050405020304" pitchFamily="18" charset="0"/>
              </a:rPr>
              <a:t>Min. confidence 50%</a:t>
            </a:r>
          </a:p>
        </p:txBody>
      </p:sp>
      <p:cxnSp>
        <p:nvCxnSpPr>
          <p:cNvPr id="287751" name="AutoShape 7"/>
          <p:cNvCxnSpPr>
            <a:cxnSpLocks noChangeShapeType="1"/>
          </p:cNvCxnSpPr>
          <p:nvPr/>
        </p:nvCxnSpPr>
        <p:spPr bwMode="auto">
          <a:xfrm>
            <a:off x="4195763" y="2427287"/>
            <a:ext cx="909637" cy="97790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2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5029200" y="5411787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5257800" y="548798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4343400" y="5913046"/>
            <a:ext cx="45720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zh-CN" altLang="en-US" b="1">
                <a:latin typeface="Times New Roman" panose="02020603050405020304" pitchFamily="18" charset="0"/>
              </a:rPr>
              <a:t>非常重要：是指每个子频繁项集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140200" y="609600"/>
            <a:ext cx="45720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zh-CN" altLang="en-US" b="1">
                <a:latin typeface="Times New Roman" panose="02020603050405020304" pitchFamily="18" charset="0"/>
              </a:rPr>
              <a:t>解释频繁项集</a:t>
            </a:r>
            <a:r>
              <a:rPr kumimoji="0" lang="en-US" altLang="zh-CN" b="1">
                <a:latin typeface="Times New Roman" panose="02020603050405020304" pitchFamily="18" charset="0"/>
              </a:rPr>
              <a:t>L</a:t>
            </a:r>
            <a:r>
              <a:rPr kumimoji="0" lang="zh-CN" altLang="en-US" b="1">
                <a:latin typeface="Times New Roman" panose="02020603050405020304" pitchFamily="18" charset="0"/>
              </a:rPr>
              <a:t>，候选频繁项</a:t>
            </a:r>
            <a:r>
              <a:rPr kumimoji="0" lang="en-US" altLang="zh-CN" b="1"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ransition advClick="0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4605" y="-15875"/>
            <a:ext cx="9240520" cy="701040"/>
          </a:xfrm>
          <a:noFill/>
        </p:spPr>
        <p:txBody>
          <a:bodyPr lIns="92075" tIns="46038" rIns="92075" bIns="46038" anchor="ctr"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找出最小频繁项集：关键步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56388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查找频繁项目集：具有最低支持的项目集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频繁项集的子集也必须是频繁项集</a:t>
            </a:r>
          </a:p>
          <a:p>
            <a:pPr lvl="2">
              <a:lnSpc>
                <a:spcPct val="12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即如果{AB}是频繁项集，则{A}和{B}都应该是频繁项集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迭代地找到具有从1到k（k-itemset）的基数的频繁项集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使用频繁项集生成关联规则</a:t>
            </a:r>
            <a:r>
              <a:rPr lang="zh-CN" altLang="en-US" sz="280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" y="0"/>
            <a:ext cx="9189720" cy="609600"/>
          </a:xfrm>
        </p:spPr>
        <p:txBody>
          <a:bodyPr/>
          <a:lstStyle/>
          <a:p>
            <a:r>
              <a:rPr lang="en-US" altLang="zh-CN" sz="4000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联合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 通过将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k-1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与其自身相连来生成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剪支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不频繁的任何（k-1）项集合不能是频繁k项目集的子集</a:t>
            </a:r>
          </a:p>
          <a:p>
            <a:r>
              <a:rPr lang="en-US" altLang="zh-CN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伪代码</a:t>
            </a:r>
            <a:r>
              <a:rPr lang="en-US" altLang="zh-CN" sz="2800" dirty="0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 err="1"/>
              <a:t>C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: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大小为k的候选项集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 err="1"/>
              <a:t>L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 :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大小k的频繁项集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/>
              <a:t>L</a:t>
            </a:r>
            <a:r>
              <a:rPr lang="en-US" altLang="zh-CN" sz="2000" i="1" baseline="-25000" dirty="0"/>
              <a:t>1</a:t>
            </a:r>
            <a:r>
              <a:rPr lang="en-US" altLang="zh-CN" sz="2000" dirty="0"/>
              <a:t> = {frequent items};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83F24"/>
                </a:solidFill>
              </a:rPr>
              <a:t>for</a:t>
            </a:r>
            <a:r>
              <a:rPr lang="en-US" altLang="zh-CN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i="1" dirty="0"/>
              <a:t>k</a:t>
            </a:r>
            <a:r>
              <a:rPr lang="en-US" altLang="zh-CN" sz="2000" dirty="0"/>
              <a:t> = 1; </a:t>
            </a:r>
            <a:r>
              <a:rPr lang="en-US" altLang="zh-CN" sz="2000" i="1" dirty="0" err="1"/>
              <a:t>L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 !=</a:t>
            </a:r>
            <a:r>
              <a:rPr lang="en-US" altLang="zh-CN" sz="2000" dirty="0">
                <a:sym typeface="Symbol" panose="05050102010706020507" pitchFamily="18" charset="2"/>
              </a:rPr>
              <a:t></a:t>
            </a:r>
            <a:r>
              <a:rPr lang="en-US" altLang="zh-CN" sz="2000" dirty="0"/>
              <a:t>; </a:t>
            </a:r>
            <a:r>
              <a:rPr lang="en-US" altLang="zh-CN" sz="2000" i="1" dirty="0"/>
              <a:t>k</a:t>
            </a:r>
            <a:r>
              <a:rPr lang="en-US" altLang="zh-CN" sz="2000" dirty="0"/>
              <a:t>++) </a:t>
            </a:r>
            <a:r>
              <a:rPr lang="en-US" altLang="zh-CN" sz="2000" b="1" dirty="0">
                <a:solidFill>
                  <a:srgbClr val="F83F24"/>
                </a:solidFill>
              </a:rPr>
              <a:t>do begin</a:t>
            </a:r>
            <a:endParaRPr lang="en-US" altLang="zh-CN" sz="20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  </a:t>
            </a:r>
            <a:r>
              <a:rPr lang="en-US" altLang="zh-CN" sz="2000" i="1" dirty="0" smtClean="0"/>
              <a:t>C</a:t>
            </a:r>
            <a:r>
              <a:rPr lang="en-US" altLang="zh-CN" sz="2000" i="1" baseline="-25000" dirty="0" smtClean="0"/>
              <a:t>k+1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en-US" altLang="zh-CN" sz="2000" i="1" baseline="-250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生成的候选</a:t>
            </a:r>
            <a:r>
              <a:rPr lang="en-US" altLang="zh-CN" sz="2000" dirty="0"/>
              <a:t>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F83F24"/>
                </a:solidFill>
              </a:rPr>
              <a:t>for each</a:t>
            </a:r>
            <a:r>
              <a:rPr lang="en-US" altLang="zh-CN" sz="2000" dirty="0"/>
              <a:t> transaction </a:t>
            </a:r>
            <a:r>
              <a:rPr lang="en-US" altLang="zh-CN" sz="2000" i="1" dirty="0"/>
              <a:t>t</a:t>
            </a:r>
            <a:r>
              <a:rPr lang="en-US" altLang="zh-CN" sz="2000" dirty="0"/>
              <a:t> in database do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       increment the count of all candidates in </a:t>
            </a:r>
            <a:r>
              <a:rPr lang="en-US" altLang="zh-CN" sz="1800" i="1" dirty="0"/>
              <a:t>C</a:t>
            </a:r>
            <a:r>
              <a:rPr lang="en-US" altLang="zh-CN" sz="1800" i="1" baseline="-25000" dirty="0"/>
              <a:t>k+1</a:t>
            </a:r>
            <a:r>
              <a:rPr lang="en-US" altLang="zh-CN" sz="1800" dirty="0"/>
              <a:t>                            that are contained in </a:t>
            </a:r>
            <a:r>
              <a:rPr lang="en-US" altLang="zh-CN" sz="1800" i="1" dirty="0"/>
              <a:t>t</a:t>
            </a:r>
            <a:endParaRPr lang="en-US" altLang="zh-CN" sz="1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i="1" dirty="0"/>
              <a:t>L</a:t>
            </a:r>
            <a:r>
              <a:rPr lang="en-US" altLang="zh-CN" sz="2000" i="1" baseline="-25000" dirty="0"/>
              <a:t>k+1</a:t>
            </a:r>
            <a:r>
              <a:rPr lang="en-US" altLang="zh-CN" sz="2000" dirty="0"/>
              <a:t>  = candidates in </a:t>
            </a:r>
            <a:r>
              <a:rPr lang="en-US" altLang="zh-CN" sz="2000" i="1" dirty="0"/>
              <a:t>C</a:t>
            </a:r>
            <a:r>
              <a:rPr lang="en-US" altLang="zh-CN" sz="2000" i="1" baseline="-25000" dirty="0"/>
              <a:t>k+1</a:t>
            </a:r>
            <a:r>
              <a:rPr lang="en-US" altLang="zh-CN" sz="2000" dirty="0"/>
              <a:t> with </a:t>
            </a:r>
            <a:r>
              <a:rPr lang="en-US" altLang="zh-CN" sz="2000" dirty="0" err="1"/>
              <a:t>min_support</a:t>
            </a:r>
            <a:endParaRPr lang="en-US" altLang="zh-CN" sz="20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b="1" dirty="0">
                <a:solidFill>
                  <a:srgbClr val="F83F24"/>
                </a:solidFill>
              </a:rPr>
              <a:t> end</a:t>
            </a:r>
            <a:endParaRPr lang="en-US" altLang="zh-CN" sz="20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83F24"/>
                </a:solidFill>
              </a:rPr>
              <a:t>return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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L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  <p:transition advClick="0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805" y="-3175"/>
            <a:ext cx="9057640" cy="650875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290819" name="Object 1027"/>
          <p:cNvGraphicFramePr>
            <a:graphicFrameLocks noChangeAspect="1"/>
          </p:cNvGraphicFramePr>
          <p:nvPr/>
        </p:nvGraphicFramePr>
        <p:xfrm>
          <a:off x="303213" y="1397000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Worksheet" r:id="rId4" imgW="1676400" imgH="1752600" progId="Excel.Sheet.8">
                  <p:embed/>
                </p:oleObj>
              </mc:Choice>
              <mc:Fallback>
                <p:oleObj name="Worksheet" r:id="rId4" imgW="1676400" imgH="1752600" progId="Excel.Sheet.8">
                  <p:embed/>
                  <p:pic>
                    <p:nvPicPr>
                      <p:cNvPr id="0" name="图片 7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397000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0" name="Text Box 1028"/>
          <p:cNvSpPr txBox="1">
            <a:spLocks noChangeArrowheads="1"/>
          </p:cNvSpPr>
          <p:nvPr/>
        </p:nvSpPr>
        <p:spPr bwMode="auto">
          <a:xfrm>
            <a:off x="255588" y="99060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290821" name="Object 1029"/>
          <p:cNvGraphicFramePr>
            <a:graphicFrameLocks noChangeAspect="1"/>
          </p:cNvGraphicFramePr>
          <p:nvPr/>
        </p:nvGraphicFramePr>
        <p:xfrm>
          <a:off x="3262313" y="1069975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Worksheet" r:id="rId6" imgW="1628775" imgH="2095500" progId="Excel.Sheet.8">
                  <p:embed/>
                </p:oleObj>
              </mc:Choice>
              <mc:Fallback>
                <p:oleObj name="Worksheet" r:id="rId6" imgW="1628775" imgH="2095500" progId="Excel.Sheet.8">
                  <p:embed/>
                  <p:pic>
                    <p:nvPicPr>
                      <p:cNvPr id="0" name="图片 7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069975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1030"/>
          <p:cNvGraphicFramePr>
            <a:graphicFrameLocks noChangeAspect="1"/>
          </p:cNvGraphicFramePr>
          <p:nvPr/>
        </p:nvGraphicFramePr>
        <p:xfrm>
          <a:off x="5784850" y="1162050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Worksheet" r:id="rId8" imgW="1628775" imgH="1752600" progId="Excel.Sheet.8">
                  <p:embed/>
                </p:oleObj>
              </mc:Choice>
              <mc:Fallback>
                <p:oleObj name="Worksheet" r:id="rId8" imgW="1628775" imgH="1752600" progId="Excel.Sheet.8">
                  <p:embed/>
                  <p:pic>
                    <p:nvPicPr>
                      <p:cNvPr id="0" name="图片 7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162050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3" name="Text Box 1031"/>
          <p:cNvSpPr txBox="1">
            <a:spLocks noChangeArrowheads="1"/>
          </p:cNvSpPr>
          <p:nvPr/>
        </p:nvSpPr>
        <p:spPr bwMode="auto">
          <a:xfrm>
            <a:off x="2181225" y="1874837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290824" name="Line 1032"/>
          <p:cNvSpPr>
            <a:spLocks noChangeShapeType="1"/>
          </p:cNvSpPr>
          <p:nvPr/>
        </p:nvSpPr>
        <p:spPr bwMode="auto">
          <a:xfrm>
            <a:off x="2297113" y="2320925"/>
            <a:ext cx="83185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25" name="Text Box 1033"/>
          <p:cNvSpPr txBox="1">
            <a:spLocks noChangeArrowheads="1"/>
          </p:cNvSpPr>
          <p:nvPr/>
        </p:nvSpPr>
        <p:spPr bwMode="auto">
          <a:xfrm>
            <a:off x="2759075" y="132238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C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0826" name="Text Box 1034"/>
          <p:cNvSpPr txBox="1">
            <a:spLocks noChangeArrowheads="1"/>
          </p:cNvSpPr>
          <p:nvPr/>
        </p:nvSpPr>
        <p:spPr bwMode="auto">
          <a:xfrm>
            <a:off x="5346700" y="11652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L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90827" name="Object 1035"/>
          <p:cNvGraphicFramePr>
            <a:graphicFrameLocks noChangeAspect="1"/>
          </p:cNvGraphicFramePr>
          <p:nvPr/>
        </p:nvGraphicFramePr>
        <p:xfrm>
          <a:off x="6610350" y="2982912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Worksheet" r:id="rId10" imgW="1000125" imgH="2438400" progId="Excel.Sheet.8">
                  <p:embed/>
                </p:oleObj>
              </mc:Choice>
              <mc:Fallback>
                <p:oleObj name="Worksheet" r:id="rId10" imgW="1000125" imgH="2438400" progId="Excel.Sheet.8">
                  <p:embed/>
                  <p:pic>
                    <p:nvPicPr>
                      <p:cNvPr id="0" name="图片 7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982912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8" name="Object 1036"/>
          <p:cNvGraphicFramePr>
            <a:graphicFrameLocks noChangeAspect="1"/>
          </p:cNvGraphicFramePr>
          <p:nvPr/>
        </p:nvGraphicFramePr>
        <p:xfrm>
          <a:off x="3200400" y="3094037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Worksheet" r:id="rId12" imgW="1590675" imgH="2438400" progId="Excel.Sheet.8">
                  <p:embed/>
                </p:oleObj>
              </mc:Choice>
              <mc:Fallback>
                <p:oleObj name="Worksheet" r:id="rId12" imgW="1590675" imgH="2438400" progId="Excel.Sheet.8">
                  <p:embed/>
                  <p:pic>
                    <p:nvPicPr>
                      <p:cNvPr id="0" name="图片 7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94037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037"/>
          <p:cNvGraphicFramePr>
            <a:graphicFrameLocks noChangeAspect="1"/>
          </p:cNvGraphicFramePr>
          <p:nvPr/>
        </p:nvGraphicFramePr>
        <p:xfrm>
          <a:off x="812800" y="3357562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Worksheet" r:id="rId14" imgW="1590675" imgH="1752600" progId="Excel.Sheet.8">
                  <p:embed/>
                </p:oleObj>
              </mc:Choice>
              <mc:Fallback>
                <p:oleObj name="Worksheet" r:id="rId14" imgW="1590675" imgH="1752600" progId="Excel.Sheet.8">
                  <p:embed/>
                  <p:pic>
                    <p:nvPicPr>
                      <p:cNvPr id="0" name="图片 7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357562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0" name="Text Box 1038"/>
          <p:cNvSpPr txBox="1">
            <a:spLocks noChangeArrowheads="1"/>
          </p:cNvSpPr>
          <p:nvPr/>
        </p:nvSpPr>
        <p:spPr bwMode="auto">
          <a:xfrm>
            <a:off x="301625" y="33305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L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0831" name="Text Box 1039"/>
          <p:cNvSpPr txBox="1">
            <a:spLocks noChangeArrowheads="1"/>
          </p:cNvSpPr>
          <p:nvPr/>
        </p:nvSpPr>
        <p:spPr bwMode="auto">
          <a:xfrm>
            <a:off x="2728913" y="29337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C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0832" name="Text Box 1040"/>
          <p:cNvSpPr txBox="1">
            <a:spLocks noChangeArrowheads="1"/>
          </p:cNvSpPr>
          <p:nvPr/>
        </p:nvSpPr>
        <p:spPr bwMode="auto">
          <a:xfrm>
            <a:off x="6016625" y="2984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C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0833" name="Line 1041"/>
          <p:cNvSpPr>
            <a:spLocks noChangeShapeType="1"/>
          </p:cNvSpPr>
          <p:nvPr/>
        </p:nvSpPr>
        <p:spPr bwMode="auto">
          <a:xfrm flipH="1">
            <a:off x="5127625" y="3854450"/>
            <a:ext cx="11207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34" name="Text Box 1042"/>
          <p:cNvSpPr txBox="1">
            <a:spLocks noChangeArrowheads="1"/>
          </p:cNvSpPr>
          <p:nvPr/>
        </p:nvSpPr>
        <p:spPr bwMode="auto">
          <a:xfrm>
            <a:off x="5148263" y="33528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290835" name="AutoShape 1043"/>
          <p:cNvSpPr>
            <a:spLocks noChangeArrowheads="1"/>
          </p:cNvSpPr>
          <p:nvPr/>
        </p:nvSpPr>
        <p:spPr bwMode="auto">
          <a:xfrm>
            <a:off x="7924800" y="2420937"/>
            <a:ext cx="609600" cy="1922463"/>
          </a:xfrm>
          <a:prstGeom prst="curvedLeftArrow">
            <a:avLst>
              <a:gd name="adj1" fmla="val 63073"/>
              <a:gd name="adj2" fmla="val 126146"/>
              <a:gd name="adj3" fmla="val 33333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36" name="Line 1044"/>
          <p:cNvSpPr>
            <a:spLocks noChangeShapeType="1"/>
          </p:cNvSpPr>
          <p:nvPr/>
        </p:nvSpPr>
        <p:spPr bwMode="auto">
          <a:xfrm>
            <a:off x="2535238" y="5900737"/>
            <a:ext cx="16922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37" name="Text Box 1045"/>
          <p:cNvSpPr txBox="1">
            <a:spLocks noChangeArrowheads="1"/>
          </p:cNvSpPr>
          <p:nvPr/>
        </p:nvSpPr>
        <p:spPr bwMode="auto">
          <a:xfrm>
            <a:off x="698500" y="5403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C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0838" name="Text Box 1046"/>
          <p:cNvSpPr txBox="1">
            <a:spLocks noChangeArrowheads="1"/>
          </p:cNvSpPr>
          <p:nvPr/>
        </p:nvSpPr>
        <p:spPr bwMode="auto">
          <a:xfrm>
            <a:off x="4114800" y="5392737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 i="1">
                <a:latin typeface="Times New Roman" panose="02020603050405020304" pitchFamily="18" charset="0"/>
              </a:rPr>
              <a:t>L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90839" name="Object 1047"/>
          <p:cNvGraphicFramePr>
            <a:graphicFrameLocks noChangeAspect="1"/>
          </p:cNvGraphicFramePr>
          <p:nvPr/>
        </p:nvGraphicFramePr>
        <p:xfrm>
          <a:off x="1166813" y="5446712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Worksheet" r:id="rId16" imgW="1000125" imgH="723900" progId="Excel.Sheet.8">
                  <p:embed/>
                </p:oleObj>
              </mc:Choice>
              <mc:Fallback>
                <p:oleObj name="Worksheet" r:id="rId16" imgW="1000125" imgH="723900" progId="Excel.Sheet.8">
                  <p:embed/>
                  <p:pic>
                    <p:nvPicPr>
                      <p:cNvPr id="0" name="图片 7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446712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40" name="Text Box 1048"/>
          <p:cNvSpPr txBox="1">
            <a:spLocks noChangeArrowheads="1"/>
          </p:cNvSpPr>
          <p:nvPr/>
        </p:nvSpPr>
        <p:spPr bwMode="auto">
          <a:xfrm>
            <a:off x="2732088" y="5483225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290841" name="Object 1049"/>
          <p:cNvGraphicFramePr>
            <a:graphicFrameLocks noChangeAspect="1"/>
          </p:cNvGraphicFramePr>
          <p:nvPr/>
        </p:nvGraphicFramePr>
        <p:xfrm>
          <a:off x="4568825" y="5437187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Worksheet" r:id="rId18" imgW="1590675" imgH="714375" progId="Excel.Sheet.8">
                  <p:embed/>
                </p:oleObj>
              </mc:Choice>
              <mc:Fallback>
                <p:oleObj name="Worksheet" r:id="rId18" imgW="1590675" imgH="714375" progId="Excel.Sheet.8">
                  <p:embed/>
                  <p:pic>
                    <p:nvPicPr>
                      <p:cNvPr id="0" name="图片 7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437187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42" name="AutoShape 1050"/>
          <p:cNvSpPr>
            <a:spLocks noChangeArrowheads="1"/>
          </p:cNvSpPr>
          <p:nvPr/>
        </p:nvSpPr>
        <p:spPr bwMode="auto">
          <a:xfrm>
            <a:off x="201613" y="4448175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43" name="Line 1051"/>
          <p:cNvSpPr>
            <a:spLocks noChangeShapeType="1"/>
          </p:cNvSpPr>
          <p:nvPr/>
        </p:nvSpPr>
        <p:spPr bwMode="auto">
          <a:xfrm>
            <a:off x="5181600" y="2039937"/>
            <a:ext cx="52705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44" name="Line 1052"/>
          <p:cNvSpPr>
            <a:spLocks noChangeShapeType="1"/>
          </p:cNvSpPr>
          <p:nvPr/>
        </p:nvSpPr>
        <p:spPr bwMode="auto">
          <a:xfrm flipH="1">
            <a:off x="2667000" y="4249737"/>
            <a:ext cx="609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Click="0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119235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Example 2: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假设用户指定的最小支持为40％，然后生成所有频繁项集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.. 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事务数据库如下所示 </a:t>
            </a: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04800" y="2667000"/>
          <a:ext cx="8440684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BMP 图象" r:id="rId4" imgW="4733925" imgH="1666875" progId="Paint.Picture">
                  <p:embed/>
                </p:oleObj>
              </mc:Choice>
              <mc:Fallback>
                <p:oleObj name="BMP 图象" r:id="rId4" imgW="4733925" imgH="1666875" progId="Paint.Picture">
                  <p:embed/>
                  <p:pic>
                    <p:nvPicPr>
                      <p:cNvPr id="0" name="图片 8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440684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" y="0"/>
            <a:ext cx="9076055" cy="610870"/>
          </a:xfrm>
        </p:spPr>
        <p:txBody>
          <a:bodyPr/>
          <a:lstStyle/>
          <a:p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挖掘方法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688975"/>
            <a:ext cx="8102600" cy="574167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5.1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描述性数据挖掘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决策树法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聚类分析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划分法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层次法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5.5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预测 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GMDH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119235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Pass 1</a:t>
            </a:r>
          </a:p>
          <a:p>
            <a:endParaRPr lang="en-US" altLang="zh-CN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0" y="1143000"/>
          <a:ext cx="4827905" cy="414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BMP 图象" r:id="rId4" imgW="2162175" imgH="1638300" progId="Paint.Picture">
                  <p:embed/>
                </p:oleObj>
              </mc:Choice>
              <mc:Fallback>
                <p:oleObj name="BMP 图象" r:id="rId4" imgW="2162175" imgH="1638300" progId="Paint.Picture">
                  <p:embed/>
                  <p:pic>
                    <p:nvPicPr>
                      <p:cNvPr id="0" name="图片 9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4827905" cy="4141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4391660" y="1143000"/>
          <a:ext cx="4804410" cy="414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BMP 图象" r:id="rId6" imgW="1933575" imgH="1638300" progId="Paint.Picture">
                  <p:embed/>
                </p:oleObj>
              </mc:Choice>
              <mc:Fallback>
                <p:oleObj name="BMP 图象" r:id="rId6" imgW="1933575" imgH="1638300" progId="Paint.Picture">
                  <p:embed/>
                  <p:pic>
                    <p:nvPicPr>
                      <p:cNvPr id="0" name="图片 9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660" y="1143000"/>
                        <a:ext cx="4804410" cy="4141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3048000" y="5173663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Pass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没有修剪，因为这些项目集的所有子集是罕见的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511175" y="1934845"/>
          <a:ext cx="21399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BMP 图象" r:id="rId4" imgW="2209800" imgH="2657475" progId="Paint.Picture">
                  <p:embed/>
                </p:oleObj>
              </mc:Choice>
              <mc:Fallback>
                <p:oleObj name="BMP 图象" r:id="rId4" imgW="2209800" imgH="2657475" progId="Paint.Picture">
                  <p:embed/>
                  <p:pic>
                    <p:nvPicPr>
                      <p:cNvPr id="0" name="图片 10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934845"/>
                        <a:ext cx="21399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2609850" y="1934845"/>
          <a:ext cx="6172200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BMP 图象" r:id="rId6" imgW="4314825" imgH="2695575" progId="Paint.Picture">
                  <p:embed/>
                </p:oleObj>
              </mc:Choice>
              <mc:Fallback>
                <p:oleObj name="BMP 图象" r:id="rId6" imgW="4314825" imgH="2695575" progId="Paint.Picture">
                  <p:embed/>
                  <p:pic>
                    <p:nvPicPr>
                      <p:cNvPr id="0" name="图片 10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934845"/>
                        <a:ext cx="6172200" cy="3856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Line 6"/>
          <p:cNvSpPr>
            <a:spLocks noChangeShapeType="1"/>
          </p:cNvSpPr>
          <p:nvPr/>
        </p:nvSpPr>
        <p:spPr bwMode="auto">
          <a:xfrm>
            <a:off x="5257800" y="33528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>
            <a:off x="5257800" y="36576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5257800" y="40386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5" name="Line 9"/>
          <p:cNvSpPr>
            <a:spLocks noChangeShapeType="1"/>
          </p:cNvSpPr>
          <p:nvPr/>
        </p:nvSpPr>
        <p:spPr bwMode="auto">
          <a:xfrm>
            <a:off x="5257800" y="43434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6" name="Line 10"/>
          <p:cNvSpPr>
            <a:spLocks noChangeShapeType="1"/>
          </p:cNvSpPr>
          <p:nvPr/>
        </p:nvSpPr>
        <p:spPr bwMode="auto">
          <a:xfrm>
            <a:off x="5257800" y="46482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>
            <a:off x="5257800" y="4953000"/>
            <a:ext cx="4572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8" name="Line 12"/>
          <p:cNvSpPr>
            <a:spLocks noChangeShapeType="1"/>
          </p:cNvSpPr>
          <p:nvPr/>
        </p:nvSpPr>
        <p:spPr bwMode="auto">
          <a:xfrm>
            <a:off x="5257800" y="5410200"/>
            <a:ext cx="457200" cy="7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>
            <a:off x="5257800" y="5791200"/>
            <a:ext cx="457200" cy="7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0" name="Line 14"/>
          <p:cNvSpPr>
            <a:spLocks noChangeShapeType="1"/>
          </p:cNvSpPr>
          <p:nvPr/>
        </p:nvSpPr>
        <p:spPr bwMode="auto">
          <a:xfrm>
            <a:off x="5334000" y="6096000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3429000" y="52498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Pass 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要创建C3只查看具有相同第一个项目的项目（在第k个，第一个 k-2 个项目必须匹配）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2388" name="Object 1028"/>
          <p:cNvGraphicFramePr>
            <a:graphicFrameLocks noChangeAspect="1"/>
          </p:cNvGraphicFramePr>
          <p:nvPr/>
        </p:nvGraphicFramePr>
        <p:xfrm>
          <a:off x="1152842" y="2430145"/>
          <a:ext cx="7115175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BMP 图象" r:id="rId4" imgW="4781550" imgH="2514600" progId="Paint.Picture">
                  <p:embed/>
                </p:oleObj>
              </mc:Choice>
              <mc:Fallback>
                <p:oleObj name="BMP 图象" r:id="rId4" imgW="4781550" imgH="2514600" progId="Paint.Picture">
                  <p:embed/>
                  <p:pic>
                    <p:nvPicPr>
                      <p:cNvPr id="0" name="图片 11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42" y="2430145"/>
                        <a:ext cx="7115175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9" name="Line 1029"/>
          <p:cNvSpPr>
            <a:spLocks noChangeShapeType="1"/>
          </p:cNvSpPr>
          <p:nvPr/>
        </p:nvSpPr>
        <p:spPr bwMode="auto">
          <a:xfrm flipV="1">
            <a:off x="4800600" y="5562600"/>
            <a:ext cx="68580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0" name="Line 1030"/>
          <p:cNvSpPr>
            <a:spLocks noChangeShapeType="1"/>
          </p:cNvSpPr>
          <p:nvPr/>
        </p:nvSpPr>
        <p:spPr bwMode="auto">
          <a:xfrm flipV="1">
            <a:off x="4800600" y="5257800"/>
            <a:ext cx="68580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1" name="Line 1031"/>
          <p:cNvSpPr>
            <a:spLocks noChangeShapeType="1"/>
          </p:cNvSpPr>
          <p:nvPr/>
        </p:nvSpPr>
        <p:spPr bwMode="auto">
          <a:xfrm flipV="1">
            <a:off x="4876800" y="4876800"/>
            <a:ext cx="68580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2" name="Line 1032"/>
          <p:cNvSpPr>
            <a:spLocks noChangeShapeType="1"/>
          </p:cNvSpPr>
          <p:nvPr/>
        </p:nvSpPr>
        <p:spPr bwMode="auto">
          <a:xfrm flipV="1">
            <a:off x="4800600" y="4343400"/>
            <a:ext cx="68580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3" name="Line 1033"/>
          <p:cNvSpPr>
            <a:spLocks noChangeShapeType="1"/>
          </p:cNvSpPr>
          <p:nvPr/>
        </p:nvSpPr>
        <p:spPr bwMode="auto">
          <a:xfrm flipV="1">
            <a:off x="4724400" y="35814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4" name="Line 1034"/>
          <p:cNvSpPr>
            <a:spLocks noChangeShapeType="1"/>
          </p:cNvSpPr>
          <p:nvPr/>
        </p:nvSpPr>
        <p:spPr bwMode="auto">
          <a:xfrm flipV="1">
            <a:off x="4724400" y="39624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37465" y="0"/>
            <a:ext cx="92627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4000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60" y="609600"/>
            <a:ext cx="8752840" cy="586740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修剪消除了ABE，因为BE不频繁 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在数据库中扫描事务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2680335" y="1995170"/>
          <a:ext cx="3514725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BMP 图象" r:id="rId4" imgW="2047875" imgH="2066925" progId="Paint.Picture">
                  <p:embed/>
                </p:oleObj>
              </mc:Choice>
              <mc:Fallback>
                <p:oleObj name="BMP 图象" r:id="rId4" imgW="2047875" imgH="2066925" progId="Paint.Picture">
                  <p:embed/>
                  <p:pic>
                    <p:nvPicPr>
                      <p:cNvPr id="0" name="图片 12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335" y="1995170"/>
                        <a:ext cx="3514725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" y="0"/>
            <a:ext cx="9167495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Pass4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首先 k - 2 = 2 项必须在传递 k = 5 中匹配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修剪：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对于ABCD，我们检查ABC，ABD，ACD，BCD是否频繁。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们在所有情况下，所以我们不修剪ABCD。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对于ACDE，我们检查ACD，AACE，ADE，CDE是否频繁。是的，在所有情况下，所以我们不修剪ACDE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457200" y="1600200"/>
          <a:ext cx="4724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BMP 图象" r:id="rId4" imgW="3476625" imgH="1304925" progId="Paint.Picture">
                  <p:embed/>
                </p:oleObj>
              </mc:Choice>
              <mc:Fallback>
                <p:oleObj name="BMP 图象" r:id="rId4" imgW="3476625" imgH="1304925" progId="Paint.Picture">
                  <p:embed/>
                  <p:pic>
                    <p:nvPicPr>
                      <p:cNvPr id="0" name="图片 13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47244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5410200" y="1676400"/>
          <a:ext cx="35052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BMP 图象" r:id="rId6" imgW="2286000" imgH="1219200" progId="Paint.Picture">
                  <p:embed/>
                </p:oleObj>
              </mc:Choice>
              <mc:Fallback>
                <p:oleObj name="BMP 图象" r:id="rId6" imgW="2286000" imgH="1219200" progId="Paint.Picture">
                  <p:embed/>
                  <p:pic>
                    <p:nvPicPr>
                      <p:cNvPr id="0" name="图片 13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3505200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26035" y="0"/>
            <a:ext cx="9248140" cy="6096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" y="17145"/>
            <a:ext cx="9124315" cy="57023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提高</a:t>
            </a:r>
            <a:r>
              <a:rPr lang="en-US" altLang="zh-CN" sz="4000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效率的途径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5791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事务减少：不包含任何频繁k项目集的事务在后续扫描中是无用的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分区：DB中可能频繁出现的任何项集都必须在DB的至少一个分区中频繁出现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抽样：对给定数据的子集进行挖掘，降低支持阈值+确定完整性的方法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动态项集计数：仅当估计其所有子集都频繁时才添加新候选项集</a:t>
            </a:r>
          </a:p>
        </p:txBody>
      </p:sp>
    </p:spTree>
  </p:cSld>
  <p:clrMapOvr>
    <a:masterClrMapping/>
  </p:clrMapOvr>
  <p:transition advClick="0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940" y="0"/>
            <a:ext cx="9266555" cy="608965"/>
          </a:xfrm>
        </p:spPr>
        <p:txBody>
          <a:bodyPr/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多级关联规则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7940" y="770255"/>
            <a:ext cx="48514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项(items)经常形成层次结构。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较低级别的项目支持较低。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关于在适当级别的项目集的规则可能是非常有用的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事务数据库可以基于维度和级别进行编码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我们可以探索共享多级挖掘</a:t>
            </a:r>
          </a:p>
        </p:txBody>
      </p:sp>
      <p:grpSp>
        <p:nvGrpSpPr>
          <p:cNvPr id="294916" name="Group 4"/>
          <p:cNvGrpSpPr/>
          <p:nvPr/>
        </p:nvGrpSpPr>
        <p:grpSpPr bwMode="auto">
          <a:xfrm>
            <a:off x="4822825" y="609600"/>
            <a:ext cx="4321175" cy="3089275"/>
            <a:chOff x="2870" y="1046"/>
            <a:chExt cx="2868" cy="2170"/>
          </a:xfrm>
        </p:grpSpPr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4079" y="1046"/>
              <a:ext cx="544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Food</a:t>
              </a:r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4637" y="1594"/>
              <a:ext cx="577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bread</a:t>
              </a: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488" y="1604"/>
              <a:ext cx="499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 dirty="0">
                  <a:latin typeface="Times New Roman" panose="02020603050405020304" pitchFamily="18" charset="0"/>
                </a:rPr>
                <a:t>milk</a:t>
              </a:r>
            </a:p>
          </p:txBody>
        </p:sp>
        <p:sp>
          <p:nvSpPr>
            <p:cNvPr id="294920" name="Rectangle 8"/>
            <p:cNvSpPr>
              <a:spLocks noChangeArrowheads="1"/>
            </p:cNvSpPr>
            <p:nvPr/>
          </p:nvSpPr>
          <p:spPr bwMode="auto">
            <a:xfrm>
              <a:off x="2912" y="2112"/>
              <a:ext cx="522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skim</a:t>
              </a:r>
            </a:p>
          </p:txBody>
        </p:sp>
        <p:sp>
          <p:nvSpPr>
            <p:cNvPr id="294921" name="Rectangle 9"/>
            <p:cNvSpPr>
              <a:spLocks noChangeArrowheads="1"/>
            </p:cNvSpPr>
            <p:nvPr/>
          </p:nvSpPr>
          <p:spPr bwMode="auto">
            <a:xfrm>
              <a:off x="3993" y="2612"/>
              <a:ext cx="668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Sunset</a:t>
              </a:r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3240" y="2612"/>
              <a:ext cx="634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Fraser</a:t>
              </a:r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3815" y="2093"/>
              <a:ext cx="398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2%</a:t>
              </a:r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 flipH="1">
              <a:off x="3840" y="1344"/>
              <a:ext cx="307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4512" y="1363"/>
              <a:ext cx="355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350" y="1920"/>
              <a:ext cx="221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>
              <a:off x="3907" y="1930"/>
              <a:ext cx="269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 flipH="1">
              <a:off x="3629" y="2400"/>
              <a:ext cx="1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>
              <a:off x="4157" y="2409"/>
              <a:ext cx="21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 flipH="1">
              <a:off x="4685" y="1910"/>
              <a:ext cx="16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1" name="Rectangle 19"/>
            <p:cNvSpPr>
              <a:spLocks noChangeArrowheads="1"/>
            </p:cNvSpPr>
            <p:nvPr/>
          </p:nvSpPr>
          <p:spPr bwMode="auto">
            <a:xfrm>
              <a:off x="5161" y="2093"/>
              <a:ext cx="577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white</a:t>
              </a: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460" y="2102"/>
              <a:ext cx="611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altLang="zh-CN" dirty="0">
                  <a:latin typeface="Times New Roman" panose="02020603050405020304" pitchFamily="18" charset="0"/>
                </a:rPr>
                <a:t>wheat</a:t>
              </a: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5126" y="1920"/>
              <a:ext cx="211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 flipH="1">
              <a:off x="2870" y="2428"/>
              <a:ext cx="212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5" name="Line 23"/>
            <p:cNvSpPr>
              <a:spLocks noChangeShapeType="1"/>
            </p:cNvSpPr>
            <p:nvPr/>
          </p:nvSpPr>
          <p:spPr bwMode="auto">
            <a:xfrm flipH="1">
              <a:off x="3274" y="2918"/>
              <a:ext cx="163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6" name="Line 24"/>
            <p:cNvSpPr>
              <a:spLocks noChangeShapeType="1"/>
            </p:cNvSpPr>
            <p:nvPr/>
          </p:nvSpPr>
          <p:spPr bwMode="auto">
            <a:xfrm>
              <a:off x="3686" y="2947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7" name="Line 25"/>
            <p:cNvSpPr>
              <a:spLocks noChangeShapeType="1"/>
            </p:cNvSpPr>
            <p:nvPr/>
          </p:nvSpPr>
          <p:spPr bwMode="auto">
            <a:xfrm flipH="1">
              <a:off x="4023" y="2918"/>
              <a:ext cx="125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4445" y="2928"/>
              <a:ext cx="125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39" name="Line 27"/>
            <p:cNvSpPr>
              <a:spLocks noChangeShapeType="1"/>
            </p:cNvSpPr>
            <p:nvPr/>
          </p:nvSpPr>
          <p:spPr bwMode="auto">
            <a:xfrm flipH="1">
              <a:off x="4589" y="2410"/>
              <a:ext cx="57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40" name="Line 28"/>
            <p:cNvSpPr>
              <a:spLocks noChangeShapeType="1"/>
            </p:cNvSpPr>
            <p:nvPr/>
          </p:nvSpPr>
          <p:spPr bwMode="auto">
            <a:xfrm>
              <a:off x="4877" y="2410"/>
              <a:ext cx="57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 flipH="1">
              <a:off x="5222" y="2410"/>
              <a:ext cx="11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5482" y="2390"/>
              <a:ext cx="134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4943" name="Object 31"/>
          <p:cNvGraphicFramePr/>
          <p:nvPr/>
        </p:nvGraphicFramePr>
        <p:xfrm>
          <a:off x="4648200" y="4038600"/>
          <a:ext cx="44958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Document" r:id="rId4" imgW="3845560" imgH="2061845" progId="Word.Document.8">
                  <p:embed/>
                </p:oleObj>
              </mc:Choice>
              <mc:Fallback>
                <p:oleObj name="Document" r:id="rId4" imgW="3845560" imgH="2061845" progId="Word.Document.8">
                  <p:embed/>
                  <p:pic>
                    <p:nvPicPr>
                      <p:cNvPr id="0" name="图片 174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44958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Top_down，渐进深化方法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首先找到高级别的强规则</a:t>
            </a:r>
            <a:r>
              <a:rPr lang="en-US" altLang="zh-CN" sz="2400" dirty="0"/>
              <a:t>                                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/>
              <a:t>	     milk </a:t>
            </a:r>
            <a:r>
              <a:rPr lang="en-US" altLang="zh-CN" sz="2400" i="1" dirty="0">
                <a:latin typeface="Symbol" panose="05050102010706020507" pitchFamily="18" charset="2"/>
              </a:rPr>
              <a:t>®</a:t>
            </a:r>
            <a:r>
              <a:rPr lang="en-US" altLang="zh-CN" sz="2400" dirty="0"/>
              <a:t>   bread  [20%, 60%].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然后找到他们较低级别的“较弱”规则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2% milk 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dirty="0">
                <a:solidFill>
                  <a:srgbClr val="FF0000"/>
                </a:solidFill>
              </a:rPr>
              <a:t>   wheat bread [6%, 50</a:t>
            </a:r>
            <a:r>
              <a:rPr lang="en-US" altLang="zh-CN" sz="2400" dirty="0" smtClean="0">
                <a:solidFill>
                  <a:srgbClr val="FF0000"/>
                </a:solidFill>
              </a:rPr>
              <a:t>%].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挖掘多级关联规则的变化.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交叉关联规则: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2% </a:t>
            </a:r>
            <a:r>
              <a:rPr lang="en-US" altLang="zh-CN" sz="2400" i="1" dirty="0"/>
              <a:t>milk </a:t>
            </a:r>
            <a:r>
              <a:rPr lang="en-US" altLang="zh-CN" sz="2800" i="1" dirty="0">
                <a:latin typeface="Symbol" panose="05050102010706020507" pitchFamily="18" charset="2"/>
              </a:rPr>
              <a:t>®</a:t>
            </a:r>
            <a:r>
              <a:rPr lang="en-US" altLang="zh-CN" sz="2400" i="1" dirty="0"/>
              <a:t>  </a:t>
            </a:r>
            <a:r>
              <a:rPr lang="en-US" altLang="zh-CN" sz="2400" i="1" dirty="0">
                <a:solidFill>
                  <a:srgbClr val="CC3300"/>
                </a:solidFill>
              </a:rPr>
              <a:t>Wonder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olidFill>
                  <a:srgbClr val="000099"/>
                </a:solidFill>
              </a:rPr>
              <a:t>wheat</a:t>
            </a:r>
            <a:r>
              <a:rPr lang="en-US" altLang="zh-CN" sz="2400" i="1" dirty="0"/>
              <a:t> bread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具有多个替代层次结构的关联规则: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2% </a:t>
            </a:r>
            <a:r>
              <a:rPr lang="en-US" altLang="zh-CN" sz="2400" i="1" dirty="0"/>
              <a:t>milk </a:t>
            </a:r>
            <a:r>
              <a:rPr lang="en-US" altLang="zh-CN" sz="2800" i="1" dirty="0">
                <a:latin typeface="Symbol" panose="05050102010706020507" pitchFamily="18" charset="2"/>
              </a:rPr>
              <a:t>®</a:t>
            </a:r>
            <a:r>
              <a:rPr lang="en-US" altLang="zh-CN" sz="2400" i="1" dirty="0"/>
              <a:t>  </a:t>
            </a:r>
            <a:r>
              <a:rPr lang="en-US" altLang="zh-CN" sz="2400" i="1" dirty="0">
                <a:solidFill>
                  <a:srgbClr val="CC3300"/>
                </a:solidFill>
              </a:rPr>
              <a:t>Wonder</a:t>
            </a:r>
            <a:r>
              <a:rPr lang="en-US" altLang="zh-CN" sz="2400" i="1" dirty="0"/>
              <a:t> bread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-27940" y="0"/>
            <a:ext cx="9266555" cy="608965"/>
          </a:xfrm>
        </p:spPr>
        <p:txBody>
          <a:bodyPr/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多级关联规则</a:t>
            </a:r>
          </a:p>
        </p:txBody>
      </p:sp>
    </p:spTree>
  </p:cSld>
  <p:clrMapOvr>
    <a:masterClrMapping/>
  </p:clrMapOvr>
  <p:transition advClick="0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" y="0"/>
            <a:ext cx="9208770" cy="574040"/>
          </a:xfrm>
        </p:spPr>
        <p:txBody>
          <a:bodyPr/>
          <a:lstStyle/>
          <a:p>
            <a:r>
              <a:rPr lang="en-US" altLang="zh-CN" sz="4000">
                <a:latin typeface="Comic Sans MS" panose="030F0702030302020204" charset="0"/>
                <a:ea typeface="宋体" panose="02010600030101010101" pitchFamily="2" charset="-122"/>
              </a:rPr>
              <a:t>统一支持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81000" y="104902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/>
              <a:t>多层次开采具有统一支持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24384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[support = 10%]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32766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[support = 6%]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6400800" y="4419600"/>
            <a:ext cx="2286000" cy="1014413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rgbClr val="00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[support = 5%]</a:t>
            </a:r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 flipH="1">
            <a:off x="4343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6400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381000" y="25146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Level 1</a:t>
            </a:r>
          </a:p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min_sup = 5%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381000" y="44958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Level 2</a:t>
            </a:r>
          </a:p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min_sup = 5%</a:t>
            </a:r>
          </a:p>
        </p:txBody>
      </p:sp>
    </p:spTree>
  </p:cSld>
  <p:clrMapOvr>
    <a:masterClrMapping/>
  </p:clrMapOvr>
  <p:transition advClick="0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68765" cy="60071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减少支持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81000" y="1205865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/>
              <a:t>多级挖掘，减少支持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2766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[support = 6%]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64008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</a:rPr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</a:rPr>
              <a:t>[support = 5%]</a:t>
            </a:r>
          </a:p>
        </p:txBody>
      </p:sp>
      <p:sp>
        <p:nvSpPr>
          <p:cNvPr id="300038" name="Line 6"/>
          <p:cNvSpPr>
            <a:spLocks noChangeShapeType="1"/>
          </p:cNvSpPr>
          <p:nvPr/>
        </p:nvSpPr>
        <p:spPr bwMode="auto">
          <a:xfrm flipH="1">
            <a:off x="4343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6400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381000" y="25146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Level 1</a:t>
            </a:r>
          </a:p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min_sup = 5%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381000" y="44958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Level 2</a:t>
            </a:r>
          </a:p>
          <a:p>
            <a:pPr eaLnBrk="0" hangingPunct="0"/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min_sup = 3%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4724400" y="2514600"/>
            <a:ext cx="24384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0" lang="en-US" altLang="zh-CN" b="1">
                <a:latin typeface="Times New Roman" panose="02020603050405020304" pitchFamily="18" charset="0"/>
              </a:rPr>
              <a:t>[support = 10%]</a:t>
            </a:r>
          </a:p>
        </p:txBody>
      </p:sp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" y="0"/>
            <a:ext cx="9017635" cy="601980"/>
          </a:xfrm>
        </p:spPr>
        <p:txBody>
          <a:bodyPr/>
          <a:lstStyle/>
          <a:p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5.1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描述性数据挖掘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90" y="803910"/>
            <a:ext cx="8763000" cy="5249863"/>
          </a:xfrm>
        </p:spPr>
        <p:txBody>
          <a:bodyPr/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描述是描述式数据挖掘的方法之一，就是以简洁概要的方式，以不同的粒度和方式描述数据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允许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数据集在多个抽象层次进行概化，便于考察不同层次上的特征。包括多层概化、汇总、特征化和比较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实现技术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   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 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属性的归纳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609600"/>
          </a:xfrm>
        </p:spPr>
        <p:txBody>
          <a:bodyPr/>
          <a:lstStyle/>
          <a:p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多级关联：冗余过滤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4357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冗余过滤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由于项目之间的“祖先”关系，一些规则可能是冗余的</a:t>
            </a: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milk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 wheat bread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[support = 8%, confidence = 70%]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2% milk  wheat bread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[support = 2%, confidence = 72%]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我们说第一个规则是第二个规则的祖先。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如果规则的支持度接近“期望”值，则基于规则的祖先，该规则是多余的。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381000" y="54102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3200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31300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规则的测度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" y="730885"/>
            <a:ext cx="904367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可观测度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两个流行的测量: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¶"/>
            </a:pPr>
            <a:r>
              <a:rPr lang="zh-CN" altLang="en-US" i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支持度以及置信度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endParaRPr lang="en-US" altLang="zh-CN" i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主观测度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Silberschatz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&amp;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Tuzhilin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KDD95)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如果规则（模式）是意外的（对用户感到惊讶），则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是有趣的; 和/或可操作的（用户可以用它做某事）</a:t>
            </a:r>
          </a:p>
        </p:txBody>
      </p:sp>
    </p:spTree>
  </p:cSld>
  <p:clrMapOvr>
    <a:masterClrMapping/>
  </p:clrMapOvr>
  <p:transition advClick="0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" y="0"/>
            <a:ext cx="9120505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规则的测度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5108575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Example: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X和Y：正相关,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X和Z，负相关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支持和置信X =&gt; Z占主导地位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我们需要一个依赖或相关事件的度量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P(B | A)/ P(B)也称为规则A =&gt; B的升力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5256213" y="1925638"/>
          <a:ext cx="3811587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Worksheet" r:id="rId4" imgW="2533650" imgH="1057275" progId="Excel.Sheet.8">
                  <p:embed/>
                </p:oleObj>
              </mc:Choice>
              <mc:Fallback>
                <p:oleObj name="Worksheet" r:id="rId4" imgW="2533650" imgH="1057275" progId="Excel.Sheet.8">
                  <p:embed/>
                  <p:pic>
                    <p:nvPicPr>
                      <p:cNvPr id="0" name="图片 18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1925638"/>
                        <a:ext cx="3811587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4781550" y="3962400"/>
          <a:ext cx="434975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Worksheet" r:id="rId6" imgW="3390900" imgH="1057275" progId="Excel.Sheet.8">
                  <p:embed/>
                </p:oleObj>
              </mc:Choice>
              <mc:Fallback>
                <p:oleObj name="Worksheet" r:id="rId6" imgW="3390900" imgH="1057275" progId="Excel.Sheet.8">
                  <p:embed/>
                  <p:pic>
                    <p:nvPicPr>
                      <p:cNvPr id="0" name="图片 18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962400"/>
                        <a:ext cx="434975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914400" y="4572000"/>
          <a:ext cx="304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8" imgW="1270000" imgH="419100" progId="Equation.3">
                  <p:embed/>
                </p:oleObj>
              </mc:Choice>
              <mc:Fallback>
                <p:oleObj name="Equation" r:id="rId8" imgW="1270000" imgH="419100" progId="Equation.3">
                  <p:embed/>
                  <p:pic>
                    <p:nvPicPr>
                      <p:cNvPr id="0" name="图片 18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3048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7562850" y="5967412"/>
            <a:ext cx="1612900" cy="56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规则有序</a:t>
            </a:r>
          </a:p>
        </p:txBody>
      </p:sp>
    </p:spTree>
  </p:cSld>
  <p:clrMapOvr>
    <a:masterClrMapping/>
  </p:clrMapOvr>
  <p:transition advClick="0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062355"/>
            <a:ext cx="8747125" cy="5435600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Interest (correlation, lift)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考虑P（A）和P（B）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P(A^B)=P(B)*P(A), 如果A和B是独立事件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A和B负相关，如果该值小于1; 否则A和B正相关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2077720" y="1492250"/>
          <a:ext cx="1509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4" imgW="698500" imgH="419100" progId="Equation.3">
                  <p:embed/>
                </p:oleObj>
              </mc:Choice>
              <mc:Fallback>
                <p:oleObj name="Equation" r:id="rId4" imgW="698500" imgH="419100" progId="Equation.3">
                  <p:embed/>
                  <p:pic>
                    <p:nvPicPr>
                      <p:cNvPr id="0" name="图片 19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20" y="1492250"/>
                        <a:ext cx="15097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1409700" y="4864100"/>
          <a:ext cx="2576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Worksheet" r:id="rId6" imgW="2533650" imgH="1057275" progId="Excel.Sheet.8">
                  <p:embed/>
                </p:oleObj>
              </mc:Choice>
              <mc:Fallback>
                <p:oleObj name="Worksheet" r:id="rId6" imgW="2533650" imgH="1057275" progId="Excel.Sheet.8">
                  <p:embed/>
                  <p:pic>
                    <p:nvPicPr>
                      <p:cNvPr id="0" name="图片 19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864100"/>
                        <a:ext cx="25765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4330700" y="4826000"/>
          <a:ext cx="4092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Worksheet" r:id="rId8" imgW="6412230" imgH="1693545" progId="Excel.Sheet.8">
                  <p:embed/>
                </p:oleObj>
              </mc:Choice>
              <mc:Fallback>
                <p:oleObj name="Worksheet" r:id="rId8" imgW="6412230" imgH="1693545" progId="Excel.Sheet.8">
                  <p:embed/>
                  <p:pic>
                    <p:nvPicPr>
                      <p:cNvPr id="0" name="图片 19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826000"/>
                        <a:ext cx="4092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" y="0"/>
            <a:ext cx="9120505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规则的测度</a:t>
            </a:r>
          </a:p>
        </p:txBody>
      </p:sp>
    </p:spTree>
  </p:cSld>
  <p:clrMapOvr>
    <a:masterClrMapping/>
  </p:clrMapOvr>
  <p:transition advClick="0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" y="0"/>
            <a:ext cx="9076055" cy="610870"/>
          </a:xfrm>
        </p:spPr>
        <p:txBody>
          <a:bodyPr/>
          <a:lstStyle/>
          <a:p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挖掘方法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688975"/>
            <a:ext cx="8102600" cy="574167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5.1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描述性数据挖掘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5.3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决策树法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聚类分析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划分法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层次法</a:t>
            </a: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5.5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预测 </a:t>
            </a:r>
          </a:p>
          <a:p>
            <a:pPr lvl="2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GMDH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" y="0"/>
            <a:ext cx="9194800" cy="5880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713788" cy="5791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决策树是一种归纳机器学习技术，也是一种基于示例学习方法。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对某概念的正例集合与反例集合，通过归纳推理产生覆盖所有正例并排除所有反例的概念描述。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概念可以表示为产生式规则的形式，也可以表现为决策树的形式。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208770" cy="5880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决策树模型</a:t>
            </a:r>
          </a:p>
        </p:txBody>
      </p:sp>
      <p:pic>
        <p:nvPicPr>
          <p:cNvPr id="319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908050"/>
            <a:ext cx="6991350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9492" name="Rectangle 4"/>
          <p:cNvSpPr>
            <a:spLocks noChangeArrowheads="1"/>
          </p:cNvSpPr>
          <p:nvPr/>
        </p:nvSpPr>
        <p:spPr bwMode="auto">
          <a:xfrm rot="16200000">
            <a:off x="1387475" y="1069975"/>
            <a:ext cx="590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92075">
            <a:spAutoFit/>
          </a:bodyPr>
          <a:lstStyle/>
          <a:p>
            <a:pPr algn="just" eaLnBrk="0" hangingPunct="0"/>
            <a:r>
              <a:rPr kumimoji="0" lang="en-US" altLang="zh-CN" sz="1800" b="1">
                <a:latin typeface="Arial" panose="020B0604020202020204" pitchFamily="34" charset="0"/>
              </a:rPr>
              <a:t>100</a:t>
            </a:r>
            <a:endParaRPr kumimoji="0"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 rot="16200000" flipH="1">
            <a:off x="957262" y="1085851"/>
            <a:ext cx="6651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92075">
            <a:spAutoFit/>
          </a:bodyPr>
          <a:lstStyle/>
          <a:p>
            <a:pPr algn="just" eaLnBrk="0" hangingPunct="0"/>
            <a:r>
              <a:rPr kumimoji="0" lang="en-US" altLang="zh-CN" sz="2000" b="1">
                <a:latin typeface="Arial" panose="020B0604020202020204" pitchFamily="34" charset="0"/>
              </a:rPr>
              <a:t>Age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187450" y="5734050"/>
            <a:ext cx="3254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92075">
            <a:spAutoFit/>
          </a:bodyPr>
          <a:lstStyle/>
          <a:p>
            <a:pPr algn="just" eaLnBrk="0" hangingPunct="0"/>
            <a:r>
              <a:rPr kumimoji="0" lang="en-US" altLang="zh-CN" sz="2000" b="1">
                <a:latin typeface="Arial" panose="020B0604020202020204" pitchFamily="34" charset="0"/>
              </a:rPr>
              <a:t>0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7315200" y="5867400"/>
            <a:ext cx="8064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92075">
            <a:spAutoFit/>
          </a:bodyPr>
          <a:lstStyle/>
          <a:p>
            <a:pPr algn="just" eaLnBrk="0" hangingPunct="0"/>
            <a:r>
              <a:rPr kumimoji="0" lang="en-US" altLang="zh-CN" sz="2000" b="1">
                <a:latin typeface="Arial" panose="020B0604020202020204" pitchFamily="34" charset="0"/>
              </a:rPr>
              <a:t>Dose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" y="0"/>
            <a:ext cx="9180830" cy="5880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决策树与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IF/THEN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</a:p>
        </p:txBody>
      </p:sp>
      <p:grpSp>
        <p:nvGrpSpPr>
          <p:cNvPr id="386051" name="Group 3"/>
          <p:cNvGrpSpPr/>
          <p:nvPr/>
        </p:nvGrpSpPr>
        <p:grpSpPr bwMode="auto">
          <a:xfrm>
            <a:off x="533400" y="1219200"/>
            <a:ext cx="7934325" cy="3200400"/>
            <a:chOff x="601" y="1328"/>
            <a:chExt cx="5023" cy="1961"/>
          </a:xfrm>
        </p:grpSpPr>
        <p:sp>
          <p:nvSpPr>
            <p:cNvPr id="386052" name="Rectangle 4"/>
            <p:cNvSpPr>
              <a:spLocks noChangeArrowheads="1"/>
            </p:cNvSpPr>
            <p:nvPr/>
          </p:nvSpPr>
          <p:spPr bwMode="auto">
            <a:xfrm>
              <a:off x="1288" y="1670"/>
              <a:ext cx="3619" cy="2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lIns="92075" tIns="46038" rIns="92075" bIns="92075">
              <a:spAutoFit/>
            </a:bodyPr>
            <a:lstStyle/>
            <a:p>
              <a:pPr algn="just" eaLnBrk="0" hangingPunct="0"/>
              <a:r>
                <a:rPr kumimoji="0" lang="en-US" altLang="zh-CN" sz="2000">
                  <a:latin typeface="Arial" panose="020B0604020202020204" pitchFamily="34" charset="0"/>
                </a:rPr>
                <a:t>  Age &lt; 35                                                Age </a:t>
              </a:r>
              <a:r>
                <a:rPr kumimoji="0" lang="en-US" altLang="zh-CN" sz="2000">
                  <a:latin typeface="Symbol" panose="05050102010706020507" pitchFamily="18" charset="2"/>
                </a:rPr>
                <a:t>³ </a:t>
              </a:r>
              <a:r>
                <a:rPr kumimoji="0" lang="en-US" altLang="zh-CN" sz="2000">
                  <a:latin typeface="Arial" panose="020B0604020202020204" pitchFamily="34" charset="0"/>
                </a:rPr>
                <a:t>35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6053" name="Rectangle 5"/>
            <p:cNvSpPr>
              <a:spLocks noChangeArrowheads="1"/>
            </p:cNvSpPr>
            <p:nvPr/>
          </p:nvSpPr>
          <p:spPr bwMode="auto">
            <a:xfrm>
              <a:off x="601" y="2410"/>
              <a:ext cx="949" cy="27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lIns="92075" tIns="46038" rIns="92075" bIns="92075">
              <a:spAutoFit/>
            </a:bodyPr>
            <a:lstStyle/>
            <a:p>
              <a:pPr algn="just" eaLnBrk="0" hangingPunct="0"/>
              <a:r>
                <a:rPr kumimoji="0" lang="en-US" altLang="zh-CN" sz="2000">
                  <a:latin typeface="Arial" panose="020B0604020202020204" pitchFamily="34" charset="0"/>
                </a:rPr>
                <a:t>Dose &lt; 100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6054" name="Rectangle 6"/>
            <p:cNvSpPr>
              <a:spLocks noChangeArrowheads="1"/>
            </p:cNvSpPr>
            <p:nvPr/>
          </p:nvSpPr>
          <p:spPr bwMode="auto">
            <a:xfrm>
              <a:off x="1921" y="2397"/>
              <a:ext cx="943" cy="27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lIns="92075" tIns="46038" rIns="92075" bIns="92075">
              <a:spAutoFit/>
            </a:bodyPr>
            <a:lstStyle/>
            <a:p>
              <a:pPr algn="just" eaLnBrk="0" hangingPunct="0"/>
              <a:r>
                <a:rPr kumimoji="0" lang="en-US" altLang="zh-CN" sz="2000">
                  <a:latin typeface="Arial" panose="020B0604020202020204" pitchFamily="34" charset="0"/>
                </a:rPr>
                <a:t>Dose </a:t>
              </a:r>
              <a:r>
                <a:rPr kumimoji="0" lang="en-US" altLang="zh-CN" sz="2000">
                  <a:latin typeface="Symbol" panose="05050102010706020507" pitchFamily="18" charset="2"/>
                </a:rPr>
                <a:t>³</a:t>
              </a:r>
              <a:r>
                <a:rPr kumimoji="0" lang="en-US" altLang="zh-CN" sz="2000">
                  <a:latin typeface="Arial" panose="020B0604020202020204" pitchFamily="34" charset="0"/>
                </a:rPr>
                <a:t> 100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6055" name="Rectangle 7"/>
            <p:cNvSpPr>
              <a:spLocks noChangeArrowheads="1"/>
            </p:cNvSpPr>
            <p:nvPr/>
          </p:nvSpPr>
          <p:spPr bwMode="auto">
            <a:xfrm>
              <a:off x="3176" y="2456"/>
              <a:ext cx="949" cy="2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lIns="92075" tIns="46038" rIns="92075" bIns="92075">
              <a:spAutoFit/>
            </a:bodyPr>
            <a:lstStyle/>
            <a:p>
              <a:pPr algn="just" eaLnBrk="0" hangingPunct="0"/>
              <a:r>
                <a:rPr kumimoji="0" lang="en-US" altLang="zh-CN" sz="2000">
                  <a:latin typeface="Arial" panose="020B0604020202020204" pitchFamily="34" charset="0"/>
                </a:rPr>
                <a:t>Dose &lt; 160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4680" y="2480"/>
              <a:ext cx="944" cy="27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lIns="92075" tIns="46038" rIns="92075" bIns="92075">
              <a:spAutoFit/>
            </a:bodyPr>
            <a:lstStyle/>
            <a:p>
              <a:pPr algn="just" eaLnBrk="0" hangingPunct="0"/>
              <a:r>
                <a:rPr kumimoji="0" lang="en-US" altLang="zh-CN" sz="2000">
                  <a:latin typeface="Arial" panose="020B0604020202020204" pitchFamily="34" charset="0"/>
                </a:rPr>
                <a:t>Dose </a:t>
              </a:r>
              <a:r>
                <a:rPr kumimoji="0" lang="en-US" altLang="zh-CN" sz="2000">
                  <a:latin typeface="Symbol" panose="05050102010706020507" pitchFamily="18" charset="2"/>
                </a:rPr>
                <a:t>³</a:t>
              </a:r>
              <a:r>
                <a:rPr kumimoji="0" lang="en-US" altLang="zh-CN" sz="2000">
                  <a:latin typeface="Arial" panose="020B0604020202020204" pitchFamily="34" charset="0"/>
                </a:rPr>
                <a:t> 160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pic>
          <p:nvPicPr>
            <p:cNvPr id="386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1328"/>
              <a:ext cx="3786" cy="19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</p:pic>
      </p:grp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762000" y="5105400"/>
            <a:ext cx="777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IF AGE=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/>
              </a:rPr>
              <a:t>“</a:t>
            </a:r>
            <a:r>
              <a:rPr lang="en-US" altLang="zh-CN">
                <a:solidFill>
                  <a:schemeClr val="hlink"/>
                </a:solidFill>
              </a:rPr>
              <a:t>AGE&lt;35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/>
              </a:rPr>
              <a:t>”</a:t>
            </a:r>
            <a:r>
              <a:rPr lang="en-US" altLang="zh-CN">
                <a:solidFill>
                  <a:schemeClr val="hlink"/>
                </a:solidFill>
              </a:rPr>
              <a:t> AND DOSE=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/>
              </a:rPr>
              <a:t>‘</a:t>
            </a:r>
            <a:r>
              <a:rPr lang="en-US" altLang="zh-CN">
                <a:solidFill>
                  <a:schemeClr val="hlink"/>
                </a:solidFill>
              </a:rPr>
              <a:t>DOSE&lt;100 THEN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                                          EFFECTION=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/>
              </a:rPr>
              <a:t>‘</a:t>
            </a:r>
            <a:r>
              <a:rPr lang="en-US" altLang="zh-CN">
                <a:solidFill>
                  <a:schemeClr val="hlink"/>
                </a:solidFill>
              </a:rPr>
              <a:t>YES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/>
              </a:rPr>
              <a:t>’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12700"/>
            <a:ext cx="9217660" cy="608330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构造决策树的信息论方法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5" y="838200"/>
            <a:ext cx="8847455" cy="5226050"/>
          </a:xfrm>
        </p:spPr>
        <p:txBody>
          <a:bodyPr/>
          <a:lstStyle/>
          <a:p>
            <a:pPr marL="0" indent="0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ID3 algorithm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该算法是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J.R.Quinlan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基于概念学习系统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的基础上发展而来的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的工作过程是：首先找出最有判别力的因素，把数据分成多个子集，每个子集选择最有判别力的因素进行划分，直至所有子集仅包含同一类型的数据为止。最后得到一棵决策树，它可用于对新的样本进行分类。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J.R.Quinlan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的工作是将信息论的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互信息用作因素判别能力的度量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" y="0"/>
            <a:ext cx="9103360" cy="588010"/>
          </a:xfrm>
        </p:spPr>
        <p:txBody>
          <a:bodyPr/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14400"/>
            <a:ext cx="8964612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为样本集，有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个特征，（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,…,A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,U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两类，特征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处有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个取值，分别为（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,…,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出现的概率：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)=|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|/|S|</a:t>
            </a:r>
          </a:p>
          <a:p>
            <a:pPr marL="514350" indent="-514350">
              <a:buFont typeface="Wingdings" panose="05000000000000000000" pitchFamily="2" charset="2"/>
              <a:buAutoNum type="arabicPeriod" startAt="3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类中在特征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处取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的样本集合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|U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)=|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|/|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|</a:t>
            </a:r>
          </a:p>
          <a:p>
            <a:pPr marL="514350" indent="-514350">
              <a:buFont typeface="Wingdings" panose="05000000000000000000" pitchFamily="2" charset="2"/>
              <a:buAutoNum type="arabicPeriod" startAt="5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处取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的样本集合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)=|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|/|S|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" y="0"/>
            <a:ext cx="9113520" cy="588010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归纳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5435" y="786130"/>
            <a:ext cx="8580755" cy="5235575"/>
          </a:xfrm>
        </p:spPr>
        <p:txBody>
          <a:bodyPr/>
          <a:lstStyle/>
          <a:p>
            <a:pPr marL="814705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归纳是逻辑学的重要方法。古典归纳中培根给出了归纳的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个步骤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1329055" lvl="1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全面地收集经验材料；</a:t>
            </a:r>
          </a:p>
          <a:p>
            <a:pPr marL="1329055" lvl="1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材料整排列；</a:t>
            </a:r>
          </a:p>
          <a:p>
            <a:pPr marL="1329055" lvl="1" indent="-51435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进行总结分析，排除非本质的东西。</a:t>
            </a:r>
          </a:p>
          <a:p>
            <a:pPr marL="357505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14705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现代归纳逻辑以概率论的引入为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标志</a:t>
            </a:r>
          </a:p>
          <a:p>
            <a:pPr marL="814705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归纳逻辑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在人工智能中的表现为归纳学习，细胞自动机。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" y="0"/>
            <a:ext cx="9117965" cy="60452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信息熵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信源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消息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的发生概率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[U,P]= [ U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|P(U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),U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|P(U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),…..]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自信息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消息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所含的信息量，消息自身的不确定性，即随机性。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I(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)=log(1/P(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))-log(P(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信息熵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自信息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的数学期望，消息的平均不确定性。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H(U)=∑P(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)log(1/P(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6035" y="0"/>
            <a:ext cx="9248775" cy="574675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互信息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5800"/>
            <a:ext cx="8740775" cy="6019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err="1"/>
              <a:t>Eaxmple</a:t>
            </a:r>
            <a:r>
              <a:rPr lang="en-US" altLang="zh-CN" sz="2800" b="1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X    </a:t>
            </a:r>
            <a:r>
              <a:rPr lang="en-US" altLang="zh-CN" sz="2800" b="1" dirty="0"/>
              <a:t>|   a</a:t>
            </a:r>
            <a:r>
              <a:rPr lang="en-US" altLang="zh-CN" sz="2000" b="1" dirty="0"/>
              <a:t>1</a:t>
            </a:r>
            <a:r>
              <a:rPr lang="en-US" altLang="zh-CN" sz="2800" b="1" dirty="0"/>
              <a:t>      a</a:t>
            </a:r>
            <a:r>
              <a:rPr lang="en-US" altLang="zh-CN" sz="2000" b="1" dirty="0"/>
              <a:t>2</a:t>
            </a:r>
            <a:r>
              <a:rPr lang="en-US" altLang="zh-CN" sz="2800" b="1" dirty="0"/>
              <a:t>     |   </a:t>
            </a:r>
            <a:r>
              <a:rPr lang="en-US" altLang="zh-CN" sz="2800" b="1" dirty="0">
                <a:solidFill>
                  <a:srgbClr val="FF0000"/>
                </a:solidFill>
              </a:rPr>
              <a:t>   Y      </a:t>
            </a:r>
            <a:r>
              <a:rPr lang="en-US" altLang="zh-CN" sz="2800" b="1" dirty="0">
                <a:solidFill>
                  <a:schemeClr val="hlink"/>
                </a:solidFill>
              </a:rPr>
              <a:t>|   b</a:t>
            </a:r>
            <a:r>
              <a:rPr lang="en-US" altLang="zh-CN" sz="2000" b="1" dirty="0"/>
              <a:t>1</a:t>
            </a:r>
            <a:r>
              <a:rPr lang="en-US" altLang="zh-CN" sz="2800" b="1" dirty="0">
                <a:solidFill>
                  <a:schemeClr val="hlink"/>
                </a:solidFill>
              </a:rPr>
              <a:t>       b</a:t>
            </a:r>
            <a:r>
              <a:rPr lang="en-US" altLang="zh-CN" sz="2000" b="1" dirty="0"/>
              <a:t>2</a:t>
            </a:r>
            <a:r>
              <a:rPr lang="en-US" altLang="zh-CN" sz="2800" b="1" dirty="0">
                <a:solidFill>
                  <a:schemeClr val="hlink"/>
                </a:solidFill>
              </a:rPr>
              <a:t>|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/>
              <a:t>   P(X) |   </a:t>
            </a:r>
            <a:r>
              <a:rPr lang="en-US" altLang="zh-CN" sz="2800" b="1" dirty="0">
                <a:solidFill>
                  <a:schemeClr val="accent1"/>
                </a:solidFill>
              </a:rPr>
              <a:t>0.99</a:t>
            </a:r>
            <a:r>
              <a:rPr lang="en-US" altLang="zh-CN" sz="2800" b="1" dirty="0"/>
              <a:t>  0.01 |     </a:t>
            </a:r>
            <a:r>
              <a:rPr lang="en-US" altLang="zh-CN" sz="2800" b="1" dirty="0">
                <a:solidFill>
                  <a:schemeClr val="hlink"/>
                </a:solidFill>
              </a:rPr>
              <a:t>P(Y)  |  0.5   0.5 |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两个消息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H(X)=0.08,H(Y)=1.0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它的两个信息的输出不是等概率的，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出现的概率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看出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的不确定性要大于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pPr marL="860425" lvl="1">
              <a:buFont typeface="Wingdings" panose="05000000000000000000" pitchFamily="2" charset="2"/>
              <a:buNone/>
            </a:pPr>
            <a:endParaRPr lang="zh-CN" altLang="en-US" sz="2400" b="1" dirty="0" smtClean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互信息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H(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U|V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)=∑P(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|V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)log(1/P(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|V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H(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U|V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)—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为对于特征取值</a:t>
            </a:r>
            <a:r>
              <a:rPr kumimoji="0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的信息测度是后验</a:t>
            </a:r>
            <a:r>
              <a:rPr kumimoji="0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熵</a:t>
            </a:r>
            <a:endParaRPr kumimoji="0"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H(U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)---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先验熵</a:t>
            </a:r>
            <a:endParaRPr kumimoji="0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6035" y="0"/>
            <a:ext cx="9262110" cy="60960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互信息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" y="731520"/>
            <a:ext cx="8936990" cy="574548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对于任意的特征取值，有：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H(U|V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= ∑P(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)∑P(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|V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)log(1/P(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|V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H(U|V</a:t>
            </a:r>
            <a:r>
              <a:rPr lang="en-US" altLang="zh-CN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为任意的特征取值</a:t>
            </a:r>
            <a:r>
              <a:rPr lang="en-US" altLang="zh-CN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的平均不确定性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00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定义</a:t>
            </a:r>
            <a:r>
              <a:rPr lang="en-US" altLang="zh-CN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之间的平均互信息</a:t>
            </a:r>
            <a:r>
              <a:rPr lang="zh-CN" altLang="en-US" sz="2800" b="1" dirty="0" smtClean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zh-CN" altLang="en-US" sz="2800" b="1" dirty="0">
              <a:solidFill>
                <a:srgbClr val="00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60730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I(U,V) = H(U)-H(U|V)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222740" cy="588010"/>
          </a:xfrm>
        </p:spPr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决策树实例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4" y="670810"/>
            <a:ext cx="8940006" cy="5791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在现实世界中，每个实体用多个特征描述，每个特征取一定的离散值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如某天早晨的天气：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/>
              <a:t>outlook={</a:t>
            </a:r>
            <a:r>
              <a:rPr lang="en-US" altLang="zh-CN" sz="2800" b="1" dirty="0" err="1"/>
              <a:t>sunny,overcast,rain</a:t>
            </a:r>
            <a:r>
              <a:rPr lang="en-US" altLang="zh-CN" sz="2800" b="1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/>
              <a:t>  humidity={</a:t>
            </a:r>
            <a:r>
              <a:rPr lang="en-US" altLang="zh-CN" sz="2800" b="1" dirty="0" err="1"/>
              <a:t>high,normal</a:t>
            </a:r>
            <a:r>
              <a:rPr lang="en-US" altLang="zh-CN" sz="2800" b="1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/>
              <a:t>  windy={</a:t>
            </a:r>
            <a:r>
              <a:rPr lang="en-US" altLang="zh-CN" sz="2800" b="1" dirty="0" err="1"/>
              <a:t>strong,weak</a:t>
            </a:r>
            <a:r>
              <a:rPr lang="en-US" altLang="zh-CN" sz="2800" b="1" dirty="0"/>
              <a:t>}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现在的问题是要判定它属于哪类气候？假定有一个包含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个样本的训练集。用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ID3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得出决策树：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grpSp>
        <p:nvGrpSpPr>
          <p:cNvPr id="219147" name="Group 11"/>
          <p:cNvGrpSpPr/>
          <p:nvPr/>
        </p:nvGrpSpPr>
        <p:grpSpPr bwMode="auto">
          <a:xfrm>
            <a:off x="762000" y="4191000"/>
            <a:ext cx="7467600" cy="1731963"/>
            <a:chOff x="576" y="1584"/>
            <a:chExt cx="4704" cy="2349"/>
          </a:xfrm>
        </p:grpSpPr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 flipH="1">
              <a:off x="1488" y="1920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49" name="Oval 13"/>
            <p:cNvSpPr>
              <a:spLocks noChangeArrowheads="1"/>
            </p:cNvSpPr>
            <p:nvPr/>
          </p:nvSpPr>
          <p:spPr bwMode="auto">
            <a:xfrm>
              <a:off x="2256" y="158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dirty="0">
                  <a:latin typeface="Times New Roman" panose="02020603050405020304" pitchFamily="18" charset="0"/>
                </a:rPr>
                <a:t>Outlook</a:t>
              </a:r>
            </a:p>
          </p:txBody>
        </p:sp>
        <p:sp>
          <p:nvSpPr>
            <p:cNvPr id="219150" name="Oval 14"/>
            <p:cNvSpPr>
              <a:spLocks noChangeArrowheads="1"/>
            </p:cNvSpPr>
            <p:nvPr/>
          </p:nvSpPr>
          <p:spPr bwMode="auto">
            <a:xfrm>
              <a:off x="1008" y="254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Humidity</a:t>
              </a:r>
            </a:p>
          </p:txBody>
        </p:sp>
        <p:sp>
          <p:nvSpPr>
            <p:cNvPr id="219151" name="Oval 15"/>
            <p:cNvSpPr>
              <a:spLocks noChangeArrowheads="1"/>
            </p:cNvSpPr>
            <p:nvPr/>
          </p:nvSpPr>
          <p:spPr bwMode="auto">
            <a:xfrm>
              <a:off x="3648" y="2496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Wind</a:t>
              </a:r>
            </a:p>
          </p:txBody>
        </p:sp>
        <p:sp>
          <p:nvSpPr>
            <p:cNvPr id="219152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3" name="Text Box 17"/>
            <p:cNvSpPr txBox="1">
              <a:spLocks noChangeArrowheads="1"/>
            </p:cNvSpPr>
            <p:nvPr/>
          </p:nvSpPr>
          <p:spPr bwMode="auto">
            <a:xfrm>
              <a:off x="1296" y="201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219154" name="Text Box 18"/>
            <p:cNvSpPr txBox="1">
              <a:spLocks noChangeArrowheads="1"/>
            </p:cNvSpPr>
            <p:nvPr/>
          </p:nvSpPr>
          <p:spPr bwMode="auto">
            <a:xfrm>
              <a:off x="3552" y="2017"/>
              <a:ext cx="816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219155" name="Text Box 19"/>
            <p:cNvSpPr txBox="1">
              <a:spLocks noChangeArrowheads="1"/>
            </p:cNvSpPr>
            <p:nvPr/>
          </p:nvSpPr>
          <p:spPr bwMode="auto">
            <a:xfrm>
              <a:off x="2256" y="2112"/>
              <a:ext cx="86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19156" name="Line 20"/>
            <p:cNvSpPr>
              <a:spLocks noChangeShapeType="1"/>
            </p:cNvSpPr>
            <p:nvPr/>
          </p:nvSpPr>
          <p:spPr bwMode="auto">
            <a:xfrm>
              <a:off x="2640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7" name="Text Box 21"/>
            <p:cNvSpPr txBox="1">
              <a:spLocks noChangeArrowheads="1"/>
            </p:cNvSpPr>
            <p:nvPr/>
          </p:nvSpPr>
          <p:spPr bwMode="auto">
            <a:xfrm>
              <a:off x="2496" y="2639"/>
              <a:ext cx="43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19158" name="Line 22"/>
            <p:cNvSpPr>
              <a:spLocks noChangeShapeType="1"/>
            </p:cNvSpPr>
            <p:nvPr/>
          </p:nvSpPr>
          <p:spPr bwMode="auto">
            <a:xfrm flipH="1">
              <a:off x="816" y="288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9" name="Text Box 23"/>
            <p:cNvSpPr txBox="1">
              <a:spLocks noChangeArrowheads="1"/>
            </p:cNvSpPr>
            <p:nvPr/>
          </p:nvSpPr>
          <p:spPr bwMode="auto">
            <a:xfrm>
              <a:off x="672" y="3313"/>
              <a:ext cx="336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19160" name="Line 24"/>
            <p:cNvSpPr>
              <a:spLocks noChangeShapeType="1"/>
            </p:cNvSpPr>
            <p:nvPr/>
          </p:nvSpPr>
          <p:spPr bwMode="auto">
            <a:xfrm>
              <a:off x="1776" y="288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1" name="Text Box 25"/>
            <p:cNvSpPr txBox="1">
              <a:spLocks noChangeArrowheads="1"/>
            </p:cNvSpPr>
            <p:nvPr/>
          </p:nvSpPr>
          <p:spPr bwMode="auto">
            <a:xfrm>
              <a:off x="1872" y="3313"/>
              <a:ext cx="43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19162" name="Text Box 26"/>
            <p:cNvSpPr txBox="1">
              <a:spLocks noChangeArrowheads="1"/>
            </p:cNvSpPr>
            <p:nvPr/>
          </p:nvSpPr>
          <p:spPr bwMode="auto">
            <a:xfrm>
              <a:off x="576" y="2880"/>
              <a:ext cx="48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high</a:t>
              </a:r>
            </a:p>
          </p:txBody>
        </p:sp>
        <p:sp>
          <p:nvSpPr>
            <p:cNvPr id="219163" name="Text Box 27"/>
            <p:cNvSpPr txBox="1">
              <a:spLocks noChangeArrowheads="1"/>
            </p:cNvSpPr>
            <p:nvPr/>
          </p:nvSpPr>
          <p:spPr bwMode="auto">
            <a:xfrm>
              <a:off x="1824" y="292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normal</a:t>
              </a:r>
            </a:p>
          </p:txBody>
        </p:sp>
        <p:sp>
          <p:nvSpPr>
            <p:cNvPr id="219164" name="Line 28"/>
            <p:cNvSpPr>
              <a:spLocks noChangeShapeType="1"/>
            </p:cNvSpPr>
            <p:nvPr/>
          </p:nvSpPr>
          <p:spPr bwMode="auto">
            <a:xfrm flipH="1">
              <a:off x="3552" y="283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5" name="Text Box 29"/>
            <p:cNvSpPr txBox="1">
              <a:spLocks noChangeArrowheads="1"/>
            </p:cNvSpPr>
            <p:nvPr/>
          </p:nvSpPr>
          <p:spPr bwMode="auto">
            <a:xfrm>
              <a:off x="3408" y="3263"/>
              <a:ext cx="38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19166" name="Text Box 30"/>
            <p:cNvSpPr txBox="1">
              <a:spLocks noChangeArrowheads="1"/>
            </p:cNvSpPr>
            <p:nvPr/>
          </p:nvSpPr>
          <p:spPr bwMode="auto">
            <a:xfrm>
              <a:off x="3120" y="292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strong</a:t>
              </a:r>
            </a:p>
          </p:txBody>
        </p:sp>
        <p:sp>
          <p:nvSpPr>
            <p:cNvPr id="219167" name="Line 31"/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8" name="Text Box 32"/>
            <p:cNvSpPr txBox="1">
              <a:spLocks noChangeArrowheads="1"/>
            </p:cNvSpPr>
            <p:nvPr/>
          </p:nvSpPr>
          <p:spPr bwMode="auto">
            <a:xfrm>
              <a:off x="4512" y="2880"/>
              <a:ext cx="76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weak</a:t>
              </a:r>
            </a:p>
          </p:txBody>
        </p:sp>
        <p:sp>
          <p:nvSpPr>
            <p:cNvPr id="219169" name="Text Box 33"/>
            <p:cNvSpPr txBox="1">
              <a:spLocks noChangeArrowheads="1"/>
            </p:cNvSpPr>
            <p:nvPr/>
          </p:nvSpPr>
          <p:spPr bwMode="auto">
            <a:xfrm>
              <a:off x="4560" y="3263"/>
              <a:ext cx="48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219170" name="Text Box 34"/>
          <p:cNvSpPr txBox="1">
            <a:spLocks noChangeArrowheads="1"/>
          </p:cNvSpPr>
          <p:nvPr/>
        </p:nvSpPr>
        <p:spPr bwMode="auto">
          <a:xfrm>
            <a:off x="1143000" y="6019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利用这棵决策树</a:t>
            </a:r>
            <a:r>
              <a:rPr lang="zh-CN" altLang="en-US" b="1" dirty="0" smtClean="0">
                <a:solidFill>
                  <a:srgbClr val="FF0000"/>
                </a:solidFill>
              </a:rPr>
              <a:t>，可以</a:t>
            </a:r>
            <a:r>
              <a:rPr lang="zh-CN" altLang="en-US" b="1" dirty="0">
                <a:solidFill>
                  <a:srgbClr val="FF0000"/>
                </a:solidFill>
              </a:rPr>
              <a:t>进行天气分类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236075" cy="6007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决策树的算法过程示例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35975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设数据库中有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条记录，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个正例，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个反例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P(U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)=9/15, P(U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)=5/15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H(U)=(9/15)log15/9+5/15log15/5=0.95bit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2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=outlook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取值，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=s.(5),v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=o.(5),v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=r.(5)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P(v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)=5/15, P(v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)=5/15, P(v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)=5/15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的样本中</a:t>
            </a:r>
            <a:r>
              <a:rPr kumimoji="0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u1=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个正例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u2=3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个反例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83612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P(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/v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)=2/5, P(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)=3/5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P(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)=2/5, P(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)=3/5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P(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)=2/5, P(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)=3/5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U/V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=0.695bit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互信息计算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A1=outlook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I(outlook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=H(U)-H(U|V)=0.95-0.695=0.256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I(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humitiy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)=0.151bit, I(wind)=0.058bit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建树的根和分支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根据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ID3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算法，选取互信息最大的特征作根，并以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outlook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的属性作分支，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个分支对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个子集：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236075" cy="6007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决策树的算法过程示例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79481"/>
            <a:ext cx="8512175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={1,2,8,9,11},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={3,7,12,13},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S3={5,5,6,10,15}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类，对应分支标记为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,S1,S3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中含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因而需要对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S1,S3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继续划分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进行算法递归调用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建树。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递归建树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在每个子集中，对各个特征求互信息，找出其最大的作根，向下进行分支划分。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0932" name="Group 4"/>
          <p:cNvGrpSpPr/>
          <p:nvPr/>
        </p:nvGrpSpPr>
        <p:grpSpPr bwMode="auto">
          <a:xfrm>
            <a:off x="903288" y="4165491"/>
            <a:ext cx="7467600" cy="1731962"/>
            <a:chOff x="576" y="1584"/>
            <a:chExt cx="4704" cy="2349"/>
          </a:xfrm>
        </p:grpSpPr>
        <p:sp>
          <p:nvSpPr>
            <p:cNvPr id="380933" name="Line 5"/>
            <p:cNvSpPr>
              <a:spLocks noChangeShapeType="1"/>
            </p:cNvSpPr>
            <p:nvPr/>
          </p:nvSpPr>
          <p:spPr bwMode="auto">
            <a:xfrm flipH="1">
              <a:off x="1488" y="1920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34" name="Oval 6"/>
            <p:cNvSpPr>
              <a:spLocks noChangeArrowheads="1"/>
            </p:cNvSpPr>
            <p:nvPr/>
          </p:nvSpPr>
          <p:spPr bwMode="auto">
            <a:xfrm>
              <a:off x="2256" y="158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Outlook</a:t>
              </a:r>
            </a:p>
          </p:txBody>
        </p:sp>
        <p:sp>
          <p:nvSpPr>
            <p:cNvPr id="380935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Humidity</a:t>
              </a:r>
            </a:p>
          </p:txBody>
        </p:sp>
        <p:sp>
          <p:nvSpPr>
            <p:cNvPr id="380936" name="Oval 8"/>
            <p:cNvSpPr>
              <a:spLocks noChangeArrowheads="1"/>
            </p:cNvSpPr>
            <p:nvPr/>
          </p:nvSpPr>
          <p:spPr bwMode="auto">
            <a:xfrm>
              <a:off x="3648" y="2496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>
                  <a:latin typeface="Times New Roman" panose="02020603050405020304" pitchFamily="18" charset="0"/>
                </a:rPr>
                <a:t>Wind</a:t>
              </a:r>
            </a:p>
          </p:txBody>
        </p:sp>
        <p:sp>
          <p:nvSpPr>
            <p:cNvPr id="380937" name="Line 9"/>
            <p:cNvSpPr>
              <a:spLocks noChangeShapeType="1"/>
            </p:cNvSpPr>
            <p:nvPr/>
          </p:nvSpPr>
          <p:spPr bwMode="auto">
            <a:xfrm>
              <a:off x="2976" y="192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38" name="Text Box 10"/>
            <p:cNvSpPr txBox="1">
              <a:spLocks noChangeArrowheads="1"/>
            </p:cNvSpPr>
            <p:nvPr/>
          </p:nvSpPr>
          <p:spPr bwMode="auto">
            <a:xfrm>
              <a:off x="1296" y="201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380939" name="Text Box 11"/>
            <p:cNvSpPr txBox="1">
              <a:spLocks noChangeArrowheads="1"/>
            </p:cNvSpPr>
            <p:nvPr/>
          </p:nvSpPr>
          <p:spPr bwMode="auto">
            <a:xfrm>
              <a:off x="3552" y="2017"/>
              <a:ext cx="816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380940" name="Text Box 12"/>
            <p:cNvSpPr txBox="1">
              <a:spLocks noChangeArrowheads="1"/>
            </p:cNvSpPr>
            <p:nvPr/>
          </p:nvSpPr>
          <p:spPr bwMode="auto">
            <a:xfrm>
              <a:off x="2256" y="2112"/>
              <a:ext cx="86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380941" name="Line 13"/>
            <p:cNvSpPr>
              <a:spLocks noChangeShapeType="1"/>
            </p:cNvSpPr>
            <p:nvPr/>
          </p:nvSpPr>
          <p:spPr bwMode="auto">
            <a:xfrm>
              <a:off x="2640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2" name="Text Box 14"/>
            <p:cNvSpPr txBox="1">
              <a:spLocks noChangeArrowheads="1"/>
            </p:cNvSpPr>
            <p:nvPr/>
          </p:nvSpPr>
          <p:spPr bwMode="auto">
            <a:xfrm>
              <a:off x="2496" y="2639"/>
              <a:ext cx="43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 flipH="1">
              <a:off x="816" y="288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4" name="Text Box 16"/>
            <p:cNvSpPr txBox="1">
              <a:spLocks noChangeArrowheads="1"/>
            </p:cNvSpPr>
            <p:nvPr/>
          </p:nvSpPr>
          <p:spPr bwMode="auto">
            <a:xfrm>
              <a:off x="672" y="3313"/>
              <a:ext cx="336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80945" name="Line 17"/>
            <p:cNvSpPr>
              <a:spLocks noChangeShapeType="1"/>
            </p:cNvSpPr>
            <p:nvPr/>
          </p:nvSpPr>
          <p:spPr bwMode="auto">
            <a:xfrm>
              <a:off x="1776" y="288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872" y="3313"/>
              <a:ext cx="43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576" y="2880"/>
              <a:ext cx="48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high</a:t>
              </a:r>
            </a:p>
          </p:txBody>
        </p:sp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1824" y="292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normal</a:t>
              </a:r>
            </a:p>
          </p:txBody>
        </p:sp>
        <p:sp>
          <p:nvSpPr>
            <p:cNvPr id="380949" name="Line 21"/>
            <p:cNvSpPr>
              <a:spLocks noChangeShapeType="1"/>
            </p:cNvSpPr>
            <p:nvPr/>
          </p:nvSpPr>
          <p:spPr bwMode="auto">
            <a:xfrm flipH="1">
              <a:off x="3552" y="283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408" y="3263"/>
              <a:ext cx="38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120" y="2927"/>
              <a:ext cx="67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strong</a:t>
              </a:r>
            </a:p>
          </p:txBody>
        </p:sp>
        <p:sp>
          <p:nvSpPr>
            <p:cNvPr id="380952" name="Line 24"/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3" name="Text Box 25"/>
            <p:cNvSpPr txBox="1">
              <a:spLocks noChangeArrowheads="1"/>
            </p:cNvSpPr>
            <p:nvPr/>
          </p:nvSpPr>
          <p:spPr bwMode="auto">
            <a:xfrm>
              <a:off x="4512" y="2880"/>
              <a:ext cx="76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weak</a:t>
              </a:r>
            </a:p>
          </p:txBody>
        </p:sp>
        <p:sp>
          <p:nvSpPr>
            <p:cNvPr id="380954" name="Text Box 26"/>
            <p:cNvSpPr txBox="1">
              <a:spLocks noChangeArrowheads="1"/>
            </p:cNvSpPr>
            <p:nvPr/>
          </p:nvSpPr>
          <p:spPr bwMode="auto">
            <a:xfrm>
              <a:off x="4560" y="3263"/>
              <a:ext cx="48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236075" cy="600710"/>
          </a:xfrm>
        </p:spPr>
        <p:txBody>
          <a:bodyPr/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决策树的算法过程示例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" y="0"/>
            <a:ext cx="9140190" cy="58801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ID3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算法算法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5440" y="914400"/>
            <a:ext cx="8619490" cy="554609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训练算法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1: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从训练集中选择一个子集（称为窗口），包含正反例；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：用建树算法对当前窗口形成一棵决策树；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：用训练集中的其它样本对决策树进行判定，找出错判的例子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：错判者，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step2 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插入决策树，否则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" y="0"/>
            <a:ext cx="9166225" cy="614680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ID3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算法算法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545" y="914400"/>
            <a:ext cx="8460105" cy="549148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建树算法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1: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对窗口子集，计算个特征的互信息；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2: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选择互信息最大的特征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3: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将在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处取值相同的例子归于同一子集，子集的个数取决于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的数目；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5: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对既含有正例又含反例的子集，递归调用建树算法；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Step 5: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若仅含正例或反例，在对应分支标上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y,n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返回调用处。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" y="0"/>
            <a:ext cx="9195435" cy="574675"/>
          </a:xfrm>
        </p:spPr>
        <p:txBody>
          <a:bodyPr/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ID3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的讨论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460" y="1009650"/>
            <a:ext cx="8257540" cy="530161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基于互信息，算法的基础理论清晰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适用于大量数据的知识获取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易于将获取的知识转换成规则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计算过多地依赖于特征值的数目 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互信息的一个假设是正反例数目接近，</a:t>
            </a:r>
            <a:r>
              <a:rPr lang="zh-CN" altLang="en-US" b="1" dirty="0" smtClean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</a:t>
            </a:r>
            <a:r>
              <a:rPr lang="zh-CN" altLang="en-US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做到</a:t>
            </a:r>
            <a:r>
              <a:rPr lang="zh-CN" altLang="en-US" b="1" dirty="0" smtClean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对噪音敏感 </a:t>
            </a:r>
          </a:p>
          <a:p>
            <a:pPr marL="860425" lvl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所建树是动态树，不利于增量计算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" y="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03" y="756920"/>
            <a:ext cx="8367712" cy="55800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Attribute-oriented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induction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中的对象通常包括原始概念层的许多细节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能够对大多数数据集合进行汇总并在较高概念层上汇聚成知识。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面向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属性归纳方法的思想是分析相关数据中每个属性的各类数值的个数，进行归纳。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概化操作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删除（删除离散的，无法考虑的属性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概化（通过统计计数和设定的阈值来确定概化层次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79705" y="862330"/>
            <a:ext cx="8785225" cy="538099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面向属性归纳的知识呈现方式：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Font typeface="BatangChe" panose="02030609000101010101" charset="-127"/>
              <a:buChar char="-"/>
            </a:pP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可视化的统计图表（该方法是基于统计的方法）</a:t>
            </a: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Font typeface="BatangChe" panose="02030609000101010101" charset="-127"/>
              <a:buChar char="-"/>
            </a:pP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量化规则（</a:t>
            </a:r>
            <a:r>
              <a:rPr lang="en-US" altLang="zh-CN" sz="2450" b="1" dirty="0">
                <a:latin typeface="Comic Sans MS" panose="030F0702030302020204" charset="0"/>
                <a:ea typeface="宋体" panose="02010600030101010101" pitchFamily="2" charset="-122"/>
              </a:rPr>
              <a:t>quantitative </a:t>
            </a:r>
            <a:r>
              <a:rPr lang="en-US" altLang="zh-CN" sz="2450" b="1" dirty="0" smtClean="0">
                <a:latin typeface="Comic Sans MS" panose="030F0702030302020204" charset="0"/>
                <a:ea typeface="宋体" panose="02010600030101010101" pitchFamily="2" charset="-122"/>
              </a:rPr>
              <a:t>rule</a:t>
            </a:r>
            <a:r>
              <a:rPr lang="zh-CN" altLang="en-US" sz="245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5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量化规则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满足给定阈值的统计规律。可表示为：</a:t>
            </a: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Font typeface="BatangChe" panose="02030609000101010101" charset="-127"/>
              <a:buChar char="-"/>
            </a:pP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lang="en-US" altLang="zh-CN" sz="245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sz="245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为满足</a:t>
            </a:r>
            <a:r>
              <a:rPr lang="en-US" altLang="zh-CN" sz="24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condition i</a:t>
            </a: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的可能性，</a:t>
            </a:r>
            <a:r>
              <a:rPr lang="en-US" altLang="zh-CN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50" b="1" dirty="0">
                <a:latin typeface="宋体" panose="02010600030101010101" pitchFamily="2" charset="-122"/>
                <a:ea typeface="宋体" panose="02010600030101010101" pitchFamily="2" charset="-122"/>
              </a:rPr>
              <a:t>为统计阈值</a:t>
            </a:r>
          </a:p>
          <a:p>
            <a:pPr marL="1371600" lvl="2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Font typeface="BatangChe" panose="02030609000101010101" charset="-127"/>
              <a:buChar char="-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规则可用统计阈值和兴趣度来度量。</a:t>
            </a: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247812" name="Object 2052"/>
          <p:cNvGraphicFramePr>
            <a:graphicFrameLocks noChangeAspect="1"/>
          </p:cNvGraphicFramePr>
          <p:nvPr/>
        </p:nvGraphicFramePr>
        <p:xfrm>
          <a:off x="540385" y="3348990"/>
          <a:ext cx="84248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4381500" imgH="215900" progId="Equation.3">
                  <p:embed/>
                </p:oleObj>
              </mc:Choice>
              <mc:Fallback>
                <p:oleObj name="Equation" r:id="rId4" imgW="4381500" imgH="215900" progId="Equation.3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" y="3348990"/>
                        <a:ext cx="84248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2053"/>
          <p:cNvGraphicFramePr>
            <a:graphicFrameLocks noChangeAspect="1"/>
          </p:cNvGraphicFramePr>
          <p:nvPr/>
        </p:nvGraphicFramePr>
        <p:xfrm>
          <a:off x="4495800" y="32766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114300" imgH="215900" progId="Equation.3">
                  <p:embed/>
                </p:oleObj>
              </mc:Choice>
              <mc:Fallback>
                <p:oleObj name="Equation" r:id="rId6" imgW="114300" imgH="215900" progId="Equation.3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" y="-4064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 A</a:t>
            </a:r>
            <a:r>
              <a:rPr lang="en-US" altLang="zh-CN" sz="28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&gt;     i=1,2….m j=1,2,…n 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323850" y="1230313"/>
          <a:ext cx="8496300" cy="41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MP 图象" r:id="rId4" imgW="5591175" imgH="3400425" progId="Paint.Picture">
                  <p:embed/>
                </p:oleObj>
              </mc:Choice>
              <mc:Fallback>
                <p:oleObj name="BMP 图象" r:id="rId4" imgW="5591175" imgH="3400425" progId="Paint.Picture">
                  <p:embed/>
                  <p:pic>
                    <p:nvPicPr>
                      <p:cNvPr id="0" name="图片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30313"/>
                        <a:ext cx="8496300" cy="417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50825" y="5486400"/>
            <a:ext cx="8785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总统计数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 err="1"/>
              <a:t>B</a:t>
            </a:r>
            <a:r>
              <a:rPr lang="en-US" altLang="zh-CN" sz="2800" b="1" baseline="-30000" dirty="0" err="1"/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同时出现的统计数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n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/>
              <a:t>A</a:t>
            </a:r>
            <a:r>
              <a:rPr lang="en-US" altLang="zh-CN" sz="2800" b="1" i="1" baseline="-30000" dirty="0"/>
              <a:t>i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/>
              <a:t>B</a:t>
            </a:r>
            <a:r>
              <a:rPr lang="en-US" altLang="zh-CN" sz="2800" b="1" i="1" baseline="-30000" dirty="0" err="1"/>
              <a:t>j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出现的统计数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800" b="1" dirty="0" err="1"/>
              <a:t>B</a:t>
            </a:r>
            <a:r>
              <a:rPr lang="en-US" altLang="zh-CN" sz="2800" b="1" baseline="-30000" dirty="0" err="1"/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出现的统计数</a:t>
            </a:r>
            <a:r>
              <a:rPr lang="en-US" altLang="zh-CN" sz="2800" b="1" dirty="0" err="1"/>
              <a:t>Cn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err="1"/>
              <a:t>B</a:t>
            </a:r>
            <a:r>
              <a:rPr lang="en-US" altLang="zh-CN" sz="2800" b="1" baseline="-30000" dirty="0" err="1"/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" y="-4064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642350" cy="5226050"/>
          </a:xfrm>
        </p:spPr>
        <p:txBody>
          <a:bodyPr/>
          <a:lstStyle/>
          <a:p>
            <a:pPr marL="186055" indent="0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对每一组计算相应的机率因子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nk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/N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186055" indent="0">
              <a:buNone/>
            </a:pPr>
            <a:r>
              <a:rPr lang="en-US" altLang="zh-CN" sz="2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k=1,2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….. 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m×n</a:t>
            </a:r>
            <a:endParaRPr lang="en-US" altLang="zh-CN" sz="24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22325"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P=0.5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为高机率阈值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&gt;0.5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则保留组合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&lt; A</a:t>
            </a:r>
            <a:r>
              <a:rPr lang="en-US" altLang="zh-CN" sz="24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  </a:t>
            </a:r>
          </a:p>
          <a:p>
            <a:pPr marL="822325"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否则淘汰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&lt; A</a:t>
            </a:r>
            <a:r>
              <a:rPr lang="en-US" altLang="zh-CN" sz="24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认为两者无相关性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22325" lvl="1">
              <a:buFont typeface="Wingdings" panose="05000000000000000000" pitchFamily="2" charset="2"/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86055" indent="0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一般情况下，以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= 0.5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为阈值，但在特殊情况下，特别在数据库的数据量不是很大时可相应的降低阈值，或将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作相应的修正。</a:t>
            </a:r>
          </a:p>
          <a:p>
            <a:pPr marL="822325" lvl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例如： 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=P(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,B</a:t>
            </a:r>
            <a:r>
              <a:rPr lang="en-US" altLang="zh-CN" sz="2400" b="1" i="1" baseline="-30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&gt;/N</a:t>
            </a:r>
            <a:r>
              <a:rPr lang="en-US" altLang="zh-CN" sz="2400" b="1" i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    N</a:t>
            </a:r>
            <a:r>
              <a:rPr lang="en-US" altLang="zh-CN" sz="2400" b="1" i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i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22325" lvl="1">
              <a:buFont typeface="Wingdings" panose="05000000000000000000" pitchFamily="2" charset="2"/>
              <a:buNone/>
            </a:pPr>
            <a:endParaRPr lang="en-US" altLang="zh-CN" sz="24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" y="-40640"/>
            <a:ext cx="9180830" cy="641350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面向属性归纳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Microsoft Office PowerPoint</Application>
  <PresentationFormat>全屏显示(4:3)</PresentationFormat>
  <Paragraphs>544</Paragraphs>
  <Slides>59</Slides>
  <Notes>59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自定义设计方案</vt:lpstr>
      <vt:lpstr>Equation</vt:lpstr>
      <vt:lpstr>BMP 图象</vt:lpstr>
      <vt:lpstr>Bitmap Image</vt:lpstr>
      <vt:lpstr>Worksheet</vt:lpstr>
      <vt:lpstr>Document</vt:lpstr>
      <vt:lpstr>数据挖掘与知识发现 （基于认知的复杂数据对象的知识发现技术）</vt:lpstr>
      <vt:lpstr>引言</vt:lpstr>
      <vt:lpstr>5 数据挖掘方法</vt:lpstr>
      <vt:lpstr>5.1 描述性数据挖掘</vt:lpstr>
      <vt:lpstr>归纳</vt:lpstr>
      <vt:lpstr>面向属性归纳</vt:lpstr>
      <vt:lpstr>面向属性归纳</vt:lpstr>
      <vt:lpstr>面向属性归纳</vt:lpstr>
      <vt:lpstr>面向属性归纳</vt:lpstr>
      <vt:lpstr>面向属性归纳</vt:lpstr>
      <vt:lpstr>面向属性归纳</vt:lpstr>
      <vt:lpstr>面向属性归纳，实例</vt:lpstr>
      <vt:lpstr>面向属性归纳，实例</vt:lpstr>
      <vt:lpstr>面向属性归纳</vt:lpstr>
      <vt:lpstr>5 数据挖掘方法</vt:lpstr>
      <vt:lpstr>关联规则的基本概念</vt:lpstr>
      <vt:lpstr>关联规则的基本概念</vt:lpstr>
      <vt:lpstr>关联规则的基本概念</vt:lpstr>
      <vt:lpstr>关联规则的基本概念</vt:lpstr>
      <vt:lpstr>关联规则</vt:lpstr>
      <vt:lpstr>关联规则</vt:lpstr>
      <vt:lpstr>关联规则</vt:lpstr>
      <vt:lpstr>关联规则的另一种说法：</vt:lpstr>
      <vt:lpstr>规则测度: 支持度、可信度 </vt:lpstr>
      <vt:lpstr>规则实例</vt:lpstr>
      <vt:lpstr>找出最小频繁项集：关键步</vt:lpstr>
      <vt:lpstr>Apriori 算法</vt:lpstr>
      <vt:lpstr>实例1</vt:lpstr>
      <vt:lpstr>实例2</vt:lpstr>
      <vt:lpstr>实例2</vt:lpstr>
      <vt:lpstr>实例2</vt:lpstr>
      <vt:lpstr> </vt:lpstr>
      <vt:lpstr>实例2</vt:lpstr>
      <vt:lpstr>实例2</vt:lpstr>
      <vt:lpstr>提高Apriori效率的途径</vt:lpstr>
      <vt:lpstr>多级关联规则</vt:lpstr>
      <vt:lpstr>多级关联规则</vt:lpstr>
      <vt:lpstr>统一支持</vt:lpstr>
      <vt:lpstr>减少支持</vt:lpstr>
      <vt:lpstr>多级关联：冗余过滤</vt:lpstr>
      <vt:lpstr>规则的测度</vt:lpstr>
      <vt:lpstr>规则的测度</vt:lpstr>
      <vt:lpstr>规则的测度</vt:lpstr>
      <vt:lpstr>5 数据挖掘方法</vt:lpstr>
      <vt:lpstr>决策树</vt:lpstr>
      <vt:lpstr>决策树模型</vt:lpstr>
      <vt:lpstr>决策树与IF/THEN规则</vt:lpstr>
      <vt:lpstr>构造决策树的信息论方法</vt:lpstr>
      <vt:lpstr>统计参数</vt:lpstr>
      <vt:lpstr>信息熵</vt:lpstr>
      <vt:lpstr>互信息</vt:lpstr>
      <vt:lpstr>互信息</vt:lpstr>
      <vt:lpstr>决策树实例</vt:lpstr>
      <vt:lpstr>决策树的算法过程示例</vt:lpstr>
      <vt:lpstr>决策树的算法过程示例</vt:lpstr>
      <vt:lpstr>决策树的算法过程示例</vt:lpstr>
      <vt:lpstr>ID3算法算法</vt:lpstr>
      <vt:lpstr>ID3算法算法</vt:lpstr>
      <vt:lpstr>ID3的讨论</vt:lpstr>
    </vt:vector>
  </TitlesOfParts>
  <Company>KMT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Coins And Clouds</dc:title>
  <dc:creator>KMT Software, Inc.</dc:creator>
  <cp:keywords>exciting online presentation communicate impactful exchange information broadcast collaborate on-screen projector white</cp:keywords>
  <dc:description>This template is ideal for your finance related presentations.</dc:description>
  <cp:lastModifiedBy>lenovo</cp:lastModifiedBy>
  <cp:revision>523</cp:revision>
  <dcterms:created xsi:type="dcterms:W3CDTF">1999-05-14T23:51:00Z</dcterms:created>
  <dcterms:modified xsi:type="dcterms:W3CDTF">2016-11-17T08:57:55Z</dcterms:modified>
  <cp:category>Finance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Coins And Clouds</vt:lpwstr>
  </property>
  <property fmtid="{D5CDD505-2E9C-101B-9397-08002B2CF9AE}" pid="3" name="Style">
    <vt:lpwstr>P</vt:lpwstr>
  </property>
  <property fmtid="{D5CDD505-2E9C-101B-9397-08002B2CF9AE}" pid="4" name="Folder">
    <vt:lpwstr>Finance</vt:lpwstr>
  </property>
  <property fmtid="{D5CDD505-2E9C-101B-9397-08002B2CF9AE}" pid="5" name="Attribution">
    <vt:lpwstr>Copyright © 2005 KMT Software, Inc.</vt:lpwstr>
  </property>
  <property fmtid="{D5CDD505-2E9C-101B-9397-08002B2CF9AE}" pid="6" name="KSOProductBuildVer">
    <vt:lpwstr>2052-10.1.0.5975</vt:lpwstr>
  </property>
</Properties>
</file>