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dp" ContentType="image/vnd.ms-photo"/>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sldIdLst>
    <p:sldId id="524" r:id="rId3"/>
    <p:sldId id="640" r:id="rId5"/>
    <p:sldId id="527" r:id="rId6"/>
    <p:sldId id="529" r:id="rId7"/>
    <p:sldId id="531" r:id="rId8"/>
    <p:sldId id="532" r:id="rId9"/>
    <p:sldId id="533" r:id="rId10"/>
    <p:sldId id="534" r:id="rId11"/>
    <p:sldId id="536" r:id="rId12"/>
    <p:sldId id="586" r:id="rId13"/>
    <p:sldId id="537" r:id="rId14"/>
    <p:sldId id="704" r:id="rId15"/>
    <p:sldId id="539" r:id="rId16"/>
    <p:sldId id="541" r:id="rId17"/>
    <p:sldId id="542" r:id="rId18"/>
    <p:sldId id="543" r:id="rId19"/>
    <p:sldId id="544" r:id="rId20"/>
    <p:sldId id="545" r:id="rId21"/>
    <p:sldId id="546" r:id="rId22"/>
    <p:sldId id="547" r:id="rId23"/>
    <p:sldId id="548" r:id="rId24"/>
    <p:sldId id="549" r:id="rId25"/>
    <p:sldId id="552" r:id="rId26"/>
    <p:sldId id="553" r:id="rId27"/>
    <p:sldId id="554" r:id="rId28"/>
    <p:sldId id="555" r:id="rId29"/>
    <p:sldId id="556" r:id="rId30"/>
    <p:sldId id="558" r:id="rId31"/>
    <p:sldId id="559" r:id="rId32"/>
    <p:sldId id="562" r:id="rId33"/>
    <p:sldId id="705" r:id="rId34"/>
    <p:sldId id="702" r:id="rId35"/>
    <p:sldId id="565" r:id="rId36"/>
    <p:sldId id="566" r:id="rId37"/>
    <p:sldId id="706" r:id="rId38"/>
    <p:sldId id="567" r:id="rId39"/>
    <p:sldId id="568" r:id="rId40"/>
    <p:sldId id="569" r:id="rId41"/>
    <p:sldId id="570" r:id="rId42"/>
    <p:sldId id="571" r:id="rId43"/>
    <p:sldId id="572" r:id="rId44"/>
    <p:sldId id="573" r:id="rId45"/>
    <p:sldId id="574" r:id="rId46"/>
    <p:sldId id="575" r:id="rId47"/>
    <p:sldId id="576" r:id="rId48"/>
    <p:sldId id="577" r:id="rId49"/>
    <p:sldId id="578" r:id="rId50"/>
    <p:sldId id="579" r:id="rId51"/>
    <p:sldId id="580" r:id="rId52"/>
    <p:sldId id="581" r:id="rId53"/>
    <p:sldId id="582" r:id="rId54"/>
    <p:sldId id="584" r:id="rId55"/>
    <p:sldId id="587" r:id="rId56"/>
    <p:sldId id="588" r:id="rId57"/>
    <p:sldId id="707" r:id="rId58"/>
    <p:sldId id="589" r:id="rId59"/>
    <p:sldId id="591" r:id="rId60"/>
    <p:sldId id="592" r:id="rId61"/>
    <p:sldId id="593" r:id="rId62"/>
    <p:sldId id="594" r:id="rId63"/>
    <p:sldId id="595" r:id="rId64"/>
    <p:sldId id="596" r:id="rId65"/>
    <p:sldId id="597" r:id="rId66"/>
    <p:sldId id="598" r:id="rId67"/>
    <p:sldId id="600" r:id="rId68"/>
    <p:sldId id="601" r:id="rId69"/>
    <p:sldId id="602" r:id="rId70"/>
    <p:sldId id="603" r:id="rId7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993300"/>
    <a:srgbClr val="CC0000"/>
    <a:srgbClr val="FF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3" autoAdjust="0"/>
    <p:restoredTop sz="94720" autoAdjust="0"/>
  </p:normalViewPr>
  <p:slideViewPr>
    <p:cSldViewPr>
      <p:cViewPr>
        <p:scale>
          <a:sx n="53" d="100"/>
          <a:sy n="53" d="100"/>
        </p:scale>
        <p:origin x="-1044" y="-72"/>
      </p:cViewPr>
      <p:guideLst>
        <p:guide orient="horz" pos="2140"/>
        <p:guide pos="29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ea typeface="+mn-ea"/>
              </a:defRPr>
            </a:lvl1pPr>
          </a:lstStyle>
          <a:p>
            <a:pPr>
              <a:defRPr/>
            </a:pPr>
            <a:endParaRPr lang="zh-CN" altLang="en-US"/>
          </a:p>
        </p:txBody>
      </p:sp>
      <p:sp>
        <p:nvSpPr>
          <p:cNvPr id="829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ea typeface="+mn-ea"/>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829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829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ea typeface="+mn-ea"/>
              </a:defRPr>
            </a:lvl1pPr>
          </a:lstStyle>
          <a:p>
            <a:pPr>
              <a:defRPr/>
            </a:pPr>
            <a:endParaRPr lang="en-US" altLang="zh-CN"/>
          </a:p>
        </p:txBody>
      </p:sp>
      <p:sp>
        <p:nvSpPr>
          <p:cNvPr id="829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ea typeface="+mn-ea"/>
              </a:defRPr>
            </a:lvl1pPr>
          </a:lstStyle>
          <a:p>
            <a:pPr>
              <a:defRPr/>
            </a:pPr>
            <a:fld id="{6F818B2C-4A0E-404A-9A7E-D11C51D6864B}"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63D8DE-7D37-4B1A-8F19-1ACCEDF35EB3}" type="slidenum">
              <a:rPr lang="en-US" altLang="zh-CN"/>
            </a:fld>
            <a:endParaRPr lang="en-US" altLang="zh-CN"/>
          </a:p>
        </p:txBody>
      </p:sp>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99F0003-6D3E-4B86-ACE9-417383EF901A}" type="slidenum">
              <a:rPr lang="en-US" altLang="zh-CN"/>
            </a:fld>
            <a:endParaRPr lang="en-US" altLang="zh-CN"/>
          </a:p>
        </p:txBody>
      </p:sp>
      <p:sp>
        <p:nvSpPr>
          <p:cNvPr id="41986" name="Rectangle 2"/>
          <p:cNvSpPr>
            <a:spLocks noGrp="1" noRot="1" noChangeAspect="1" noChangeArrowheads="1" noTextEdit="1"/>
          </p:cNvSpPr>
          <p:nvPr>
            <p:ph type="sldImg"/>
          </p:nvPr>
        </p:nvSpPr>
        <p:spPr/>
      </p:sp>
      <p:sp>
        <p:nvSpPr>
          <p:cNvPr id="4198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8956FC5-D0F6-44C9-8276-2BBB4CE60EC7}" type="slidenum">
              <a:rPr lang="en-US" altLang="zh-CN"/>
            </a:fld>
            <a:endParaRPr lang="en-US" altLang="zh-CN"/>
          </a:p>
        </p:txBody>
      </p:sp>
      <p:sp>
        <p:nvSpPr>
          <p:cNvPr id="221186" name="Rectangle 2"/>
          <p:cNvSpPr>
            <a:spLocks noGrp="1" noRot="1" noChangeAspect="1" noChangeArrowheads="1" noTextEdit="1"/>
          </p:cNvSpPr>
          <p:nvPr>
            <p:ph type="sldImg"/>
          </p:nvPr>
        </p:nvSpPr>
        <p:spPr/>
      </p:sp>
      <p:sp>
        <p:nvSpPr>
          <p:cNvPr id="22118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6FA6A3B-7206-468E-92FB-39AB261091A3}" type="slidenum">
              <a:rPr lang="en-US" altLang="zh-CN"/>
            </a:fld>
            <a:endParaRPr lang="en-US" altLang="zh-CN"/>
          </a:p>
        </p:txBody>
      </p:sp>
      <p:sp>
        <p:nvSpPr>
          <p:cNvPr id="46082" name="Rectangle 2"/>
          <p:cNvSpPr>
            <a:spLocks noGrp="1" noRot="1" noChangeAspect="1" noChangeArrowheads="1" noTextEdit="1"/>
          </p:cNvSpPr>
          <p:nvPr>
            <p:ph type="sldImg"/>
          </p:nvPr>
        </p:nvSpPr>
        <p:spPr/>
      </p:sp>
      <p:sp>
        <p:nvSpPr>
          <p:cNvPr id="4608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E427DD3-8630-436B-ABFF-1DF0B5707205}" type="slidenum">
              <a:rPr lang="en-US" altLang="zh-CN"/>
            </a:fld>
            <a:endParaRPr lang="en-US" altLang="zh-CN"/>
          </a:p>
        </p:txBody>
      </p:sp>
      <p:sp>
        <p:nvSpPr>
          <p:cNvPr id="48130" name="Rectangle 2"/>
          <p:cNvSpPr>
            <a:spLocks noGrp="1" noRot="1" noChangeAspect="1" noChangeArrowheads="1" noTextEdit="1"/>
          </p:cNvSpPr>
          <p:nvPr>
            <p:ph type="sldImg"/>
          </p:nvPr>
        </p:nvSpPr>
        <p:spPr/>
      </p:sp>
      <p:sp>
        <p:nvSpPr>
          <p:cNvPr id="4813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9FEF74-E584-4CD0-8667-AB1CA1603FE2}" type="slidenum">
              <a:rPr lang="en-US" altLang="zh-CN"/>
            </a:fld>
            <a:endParaRPr lang="en-US" altLang="zh-CN"/>
          </a:p>
        </p:txBody>
      </p:sp>
      <p:sp>
        <p:nvSpPr>
          <p:cNvPr id="60418" name="Rectangle 2"/>
          <p:cNvSpPr>
            <a:spLocks noGrp="1" noRot="1" noChangeAspect="1" noChangeArrowheads="1" noTextEdit="1"/>
          </p:cNvSpPr>
          <p:nvPr>
            <p:ph type="sldImg"/>
          </p:nvPr>
        </p:nvSpPr>
        <p:spPr/>
      </p:sp>
      <p:sp>
        <p:nvSpPr>
          <p:cNvPr id="6041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FB6895-2999-427E-8B27-20DE9F085A41}" type="slidenum">
              <a:rPr lang="en-US" altLang="zh-CN"/>
            </a:fld>
            <a:endParaRPr lang="en-US" altLang="zh-CN"/>
          </a:p>
        </p:txBody>
      </p:sp>
      <p:sp>
        <p:nvSpPr>
          <p:cNvPr id="62466" name="Rectangle 2"/>
          <p:cNvSpPr>
            <a:spLocks noGrp="1" noRot="1" noChangeAspect="1" noChangeArrowheads="1" noTextEdit="1"/>
          </p:cNvSpPr>
          <p:nvPr>
            <p:ph type="sldImg"/>
          </p:nvPr>
        </p:nvSpPr>
        <p:spPr/>
      </p:sp>
      <p:sp>
        <p:nvSpPr>
          <p:cNvPr id="6246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BCA8FE8-5500-41B3-A613-5F5C33E2F167}" type="slidenum">
              <a:rPr lang="en-US" altLang="zh-CN"/>
            </a:fld>
            <a:endParaRPr lang="en-US" altLang="zh-CN"/>
          </a:p>
        </p:txBody>
      </p:sp>
      <p:sp>
        <p:nvSpPr>
          <p:cNvPr id="64514" name="Rectangle 2"/>
          <p:cNvSpPr>
            <a:spLocks noGrp="1" noRot="1" noChangeAspect="1" noChangeArrowheads="1" noTextEdit="1"/>
          </p:cNvSpPr>
          <p:nvPr>
            <p:ph type="sldImg"/>
          </p:nvPr>
        </p:nvSpPr>
        <p:spPr/>
      </p:sp>
      <p:sp>
        <p:nvSpPr>
          <p:cNvPr id="6451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66A8643-F03B-4C40-A554-8FE7626FCFAD}" type="slidenum">
              <a:rPr lang="en-US" altLang="zh-CN"/>
            </a:fld>
            <a:endParaRPr lang="en-US" altLang="zh-CN"/>
          </a:p>
        </p:txBody>
      </p:sp>
      <p:sp>
        <p:nvSpPr>
          <p:cNvPr id="66562" name="Rectangle 2"/>
          <p:cNvSpPr>
            <a:spLocks noGrp="1" noRot="1" noChangeAspect="1" noChangeArrowheads="1" noTextEdit="1"/>
          </p:cNvSpPr>
          <p:nvPr>
            <p:ph type="sldImg"/>
          </p:nvPr>
        </p:nvSpPr>
        <p:spPr/>
      </p:sp>
      <p:sp>
        <p:nvSpPr>
          <p:cNvPr id="6656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1583C8E-7E2F-44A1-BFE5-9AD08ECF2F29}" type="slidenum">
              <a:rPr lang="en-US" altLang="zh-CN"/>
            </a:fld>
            <a:endParaRPr lang="en-US" altLang="zh-CN"/>
          </a:p>
        </p:txBody>
      </p:sp>
      <p:sp>
        <p:nvSpPr>
          <p:cNvPr id="68610" name="Rectangle 2"/>
          <p:cNvSpPr>
            <a:spLocks noGrp="1" noRot="1" noChangeAspect="1" noChangeArrowheads="1" noTextEdit="1"/>
          </p:cNvSpPr>
          <p:nvPr>
            <p:ph type="sldImg"/>
          </p:nvPr>
        </p:nvSpPr>
        <p:spPr/>
      </p:sp>
      <p:sp>
        <p:nvSpPr>
          <p:cNvPr id="6861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C0355E-7E92-4CBD-9A30-137DC27CF26D}" type="slidenum">
              <a:rPr lang="en-US" altLang="zh-CN"/>
            </a:fld>
            <a:endParaRPr lang="en-US" altLang="zh-CN"/>
          </a:p>
        </p:txBody>
      </p:sp>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CB32CD-F452-4CFF-A982-F445D31094D3}" type="slidenum">
              <a:rPr lang="en-US" altLang="zh-CN"/>
            </a:fld>
            <a:endParaRPr lang="en-US" altLang="zh-CN"/>
          </a:p>
        </p:txBody>
      </p:sp>
      <p:sp>
        <p:nvSpPr>
          <p:cNvPr id="21506" name="Rectangle 2"/>
          <p:cNvSpPr>
            <a:spLocks noGrp="1" noRot="1" noChangeAspect="1" noChangeArrowheads="1" noTextEdit="1"/>
          </p:cNvSpPr>
          <p:nvPr>
            <p:ph type="sldImg"/>
          </p:nvPr>
        </p:nvSpPr>
        <p:spPr/>
      </p:sp>
      <p:sp>
        <p:nvSpPr>
          <p:cNvPr id="2150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AB570D-BBD5-4DB0-91BF-53B2E0D9617B}" type="slidenum">
              <a:rPr lang="en-US" altLang="zh-CN"/>
            </a:fld>
            <a:endParaRPr lang="en-US" altLang="zh-CN"/>
          </a:p>
        </p:txBody>
      </p:sp>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74B5A56-9E67-4B5C-A962-793F53B04417}" type="slidenum">
              <a:rPr lang="en-US" altLang="zh-CN"/>
            </a:fld>
            <a:endParaRPr lang="en-US" altLang="zh-CN"/>
          </a:p>
        </p:txBody>
      </p:sp>
      <p:sp>
        <p:nvSpPr>
          <p:cNvPr id="78850" name="Rectangle 2"/>
          <p:cNvSpPr>
            <a:spLocks noGrp="1" noRot="1" noChangeAspect="1" noChangeArrowheads="1" noTextEdit="1"/>
          </p:cNvSpPr>
          <p:nvPr>
            <p:ph type="sldImg"/>
          </p:nvPr>
        </p:nvSpPr>
        <p:spPr/>
      </p:sp>
      <p:sp>
        <p:nvSpPr>
          <p:cNvPr id="7885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E3D918-17C6-40FD-80AF-4F26A62DD697}" type="slidenum">
              <a:rPr lang="en-US" altLang="zh-CN"/>
            </a:fld>
            <a:endParaRPr lang="en-US" altLang="zh-CN"/>
          </a:p>
        </p:txBody>
      </p:sp>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80CA67-E20F-46DB-9B26-33589265B513}" type="slidenum">
              <a:rPr lang="en-US" altLang="zh-CN"/>
            </a:fld>
            <a:endParaRPr lang="en-US" altLang="zh-CN"/>
          </a:p>
        </p:txBody>
      </p:sp>
      <p:sp>
        <p:nvSpPr>
          <p:cNvPr id="82946" name="Rectangle 2"/>
          <p:cNvSpPr>
            <a:spLocks noGrp="1" noRot="1" noChangeAspect="1" noChangeArrowheads="1" noTextEdit="1"/>
          </p:cNvSpPr>
          <p:nvPr>
            <p:ph type="sldImg"/>
          </p:nvPr>
        </p:nvSpPr>
        <p:spPr/>
      </p:sp>
      <p:sp>
        <p:nvSpPr>
          <p:cNvPr id="8294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1B99C52-28D3-4488-B1AC-3DD0D3AD1315}" type="slidenum">
              <a:rPr lang="en-US" altLang="zh-CN"/>
            </a:fld>
            <a:endParaRPr lang="en-US" altLang="zh-CN"/>
          </a:p>
        </p:txBody>
      </p:sp>
      <p:sp>
        <p:nvSpPr>
          <p:cNvPr id="84994" name="Rectangle 2"/>
          <p:cNvSpPr>
            <a:spLocks noGrp="1" noRot="1" noChangeAspect="1" noChangeArrowheads="1" noTextEdit="1"/>
          </p:cNvSpPr>
          <p:nvPr>
            <p:ph type="sldImg"/>
          </p:nvPr>
        </p:nvSpPr>
        <p:spPr/>
      </p:sp>
      <p:sp>
        <p:nvSpPr>
          <p:cNvPr id="8499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7E8C9F7-DB25-47A4-A3D1-803BBDF1351C}" type="slidenum">
              <a:rPr lang="en-US" altLang="zh-CN"/>
            </a:fld>
            <a:endParaRPr lang="en-US" altLang="zh-CN"/>
          </a:p>
        </p:txBody>
      </p:sp>
      <p:sp>
        <p:nvSpPr>
          <p:cNvPr id="87042" name="Rectangle 2"/>
          <p:cNvSpPr>
            <a:spLocks noGrp="1" noRot="1" noChangeAspect="1" noChangeArrowheads="1" noTextEdit="1"/>
          </p:cNvSpPr>
          <p:nvPr>
            <p:ph type="sldImg"/>
          </p:nvPr>
        </p:nvSpPr>
        <p:spPr/>
      </p:sp>
      <p:sp>
        <p:nvSpPr>
          <p:cNvPr id="8704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2CAF7-100F-4979-B5B8-4F7AF73D3CB7}" type="slidenum">
              <a:rPr lang="en-US" altLang="zh-CN"/>
            </a:fld>
            <a:endParaRPr lang="en-US" altLang="zh-CN"/>
          </a:p>
        </p:txBody>
      </p:sp>
      <p:sp>
        <p:nvSpPr>
          <p:cNvPr id="91138" name="Rectangle 2"/>
          <p:cNvSpPr>
            <a:spLocks noGrp="1" noRot="1" noChangeAspect="1" noChangeArrowheads="1" noTextEdit="1"/>
          </p:cNvSpPr>
          <p:nvPr>
            <p:ph type="sldImg"/>
          </p:nvPr>
        </p:nvSpPr>
        <p:spPr/>
      </p:sp>
      <p:sp>
        <p:nvSpPr>
          <p:cNvPr id="9113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B89ECC5-BFD0-41C6-B805-05EC8531B846}" type="slidenum">
              <a:rPr lang="en-US" altLang="zh-CN"/>
            </a:fld>
            <a:endParaRPr lang="en-US" altLang="zh-CN"/>
          </a:p>
        </p:txBody>
      </p:sp>
      <p:sp>
        <p:nvSpPr>
          <p:cNvPr id="93186" name="Rectangle 2"/>
          <p:cNvSpPr>
            <a:spLocks noGrp="1" noRot="1" noChangeAspect="1" noChangeArrowheads="1" noTextEdit="1"/>
          </p:cNvSpPr>
          <p:nvPr>
            <p:ph type="sldImg"/>
          </p:nvPr>
        </p:nvSpPr>
        <p:spPr/>
      </p:sp>
      <p:sp>
        <p:nvSpPr>
          <p:cNvPr id="9318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61227C-A629-4A91-9989-D542471E4BC8}" type="slidenum">
              <a:rPr lang="en-US" altLang="zh-CN"/>
            </a:fld>
            <a:endParaRPr lang="en-US" altLang="zh-CN"/>
          </a:p>
        </p:txBody>
      </p:sp>
      <p:sp>
        <p:nvSpPr>
          <p:cNvPr id="99330" name="Rectangle 2"/>
          <p:cNvSpPr>
            <a:spLocks noGrp="1" noRot="1" noChangeAspect="1" noChangeArrowheads="1" noTextEdit="1"/>
          </p:cNvSpPr>
          <p:nvPr>
            <p:ph type="sldImg"/>
          </p:nvPr>
        </p:nvSpPr>
        <p:spPr/>
      </p:sp>
      <p:sp>
        <p:nvSpPr>
          <p:cNvPr id="9933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61227C-A629-4A91-9989-D542471E4BC8}" type="slidenum">
              <a:rPr lang="en-US" altLang="zh-CN"/>
            </a:fld>
            <a:endParaRPr lang="en-US" altLang="zh-CN"/>
          </a:p>
        </p:txBody>
      </p:sp>
      <p:sp>
        <p:nvSpPr>
          <p:cNvPr id="99330" name="Rectangle 2"/>
          <p:cNvSpPr>
            <a:spLocks noGrp="1" noRot="1" noChangeAspect="1" noChangeArrowheads="1" noTextEdit="1"/>
          </p:cNvSpPr>
          <p:nvPr>
            <p:ph type="sldImg"/>
          </p:nvPr>
        </p:nvSpPr>
        <p:spPr/>
      </p:sp>
      <p:sp>
        <p:nvSpPr>
          <p:cNvPr id="9933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EEB6C2-D839-4793-9E0E-C7DB4E58CD6E}" type="slidenum">
              <a:rPr lang="en-US" altLang="zh-CN"/>
            </a:fld>
            <a:endParaRPr lang="en-US" altLang="zh-CN"/>
          </a:p>
        </p:txBody>
      </p:sp>
      <p:sp>
        <p:nvSpPr>
          <p:cNvPr id="25602" name="Rectangle 2"/>
          <p:cNvSpPr>
            <a:spLocks noGrp="1" noRot="1" noChangeAspect="1" noChangeArrowheads="1" noTextEdit="1"/>
          </p:cNvSpPr>
          <p:nvPr>
            <p:ph type="sldImg"/>
          </p:nvPr>
        </p:nvSpPr>
        <p:spPr/>
      </p:sp>
      <p:sp>
        <p:nvSpPr>
          <p:cNvPr id="2560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D8BA19B-AA09-48E0-9377-BCE8C4367F36}" type="slidenum">
              <a:rPr lang="en-US" altLang="zh-CN"/>
            </a:fld>
            <a:endParaRPr lang="en-US" altLang="zh-CN"/>
          </a:p>
        </p:txBody>
      </p:sp>
      <p:sp>
        <p:nvSpPr>
          <p:cNvPr id="105474" name="Rectangle 2"/>
          <p:cNvSpPr>
            <a:spLocks noGrp="1" noRot="1" noChangeAspect="1" noChangeArrowheads="1" noTextEdit="1"/>
          </p:cNvSpPr>
          <p:nvPr>
            <p:ph type="sldImg"/>
          </p:nvPr>
        </p:nvSpPr>
        <p:spPr/>
      </p:sp>
      <p:sp>
        <p:nvSpPr>
          <p:cNvPr id="10547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9A8BEAA-1867-4222-8960-91F25DDD3A32}" type="slidenum">
              <a:rPr lang="en-US" altLang="zh-CN"/>
            </a:fld>
            <a:endParaRPr lang="en-US" altLang="zh-CN"/>
          </a:p>
        </p:txBody>
      </p:sp>
      <p:sp>
        <p:nvSpPr>
          <p:cNvPr id="138242" name="Rectangle 2"/>
          <p:cNvSpPr>
            <a:spLocks noGrp="1" noRot="1" noChangeAspect="1" noChangeArrowheads="1" noTextEdit="1"/>
          </p:cNvSpPr>
          <p:nvPr>
            <p:ph type="sldImg"/>
          </p:nvPr>
        </p:nvSpPr>
        <p:spPr/>
      </p:sp>
      <p:sp>
        <p:nvSpPr>
          <p:cNvPr id="13824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261D87-CDA3-464D-8E4E-1AE4AD2A4822}" type="slidenum">
              <a:rPr lang="en-US" altLang="zh-CN"/>
            </a:fld>
            <a:endParaRPr lang="en-US" altLang="zh-CN"/>
          </a:p>
        </p:txBody>
      </p:sp>
      <p:sp>
        <p:nvSpPr>
          <p:cNvPr id="140290" name="Rectangle 2"/>
          <p:cNvSpPr>
            <a:spLocks noGrp="1" noRot="1" noChangeAspect="1" noChangeArrowheads="1" noTextEdit="1"/>
          </p:cNvSpPr>
          <p:nvPr>
            <p:ph type="sldImg"/>
          </p:nvPr>
        </p:nvSpPr>
        <p:spPr/>
      </p:sp>
      <p:sp>
        <p:nvSpPr>
          <p:cNvPr id="14029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A5977F0-63B5-4B3F-8A66-624F7AEF26FC}" type="slidenum">
              <a:rPr lang="en-US" altLang="zh-CN"/>
            </a:fld>
            <a:endParaRPr lang="en-US" altLang="zh-CN"/>
          </a:p>
        </p:txBody>
      </p:sp>
      <p:sp>
        <p:nvSpPr>
          <p:cNvPr id="142338" name="Rectangle 2"/>
          <p:cNvSpPr>
            <a:spLocks noGrp="1" noRot="1" noChangeAspect="1" noChangeArrowheads="1" noTextEdit="1"/>
          </p:cNvSpPr>
          <p:nvPr>
            <p:ph type="sldImg"/>
          </p:nvPr>
        </p:nvSpPr>
        <p:spPr/>
      </p:sp>
      <p:sp>
        <p:nvSpPr>
          <p:cNvPr id="14233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A9AD8A-0E6B-44A3-B343-C2D8FB74A94D}" type="slidenum">
              <a:rPr lang="en-US" altLang="zh-CN"/>
            </a:fld>
            <a:endParaRPr lang="en-US" altLang="zh-CN"/>
          </a:p>
        </p:txBody>
      </p:sp>
      <p:sp>
        <p:nvSpPr>
          <p:cNvPr id="144386" name="Rectangle 2"/>
          <p:cNvSpPr>
            <a:spLocks noGrp="1" noRot="1" noChangeAspect="1" noChangeArrowheads="1" noTextEdit="1"/>
          </p:cNvSpPr>
          <p:nvPr>
            <p:ph type="sldImg"/>
          </p:nvPr>
        </p:nvSpPr>
        <p:spPr/>
      </p:sp>
      <p:sp>
        <p:nvSpPr>
          <p:cNvPr id="14438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81CCA5-63A6-4B2D-A466-3E7651901111}" type="slidenum">
              <a:rPr lang="en-US" altLang="zh-CN"/>
            </a:fld>
            <a:endParaRPr lang="en-US" altLang="zh-CN"/>
          </a:p>
        </p:txBody>
      </p:sp>
      <p:sp>
        <p:nvSpPr>
          <p:cNvPr id="146434" name="Rectangle 2"/>
          <p:cNvSpPr>
            <a:spLocks noGrp="1" noRot="1" noChangeAspect="1" noChangeArrowheads="1" noTextEdit="1"/>
          </p:cNvSpPr>
          <p:nvPr>
            <p:ph type="sldImg"/>
          </p:nvPr>
        </p:nvSpPr>
        <p:spPr/>
      </p:sp>
      <p:sp>
        <p:nvSpPr>
          <p:cNvPr id="14643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3E2BD5B-EFE5-4541-ACD9-2E6C4062BAAF}" type="slidenum">
              <a:rPr lang="en-US" altLang="zh-CN"/>
            </a:fld>
            <a:endParaRPr lang="en-US" altLang="zh-CN"/>
          </a:p>
        </p:txBody>
      </p:sp>
      <p:sp>
        <p:nvSpPr>
          <p:cNvPr id="148482" name="Rectangle 2"/>
          <p:cNvSpPr>
            <a:spLocks noGrp="1" noRot="1" noChangeAspect="1" noChangeArrowheads="1" noTextEdit="1"/>
          </p:cNvSpPr>
          <p:nvPr>
            <p:ph type="sldImg"/>
          </p:nvPr>
        </p:nvSpPr>
        <p:spPr/>
      </p:sp>
      <p:sp>
        <p:nvSpPr>
          <p:cNvPr id="14848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68A399-742D-4FF0-8C13-DA7908F2C8E7}" type="slidenum">
              <a:rPr lang="en-US" altLang="zh-CN"/>
            </a:fld>
            <a:endParaRPr lang="en-US" altLang="zh-CN"/>
          </a:p>
        </p:txBody>
      </p:sp>
      <p:sp>
        <p:nvSpPr>
          <p:cNvPr id="150530" name="Rectangle 2"/>
          <p:cNvSpPr>
            <a:spLocks noGrp="1" noRot="1" noChangeAspect="1" noChangeArrowheads="1" noTextEdit="1"/>
          </p:cNvSpPr>
          <p:nvPr>
            <p:ph type="sldImg"/>
          </p:nvPr>
        </p:nvSpPr>
        <p:spPr/>
      </p:sp>
      <p:sp>
        <p:nvSpPr>
          <p:cNvPr id="15053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6413EE0-5C9C-4AB4-A502-B3DAFA2C2892}" type="slidenum">
              <a:rPr lang="en-US" altLang="zh-CN"/>
            </a:fld>
            <a:endParaRPr lang="en-US" altLang="zh-CN"/>
          </a:p>
        </p:txBody>
      </p:sp>
      <p:sp>
        <p:nvSpPr>
          <p:cNvPr id="152578" name="Rectangle 2"/>
          <p:cNvSpPr>
            <a:spLocks noGrp="1" noRot="1" noChangeAspect="1" noChangeArrowheads="1" noTextEdit="1"/>
          </p:cNvSpPr>
          <p:nvPr>
            <p:ph type="sldImg"/>
          </p:nvPr>
        </p:nvSpPr>
        <p:spPr/>
      </p:sp>
      <p:sp>
        <p:nvSpPr>
          <p:cNvPr id="15257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597FA8-164D-4C0C-994F-4339C4A36BDA}" type="slidenum">
              <a:rPr lang="en-US" altLang="zh-CN"/>
            </a:fld>
            <a:endParaRPr lang="en-US" altLang="zh-CN"/>
          </a:p>
        </p:txBody>
      </p:sp>
      <p:sp>
        <p:nvSpPr>
          <p:cNvPr id="154626" name="Rectangle 2"/>
          <p:cNvSpPr>
            <a:spLocks noGrp="1" noRot="1" noChangeAspect="1" noChangeArrowheads="1" noTextEdit="1"/>
          </p:cNvSpPr>
          <p:nvPr>
            <p:ph type="sldImg"/>
          </p:nvPr>
        </p:nvSpPr>
        <p:spPr/>
      </p:sp>
      <p:sp>
        <p:nvSpPr>
          <p:cNvPr id="15462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225659-0755-415E-8ECF-F8E8ADE17F59}" type="slidenum">
              <a:rPr lang="en-US" altLang="zh-CN"/>
            </a:fld>
            <a:endParaRPr lang="en-US" altLang="zh-CN"/>
          </a:p>
        </p:txBody>
      </p:sp>
      <p:sp>
        <p:nvSpPr>
          <p:cNvPr id="29698" name="Rectangle 2"/>
          <p:cNvSpPr>
            <a:spLocks noGrp="1" noRot="1" noChangeAspect="1" noChangeArrowheads="1" noTextEdit="1"/>
          </p:cNvSpPr>
          <p:nvPr>
            <p:ph type="sldImg"/>
          </p:nvPr>
        </p:nvSpPr>
        <p:spPr/>
      </p:sp>
      <p:sp>
        <p:nvSpPr>
          <p:cNvPr id="2969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918205A-053C-4289-A496-61BE399FB674}" type="slidenum">
              <a:rPr lang="en-US" altLang="zh-CN"/>
            </a:fld>
            <a:endParaRPr lang="en-US" altLang="zh-CN"/>
          </a:p>
        </p:txBody>
      </p:sp>
      <p:sp>
        <p:nvSpPr>
          <p:cNvPr id="156674" name="Rectangle 2"/>
          <p:cNvSpPr>
            <a:spLocks noGrp="1" noRot="1" noChangeAspect="1" noChangeArrowheads="1" noTextEdit="1"/>
          </p:cNvSpPr>
          <p:nvPr>
            <p:ph type="sldImg"/>
          </p:nvPr>
        </p:nvSpPr>
        <p:spPr/>
      </p:sp>
      <p:sp>
        <p:nvSpPr>
          <p:cNvPr id="15667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141846E-B788-4558-89CB-E74DD81703FD}" type="slidenum">
              <a:rPr lang="en-US" altLang="zh-CN"/>
            </a:fld>
            <a:endParaRPr lang="en-US" altLang="zh-CN"/>
          </a:p>
        </p:txBody>
      </p:sp>
      <p:sp>
        <p:nvSpPr>
          <p:cNvPr id="158722" name="Rectangle 2"/>
          <p:cNvSpPr>
            <a:spLocks noGrp="1" noRot="1" noChangeAspect="1" noChangeArrowheads="1" noTextEdit="1"/>
          </p:cNvSpPr>
          <p:nvPr>
            <p:ph type="sldImg"/>
          </p:nvPr>
        </p:nvSpPr>
        <p:spPr/>
      </p:sp>
      <p:sp>
        <p:nvSpPr>
          <p:cNvPr id="15872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09DF398-A69E-4358-BA56-3E976F3B450E}" type="slidenum">
              <a:rPr lang="en-US" altLang="zh-CN"/>
            </a:fld>
            <a:endParaRPr lang="en-US" altLang="zh-CN"/>
          </a:p>
        </p:txBody>
      </p:sp>
      <p:sp>
        <p:nvSpPr>
          <p:cNvPr id="160770" name="Rectangle 2"/>
          <p:cNvSpPr>
            <a:spLocks noGrp="1" noRot="1" noChangeAspect="1" noChangeArrowheads="1" noTextEdit="1"/>
          </p:cNvSpPr>
          <p:nvPr>
            <p:ph type="sldImg"/>
          </p:nvPr>
        </p:nvSpPr>
        <p:spPr/>
      </p:sp>
      <p:sp>
        <p:nvSpPr>
          <p:cNvPr id="16077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252FDE4-A96D-455F-B1A3-83B7ADC7C539}" type="slidenum">
              <a:rPr lang="en-US" altLang="zh-CN"/>
            </a:fld>
            <a:endParaRPr lang="en-US" altLang="zh-CN"/>
          </a:p>
        </p:txBody>
      </p:sp>
      <p:sp>
        <p:nvSpPr>
          <p:cNvPr id="168962" name="Rectangle 2"/>
          <p:cNvSpPr>
            <a:spLocks noGrp="1" noRot="1" noChangeAspect="1" noChangeArrowheads="1" noTextEdit="1"/>
          </p:cNvSpPr>
          <p:nvPr>
            <p:ph type="sldImg"/>
          </p:nvPr>
        </p:nvSpPr>
        <p:spPr/>
      </p:sp>
      <p:sp>
        <p:nvSpPr>
          <p:cNvPr id="16896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30DB39-1E25-4256-AB2D-3D50C6429A80}" type="slidenum">
              <a:rPr lang="en-US" altLang="zh-CN"/>
            </a:fld>
            <a:endParaRPr lang="en-US" altLang="zh-CN"/>
          </a:p>
        </p:txBody>
      </p:sp>
      <p:sp>
        <p:nvSpPr>
          <p:cNvPr id="171010" name="Rectangle 2"/>
          <p:cNvSpPr>
            <a:spLocks noGrp="1" noRot="1" noChangeAspect="1" noChangeArrowheads="1" noTextEdit="1"/>
          </p:cNvSpPr>
          <p:nvPr>
            <p:ph type="sldImg"/>
          </p:nvPr>
        </p:nvSpPr>
        <p:spPr/>
      </p:sp>
      <p:sp>
        <p:nvSpPr>
          <p:cNvPr id="17101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066AC7-3FE2-400B-BE3D-B35AA49C051E}" type="slidenum">
              <a:rPr lang="en-US" altLang="zh-CN"/>
            </a:fld>
            <a:endParaRPr lang="en-US" altLang="zh-CN"/>
          </a:p>
        </p:txBody>
      </p:sp>
      <p:sp>
        <p:nvSpPr>
          <p:cNvPr id="173058" name="Rectangle 2"/>
          <p:cNvSpPr>
            <a:spLocks noGrp="1" noRot="1" noChangeAspect="1" noChangeArrowheads="1" noTextEdit="1"/>
          </p:cNvSpPr>
          <p:nvPr>
            <p:ph type="sldImg"/>
          </p:nvPr>
        </p:nvSpPr>
        <p:spPr/>
      </p:sp>
      <p:sp>
        <p:nvSpPr>
          <p:cNvPr id="17305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26A5A9-E679-496B-8503-F1C635365524}" type="slidenum">
              <a:rPr lang="en-US" altLang="zh-CN"/>
            </a:fld>
            <a:endParaRPr lang="en-US" altLang="zh-CN"/>
          </a:p>
        </p:txBody>
      </p:sp>
      <p:sp>
        <p:nvSpPr>
          <p:cNvPr id="175106" name="Rectangle 2"/>
          <p:cNvSpPr>
            <a:spLocks noGrp="1" noRot="1" noChangeAspect="1" noChangeArrowheads="1" noTextEdit="1"/>
          </p:cNvSpPr>
          <p:nvPr>
            <p:ph type="sldImg"/>
          </p:nvPr>
        </p:nvSpPr>
        <p:spPr/>
      </p:sp>
      <p:sp>
        <p:nvSpPr>
          <p:cNvPr id="17510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D37CB4-1CD4-495A-AA2E-807C717AF404}" type="slidenum">
              <a:rPr lang="en-US" altLang="zh-CN"/>
            </a:fld>
            <a:endParaRPr lang="en-US" altLang="zh-CN"/>
          </a:p>
        </p:txBody>
      </p:sp>
      <p:sp>
        <p:nvSpPr>
          <p:cNvPr id="177154" name="Rectangle 2"/>
          <p:cNvSpPr>
            <a:spLocks noGrp="1" noRot="1" noChangeAspect="1" noChangeArrowheads="1" noTextEdit="1"/>
          </p:cNvSpPr>
          <p:nvPr>
            <p:ph type="sldImg"/>
          </p:nvPr>
        </p:nvSpPr>
        <p:spPr/>
      </p:sp>
      <p:sp>
        <p:nvSpPr>
          <p:cNvPr id="17715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D5D2E1-699A-402F-8719-6C2195B8E25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9E291F2-A288-439E-B027-8A7AA736D2F9}" type="slidenum">
              <a:rPr lang="en-US" altLang="zh-CN"/>
            </a:fld>
            <a:endParaRPr lang="en-US" altLang="zh-CN"/>
          </a:p>
        </p:txBody>
      </p:sp>
      <p:sp>
        <p:nvSpPr>
          <p:cNvPr id="31746" name="Rectangle 2"/>
          <p:cNvSpPr>
            <a:spLocks noGrp="1" noRot="1" noChangeAspect="1" noChangeArrowheads="1" noTextEdit="1"/>
          </p:cNvSpPr>
          <p:nvPr>
            <p:ph type="sldImg"/>
          </p:nvPr>
        </p:nvSpPr>
        <p:spPr/>
      </p:sp>
      <p:sp>
        <p:nvSpPr>
          <p:cNvPr id="3174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94E86C-E8B5-46CA-BDED-D315B864878C}" type="slidenum">
              <a:rPr lang="en-US" altLang="zh-CN"/>
            </a:fld>
            <a:endParaRPr lang="en-US" altLang="zh-CN"/>
          </a:p>
        </p:txBody>
      </p:sp>
      <p:sp>
        <p:nvSpPr>
          <p:cNvPr id="33794" name="Rectangle 2"/>
          <p:cNvSpPr>
            <a:spLocks noGrp="1" noRot="1" noChangeAspect="1" noChangeArrowheads="1" noTextEdit="1"/>
          </p:cNvSpPr>
          <p:nvPr>
            <p:ph type="sldImg"/>
          </p:nvPr>
        </p:nvSpPr>
        <p:spPr/>
      </p:sp>
      <p:sp>
        <p:nvSpPr>
          <p:cNvPr id="3379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AF93A79-9332-4B74-9960-7A6F6F309545}" type="slidenum">
              <a:rPr lang="en-US" altLang="zh-CN"/>
            </a:fld>
            <a:endParaRPr lang="en-US" altLang="zh-CN"/>
          </a:p>
        </p:txBody>
      </p:sp>
      <p:sp>
        <p:nvSpPr>
          <p:cNvPr id="35842" name="Rectangle 2"/>
          <p:cNvSpPr>
            <a:spLocks noGrp="1" noRot="1" noChangeAspect="1" noChangeArrowheads="1" noTextEdit="1"/>
          </p:cNvSpPr>
          <p:nvPr>
            <p:ph type="sldImg"/>
          </p:nvPr>
        </p:nvSpPr>
        <p:spPr/>
      </p:sp>
      <p:sp>
        <p:nvSpPr>
          <p:cNvPr id="3584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7DEECF3-225B-4C7B-82F7-5E0CC28739B5}" type="slidenum">
              <a:rPr lang="en-US" altLang="zh-CN"/>
            </a:fld>
            <a:endParaRPr lang="en-US" altLang="zh-CN"/>
          </a:p>
        </p:txBody>
      </p:sp>
      <p:sp>
        <p:nvSpPr>
          <p:cNvPr id="39938" name="Rectangle 2"/>
          <p:cNvSpPr>
            <a:spLocks noGrp="1" noRot="1" noChangeAspect="1" noChangeArrowheads="1" noTextEdit="1"/>
          </p:cNvSpPr>
          <p:nvPr>
            <p:ph type="sldImg"/>
          </p:nvPr>
        </p:nvSpPr>
        <p:spPr/>
      </p:sp>
      <p:sp>
        <p:nvSpPr>
          <p:cNvPr id="3993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50AF9F-D088-4AB7-BE8E-3DBCBD4C956C}" type="slidenum">
              <a:rPr lang="en-US" altLang="zh-CN"/>
            </a:fld>
            <a:endParaRPr lang="en-US" altLang="zh-CN"/>
          </a:p>
        </p:txBody>
      </p:sp>
      <p:sp>
        <p:nvSpPr>
          <p:cNvPr id="19458" name="Rectangle 2"/>
          <p:cNvSpPr>
            <a:spLocks noGrp="1" noRot="1" noChangeAspect="1" noChangeArrowheads="1" noTextEdit="1"/>
          </p:cNvSpPr>
          <p:nvPr>
            <p:ph type="sldImg"/>
          </p:nvPr>
        </p:nvSpPr>
        <p:spPr/>
      </p:sp>
      <p:sp>
        <p:nvSpPr>
          <p:cNvPr id="1945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134AA694-6752-4862-80FB-5EC13F1EBCCC}" type="slidenum">
              <a:rPr lang="zh-CN" altLang="en-US"/>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6EE0FF43-9AA1-459B-B841-FF28C79F881C}" type="slidenum">
              <a:rPr lang="zh-CN" altLang="en-US"/>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9900" y="0"/>
            <a:ext cx="2247900" cy="6477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 y="0"/>
            <a:ext cx="6591300" cy="6477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DFE67DC8-6DB3-4583-BDDB-9DCAAAA6C9F9}" type="slidenum">
              <a:rPr lang="zh-CN" altLang="en-US"/>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0"/>
            <a:ext cx="82296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 y="609600"/>
            <a:ext cx="4419600" cy="5867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609600"/>
            <a:ext cx="4419600" cy="5867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ftr" sz="quarter" idx="10"/>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p:txBody>
          <a:bodyPr/>
          <a:lstStyle>
            <a:lvl1pPr>
              <a:defRPr/>
            </a:lvl1pPr>
          </a:lstStyle>
          <a:p>
            <a:pPr>
              <a:defRPr/>
            </a:pPr>
            <a:fld id="{8368F93D-8FCA-4C5E-B577-0BEE6BC6ABDC}" type="slidenum">
              <a:rPr lang="zh-CN" altLang="en-US"/>
            </a:fld>
            <a:endParaRPr lang="en-US" altLang="zh-CN"/>
          </a:p>
        </p:txBody>
      </p:sp>
      <p:sp>
        <p:nvSpPr>
          <p:cNvPr id="7"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0"/>
            <a:ext cx="8229600" cy="5334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 y="609600"/>
            <a:ext cx="4419600" cy="5867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6096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6195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10"/>
          <p:cNvSpPr>
            <a:spLocks noGrp="1" noChangeArrowheads="1"/>
          </p:cNvSpPr>
          <p:nvPr>
            <p:ph type="ftr" sz="quarter" idx="10"/>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1"/>
          </p:nvPr>
        </p:nvSpPr>
        <p:spPr/>
        <p:txBody>
          <a:bodyPr/>
          <a:lstStyle>
            <a:lvl1pPr>
              <a:defRPr/>
            </a:lvl1pPr>
          </a:lstStyle>
          <a:p>
            <a:pPr>
              <a:defRPr/>
            </a:pPr>
            <a:fld id="{AE36DD20-3BA7-4148-B65A-67CE92AB73C7}" type="slidenum">
              <a:rPr lang="zh-CN" altLang="en-US"/>
            </a:fld>
            <a:endParaRPr lang="en-US" altLang="zh-CN"/>
          </a:p>
        </p:txBody>
      </p:sp>
      <p:sp>
        <p:nvSpPr>
          <p:cNvPr id="8"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2000" y="0"/>
            <a:ext cx="8229600" cy="533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6200" y="609600"/>
            <a:ext cx="8991600" cy="5867400"/>
          </a:xfrm>
        </p:spPr>
        <p:txBody>
          <a:bodyPr/>
          <a:lstStyle/>
          <a:p>
            <a:pPr lvl="0"/>
            <a:endParaRPr lang="zh-CN" altLang="en-US" noProof="0"/>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8577AC5F-9664-4DA0-B9E8-C6F60A595BD9}" type="slidenum">
              <a:rPr lang="zh-CN" altLang="en-US"/>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2000" y="0"/>
            <a:ext cx="8229600" cy="5334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6200" y="6096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6096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76200" y="36195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48200" y="36195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ftr" sz="quarter" idx="10"/>
          </p:nvPr>
        </p:nvSpPr>
        <p:spPr/>
        <p:txBody>
          <a:bodyPr/>
          <a:lstStyle>
            <a:lvl1pPr>
              <a:defRPr/>
            </a:lvl1pPr>
          </a:lstStyle>
          <a:p>
            <a:pPr>
              <a:defRPr/>
            </a:pPr>
            <a:endParaRPr lang="en-US" altLang="zh-CN"/>
          </a:p>
        </p:txBody>
      </p:sp>
      <p:sp>
        <p:nvSpPr>
          <p:cNvPr id="8" name="Rectangle 11"/>
          <p:cNvSpPr>
            <a:spLocks noGrp="1" noChangeArrowheads="1"/>
          </p:cNvSpPr>
          <p:nvPr>
            <p:ph type="sldNum" sz="quarter" idx="11"/>
          </p:nvPr>
        </p:nvSpPr>
        <p:spPr/>
        <p:txBody>
          <a:bodyPr/>
          <a:lstStyle>
            <a:lvl1pPr>
              <a:defRPr/>
            </a:lvl1pPr>
          </a:lstStyle>
          <a:p>
            <a:pPr>
              <a:defRPr/>
            </a:pPr>
            <a:fld id="{0F4CBA56-213D-427E-B92E-08FDB37CA696}" type="slidenum">
              <a:rPr lang="zh-CN" altLang="en-US"/>
            </a:fld>
            <a:endParaRPr lang="en-US" altLang="zh-CN"/>
          </a:p>
        </p:txBody>
      </p:sp>
      <p:sp>
        <p:nvSpPr>
          <p:cNvPr id="9"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6200" y="0"/>
            <a:ext cx="8991600" cy="6477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10"/>
          <p:cNvSpPr>
            <a:spLocks noGrp="1" noChangeArrowheads="1"/>
          </p:cNvSpPr>
          <p:nvPr>
            <p:ph type="ftr" sz="quarter" idx="10"/>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1"/>
          </p:nvPr>
        </p:nvSpPr>
        <p:spPr/>
        <p:txBody>
          <a:bodyPr/>
          <a:lstStyle>
            <a:lvl1pPr>
              <a:defRPr/>
            </a:lvl1pPr>
          </a:lstStyle>
          <a:p>
            <a:pPr>
              <a:defRPr/>
            </a:pPr>
            <a:fld id="{EB1A2181-C0E9-4F71-AB3E-98B42529AF90}" type="slidenum">
              <a:rPr lang="zh-CN" altLang="en-US"/>
            </a:fld>
            <a:endParaRPr lang="en-US" altLang="zh-CN"/>
          </a:p>
        </p:txBody>
      </p:sp>
      <p:sp>
        <p:nvSpPr>
          <p:cNvPr id="5"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0"/>
            <a:ext cx="82296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 y="609600"/>
            <a:ext cx="4419600" cy="5867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6096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6195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10"/>
          <p:cNvSpPr>
            <a:spLocks noGrp="1" noChangeArrowheads="1"/>
          </p:cNvSpPr>
          <p:nvPr>
            <p:ph type="ftr" sz="quarter" idx="10"/>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1"/>
          </p:nvPr>
        </p:nvSpPr>
        <p:spPr/>
        <p:txBody>
          <a:bodyPr/>
          <a:lstStyle>
            <a:lvl1pPr>
              <a:defRPr/>
            </a:lvl1pPr>
          </a:lstStyle>
          <a:p>
            <a:pPr>
              <a:defRPr/>
            </a:pPr>
            <a:fld id="{0BCE98E0-4CCC-4A74-93DB-499F34CEC01C}" type="slidenum">
              <a:rPr lang="zh-CN" altLang="en-US"/>
            </a:fld>
            <a:endParaRPr lang="en-US" altLang="zh-CN"/>
          </a:p>
        </p:txBody>
      </p:sp>
      <p:sp>
        <p:nvSpPr>
          <p:cNvPr id="8"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6F1DE2B6-3E02-4BB8-BA5F-DA5690D838BB}" type="slidenum">
              <a:rPr lang="zh-CN" altLang="en-US"/>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E5A6CBDF-5761-4B80-8E9E-4C464B9C4C9D}" type="slidenum">
              <a:rPr lang="zh-CN" altLang="en-US"/>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 y="609600"/>
            <a:ext cx="44196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609600"/>
            <a:ext cx="44196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ftr" sz="quarter" idx="10"/>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p:txBody>
          <a:bodyPr/>
          <a:lstStyle>
            <a:lvl1pPr>
              <a:defRPr/>
            </a:lvl1pPr>
          </a:lstStyle>
          <a:p>
            <a:pPr>
              <a:defRPr/>
            </a:pPr>
            <a:fld id="{1B8903F5-D45B-47C5-9435-3F5B500B4CBF}" type="slidenum">
              <a:rPr lang="zh-CN" altLang="en-US"/>
            </a:fld>
            <a:endParaRPr lang="en-US" altLang="zh-CN"/>
          </a:p>
        </p:txBody>
      </p:sp>
      <p:sp>
        <p:nvSpPr>
          <p:cNvPr id="7"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ftr" sz="quarter" idx="10"/>
          </p:nvPr>
        </p:nvSpPr>
        <p:spPr/>
        <p:txBody>
          <a:bodyPr/>
          <a:lstStyle>
            <a:lvl1pPr>
              <a:defRPr/>
            </a:lvl1pPr>
          </a:lstStyle>
          <a:p>
            <a:pPr>
              <a:defRPr/>
            </a:pPr>
            <a:endParaRPr lang="en-US" altLang="zh-CN"/>
          </a:p>
        </p:txBody>
      </p:sp>
      <p:sp>
        <p:nvSpPr>
          <p:cNvPr id="8" name="Rectangle 11"/>
          <p:cNvSpPr>
            <a:spLocks noGrp="1" noChangeArrowheads="1"/>
          </p:cNvSpPr>
          <p:nvPr>
            <p:ph type="sldNum" sz="quarter" idx="11"/>
          </p:nvPr>
        </p:nvSpPr>
        <p:spPr/>
        <p:txBody>
          <a:bodyPr/>
          <a:lstStyle>
            <a:lvl1pPr>
              <a:defRPr/>
            </a:lvl1pPr>
          </a:lstStyle>
          <a:p>
            <a:pPr>
              <a:defRPr/>
            </a:pPr>
            <a:fld id="{CA41D56A-B1E3-486E-999D-B5D262E07330}" type="slidenum">
              <a:rPr lang="zh-CN" altLang="en-US"/>
            </a:fld>
            <a:endParaRPr lang="en-US" altLang="zh-CN"/>
          </a:p>
        </p:txBody>
      </p:sp>
      <p:sp>
        <p:nvSpPr>
          <p:cNvPr id="9"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ftr" sz="quarter" idx="10"/>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1"/>
          </p:nvPr>
        </p:nvSpPr>
        <p:spPr/>
        <p:txBody>
          <a:bodyPr/>
          <a:lstStyle>
            <a:lvl1pPr>
              <a:defRPr/>
            </a:lvl1pPr>
          </a:lstStyle>
          <a:p>
            <a:pPr>
              <a:defRPr/>
            </a:pPr>
            <a:fld id="{DAD6884C-FE27-42F2-85C6-D1ED0DD57EE9}" type="slidenum">
              <a:rPr lang="zh-CN" altLang="en-US"/>
            </a:fld>
            <a:endParaRPr lang="en-US" altLang="zh-CN"/>
          </a:p>
        </p:txBody>
      </p:sp>
      <p:sp>
        <p:nvSpPr>
          <p:cNvPr id="5"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ftr" sz="quarter" idx="10"/>
          </p:nvPr>
        </p:nvSpPr>
        <p:spPr/>
        <p:txBody>
          <a:bodyPr/>
          <a:lstStyle>
            <a:lvl1pPr>
              <a:defRPr/>
            </a:lvl1pPr>
          </a:lstStyle>
          <a:p>
            <a:pPr>
              <a:defRPr/>
            </a:pPr>
            <a:endParaRPr lang="en-US" altLang="zh-CN"/>
          </a:p>
        </p:txBody>
      </p:sp>
      <p:sp>
        <p:nvSpPr>
          <p:cNvPr id="3" name="Rectangle 11"/>
          <p:cNvSpPr>
            <a:spLocks noGrp="1" noChangeArrowheads="1"/>
          </p:cNvSpPr>
          <p:nvPr>
            <p:ph type="sldNum" sz="quarter" idx="11"/>
          </p:nvPr>
        </p:nvSpPr>
        <p:spPr/>
        <p:txBody>
          <a:bodyPr/>
          <a:lstStyle>
            <a:lvl1pPr>
              <a:defRPr/>
            </a:lvl1pPr>
          </a:lstStyle>
          <a:p>
            <a:pPr>
              <a:defRPr/>
            </a:pPr>
            <a:fld id="{C1559B5B-CAC8-48E5-A5EA-265CF577AB50}" type="slidenum">
              <a:rPr lang="zh-CN" altLang="en-US"/>
            </a:fld>
            <a:endParaRPr lang="en-US" altLang="zh-CN"/>
          </a:p>
        </p:txBody>
      </p:sp>
      <p:sp>
        <p:nvSpPr>
          <p:cNvPr id="4"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ftr" sz="quarter" idx="10"/>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p:txBody>
          <a:bodyPr/>
          <a:lstStyle>
            <a:lvl1pPr>
              <a:defRPr/>
            </a:lvl1pPr>
          </a:lstStyle>
          <a:p>
            <a:pPr>
              <a:defRPr/>
            </a:pPr>
            <a:fld id="{DF417867-52AA-4ADD-82CA-5ADA6F2F21A4}" type="slidenum">
              <a:rPr lang="zh-CN" altLang="en-US"/>
            </a:fld>
            <a:endParaRPr lang="en-US" altLang="zh-CN"/>
          </a:p>
        </p:txBody>
      </p:sp>
      <p:sp>
        <p:nvSpPr>
          <p:cNvPr id="7"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ftr" sz="quarter" idx="10"/>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p:txBody>
          <a:bodyPr/>
          <a:lstStyle>
            <a:lvl1pPr>
              <a:defRPr/>
            </a:lvl1pPr>
          </a:lstStyle>
          <a:p>
            <a:pPr>
              <a:defRPr/>
            </a:pPr>
            <a:fld id="{9A16B488-3AE7-498D-963C-B5F2CF4AF69B}" type="slidenum">
              <a:rPr lang="zh-CN" altLang="en-US"/>
            </a:fld>
            <a:endParaRPr lang="en-US" altLang="zh-CN"/>
          </a:p>
        </p:txBody>
      </p:sp>
      <p:sp>
        <p:nvSpPr>
          <p:cNvPr id="7"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22" name="Rectangle 10"/>
          <p:cNvSpPr>
            <a:spLocks noGrp="1" noChangeArrowheads="1"/>
          </p:cNvSpPr>
          <p:nvPr>
            <p:ph type="ftr" sz="quarter" idx="3"/>
          </p:nvPr>
        </p:nvSpPr>
        <p:spPr bwMode="auto">
          <a:xfrm>
            <a:off x="3124200" y="6553200"/>
            <a:ext cx="2895600" cy="228600"/>
          </a:xfrm>
          <a:prstGeom prst="rect">
            <a:avLst/>
          </a:prstGeom>
          <a:noFill/>
          <a:ln w="9525">
            <a:noFill/>
            <a:miter lim="800000"/>
          </a:ln>
          <a:effectLst/>
        </p:spPr>
        <p:txBody>
          <a:bodyPr vert="horz" wrap="square" lIns="91440" tIns="45720" rIns="91440" bIns="45720" numCol="1" anchor="t" anchorCtr="0" compatLnSpc="1"/>
          <a:lstStyle>
            <a:lvl1pPr algn="ctr" eaLnBrk="0" hangingPunct="0">
              <a:defRPr sz="1400">
                <a:ea typeface="宋体" panose="02010600030101010101" pitchFamily="2" charset="-122"/>
              </a:defRPr>
            </a:lvl1pPr>
          </a:lstStyle>
          <a:p>
            <a:pPr>
              <a:defRPr/>
            </a:pPr>
            <a:endParaRPr lang="en-US" altLang="zh-CN"/>
          </a:p>
        </p:txBody>
      </p:sp>
      <p:sp>
        <p:nvSpPr>
          <p:cNvPr id="13323" name="Rectangle 11"/>
          <p:cNvSpPr>
            <a:spLocks noGrp="1" noChangeArrowheads="1"/>
          </p:cNvSpPr>
          <p:nvPr>
            <p:ph type="sldNum" sz="quarter" idx="4"/>
          </p:nvPr>
        </p:nvSpPr>
        <p:spPr bwMode="auto">
          <a:xfrm>
            <a:off x="7162800" y="6553200"/>
            <a:ext cx="1905000" cy="2286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400">
                <a:ea typeface="宋体" panose="02010600030101010101" pitchFamily="2" charset="-122"/>
              </a:defRPr>
            </a:lvl1pPr>
          </a:lstStyle>
          <a:p>
            <a:pPr>
              <a:defRPr/>
            </a:pPr>
            <a:fld id="{53134395-B281-4CCE-933D-01DBBDB1918E}" type="slidenum">
              <a:rPr lang="zh-CN" altLang="en-US"/>
            </a:fld>
            <a:endParaRPr lang="en-US" altLang="zh-CN"/>
          </a:p>
        </p:txBody>
      </p:sp>
      <p:sp>
        <p:nvSpPr>
          <p:cNvPr id="13324" name="Rectangle 12"/>
          <p:cNvSpPr>
            <a:spLocks noGrp="1" noChangeArrowheads="1"/>
          </p:cNvSpPr>
          <p:nvPr>
            <p:ph type="dt" sz="half" idx="2"/>
          </p:nvPr>
        </p:nvSpPr>
        <p:spPr bwMode="auto">
          <a:xfrm>
            <a:off x="76200" y="6553200"/>
            <a:ext cx="1905000" cy="228600"/>
          </a:xfrm>
          <a:prstGeom prst="rect">
            <a:avLst/>
          </a:prstGeom>
          <a:noFill/>
          <a:ln w="9525">
            <a:noFill/>
            <a:miter lim="800000"/>
          </a:ln>
          <a:effectLst/>
        </p:spPr>
        <p:txBody>
          <a:bodyPr vert="horz" wrap="square" lIns="91440" tIns="45720" rIns="91440" bIns="45720" numCol="1" anchor="t" anchorCtr="0" compatLnSpc="1"/>
          <a:lstStyle>
            <a:lvl1pPr eaLnBrk="0" hangingPunct="0">
              <a:defRPr sz="1400">
                <a:ea typeface="宋体" panose="02010600030101010101" pitchFamily="2" charset="-122"/>
              </a:defRPr>
            </a:lvl1pPr>
          </a:lstStyle>
          <a:p>
            <a:pPr>
              <a:defRPr/>
            </a:pPr>
            <a:endParaRPr lang="en-US" altLang="zh-CN"/>
          </a:p>
        </p:txBody>
      </p:sp>
      <p:sp>
        <p:nvSpPr>
          <p:cNvPr id="13331" name="Rectangle 19"/>
          <p:cNvSpPr>
            <a:spLocks noChangeArrowheads="1"/>
          </p:cNvSpPr>
          <p:nvPr/>
        </p:nvSpPr>
        <p:spPr bwMode="auto">
          <a:xfrm>
            <a:off x="381000" y="6553200"/>
            <a:ext cx="2133600" cy="228600"/>
          </a:xfrm>
          <a:prstGeom prst="rect">
            <a:avLst/>
          </a:prstGeom>
          <a:noFill/>
          <a:ln w="9525">
            <a:noFill/>
            <a:miter lim="800000"/>
          </a:ln>
          <a:effectLst/>
        </p:spPr>
        <p:txBody>
          <a:bodyPr/>
          <a:lstStyle/>
          <a:p>
            <a:pPr eaLnBrk="0" hangingPunct="0">
              <a:defRPr/>
            </a:pPr>
            <a:endParaRPr lang="en-US" altLang="zh-CN" sz="1400"/>
          </a:p>
        </p:txBody>
      </p:sp>
      <p:sp>
        <p:nvSpPr>
          <p:cNvPr id="13332" name="Rectangle 20"/>
          <p:cNvSpPr>
            <a:spLocks noChangeArrowheads="1"/>
          </p:cNvSpPr>
          <p:nvPr/>
        </p:nvSpPr>
        <p:spPr bwMode="auto">
          <a:xfrm>
            <a:off x="3048000" y="6553200"/>
            <a:ext cx="2895600" cy="228600"/>
          </a:xfrm>
          <a:prstGeom prst="rect">
            <a:avLst/>
          </a:prstGeom>
          <a:noFill/>
          <a:ln w="9525">
            <a:noFill/>
            <a:miter lim="800000"/>
          </a:ln>
          <a:effectLst/>
        </p:spPr>
        <p:txBody>
          <a:bodyPr/>
          <a:lstStyle/>
          <a:p>
            <a:pPr algn="ctr" eaLnBrk="0" hangingPunct="0">
              <a:defRPr/>
            </a:pPr>
            <a:endParaRPr lang="en-US" altLang="zh-CN" sz="1400"/>
          </a:p>
        </p:txBody>
      </p:sp>
      <p:pic>
        <p:nvPicPr>
          <p:cNvPr id="2055" name="Picture 22" descr="未标题-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9220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23"/>
          <p:cNvSpPr>
            <a:spLocks noGrp="1" noChangeArrowheads="1"/>
          </p:cNvSpPr>
          <p:nvPr>
            <p:ph type="title"/>
          </p:nvPr>
        </p:nvSpPr>
        <p:spPr bwMode="auto">
          <a:xfrm>
            <a:off x="762000" y="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7" name="Rectangle 24"/>
          <p:cNvSpPr>
            <a:spLocks noGrp="1" noChangeArrowheads="1"/>
          </p:cNvSpPr>
          <p:nvPr>
            <p:ph type="body" idx="1"/>
          </p:nvPr>
        </p:nvSpPr>
        <p:spPr bwMode="auto">
          <a:xfrm>
            <a:off x="76200" y="609600"/>
            <a:ext cx="89916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5.bin"/><Relationship Id="rId2" Type="http://schemas.openxmlformats.org/officeDocument/2006/relationships/image" Target="../media/image6.wmf"/><Relationship Id="rId1" Type="http://schemas.openxmlformats.org/officeDocument/2006/relationships/oleObject" Target="../embeddings/oleObject4.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6.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10.wmf"/><Relationship Id="rId2" Type="http://schemas.openxmlformats.org/officeDocument/2006/relationships/oleObject" Target="../embeddings/oleObject7.bin"/><Relationship Id="rId1"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8.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1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diap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399" y="5486400"/>
            <a:ext cx="1692275" cy="9001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ctrTitle"/>
          </p:nvPr>
        </p:nvSpPr>
        <p:spPr>
          <a:xfrm>
            <a:off x="277495" y="1068705"/>
            <a:ext cx="8588375" cy="1143000"/>
          </a:xfrm>
        </p:spPr>
        <p:txBody>
          <a:bodyPr/>
          <a:p>
            <a:pPr algn="ct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数据</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挖掘</a:t>
            </a: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与</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知识发现</a:t>
            </a:r>
            <a:b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b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a:t>
            </a: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基于</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认知的复杂</a:t>
            </a: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数据对象</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的</a:t>
            </a: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知识发现</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技术）</a:t>
            </a:r>
            <a:endPar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p:txBody>
      </p:sp>
      <p:sp>
        <p:nvSpPr>
          <p:cNvPr id="6" name="Rectangle 5"/>
          <p:cNvSpPr>
            <a:spLocks noChangeArrowheads="1"/>
          </p:cNvSpPr>
          <p:nvPr/>
        </p:nvSpPr>
        <p:spPr bwMode="auto">
          <a:xfrm>
            <a:off x="277495" y="2211705"/>
            <a:ext cx="8686800" cy="1175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pPr algn="ctr"/>
            <a:r>
              <a:rPr lang="zh-CN" altLang="en-US" sz="2800" dirty="0">
                <a:sym typeface="+mn-ea"/>
              </a:rPr>
              <a:t>（</a:t>
            </a:r>
            <a:r>
              <a:rPr lang="en-US" altLang="zh-CN" sz="2800" dirty="0" smtClean="0">
                <a:latin typeface="Times New Roman" panose="02020603050405020304" pitchFamily="18" charset="0"/>
              </a:rPr>
              <a:t>Cognition Based Knowledge Discovery in </a:t>
            </a:r>
            <a:r>
              <a:rPr lang="en-US" altLang="zh-CN" sz="2800" dirty="0">
                <a:latin typeface="Times New Roman" panose="02020603050405020304" pitchFamily="18" charset="0"/>
              </a:rPr>
              <a:t>Database KDD of Complex Data Object</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p:txBody>
      </p:sp>
      <p:sp>
        <p:nvSpPr>
          <p:cNvPr id="7" name="文本框 6"/>
          <p:cNvSpPr txBox="1"/>
          <p:nvPr/>
        </p:nvSpPr>
        <p:spPr>
          <a:xfrm>
            <a:off x="5447030" y="4048125"/>
            <a:ext cx="3282315" cy="579120"/>
          </a:xfrm>
          <a:prstGeom prst="rect">
            <a:avLst/>
          </a:prstGeom>
          <a:noFill/>
        </p:spPr>
        <p:txBody>
          <a:bodyPr wrap="square" rtlCol="0">
            <a:spAutoFit/>
          </a:bodyPr>
          <a:p>
            <a:pPr algn="r"/>
            <a:r>
              <a:rPr lang="en-US" altLang="zh-CN" sz="3200" b="1">
                <a:solidFill>
                  <a:srgbClr val="000099"/>
                </a:solidFill>
                <a:latin typeface="宋体" panose="02010600030101010101" pitchFamily="2" charset="-122"/>
              </a:rPr>
              <a:t>——</a:t>
            </a:r>
            <a:r>
              <a:rPr lang="zh-CN" altLang="en-US" sz="3200" b="1">
                <a:solidFill>
                  <a:srgbClr val="000099"/>
                </a:solidFill>
                <a:latin typeface="宋体" panose="02010600030101010101" pitchFamily="2" charset="-122"/>
              </a:rPr>
              <a:t>张德政</a:t>
            </a:r>
            <a:endParaRPr lang="zh-CN" altLang="en-US" sz="3200" b="1">
              <a:solidFill>
                <a:srgbClr val="000099"/>
              </a:solidFill>
              <a:latin typeface="宋体" panose="02010600030101010101" pitchFamily="2" charset="-122"/>
            </a:endParaRPr>
          </a:p>
        </p:txBody>
      </p:sp>
      <p:sp>
        <p:nvSpPr>
          <p:cNvPr id="8" name="云形标注 7"/>
          <p:cNvSpPr/>
          <p:nvPr/>
        </p:nvSpPr>
        <p:spPr>
          <a:xfrm>
            <a:off x="1485900" y="3814445"/>
            <a:ext cx="3961130" cy="1841500"/>
          </a:xfrm>
          <a:prstGeom prst="cloudCallout">
            <a:avLst>
              <a:gd name="adj1" fmla="val -42745"/>
              <a:gd name="adj2" fmla="val 64287"/>
            </a:avLst>
          </a:prstGeom>
          <a:solidFill>
            <a:schemeClr val="accent1"/>
          </a:solidFill>
          <a:ln w="9525" cap="flat" cmpd="sng">
            <a:solidFill>
              <a:schemeClr val="tx1"/>
            </a:solidFill>
            <a:prstDash val="solid"/>
            <a:miter/>
            <a:headEnd type="none" w="med" len="med"/>
            <a:tailEnd type="none" w="med" len="med"/>
          </a:ln>
        </p:spPr>
        <p:txBody>
          <a:bodyPr/>
          <a:p>
            <a:pPr lvl="0" algn="ctr"/>
            <a:endParaRPr lang="en-US" altLang="zh-CN" sz="2800" b="1" dirty="0">
              <a:latin typeface="Tahoma" panose="020B0604030504040204" pitchFamily="34" charset="0"/>
              <a:ea typeface="宋体" panose="02010600030101010101" pitchFamily="2" charset="-122"/>
            </a:endParaRPr>
          </a:p>
          <a:p>
            <a:pPr lvl="0" algn="ctr"/>
            <a:r>
              <a:rPr lang="en-US" altLang="zh-CN" sz="2800" b="1" dirty="0">
                <a:latin typeface="Tahoma" panose="020B0604030504040204" pitchFamily="34" charset="0"/>
                <a:ea typeface="宋体" panose="02010600030101010101" pitchFamily="2" charset="-122"/>
              </a:rPr>
              <a:t>6 </a:t>
            </a:r>
            <a:r>
              <a:rPr lang="zh-CN" altLang="en-US" sz="2800" b="1" dirty="0">
                <a:latin typeface="Tahoma" panose="020B0604030504040204" pitchFamily="34" charset="0"/>
                <a:ea typeface="宋体" panose="02010600030101010101" pitchFamily="2" charset="-122"/>
              </a:rPr>
              <a:t>神经网络</a:t>
            </a:r>
            <a:endParaRPr lang="zh-CN" altLang="en-US" sz="2800" b="1"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0"/>
            <a:ext cx="8229600" cy="673100"/>
          </a:xfrm>
        </p:spPr>
        <p:txBody>
          <a:bodyPr/>
          <a:lstStyle/>
          <a:p>
            <a:r>
              <a:rPr lang="en-US" altLang="zh-CN" sz="4000" b="1" dirty="0">
                <a:latin typeface="宋体" panose="02010600030101010101" pitchFamily="2" charset="-122"/>
                <a:ea typeface="宋体" panose="02010600030101010101" pitchFamily="2" charset="-122"/>
              </a:rPr>
              <a:t>6.1 </a:t>
            </a:r>
            <a:r>
              <a:rPr lang="zh-CN" altLang="en-US" sz="4000" b="1" dirty="0">
                <a:latin typeface="宋体" panose="02010600030101010101" pitchFamily="2" charset="-122"/>
                <a:ea typeface="宋体" panose="02010600030101010101" pitchFamily="2" charset="-122"/>
              </a:rPr>
              <a:t>人工神经网络的提出</a:t>
            </a:r>
            <a:r>
              <a:rPr lang="zh-CN" altLang="en-US" sz="4000" dirty="0">
                <a:latin typeface="宋体" panose="02010600030101010101" pitchFamily="2" charset="-122"/>
                <a:ea typeface="宋体" panose="02010600030101010101" pitchFamily="2" charset="-122"/>
              </a:rPr>
              <a:t> </a:t>
            </a:r>
            <a:endParaRPr lang="zh-CN" altLang="en-US" sz="4000" dirty="0">
              <a:latin typeface="宋体" panose="02010600030101010101" pitchFamily="2" charset="-122"/>
              <a:ea typeface="宋体" panose="02010600030101010101" pitchFamily="2" charset="-122"/>
            </a:endParaRPr>
          </a:p>
        </p:txBody>
      </p:sp>
      <p:sp>
        <p:nvSpPr>
          <p:cNvPr id="18435" name="Rectangle 3"/>
          <p:cNvSpPr>
            <a:spLocks noGrp="1" noChangeArrowheads="1"/>
          </p:cNvSpPr>
          <p:nvPr>
            <p:ph type="body" idx="1"/>
          </p:nvPr>
        </p:nvSpPr>
        <p:spPr>
          <a:xfrm>
            <a:off x="284480" y="673735"/>
            <a:ext cx="8613775" cy="5803265"/>
          </a:xfrm>
        </p:spPr>
        <p:txBody>
          <a:bodyPr/>
          <a:lstStyle/>
          <a:p>
            <a:pPr>
              <a:lnSpc>
                <a:spcPct val="120000"/>
              </a:lnSpc>
              <a:spcBef>
                <a:spcPts val="20"/>
              </a:spcBef>
              <a:spcAft>
                <a:spcPts val="0"/>
              </a:spcAft>
            </a:pPr>
            <a:r>
              <a:rPr lang="zh-CN" altLang="en-US" b="1" dirty="0">
                <a:latin typeface="宋体" panose="02010600030101010101" pitchFamily="2" charset="-122"/>
                <a:ea typeface="宋体" panose="02010600030101010101" pitchFamily="2" charset="-122"/>
              </a:rPr>
              <a:t>人工神经网络（</a:t>
            </a:r>
            <a:r>
              <a:rPr lang="en-US" altLang="zh-CN" b="1" dirty="0">
                <a:latin typeface="宋体" panose="02010600030101010101" pitchFamily="2" charset="-122"/>
                <a:ea typeface="宋体" panose="02010600030101010101" pitchFamily="2" charset="-122"/>
              </a:rPr>
              <a:t>ANN:Artificial Neural Networks</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是对人类大脑系统的一阶特性的一种描述</a:t>
            </a:r>
            <a:r>
              <a:rPr lang="zh-CN" altLang="en-US" b="1" dirty="0" smtClean="0">
                <a:latin typeface="宋体" panose="02010600030101010101" pitchFamily="2" charset="-122"/>
                <a:ea typeface="宋体" panose="02010600030101010101" pitchFamily="2" charset="-122"/>
              </a:rPr>
              <a:t>。</a:t>
            </a:r>
            <a:endParaRPr lang="en-US" altLang="zh-CN" b="1" dirty="0" smtClean="0">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b="1" dirty="0" smtClean="0">
                <a:latin typeface="宋体" panose="02010600030101010101" pitchFamily="2" charset="-122"/>
                <a:ea typeface="宋体" panose="02010600030101010101" pitchFamily="2" charset="-122"/>
              </a:rPr>
              <a:t>简单</a:t>
            </a:r>
            <a:r>
              <a:rPr lang="zh-CN" altLang="en-US" b="1" dirty="0">
                <a:latin typeface="宋体" panose="02010600030101010101" pitchFamily="2" charset="-122"/>
                <a:ea typeface="宋体" panose="02010600030101010101" pitchFamily="2" charset="-122"/>
              </a:rPr>
              <a:t>地讲，它是一个数学模型，可以用电子线路来实现，也可以用计算机程序来模拟，是人工智能研究的一种方法。</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0"/>
            <a:ext cx="8229600" cy="609600"/>
          </a:xfrm>
        </p:spPr>
        <p:txBody>
          <a:bodyPr/>
          <a:lstStyle/>
          <a:p>
            <a:r>
              <a:rPr lang="en-US" altLang="zh-CN" sz="4000" b="1">
                <a:latin typeface="宋体" panose="02010600030101010101" pitchFamily="2" charset="-122"/>
                <a:ea typeface="宋体" panose="02010600030101010101" pitchFamily="2" charset="-122"/>
              </a:rPr>
              <a:t>6.2 </a:t>
            </a:r>
            <a:r>
              <a:rPr lang="zh-CN" altLang="en-US" sz="4000" b="1">
                <a:latin typeface="宋体" panose="02010600030101010101" pitchFamily="2" charset="-122"/>
                <a:ea typeface="宋体" panose="02010600030101010101" pitchFamily="2" charset="-122"/>
              </a:rPr>
              <a:t>人工神经网络的概念</a:t>
            </a:r>
            <a:endParaRPr lang="zh-CN" altLang="en-US" sz="4000" b="1">
              <a:latin typeface="宋体" panose="02010600030101010101" pitchFamily="2" charset="-122"/>
              <a:ea typeface="宋体" panose="02010600030101010101" pitchFamily="2" charset="-122"/>
            </a:endParaRPr>
          </a:p>
        </p:txBody>
      </p:sp>
      <p:sp>
        <p:nvSpPr>
          <p:cNvPr id="40963" name="Rectangle 3"/>
          <p:cNvSpPr>
            <a:spLocks noGrp="1" noChangeArrowheads="1"/>
          </p:cNvSpPr>
          <p:nvPr>
            <p:ph type="body" idx="1"/>
          </p:nvPr>
        </p:nvSpPr>
        <p:spPr/>
        <p:txBody>
          <a:bodyPr/>
          <a:lstStyle/>
          <a:p>
            <a:pPr marL="0" indent="0">
              <a:lnSpc>
                <a:spcPct val="120000"/>
              </a:lnSpc>
              <a:spcBef>
                <a:spcPts val="20"/>
              </a:spcBef>
              <a:spcAft>
                <a:spcPts val="0"/>
              </a:spcAft>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、定义</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a:p>
            <a:pPr marL="0" indent="0" algn="just">
              <a:lnSpc>
                <a:spcPct val="120000"/>
              </a:lnSpc>
              <a:spcBef>
                <a:spcPts val="20"/>
              </a:spcBef>
              <a:spcAft>
                <a:spcPts val="0"/>
              </a:spcAft>
              <a:buNone/>
            </a:pPr>
            <a:r>
              <a:rPr lang="en-US" altLang="zh-CN" sz="2800" b="1" dirty="0" smtClean="0">
                <a:latin typeface="宋体" panose="02010600030101010101" pitchFamily="2" charset="-122"/>
                <a:ea typeface="宋体" panose="02010600030101010101" pitchFamily="2" charset="-122"/>
              </a:rPr>
              <a:t>1</a:t>
            </a: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Hecht—Nielsen</a:t>
            </a: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1988</a:t>
            </a:r>
            <a:r>
              <a:rPr lang="zh-CN" altLang="en-US" sz="2800" b="1" dirty="0" smtClean="0">
                <a:latin typeface="宋体" panose="02010600030101010101" pitchFamily="2" charset="-122"/>
                <a:ea typeface="宋体" panose="02010600030101010101" pitchFamily="2" charset="-122"/>
              </a:rPr>
              <a:t>年）</a:t>
            </a:r>
            <a:endParaRPr lang="zh-CN" altLang="en-US" sz="2800" dirty="0" smtClean="0">
              <a:latin typeface="宋体" panose="02010600030101010101" pitchFamily="2" charset="-122"/>
              <a:ea typeface="宋体" panose="02010600030101010101" pitchFamily="2" charset="-122"/>
            </a:endParaRPr>
          </a:p>
          <a:p>
            <a:pPr marL="0" indent="0">
              <a:lnSpc>
                <a:spcPct val="120000"/>
              </a:lnSpc>
              <a:spcBef>
                <a:spcPts val="20"/>
              </a:spcBef>
              <a:spcAft>
                <a:spcPts val="0"/>
              </a:spcAft>
              <a:buFontTx/>
              <a:buNone/>
            </a:pPr>
            <a:r>
              <a:rPr lang="zh-CN" altLang="en-US" sz="2800" b="1" dirty="0" smtClean="0">
                <a:latin typeface="宋体" panose="02010600030101010101" pitchFamily="2" charset="-122"/>
                <a:ea typeface="宋体" panose="02010600030101010101" pitchFamily="2" charset="-122"/>
              </a:rPr>
              <a:t>    人工神经网络是一个并行、分布处理结构，它由处理单元及其称为联接的无向讯号通道互连而成。这些处理单元（</a:t>
            </a:r>
            <a:r>
              <a:rPr lang="en-US" altLang="zh-CN" sz="2800" b="1" dirty="0" smtClean="0">
                <a:latin typeface="宋体" panose="02010600030101010101" pitchFamily="2" charset="-122"/>
                <a:ea typeface="宋体" panose="02010600030101010101" pitchFamily="2" charset="-122"/>
              </a:rPr>
              <a:t>PE—Processing Element</a:t>
            </a:r>
            <a:r>
              <a:rPr lang="zh-CN" altLang="en-US" sz="2800" b="1" dirty="0" smtClean="0">
                <a:latin typeface="宋体" panose="02010600030101010101" pitchFamily="2" charset="-122"/>
                <a:ea typeface="宋体" panose="02010600030101010101" pitchFamily="2" charset="-122"/>
              </a:rPr>
              <a:t>）具有局部内存，并可以完成局部操作。每个处理单元有一个单一的输出联接，这个输出可以根据需要被分枝成希望个数的许多并行联接，且这些并行联接都输出相同的信号，即相应处理单元的信号，信号的大小不因分支的多少而变化。</a:t>
            </a:r>
            <a:endParaRPr lang="zh-CN" altLang="en-US" sz="28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62000" y="69215"/>
            <a:ext cx="8229600" cy="505460"/>
          </a:xfrm>
        </p:spPr>
        <p:txBody>
          <a:bodyPr/>
          <a:p>
            <a:r>
              <a:rPr lang="en-US" altLang="zh-CN" sz="4000">
                <a:latin typeface="宋体" panose="02010600030101010101" pitchFamily="2" charset="-122"/>
                <a:ea typeface="宋体" panose="02010600030101010101" pitchFamily="2" charset="-122"/>
              </a:rPr>
              <a:t>6 </a:t>
            </a:r>
            <a:r>
              <a:rPr lang="zh-CN" altLang="en-US" sz="4000">
                <a:latin typeface="宋体" panose="02010600030101010101" pitchFamily="2" charset="-122"/>
                <a:ea typeface="宋体" panose="02010600030101010101" pitchFamily="2" charset="-122"/>
              </a:rPr>
              <a:t>神经网络</a:t>
            </a:r>
            <a:endParaRPr lang="zh-CN" altLang="en-US" sz="4000">
              <a:latin typeface="宋体" panose="02010600030101010101" pitchFamily="2" charset="-122"/>
              <a:ea typeface="宋体" panose="02010600030101010101" pitchFamily="2" charset="-122"/>
            </a:endParaRPr>
          </a:p>
        </p:txBody>
      </p:sp>
      <p:sp>
        <p:nvSpPr>
          <p:cNvPr id="4" name="文本框 3"/>
          <p:cNvSpPr txBox="1"/>
          <p:nvPr/>
        </p:nvSpPr>
        <p:spPr>
          <a:xfrm>
            <a:off x="762000" y="862330"/>
            <a:ext cx="7882255" cy="3749040"/>
          </a:xfrm>
          <a:prstGeom prst="rect">
            <a:avLst/>
          </a:prstGeom>
          <a:noFill/>
        </p:spPr>
        <p:txBody>
          <a:bodyPr wrap="square" rtlCol="0" anchor="t">
            <a:spAutoFit/>
          </a:bodyPr>
          <a:p>
            <a:pPr algn="l">
              <a:lnSpc>
                <a:spcPct val="150000"/>
              </a:lnSpc>
              <a:buFont typeface="Wingdings" panose="05000000000000000000" pitchFamily="2" charset="2"/>
              <a:buNone/>
            </a:pPr>
            <a:r>
              <a:rPr lang="en-US" altLang="zh-CN" sz="3200" b="1">
                <a:solidFill>
                  <a:schemeClr val="tx1"/>
                </a:solidFill>
                <a:latin typeface="宋体" panose="02010600030101010101" pitchFamily="2" charset="-122"/>
                <a:sym typeface="+mn-ea"/>
              </a:rPr>
              <a:t>6.1	</a:t>
            </a:r>
            <a:r>
              <a:rPr lang="zh-CN" altLang="en-US" sz="3200" b="1">
                <a:solidFill>
                  <a:schemeClr val="tx1"/>
                </a:solidFill>
                <a:latin typeface="宋体" panose="02010600030101010101" pitchFamily="2" charset="-122"/>
                <a:sym typeface="+mn-ea"/>
              </a:rPr>
              <a:t>人工神经网络的提出</a:t>
            </a:r>
            <a:endParaRPr lang="zh-CN" altLang="en-US" sz="3200" b="1" dirty="0">
              <a:solidFill>
                <a:schemeClr val="tx1"/>
              </a:solidFill>
              <a:latin typeface="宋体" panose="02010600030101010101" pitchFamily="2" charset="-122"/>
              <a:sym typeface="+mn-ea"/>
            </a:endParaRPr>
          </a:p>
          <a:p>
            <a:pPr algn="l">
              <a:lnSpc>
                <a:spcPct val="150000"/>
              </a:lnSpc>
              <a:buFont typeface="Wingdings" panose="05000000000000000000" pitchFamily="2" charset="2"/>
              <a:buNone/>
            </a:pPr>
            <a:r>
              <a:rPr lang="en-US" altLang="zh-CN" sz="3200" b="1" smtClean="0">
                <a:solidFill>
                  <a:srgbClr val="FF0000"/>
                </a:solidFill>
                <a:latin typeface="宋体" panose="02010600030101010101" pitchFamily="2" charset="-122"/>
                <a:sym typeface="+mn-ea"/>
              </a:rPr>
              <a:t>6.2	</a:t>
            </a:r>
            <a:r>
              <a:rPr lang="zh-CN" altLang="en-US" sz="3200" b="1" smtClean="0">
                <a:solidFill>
                  <a:srgbClr val="FF0000"/>
                </a:solidFill>
                <a:latin typeface="宋体" panose="02010600030101010101" pitchFamily="2" charset="-122"/>
                <a:sym typeface="+mn-ea"/>
              </a:rPr>
              <a:t>人工神经网络的概念</a:t>
            </a:r>
            <a:endParaRPr lang="zh-CN" altLang="en-US" sz="3200" b="1" dirty="0" smtClean="0">
              <a:solidFill>
                <a:srgbClr val="FF0000"/>
              </a:solidFill>
              <a:latin typeface="宋体" panose="02010600030101010101" pitchFamily="2" charset="-122"/>
              <a:cs typeface="Arial" panose="020B0604020202020204" pitchFamily="34" charset="0"/>
              <a:sym typeface="+mn-ea"/>
            </a:endParaRPr>
          </a:p>
          <a:p>
            <a:pPr lvl="0" algn="just">
              <a:lnSpc>
                <a:spcPct val="150000"/>
              </a:lnSpc>
              <a:buFont typeface="Wingdings" panose="05000000000000000000" pitchFamily="2" charset="2"/>
              <a:buNone/>
            </a:pPr>
            <a:r>
              <a:rPr sz="3200" b="1" dirty="0">
                <a:latin typeface="宋体" panose="02010600030101010101" pitchFamily="2" charset="-122"/>
                <a:sym typeface="+mn-ea"/>
              </a:rPr>
              <a:t>6.3</a:t>
            </a:r>
            <a:r>
              <a:rPr lang="en-US" sz="3200" b="1" dirty="0">
                <a:latin typeface="宋体" panose="02010600030101010101" pitchFamily="2" charset="-122"/>
                <a:sym typeface="+mn-ea"/>
              </a:rPr>
              <a:t>	</a:t>
            </a:r>
            <a:r>
              <a:rPr sz="3200" b="1" dirty="0">
                <a:latin typeface="宋体" panose="02010600030101010101" pitchFamily="2" charset="-122"/>
                <a:sym typeface="+mn-ea"/>
              </a:rPr>
              <a:t>人工神经网络的训练 </a:t>
            </a:r>
            <a:endParaRPr sz="3200" b="1" dirty="0">
              <a:latin typeface="宋体" panose="02010600030101010101" pitchFamily="2" charset="-122"/>
              <a:sym typeface="+mn-ea"/>
            </a:endParaRPr>
          </a:p>
          <a:p>
            <a:pPr lvl="0" algn="just">
              <a:lnSpc>
                <a:spcPct val="150000"/>
              </a:lnSpc>
              <a:buFont typeface="Wingdings" panose="05000000000000000000" pitchFamily="2" charset="2"/>
              <a:buNone/>
            </a:pPr>
            <a:r>
              <a:rPr sz="3200" b="1" dirty="0">
                <a:latin typeface="宋体" panose="02010600030101010101" pitchFamily="2" charset="-122"/>
                <a:sym typeface="+mn-ea"/>
              </a:rPr>
              <a:t>6.4</a:t>
            </a:r>
            <a:r>
              <a:rPr lang="en-US" sz="3200" b="1" dirty="0">
                <a:latin typeface="宋体" panose="02010600030101010101" pitchFamily="2" charset="-122"/>
                <a:sym typeface="+mn-ea"/>
              </a:rPr>
              <a:t>	</a:t>
            </a:r>
            <a:r>
              <a:rPr sz="3200" b="1" dirty="0">
                <a:latin typeface="宋体" panose="02010600030101010101" pitchFamily="2" charset="-122"/>
                <a:sym typeface="+mn-ea"/>
              </a:rPr>
              <a:t>BP神经网络</a:t>
            </a:r>
            <a:endParaRPr sz="3200" b="1" dirty="0">
              <a:latin typeface="宋体" panose="02010600030101010101" pitchFamily="2" charset="-122"/>
              <a:sym typeface="+mn-ea"/>
            </a:endParaRPr>
          </a:p>
          <a:p>
            <a:pPr lvl="0" algn="just">
              <a:lnSpc>
                <a:spcPct val="150000"/>
              </a:lnSpc>
              <a:buFont typeface="Wingdings" panose="05000000000000000000" pitchFamily="2" charset="2"/>
              <a:buNone/>
            </a:pPr>
            <a:r>
              <a:rPr sz="3200" b="1" dirty="0">
                <a:latin typeface="宋体" panose="02010600030101010101" pitchFamily="2" charset="-122"/>
                <a:sym typeface="+mn-ea"/>
              </a:rPr>
              <a:t>6.5</a:t>
            </a:r>
            <a:r>
              <a:rPr lang="en-US" sz="3200" b="1" dirty="0">
                <a:latin typeface="宋体" panose="02010600030101010101" pitchFamily="2" charset="-122"/>
                <a:sym typeface="+mn-ea"/>
              </a:rPr>
              <a:t>	</a:t>
            </a:r>
            <a:r>
              <a:rPr sz="3200" b="1" dirty="0">
                <a:latin typeface="宋体" panose="02010600030101010101" pitchFamily="2" charset="-122"/>
                <a:sym typeface="+mn-ea"/>
              </a:rPr>
              <a:t>神经网络应用实例</a:t>
            </a:r>
            <a:endParaRPr sz="3200" b="1" dirty="0">
              <a:latin typeface="宋体" panose="02010600030101010101" pitchFamily="2"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3" name="Rectangle 3"/>
          <p:cNvSpPr>
            <a:spLocks noGrp="1" noChangeArrowheads="1"/>
          </p:cNvSpPr>
          <p:nvPr>
            <p:ph type="body" idx="1"/>
          </p:nvPr>
        </p:nvSpPr>
        <p:spPr>
          <a:xfrm>
            <a:off x="444500" y="1066800"/>
            <a:ext cx="8686800" cy="4525963"/>
          </a:xfrm>
        </p:spPr>
        <p:txBody>
          <a:bodyPr/>
          <a:lstStyle/>
          <a:p>
            <a:pPr algn="just"/>
            <a:r>
              <a:rPr lang="en-US" altLang="zh-CN" b="1" dirty="0" smtClean="0">
                <a:latin typeface="宋体" panose="02010600030101010101" pitchFamily="2" charset="-122"/>
                <a:ea typeface="宋体" panose="02010600030101010101" pitchFamily="2" charset="-122"/>
              </a:rPr>
              <a:t>2</a:t>
            </a:r>
            <a:r>
              <a:rPr lang="zh-CN" altLang="en-US" b="1" dirty="0" smtClean="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六个基本特征：</a:t>
            </a:r>
            <a:endParaRPr lang="zh-CN" altLang="en-US" dirty="0">
              <a:latin typeface="宋体" panose="02010600030101010101" pitchFamily="2" charset="-122"/>
              <a:ea typeface="宋体" panose="02010600030101010101" pitchFamily="2" charset="-122"/>
            </a:endParaRPr>
          </a:p>
          <a:p>
            <a:pPr lvl="1" algn="just"/>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神经元及其联接</a:t>
            </a:r>
            <a:r>
              <a:rPr lang="zh-CN" altLang="en-US" sz="2800" dirty="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a:p>
            <a:pPr lvl="1" algn="just"/>
            <a:r>
              <a:rPr lang="en-US" altLang="zh-CN" sz="28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神经元之间的联接强度决定信号传递的强弱；</a:t>
            </a:r>
            <a:endParaRPr lang="zh-CN" altLang="en-US" sz="2800" b="1" dirty="0">
              <a:latin typeface="宋体" panose="02010600030101010101" pitchFamily="2" charset="-122"/>
              <a:ea typeface="宋体" panose="02010600030101010101" pitchFamily="2" charset="-122"/>
            </a:endParaRPr>
          </a:p>
          <a:p>
            <a:pPr lvl="1" algn="just"/>
            <a:r>
              <a:rPr lang="en-US" altLang="zh-CN"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）神经元之间的联接强度是可以随训练改变的；</a:t>
            </a:r>
            <a:endParaRPr lang="zh-CN" altLang="en-US" sz="2800" b="1" dirty="0">
              <a:latin typeface="宋体" panose="02010600030101010101" pitchFamily="2" charset="-122"/>
              <a:ea typeface="宋体" panose="02010600030101010101" pitchFamily="2" charset="-122"/>
            </a:endParaRPr>
          </a:p>
          <a:p>
            <a:pPr lvl="1" algn="just"/>
            <a:r>
              <a:rPr lang="en-US" altLang="zh-CN" sz="2800" b="1" dirty="0">
                <a:latin typeface="宋体" panose="02010600030101010101" pitchFamily="2" charset="-122"/>
                <a:ea typeface="宋体" panose="02010600030101010101" pitchFamily="2" charset="-122"/>
              </a:rPr>
              <a:t>4</a:t>
            </a:r>
            <a:r>
              <a:rPr lang="zh-CN" altLang="en-US" sz="2800" b="1" dirty="0">
                <a:latin typeface="宋体" panose="02010600030101010101" pitchFamily="2" charset="-122"/>
                <a:ea typeface="宋体" panose="02010600030101010101" pitchFamily="2" charset="-122"/>
              </a:rPr>
              <a:t>）信号可以是起刺激作用的，也可以是起抑制作用的；</a:t>
            </a:r>
            <a:endParaRPr lang="zh-CN" altLang="en-US" sz="2800" b="1" dirty="0">
              <a:latin typeface="宋体" panose="02010600030101010101" pitchFamily="2" charset="-122"/>
              <a:ea typeface="宋体" panose="02010600030101010101" pitchFamily="2" charset="-122"/>
            </a:endParaRPr>
          </a:p>
          <a:p>
            <a:pPr lvl="1" algn="just"/>
            <a:r>
              <a:rPr lang="en-US" altLang="zh-CN" sz="2800" b="1" dirty="0">
                <a:latin typeface="宋体" panose="02010600030101010101" pitchFamily="2" charset="-122"/>
                <a:ea typeface="宋体" panose="02010600030101010101" pitchFamily="2" charset="-122"/>
              </a:rPr>
              <a:t>5</a:t>
            </a:r>
            <a:r>
              <a:rPr lang="zh-CN" altLang="en-US" sz="2800" b="1" dirty="0">
                <a:latin typeface="宋体" panose="02010600030101010101" pitchFamily="2" charset="-122"/>
                <a:ea typeface="宋体" panose="02010600030101010101" pitchFamily="2" charset="-122"/>
              </a:rPr>
              <a:t>）一个神经元接受的信号的累积效果决定该神经元的状态；</a:t>
            </a:r>
            <a:endParaRPr lang="zh-CN" altLang="en-US" sz="2800" b="1" dirty="0">
              <a:latin typeface="宋体" panose="02010600030101010101" pitchFamily="2" charset="-122"/>
              <a:ea typeface="宋体" panose="02010600030101010101" pitchFamily="2" charset="-122"/>
            </a:endParaRPr>
          </a:p>
          <a:p>
            <a:pPr lvl="1" algn="just"/>
            <a:r>
              <a:rPr lang="en-US" altLang="zh-CN" sz="2800" b="1" dirty="0">
                <a:latin typeface="宋体" panose="02010600030101010101" pitchFamily="2" charset="-122"/>
                <a:ea typeface="宋体" panose="02010600030101010101" pitchFamily="2" charset="-122"/>
              </a:rPr>
              <a:t>6) </a:t>
            </a:r>
            <a:r>
              <a:rPr lang="zh-CN" altLang="en-US" sz="2800" b="1" dirty="0">
                <a:latin typeface="宋体" panose="02010600030101010101" pitchFamily="2" charset="-122"/>
                <a:ea typeface="宋体" panose="02010600030101010101" pitchFamily="2" charset="-122"/>
              </a:rPr>
              <a:t>每个神经元可以有一个“阈值”。</a:t>
            </a:r>
            <a:endParaRPr lang="zh-CN" altLang="en-US" sz="2800" b="1" dirty="0">
              <a:latin typeface="宋体" panose="02010600030101010101" pitchFamily="2" charset="-122"/>
              <a:ea typeface="宋体" panose="02010600030101010101" pitchFamily="2" charset="-122"/>
            </a:endParaRPr>
          </a:p>
        </p:txBody>
      </p:sp>
      <p:sp>
        <p:nvSpPr>
          <p:cNvPr id="5" name="Rectangle 2"/>
          <p:cNvSpPr txBox="1">
            <a:spLocks noChangeArrowheads="1"/>
          </p:cNvSpPr>
          <p:nvPr/>
        </p:nvSpPr>
        <p:spPr bwMode="auto">
          <a:xfrm>
            <a:off x="673100" y="35560"/>
            <a:ext cx="8229600" cy="586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smtClean="0">
                <a:latin typeface="宋体" panose="02010600030101010101" pitchFamily="2" charset="-122"/>
                <a:ea typeface="宋体" panose="02010600030101010101" pitchFamily="2" charset="-122"/>
              </a:rPr>
              <a:t>6.2 </a:t>
            </a:r>
            <a:r>
              <a:rPr lang="zh-CN" altLang="en-US" sz="4000" smtClean="0">
                <a:latin typeface="宋体" panose="02010600030101010101" pitchFamily="2" charset="-122"/>
                <a:ea typeface="宋体" panose="02010600030101010101" pitchFamily="2" charset="-122"/>
              </a:rPr>
              <a:t>人工神经网络的概念</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 calcmode="lin" valueType="num">
                                      <p:cBhvr additive="base">
                                        <p:cTn id="7" dur="500" fill="hold"/>
                                        <p:tgtEl>
                                          <p:spTgt spid="220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0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0163">
                                            <p:txEl>
                                              <p:pRg st="1" end="1"/>
                                            </p:txEl>
                                          </p:spTgt>
                                        </p:tgtEl>
                                        <p:attrNameLst>
                                          <p:attrName>style.visibility</p:attrName>
                                        </p:attrNameLst>
                                      </p:cBhvr>
                                      <p:to>
                                        <p:strVal val="visible"/>
                                      </p:to>
                                    </p:set>
                                    <p:anim calcmode="lin" valueType="num">
                                      <p:cBhvr additive="base">
                                        <p:cTn id="13" dur="500" fill="hold"/>
                                        <p:tgtEl>
                                          <p:spTgt spid="220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0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0163">
                                            <p:txEl>
                                              <p:pRg st="2" end="2"/>
                                            </p:txEl>
                                          </p:spTgt>
                                        </p:tgtEl>
                                        <p:attrNameLst>
                                          <p:attrName>style.visibility</p:attrName>
                                        </p:attrNameLst>
                                      </p:cBhvr>
                                      <p:to>
                                        <p:strVal val="visible"/>
                                      </p:to>
                                    </p:set>
                                    <p:anim calcmode="lin" valueType="num">
                                      <p:cBhvr additive="base">
                                        <p:cTn id="19" dur="500" fill="hold"/>
                                        <p:tgtEl>
                                          <p:spTgt spid="220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0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0163">
                                            <p:txEl>
                                              <p:pRg st="3" end="3"/>
                                            </p:txEl>
                                          </p:spTgt>
                                        </p:tgtEl>
                                        <p:attrNameLst>
                                          <p:attrName>style.visibility</p:attrName>
                                        </p:attrNameLst>
                                      </p:cBhvr>
                                      <p:to>
                                        <p:strVal val="visible"/>
                                      </p:to>
                                    </p:set>
                                    <p:anim calcmode="lin" valueType="num">
                                      <p:cBhvr additive="base">
                                        <p:cTn id="25" dur="500" fill="hold"/>
                                        <p:tgtEl>
                                          <p:spTgt spid="220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0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0163">
                                            <p:txEl>
                                              <p:pRg st="4" end="4"/>
                                            </p:txEl>
                                          </p:spTgt>
                                        </p:tgtEl>
                                        <p:attrNameLst>
                                          <p:attrName>style.visibility</p:attrName>
                                        </p:attrNameLst>
                                      </p:cBhvr>
                                      <p:to>
                                        <p:strVal val="visible"/>
                                      </p:to>
                                    </p:set>
                                    <p:anim calcmode="lin" valueType="num">
                                      <p:cBhvr additive="base">
                                        <p:cTn id="31" dur="500" fill="hold"/>
                                        <p:tgtEl>
                                          <p:spTgt spid="2201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01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0163">
                                            <p:txEl>
                                              <p:pRg st="5" end="5"/>
                                            </p:txEl>
                                          </p:spTgt>
                                        </p:tgtEl>
                                        <p:attrNameLst>
                                          <p:attrName>style.visibility</p:attrName>
                                        </p:attrNameLst>
                                      </p:cBhvr>
                                      <p:to>
                                        <p:strVal val="visible"/>
                                      </p:to>
                                    </p:set>
                                    <p:anim calcmode="lin" valueType="num">
                                      <p:cBhvr additive="base">
                                        <p:cTn id="37" dur="500" fill="hold"/>
                                        <p:tgtEl>
                                          <p:spTgt spid="2201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01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20163">
                                            <p:txEl>
                                              <p:pRg st="6" end="6"/>
                                            </p:txEl>
                                          </p:spTgt>
                                        </p:tgtEl>
                                        <p:attrNameLst>
                                          <p:attrName>style.visibility</p:attrName>
                                        </p:attrNameLst>
                                      </p:cBhvr>
                                      <p:to>
                                        <p:strVal val="visible"/>
                                      </p:to>
                                    </p:set>
                                    <p:anim calcmode="lin" valueType="num">
                                      <p:cBhvr additive="base">
                                        <p:cTn id="43" dur="500" fill="hold"/>
                                        <p:tgtEl>
                                          <p:spTgt spid="2201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2016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ldLvl="2" autoUpdateAnimBg="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0" y="0"/>
            <a:ext cx="8229600" cy="609600"/>
          </a:xfrm>
        </p:spPr>
        <p:txBody>
          <a:bodyPr/>
          <a:lstStyle/>
          <a:p>
            <a:r>
              <a:rPr lang="en-US" altLang="zh-CN" sz="4000" b="1">
                <a:latin typeface="宋体" panose="02010600030101010101" pitchFamily="2" charset="-122"/>
                <a:ea typeface="宋体" panose="02010600030101010101" pitchFamily="2" charset="-122"/>
              </a:rPr>
              <a:t>6.2 </a:t>
            </a:r>
            <a:r>
              <a:rPr lang="zh-CN" altLang="en-US" sz="4000" b="1">
                <a:latin typeface="宋体" panose="02010600030101010101" pitchFamily="2" charset="-122"/>
                <a:ea typeface="宋体" panose="02010600030101010101" pitchFamily="2" charset="-122"/>
              </a:rPr>
              <a:t>人工神经网络的概念</a:t>
            </a:r>
            <a:endParaRPr lang="zh-CN" altLang="en-US" sz="4000">
              <a:latin typeface="宋体" panose="02010600030101010101" pitchFamily="2" charset="-122"/>
              <a:ea typeface="宋体" panose="02010600030101010101" pitchFamily="2" charset="-122"/>
            </a:endParaRPr>
          </a:p>
        </p:txBody>
      </p:sp>
      <p:sp>
        <p:nvSpPr>
          <p:cNvPr id="45059" name="Rectangle 3"/>
          <p:cNvSpPr>
            <a:spLocks noGrp="1" noChangeArrowheads="1"/>
          </p:cNvSpPr>
          <p:nvPr>
            <p:ph type="body" idx="1"/>
          </p:nvPr>
        </p:nvSpPr>
        <p:spPr>
          <a:xfrm>
            <a:off x="76200" y="713740"/>
            <a:ext cx="8991600" cy="5763260"/>
          </a:xfrm>
        </p:spPr>
        <p:txBody>
          <a:bodyPr/>
          <a:lstStyle/>
          <a:p>
            <a:pPr algn="just"/>
            <a:r>
              <a:rPr lang="zh-CN" altLang="en-US" sz="3200" dirty="0">
                <a:latin typeface="宋体" panose="02010600030101010101" pitchFamily="2" charset="-122"/>
                <a:ea typeface="宋体" panose="02010600030101010101" pitchFamily="2" charset="-122"/>
              </a:rPr>
              <a:t>处理单元的输出信号可以是任何需要的数学模型，每个处理单元中进行的操作必须是完全局部的。也就是说，它必须仅仅依赖于经过输入联接到达处理单元的所有输入信号的当前值和存储在处理单元局部内存中的值</a:t>
            </a:r>
            <a:r>
              <a:rPr lang="zh-CN" altLang="en-US" sz="3200" dirty="0" smtClean="0">
                <a:latin typeface="宋体" panose="02010600030101010101" pitchFamily="2" charset="-122"/>
                <a:ea typeface="宋体" panose="02010600030101010101" pitchFamily="2" charset="-122"/>
              </a:rPr>
              <a:t>。</a:t>
            </a:r>
            <a:endParaRPr lang="en-US" altLang="zh-CN" sz="3200" b="1" dirty="0" smtClean="0">
              <a:latin typeface="宋体" panose="02010600030101010101" pitchFamily="2" charset="-122"/>
              <a:ea typeface="宋体" panose="02010600030101010101" pitchFamily="2" charset="-122"/>
            </a:endParaRPr>
          </a:p>
          <a:p>
            <a:pPr lvl="1" algn="just"/>
            <a:r>
              <a:rPr lang="zh-CN" altLang="en-US" b="1" dirty="0" smtClean="0">
                <a:latin typeface="宋体" panose="02010600030101010101" pitchFamily="2" charset="-122"/>
                <a:ea typeface="宋体" panose="02010600030101010101" pitchFamily="2" charset="-122"/>
              </a:rPr>
              <a:t>① </a:t>
            </a:r>
            <a:r>
              <a:rPr lang="zh-CN" altLang="en-US" b="1" dirty="0">
                <a:latin typeface="宋体" panose="02010600030101010101" pitchFamily="2" charset="-122"/>
                <a:ea typeface="宋体" panose="02010600030101010101" pitchFamily="2" charset="-122"/>
              </a:rPr>
              <a:t>并行、分布处理结构；</a:t>
            </a:r>
            <a:endParaRPr lang="zh-CN" altLang="en-US" b="1" dirty="0">
              <a:latin typeface="宋体" panose="02010600030101010101" pitchFamily="2" charset="-122"/>
              <a:ea typeface="宋体" panose="02010600030101010101" pitchFamily="2" charset="-122"/>
            </a:endParaRPr>
          </a:p>
          <a:p>
            <a:pPr lvl="1" algn="just"/>
            <a:r>
              <a:rPr lang="zh-CN" altLang="en-US" b="1" dirty="0">
                <a:latin typeface="宋体" panose="02010600030101010101" pitchFamily="2" charset="-122"/>
                <a:ea typeface="宋体" panose="02010600030101010101" pitchFamily="2" charset="-122"/>
              </a:rPr>
              <a:t>② 一个处理单元的输出可以被任意分枝，且大小不变；</a:t>
            </a:r>
            <a:endParaRPr lang="zh-CN" altLang="en-US" b="1" dirty="0">
              <a:latin typeface="宋体" panose="02010600030101010101" pitchFamily="2" charset="-122"/>
              <a:ea typeface="宋体" panose="02010600030101010101" pitchFamily="2" charset="-122"/>
            </a:endParaRPr>
          </a:p>
          <a:p>
            <a:pPr lvl="1" algn="just"/>
            <a:r>
              <a:rPr lang="zh-CN" altLang="en-US" b="1" dirty="0">
                <a:latin typeface="宋体" panose="02010600030101010101" pitchFamily="2" charset="-122"/>
                <a:ea typeface="宋体" panose="02010600030101010101" pitchFamily="2" charset="-122"/>
              </a:rPr>
              <a:t>③ 输出信号可以是任意的数学模型；</a:t>
            </a:r>
            <a:endParaRPr lang="zh-CN" altLang="en-US" b="1" dirty="0">
              <a:latin typeface="宋体" panose="02010600030101010101" pitchFamily="2" charset="-122"/>
              <a:ea typeface="宋体" panose="02010600030101010101" pitchFamily="2" charset="-122"/>
            </a:endParaRPr>
          </a:p>
          <a:p>
            <a:pPr lvl="1"/>
            <a:r>
              <a:rPr lang="zh-CN" altLang="en-US" b="1" dirty="0">
                <a:latin typeface="宋体" panose="02010600030101010101" pitchFamily="2" charset="-122"/>
                <a:ea typeface="宋体" panose="02010600030101010101" pitchFamily="2" charset="-122"/>
              </a:rPr>
              <a:t>④ 处理单元完全的局部操作 </a:t>
            </a:r>
            <a:endParaRPr lang="zh-CN" altLang="en-US"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anim calcmode="lin" valueType="num">
                                      <p:cBhvr additive="base">
                                        <p:cTn id="13" dur="500" fill="hold"/>
                                        <p:tgtEl>
                                          <p:spTgt spid="45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59">
                                            <p:txEl>
                                              <p:pRg st="2" end="2"/>
                                            </p:txEl>
                                          </p:spTgt>
                                        </p:tgtEl>
                                        <p:attrNameLst>
                                          <p:attrName>style.visibility</p:attrName>
                                        </p:attrNameLst>
                                      </p:cBhvr>
                                      <p:to>
                                        <p:strVal val="visible"/>
                                      </p:to>
                                    </p:set>
                                    <p:anim calcmode="lin" valueType="num">
                                      <p:cBhvr additive="base">
                                        <p:cTn id="19" dur="500" fill="hold"/>
                                        <p:tgtEl>
                                          <p:spTgt spid="45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50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059">
                                            <p:txEl>
                                              <p:pRg st="3" end="3"/>
                                            </p:txEl>
                                          </p:spTgt>
                                        </p:tgtEl>
                                        <p:attrNameLst>
                                          <p:attrName>style.visibility</p:attrName>
                                        </p:attrNameLst>
                                      </p:cBhvr>
                                      <p:to>
                                        <p:strVal val="visible"/>
                                      </p:to>
                                    </p:set>
                                    <p:anim calcmode="lin" valueType="num">
                                      <p:cBhvr additive="base">
                                        <p:cTn id="25" dur="500" fill="hold"/>
                                        <p:tgtEl>
                                          <p:spTgt spid="450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50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5059">
                                            <p:txEl>
                                              <p:pRg st="4" end="4"/>
                                            </p:txEl>
                                          </p:spTgt>
                                        </p:tgtEl>
                                        <p:attrNameLst>
                                          <p:attrName>style.visibility</p:attrName>
                                        </p:attrNameLst>
                                      </p:cBhvr>
                                      <p:to>
                                        <p:strVal val="visible"/>
                                      </p:to>
                                    </p:set>
                                    <p:anim calcmode="lin" valueType="num">
                                      <p:cBhvr additive="base">
                                        <p:cTn id="31" dur="500" fill="hold"/>
                                        <p:tgtEl>
                                          <p:spTgt spid="450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505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ldLvl="2" autoUpdateAnimBg="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2000" y="0"/>
            <a:ext cx="8229600" cy="609600"/>
          </a:xfrm>
        </p:spPr>
        <p:txBody>
          <a:bodyPr/>
          <a:lstStyle/>
          <a:p>
            <a:r>
              <a:rPr lang="en-US" altLang="zh-CN" sz="4000" b="1" dirty="0">
                <a:latin typeface="宋体" panose="02010600030101010101" pitchFamily="2" charset="-122"/>
                <a:ea typeface="宋体" panose="02010600030101010101" pitchFamily="2" charset="-122"/>
              </a:rPr>
              <a:t>6.2 </a:t>
            </a:r>
            <a:r>
              <a:rPr lang="zh-CN" altLang="en-US" sz="4000" b="1" dirty="0">
                <a:latin typeface="宋体" panose="02010600030101010101" pitchFamily="2" charset="-122"/>
                <a:ea typeface="宋体" panose="02010600030101010101" pitchFamily="2" charset="-122"/>
              </a:rPr>
              <a:t>人工神经网络的概念</a:t>
            </a:r>
            <a:endParaRPr lang="zh-CN" altLang="en-US" sz="4000" dirty="0">
              <a:latin typeface="宋体" panose="02010600030101010101" pitchFamily="2" charset="-122"/>
              <a:ea typeface="宋体" panose="02010600030101010101" pitchFamily="2" charset="-122"/>
            </a:endParaRPr>
          </a:p>
        </p:txBody>
      </p:sp>
      <p:sp>
        <p:nvSpPr>
          <p:cNvPr id="47107" name="Rectangle 3"/>
          <p:cNvSpPr>
            <a:spLocks noGrp="1" noChangeArrowheads="1"/>
          </p:cNvSpPr>
          <p:nvPr>
            <p:ph type="body" idx="1"/>
          </p:nvPr>
        </p:nvSpPr>
        <p:spPr>
          <a:xfrm>
            <a:off x="76200" y="843280"/>
            <a:ext cx="8783320" cy="5633720"/>
          </a:xfrm>
        </p:spPr>
        <p:txBody>
          <a:bodyPr/>
          <a:lstStyle/>
          <a:p>
            <a:pPr marL="0" indent="0" algn="just">
              <a:lnSpc>
                <a:spcPct val="90000"/>
              </a:lnSpc>
              <a:buNone/>
            </a:pP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人工神经网络：</a:t>
            </a:r>
            <a:endParaRPr lang="zh-CN" altLang="en-US" b="1" dirty="0" smtClean="0">
              <a:latin typeface="宋体" panose="02010600030101010101" pitchFamily="2" charset="-122"/>
              <a:ea typeface="宋体" panose="02010600030101010101" pitchFamily="2" charset="-122"/>
            </a:endParaRPr>
          </a:p>
          <a:p>
            <a:pPr marL="0" indent="0" algn="just">
              <a:lnSpc>
                <a:spcPct val="90000"/>
              </a:lnSpc>
              <a:buNone/>
            </a:pPr>
            <a:r>
              <a:rPr lang="en-US" altLang="zh-CN" sz="2800" b="1" dirty="0" smtClean="0">
                <a:latin typeface="宋体" panose="02010600030101010101" pitchFamily="2" charset="-122"/>
                <a:ea typeface="宋体" panose="02010600030101010101" pitchFamily="2" charset="-122"/>
              </a:rPr>
              <a:t>	1</a:t>
            </a:r>
            <a:r>
              <a:rPr lang="zh-CN" altLang="en-US" sz="2800" b="1" dirty="0">
                <a:latin typeface="宋体" panose="02010600030101010101" pitchFamily="2" charset="-122"/>
                <a:ea typeface="宋体" panose="02010600030101010101" pitchFamily="2" charset="-122"/>
              </a:rPr>
              <a:t>）一组处理单元（</a:t>
            </a:r>
            <a:r>
              <a:rPr lang="en-US" altLang="zh-CN" sz="2800" b="1" dirty="0">
                <a:latin typeface="宋体" panose="02010600030101010101" pitchFamily="2" charset="-122"/>
                <a:ea typeface="宋体" panose="02010600030101010101" pitchFamily="2" charset="-122"/>
              </a:rPr>
              <a:t>PE</a:t>
            </a:r>
            <a:r>
              <a:rPr lang="zh-CN" altLang="en-US" sz="2800" b="1" dirty="0">
                <a:latin typeface="宋体" panose="02010600030101010101" pitchFamily="2" charset="-122"/>
                <a:ea typeface="宋体" panose="02010600030101010101" pitchFamily="2" charset="-122"/>
              </a:rPr>
              <a:t>或</a:t>
            </a:r>
            <a:r>
              <a:rPr lang="en-US" altLang="zh-CN" sz="2800" b="1" dirty="0">
                <a:latin typeface="宋体" panose="02010600030101010101" pitchFamily="2" charset="-122"/>
                <a:ea typeface="宋体" panose="02010600030101010101" pitchFamily="2" charset="-122"/>
              </a:rPr>
              <a:t>AN</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0" indent="0" algn="just">
              <a:lnSpc>
                <a:spcPct val="90000"/>
              </a:lnSpc>
              <a:buNone/>
            </a:pPr>
            <a:r>
              <a:rPr lang="en-US" altLang="zh-CN" sz="2800" b="1" dirty="0">
                <a:latin typeface="宋体" panose="02010600030101010101" pitchFamily="2" charset="-122"/>
                <a:ea typeface="宋体" panose="02010600030101010101" pitchFamily="2" charset="-122"/>
              </a:rPr>
              <a:t>	2</a:t>
            </a:r>
            <a:r>
              <a:rPr lang="zh-CN" altLang="en-US" sz="2800" b="1" dirty="0">
                <a:latin typeface="宋体" panose="02010600030101010101" pitchFamily="2" charset="-122"/>
                <a:ea typeface="宋体" panose="02010600030101010101" pitchFamily="2" charset="-122"/>
              </a:rPr>
              <a:t>）处理单元的激活状态（</a:t>
            </a:r>
            <a:r>
              <a:rPr lang="en-US" altLang="zh-CN" sz="2800" b="1" dirty="0" err="1">
                <a:latin typeface="宋体" panose="02010600030101010101" pitchFamily="2" charset="-122"/>
                <a:ea typeface="宋体" panose="02010600030101010101" pitchFamily="2" charset="-122"/>
              </a:rPr>
              <a:t>a</a:t>
            </a:r>
            <a:r>
              <a:rPr lang="en-US" altLang="zh-CN" sz="2800" b="1" baseline="-30000" dirty="0" err="1">
                <a:latin typeface="宋体" panose="02010600030101010101" pitchFamily="2" charset="-122"/>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0" indent="0" algn="just">
              <a:lnSpc>
                <a:spcPct val="90000"/>
              </a:lnSpc>
              <a:buNone/>
            </a:pPr>
            <a:r>
              <a:rPr lang="en-US" altLang="zh-CN" sz="2800" b="1" dirty="0">
                <a:latin typeface="宋体" panose="02010600030101010101" pitchFamily="2" charset="-122"/>
                <a:ea typeface="宋体" panose="02010600030101010101" pitchFamily="2" charset="-122"/>
              </a:rPr>
              <a:t>	3</a:t>
            </a:r>
            <a:r>
              <a:rPr lang="zh-CN" altLang="en-US" sz="2800" b="1" dirty="0">
                <a:latin typeface="宋体" panose="02010600030101010101" pitchFamily="2" charset="-122"/>
                <a:ea typeface="宋体" panose="02010600030101010101" pitchFamily="2" charset="-122"/>
              </a:rPr>
              <a:t>）每个处理单元的输出函数（</a:t>
            </a:r>
            <a:r>
              <a:rPr lang="en-US" altLang="zh-CN" sz="2800" b="1" dirty="0">
                <a:latin typeface="宋体" panose="02010600030101010101" pitchFamily="2" charset="-122"/>
                <a:ea typeface="宋体" panose="02010600030101010101" pitchFamily="2" charset="-122"/>
              </a:rPr>
              <a:t>f</a:t>
            </a:r>
            <a:r>
              <a:rPr lang="en-US" altLang="zh-CN" sz="2800" b="1" baseline="-30000" dirty="0">
                <a:latin typeface="宋体" panose="02010600030101010101" pitchFamily="2" charset="-122"/>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0" indent="0" algn="just">
              <a:lnSpc>
                <a:spcPct val="90000"/>
              </a:lnSpc>
              <a:buNone/>
            </a:pPr>
            <a:r>
              <a:rPr lang="en-US" altLang="zh-CN" sz="2800" b="1" dirty="0">
                <a:latin typeface="宋体" panose="02010600030101010101" pitchFamily="2" charset="-122"/>
                <a:ea typeface="宋体" panose="02010600030101010101" pitchFamily="2" charset="-122"/>
              </a:rPr>
              <a:t>	4</a:t>
            </a:r>
            <a:r>
              <a:rPr lang="zh-CN" altLang="en-US" sz="2800" b="1" dirty="0">
                <a:latin typeface="宋体" panose="02010600030101010101" pitchFamily="2" charset="-122"/>
                <a:ea typeface="宋体" panose="02010600030101010101" pitchFamily="2" charset="-122"/>
              </a:rPr>
              <a:t>）处理单元之间的联接模式；</a:t>
            </a:r>
            <a:endParaRPr lang="zh-CN" altLang="en-US" sz="2800" b="1" dirty="0">
              <a:latin typeface="宋体" panose="02010600030101010101" pitchFamily="2" charset="-122"/>
              <a:ea typeface="宋体" panose="02010600030101010101" pitchFamily="2" charset="-122"/>
            </a:endParaRPr>
          </a:p>
          <a:p>
            <a:pPr marL="0" indent="0" algn="just">
              <a:lnSpc>
                <a:spcPct val="90000"/>
              </a:lnSpc>
              <a:buNone/>
            </a:pPr>
            <a:r>
              <a:rPr lang="en-US" altLang="zh-CN" sz="2800" b="1" dirty="0">
                <a:latin typeface="宋体" panose="02010600030101010101" pitchFamily="2" charset="-122"/>
                <a:ea typeface="宋体" panose="02010600030101010101" pitchFamily="2" charset="-122"/>
              </a:rPr>
              <a:t>	5</a:t>
            </a:r>
            <a:r>
              <a:rPr lang="zh-CN" altLang="en-US" sz="2800" b="1" dirty="0">
                <a:latin typeface="宋体" panose="02010600030101010101" pitchFamily="2" charset="-122"/>
                <a:ea typeface="宋体" panose="02010600030101010101" pitchFamily="2" charset="-122"/>
              </a:rPr>
              <a:t>）传递规则（∑</a:t>
            </a:r>
            <a:r>
              <a:rPr lang="en-US" altLang="zh-CN" sz="2800" b="1" dirty="0" err="1">
                <a:latin typeface="宋体" panose="02010600030101010101" pitchFamily="2" charset="-122"/>
                <a:ea typeface="宋体" panose="02010600030101010101" pitchFamily="2" charset="-122"/>
              </a:rPr>
              <a:t>w</a:t>
            </a:r>
            <a:r>
              <a:rPr lang="en-US" altLang="zh-CN" sz="2800" b="1" baseline="-30000" dirty="0" err="1">
                <a:latin typeface="宋体" panose="02010600030101010101" pitchFamily="2" charset="-122"/>
                <a:ea typeface="宋体" panose="02010600030101010101" pitchFamily="2" charset="-122"/>
              </a:rPr>
              <a:t>ij</a:t>
            </a:r>
            <a:r>
              <a:rPr lang="en-US" altLang="zh-CN" sz="2800" b="1" dirty="0" err="1">
                <a:latin typeface="宋体" panose="02010600030101010101" pitchFamily="2" charset="-122"/>
                <a:ea typeface="宋体" panose="02010600030101010101" pitchFamily="2" charset="-122"/>
              </a:rPr>
              <a:t>o</a:t>
            </a:r>
            <a:r>
              <a:rPr lang="en-US" altLang="zh-CN" sz="2800" b="1" baseline="-30000" dirty="0" err="1">
                <a:latin typeface="宋体" panose="02010600030101010101" pitchFamily="2" charset="-122"/>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0" indent="0" algn="just">
              <a:lnSpc>
                <a:spcPct val="90000"/>
              </a:lnSpc>
              <a:buNone/>
            </a:pPr>
            <a:r>
              <a:rPr lang="en-US" altLang="zh-CN" sz="2800" b="1" dirty="0">
                <a:latin typeface="宋体" panose="02010600030101010101" pitchFamily="2" charset="-122"/>
                <a:ea typeface="宋体" panose="02010600030101010101" pitchFamily="2" charset="-122"/>
              </a:rPr>
              <a:t>	6</a:t>
            </a:r>
            <a:r>
              <a:rPr lang="zh-CN" altLang="en-US" sz="2800" b="1" dirty="0">
                <a:latin typeface="宋体" panose="02010600030101010101" pitchFamily="2" charset="-122"/>
                <a:ea typeface="宋体" panose="02010600030101010101" pitchFamily="2" charset="-122"/>
              </a:rPr>
              <a:t>）把处理单元的输入及当前状态结合起来产生 </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激活值的激活规则（</a:t>
            </a:r>
            <a:r>
              <a:rPr lang="en-US" altLang="zh-CN" sz="2800" b="1" dirty="0">
                <a:latin typeface="宋体" panose="02010600030101010101" pitchFamily="2" charset="-122"/>
                <a:ea typeface="宋体" panose="02010600030101010101" pitchFamily="2" charset="-122"/>
              </a:rPr>
              <a:t>F</a:t>
            </a:r>
            <a:r>
              <a:rPr lang="en-US" altLang="zh-CN" sz="2800" b="1" baseline="-30000" dirty="0">
                <a:latin typeface="宋体" panose="02010600030101010101" pitchFamily="2" charset="-122"/>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0" indent="0" algn="just">
              <a:lnSpc>
                <a:spcPct val="90000"/>
              </a:lnSpc>
              <a:buNone/>
            </a:pPr>
            <a:r>
              <a:rPr lang="en-US" altLang="zh-CN" sz="2800" b="1" dirty="0">
                <a:latin typeface="宋体" panose="02010600030101010101" pitchFamily="2" charset="-122"/>
                <a:ea typeface="宋体" panose="02010600030101010101" pitchFamily="2" charset="-122"/>
              </a:rPr>
              <a:t>	7</a:t>
            </a:r>
            <a:r>
              <a:rPr lang="zh-CN" altLang="en-US" sz="2800" b="1" dirty="0">
                <a:latin typeface="宋体" panose="02010600030101010101" pitchFamily="2" charset="-122"/>
                <a:ea typeface="宋体" panose="02010600030101010101" pitchFamily="2" charset="-122"/>
              </a:rPr>
              <a:t>）通过经验修改联接强度的学习规则；</a:t>
            </a:r>
            <a:endParaRPr lang="zh-CN" altLang="en-US" sz="2800" b="1" dirty="0">
              <a:latin typeface="宋体" panose="02010600030101010101" pitchFamily="2" charset="-122"/>
              <a:ea typeface="宋体" panose="02010600030101010101" pitchFamily="2" charset="-122"/>
            </a:endParaRPr>
          </a:p>
          <a:p>
            <a:pPr marL="0" indent="0" algn="just">
              <a:lnSpc>
                <a:spcPct val="90000"/>
              </a:lnSpc>
              <a:buNone/>
            </a:pPr>
            <a:r>
              <a:rPr lang="en-US" altLang="zh-CN" sz="2800" b="1" dirty="0">
                <a:latin typeface="宋体" panose="02010600030101010101" pitchFamily="2" charset="-122"/>
                <a:ea typeface="宋体" panose="02010600030101010101" pitchFamily="2" charset="-122"/>
              </a:rPr>
              <a:t>	8</a:t>
            </a:r>
            <a:r>
              <a:rPr lang="zh-CN" altLang="en-US" sz="2800" b="1" dirty="0">
                <a:latin typeface="宋体" panose="02010600030101010101" pitchFamily="2" charset="-122"/>
                <a:ea typeface="宋体" panose="02010600030101010101" pitchFamily="2" charset="-122"/>
              </a:rPr>
              <a:t>）系统运行的环境（样本集合）。</a:t>
            </a:r>
            <a:r>
              <a:rPr lang="zh-CN" altLang="en-US" sz="2800" dirty="0">
                <a:latin typeface="宋体" panose="02010600030101010101" pitchFamily="2" charset="-122"/>
                <a:ea typeface="宋体" panose="02010600030101010101" pitchFamily="2" charset="-122"/>
              </a:rPr>
              <a:t> </a:t>
            </a:r>
            <a:endParaRPr lang="zh-CN" altLang="en-US" sz="28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 calcmode="lin" valueType="num">
                                      <p:cBhvr additive="base">
                                        <p:cTn id="19"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07">
                                            <p:txEl>
                                              <p:pRg st="3" end="3"/>
                                            </p:txEl>
                                          </p:spTgt>
                                        </p:tgtEl>
                                        <p:attrNameLst>
                                          <p:attrName>style.visibility</p:attrName>
                                        </p:attrNameLst>
                                      </p:cBhvr>
                                      <p:to>
                                        <p:strVal val="visible"/>
                                      </p:to>
                                    </p:set>
                                    <p:anim calcmode="lin" valueType="num">
                                      <p:cBhvr additive="base">
                                        <p:cTn id="25"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107">
                                            <p:txEl>
                                              <p:pRg st="4" end="4"/>
                                            </p:txEl>
                                          </p:spTgt>
                                        </p:tgtEl>
                                        <p:attrNameLst>
                                          <p:attrName>style.visibility</p:attrName>
                                        </p:attrNameLst>
                                      </p:cBhvr>
                                      <p:to>
                                        <p:strVal val="visible"/>
                                      </p:to>
                                    </p:set>
                                    <p:anim calcmode="lin" valueType="num">
                                      <p:cBhvr additive="base">
                                        <p:cTn id="31" dur="5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7107">
                                            <p:txEl>
                                              <p:pRg st="5" end="5"/>
                                            </p:txEl>
                                          </p:spTgt>
                                        </p:tgtEl>
                                        <p:attrNameLst>
                                          <p:attrName>style.visibility</p:attrName>
                                        </p:attrNameLst>
                                      </p:cBhvr>
                                      <p:to>
                                        <p:strVal val="visible"/>
                                      </p:to>
                                    </p:set>
                                    <p:anim calcmode="lin" valueType="num">
                                      <p:cBhvr additive="base">
                                        <p:cTn id="37" dur="500" fill="hold"/>
                                        <p:tgtEl>
                                          <p:spTgt spid="471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71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7107">
                                            <p:txEl>
                                              <p:pRg st="6" end="6"/>
                                            </p:txEl>
                                          </p:spTgt>
                                        </p:tgtEl>
                                        <p:attrNameLst>
                                          <p:attrName>style.visibility</p:attrName>
                                        </p:attrNameLst>
                                      </p:cBhvr>
                                      <p:to>
                                        <p:strVal val="visible"/>
                                      </p:to>
                                    </p:set>
                                    <p:anim calcmode="lin" valueType="num">
                                      <p:cBhvr additive="base">
                                        <p:cTn id="43" dur="500" fill="hold"/>
                                        <p:tgtEl>
                                          <p:spTgt spid="471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71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7107">
                                            <p:txEl>
                                              <p:pRg st="7" end="7"/>
                                            </p:txEl>
                                          </p:spTgt>
                                        </p:tgtEl>
                                        <p:attrNameLst>
                                          <p:attrName>style.visibility</p:attrName>
                                        </p:attrNameLst>
                                      </p:cBhvr>
                                      <p:to>
                                        <p:strVal val="visible"/>
                                      </p:to>
                                    </p:set>
                                    <p:anim calcmode="lin" valueType="num">
                                      <p:cBhvr additive="base">
                                        <p:cTn id="49" dur="500" fill="hold"/>
                                        <p:tgtEl>
                                          <p:spTgt spid="4710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710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7107">
                                            <p:txEl>
                                              <p:pRg st="8" end="8"/>
                                            </p:txEl>
                                          </p:spTgt>
                                        </p:tgtEl>
                                        <p:attrNameLst>
                                          <p:attrName>style.visibility</p:attrName>
                                        </p:attrNameLst>
                                      </p:cBhvr>
                                      <p:to>
                                        <p:strVal val="visible"/>
                                      </p:to>
                                    </p:set>
                                    <p:anim calcmode="lin" valueType="num">
                                      <p:cBhvr additive="base">
                                        <p:cTn id="55" dur="500" fill="hold"/>
                                        <p:tgtEl>
                                          <p:spTgt spid="4710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710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utoUpdateAnimBg="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5627" y="838200"/>
            <a:ext cx="8229600" cy="533400"/>
          </a:xfrm>
        </p:spPr>
        <p:txBody>
          <a:bodyPr/>
          <a:lstStyle/>
          <a:p>
            <a:r>
              <a:rPr lang="zh-CN" altLang="en-US" sz="3200" b="1" dirty="0" smtClean="0">
                <a:solidFill>
                  <a:srgbClr val="C00000"/>
                </a:solidFill>
                <a:latin typeface="宋体" panose="02010600030101010101" pitchFamily="2" charset="-122"/>
                <a:ea typeface="宋体" panose="02010600030101010101" pitchFamily="2" charset="-122"/>
              </a:rPr>
              <a:t>人工</a:t>
            </a:r>
            <a:r>
              <a:rPr lang="zh-CN" altLang="en-US" sz="3200" b="1" dirty="0">
                <a:solidFill>
                  <a:srgbClr val="C00000"/>
                </a:solidFill>
                <a:latin typeface="宋体" panose="02010600030101010101" pitchFamily="2" charset="-122"/>
                <a:ea typeface="宋体" panose="02010600030101010101" pitchFamily="2" charset="-122"/>
              </a:rPr>
              <a:t>神经元的基本构成</a:t>
            </a:r>
            <a:r>
              <a:rPr lang="zh-CN" altLang="en-US" sz="2800" dirty="0">
                <a:solidFill>
                  <a:srgbClr val="C00000"/>
                </a:solidFill>
                <a:latin typeface="宋体" panose="02010600030101010101" pitchFamily="2" charset="-122"/>
                <a:ea typeface="宋体" panose="02010600030101010101" pitchFamily="2" charset="-122"/>
              </a:rPr>
              <a:t> </a:t>
            </a:r>
            <a:endParaRPr lang="zh-CN" altLang="en-US" sz="2800" dirty="0">
              <a:solidFill>
                <a:srgbClr val="C00000"/>
              </a:solidFill>
              <a:latin typeface="宋体" panose="02010600030101010101" pitchFamily="2" charset="-122"/>
              <a:ea typeface="宋体" panose="02010600030101010101" pitchFamily="2" charset="-122"/>
            </a:endParaRPr>
          </a:p>
        </p:txBody>
      </p:sp>
      <p:sp>
        <p:nvSpPr>
          <p:cNvPr id="59395" name="Rectangle 3"/>
          <p:cNvSpPr>
            <a:spLocks noGrp="1" noChangeArrowheads="1"/>
          </p:cNvSpPr>
          <p:nvPr>
            <p:ph type="body" idx="1"/>
          </p:nvPr>
        </p:nvSpPr>
        <p:spPr>
          <a:xfrm>
            <a:off x="457200" y="3657600"/>
            <a:ext cx="8229600" cy="2667000"/>
          </a:xfrm>
        </p:spPr>
        <p:txBody>
          <a:bodyPr/>
          <a:lstStyle/>
          <a:p>
            <a:pPr algn="just"/>
            <a:r>
              <a:rPr lang="zh-CN" altLang="en-US" b="1" dirty="0">
                <a:latin typeface="宋体" panose="02010600030101010101" pitchFamily="2" charset="-122"/>
                <a:ea typeface="宋体" panose="02010600030101010101" pitchFamily="2" charset="-122"/>
              </a:rPr>
              <a:t>人工神经元模拟生物神经元的一阶</a:t>
            </a:r>
            <a:r>
              <a:rPr lang="zh-CN" altLang="en-US" b="1" dirty="0" smtClean="0">
                <a:latin typeface="宋体" panose="02010600030101010101" pitchFamily="2" charset="-122"/>
                <a:ea typeface="宋体" panose="02010600030101010101" pitchFamily="2" charset="-122"/>
              </a:rPr>
              <a:t>特性</a:t>
            </a:r>
            <a:endParaRPr lang="zh-CN" altLang="en-US" b="1" dirty="0">
              <a:latin typeface="宋体" panose="02010600030101010101" pitchFamily="2" charset="-122"/>
              <a:ea typeface="宋体" panose="02010600030101010101" pitchFamily="2" charset="-122"/>
            </a:endParaRPr>
          </a:p>
          <a:p>
            <a:pPr lvl="1" algn="just"/>
            <a:r>
              <a:rPr lang="zh-CN" altLang="en-US" sz="2800" b="1" dirty="0">
                <a:latin typeface="宋体" panose="02010600030101010101" pitchFamily="2" charset="-122"/>
                <a:ea typeface="宋体" panose="02010600030101010101" pitchFamily="2" charset="-122"/>
              </a:rPr>
              <a:t>输入：</a:t>
            </a:r>
            <a:r>
              <a:rPr lang="en-US" altLang="zh-CN" sz="2800" b="1" dirty="0">
                <a:latin typeface="宋体" panose="02010600030101010101" pitchFamily="2" charset="-122"/>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x</a:t>
            </a:r>
            <a:r>
              <a:rPr lang="en-US" altLang="zh-CN" sz="2800" b="1" baseline="-30000"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x</a:t>
            </a:r>
            <a:r>
              <a:rPr lang="en-US" altLang="zh-CN" sz="2800" b="1" baseline="-30000"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x</a:t>
            </a:r>
            <a:r>
              <a:rPr lang="en-US" altLang="zh-CN" sz="2800" b="1" baseline="-30000" dirty="0" err="1">
                <a:latin typeface="宋体" panose="02010600030101010101" pitchFamily="2" charset="-122"/>
                <a:ea typeface="宋体" panose="02010600030101010101" pitchFamily="2" charset="-122"/>
              </a:rPr>
              <a:t>n</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lvl="1" algn="just"/>
            <a:r>
              <a:rPr lang="zh-CN" altLang="en-US" sz="2800" b="1" dirty="0">
                <a:latin typeface="宋体" panose="02010600030101010101" pitchFamily="2" charset="-122"/>
                <a:ea typeface="宋体" panose="02010600030101010101" pitchFamily="2" charset="-122"/>
              </a:rPr>
              <a:t>联接权：</a:t>
            </a:r>
            <a:r>
              <a:rPr lang="en-US" altLang="zh-CN" sz="2800" b="1" dirty="0">
                <a:latin typeface="宋体" panose="02010600030101010101" pitchFamily="2" charset="-122"/>
                <a:ea typeface="宋体" panose="02010600030101010101" pitchFamily="2" charset="-122"/>
              </a:rPr>
              <a:t>W=</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w</a:t>
            </a:r>
            <a:r>
              <a:rPr lang="en-US" altLang="zh-CN" sz="2800" b="1" baseline="-30000"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w</a:t>
            </a:r>
            <a:r>
              <a:rPr lang="en-US" altLang="zh-CN" sz="2800" b="1" baseline="-30000"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w</a:t>
            </a:r>
            <a:r>
              <a:rPr lang="en-US" altLang="zh-CN" sz="2800" b="1" baseline="-30000" dirty="0" err="1">
                <a:latin typeface="宋体" panose="02010600030101010101" pitchFamily="2" charset="-122"/>
                <a:ea typeface="宋体" panose="02010600030101010101" pitchFamily="2" charset="-122"/>
              </a:rPr>
              <a:t>n</a:t>
            </a:r>
            <a:r>
              <a:rPr lang="zh-CN" altLang="en-US" sz="2800" b="1" dirty="0">
                <a:latin typeface="宋体" panose="02010600030101010101" pitchFamily="2" charset="-122"/>
                <a:ea typeface="宋体" panose="02010600030101010101" pitchFamily="2" charset="-122"/>
              </a:rPr>
              <a:t>）</a:t>
            </a:r>
            <a:r>
              <a:rPr lang="en-US" altLang="zh-CN" sz="2800" b="1" baseline="30000" dirty="0">
                <a:latin typeface="宋体" panose="02010600030101010101" pitchFamily="2" charset="-122"/>
                <a:ea typeface="宋体" panose="02010600030101010101" pitchFamily="2" charset="-122"/>
              </a:rPr>
              <a:t>T</a:t>
            </a:r>
            <a:endParaRPr lang="en-US" altLang="zh-CN" sz="2800" b="1" dirty="0">
              <a:latin typeface="宋体" panose="02010600030101010101" pitchFamily="2" charset="-122"/>
              <a:ea typeface="宋体" panose="02010600030101010101" pitchFamily="2" charset="-122"/>
            </a:endParaRPr>
          </a:p>
          <a:p>
            <a:pPr lvl="1" algn="just"/>
            <a:r>
              <a:rPr lang="zh-CN" altLang="en-US" sz="2800" b="1" dirty="0">
                <a:latin typeface="宋体" panose="02010600030101010101" pitchFamily="2" charset="-122"/>
                <a:ea typeface="宋体" panose="02010600030101010101" pitchFamily="2" charset="-122"/>
              </a:rPr>
              <a:t>网络输入：	</a:t>
            </a:r>
            <a:r>
              <a:rPr lang="en-US" altLang="zh-CN" sz="2800" b="1" dirty="0">
                <a:latin typeface="宋体" panose="02010600030101010101" pitchFamily="2" charset="-122"/>
                <a:ea typeface="宋体" panose="02010600030101010101" pitchFamily="2" charset="-122"/>
              </a:rPr>
              <a:t>net=∑</a:t>
            </a:r>
            <a:r>
              <a:rPr lang="en-US" altLang="zh-CN" sz="2800" b="1" dirty="0" err="1">
                <a:latin typeface="宋体" panose="02010600030101010101" pitchFamily="2" charset="-122"/>
                <a:ea typeface="宋体" panose="02010600030101010101" pitchFamily="2" charset="-122"/>
              </a:rPr>
              <a:t>x</a:t>
            </a:r>
            <a:r>
              <a:rPr lang="en-US" altLang="zh-CN" sz="2800" b="1" baseline="-30000" dirty="0" err="1">
                <a:latin typeface="宋体" panose="02010600030101010101" pitchFamily="2" charset="-122"/>
                <a:ea typeface="宋体" panose="02010600030101010101" pitchFamily="2" charset="-122"/>
              </a:rPr>
              <a:t>i</a:t>
            </a:r>
            <a:r>
              <a:rPr lang="en-US" altLang="zh-CN" sz="2800" b="1" dirty="0" err="1">
                <a:latin typeface="宋体" panose="02010600030101010101" pitchFamily="2" charset="-122"/>
                <a:ea typeface="宋体" panose="02010600030101010101" pitchFamily="2" charset="-122"/>
              </a:rPr>
              <a:t>w</a:t>
            </a:r>
            <a:r>
              <a:rPr lang="en-US" altLang="zh-CN" sz="2800" b="1" baseline="-30000" dirty="0" err="1">
                <a:latin typeface="宋体" panose="02010600030101010101" pitchFamily="2" charset="-122"/>
                <a:ea typeface="宋体" panose="02010600030101010101" pitchFamily="2" charset="-122"/>
              </a:rPr>
              <a:t>i</a:t>
            </a:r>
            <a:endParaRPr lang="en-US" altLang="zh-CN" sz="2800" b="1" dirty="0">
              <a:latin typeface="宋体" panose="02010600030101010101" pitchFamily="2" charset="-122"/>
              <a:ea typeface="宋体" panose="02010600030101010101" pitchFamily="2" charset="-122"/>
            </a:endParaRPr>
          </a:p>
          <a:p>
            <a:pPr lvl="1" algn="just"/>
            <a:r>
              <a:rPr lang="zh-CN" altLang="en-US" sz="2800" b="1" dirty="0">
                <a:latin typeface="宋体" panose="02010600030101010101" pitchFamily="2" charset="-122"/>
                <a:ea typeface="宋体" panose="02010600030101010101" pitchFamily="2" charset="-122"/>
              </a:rPr>
              <a:t>向量形式：	</a:t>
            </a:r>
            <a:r>
              <a:rPr lang="en-US" altLang="zh-CN" sz="2800" b="1" dirty="0">
                <a:latin typeface="宋体" panose="02010600030101010101" pitchFamily="2" charset="-122"/>
                <a:ea typeface="宋体" panose="02010600030101010101" pitchFamily="2" charset="-122"/>
              </a:rPr>
              <a:t>net=XW</a:t>
            </a:r>
            <a:endParaRPr lang="en-US" altLang="zh-CN" sz="2800" b="1" dirty="0">
              <a:latin typeface="宋体" panose="02010600030101010101" pitchFamily="2" charset="-122"/>
              <a:ea typeface="宋体" panose="02010600030101010101" pitchFamily="2" charset="-122"/>
            </a:endParaRPr>
          </a:p>
        </p:txBody>
      </p:sp>
      <p:grpSp>
        <p:nvGrpSpPr>
          <p:cNvPr id="59396" name="Group 4"/>
          <p:cNvGrpSpPr/>
          <p:nvPr/>
        </p:nvGrpSpPr>
        <p:grpSpPr bwMode="auto">
          <a:xfrm>
            <a:off x="1752600" y="1371600"/>
            <a:ext cx="4492626" cy="2359025"/>
            <a:chOff x="1584" y="2832"/>
            <a:chExt cx="2830" cy="1486"/>
          </a:xfrm>
        </p:grpSpPr>
        <p:grpSp>
          <p:nvGrpSpPr>
            <p:cNvPr id="59397" name="Group 5"/>
            <p:cNvGrpSpPr/>
            <p:nvPr/>
          </p:nvGrpSpPr>
          <p:grpSpPr bwMode="auto">
            <a:xfrm>
              <a:off x="1584" y="2832"/>
              <a:ext cx="2830" cy="1486"/>
              <a:chOff x="1584" y="2832"/>
              <a:chExt cx="2830" cy="1486"/>
            </a:xfrm>
          </p:grpSpPr>
          <p:sp>
            <p:nvSpPr>
              <p:cNvPr id="59398" name="Rectangle 6"/>
              <p:cNvSpPr>
                <a:spLocks noChangeArrowheads="1"/>
              </p:cNvSpPr>
              <p:nvPr/>
            </p:nvSpPr>
            <p:spPr bwMode="auto">
              <a:xfrm>
                <a:off x="1584" y="3723"/>
                <a:ext cx="1018"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76225" algn="just"/>
                <a:r>
                  <a:rPr kumimoji="1" lang="en-US" altLang="zh-CN" sz="2800" b="1">
                    <a:latin typeface="宋体" panose="02010600030101010101" pitchFamily="2" charset="-122"/>
                  </a:rPr>
                  <a:t>x</a:t>
                </a:r>
                <a:r>
                  <a:rPr kumimoji="1" lang="en-US" altLang="zh-CN" sz="2800" b="1" baseline="-30000">
                    <a:latin typeface="宋体" panose="02010600030101010101" pitchFamily="2" charset="-122"/>
                  </a:rPr>
                  <a:t>n</a:t>
                </a:r>
                <a:r>
                  <a:rPr kumimoji="1" lang="en-US" altLang="zh-CN" sz="2800" b="1">
                    <a:latin typeface="宋体" panose="02010600030101010101" pitchFamily="2" charset="-122"/>
                  </a:rPr>
                  <a:t>    w</a:t>
                </a:r>
                <a:r>
                  <a:rPr kumimoji="1" lang="en-US" altLang="zh-CN" sz="2800" b="1" baseline="-30000">
                    <a:latin typeface="宋体" panose="02010600030101010101" pitchFamily="2" charset="-122"/>
                  </a:rPr>
                  <a:t>n</a:t>
                </a:r>
                <a:endParaRPr kumimoji="1" lang="en-US" altLang="zh-CN" sz="2800" b="1">
                  <a:latin typeface="宋体" panose="02010600030101010101" pitchFamily="2" charset="-122"/>
                </a:endParaRPr>
              </a:p>
            </p:txBody>
          </p:sp>
          <p:grpSp>
            <p:nvGrpSpPr>
              <p:cNvPr id="59399" name="Group 7"/>
              <p:cNvGrpSpPr/>
              <p:nvPr/>
            </p:nvGrpSpPr>
            <p:grpSpPr bwMode="auto">
              <a:xfrm>
                <a:off x="1883" y="3070"/>
                <a:ext cx="2478" cy="926"/>
                <a:chOff x="2412" y="2532"/>
                <a:chExt cx="4965" cy="1872"/>
              </a:xfrm>
            </p:grpSpPr>
            <p:sp>
              <p:nvSpPr>
                <p:cNvPr id="59400" name="Text Box 8"/>
                <p:cNvSpPr txBox="1">
                  <a:spLocks noChangeArrowheads="1"/>
                </p:cNvSpPr>
                <p:nvPr/>
              </p:nvSpPr>
              <p:spPr bwMode="auto">
                <a:xfrm>
                  <a:off x="5112" y="3000"/>
                  <a:ext cx="540" cy="1092"/>
                </a:xfrm>
                <a:prstGeom prst="rect">
                  <a:avLst/>
                </a:prstGeom>
                <a:solidFill>
                  <a:srgbClr val="FFFFFF"/>
                </a:solidFill>
                <a:ln w="9525">
                  <a:solidFill>
                    <a:srgbClr val="000000"/>
                  </a:solidFill>
                  <a:miter lim="800000"/>
                </a:ln>
              </p:spPr>
              <p:txBody>
                <a:bodyPr/>
                <a:lstStyle/>
                <a:p>
                  <a:pPr algn="just">
                    <a:spcBef>
                      <a:spcPct val="200000"/>
                    </a:spcBef>
                  </a:pPr>
                  <a:r>
                    <a:rPr kumimoji="1" lang="en-US" altLang="zh-CN" sz="2800" b="1">
                      <a:latin typeface="宋体" panose="02010600030101010101" pitchFamily="2" charset="-122"/>
                    </a:rPr>
                    <a:t>∑</a:t>
                  </a:r>
                  <a:endParaRPr kumimoji="1" lang="en-US" altLang="zh-CN" sz="2800" b="1">
                    <a:latin typeface="宋体" panose="02010600030101010101" pitchFamily="2" charset="-122"/>
                  </a:endParaRPr>
                </a:p>
              </p:txBody>
            </p:sp>
            <p:sp>
              <p:nvSpPr>
                <p:cNvPr id="59401" name="Line 9"/>
                <p:cNvSpPr>
                  <a:spLocks noChangeShapeType="1"/>
                </p:cNvSpPr>
                <p:nvPr/>
              </p:nvSpPr>
              <p:spPr bwMode="auto">
                <a:xfrm>
                  <a:off x="2427" y="2532"/>
                  <a:ext cx="2700"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2" name="Line 10"/>
                <p:cNvSpPr>
                  <a:spLocks noChangeShapeType="1"/>
                </p:cNvSpPr>
                <p:nvPr/>
              </p:nvSpPr>
              <p:spPr bwMode="auto">
                <a:xfrm flipV="1">
                  <a:off x="2412" y="3936"/>
                  <a:ext cx="270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3" name="Line 11"/>
                <p:cNvSpPr>
                  <a:spLocks noChangeShapeType="1"/>
                </p:cNvSpPr>
                <p:nvPr/>
              </p:nvSpPr>
              <p:spPr bwMode="auto">
                <a:xfrm>
                  <a:off x="5652" y="3624"/>
                  <a:ext cx="172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4" name="Line 12"/>
                <p:cNvSpPr>
                  <a:spLocks noChangeShapeType="1"/>
                </p:cNvSpPr>
                <p:nvPr/>
              </p:nvSpPr>
              <p:spPr bwMode="auto">
                <a:xfrm>
                  <a:off x="2412" y="3312"/>
                  <a:ext cx="27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9405" name="Rectangle 13"/>
              <p:cNvSpPr>
                <a:spLocks noChangeArrowheads="1"/>
              </p:cNvSpPr>
              <p:nvPr/>
            </p:nvSpPr>
            <p:spPr bwMode="auto">
              <a:xfrm>
                <a:off x="1776" y="2832"/>
                <a:ext cx="94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宋体" panose="02010600030101010101" pitchFamily="2" charset="-122"/>
                  </a:rPr>
                  <a:t>x</a:t>
                </a:r>
                <a:r>
                  <a:rPr kumimoji="1" lang="en-US" altLang="zh-CN" sz="2800" b="1" baseline="-30000">
                    <a:latin typeface="宋体" panose="02010600030101010101" pitchFamily="2" charset="-122"/>
                  </a:rPr>
                  <a:t>1</a:t>
                </a:r>
                <a:r>
                  <a:rPr kumimoji="1" lang="en-US" altLang="zh-CN" sz="2800" b="1">
                    <a:latin typeface="宋体" panose="02010600030101010101" pitchFamily="2" charset="-122"/>
                  </a:rPr>
                  <a:t>    w</a:t>
                </a:r>
                <a:r>
                  <a:rPr kumimoji="1" lang="en-US" altLang="zh-CN" sz="2800" b="1" baseline="-30000">
                    <a:latin typeface="宋体" panose="02010600030101010101" pitchFamily="2" charset="-122"/>
                  </a:rPr>
                  <a:t>1</a:t>
                </a:r>
                <a:endParaRPr kumimoji="1" lang="en-US" altLang="zh-CN" sz="2800" b="1" baseline="-30000">
                  <a:latin typeface="宋体" panose="02010600030101010101" pitchFamily="2" charset="-122"/>
                </a:endParaRPr>
              </a:p>
            </p:txBody>
          </p:sp>
          <p:sp>
            <p:nvSpPr>
              <p:cNvPr id="59406" name="Rectangle 14"/>
              <p:cNvSpPr>
                <a:spLocks noChangeArrowheads="1"/>
              </p:cNvSpPr>
              <p:nvPr/>
            </p:nvSpPr>
            <p:spPr bwMode="auto">
              <a:xfrm>
                <a:off x="1764" y="3188"/>
                <a:ext cx="94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800" b="1">
                    <a:latin typeface="宋体" panose="02010600030101010101" pitchFamily="2" charset="-122"/>
                  </a:rPr>
                  <a:t>x</a:t>
                </a:r>
                <a:r>
                  <a:rPr kumimoji="1" lang="en-US" altLang="zh-CN" sz="2800" b="1" baseline="-30000">
                    <a:latin typeface="宋体" panose="02010600030101010101" pitchFamily="2" charset="-122"/>
                  </a:rPr>
                  <a:t>2</a:t>
                </a:r>
                <a:r>
                  <a:rPr kumimoji="1" lang="en-US" altLang="zh-CN" sz="2800" b="1">
                    <a:latin typeface="宋体" panose="02010600030101010101" pitchFamily="2" charset="-122"/>
                  </a:rPr>
                  <a:t>    w</a:t>
                </a:r>
                <a:r>
                  <a:rPr kumimoji="1" lang="en-US" altLang="zh-CN" sz="2800" b="1" baseline="-30000">
                    <a:latin typeface="宋体" panose="02010600030101010101" pitchFamily="2" charset="-122"/>
                  </a:rPr>
                  <a:t>2</a:t>
                </a:r>
                <a:endParaRPr kumimoji="1" lang="en-US" altLang="zh-CN" sz="2800" b="1" baseline="-30000">
                  <a:latin typeface="宋体" panose="02010600030101010101" pitchFamily="2" charset="-122"/>
                </a:endParaRPr>
              </a:p>
            </p:txBody>
          </p:sp>
          <p:sp>
            <p:nvSpPr>
              <p:cNvPr id="59407" name="Rectangle 15"/>
              <p:cNvSpPr>
                <a:spLocks noChangeArrowheads="1"/>
              </p:cNvSpPr>
              <p:nvPr/>
            </p:nvSpPr>
            <p:spPr bwMode="auto">
              <a:xfrm>
                <a:off x="3620" y="3366"/>
                <a:ext cx="79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宋体" panose="02010600030101010101" pitchFamily="2" charset="-122"/>
                  </a:rPr>
                  <a:t>net=XW</a:t>
                </a:r>
                <a:endParaRPr kumimoji="1" lang="en-US" altLang="zh-CN" sz="2800" b="1">
                  <a:latin typeface="宋体" panose="02010600030101010101" pitchFamily="2" charset="-122"/>
                </a:endParaRPr>
              </a:p>
            </p:txBody>
          </p:sp>
        </p:grpSp>
        <p:sp>
          <p:nvSpPr>
            <p:cNvPr id="59408" name="Rectangle 16"/>
            <p:cNvSpPr>
              <a:spLocks noChangeArrowheads="1"/>
            </p:cNvSpPr>
            <p:nvPr/>
          </p:nvSpPr>
          <p:spPr bwMode="auto">
            <a:xfrm>
              <a:off x="1776" y="3504"/>
              <a:ext cx="33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800">
                  <a:latin typeface="宋体" panose="02010600030101010101" pitchFamily="2" charset="-122"/>
                </a:rPr>
                <a:t>…</a:t>
              </a:r>
              <a:endParaRPr kumimoji="1" lang="en-US" altLang="zh-CN" sz="2800">
                <a:latin typeface="宋体" panose="02010600030101010101" pitchFamily="2" charset="-122"/>
              </a:endParaRPr>
            </a:p>
          </p:txBody>
        </p:sp>
      </p:grpSp>
      <p:sp>
        <p:nvSpPr>
          <p:cNvPr id="17" name="Rectangle 2"/>
          <p:cNvSpPr txBox="1">
            <a:spLocks noChangeArrowheads="1"/>
          </p:cNvSpPr>
          <p:nvPr/>
        </p:nvSpPr>
        <p:spPr bwMode="auto">
          <a:xfrm>
            <a:off x="762000" y="0"/>
            <a:ext cx="8229600" cy="612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smtClean="0">
                <a:latin typeface="宋体" panose="02010600030101010101" pitchFamily="2" charset="-122"/>
                <a:ea typeface="宋体" panose="02010600030101010101" pitchFamily="2" charset="-122"/>
              </a:rPr>
              <a:t>6.2 </a:t>
            </a:r>
            <a:r>
              <a:rPr lang="zh-CN" altLang="en-US" sz="4000" smtClean="0">
                <a:latin typeface="宋体" panose="02010600030101010101" pitchFamily="2" charset="-122"/>
                <a:ea typeface="宋体" panose="02010600030101010101" pitchFamily="2" charset="-122"/>
              </a:rPr>
              <a:t>人工神经网络的概念</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396"/>
                                        </p:tgtEl>
                                        <p:attrNameLst>
                                          <p:attrName>style.visibility</p:attrName>
                                        </p:attrNameLst>
                                      </p:cBhvr>
                                      <p:to>
                                        <p:strVal val="visible"/>
                                      </p:to>
                                    </p:set>
                                    <p:anim calcmode="lin" valueType="num">
                                      <p:cBhvr additive="base">
                                        <p:cTn id="7" dur="500" fill="hold"/>
                                        <p:tgtEl>
                                          <p:spTgt spid="59396"/>
                                        </p:tgtEl>
                                        <p:attrNameLst>
                                          <p:attrName>ppt_x</p:attrName>
                                        </p:attrNameLst>
                                      </p:cBhvr>
                                      <p:tavLst>
                                        <p:tav tm="0">
                                          <p:val>
                                            <p:strVal val="0-#ppt_w/2"/>
                                          </p:val>
                                        </p:tav>
                                        <p:tav tm="100000">
                                          <p:val>
                                            <p:strVal val="#ppt_x"/>
                                          </p:val>
                                        </p:tav>
                                      </p:tavLst>
                                    </p:anim>
                                    <p:anim calcmode="lin" valueType="num">
                                      <p:cBhvr additive="base">
                                        <p:cTn id="8" dur="500" fill="hold"/>
                                        <p:tgtEl>
                                          <p:spTgt spid="593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5">
                                            <p:txEl>
                                              <p:pRg st="0" end="0"/>
                                            </p:txEl>
                                          </p:spTgt>
                                        </p:tgtEl>
                                        <p:attrNameLst>
                                          <p:attrName>style.visibility</p:attrName>
                                        </p:attrNameLst>
                                      </p:cBhvr>
                                      <p:to>
                                        <p:strVal val="visible"/>
                                      </p:to>
                                    </p:set>
                                    <p:anim calcmode="lin" valueType="num">
                                      <p:cBhvr additive="base">
                                        <p:cTn id="13" dur="500" fill="hold"/>
                                        <p:tgtEl>
                                          <p:spTgt spid="5939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395">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9395">
                                            <p:txEl>
                                              <p:pRg st="1" end="1"/>
                                            </p:txEl>
                                          </p:spTgt>
                                        </p:tgtEl>
                                        <p:attrNameLst>
                                          <p:attrName>style.visibility</p:attrName>
                                        </p:attrNameLst>
                                      </p:cBhvr>
                                      <p:to>
                                        <p:strVal val="visible"/>
                                      </p:to>
                                    </p:set>
                                    <p:anim calcmode="lin" valueType="num">
                                      <p:cBhvr additive="base">
                                        <p:cTn id="17"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9395">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9395">
                                            <p:txEl>
                                              <p:pRg st="2" end="2"/>
                                            </p:txEl>
                                          </p:spTgt>
                                        </p:tgtEl>
                                        <p:attrNameLst>
                                          <p:attrName>style.visibility</p:attrName>
                                        </p:attrNameLst>
                                      </p:cBhvr>
                                      <p:to>
                                        <p:strVal val="visible"/>
                                      </p:to>
                                    </p:set>
                                    <p:anim calcmode="lin" valueType="num">
                                      <p:cBhvr additive="base">
                                        <p:cTn id="21" dur="500" fill="hold"/>
                                        <p:tgtEl>
                                          <p:spTgt spid="59395">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9395">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9395">
                                            <p:txEl>
                                              <p:pRg st="3" end="3"/>
                                            </p:txEl>
                                          </p:spTgt>
                                        </p:tgtEl>
                                        <p:attrNameLst>
                                          <p:attrName>style.visibility</p:attrName>
                                        </p:attrNameLst>
                                      </p:cBhvr>
                                      <p:to>
                                        <p:strVal val="visible"/>
                                      </p:to>
                                    </p:set>
                                    <p:anim calcmode="lin" valueType="num">
                                      <p:cBhvr additive="base">
                                        <p:cTn id="25" dur="500" fill="hold"/>
                                        <p:tgtEl>
                                          <p:spTgt spid="593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9395">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59395">
                                            <p:txEl>
                                              <p:pRg st="4" end="4"/>
                                            </p:txEl>
                                          </p:spTgt>
                                        </p:tgtEl>
                                        <p:attrNameLst>
                                          <p:attrName>style.visibility</p:attrName>
                                        </p:attrNameLst>
                                      </p:cBhvr>
                                      <p:to>
                                        <p:strVal val="visible"/>
                                      </p:to>
                                    </p:set>
                                    <p:anim calcmode="lin" valueType="num">
                                      <p:cBhvr additive="base">
                                        <p:cTn id="29" dur="500" fill="hold"/>
                                        <p:tgtEl>
                                          <p:spTgt spid="59395">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93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utoUpdateAnimBg="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52400" y="762000"/>
            <a:ext cx="8686800" cy="715962"/>
          </a:xfrm>
        </p:spPr>
        <p:txBody>
          <a:bodyPr/>
          <a:lstStyle/>
          <a:p>
            <a:r>
              <a:rPr lang="zh-CN" altLang="en-US" sz="3200" b="1" dirty="0" smtClean="0">
                <a:solidFill>
                  <a:srgbClr val="C00000"/>
                </a:solidFill>
                <a:latin typeface="宋体" panose="02010600030101010101" pitchFamily="2" charset="-122"/>
                <a:ea typeface="宋体" panose="02010600030101010101" pitchFamily="2" charset="-122"/>
              </a:rPr>
              <a:t>激活函数</a:t>
            </a:r>
            <a:r>
              <a:rPr lang="en-US" altLang="zh-CN" sz="3200" b="1" dirty="0">
                <a:solidFill>
                  <a:srgbClr val="C00000"/>
                </a:solidFill>
                <a:latin typeface="宋体" panose="02010600030101010101" pitchFamily="2" charset="-122"/>
                <a:ea typeface="宋体" panose="02010600030101010101" pitchFamily="2" charset="-122"/>
              </a:rPr>
              <a:t>(Activation Function) </a:t>
            </a:r>
            <a:endParaRPr lang="en-US" altLang="zh-CN" sz="3200" dirty="0">
              <a:solidFill>
                <a:srgbClr val="C00000"/>
              </a:solidFill>
              <a:latin typeface="宋体" panose="02010600030101010101" pitchFamily="2" charset="-122"/>
              <a:ea typeface="宋体" panose="02010600030101010101" pitchFamily="2" charset="-122"/>
            </a:endParaRPr>
          </a:p>
        </p:txBody>
      </p:sp>
      <p:sp>
        <p:nvSpPr>
          <p:cNvPr id="61443" name="Rectangle 3"/>
          <p:cNvSpPr>
            <a:spLocks noGrp="1" noChangeArrowheads="1"/>
          </p:cNvSpPr>
          <p:nvPr>
            <p:ph type="body" idx="1"/>
          </p:nvPr>
        </p:nvSpPr>
        <p:spPr>
          <a:xfrm>
            <a:off x="536575" y="1447800"/>
            <a:ext cx="8229600" cy="2667000"/>
          </a:xfrm>
        </p:spPr>
        <p:txBody>
          <a:bodyPr/>
          <a:lstStyle/>
          <a:p>
            <a:pPr algn="just"/>
            <a:r>
              <a:rPr lang="zh-CN" altLang="en-US" sz="2800" b="1" dirty="0">
                <a:latin typeface="宋体" panose="02010600030101010101" pitchFamily="2" charset="-122"/>
                <a:ea typeface="宋体" panose="02010600030101010101" pitchFamily="2" charset="-122"/>
              </a:rPr>
              <a:t>激活函数</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执行对该神经元所获得的网络输入的变换，也可以称为激励函数、活化函数： </a:t>
            </a:r>
            <a:endParaRPr lang="zh-CN" altLang="en-US" sz="2800" b="1" dirty="0">
              <a:latin typeface="宋体" panose="02010600030101010101" pitchFamily="2" charset="-122"/>
              <a:ea typeface="宋体" panose="02010600030101010101" pitchFamily="2" charset="-122"/>
            </a:endParaRPr>
          </a:p>
          <a:p>
            <a:pPr marL="0" indent="0" algn="just">
              <a:buNone/>
            </a:pPr>
            <a:r>
              <a:rPr lang="en-US" altLang="zh-CN" sz="2800" b="1" dirty="0">
                <a:latin typeface="宋体" panose="02010600030101010101" pitchFamily="2" charset="-122"/>
                <a:ea typeface="宋体" panose="02010600030101010101" pitchFamily="2" charset="-122"/>
              </a:rPr>
              <a:t>	o=f</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net</a:t>
            </a:r>
            <a:r>
              <a:rPr lang="zh-CN" altLang="en-US" sz="2800" b="1"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a:p>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、线性函数（</a:t>
            </a:r>
            <a:r>
              <a:rPr lang="en-US" altLang="zh-CN" sz="2800" b="1" dirty="0">
                <a:latin typeface="宋体" panose="02010600030101010101" pitchFamily="2" charset="-122"/>
                <a:ea typeface="宋体" panose="02010600030101010101" pitchFamily="2" charset="-122"/>
              </a:rPr>
              <a:t>Liner Function</a:t>
            </a:r>
            <a:r>
              <a:rPr lang="zh-CN" altLang="en-US" sz="2800" b="1"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 </a:t>
            </a:r>
            <a:endParaRPr lang="zh-CN" altLang="en-US" sz="2800" dirty="0">
              <a:latin typeface="宋体" panose="02010600030101010101" pitchFamily="2" charset="-122"/>
              <a:ea typeface="宋体" panose="02010600030101010101" pitchFamily="2" charset="-122"/>
            </a:endParaRPr>
          </a:p>
          <a:p>
            <a:pPr lvl="1">
              <a:buFontTx/>
              <a:buNone/>
            </a:pPr>
            <a:r>
              <a:rPr lang="en-US" altLang="zh-CN" sz="2800" dirty="0">
                <a:latin typeface="宋体" panose="02010600030101010101" pitchFamily="2" charset="-122"/>
                <a:ea typeface="宋体" panose="02010600030101010101" pitchFamily="2" charset="-122"/>
              </a:rPr>
              <a:t>f</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net</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 k*</a:t>
            </a:r>
            <a:r>
              <a:rPr lang="en-US" altLang="zh-CN" sz="2800" dirty="0" err="1">
                <a:latin typeface="宋体" panose="02010600030101010101" pitchFamily="2" charset="-122"/>
                <a:ea typeface="宋体" panose="02010600030101010101" pitchFamily="2" charset="-122"/>
              </a:rPr>
              <a:t>net+c</a:t>
            </a:r>
            <a:r>
              <a:rPr lang="en-US" altLang="zh-CN" sz="2800" dirty="0">
                <a:latin typeface="宋体" panose="02010600030101010101" pitchFamily="2" charset="-122"/>
                <a:ea typeface="宋体" panose="02010600030101010101" pitchFamily="2" charset="-122"/>
              </a:rPr>
              <a:t> </a:t>
            </a:r>
            <a:endParaRPr lang="en-US" altLang="zh-CN" sz="2800" dirty="0">
              <a:latin typeface="宋体" panose="02010600030101010101" pitchFamily="2" charset="-122"/>
              <a:ea typeface="宋体" panose="02010600030101010101" pitchFamily="2" charset="-122"/>
            </a:endParaRPr>
          </a:p>
        </p:txBody>
      </p:sp>
      <p:grpSp>
        <p:nvGrpSpPr>
          <p:cNvPr id="61444" name="Group 4"/>
          <p:cNvGrpSpPr/>
          <p:nvPr/>
        </p:nvGrpSpPr>
        <p:grpSpPr bwMode="auto">
          <a:xfrm>
            <a:off x="2286000" y="3962400"/>
            <a:ext cx="5181600" cy="2209800"/>
            <a:chOff x="1488" y="2448"/>
            <a:chExt cx="3264" cy="1392"/>
          </a:xfrm>
        </p:grpSpPr>
        <p:grpSp>
          <p:nvGrpSpPr>
            <p:cNvPr id="61445" name="Group 5"/>
            <p:cNvGrpSpPr/>
            <p:nvPr/>
          </p:nvGrpSpPr>
          <p:grpSpPr bwMode="auto">
            <a:xfrm>
              <a:off x="1488" y="2544"/>
              <a:ext cx="2736" cy="1296"/>
              <a:chOff x="1797" y="6991"/>
              <a:chExt cx="2160" cy="2028"/>
            </a:xfrm>
          </p:grpSpPr>
          <p:sp>
            <p:nvSpPr>
              <p:cNvPr id="61446" name="Line 6"/>
              <p:cNvSpPr>
                <a:spLocks noChangeShapeType="1"/>
              </p:cNvSpPr>
              <p:nvPr/>
            </p:nvSpPr>
            <p:spPr bwMode="auto">
              <a:xfrm>
                <a:off x="1797" y="8083"/>
                <a:ext cx="21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47" name="Line 7"/>
              <p:cNvSpPr>
                <a:spLocks noChangeShapeType="1"/>
              </p:cNvSpPr>
              <p:nvPr/>
            </p:nvSpPr>
            <p:spPr bwMode="auto">
              <a:xfrm flipV="1">
                <a:off x="2877" y="6991"/>
                <a:ext cx="0" cy="202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48" name="Line 8"/>
              <p:cNvSpPr>
                <a:spLocks noChangeShapeType="1"/>
              </p:cNvSpPr>
              <p:nvPr/>
            </p:nvSpPr>
            <p:spPr bwMode="auto">
              <a:xfrm flipH="1">
                <a:off x="1977" y="7147"/>
                <a:ext cx="1620" cy="12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1449" name="Text Box 9"/>
            <p:cNvSpPr txBox="1">
              <a:spLocks noChangeArrowheads="1"/>
            </p:cNvSpPr>
            <p:nvPr/>
          </p:nvSpPr>
          <p:spPr bwMode="auto">
            <a:xfrm>
              <a:off x="4272" y="307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latin typeface="Times New Roman" panose="02020603050405020304" pitchFamily="18" charset="0"/>
                </a:rPr>
                <a:t>net</a:t>
              </a:r>
              <a:endParaRPr lang="en-US" altLang="zh-CN" sz="2000">
                <a:latin typeface="Times New Roman" panose="02020603050405020304" pitchFamily="18" charset="0"/>
              </a:endParaRPr>
            </a:p>
          </p:txBody>
        </p:sp>
        <p:sp>
          <p:nvSpPr>
            <p:cNvPr id="61450" name="Text Box 10"/>
            <p:cNvSpPr txBox="1">
              <a:spLocks noChangeArrowheads="1"/>
            </p:cNvSpPr>
            <p:nvPr/>
          </p:nvSpPr>
          <p:spPr bwMode="auto">
            <a:xfrm>
              <a:off x="2880" y="244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anose="02020603050405020304" pitchFamily="18" charset="0"/>
                </a:rPr>
                <a:t>o</a:t>
              </a:r>
              <a:endParaRPr lang="en-US" altLang="zh-CN" sz="2000" b="1">
                <a:latin typeface="Times New Roman" panose="02020603050405020304" pitchFamily="18" charset="0"/>
              </a:endParaRPr>
            </a:p>
          </p:txBody>
        </p:sp>
        <p:sp>
          <p:nvSpPr>
            <p:cNvPr id="61451" name="Text Box 11"/>
            <p:cNvSpPr txBox="1">
              <a:spLocks noChangeArrowheads="1"/>
            </p:cNvSpPr>
            <p:nvPr/>
          </p:nvSpPr>
          <p:spPr bwMode="auto">
            <a:xfrm>
              <a:off x="2832" y="3216"/>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rPr>
                <a:t>o</a:t>
              </a:r>
              <a:endParaRPr lang="en-US" altLang="zh-CN" sz="2000" b="1">
                <a:latin typeface="Times New Roman" panose="02020603050405020304" pitchFamily="18" charset="0"/>
              </a:endParaRPr>
            </a:p>
          </p:txBody>
        </p:sp>
        <p:sp>
          <p:nvSpPr>
            <p:cNvPr id="61452" name="Text Box 12"/>
            <p:cNvSpPr txBox="1">
              <a:spLocks noChangeArrowheads="1"/>
            </p:cNvSpPr>
            <p:nvPr/>
          </p:nvSpPr>
          <p:spPr bwMode="auto">
            <a:xfrm>
              <a:off x="2880" y="2880"/>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rPr>
                <a:t>c</a:t>
              </a:r>
              <a:endParaRPr lang="en-US" altLang="zh-CN" sz="2000" b="1">
                <a:latin typeface="Times New Roman" panose="02020603050405020304" pitchFamily="18" charset="0"/>
              </a:endParaRPr>
            </a:p>
          </p:txBody>
        </p:sp>
      </p:grpSp>
      <p:sp>
        <p:nvSpPr>
          <p:cNvPr id="13" name="Rectangle 2"/>
          <p:cNvSpPr txBox="1">
            <a:spLocks noChangeArrowheads="1"/>
          </p:cNvSpPr>
          <p:nvPr/>
        </p:nvSpPr>
        <p:spPr bwMode="auto">
          <a:xfrm>
            <a:off x="762000" y="0"/>
            <a:ext cx="8229600" cy="59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smtClean="0">
                <a:latin typeface="宋体" panose="02010600030101010101" pitchFamily="2" charset="-122"/>
                <a:ea typeface="宋体" panose="02010600030101010101" pitchFamily="2" charset="-122"/>
              </a:rPr>
              <a:t>6.2 </a:t>
            </a:r>
            <a:r>
              <a:rPr lang="zh-CN" altLang="en-US" sz="4000" smtClean="0">
                <a:latin typeface="宋体" panose="02010600030101010101" pitchFamily="2" charset="-122"/>
                <a:ea typeface="宋体" panose="02010600030101010101" pitchFamily="2" charset="-122"/>
              </a:rPr>
              <a:t>人工神经网络的概念</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additive="base">
                                        <p:cTn id="13" dur="500" fill="hold"/>
                                        <p:tgtEl>
                                          <p:spTgt spid="614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anim calcmode="lin" valueType="num">
                                      <p:cBhvr additive="base">
                                        <p:cTn id="19" dur="500" fill="hold"/>
                                        <p:tgtEl>
                                          <p:spTgt spid="614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4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1443">
                                            <p:txEl>
                                              <p:pRg st="3" end="3"/>
                                            </p:txEl>
                                          </p:spTgt>
                                        </p:tgtEl>
                                        <p:attrNameLst>
                                          <p:attrName>style.visibility</p:attrName>
                                        </p:attrNameLst>
                                      </p:cBhvr>
                                      <p:to>
                                        <p:strVal val="visible"/>
                                      </p:to>
                                    </p:set>
                                    <p:anim calcmode="lin" valueType="num">
                                      <p:cBhvr additive="base">
                                        <p:cTn id="23" dur="500" fill="hold"/>
                                        <p:tgtEl>
                                          <p:spTgt spid="6144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14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61444"/>
                                        </p:tgtEl>
                                        <p:attrNameLst>
                                          <p:attrName>style.visibility</p:attrName>
                                        </p:attrNameLst>
                                      </p:cBhvr>
                                      <p:to>
                                        <p:strVal val="visible"/>
                                      </p:to>
                                    </p:set>
                                    <p:anim calcmode="lin" valueType="num">
                                      <p:cBhvr additive="base">
                                        <p:cTn id="29" dur="500" fill="hold"/>
                                        <p:tgtEl>
                                          <p:spTgt spid="61444"/>
                                        </p:tgtEl>
                                        <p:attrNameLst>
                                          <p:attrName>ppt_x</p:attrName>
                                        </p:attrNameLst>
                                      </p:cBhvr>
                                      <p:tavLst>
                                        <p:tav tm="0">
                                          <p:val>
                                            <p:strVal val="0-#ppt_w/2"/>
                                          </p:val>
                                        </p:tav>
                                        <p:tav tm="100000">
                                          <p:val>
                                            <p:strVal val="#ppt_x"/>
                                          </p:val>
                                        </p:tav>
                                      </p:tavLst>
                                    </p:anim>
                                    <p:anim calcmode="lin" valueType="num">
                                      <p:cBhvr additive="base">
                                        <p:cTn id="30" dur="500" fill="hold"/>
                                        <p:tgtEl>
                                          <p:spTgt spid="61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utoUpdateAnimBg="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66700" y="776605"/>
            <a:ext cx="8610600" cy="344487"/>
          </a:xfrm>
        </p:spPr>
        <p:txBody>
          <a:bodyPr/>
          <a:lstStyle/>
          <a:p>
            <a:r>
              <a:rPr lang="zh-CN" altLang="en-US" sz="3200" b="1" dirty="0" smtClean="0">
                <a:solidFill>
                  <a:schemeClr val="tx1"/>
                </a:solidFill>
                <a:latin typeface="宋体" panose="02010600030101010101" pitchFamily="2" charset="-122"/>
                <a:ea typeface="宋体" panose="02010600030101010101" pitchFamily="2" charset="-122"/>
              </a:rPr>
              <a:t>非线性</a:t>
            </a:r>
            <a:r>
              <a:rPr lang="zh-CN" altLang="en-US" sz="3200" b="1" dirty="0">
                <a:solidFill>
                  <a:schemeClr val="tx1"/>
                </a:solidFill>
                <a:latin typeface="宋体" panose="02010600030101010101" pitchFamily="2" charset="-122"/>
                <a:ea typeface="宋体" panose="02010600030101010101" pitchFamily="2" charset="-122"/>
              </a:rPr>
              <a:t>斜面函数</a:t>
            </a:r>
            <a:r>
              <a:rPr lang="en-US" altLang="zh-CN" sz="3200" b="1" dirty="0">
                <a:solidFill>
                  <a:schemeClr val="tx1"/>
                </a:solidFill>
                <a:latin typeface="宋体" panose="02010600030101010101" pitchFamily="2" charset="-122"/>
                <a:ea typeface="宋体" panose="02010600030101010101" pitchFamily="2" charset="-122"/>
              </a:rPr>
              <a:t>(Ramp Function)</a:t>
            </a:r>
            <a:endParaRPr lang="en-US" altLang="zh-CN" sz="3200" dirty="0">
              <a:solidFill>
                <a:schemeClr val="tx1"/>
              </a:solidFill>
              <a:latin typeface="宋体" panose="02010600030101010101" pitchFamily="2" charset="-122"/>
              <a:ea typeface="宋体" panose="02010600030101010101" pitchFamily="2" charset="-122"/>
            </a:endParaRPr>
          </a:p>
        </p:txBody>
      </p:sp>
      <p:sp>
        <p:nvSpPr>
          <p:cNvPr id="63491" name="Rectangle 3"/>
          <p:cNvSpPr>
            <a:spLocks noGrp="1" noChangeArrowheads="1"/>
          </p:cNvSpPr>
          <p:nvPr>
            <p:ph type="body" idx="1"/>
          </p:nvPr>
        </p:nvSpPr>
        <p:spPr>
          <a:xfrm>
            <a:off x="76200" y="1447800"/>
            <a:ext cx="8991600" cy="5029200"/>
          </a:xfrm>
        </p:spPr>
        <p:txBody>
          <a:bodyPr/>
          <a:lstStyle/>
          <a:p>
            <a:pPr algn="just">
              <a:buFontTx/>
              <a:buNone/>
            </a:pPr>
            <a:r>
              <a:rPr lang="en-US" altLang="zh-CN" dirty="0">
                <a:latin typeface="Times New Roman" panose="02020603050405020304" pitchFamily="18" charset="0"/>
              </a:rPr>
              <a:t>		</a:t>
            </a:r>
            <a:r>
              <a:rPr lang="en-US" altLang="zh-CN" b="1" dirty="0">
                <a:latin typeface="Times New Roman" panose="02020603050405020304" pitchFamily="18" charset="0"/>
              </a:rPr>
              <a:t>	  γ   		if </a:t>
            </a:r>
            <a:r>
              <a:rPr lang="en-US" altLang="zh-CN" b="1" dirty="0" err="1">
                <a:latin typeface="Times New Roman" panose="02020603050405020304" pitchFamily="18" charset="0"/>
              </a:rPr>
              <a:t>net≥θ</a:t>
            </a:r>
            <a:endParaRPr lang="en-US" altLang="zh-CN" b="1" dirty="0">
              <a:latin typeface="Times New Roman" panose="02020603050405020304" pitchFamily="18" charset="0"/>
            </a:endParaRPr>
          </a:p>
          <a:p>
            <a:pPr algn="just">
              <a:buFontTx/>
              <a:buNone/>
            </a:pPr>
            <a:r>
              <a:rPr lang="en-US" altLang="zh-CN" b="1" dirty="0">
                <a:latin typeface="Times New Roman" panose="02020603050405020304" pitchFamily="18" charset="0"/>
              </a:rPr>
              <a:t>f</a:t>
            </a:r>
            <a:r>
              <a:rPr lang="zh-CN" altLang="en-US" b="1" dirty="0">
                <a:latin typeface="宋体" panose="02010600030101010101" pitchFamily="2" charset="-122"/>
              </a:rPr>
              <a:t>（</a:t>
            </a:r>
            <a:r>
              <a:rPr lang="en-US" altLang="zh-CN" b="1" dirty="0">
                <a:latin typeface="Times New Roman" panose="02020603050405020304" pitchFamily="18" charset="0"/>
              </a:rPr>
              <a:t>net</a:t>
            </a:r>
            <a:r>
              <a:rPr lang="zh-CN" altLang="en-US" b="1" dirty="0">
                <a:latin typeface="宋体" panose="02010600030101010101" pitchFamily="2" charset="-122"/>
              </a:rPr>
              <a:t>）</a:t>
            </a:r>
            <a:r>
              <a:rPr lang="en-US" altLang="zh-CN" b="1" dirty="0">
                <a:latin typeface="Times New Roman" panose="02020603050405020304" pitchFamily="18" charset="0"/>
              </a:rPr>
              <a:t>=   k*net		if |net|&lt;θ</a:t>
            </a:r>
            <a:endParaRPr lang="en-US" altLang="zh-CN" b="1" dirty="0">
              <a:latin typeface="Times New Roman" panose="02020603050405020304" pitchFamily="18" charset="0"/>
            </a:endParaRPr>
          </a:p>
          <a:p>
            <a:pPr algn="just">
              <a:buFontTx/>
              <a:buNone/>
            </a:pPr>
            <a:r>
              <a:rPr lang="en-US" altLang="zh-CN" b="1" dirty="0">
                <a:latin typeface="Times New Roman" panose="02020603050405020304" pitchFamily="18" charset="0"/>
              </a:rPr>
              <a:t>			 -γ			if net≤-θ</a:t>
            </a:r>
            <a:endParaRPr lang="en-US" altLang="zh-CN" b="1" dirty="0">
              <a:latin typeface="Times New Roman" panose="02020603050405020304" pitchFamily="18" charset="0"/>
            </a:endParaRPr>
          </a:p>
          <a:p>
            <a:pPr algn="just">
              <a:buFontTx/>
              <a:buNone/>
            </a:pPr>
            <a:r>
              <a:rPr lang="en-US" altLang="zh-CN" b="1" dirty="0">
                <a:latin typeface="Times New Roman" panose="02020603050405020304" pitchFamily="18" charset="0"/>
              </a:rPr>
              <a:t> </a:t>
            </a:r>
            <a:endParaRPr lang="en-US" altLang="zh-CN" b="1" dirty="0">
              <a:latin typeface="Times New Roman" panose="02020603050405020304" pitchFamily="18" charset="0"/>
            </a:endParaRPr>
          </a:p>
          <a:p>
            <a:r>
              <a:rPr lang="en-US" altLang="zh-CN" b="1" dirty="0">
                <a:latin typeface="宋体" panose="02010600030101010101" pitchFamily="2" charset="-122"/>
                <a:ea typeface="宋体" panose="02010600030101010101" pitchFamily="2" charset="-122"/>
              </a:rPr>
              <a:t>γ&gt;0</a:t>
            </a:r>
            <a:r>
              <a:rPr lang="zh-CN" altLang="en-US" b="1" dirty="0">
                <a:latin typeface="宋体" panose="02010600030101010101" pitchFamily="2" charset="-122"/>
                <a:ea typeface="宋体" panose="02010600030101010101" pitchFamily="2" charset="-122"/>
              </a:rPr>
              <a:t>为一常数，被称为饱和值，为该神经元的最大输出。 </a:t>
            </a:r>
            <a:endParaRPr lang="zh-CN" altLang="en-US" b="1" dirty="0">
              <a:latin typeface="宋体" panose="02010600030101010101" pitchFamily="2" charset="-122"/>
              <a:ea typeface="宋体" panose="02010600030101010101" pitchFamily="2" charset="-122"/>
            </a:endParaRPr>
          </a:p>
        </p:txBody>
      </p:sp>
      <p:sp>
        <p:nvSpPr>
          <p:cNvPr id="63492" name="AutoShape 4"/>
          <p:cNvSpPr/>
          <p:nvPr/>
        </p:nvSpPr>
        <p:spPr bwMode="auto">
          <a:xfrm>
            <a:off x="1945640" y="1778448"/>
            <a:ext cx="76200" cy="1219200"/>
          </a:xfrm>
          <a:prstGeom prst="leftBrace">
            <a:avLst>
              <a:gd name="adj1" fmla="val 133333"/>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2"/>
          <p:cNvSpPr txBox="1">
            <a:spLocks noChangeArrowheads="1"/>
          </p:cNvSpPr>
          <p:nvPr/>
        </p:nvSpPr>
        <p:spPr bwMode="auto">
          <a:xfrm>
            <a:off x="7620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smtClean="0">
                <a:latin typeface="宋体" panose="02010600030101010101" pitchFamily="2" charset="-122"/>
                <a:ea typeface="宋体" panose="02010600030101010101" pitchFamily="2" charset="-122"/>
              </a:rPr>
              <a:t>6.2 </a:t>
            </a:r>
            <a:r>
              <a:rPr lang="zh-CN" altLang="en-US" sz="4000" smtClean="0">
                <a:latin typeface="宋体" panose="02010600030101010101" pitchFamily="2" charset="-122"/>
                <a:ea typeface="宋体" panose="02010600030101010101" pitchFamily="2" charset="-122"/>
              </a:rPr>
              <a:t>人工神经网络的概念</a:t>
            </a:r>
            <a:endParaRPr lang="zh-CN" altLang="en-US" sz="4000" dirty="0">
              <a:latin typeface="宋体" panose="02010600030101010101" pitchFamily="2" charset="-122"/>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18110" y="533400"/>
            <a:ext cx="8950325" cy="808355"/>
          </a:xfrm>
        </p:spPr>
        <p:txBody>
          <a:bodyPr/>
          <a:lstStyle/>
          <a:p>
            <a:r>
              <a:rPr lang="en-US" altLang="zh-CN" sz="3200" b="1" dirty="0">
                <a:solidFill>
                  <a:schemeClr val="tx1"/>
                </a:solidFill>
                <a:latin typeface="宋体" panose="02010600030101010101" pitchFamily="2" charset="-122"/>
                <a:ea typeface="宋体" panose="02010600030101010101" pitchFamily="2" charset="-122"/>
              </a:rPr>
              <a:t>3</a:t>
            </a:r>
            <a:r>
              <a:rPr lang="zh-CN" altLang="en-US" sz="3200" b="1" dirty="0">
                <a:solidFill>
                  <a:schemeClr val="tx1"/>
                </a:solidFill>
                <a:latin typeface="宋体" panose="02010600030101010101" pitchFamily="2" charset="-122"/>
                <a:ea typeface="宋体" panose="02010600030101010101" pitchFamily="2" charset="-122"/>
              </a:rPr>
              <a:t>、阈值函数（</a:t>
            </a:r>
            <a:r>
              <a:rPr lang="en-US" altLang="zh-CN" sz="3200" b="1" dirty="0">
                <a:solidFill>
                  <a:schemeClr val="tx1"/>
                </a:solidFill>
                <a:latin typeface="宋体" panose="02010600030101010101" pitchFamily="2" charset="-122"/>
                <a:ea typeface="宋体" panose="02010600030101010101" pitchFamily="2" charset="-122"/>
              </a:rPr>
              <a:t>Threshold Function</a:t>
            </a:r>
            <a:r>
              <a:rPr lang="zh-CN" altLang="en-US" sz="3200" b="1" dirty="0">
                <a:solidFill>
                  <a:schemeClr val="tx1"/>
                </a:solidFill>
                <a:latin typeface="宋体" panose="02010600030101010101" pitchFamily="2" charset="-122"/>
                <a:ea typeface="宋体" panose="02010600030101010101" pitchFamily="2" charset="-122"/>
              </a:rPr>
              <a:t>）阶跃函数</a:t>
            </a:r>
            <a:endParaRPr lang="zh-CN" altLang="en-US" sz="3200" dirty="0">
              <a:solidFill>
                <a:schemeClr val="tx1"/>
              </a:solidFill>
              <a:latin typeface="宋体" panose="02010600030101010101" pitchFamily="2" charset="-122"/>
              <a:ea typeface="宋体" panose="02010600030101010101" pitchFamily="2" charset="-122"/>
            </a:endParaRPr>
          </a:p>
        </p:txBody>
      </p:sp>
      <p:sp>
        <p:nvSpPr>
          <p:cNvPr id="65539" name="Rectangle 3"/>
          <p:cNvSpPr>
            <a:spLocks noGrp="1" noChangeArrowheads="1"/>
          </p:cNvSpPr>
          <p:nvPr>
            <p:ph type="body" idx="1"/>
          </p:nvPr>
        </p:nvSpPr>
        <p:spPr>
          <a:xfrm>
            <a:off x="1219200" y="1371600"/>
            <a:ext cx="7848600" cy="5105400"/>
          </a:xfrm>
        </p:spPr>
        <p:txBody>
          <a:bodyPr/>
          <a:lstStyle/>
          <a:p>
            <a:pPr algn="just">
              <a:lnSpc>
                <a:spcPct val="70000"/>
              </a:lnSpc>
              <a:spcBef>
                <a:spcPct val="0"/>
              </a:spcBef>
              <a:buFontTx/>
              <a:buNone/>
            </a:pPr>
            <a:r>
              <a:rPr lang="en-US" altLang="zh-CN" sz="2800" b="1" dirty="0">
                <a:latin typeface="宋体" panose="02010600030101010101" pitchFamily="2" charset="-122"/>
                <a:ea typeface="宋体" panose="02010600030101010101" pitchFamily="2" charset="-122"/>
              </a:rPr>
              <a:t>			β			if net&gt;θ</a:t>
            </a:r>
            <a:endParaRPr lang="en-US" altLang="zh-CN" sz="2800" b="1" dirty="0">
              <a:latin typeface="宋体" panose="02010600030101010101" pitchFamily="2" charset="-122"/>
              <a:ea typeface="宋体" panose="02010600030101010101" pitchFamily="2" charset="-122"/>
            </a:endParaRPr>
          </a:p>
          <a:p>
            <a:pPr algn="just">
              <a:lnSpc>
                <a:spcPct val="70000"/>
              </a:lnSpc>
              <a:spcBef>
                <a:spcPct val="0"/>
              </a:spcBef>
              <a:buFontTx/>
              <a:buNone/>
            </a:pPr>
            <a:r>
              <a:rPr lang="en-US" altLang="zh-CN" sz="2800" b="1" dirty="0">
                <a:latin typeface="宋体" panose="02010600030101010101" pitchFamily="2" charset="-122"/>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net</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	</a:t>
            </a:r>
            <a:endParaRPr lang="en-US" altLang="zh-CN" sz="2800" b="1" dirty="0">
              <a:latin typeface="宋体" panose="02010600030101010101" pitchFamily="2" charset="-122"/>
              <a:ea typeface="宋体" panose="02010600030101010101" pitchFamily="2" charset="-122"/>
            </a:endParaRPr>
          </a:p>
          <a:p>
            <a:pPr algn="just">
              <a:lnSpc>
                <a:spcPct val="70000"/>
              </a:lnSpc>
              <a:spcBef>
                <a:spcPct val="0"/>
              </a:spcBef>
              <a:buFontTx/>
              <a:buNone/>
            </a:pPr>
            <a:r>
              <a:rPr lang="en-US" altLang="zh-CN" sz="2800" b="1" dirty="0">
                <a:latin typeface="宋体" panose="02010600030101010101" pitchFamily="2" charset="-122"/>
                <a:ea typeface="宋体" panose="02010600030101010101" pitchFamily="2" charset="-122"/>
              </a:rPr>
              <a:t>			-γ			if net≤ θ</a:t>
            </a:r>
            <a:endParaRPr lang="en-US" altLang="zh-CN" sz="2800" b="1" dirty="0">
              <a:latin typeface="宋体" panose="02010600030101010101" pitchFamily="2" charset="-122"/>
              <a:ea typeface="宋体" panose="02010600030101010101" pitchFamily="2" charset="-122"/>
            </a:endParaRPr>
          </a:p>
          <a:p>
            <a:pPr algn="just">
              <a:buFontTx/>
              <a:buNone/>
            </a:pPr>
            <a:r>
              <a:rPr lang="en-US" altLang="zh-CN" sz="2800" b="1" dirty="0">
                <a:latin typeface="宋体" panose="02010600030101010101" pitchFamily="2" charset="-122"/>
                <a:ea typeface="宋体" panose="02010600030101010101" pitchFamily="2" charset="-122"/>
              </a:rPr>
              <a:t>β</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γ</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θ</a:t>
            </a:r>
            <a:r>
              <a:rPr lang="zh-CN" altLang="en-US" sz="2800" b="1" dirty="0">
                <a:latin typeface="宋体" panose="02010600030101010101" pitchFamily="2" charset="-122"/>
                <a:ea typeface="宋体" panose="02010600030101010101" pitchFamily="2" charset="-122"/>
              </a:rPr>
              <a:t>均为非负实数，</a:t>
            </a:r>
            <a:r>
              <a:rPr lang="en-US" altLang="zh-CN" sz="2800" b="1" dirty="0">
                <a:latin typeface="宋体" panose="02010600030101010101" pitchFamily="2" charset="-122"/>
                <a:ea typeface="宋体" panose="02010600030101010101" pitchFamily="2" charset="-122"/>
              </a:rPr>
              <a:t>θ</a:t>
            </a:r>
            <a:r>
              <a:rPr lang="zh-CN" altLang="en-US" sz="2800" b="1" dirty="0">
                <a:latin typeface="宋体" panose="02010600030101010101" pitchFamily="2" charset="-122"/>
                <a:ea typeface="宋体" panose="02010600030101010101" pitchFamily="2" charset="-122"/>
              </a:rPr>
              <a:t>为</a:t>
            </a:r>
            <a:r>
              <a:rPr lang="zh-CN" altLang="en-US" sz="2800" b="1" dirty="0" smtClean="0">
                <a:latin typeface="宋体" panose="02010600030101010101" pitchFamily="2" charset="-122"/>
                <a:ea typeface="宋体" panose="02010600030101010101" pitchFamily="2" charset="-122"/>
              </a:rPr>
              <a:t>阈值</a:t>
            </a:r>
            <a:endParaRPr lang="en-US" altLang="zh-CN" sz="2800" b="1" dirty="0" smtClean="0">
              <a:latin typeface="宋体" panose="02010600030101010101" pitchFamily="2" charset="-122"/>
              <a:ea typeface="宋体" panose="02010600030101010101" pitchFamily="2" charset="-122"/>
            </a:endParaRPr>
          </a:p>
          <a:p>
            <a:pPr algn="just">
              <a:buFontTx/>
              <a:buNone/>
            </a:pPr>
            <a:endParaRPr lang="zh-CN" altLang="en-US" sz="2800" b="1" dirty="0">
              <a:latin typeface="宋体" panose="02010600030101010101" pitchFamily="2" charset="-122"/>
              <a:ea typeface="宋体" panose="02010600030101010101" pitchFamily="2" charset="-122"/>
            </a:endParaRPr>
          </a:p>
          <a:p>
            <a:pPr algn="just">
              <a:buFontTx/>
              <a:buNone/>
            </a:pPr>
            <a:r>
              <a:rPr lang="zh-CN" altLang="en-US" sz="2800" b="1" dirty="0">
                <a:latin typeface="宋体" panose="02010600030101010101" pitchFamily="2" charset="-122"/>
                <a:ea typeface="宋体" panose="02010600030101010101" pitchFamily="2" charset="-122"/>
              </a:rPr>
              <a:t>二值形式：</a:t>
            </a:r>
            <a:endParaRPr lang="zh-CN" altLang="en-US" sz="2800" b="1" dirty="0">
              <a:latin typeface="宋体" panose="02010600030101010101" pitchFamily="2" charset="-122"/>
              <a:ea typeface="宋体" panose="02010600030101010101" pitchFamily="2" charset="-122"/>
            </a:endParaRPr>
          </a:p>
          <a:p>
            <a:pPr algn="just">
              <a:lnSpc>
                <a:spcPct val="80000"/>
              </a:lnSpc>
              <a:spcBef>
                <a:spcPct val="0"/>
              </a:spcBef>
              <a:buFontTx/>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1			if net&gt;θ</a:t>
            </a:r>
            <a:endParaRPr lang="en-US" altLang="zh-CN" sz="2800" b="1" dirty="0">
              <a:latin typeface="宋体" panose="02010600030101010101" pitchFamily="2" charset="-122"/>
              <a:ea typeface="宋体" panose="02010600030101010101" pitchFamily="2" charset="-122"/>
            </a:endParaRPr>
          </a:p>
          <a:p>
            <a:pPr algn="just">
              <a:lnSpc>
                <a:spcPct val="80000"/>
              </a:lnSpc>
              <a:spcBef>
                <a:spcPct val="0"/>
              </a:spcBef>
              <a:buFontTx/>
              <a:buNone/>
            </a:pPr>
            <a:r>
              <a:rPr lang="en-US" altLang="zh-CN" sz="2800" b="1" dirty="0">
                <a:latin typeface="宋体" panose="02010600030101010101" pitchFamily="2" charset="-122"/>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net</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algn="just">
              <a:lnSpc>
                <a:spcPct val="80000"/>
              </a:lnSpc>
              <a:spcBef>
                <a:spcPct val="0"/>
              </a:spcBef>
              <a:buFontTx/>
              <a:buNone/>
            </a:pPr>
            <a:r>
              <a:rPr lang="en-US" altLang="zh-CN" sz="2800" b="1" dirty="0">
                <a:latin typeface="宋体" panose="02010600030101010101" pitchFamily="2" charset="-122"/>
                <a:ea typeface="宋体" panose="02010600030101010101" pitchFamily="2" charset="-122"/>
              </a:rPr>
              <a:t>			0			if net≤ θ</a:t>
            </a:r>
            <a:endParaRPr lang="en-US" altLang="zh-CN" sz="2800" b="1" dirty="0">
              <a:latin typeface="宋体" panose="02010600030101010101" pitchFamily="2" charset="-122"/>
              <a:ea typeface="宋体" panose="02010600030101010101" pitchFamily="2" charset="-122"/>
            </a:endParaRPr>
          </a:p>
          <a:p>
            <a:pPr algn="just">
              <a:buFontTx/>
              <a:buNone/>
            </a:pPr>
            <a:r>
              <a:rPr lang="zh-CN" altLang="en-US" sz="2800" b="1" dirty="0">
                <a:latin typeface="宋体" panose="02010600030101010101" pitchFamily="2" charset="-122"/>
                <a:ea typeface="宋体" panose="02010600030101010101" pitchFamily="2" charset="-122"/>
              </a:rPr>
              <a:t>双极形式：</a:t>
            </a:r>
            <a:endParaRPr lang="zh-CN" altLang="en-US" sz="2800" b="1" dirty="0">
              <a:latin typeface="宋体" panose="02010600030101010101" pitchFamily="2" charset="-122"/>
              <a:ea typeface="宋体" panose="02010600030101010101" pitchFamily="2" charset="-122"/>
            </a:endParaRPr>
          </a:p>
          <a:p>
            <a:pPr algn="just">
              <a:lnSpc>
                <a:spcPct val="80000"/>
              </a:lnSpc>
              <a:spcBef>
                <a:spcPct val="0"/>
              </a:spcBef>
              <a:buFontTx/>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1			if net&gt;θ</a:t>
            </a:r>
            <a:endParaRPr lang="en-US" altLang="zh-CN" sz="2800" b="1" dirty="0">
              <a:latin typeface="宋体" panose="02010600030101010101" pitchFamily="2" charset="-122"/>
              <a:ea typeface="宋体" panose="02010600030101010101" pitchFamily="2" charset="-122"/>
            </a:endParaRPr>
          </a:p>
          <a:p>
            <a:pPr algn="just">
              <a:lnSpc>
                <a:spcPct val="80000"/>
              </a:lnSpc>
              <a:spcBef>
                <a:spcPct val="0"/>
              </a:spcBef>
              <a:buFontTx/>
              <a:buNone/>
            </a:pPr>
            <a:r>
              <a:rPr lang="en-US" altLang="zh-CN" sz="2800" b="1" dirty="0">
                <a:latin typeface="宋体" panose="02010600030101010101" pitchFamily="2" charset="-122"/>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net</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a:lnSpc>
                <a:spcPct val="80000"/>
              </a:lnSpc>
              <a:spcBef>
                <a:spcPct val="0"/>
              </a:spcBef>
              <a:buFontTx/>
              <a:buNone/>
            </a:pPr>
            <a:r>
              <a:rPr lang="en-US" altLang="zh-CN" sz="2800" b="1" dirty="0">
                <a:latin typeface="宋体" panose="02010600030101010101" pitchFamily="2" charset="-122"/>
                <a:ea typeface="宋体" panose="02010600030101010101" pitchFamily="2" charset="-122"/>
              </a:rPr>
              <a:t>			-1			if net≤ θ </a:t>
            </a:r>
            <a:endParaRPr lang="en-US" altLang="zh-CN" sz="2800" b="1" dirty="0">
              <a:latin typeface="宋体" panose="02010600030101010101" pitchFamily="2" charset="-122"/>
              <a:ea typeface="宋体" panose="02010600030101010101" pitchFamily="2" charset="-122"/>
            </a:endParaRPr>
          </a:p>
        </p:txBody>
      </p:sp>
      <p:sp>
        <p:nvSpPr>
          <p:cNvPr id="65540" name="AutoShape 4"/>
          <p:cNvSpPr/>
          <p:nvPr/>
        </p:nvSpPr>
        <p:spPr bwMode="auto">
          <a:xfrm>
            <a:off x="3007360" y="1609090"/>
            <a:ext cx="76200" cy="609600"/>
          </a:xfrm>
          <a:prstGeom prst="leftBrace">
            <a:avLst>
              <a:gd name="adj1" fmla="val 6666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1" name="AutoShape 5"/>
          <p:cNvSpPr/>
          <p:nvPr/>
        </p:nvSpPr>
        <p:spPr bwMode="auto">
          <a:xfrm>
            <a:off x="3007360" y="4010660"/>
            <a:ext cx="76200" cy="609600"/>
          </a:xfrm>
          <a:prstGeom prst="leftBrace">
            <a:avLst>
              <a:gd name="adj1" fmla="val 6666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2" name="AutoShape 6"/>
          <p:cNvSpPr/>
          <p:nvPr/>
        </p:nvSpPr>
        <p:spPr bwMode="auto">
          <a:xfrm>
            <a:off x="3007360" y="5595620"/>
            <a:ext cx="76200" cy="609600"/>
          </a:xfrm>
          <a:prstGeom prst="leftBrace">
            <a:avLst>
              <a:gd name="adj1" fmla="val 6666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2"/>
          <p:cNvSpPr txBox="1">
            <a:spLocks noChangeArrowheads="1"/>
          </p:cNvSpPr>
          <p:nvPr/>
        </p:nvSpPr>
        <p:spPr bwMode="auto">
          <a:xfrm>
            <a:off x="762000" y="0"/>
            <a:ext cx="8229600" cy="62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smtClean="0">
                <a:latin typeface="宋体" panose="02010600030101010101" pitchFamily="2" charset="-122"/>
                <a:ea typeface="宋体" panose="02010600030101010101" pitchFamily="2" charset="-122"/>
              </a:rPr>
              <a:t>6.2 </a:t>
            </a:r>
            <a:r>
              <a:rPr lang="zh-CN" altLang="en-US" sz="4000" smtClean="0">
                <a:latin typeface="宋体" panose="02010600030101010101" pitchFamily="2" charset="-122"/>
                <a:ea typeface="宋体" panose="02010600030101010101" pitchFamily="2" charset="-122"/>
              </a:rPr>
              <a:t>人工神经网络的概念</a:t>
            </a:r>
            <a:endParaRPr lang="zh-CN" altLang="en-US" sz="4000" dirty="0">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62000" y="69215"/>
            <a:ext cx="8229600" cy="505460"/>
          </a:xfrm>
        </p:spPr>
        <p:txBody>
          <a:bodyPr/>
          <a:p>
            <a:r>
              <a:rPr lang="en-US" altLang="zh-CN" sz="4000">
                <a:latin typeface="宋体" panose="02010600030101010101" pitchFamily="2" charset="-122"/>
                <a:ea typeface="宋体" panose="02010600030101010101" pitchFamily="2" charset="-122"/>
              </a:rPr>
              <a:t>6 </a:t>
            </a:r>
            <a:r>
              <a:rPr lang="zh-CN" altLang="en-US" sz="4000">
                <a:latin typeface="宋体" panose="02010600030101010101" pitchFamily="2" charset="-122"/>
                <a:ea typeface="宋体" panose="02010600030101010101" pitchFamily="2" charset="-122"/>
              </a:rPr>
              <a:t>神经网络</a:t>
            </a:r>
            <a:endParaRPr lang="zh-CN" altLang="en-US" sz="4000">
              <a:latin typeface="宋体" panose="02010600030101010101" pitchFamily="2" charset="-122"/>
              <a:ea typeface="宋体" panose="02010600030101010101" pitchFamily="2" charset="-122"/>
            </a:endParaRPr>
          </a:p>
        </p:txBody>
      </p:sp>
      <p:sp>
        <p:nvSpPr>
          <p:cNvPr id="4" name="文本框 3"/>
          <p:cNvSpPr txBox="1"/>
          <p:nvPr/>
        </p:nvSpPr>
        <p:spPr>
          <a:xfrm>
            <a:off x="762000" y="862330"/>
            <a:ext cx="7882255" cy="3749040"/>
          </a:xfrm>
          <a:prstGeom prst="rect">
            <a:avLst/>
          </a:prstGeom>
          <a:noFill/>
        </p:spPr>
        <p:txBody>
          <a:bodyPr wrap="square" rtlCol="0" anchor="t">
            <a:spAutoFit/>
          </a:bodyPr>
          <a:p>
            <a:pPr algn="l">
              <a:lnSpc>
                <a:spcPct val="150000"/>
              </a:lnSpc>
              <a:buFont typeface="Wingdings" panose="05000000000000000000" pitchFamily="2" charset="2"/>
              <a:buNone/>
            </a:pPr>
            <a:r>
              <a:rPr lang="en-US" altLang="zh-CN" sz="3200" b="1">
                <a:solidFill>
                  <a:srgbClr val="FF0000"/>
                </a:solidFill>
                <a:latin typeface="宋体" panose="02010600030101010101" pitchFamily="2" charset="-122"/>
                <a:sym typeface="+mn-ea"/>
              </a:rPr>
              <a:t>6.1	</a:t>
            </a:r>
            <a:r>
              <a:rPr lang="zh-CN" altLang="en-US" sz="3200" b="1">
                <a:solidFill>
                  <a:srgbClr val="FF0000"/>
                </a:solidFill>
                <a:latin typeface="宋体" panose="02010600030101010101" pitchFamily="2" charset="-122"/>
                <a:sym typeface="+mn-ea"/>
              </a:rPr>
              <a:t>人工神经网络的提出</a:t>
            </a:r>
            <a:endParaRPr lang="zh-CN" altLang="en-US" sz="3200" b="1" dirty="0">
              <a:solidFill>
                <a:srgbClr val="FF0000"/>
              </a:solidFill>
              <a:latin typeface="宋体" panose="02010600030101010101" pitchFamily="2" charset="-122"/>
              <a:sym typeface="+mn-ea"/>
            </a:endParaRPr>
          </a:p>
          <a:p>
            <a:pPr algn="l">
              <a:lnSpc>
                <a:spcPct val="150000"/>
              </a:lnSpc>
              <a:buFont typeface="Wingdings" panose="05000000000000000000" pitchFamily="2" charset="2"/>
              <a:buNone/>
            </a:pPr>
            <a:r>
              <a:rPr lang="en-US" altLang="zh-CN" sz="3200" b="1" smtClean="0">
                <a:latin typeface="宋体" panose="02010600030101010101" pitchFamily="2" charset="-122"/>
                <a:sym typeface="+mn-ea"/>
              </a:rPr>
              <a:t>6.2	</a:t>
            </a:r>
            <a:r>
              <a:rPr lang="zh-CN" altLang="en-US" sz="3200" b="1" smtClean="0">
                <a:latin typeface="宋体" panose="02010600030101010101" pitchFamily="2" charset="-122"/>
                <a:sym typeface="+mn-ea"/>
              </a:rPr>
              <a:t>人工神经网络的概念</a:t>
            </a:r>
            <a:endParaRPr lang="zh-CN" altLang="en-US" sz="3200" b="1" dirty="0">
              <a:latin typeface="宋体" panose="02010600030101010101" pitchFamily="2" charset="-122"/>
              <a:cs typeface="Arial" panose="020B0604020202020204" pitchFamily="34" charset="0"/>
            </a:endParaRPr>
          </a:p>
          <a:p>
            <a:pPr lvl="0" algn="just">
              <a:lnSpc>
                <a:spcPct val="150000"/>
              </a:lnSpc>
              <a:buFont typeface="Wingdings" panose="05000000000000000000" pitchFamily="2" charset="2"/>
              <a:buNone/>
            </a:pPr>
            <a:r>
              <a:rPr sz="3200" b="1" dirty="0">
                <a:latin typeface="宋体" panose="02010600030101010101" pitchFamily="2" charset="-122"/>
                <a:sym typeface="+mn-ea"/>
              </a:rPr>
              <a:t>6.3</a:t>
            </a:r>
            <a:r>
              <a:rPr lang="en-US" sz="3200" b="1" dirty="0">
                <a:latin typeface="宋体" panose="02010600030101010101" pitchFamily="2" charset="-122"/>
                <a:sym typeface="+mn-ea"/>
              </a:rPr>
              <a:t>	</a:t>
            </a:r>
            <a:r>
              <a:rPr sz="3200" b="1" dirty="0">
                <a:latin typeface="宋体" panose="02010600030101010101" pitchFamily="2" charset="-122"/>
                <a:sym typeface="+mn-ea"/>
              </a:rPr>
              <a:t>人工神经网络的训练 </a:t>
            </a:r>
            <a:endParaRPr sz="3200" b="1" dirty="0">
              <a:latin typeface="宋体" panose="02010600030101010101" pitchFamily="2" charset="-122"/>
              <a:sym typeface="+mn-ea"/>
            </a:endParaRPr>
          </a:p>
          <a:p>
            <a:pPr lvl="0" algn="just">
              <a:lnSpc>
                <a:spcPct val="150000"/>
              </a:lnSpc>
              <a:buFont typeface="Wingdings" panose="05000000000000000000" pitchFamily="2" charset="2"/>
              <a:buNone/>
            </a:pPr>
            <a:r>
              <a:rPr sz="3200" b="1" dirty="0">
                <a:latin typeface="宋体" panose="02010600030101010101" pitchFamily="2" charset="-122"/>
                <a:sym typeface="+mn-ea"/>
              </a:rPr>
              <a:t>6.4</a:t>
            </a:r>
            <a:r>
              <a:rPr lang="en-US" sz="3200" b="1" dirty="0">
                <a:latin typeface="宋体" panose="02010600030101010101" pitchFamily="2" charset="-122"/>
                <a:sym typeface="+mn-ea"/>
              </a:rPr>
              <a:t>	</a:t>
            </a:r>
            <a:r>
              <a:rPr sz="3200" b="1" dirty="0">
                <a:latin typeface="宋体" panose="02010600030101010101" pitchFamily="2" charset="-122"/>
                <a:sym typeface="+mn-ea"/>
              </a:rPr>
              <a:t>BP神经网络</a:t>
            </a:r>
            <a:endParaRPr sz="3200" b="1" dirty="0">
              <a:latin typeface="宋体" panose="02010600030101010101" pitchFamily="2" charset="-122"/>
              <a:sym typeface="+mn-ea"/>
            </a:endParaRPr>
          </a:p>
          <a:p>
            <a:pPr lvl="0" algn="just">
              <a:lnSpc>
                <a:spcPct val="150000"/>
              </a:lnSpc>
              <a:buFont typeface="Wingdings" panose="05000000000000000000" pitchFamily="2" charset="2"/>
              <a:buNone/>
            </a:pPr>
            <a:r>
              <a:rPr sz="3200" b="1" dirty="0">
                <a:latin typeface="宋体" panose="02010600030101010101" pitchFamily="2" charset="-122"/>
                <a:sym typeface="+mn-ea"/>
              </a:rPr>
              <a:t>6.5</a:t>
            </a:r>
            <a:r>
              <a:rPr lang="en-US" sz="3200" b="1" dirty="0">
                <a:latin typeface="宋体" panose="02010600030101010101" pitchFamily="2" charset="-122"/>
                <a:sym typeface="+mn-ea"/>
              </a:rPr>
              <a:t>	</a:t>
            </a:r>
            <a:r>
              <a:rPr sz="3200" b="1" dirty="0">
                <a:latin typeface="宋体" panose="02010600030101010101" pitchFamily="2" charset="-122"/>
                <a:sym typeface="+mn-ea"/>
              </a:rPr>
              <a:t>神经网络应用实例</a:t>
            </a:r>
            <a:endParaRPr sz="3200" b="1" dirty="0">
              <a:latin typeface="宋体" panose="02010600030101010101" pitchFamily="2"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09600" y="838200"/>
            <a:ext cx="8229600" cy="533400"/>
          </a:xfrm>
        </p:spPr>
        <p:txBody>
          <a:bodyPr/>
          <a:lstStyle/>
          <a:p>
            <a:r>
              <a:rPr lang="zh-CN" altLang="en-US" sz="3200" b="1" dirty="0" smtClean="0">
                <a:solidFill>
                  <a:schemeClr val="tx1"/>
                </a:solidFill>
                <a:latin typeface="宋体" panose="02010600030101010101" pitchFamily="2" charset="-122"/>
                <a:ea typeface="宋体" panose="02010600030101010101" pitchFamily="2" charset="-122"/>
              </a:rPr>
              <a:t>阈值</a:t>
            </a:r>
            <a:r>
              <a:rPr lang="zh-CN" altLang="en-US" sz="3200" b="1" dirty="0">
                <a:solidFill>
                  <a:schemeClr val="tx1"/>
                </a:solidFill>
                <a:latin typeface="宋体" panose="02010600030101010101" pitchFamily="2" charset="-122"/>
                <a:ea typeface="宋体" panose="02010600030101010101" pitchFamily="2" charset="-122"/>
              </a:rPr>
              <a:t>函数（</a:t>
            </a:r>
            <a:r>
              <a:rPr lang="en-US" altLang="zh-CN" sz="3200" b="1" dirty="0">
                <a:solidFill>
                  <a:schemeClr val="tx1"/>
                </a:solidFill>
                <a:latin typeface="宋体" panose="02010600030101010101" pitchFamily="2" charset="-122"/>
                <a:ea typeface="宋体" panose="02010600030101010101" pitchFamily="2" charset="-122"/>
              </a:rPr>
              <a:t>Threshold Function</a:t>
            </a:r>
            <a:r>
              <a:rPr lang="zh-CN" altLang="en-US" sz="3200" b="1" dirty="0">
                <a:solidFill>
                  <a:schemeClr val="tx1"/>
                </a:solidFill>
                <a:latin typeface="宋体" panose="02010600030101010101" pitchFamily="2" charset="-122"/>
                <a:ea typeface="宋体" panose="02010600030101010101" pitchFamily="2" charset="-122"/>
              </a:rPr>
              <a:t>）阶跃函数</a:t>
            </a:r>
            <a:endParaRPr lang="zh-CN" altLang="en-US" sz="3200" dirty="0">
              <a:solidFill>
                <a:schemeClr val="tx1"/>
              </a:solidFill>
              <a:latin typeface="宋体" panose="02010600030101010101" pitchFamily="2" charset="-122"/>
              <a:ea typeface="宋体" panose="02010600030101010101" pitchFamily="2" charset="-122"/>
            </a:endParaRPr>
          </a:p>
        </p:txBody>
      </p:sp>
      <p:sp>
        <p:nvSpPr>
          <p:cNvPr id="67587" name="Rectangle 3"/>
          <p:cNvSpPr>
            <a:spLocks noGrp="1" noChangeArrowheads="1"/>
          </p:cNvSpPr>
          <p:nvPr>
            <p:ph type="body" idx="1"/>
          </p:nvPr>
        </p:nvSpPr>
        <p:spPr>
          <a:xfrm>
            <a:off x="1981200" y="2743200"/>
            <a:ext cx="533400" cy="609600"/>
          </a:xfrm>
        </p:spPr>
        <p:txBody>
          <a:bodyPr/>
          <a:lstStyle/>
          <a:p>
            <a:pPr>
              <a:lnSpc>
                <a:spcPct val="90000"/>
              </a:lnSpc>
              <a:buFontTx/>
              <a:buNone/>
            </a:pPr>
            <a:r>
              <a:rPr lang="en-US" altLang="zh-CN" sz="2800">
                <a:latin typeface="Times New Roman" panose="02020603050405020304" pitchFamily="18" charset="0"/>
              </a:rPr>
              <a:t>β</a:t>
            </a:r>
            <a:r>
              <a:rPr lang="en-US" altLang="zh-CN" sz="2800"/>
              <a:t> </a:t>
            </a:r>
            <a:endParaRPr lang="en-US" altLang="zh-CN" sz="2800"/>
          </a:p>
        </p:txBody>
      </p:sp>
      <p:grpSp>
        <p:nvGrpSpPr>
          <p:cNvPr id="67588" name="Group 4"/>
          <p:cNvGrpSpPr/>
          <p:nvPr/>
        </p:nvGrpSpPr>
        <p:grpSpPr bwMode="auto">
          <a:xfrm>
            <a:off x="1141413" y="1828800"/>
            <a:ext cx="6097587" cy="4130675"/>
            <a:chOff x="1797" y="9955"/>
            <a:chExt cx="2700" cy="2340"/>
          </a:xfrm>
        </p:grpSpPr>
        <p:sp>
          <p:nvSpPr>
            <p:cNvPr id="67589" name="Line 5"/>
            <p:cNvSpPr>
              <a:spLocks noChangeShapeType="1"/>
            </p:cNvSpPr>
            <p:nvPr/>
          </p:nvSpPr>
          <p:spPr bwMode="auto">
            <a:xfrm>
              <a:off x="1797" y="11203"/>
              <a:ext cx="27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590" name="Line 6"/>
            <p:cNvSpPr>
              <a:spLocks noChangeShapeType="1"/>
            </p:cNvSpPr>
            <p:nvPr/>
          </p:nvSpPr>
          <p:spPr bwMode="auto">
            <a:xfrm flipV="1">
              <a:off x="2517" y="9955"/>
              <a:ext cx="0" cy="234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591" name="Line 7"/>
            <p:cNvSpPr>
              <a:spLocks noChangeShapeType="1"/>
            </p:cNvSpPr>
            <p:nvPr/>
          </p:nvSpPr>
          <p:spPr bwMode="auto">
            <a:xfrm>
              <a:off x="1797" y="11671"/>
              <a:ext cx="12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592" name="Line 8"/>
            <p:cNvSpPr>
              <a:spLocks noChangeShapeType="1"/>
            </p:cNvSpPr>
            <p:nvPr/>
          </p:nvSpPr>
          <p:spPr bwMode="auto">
            <a:xfrm>
              <a:off x="3057" y="10579"/>
              <a:ext cx="12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593" name="Line 9"/>
            <p:cNvSpPr>
              <a:spLocks noChangeShapeType="1"/>
            </p:cNvSpPr>
            <p:nvPr/>
          </p:nvSpPr>
          <p:spPr bwMode="auto">
            <a:xfrm>
              <a:off x="3057" y="10579"/>
              <a:ext cx="0" cy="1092"/>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7594" name="Line 10"/>
            <p:cNvSpPr>
              <a:spLocks noChangeShapeType="1"/>
            </p:cNvSpPr>
            <p:nvPr/>
          </p:nvSpPr>
          <p:spPr bwMode="auto">
            <a:xfrm>
              <a:off x="2442" y="10609"/>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7595" name="Rectangle 11"/>
          <p:cNvSpPr>
            <a:spLocks noChangeArrowheads="1"/>
          </p:cNvSpPr>
          <p:nvPr/>
        </p:nvSpPr>
        <p:spPr bwMode="auto">
          <a:xfrm>
            <a:off x="2895600" y="4648200"/>
            <a:ext cx="762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200">
                <a:latin typeface="Times New Roman" panose="02020603050405020304" pitchFamily="18" charset="0"/>
              </a:rPr>
              <a:t>-γ</a:t>
            </a:r>
            <a:endParaRPr lang="en-US" altLang="zh-CN" sz="3200"/>
          </a:p>
        </p:txBody>
      </p:sp>
      <p:sp>
        <p:nvSpPr>
          <p:cNvPr id="67596" name="Text Box 12"/>
          <p:cNvSpPr txBox="1">
            <a:spLocks noChangeArrowheads="1"/>
          </p:cNvSpPr>
          <p:nvPr/>
        </p:nvSpPr>
        <p:spPr bwMode="auto">
          <a:xfrm>
            <a:off x="3886200" y="39624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latin typeface="Times New Roman" panose="02020603050405020304" pitchFamily="18" charset="0"/>
              </a:rPr>
              <a:t>θ</a:t>
            </a:r>
            <a:endParaRPr lang="en-US" altLang="zh-CN" sz="3200">
              <a:latin typeface="Times New Roman" panose="02020603050405020304" pitchFamily="18" charset="0"/>
            </a:endParaRPr>
          </a:p>
        </p:txBody>
      </p:sp>
      <p:sp>
        <p:nvSpPr>
          <p:cNvPr id="67597" name="Text Box 13"/>
          <p:cNvSpPr txBox="1">
            <a:spLocks noChangeArrowheads="1"/>
          </p:cNvSpPr>
          <p:nvPr/>
        </p:nvSpPr>
        <p:spPr bwMode="auto">
          <a:xfrm>
            <a:off x="2971800" y="1600200"/>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latin typeface="Times New Roman" panose="02020603050405020304" pitchFamily="18" charset="0"/>
              </a:rPr>
              <a:t>o</a:t>
            </a:r>
            <a:endParaRPr lang="en-US" altLang="zh-CN" sz="3200">
              <a:latin typeface="Times New Roman" panose="02020603050405020304" pitchFamily="18" charset="0"/>
            </a:endParaRPr>
          </a:p>
        </p:txBody>
      </p:sp>
      <p:sp>
        <p:nvSpPr>
          <p:cNvPr id="67598" name="Text Box 14"/>
          <p:cNvSpPr txBox="1">
            <a:spLocks noChangeArrowheads="1"/>
          </p:cNvSpPr>
          <p:nvPr/>
        </p:nvSpPr>
        <p:spPr bwMode="auto">
          <a:xfrm>
            <a:off x="7239000" y="3886200"/>
            <a:ext cx="99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latin typeface="Times New Roman" panose="02020603050405020304" pitchFamily="18" charset="0"/>
              </a:rPr>
              <a:t>net</a:t>
            </a:r>
            <a:endParaRPr lang="en-US" altLang="zh-CN" sz="3200">
              <a:latin typeface="Times New Roman" panose="02020603050405020304" pitchFamily="18" charset="0"/>
            </a:endParaRPr>
          </a:p>
        </p:txBody>
      </p:sp>
      <p:sp>
        <p:nvSpPr>
          <p:cNvPr id="67599" name="Text Box 15"/>
          <p:cNvSpPr txBox="1">
            <a:spLocks noChangeArrowheads="1"/>
          </p:cNvSpPr>
          <p:nvPr/>
        </p:nvSpPr>
        <p:spPr bwMode="auto">
          <a:xfrm>
            <a:off x="2362200" y="3962400"/>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latin typeface="Times New Roman" panose="02020603050405020304" pitchFamily="18" charset="0"/>
              </a:rPr>
              <a:t>0</a:t>
            </a:r>
            <a:endParaRPr lang="en-US" altLang="zh-CN" sz="3200">
              <a:latin typeface="Times New Roman" panose="02020603050405020304" pitchFamily="18" charset="0"/>
            </a:endParaRPr>
          </a:p>
        </p:txBody>
      </p:sp>
      <p:sp>
        <p:nvSpPr>
          <p:cNvPr id="16" name="Rectangle 2"/>
          <p:cNvSpPr txBox="1">
            <a:spLocks noChangeArrowheads="1"/>
          </p:cNvSpPr>
          <p:nvPr/>
        </p:nvSpPr>
        <p:spPr bwMode="auto">
          <a:xfrm>
            <a:off x="762000" y="0"/>
            <a:ext cx="8229600" cy="59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smtClean="0">
                <a:latin typeface="宋体" panose="02010600030101010101" pitchFamily="2" charset="-122"/>
                <a:ea typeface="宋体" panose="02010600030101010101" pitchFamily="2" charset="-122"/>
              </a:rPr>
              <a:t>6.2 </a:t>
            </a:r>
            <a:r>
              <a:rPr lang="zh-CN" altLang="en-US" sz="4000" smtClean="0">
                <a:latin typeface="宋体" panose="02010600030101010101" pitchFamily="2" charset="-122"/>
                <a:ea typeface="宋体" panose="02010600030101010101" pitchFamily="2" charset="-122"/>
              </a:rPr>
              <a:t>人工神经网络的概念</a:t>
            </a:r>
            <a:endParaRPr lang="zh-CN" altLang="en-US" sz="4000" dirty="0">
              <a:latin typeface="宋体" panose="02010600030101010101" pitchFamily="2" charset="-122"/>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81000" y="609600"/>
            <a:ext cx="8229600" cy="533400"/>
          </a:xfrm>
        </p:spPr>
        <p:txBody>
          <a:bodyPr/>
          <a:lstStyle/>
          <a:p>
            <a:r>
              <a:rPr lang="en-US" altLang="zh-CN" b="1" dirty="0" smtClean="0">
                <a:solidFill>
                  <a:schemeClr val="tx1"/>
                </a:solidFill>
                <a:latin typeface="宋体" panose="02010600030101010101" pitchFamily="2" charset="-122"/>
                <a:ea typeface="宋体" panose="02010600030101010101" pitchFamily="2" charset="-122"/>
              </a:rPr>
              <a:t>S</a:t>
            </a:r>
            <a:r>
              <a:rPr lang="zh-CN" altLang="en-US" b="1" dirty="0">
                <a:solidFill>
                  <a:schemeClr val="tx1"/>
                </a:solidFill>
                <a:latin typeface="宋体" panose="02010600030101010101" pitchFamily="2" charset="-122"/>
                <a:ea typeface="宋体" panose="02010600030101010101" pitchFamily="2" charset="-122"/>
              </a:rPr>
              <a:t>形函数</a:t>
            </a:r>
            <a:r>
              <a:rPr lang="zh-CN" altLang="en-US" dirty="0">
                <a:solidFill>
                  <a:schemeClr val="tx1"/>
                </a:solidFill>
                <a:latin typeface="宋体" panose="02010600030101010101" pitchFamily="2" charset="-122"/>
                <a:ea typeface="宋体" panose="02010600030101010101" pitchFamily="2" charset="-122"/>
              </a:rPr>
              <a:t> </a:t>
            </a:r>
            <a:endParaRPr lang="zh-CN" altLang="en-US" dirty="0">
              <a:solidFill>
                <a:schemeClr val="tx1"/>
              </a:solidFill>
              <a:latin typeface="宋体" panose="02010600030101010101" pitchFamily="2" charset="-122"/>
              <a:ea typeface="宋体" panose="02010600030101010101" pitchFamily="2" charset="-122"/>
            </a:endParaRPr>
          </a:p>
        </p:txBody>
      </p:sp>
      <p:sp>
        <p:nvSpPr>
          <p:cNvPr id="69635" name="Rectangle 3"/>
          <p:cNvSpPr>
            <a:spLocks noGrp="1" noChangeArrowheads="1"/>
          </p:cNvSpPr>
          <p:nvPr>
            <p:ph type="body" idx="1"/>
          </p:nvPr>
        </p:nvSpPr>
        <p:spPr>
          <a:xfrm>
            <a:off x="191135" y="1143000"/>
            <a:ext cx="8876665" cy="5334000"/>
          </a:xfrm>
        </p:spPr>
        <p:txBody>
          <a:bodyPr/>
          <a:lstStyle/>
          <a:p>
            <a:pPr algn="just">
              <a:lnSpc>
                <a:spcPct val="90000"/>
              </a:lnSpc>
              <a:buFontTx/>
              <a:buNone/>
            </a:pP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压缩函数（</a:t>
            </a:r>
            <a:r>
              <a:rPr lang="en-US" altLang="zh-CN" sz="3200" b="1" dirty="0">
                <a:latin typeface="宋体" panose="02010600030101010101" pitchFamily="2" charset="-122"/>
                <a:ea typeface="宋体" panose="02010600030101010101" pitchFamily="2" charset="-122"/>
              </a:rPr>
              <a:t>Squashing Function</a:t>
            </a:r>
            <a:r>
              <a:rPr lang="zh-CN" altLang="en-US" sz="3200" b="1" dirty="0">
                <a:latin typeface="宋体" panose="02010600030101010101" pitchFamily="2" charset="-122"/>
                <a:ea typeface="宋体" panose="02010600030101010101" pitchFamily="2" charset="-122"/>
              </a:rPr>
              <a:t>）和逻辑斯特</a:t>
            </a:r>
            <a:endParaRPr lang="zh-CN" altLang="en-US" sz="3200" b="1" dirty="0">
              <a:latin typeface="宋体" panose="02010600030101010101" pitchFamily="2" charset="-122"/>
              <a:ea typeface="宋体" panose="02010600030101010101" pitchFamily="2" charset="-122"/>
            </a:endParaRPr>
          </a:p>
          <a:p>
            <a:pPr algn="just">
              <a:lnSpc>
                <a:spcPct val="90000"/>
              </a:lnSpc>
              <a:buFontTx/>
              <a:buNone/>
            </a:pPr>
            <a:r>
              <a:rPr lang="zh-CN" altLang="en-US" sz="3200" b="1" dirty="0">
                <a:latin typeface="宋体" panose="02010600030101010101" pitchFamily="2" charset="-122"/>
                <a:ea typeface="宋体" panose="02010600030101010101" pitchFamily="2" charset="-122"/>
              </a:rPr>
              <a:t>函数（</a:t>
            </a:r>
            <a:r>
              <a:rPr lang="en-US" altLang="zh-CN" sz="3200" b="1" dirty="0">
                <a:latin typeface="宋体" panose="02010600030101010101" pitchFamily="2" charset="-122"/>
                <a:ea typeface="宋体" panose="02010600030101010101" pitchFamily="2" charset="-122"/>
              </a:rPr>
              <a:t>Logistic Function</a:t>
            </a:r>
            <a:r>
              <a:rPr lang="zh-CN" altLang="en-US" sz="3200" b="1" dirty="0" smtClean="0">
                <a:latin typeface="宋体" panose="02010600030101010101" pitchFamily="2" charset="-122"/>
                <a:ea typeface="宋体" panose="02010600030101010101" pitchFamily="2" charset="-122"/>
              </a:rPr>
              <a:t>）：</a:t>
            </a:r>
            <a:endParaRPr lang="zh-CN" altLang="en-US" sz="3200" b="1" dirty="0">
              <a:latin typeface="宋体" panose="02010600030101010101" pitchFamily="2" charset="-122"/>
              <a:ea typeface="宋体" panose="02010600030101010101" pitchFamily="2" charset="-122"/>
            </a:endParaRPr>
          </a:p>
          <a:p>
            <a:pPr marL="914400" lvl="1" indent="-457200">
              <a:lnSpc>
                <a:spcPct val="90000"/>
              </a:lnSpc>
              <a:buFont typeface="Arial" panose="020B0604020202020204" pitchFamily="34" charset="0"/>
              <a:buChar char="•"/>
            </a:pPr>
            <a:r>
              <a:rPr lang="en-US" altLang="zh-CN" sz="2800" b="1" dirty="0">
                <a:latin typeface="宋体" panose="02010600030101010101" pitchFamily="2" charset="-122"/>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net</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 </a:t>
            </a:r>
            <a:r>
              <a:rPr lang="en-US" altLang="zh-CN" sz="2800" b="1" dirty="0" err="1">
                <a:latin typeface="宋体" panose="02010600030101010101" pitchFamily="2" charset="-122"/>
                <a:ea typeface="宋体" panose="02010600030101010101" pitchFamily="2" charset="-122"/>
              </a:rPr>
              <a:t>a+b</a:t>
            </a:r>
            <a:r>
              <a:rPr lang="en-US" altLang="zh-CN" sz="2800" b="1" dirty="0">
                <a:latin typeface="宋体" panose="02010600030101010101" pitchFamily="2" charset="-122"/>
                <a:ea typeface="宋体" panose="02010600030101010101" pitchFamily="2" charset="-122"/>
              </a:rPr>
              <a:t>/(1+exp(-d*net))</a:t>
            </a:r>
            <a:endParaRPr lang="en-US" altLang="zh-CN" sz="2800" b="1" dirty="0">
              <a:latin typeface="宋体" panose="02010600030101010101" pitchFamily="2" charset="-122"/>
              <a:ea typeface="宋体" panose="02010600030101010101" pitchFamily="2" charset="-122"/>
            </a:endParaRPr>
          </a:p>
          <a:p>
            <a:pPr lvl="1" algn="just">
              <a:lnSpc>
                <a:spcPct val="90000"/>
              </a:lnSpc>
              <a:buFontTx/>
              <a:buNone/>
            </a:pP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其中</a:t>
            </a:r>
            <a:r>
              <a:rPr lang="en-US" altLang="zh-CN" sz="3200" b="1" dirty="0">
                <a:latin typeface="宋体" panose="02010600030101010101" pitchFamily="2" charset="-122"/>
                <a:ea typeface="宋体" panose="02010600030101010101" pitchFamily="2" charset="-122"/>
              </a:rPr>
              <a:t>a</a:t>
            </a: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b</a:t>
            </a: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d</a:t>
            </a:r>
            <a:r>
              <a:rPr lang="zh-CN" altLang="en-US" sz="3200" b="1" dirty="0">
                <a:latin typeface="宋体" panose="02010600030101010101" pitchFamily="2" charset="-122"/>
                <a:ea typeface="宋体" panose="02010600030101010101" pitchFamily="2" charset="-122"/>
              </a:rPr>
              <a:t>为常数。其饱和值为</a:t>
            </a:r>
            <a:r>
              <a:rPr lang="en-US" altLang="zh-CN" sz="3200" b="1" dirty="0">
                <a:latin typeface="宋体" panose="02010600030101010101" pitchFamily="2" charset="-122"/>
                <a:ea typeface="宋体" panose="02010600030101010101" pitchFamily="2" charset="-122"/>
              </a:rPr>
              <a:t>a</a:t>
            </a:r>
            <a:r>
              <a:rPr lang="zh-CN" altLang="en-US" sz="3200" b="1" dirty="0">
                <a:latin typeface="宋体" panose="02010600030101010101" pitchFamily="2" charset="-122"/>
                <a:ea typeface="宋体" panose="02010600030101010101" pitchFamily="2" charset="-122"/>
              </a:rPr>
              <a:t>和</a:t>
            </a:r>
            <a:r>
              <a:rPr lang="en-US" altLang="zh-CN" sz="3200" b="1" dirty="0" err="1">
                <a:latin typeface="宋体" panose="02010600030101010101" pitchFamily="2" charset="-122"/>
                <a:ea typeface="宋体" panose="02010600030101010101" pitchFamily="2" charset="-122"/>
              </a:rPr>
              <a:t>a+b</a:t>
            </a:r>
            <a:r>
              <a:rPr lang="zh-CN" altLang="en-US" sz="3200" b="1" dirty="0">
                <a:latin typeface="宋体" panose="02010600030101010101" pitchFamily="2" charset="-122"/>
                <a:ea typeface="宋体" panose="02010600030101010101" pitchFamily="2" charset="-122"/>
              </a:rPr>
              <a:t>。</a:t>
            </a:r>
            <a:endParaRPr lang="zh-CN" altLang="en-US" sz="3200" b="1" dirty="0">
              <a:latin typeface="宋体" panose="02010600030101010101" pitchFamily="2" charset="-122"/>
              <a:ea typeface="宋体" panose="02010600030101010101" pitchFamily="2" charset="-122"/>
            </a:endParaRPr>
          </a:p>
          <a:p>
            <a:pPr lvl="1" algn="just">
              <a:lnSpc>
                <a:spcPct val="90000"/>
              </a:lnSpc>
              <a:buFontTx/>
              <a:buNone/>
            </a:pPr>
            <a:endParaRPr lang="zh-CN" altLang="en-US" sz="3200" b="1" dirty="0">
              <a:latin typeface="宋体" panose="02010600030101010101" pitchFamily="2" charset="-122"/>
              <a:ea typeface="宋体" panose="02010600030101010101" pitchFamily="2" charset="-122"/>
            </a:endParaRPr>
          </a:p>
          <a:p>
            <a:pPr marL="914400" lvl="1" indent="-457200" algn="just">
              <a:lnSpc>
                <a:spcPct val="90000"/>
              </a:lnSpc>
              <a:buFont typeface="Arial" panose="020B0604020202020204" pitchFamily="34" charset="0"/>
              <a:buChar char="•"/>
            </a:pPr>
            <a:r>
              <a:rPr lang="zh-CN" altLang="en-US" sz="3200" b="1" dirty="0">
                <a:latin typeface="宋体" panose="02010600030101010101" pitchFamily="2" charset="-122"/>
                <a:ea typeface="宋体" panose="02010600030101010101" pitchFamily="2" charset="-122"/>
              </a:rPr>
              <a:t>最简单形式为：</a:t>
            </a:r>
            <a:endParaRPr lang="zh-CN" altLang="en-US" sz="3200" b="1" dirty="0">
              <a:latin typeface="宋体" panose="02010600030101010101" pitchFamily="2" charset="-122"/>
              <a:ea typeface="宋体" panose="02010600030101010101" pitchFamily="2" charset="-122"/>
            </a:endParaRPr>
          </a:p>
          <a:p>
            <a:pPr marL="457200" lvl="1" indent="0" algn="just">
              <a:lnSpc>
                <a:spcPct val="90000"/>
              </a:lnSpc>
              <a:buFont typeface="Arial" panose="020B0604020202020204" pitchFamily="34" charset="0"/>
              <a:buNone/>
            </a:pPr>
            <a:r>
              <a:rPr lang="en-US" altLang="zh-CN" sz="3200" b="1" dirty="0">
                <a:latin typeface="宋体" panose="02010600030101010101" pitchFamily="2" charset="-122"/>
                <a:ea typeface="宋体" panose="02010600030101010101" pitchFamily="2" charset="-122"/>
              </a:rPr>
              <a:t>	f</a:t>
            </a: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net</a:t>
            </a: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 1/(1+exp(-d*net))</a:t>
            </a:r>
            <a:endParaRPr lang="en-US" altLang="zh-CN" sz="3200" b="1" dirty="0">
              <a:latin typeface="宋体" panose="02010600030101010101" pitchFamily="2" charset="-122"/>
              <a:ea typeface="宋体" panose="02010600030101010101" pitchFamily="2" charset="-122"/>
            </a:endParaRPr>
          </a:p>
          <a:p>
            <a:pPr lvl="1" algn="just">
              <a:lnSpc>
                <a:spcPct val="90000"/>
              </a:lnSpc>
              <a:buFontTx/>
              <a:buNone/>
            </a:pP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函数的饱和值为</a:t>
            </a:r>
            <a:r>
              <a:rPr lang="en-US" altLang="zh-CN" sz="3200" b="1" dirty="0">
                <a:latin typeface="宋体" panose="02010600030101010101" pitchFamily="2" charset="-122"/>
                <a:ea typeface="宋体" panose="02010600030101010101" pitchFamily="2" charset="-122"/>
              </a:rPr>
              <a:t>0</a:t>
            </a:r>
            <a:r>
              <a:rPr lang="zh-CN" altLang="en-US" sz="3200" b="1" dirty="0">
                <a:latin typeface="宋体" panose="02010600030101010101" pitchFamily="2" charset="-122"/>
                <a:ea typeface="宋体" panose="02010600030101010101" pitchFamily="2" charset="-122"/>
              </a:rPr>
              <a:t>和</a:t>
            </a:r>
            <a:r>
              <a:rPr lang="en-US" altLang="zh-CN" sz="3200" b="1" dirty="0">
                <a:latin typeface="宋体" panose="02010600030101010101" pitchFamily="2" charset="-122"/>
                <a:ea typeface="宋体" panose="02010600030101010101" pitchFamily="2" charset="-122"/>
              </a:rPr>
              <a:t>1</a:t>
            </a:r>
            <a:r>
              <a:rPr lang="zh-CN" altLang="en-US" sz="3200" b="1" dirty="0">
                <a:latin typeface="宋体" panose="02010600030101010101" pitchFamily="2" charset="-122"/>
                <a:ea typeface="宋体" panose="02010600030101010101" pitchFamily="2" charset="-122"/>
              </a:rPr>
              <a:t>。</a:t>
            </a:r>
            <a:endParaRPr lang="zh-CN" altLang="en-US" sz="3200" b="1" dirty="0">
              <a:latin typeface="宋体" panose="02010600030101010101" pitchFamily="2" charset="-122"/>
              <a:ea typeface="宋体" panose="02010600030101010101" pitchFamily="2" charset="-122"/>
            </a:endParaRPr>
          </a:p>
          <a:p>
            <a:pPr lvl="1" algn="just">
              <a:lnSpc>
                <a:spcPct val="90000"/>
              </a:lnSpc>
              <a:buFontTx/>
              <a:buNone/>
            </a:pPr>
            <a:endParaRPr lang="zh-CN" altLang="en-US" sz="3200" b="1" dirty="0">
              <a:latin typeface="宋体" panose="02010600030101010101" pitchFamily="2" charset="-122"/>
              <a:ea typeface="宋体" panose="02010600030101010101" pitchFamily="2" charset="-122"/>
            </a:endParaRPr>
          </a:p>
          <a:p>
            <a:pPr lvl="1">
              <a:lnSpc>
                <a:spcPct val="90000"/>
              </a:lnSpc>
            </a:pPr>
            <a:r>
              <a:rPr lang="en-US" altLang="zh-CN" sz="3200" b="1" dirty="0">
                <a:latin typeface="宋体" panose="02010600030101010101" pitchFamily="2" charset="-122"/>
                <a:ea typeface="宋体" panose="02010600030101010101" pitchFamily="2" charset="-122"/>
              </a:rPr>
              <a:t>S</a:t>
            </a:r>
            <a:r>
              <a:rPr lang="zh-CN" altLang="en-US" sz="3200" b="1" dirty="0">
                <a:latin typeface="宋体" panose="02010600030101010101" pitchFamily="2" charset="-122"/>
                <a:ea typeface="宋体" panose="02010600030101010101" pitchFamily="2" charset="-122"/>
              </a:rPr>
              <a:t>形函数有较好的增益控制</a:t>
            </a:r>
            <a:r>
              <a:rPr lang="zh-CN" altLang="en-US" sz="3200" dirty="0">
                <a:latin typeface="宋体" panose="02010600030101010101" pitchFamily="2" charset="-122"/>
                <a:ea typeface="宋体" panose="02010600030101010101" pitchFamily="2" charset="-122"/>
              </a:rPr>
              <a:t> </a:t>
            </a:r>
            <a:endParaRPr lang="zh-CN" altLang="en-US" sz="3200" dirty="0">
              <a:latin typeface="宋体" panose="02010600030101010101" pitchFamily="2" charset="-122"/>
              <a:ea typeface="宋体" panose="02010600030101010101" pitchFamily="2" charset="-122"/>
            </a:endParaRPr>
          </a:p>
        </p:txBody>
      </p:sp>
      <p:sp>
        <p:nvSpPr>
          <p:cNvPr id="4" name="Rectangle 2"/>
          <p:cNvSpPr txBox="1">
            <a:spLocks noChangeArrowheads="1"/>
          </p:cNvSpPr>
          <p:nvPr/>
        </p:nvSpPr>
        <p:spPr bwMode="auto">
          <a:xfrm>
            <a:off x="762000" y="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smtClean="0">
                <a:latin typeface="宋体" panose="02010600030101010101" pitchFamily="2" charset="-122"/>
                <a:ea typeface="宋体" panose="02010600030101010101" pitchFamily="2" charset="-122"/>
              </a:rPr>
              <a:t>6.2 </a:t>
            </a:r>
            <a:r>
              <a:rPr lang="zh-CN" altLang="en-US" sz="4000" smtClean="0">
                <a:latin typeface="宋体" panose="02010600030101010101" pitchFamily="2" charset="-122"/>
                <a:ea typeface="宋体" panose="02010600030101010101" pitchFamily="2" charset="-122"/>
              </a:rPr>
              <a:t>人工神经网络的概念</a:t>
            </a:r>
            <a:endParaRPr lang="zh-CN" altLang="en-US" sz="4000" dirty="0">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19100" y="609600"/>
            <a:ext cx="8229600" cy="533400"/>
          </a:xfrm>
        </p:spPr>
        <p:txBody>
          <a:bodyPr/>
          <a:lstStyle/>
          <a:p>
            <a:r>
              <a:rPr lang="en-US" altLang="zh-CN" b="1" dirty="0" smtClean="0">
                <a:solidFill>
                  <a:schemeClr val="tx1"/>
                </a:solidFill>
                <a:latin typeface="宋体" panose="02010600030101010101" pitchFamily="2" charset="-122"/>
                <a:ea typeface="宋体" panose="02010600030101010101" pitchFamily="2" charset="-122"/>
              </a:rPr>
              <a:t>S</a:t>
            </a:r>
            <a:r>
              <a:rPr lang="zh-CN" altLang="en-US" b="1" dirty="0">
                <a:solidFill>
                  <a:schemeClr val="tx1"/>
                </a:solidFill>
                <a:latin typeface="宋体" panose="02010600030101010101" pitchFamily="2" charset="-122"/>
                <a:ea typeface="宋体" panose="02010600030101010101" pitchFamily="2" charset="-122"/>
              </a:rPr>
              <a:t>形函数</a:t>
            </a:r>
            <a:r>
              <a:rPr lang="zh-CN" altLang="en-US" dirty="0">
                <a:solidFill>
                  <a:schemeClr val="tx1"/>
                </a:solidFill>
                <a:latin typeface="宋体" panose="02010600030101010101" pitchFamily="2" charset="-122"/>
                <a:ea typeface="宋体" panose="02010600030101010101" pitchFamily="2" charset="-122"/>
              </a:rPr>
              <a:t> </a:t>
            </a:r>
            <a:endParaRPr lang="zh-CN" altLang="en-US" dirty="0">
              <a:solidFill>
                <a:schemeClr val="tx1"/>
              </a:solidFill>
              <a:latin typeface="宋体" panose="02010600030101010101" pitchFamily="2" charset="-122"/>
              <a:ea typeface="宋体" panose="02010600030101010101" pitchFamily="2" charset="-122"/>
            </a:endParaRPr>
          </a:p>
        </p:txBody>
      </p:sp>
      <p:grpSp>
        <p:nvGrpSpPr>
          <p:cNvPr id="71683" name="Group 3"/>
          <p:cNvGrpSpPr/>
          <p:nvPr/>
        </p:nvGrpSpPr>
        <p:grpSpPr bwMode="auto">
          <a:xfrm>
            <a:off x="1524000" y="1524000"/>
            <a:ext cx="6019800" cy="4191000"/>
            <a:chOff x="1344" y="1152"/>
            <a:chExt cx="3792" cy="2640"/>
          </a:xfrm>
        </p:grpSpPr>
        <p:grpSp>
          <p:nvGrpSpPr>
            <p:cNvPr id="71684" name="Group 4"/>
            <p:cNvGrpSpPr/>
            <p:nvPr/>
          </p:nvGrpSpPr>
          <p:grpSpPr bwMode="auto">
            <a:xfrm>
              <a:off x="1584" y="1152"/>
              <a:ext cx="3360" cy="2640"/>
              <a:chOff x="5577" y="9955"/>
              <a:chExt cx="2880" cy="2340"/>
            </a:xfrm>
          </p:grpSpPr>
          <p:sp>
            <p:nvSpPr>
              <p:cNvPr id="71685" name="Line 5"/>
              <p:cNvSpPr>
                <a:spLocks noChangeShapeType="1"/>
              </p:cNvSpPr>
              <p:nvPr/>
            </p:nvSpPr>
            <p:spPr bwMode="auto">
              <a:xfrm>
                <a:off x="5577" y="11203"/>
                <a:ext cx="27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86" name="Line 6"/>
              <p:cNvSpPr>
                <a:spLocks noChangeShapeType="1"/>
              </p:cNvSpPr>
              <p:nvPr/>
            </p:nvSpPr>
            <p:spPr bwMode="auto">
              <a:xfrm flipV="1">
                <a:off x="6837" y="9955"/>
                <a:ext cx="0" cy="234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87" name="Line 7"/>
              <p:cNvSpPr>
                <a:spLocks noChangeShapeType="1"/>
              </p:cNvSpPr>
              <p:nvPr/>
            </p:nvSpPr>
            <p:spPr bwMode="auto">
              <a:xfrm>
                <a:off x="5577" y="11983"/>
                <a:ext cx="2700"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1688" name="Line 8"/>
              <p:cNvSpPr>
                <a:spLocks noChangeShapeType="1"/>
              </p:cNvSpPr>
              <p:nvPr/>
            </p:nvSpPr>
            <p:spPr bwMode="auto">
              <a:xfrm>
                <a:off x="5757" y="10423"/>
                <a:ext cx="2700"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1689" name="Freeform 9"/>
              <p:cNvSpPr/>
              <p:nvPr/>
            </p:nvSpPr>
            <p:spPr bwMode="auto">
              <a:xfrm rot="7755011" flipV="1">
                <a:off x="5453" y="11108"/>
                <a:ext cx="1492" cy="789"/>
              </a:xfrm>
              <a:custGeom>
                <a:avLst/>
                <a:gdLst>
                  <a:gd name="T0" fmla="*/ 0 w 1980"/>
                  <a:gd name="T1" fmla="*/ 1248 h 1456"/>
                  <a:gd name="T2" fmla="*/ 900 w 1980"/>
                  <a:gd name="T3" fmla="*/ 1248 h 1456"/>
                  <a:gd name="T4" fmla="*/ 1980 w 1980"/>
                  <a:gd name="T5" fmla="*/ 0 h 1456"/>
                </a:gdLst>
                <a:ahLst/>
                <a:cxnLst>
                  <a:cxn ang="0">
                    <a:pos x="T0" y="T1"/>
                  </a:cxn>
                  <a:cxn ang="0">
                    <a:pos x="T2" y="T3"/>
                  </a:cxn>
                  <a:cxn ang="0">
                    <a:pos x="T4" y="T5"/>
                  </a:cxn>
                </a:cxnLst>
                <a:rect l="0" t="0" r="r" b="b"/>
                <a:pathLst>
                  <a:path w="1980" h="1456">
                    <a:moveTo>
                      <a:pt x="0" y="1248"/>
                    </a:moveTo>
                    <a:cubicBezTo>
                      <a:pt x="285" y="1352"/>
                      <a:pt x="570" y="1456"/>
                      <a:pt x="900" y="1248"/>
                    </a:cubicBezTo>
                    <a:cubicBezTo>
                      <a:pt x="1230" y="1040"/>
                      <a:pt x="1800" y="182"/>
                      <a:pt x="1980" y="0"/>
                    </a:cubicBez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0" name="Freeform 10"/>
              <p:cNvSpPr/>
              <p:nvPr/>
            </p:nvSpPr>
            <p:spPr bwMode="auto">
              <a:xfrm rot="18525815" flipV="1">
                <a:off x="6775" y="10387"/>
                <a:ext cx="1534" cy="871"/>
              </a:xfrm>
              <a:custGeom>
                <a:avLst/>
                <a:gdLst>
                  <a:gd name="T0" fmla="*/ 0 w 1980"/>
                  <a:gd name="T1" fmla="*/ 1248 h 1456"/>
                  <a:gd name="T2" fmla="*/ 900 w 1980"/>
                  <a:gd name="T3" fmla="*/ 1248 h 1456"/>
                  <a:gd name="T4" fmla="*/ 1980 w 1980"/>
                  <a:gd name="T5" fmla="*/ 0 h 1456"/>
                </a:gdLst>
                <a:ahLst/>
                <a:cxnLst>
                  <a:cxn ang="0">
                    <a:pos x="T0" y="T1"/>
                  </a:cxn>
                  <a:cxn ang="0">
                    <a:pos x="T2" y="T3"/>
                  </a:cxn>
                  <a:cxn ang="0">
                    <a:pos x="T4" y="T5"/>
                  </a:cxn>
                </a:cxnLst>
                <a:rect l="0" t="0" r="r" b="b"/>
                <a:pathLst>
                  <a:path w="1980" h="1456">
                    <a:moveTo>
                      <a:pt x="0" y="1248"/>
                    </a:moveTo>
                    <a:cubicBezTo>
                      <a:pt x="285" y="1352"/>
                      <a:pt x="570" y="1456"/>
                      <a:pt x="900" y="1248"/>
                    </a:cubicBezTo>
                    <a:cubicBezTo>
                      <a:pt x="1230" y="1040"/>
                      <a:pt x="1800" y="182"/>
                      <a:pt x="1980" y="0"/>
                    </a:cubicBez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1691" name="Text Box 11"/>
            <p:cNvSpPr txBox="1">
              <a:spLocks noChangeArrowheads="1"/>
            </p:cNvSpPr>
            <p:nvPr/>
          </p:nvSpPr>
          <p:spPr bwMode="auto">
            <a:xfrm>
              <a:off x="3072" y="1488"/>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anose="02020603050405020304" pitchFamily="18" charset="0"/>
                </a:rPr>
                <a:t>a+b </a:t>
              </a:r>
              <a:endParaRPr lang="en-US" altLang="zh-CN">
                <a:latin typeface="Times New Roman" panose="02020603050405020304" pitchFamily="18" charset="0"/>
              </a:endParaRPr>
            </a:p>
          </p:txBody>
        </p:sp>
        <p:sp>
          <p:nvSpPr>
            <p:cNvPr id="71692" name="Text Box 12"/>
            <p:cNvSpPr txBox="1">
              <a:spLocks noChangeArrowheads="1"/>
            </p:cNvSpPr>
            <p:nvPr/>
          </p:nvSpPr>
          <p:spPr bwMode="auto">
            <a:xfrm>
              <a:off x="2544" y="1152"/>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anose="02020603050405020304" pitchFamily="18" charset="0"/>
                </a:rPr>
                <a:t>o</a:t>
              </a:r>
              <a:endParaRPr lang="en-US" altLang="zh-CN">
                <a:latin typeface="Times New Roman" panose="02020603050405020304" pitchFamily="18" charset="0"/>
              </a:endParaRPr>
            </a:p>
          </p:txBody>
        </p:sp>
        <p:sp>
          <p:nvSpPr>
            <p:cNvPr id="71693" name="Text Box 13"/>
            <p:cNvSpPr txBox="1">
              <a:spLocks noChangeArrowheads="1"/>
            </p:cNvSpPr>
            <p:nvPr/>
          </p:nvSpPr>
          <p:spPr bwMode="auto">
            <a:xfrm>
              <a:off x="3024" y="264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anose="02020603050405020304" pitchFamily="18" charset="0"/>
                </a:rPr>
                <a:t>(0,c)</a:t>
              </a:r>
              <a:endParaRPr lang="en-US" altLang="zh-CN">
                <a:latin typeface="Times New Roman" panose="02020603050405020304" pitchFamily="18" charset="0"/>
              </a:endParaRPr>
            </a:p>
          </p:txBody>
        </p:sp>
        <p:sp>
          <p:nvSpPr>
            <p:cNvPr id="71694" name="Text Box 14"/>
            <p:cNvSpPr txBox="1">
              <a:spLocks noChangeArrowheads="1"/>
            </p:cNvSpPr>
            <p:nvPr/>
          </p:nvSpPr>
          <p:spPr bwMode="auto">
            <a:xfrm>
              <a:off x="4608" y="2640"/>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anose="02020603050405020304" pitchFamily="18" charset="0"/>
                </a:rPr>
                <a:t>net</a:t>
              </a:r>
              <a:endParaRPr lang="en-US" altLang="zh-CN">
                <a:latin typeface="Times New Roman" panose="02020603050405020304" pitchFamily="18" charset="0"/>
              </a:endParaRPr>
            </a:p>
          </p:txBody>
        </p:sp>
        <p:sp>
          <p:nvSpPr>
            <p:cNvPr id="71695" name="Text Box 15"/>
            <p:cNvSpPr txBox="1">
              <a:spLocks noChangeArrowheads="1"/>
            </p:cNvSpPr>
            <p:nvPr/>
          </p:nvSpPr>
          <p:spPr bwMode="auto">
            <a:xfrm>
              <a:off x="3120" y="345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anose="02020603050405020304" pitchFamily="18" charset="0"/>
                </a:rPr>
                <a:t>a</a:t>
              </a:r>
              <a:endParaRPr lang="en-US" altLang="zh-CN">
                <a:latin typeface="Times New Roman" panose="02020603050405020304" pitchFamily="18" charset="0"/>
              </a:endParaRPr>
            </a:p>
          </p:txBody>
        </p:sp>
        <p:sp>
          <p:nvSpPr>
            <p:cNvPr id="71696" name="Text Box 16"/>
            <p:cNvSpPr txBox="1">
              <a:spLocks noChangeArrowheads="1"/>
            </p:cNvSpPr>
            <p:nvPr/>
          </p:nvSpPr>
          <p:spPr bwMode="auto">
            <a:xfrm>
              <a:off x="1344" y="2064"/>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anose="02020603050405020304" pitchFamily="18" charset="0"/>
                </a:rPr>
                <a:t>c=a+b/2</a:t>
              </a:r>
              <a:endParaRPr lang="en-US" altLang="zh-CN">
                <a:latin typeface="Times New Roman" panose="02020603050405020304" pitchFamily="18" charset="0"/>
              </a:endParaRPr>
            </a:p>
          </p:txBody>
        </p:sp>
      </p:grpSp>
      <p:sp>
        <p:nvSpPr>
          <p:cNvPr id="17" name="Rectangle 2"/>
          <p:cNvSpPr txBox="1">
            <a:spLocks noChangeArrowheads="1"/>
          </p:cNvSpPr>
          <p:nvPr/>
        </p:nvSpPr>
        <p:spPr bwMode="auto">
          <a:xfrm>
            <a:off x="762000" y="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smtClean="0">
                <a:latin typeface="宋体" panose="02010600030101010101" pitchFamily="2" charset="-122"/>
                <a:ea typeface="宋体" panose="02010600030101010101" pitchFamily="2" charset="-122"/>
              </a:rPr>
              <a:t>6.2 </a:t>
            </a:r>
            <a:r>
              <a:rPr lang="zh-CN" altLang="en-US" sz="4000" smtClean="0">
                <a:latin typeface="宋体" panose="02010600030101010101" pitchFamily="2" charset="-122"/>
                <a:ea typeface="宋体" panose="02010600030101010101" pitchFamily="2" charset="-122"/>
              </a:rPr>
              <a:t>人工神经网络的概念</a:t>
            </a:r>
            <a:endParaRPr lang="zh-CN" altLang="en-US" sz="4000" dirty="0">
              <a:latin typeface="宋体" panose="02010600030101010101" pitchFamily="2" charset="-122"/>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685800"/>
            <a:ext cx="8229600" cy="533400"/>
          </a:xfrm>
        </p:spPr>
        <p:txBody>
          <a:bodyPr/>
          <a:lstStyle/>
          <a:p>
            <a:r>
              <a:rPr lang="zh-CN" altLang="en-US" b="1" dirty="0">
                <a:solidFill>
                  <a:srgbClr val="C00000"/>
                </a:solidFill>
                <a:latin typeface="宋体" panose="02010600030101010101" pitchFamily="2" charset="-122"/>
                <a:ea typeface="宋体" panose="02010600030101010101" pitchFamily="2" charset="-122"/>
              </a:rPr>
              <a:t>简单单级网</a:t>
            </a:r>
            <a:endParaRPr lang="zh-CN" altLang="en-US" dirty="0">
              <a:solidFill>
                <a:srgbClr val="C00000"/>
              </a:solidFill>
              <a:latin typeface="宋体" panose="02010600030101010101" pitchFamily="2" charset="-122"/>
              <a:ea typeface="宋体" panose="02010600030101010101" pitchFamily="2" charset="-122"/>
            </a:endParaRPr>
          </a:p>
        </p:txBody>
      </p:sp>
      <p:grpSp>
        <p:nvGrpSpPr>
          <p:cNvPr id="77827" name="Group 3"/>
          <p:cNvGrpSpPr/>
          <p:nvPr/>
        </p:nvGrpSpPr>
        <p:grpSpPr bwMode="auto">
          <a:xfrm>
            <a:off x="1447800" y="1828800"/>
            <a:ext cx="6553200" cy="3276600"/>
            <a:chOff x="912" y="1152"/>
            <a:chExt cx="4128" cy="2064"/>
          </a:xfrm>
        </p:grpSpPr>
        <p:grpSp>
          <p:nvGrpSpPr>
            <p:cNvPr id="77828" name="Group 4"/>
            <p:cNvGrpSpPr/>
            <p:nvPr/>
          </p:nvGrpSpPr>
          <p:grpSpPr bwMode="auto">
            <a:xfrm>
              <a:off x="912" y="1152"/>
              <a:ext cx="4128" cy="2064"/>
              <a:chOff x="2337" y="5083"/>
              <a:chExt cx="5220" cy="1716"/>
            </a:xfrm>
          </p:grpSpPr>
          <p:sp>
            <p:nvSpPr>
              <p:cNvPr id="77829" name="Oval 5"/>
              <p:cNvSpPr>
                <a:spLocks noChangeArrowheads="1"/>
              </p:cNvSpPr>
              <p:nvPr/>
            </p:nvSpPr>
            <p:spPr bwMode="auto">
              <a:xfrm>
                <a:off x="3777" y="5083"/>
                <a:ext cx="180" cy="156"/>
              </a:xfrm>
              <a:prstGeom prst="ellipse">
                <a:avLst/>
              </a:prstGeom>
              <a:solidFill>
                <a:srgbClr val="FFFFFF"/>
              </a:solidFill>
              <a:ln w="9525">
                <a:solidFill>
                  <a:srgbClr val="000000"/>
                </a:solidFill>
                <a:round/>
              </a:ln>
            </p:spPr>
            <p:txBody>
              <a:bodyPr/>
              <a:lstStyle/>
              <a:p>
                <a:endParaRPr lang="zh-CN" altLang="en-US"/>
              </a:p>
            </p:txBody>
          </p:sp>
          <p:sp>
            <p:nvSpPr>
              <p:cNvPr id="77830" name="Oval 6"/>
              <p:cNvSpPr>
                <a:spLocks noChangeArrowheads="1"/>
              </p:cNvSpPr>
              <p:nvPr/>
            </p:nvSpPr>
            <p:spPr bwMode="auto">
              <a:xfrm>
                <a:off x="3777" y="6643"/>
                <a:ext cx="180" cy="156"/>
              </a:xfrm>
              <a:prstGeom prst="ellipse">
                <a:avLst/>
              </a:prstGeom>
              <a:solidFill>
                <a:srgbClr val="FFFFFF"/>
              </a:solidFill>
              <a:ln w="9525">
                <a:solidFill>
                  <a:srgbClr val="000000"/>
                </a:solidFill>
                <a:round/>
              </a:ln>
            </p:spPr>
            <p:txBody>
              <a:bodyPr/>
              <a:lstStyle/>
              <a:p>
                <a:endParaRPr lang="zh-CN" altLang="en-US"/>
              </a:p>
            </p:txBody>
          </p:sp>
          <p:sp>
            <p:nvSpPr>
              <p:cNvPr id="77831" name="Oval 7"/>
              <p:cNvSpPr>
                <a:spLocks noChangeArrowheads="1"/>
              </p:cNvSpPr>
              <p:nvPr/>
            </p:nvSpPr>
            <p:spPr bwMode="auto">
              <a:xfrm>
                <a:off x="3777" y="5707"/>
                <a:ext cx="180" cy="156"/>
              </a:xfrm>
              <a:prstGeom prst="ellipse">
                <a:avLst/>
              </a:prstGeom>
              <a:solidFill>
                <a:srgbClr val="FFFFFF"/>
              </a:solidFill>
              <a:ln w="9525">
                <a:solidFill>
                  <a:srgbClr val="000000"/>
                </a:solidFill>
                <a:round/>
              </a:ln>
            </p:spPr>
            <p:txBody>
              <a:bodyPr/>
              <a:lstStyle/>
              <a:p>
                <a:endParaRPr lang="zh-CN" altLang="en-US"/>
              </a:p>
            </p:txBody>
          </p:sp>
          <p:sp>
            <p:nvSpPr>
              <p:cNvPr id="77832" name="Rectangle 8"/>
              <p:cNvSpPr>
                <a:spLocks noChangeArrowheads="1"/>
              </p:cNvSpPr>
              <p:nvPr/>
            </p:nvSpPr>
            <p:spPr bwMode="auto">
              <a:xfrm>
                <a:off x="6297" y="5083"/>
                <a:ext cx="180" cy="156"/>
              </a:xfrm>
              <a:prstGeom prst="rect">
                <a:avLst/>
              </a:prstGeom>
              <a:solidFill>
                <a:srgbClr val="FFFFFF"/>
              </a:solidFill>
              <a:ln w="9525">
                <a:solidFill>
                  <a:srgbClr val="000000"/>
                </a:solidFill>
                <a:miter lim="800000"/>
              </a:ln>
            </p:spPr>
            <p:txBody>
              <a:bodyPr/>
              <a:lstStyle/>
              <a:p>
                <a:endParaRPr lang="zh-CN" altLang="en-US"/>
              </a:p>
            </p:txBody>
          </p:sp>
          <p:sp>
            <p:nvSpPr>
              <p:cNvPr id="77833" name="Rectangle 9"/>
              <p:cNvSpPr>
                <a:spLocks noChangeArrowheads="1"/>
              </p:cNvSpPr>
              <p:nvPr/>
            </p:nvSpPr>
            <p:spPr bwMode="auto">
              <a:xfrm>
                <a:off x="6297" y="5707"/>
                <a:ext cx="180" cy="156"/>
              </a:xfrm>
              <a:prstGeom prst="rect">
                <a:avLst/>
              </a:prstGeom>
              <a:solidFill>
                <a:srgbClr val="FFFFFF"/>
              </a:solidFill>
              <a:ln w="9525">
                <a:solidFill>
                  <a:srgbClr val="000000"/>
                </a:solidFill>
                <a:miter lim="800000"/>
              </a:ln>
            </p:spPr>
            <p:txBody>
              <a:bodyPr/>
              <a:lstStyle/>
              <a:p>
                <a:endParaRPr lang="zh-CN" altLang="en-US"/>
              </a:p>
            </p:txBody>
          </p:sp>
          <p:sp>
            <p:nvSpPr>
              <p:cNvPr id="77834" name="Rectangle 10"/>
              <p:cNvSpPr>
                <a:spLocks noChangeArrowheads="1"/>
              </p:cNvSpPr>
              <p:nvPr/>
            </p:nvSpPr>
            <p:spPr bwMode="auto">
              <a:xfrm>
                <a:off x="6297" y="6643"/>
                <a:ext cx="180" cy="156"/>
              </a:xfrm>
              <a:prstGeom prst="rect">
                <a:avLst/>
              </a:prstGeom>
              <a:solidFill>
                <a:srgbClr val="FFFFFF"/>
              </a:solidFill>
              <a:ln w="9525">
                <a:solidFill>
                  <a:srgbClr val="000000"/>
                </a:solidFill>
                <a:miter lim="800000"/>
              </a:ln>
            </p:spPr>
            <p:txBody>
              <a:bodyPr/>
              <a:lstStyle/>
              <a:p>
                <a:endParaRPr lang="zh-CN" altLang="en-US"/>
              </a:p>
            </p:txBody>
          </p:sp>
          <p:sp>
            <p:nvSpPr>
              <p:cNvPr id="77835" name="Line 11"/>
              <p:cNvSpPr>
                <a:spLocks noChangeShapeType="1"/>
              </p:cNvSpPr>
              <p:nvPr/>
            </p:nvSpPr>
            <p:spPr bwMode="auto">
              <a:xfrm>
                <a:off x="2337" y="5164"/>
                <a:ext cx="14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6" name="Line 12"/>
              <p:cNvSpPr>
                <a:spLocks noChangeShapeType="1"/>
              </p:cNvSpPr>
              <p:nvPr/>
            </p:nvSpPr>
            <p:spPr bwMode="auto">
              <a:xfrm>
                <a:off x="2337" y="5767"/>
                <a:ext cx="14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7" name="Line 13"/>
              <p:cNvSpPr>
                <a:spLocks noChangeShapeType="1"/>
              </p:cNvSpPr>
              <p:nvPr/>
            </p:nvSpPr>
            <p:spPr bwMode="auto">
              <a:xfrm>
                <a:off x="2337" y="6709"/>
                <a:ext cx="14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8" name="Line 14"/>
              <p:cNvSpPr>
                <a:spLocks noChangeShapeType="1"/>
              </p:cNvSpPr>
              <p:nvPr/>
            </p:nvSpPr>
            <p:spPr bwMode="auto">
              <a:xfrm>
                <a:off x="6477" y="5158"/>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9" name="Line 15"/>
              <p:cNvSpPr>
                <a:spLocks noChangeShapeType="1"/>
              </p:cNvSpPr>
              <p:nvPr/>
            </p:nvSpPr>
            <p:spPr bwMode="auto">
              <a:xfrm>
                <a:off x="6477" y="5782"/>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40" name="Line 16"/>
              <p:cNvSpPr>
                <a:spLocks noChangeShapeType="1"/>
              </p:cNvSpPr>
              <p:nvPr/>
            </p:nvSpPr>
            <p:spPr bwMode="auto">
              <a:xfrm>
                <a:off x="6477" y="6703"/>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41" name="Line 17"/>
              <p:cNvSpPr>
                <a:spLocks noChangeShapeType="1"/>
              </p:cNvSpPr>
              <p:nvPr/>
            </p:nvSpPr>
            <p:spPr bwMode="auto">
              <a:xfrm>
                <a:off x="3957" y="5158"/>
                <a:ext cx="23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42" name="Line 18"/>
              <p:cNvSpPr>
                <a:spLocks noChangeShapeType="1"/>
              </p:cNvSpPr>
              <p:nvPr/>
            </p:nvSpPr>
            <p:spPr bwMode="auto">
              <a:xfrm>
                <a:off x="3957" y="5767"/>
                <a:ext cx="23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43" name="Line 19"/>
              <p:cNvSpPr>
                <a:spLocks noChangeShapeType="1"/>
              </p:cNvSpPr>
              <p:nvPr/>
            </p:nvSpPr>
            <p:spPr bwMode="auto">
              <a:xfrm>
                <a:off x="3957" y="6718"/>
                <a:ext cx="23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44" name="Line 20"/>
              <p:cNvSpPr>
                <a:spLocks noChangeShapeType="1"/>
              </p:cNvSpPr>
              <p:nvPr/>
            </p:nvSpPr>
            <p:spPr bwMode="auto">
              <a:xfrm>
                <a:off x="3957" y="5239"/>
                <a:ext cx="234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45" name="Line 21"/>
              <p:cNvSpPr>
                <a:spLocks noChangeShapeType="1"/>
              </p:cNvSpPr>
              <p:nvPr/>
            </p:nvSpPr>
            <p:spPr bwMode="auto">
              <a:xfrm>
                <a:off x="3957" y="5863"/>
                <a:ext cx="2340" cy="7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46" name="Line 22"/>
              <p:cNvSpPr>
                <a:spLocks noChangeShapeType="1"/>
              </p:cNvSpPr>
              <p:nvPr/>
            </p:nvSpPr>
            <p:spPr bwMode="auto">
              <a:xfrm>
                <a:off x="3957" y="5239"/>
                <a:ext cx="2340" cy="140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47" name="Line 23"/>
              <p:cNvSpPr>
                <a:spLocks noChangeShapeType="1"/>
              </p:cNvSpPr>
              <p:nvPr/>
            </p:nvSpPr>
            <p:spPr bwMode="auto">
              <a:xfrm flipV="1">
                <a:off x="3957" y="5239"/>
                <a:ext cx="234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48" name="Line 24"/>
              <p:cNvSpPr>
                <a:spLocks noChangeShapeType="1"/>
              </p:cNvSpPr>
              <p:nvPr/>
            </p:nvSpPr>
            <p:spPr bwMode="auto">
              <a:xfrm flipV="1">
                <a:off x="3957" y="5239"/>
                <a:ext cx="2340" cy="140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49" name="Line 25"/>
              <p:cNvSpPr>
                <a:spLocks noChangeShapeType="1"/>
              </p:cNvSpPr>
              <p:nvPr/>
            </p:nvSpPr>
            <p:spPr bwMode="auto">
              <a:xfrm flipV="1">
                <a:off x="3957" y="5863"/>
                <a:ext cx="2340" cy="7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7850" name="Rectangle 26"/>
            <p:cNvSpPr>
              <a:spLocks noChangeArrowheads="1"/>
            </p:cNvSpPr>
            <p:nvPr/>
          </p:nvSpPr>
          <p:spPr bwMode="auto">
            <a:xfrm>
              <a:off x="2133" y="2457"/>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77851" name="Rectangle 27"/>
            <p:cNvSpPr>
              <a:spLocks noChangeArrowheads="1"/>
            </p:cNvSpPr>
            <p:nvPr/>
          </p:nvSpPr>
          <p:spPr bwMode="auto">
            <a:xfrm>
              <a:off x="4022" y="2448"/>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grpSp>
      <p:grpSp>
        <p:nvGrpSpPr>
          <p:cNvPr id="77852" name="Group 28"/>
          <p:cNvGrpSpPr/>
          <p:nvPr/>
        </p:nvGrpSpPr>
        <p:grpSpPr bwMode="auto">
          <a:xfrm>
            <a:off x="1677988" y="1600200"/>
            <a:ext cx="836612" cy="3368675"/>
            <a:chOff x="1057" y="1008"/>
            <a:chExt cx="527" cy="2122"/>
          </a:xfrm>
        </p:grpSpPr>
        <p:sp>
          <p:nvSpPr>
            <p:cNvPr id="77853" name="Rectangle 29"/>
            <p:cNvSpPr>
              <a:spLocks noChangeArrowheads="1"/>
            </p:cNvSpPr>
            <p:nvPr/>
          </p:nvSpPr>
          <p:spPr bwMode="auto">
            <a:xfrm>
              <a:off x="1104" y="1008"/>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1</a:t>
              </a:r>
              <a:endParaRPr kumimoji="1" lang="en-US" altLang="zh-CN" sz="2000" b="1">
                <a:latin typeface="Times New Roman" panose="02020603050405020304" pitchFamily="18" charset="0"/>
              </a:endParaRPr>
            </a:p>
          </p:txBody>
        </p:sp>
        <p:sp>
          <p:nvSpPr>
            <p:cNvPr id="77854" name="Rectangle 30"/>
            <p:cNvSpPr>
              <a:spLocks noChangeArrowheads="1"/>
            </p:cNvSpPr>
            <p:nvPr/>
          </p:nvSpPr>
          <p:spPr bwMode="auto">
            <a:xfrm>
              <a:off x="1104" y="1728"/>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2</a:t>
              </a:r>
              <a:endParaRPr kumimoji="1" lang="en-US" altLang="zh-CN" sz="2000" b="1" baseline="-30000">
                <a:latin typeface="Times New Roman" panose="02020603050405020304" pitchFamily="18" charset="0"/>
              </a:endParaRPr>
            </a:p>
          </p:txBody>
        </p:sp>
        <p:sp>
          <p:nvSpPr>
            <p:cNvPr id="77855" name="Rectangle 31"/>
            <p:cNvSpPr>
              <a:spLocks noChangeArrowheads="1"/>
            </p:cNvSpPr>
            <p:nvPr/>
          </p:nvSpPr>
          <p:spPr bwMode="auto">
            <a:xfrm>
              <a:off x="1170" y="242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77856" name="Rectangle 32"/>
            <p:cNvSpPr>
              <a:spLocks noChangeArrowheads="1"/>
            </p:cNvSpPr>
            <p:nvPr/>
          </p:nvSpPr>
          <p:spPr bwMode="auto">
            <a:xfrm>
              <a:off x="1057" y="2880"/>
              <a:ext cx="2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n</a:t>
              </a:r>
              <a:endParaRPr kumimoji="1" lang="en-US" altLang="zh-CN" sz="2000" b="1" baseline="-30000">
                <a:latin typeface="Times New Roman" panose="02020603050405020304" pitchFamily="18" charset="0"/>
              </a:endParaRPr>
            </a:p>
          </p:txBody>
        </p:sp>
      </p:grpSp>
      <p:grpSp>
        <p:nvGrpSpPr>
          <p:cNvPr id="77857" name="Group 33"/>
          <p:cNvGrpSpPr/>
          <p:nvPr/>
        </p:nvGrpSpPr>
        <p:grpSpPr bwMode="auto">
          <a:xfrm>
            <a:off x="7399338" y="1524000"/>
            <a:ext cx="449262" cy="3368675"/>
            <a:chOff x="4661" y="960"/>
            <a:chExt cx="283" cy="2122"/>
          </a:xfrm>
        </p:grpSpPr>
        <p:sp>
          <p:nvSpPr>
            <p:cNvPr id="77858" name="Rectangle 34"/>
            <p:cNvSpPr>
              <a:spLocks noChangeArrowheads="1"/>
            </p:cNvSpPr>
            <p:nvPr/>
          </p:nvSpPr>
          <p:spPr bwMode="auto">
            <a:xfrm>
              <a:off x="4661" y="960"/>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1</a:t>
              </a:r>
              <a:endParaRPr kumimoji="1" lang="en-US" altLang="zh-CN" sz="2000" b="1" baseline="-30000">
                <a:latin typeface="Times New Roman" panose="02020603050405020304" pitchFamily="18" charset="0"/>
              </a:endParaRPr>
            </a:p>
          </p:txBody>
        </p:sp>
        <p:sp>
          <p:nvSpPr>
            <p:cNvPr id="77859" name="Rectangle 35"/>
            <p:cNvSpPr>
              <a:spLocks noChangeArrowheads="1"/>
            </p:cNvSpPr>
            <p:nvPr/>
          </p:nvSpPr>
          <p:spPr bwMode="auto">
            <a:xfrm>
              <a:off x="4661" y="1728"/>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2</a:t>
              </a:r>
              <a:endParaRPr kumimoji="1" lang="en-US" altLang="zh-CN" sz="2000" b="1" baseline="-30000">
                <a:latin typeface="Times New Roman" panose="02020603050405020304" pitchFamily="18" charset="0"/>
              </a:endParaRPr>
            </a:p>
          </p:txBody>
        </p:sp>
        <p:sp>
          <p:nvSpPr>
            <p:cNvPr id="77860" name="Rectangle 36"/>
            <p:cNvSpPr>
              <a:spLocks noChangeArrowheads="1"/>
            </p:cNvSpPr>
            <p:nvPr/>
          </p:nvSpPr>
          <p:spPr bwMode="auto">
            <a:xfrm>
              <a:off x="4661" y="2832"/>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m</a:t>
              </a:r>
              <a:endParaRPr kumimoji="1" lang="en-US" altLang="zh-CN" sz="2000" b="1" baseline="-30000">
                <a:latin typeface="Times New Roman" panose="02020603050405020304" pitchFamily="18" charset="0"/>
              </a:endParaRPr>
            </a:p>
          </p:txBody>
        </p:sp>
      </p:grpSp>
      <p:grpSp>
        <p:nvGrpSpPr>
          <p:cNvPr id="77861" name="Group 37"/>
          <p:cNvGrpSpPr/>
          <p:nvPr/>
        </p:nvGrpSpPr>
        <p:grpSpPr bwMode="auto">
          <a:xfrm>
            <a:off x="3733800" y="1600200"/>
            <a:ext cx="685800" cy="3597275"/>
            <a:chOff x="2352" y="1008"/>
            <a:chExt cx="432" cy="2266"/>
          </a:xfrm>
        </p:grpSpPr>
        <p:sp>
          <p:nvSpPr>
            <p:cNvPr id="77862" name="Rectangle 38"/>
            <p:cNvSpPr>
              <a:spLocks noChangeArrowheads="1"/>
            </p:cNvSpPr>
            <p:nvPr/>
          </p:nvSpPr>
          <p:spPr bwMode="auto">
            <a:xfrm>
              <a:off x="2352" y="3024"/>
              <a:ext cx="3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w</a:t>
              </a:r>
              <a:r>
                <a:rPr kumimoji="1" lang="en-US" altLang="zh-CN" sz="2000" b="1" baseline="-30000">
                  <a:latin typeface="Times New Roman" panose="02020603050405020304" pitchFamily="18" charset="0"/>
                </a:rPr>
                <a:t>nm</a:t>
              </a:r>
              <a:endParaRPr kumimoji="1" lang="en-US" altLang="zh-CN" sz="2000" b="1" baseline="-30000">
                <a:latin typeface="Times New Roman" panose="02020603050405020304" pitchFamily="18" charset="0"/>
              </a:endParaRPr>
            </a:p>
          </p:txBody>
        </p:sp>
        <p:sp>
          <p:nvSpPr>
            <p:cNvPr id="77863" name="Rectangle 39"/>
            <p:cNvSpPr>
              <a:spLocks noChangeArrowheads="1"/>
            </p:cNvSpPr>
            <p:nvPr/>
          </p:nvSpPr>
          <p:spPr bwMode="auto">
            <a:xfrm>
              <a:off x="2398" y="100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w</a:t>
              </a:r>
              <a:r>
                <a:rPr kumimoji="1" lang="en-US" altLang="zh-CN" sz="2000" b="1" baseline="-30000">
                  <a:latin typeface="Times New Roman" panose="02020603050405020304" pitchFamily="18" charset="0"/>
                </a:rPr>
                <a:t>11</a:t>
              </a:r>
              <a:endParaRPr kumimoji="1" lang="en-US" altLang="zh-CN" sz="2000" b="1" baseline="-30000">
                <a:latin typeface="Times New Roman" panose="02020603050405020304" pitchFamily="18" charset="0"/>
              </a:endParaRPr>
            </a:p>
          </p:txBody>
        </p:sp>
        <p:sp>
          <p:nvSpPr>
            <p:cNvPr id="77864" name="Rectangle 40"/>
            <p:cNvSpPr>
              <a:spLocks noChangeArrowheads="1"/>
            </p:cNvSpPr>
            <p:nvPr/>
          </p:nvSpPr>
          <p:spPr bwMode="auto">
            <a:xfrm>
              <a:off x="2413" y="1488"/>
              <a:ext cx="3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000" b="1">
                  <a:latin typeface="Times New Roman" panose="02020603050405020304" pitchFamily="18" charset="0"/>
                </a:rPr>
                <a:t>w</a:t>
              </a:r>
              <a:r>
                <a:rPr kumimoji="1" lang="en-US" altLang="zh-CN" sz="2000" b="1" baseline="-30000">
                  <a:latin typeface="Times New Roman" panose="02020603050405020304" pitchFamily="18" charset="0"/>
                </a:rPr>
                <a:t>1m</a:t>
              </a:r>
              <a:endParaRPr kumimoji="1" lang="en-US" altLang="zh-CN" sz="2000" b="1" baseline="-30000">
                <a:latin typeface="Times New Roman" panose="02020603050405020304" pitchFamily="18" charset="0"/>
              </a:endParaRPr>
            </a:p>
          </p:txBody>
        </p:sp>
        <p:sp>
          <p:nvSpPr>
            <p:cNvPr id="77865" name="Rectangle 41"/>
            <p:cNvSpPr>
              <a:spLocks noChangeArrowheads="1"/>
            </p:cNvSpPr>
            <p:nvPr/>
          </p:nvSpPr>
          <p:spPr bwMode="auto">
            <a:xfrm>
              <a:off x="2413" y="2016"/>
              <a:ext cx="3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w</a:t>
              </a:r>
              <a:r>
                <a:rPr kumimoji="1" lang="en-US" altLang="zh-CN" sz="2000" b="1" baseline="-30000">
                  <a:latin typeface="Times New Roman" panose="02020603050405020304" pitchFamily="18" charset="0"/>
                </a:rPr>
                <a:t>2m</a:t>
              </a:r>
              <a:endParaRPr kumimoji="1" lang="en-US" altLang="zh-CN" sz="2000" b="1" baseline="-30000">
                <a:latin typeface="Times New Roman" panose="02020603050405020304" pitchFamily="18" charset="0"/>
              </a:endParaRPr>
            </a:p>
          </p:txBody>
        </p:sp>
        <p:sp>
          <p:nvSpPr>
            <p:cNvPr id="77866" name="Rectangle 42"/>
            <p:cNvSpPr>
              <a:spLocks noChangeArrowheads="1"/>
            </p:cNvSpPr>
            <p:nvPr/>
          </p:nvSpPr>
          <p:spPr bwMode="auto">
            <a:xfrm>
              <a:off x="2394" y="2400"/>
              <a:ext cx="3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w</a:t>
              </a:r>
              <a:r>
                <a:rPr kumimoji="1" lang="en-US" altLang="zh-CN" sz="2000" b="1" baseline="-30000">
                  <a:latin typeface="Times New Roman" panose="02020603050405020304" pitchFamily="18" charset="0"/>
                </a:rPr>
                <a:t>n1</a:t>
              </a:r>
              <a:endParaRPr kumimoji="1" lang="en-US" altLang="zh-CN" sz="2000" b="1" baseline="-30000">
                <a:latin typeface="Times New Roman" panose="02020603050405020304" pitchFamily="18" charset="0"/>
              </a:endParaRPr>
            </a:p>
          </p:txBody>
        </p:sp>
      </p:grpSp>
      <p:grpSp>
        <p:nvGrpSpPr>
          <p:cNvPr id="77867" name="Group 43"/>
          <p:cNvGrpSpPr/>
          <p:nvPr/>
        </p:nvGrpSpPr>
        <p:grpSpPr bwMode="auto">
          <a:xfrm>
            <a:off x="2971800" y="5181600"/>
            <a:ext cx="4114800" cy="434975"/>
            <a:chOff x="1872" y="3264"/>
            <a:chExt cx="2592" cy="274"/>
          </a:xfrm>
        </p:grpSpPr>
        <p:sp>
          <p:nvSpPr>
            <p:cNvPr id="77868" name="Rectangle 44"/>
            <p:cNvSpPr>
              <a:spLocks noChangeArrowheads="1"/>
            </p:cNvSpPr>
            <p:nvPr/>
          </p:nvSpPr>
          <p:spPr bwMode="auto">
            <a:xfrm>
              <a:off x="3648" y="3264"/>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28600" algn="just"/>
              <a:r>
                <a:rPr kumimoji="1" lang="zh-CN" altLang="en-US" sz="2000" b="1">
                  <a:latin typeface="Times New Roman" panose="02020603050405020304" pitchFamily="18" charset="0"/>
                </a:rPr>
                <a:t>输出层</a:t>
              </a:r>
              <a:endParaRPr kumimoji="1" lang="zh-CN" altLang="en-US" sz="2000" b="1">
                <a:latin typeface="Times New Roman" panose="02020603050405020304" pitchFamily="18" charset="0"/>
              </a:endParaRPr>
            </a:p>
          </p:txBody>
        </p:sp>
        <p:sp>
          <p:nvSpPr>
            <p:cNvPr id="77869" name="Rectangle 45"/>
            <p:cNvSpPr>
              <a:spLocks noChangeArrowheads="1"/>
            </p:cNvSpPr>
            <p:nvPr/>
          </p:nvSpPr>
          <p:spPr bwMode="auto">
            <a:xfrm>
              <a:off x="1872" y="3288"/>
              <a:ext cx="6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rPr>
                <a:t>输入层	</a:t>
              </a:r>
              <a:endParaRPr kumimoji="1" lang="zh-CN" altLang="en-US" sz="2000" b="1">
                <a:latin typeface="Times New Roman" panose="02020603050405020304" pitchFamily="18" charset="0"/>
              </a:endParaRPr>
            </a:p>
          </p:txBody>
        </p:sp>
      </p:grpSp>
      <p:sp>
        <p:nvSpPr>
          <p:cNvPr id="46" name="Rectangle 2"/>
          <p:cNvSpPr txBox="1">
            <a:spLocks noChangeArrowheads="1"/>
          </p:cNvSpPr>
          <p:nvPr/>
        </p:nvSpPr>
        <p:spPr bwMode="auto">
          <a:xfrm>
            <a:off x="762000" y="0"/>
            <a:ext cx="8229600" cy="59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smtClean="0">
                <a:latin typeface="宋体" panose="02010600030101010101" pitchFamily="2" charset="-122"/>
                <a:ea typeface="宋体" panose="02010600030101010101" pitchFamily="2" charset="-122"/>
              </a:rPr>
              <a:t>6.2 </a:t>
            </a:r>
            <a:r>
              <a:rPr lang="zh-CN" altLang="en-US" sz="4000" smtClean="0">
                <a:latin typeface="宋体" panose="02010600030101010101" pitchFamily="2" charset="-122"/>
                <a:ea typeface="宋体" panose="02010600030101010101" pitchFamily="2" charset="-122"/>
              </a:rPr>
              <a:t>人工神经网络的概念</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827"/>
                                        </p:tgtEl>
                                        <p:attrNameLst>
                                          <p:attrName>style.visibility</p:attrName>
                                        </p:attrNameLst>
                                      </p:cBhvr>
                                      <p:to>
                                        <p:strVal val="visible"/>
                                      </p:to>
                                    </p:set>
                                    <p:anim calcmode="lin" valueType="num">
                                      <p:cBhvr additive="base">
                                        <p:cTn id="7" dur="500" fill="hold"/>
                                        <p:tgtEl>
                                          <p:spTgt spid="77827"/>
                                        </p:tgtEl>
                                        <p:attrNameLst>
                                          <p:attrName>ppt_x</p:attrName>
                                        </p:attrNameLst>
                                      </p:cBhvr>
                                      <p:tavLst>
                                        <p:tav tm="0">
                                          <p:val>
                                            <p:strVal val="0-#ppt_w/2"/>
                                          </p:val>
                                        </p:tav>
                                        <p:tav tm="100000">
                                          <p:val>
                                            <p:strVal val="#ppt_x"/>
                                          </p:val>
                                        </p:tav>
                                      </p:tavLst>
                                    </p:anim>
                                    <p:anim calcmode="lin" valueType="num">
                                      <p:cBhvr additive="base">
                                        <p:cTn id="8" dur="500" fill="hold"/>
                                        <p:tgtEl>
                                          <p:spTgt spid="778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7867"/>
                                        </p:tgtEl>
                                        <p:attrNameLst>
                                          <p:attrName>style.visibility</p:attrName>
                                        </p:attrNameLst>
                                      </p:cBhvr>
                                      <p:to>
                                        <p:strVal val="visible"/>
                                      </p:to>
                                    </p:set>
                                    <p:anim calcmode="lin" valueType="num">
                                      <p:cBhvr additive="base">
                                        <p:cTn id="13" dur="500" fill="hold"/>
                                        <p:tgtEl>
                                          <p:spTgt spid="77867"/>
                                        </p:tgtEl>
                                        <p:attrNameLst>
                                          <p:attrName>ppt_x</p:attrName>
                                        </p:attrNameLst>
                                      </p:cBhvr>
                                      <p:tavLst>
                                        <p:tav tm="0">
                                          <p:val>
                                            <p:strVal val="0-#ppt_w/2"/>
                                          </p:val>
                                        </p:tav>
                                        <p:tav tm="100000">
                                          <p:val>
                                            <p:strVal val="#ppt_x"/>
                                          </p:val>
                                        </p:tav>
                                      </p:tavLst>
                                    </p:anim>
                                    <p:anim calcmode="lin" valueType="num">
                                      <p:cBhvr additive="base">
                                        <p:cTn id="14" dur="500" fill="hold"/>
                                        <p:tgtEl>
                                          <p:spTgt spid="7786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7852"/>
                                        </p:tgtEl>
                                        <p:attrNameLst>
                                          <p:attrName>style.visibility</p:attrName>
                                        </p:attrNameLst>
                                      </p:cBhvr>
                                      <p:to>
                                        <p:strVal val="visible"/>
                                      </p:to>
                                    </p:set>
                                    <p:anim calcmode="lin" valueType="num">
                                      <p:cBhvr additive="base">
                                        <p:cTn id="19" dur="500" fill="hold"/>
                                        <p:tgtEl>
                                          <p:spTgt spid="77852"/>
                                        </p:tgtEl>
                                        <p:attrNameLst>
                                          <p:attrName>ppt_x</p:attrName>
                                        </p:attrNameLst>
                                      </p:cBhvr>
                                      <p:tavLst>
                                        <p:tav tm="0">
                                          <p:val>
                                            <p:strVal val="0-#ppt_w/2"/>
                                          </p:val>
                                        </p:tav>
                                        <p:tav tm="100000">
                                          <p:val>
                                            <p:strVal val="#ppt_x"/>
                                          </p:val>
                                        </p:tav>
                                      </p:tavLst>
                                    </p:anim>
                                    <p:anim calcmode="lin" valueType="num">
                                      <p:cBhvr additive="base">
                                        <p:cTn id="20" dur="500" fill="hold"/>
                                        <p:tgtEl>
                                          <p:spTgt spid="7785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7857"/>
                                        </p:tgtEl>
                                        <p:attrNameLst>
                                          <p:attrName>style.visibility</p:attrName>
                                        </p:attrNameLst>
                                      </p:cBhvr>
                                      <p:to>
                                        <p:strVal val="visible"/>
                                      </p:to>
                                    </p:set>
                                    <p:anim calcmode="lin" valueType="num">
                                      <p:cBhvr additive="base">
                                        <p:cTn id="25" dur="500" fill="hold"/>
                                        <p:tgtEl>
                                          <p:spTgt spid="77857"/>
                                        </p:tgtEl>
                                        <p:attrNameLst>
                                          <p:attrName>ppt_x</p:attrName>
                                        </p:attrNameLst>
                                      </p:cBhvr>
                                      <p:tavLst>
                                        <p:tav tm="0">
                                          <p:val>
                                            <p:strVal val="0-#ppt_w/2"/>
                                          </p:val>
                                        </p:tav>
                                        <p:tav tm="100000">
                                          <p:val>
                                            <p:strVal val="#ppt_x"/>
                                          </p:val>
                                        </p:tav>
                                      </p:tavLst>
                                    </p:anim>
                                    <p:anim calcmode="lin" valueType="num">
                                      <p:cBhvr additive="base">
                                        <p:cTn id="26" dur="500" fill="hold"/>
                                        <p:tgtEl>
                                          <p:spTgt spid="7785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7861"/>
                                        </p:tgtEl>
                                        <p:attrNameLst>
                                          <p:attrName>style.visibility</p:attrName>
                                        </p:attrNameLst>
                                      </p:cBhvr>
                                      <p:to>
                                        <p:strVal val="visible"/>
                                      </p:to>
                                    </p:set>
                                    <p:anim calcmode="lin" valueType="num">
                                      <p:cBhvr additive="base">
                                        <p:cTn id="31" dur="500" fill="hold"/>
                                        <p:tgtEl>
                                          <p:spTgt spid="77861"/>
                                        </p:tgtEl>
                                        <p:attrNameLst>
                                          <p:attrName>ppt_x</p:attrName>
                                        </p:attrNameLst>
                                      </p:cBhvr>
                                      <p:tavLst>
                                        <p:tav tm="0">
                                          <p:val>
                                            <p:strVal val="0-#ppt_w/2"/>
                                          </p:val>
                                        </p:tav>
                                        <p:tav tm="100000">
                                          <p:val>
                                            <p:strVal val="#ppt_x"/>
                                          </p:val>
                                        </p:tav>
                                      </p:tavLst>
                                    </p:anim>
                                    <p:anim calcmode="lin" valueType="num">
                                      <p:cBhvr additive="base">
                                        <p:cTn id="32" dur="500" fill="hold"/>
                                        <p:tgtEl>
                                          <p:spTgt spid="778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762000" y="685800"/>
            <a:ext cx="8229600" cy="533400"/>
          </a:xfrm>
        </p:spPr>
        <p:txBody>
          <a:bodyPr/>
          <a:lstStyle/>
          <a:p>
            <a:r>
              <a:rPr lang="zh-CN" altLang="en-US" b="1" dirty="0">
                <a:solidFill>
                  <a:srgbClr val="C00000"/>
                </a:solidFill>
                <a:latin typeface="宋体" panose="02010600030101010101" pitchFamily="2" charset="-122"/>
                <a:ea typeface="宋体" panose="02010600030101010101" pitchFamily="2" charset="-122"/>
              </a:rPr>
              <a:t>简单单级网</a:t>
            </a:r>
            <a:endParaRPr lang="zh-CN" altLang="en-US" b="1" dirty="0">
              <a:solidFill>
                <a:srgbClr val="C00000"/>
              </a:solidFill>
              <a:latin typeface="宋体" panose="02010600030101010101" pitchFamily="2" charset="-122"/>
              <a:ea typeface="宋体" panose="02010600030101010101" pitchFamily="2" charset="-122"/>
            </a:endParaRPr>
          </a:p>
        </p:txBody>
      </p:sp>
      <p:sp>
        <p:nvSpPr>
          <p:cNvPr id="79875" name="Rectangle 3"/>
          <p:cNvSpPr>
            <a:spLocks noGrp="1" noChangeArrowheads="1"/>
          </p:cNvSpPr>
          <p:nvPr>
            <p:ph type="body" idx="1"/>
          </p:nvPr>
        </p:nvSpPr>
        <p:spPr>
          <a:xfrm>
            <a:off x="76200" y="1295400"/>
            <a:ext cx="8991600" cy="5181600"/>
          </a:xfrm>
        </p:spPr>
        <p:txBody>
          <a:bodyPr/>
          <a:lstStyle/>
          <a:p>
            <a:pPr lvl="1" algn="just"/>
            <a:r>
              <a:rPr lang="en-US" altLang="zh-CN" sz="3200" b="1" dirty="0">
                <a:latin typeface="宋体" panose="02010600030101010101" pitchFamily="2" charset="-122"/>
                <a:ea typeface="宋体" panose="02010600030101010101" pitchFamily="2" charset="-122"/>
              </a:rPr>
              <a:t>W =</a:t>
            </a:r>
            <a:r>
              <a:rPr lang="zh-CN" altLang="en-US" sz="3200" b="1" dirty="0">
                <a:latin typeface="宋体" panose="02010600030101010101" pitchFamily="2" charset="-122"/>
                <a:ea typeface="宋体" panose="02010600030101010101" pitchFamily="2" charset="-122"/>
              </a:rPr>
              <a:t>（</a:t>
            </a:r>
            <a:r>
              <a:rPr lang="en-US" altLang="zh-CN" sz="3200" b="1" dirty="0" err="1">
                <a:latin typeface="宋体" panose="02010600030101010101" pitchFamily="2" charset="-122"/>
                <a:ea typeface="宋体" panose="02010600030101010101" pitchFamily="2" charset="-122"/>
              </a:rPr>
              <a:t>w</a:t>
            </a:r>
            <a:r>
              <a:rPr lang="en-US" altLang="zh-CN" sz="3200" b="1" baseline="-30000" dirty="0" err="1">
                <a:latin typeface="宋体" panose="02010600030101010101" pitchFamily="2" charset="-122"/>
                <a:ea typeface="宋体" panose="02010600030101010101" pitchFamily="2" charset="-122"/>
              </a:rPr>
              <a:t>ij</a:t>
            </a:r>
            <a:r>
              <a:rPr lang="zh-CN" altLang="en-US" sz="3200" b="1" dirty="0">
                <a:latin typeface="宋体" panose="02010600030101010101" pitchFamily="2" charset="-122"/>
                <a:ea typeface="宋体" panose="02010600030101010101" pitchFamily="2" charset="-122"/>
              </a:rPr>
              <a:t>）</a:t>
            </a:r>
            <a:endParaRPr lang="zh-CN" altLang="en-US" sz="3200" b="1" dirty="0">
              <a:latin typeface="宋体" panose="02010600030101010101" pitchFamily="2" charset="-122"/>
              <a:ea typeface="宋体" panose="02010600030101010101" pitchFamily="2" charset="-122"/>
            </a:endParaRPr>
          </a:p>
          <a:p>
            <a:pPr lvl="1" algn="just"/>
            <a:r>
              <a:rPr lang="zh-CN" altLang="en-US" sz="3200" b="1" dirty="0">
                <a:latin typeface="宋体" panose="02010600030101010101" pitchFamily="2" charset="-122"/>
                <a:ea typeface="宋体" panose="02010600030101010101" pitchFamily="2" charset="-122"/>
              </a:rPr>
              <a:t>输出层的第</a:t>
            </a:r>
            <a:r>
              <a:rPr lang="en-US" altLang="zh-CN" sz="3200" b="1" dirty="0">
                <a:latin typeface="宋体" panose="02010600030101010101" pitchFamily="2" charset="-122"/>
                <a:ea typeface="宋体" panose="02010600030101010101" pitchFamily="2" charset="-122"/>
              </a:rPr>
              <a:t>j</a:t>
            </a:r>
            <a:r>
              <a:rPr lang="zh-CN" altLang="en-US" sz="3200" b="1" dirty="0">
                <a:latin typeface="宋体" panose="02010600030101010101" pitchFamily="2" charset="-122"/>
                <a:ea typeface="宋体" panose="02010600030101010101" pitchFamily="2" charset="-122"/>
              </a:rPr>
              <a:t>个神经元的网络输入记为</a:t>
            </a:r>
            <a:r>
              <a:rPr lang="en-US" altLang="zh-CN" sz="3200" b="1" dirty="0" err="1">
                <a:latin typeface="宋体" panose="02010600030101010101" pitchFamily="2" charset="-122"/>
                <a:ea typeface="宋体" panose="02010600030101010101" pitchFamily="2" charset="-122"/>
              </a:rPr>
              <a:t>net</a:t>
            </a:r>
            <a:r>
              <a:rPr lang="en-US" altLang="zh-CN" sz="3200" b="1" baseline="-30000" dirty="0" err="1">
                <a:latin typeface="宋体" panose="02010600030101010101" pitchFamily="2" charset="-122"/>
                <a:ea typeface="宋体" panose="02010600030101010101" pitchFamily="2" charset="-122"/>
              </a:rPr>
              <a:t>j</a:t>
            </a:r>
            <a:r>
              <a:rPr lang="zh-CN" altLang="en-US" sz="3200" b="1" dirty="0">
                <a:latin typeface="宋体" panose="02010600030101010101" pitchFamily="2" charset="-122"/>
                <a:ea typeface="宋体" panose="02010600030101010101" pitchFamily="2" charset="-122"/>
              </a:rPr>
              <a:t>：</a:t>
            </a:r>
            <a:endParaRPr lang="zh-CN" altLang="en-US" sz="3200" b="1" dirty="0">
              <a:latin typeface="宋体" panose="02010600030101010101" pitchFamily="2" charset="-122"/>
              <a:ea typeface="宋体" panose="02010600030101010101" pitchFamily="2" charset="-122"/>
            </a:endParaRPr>
          </a:p>
          <a:p>
            <a:pPr lvl="1" algn="just"/>
            <a:r>
              <a:rPr lang="zh-CN" altLang="en-US" sz="3200" b="1" dirty="0">
                <a:latin typeface="宋体" panose="02010600030101010101" pitchFamily="2" charset="-122"/>
                <a:ea typeface="宋体" panose="02010600030101010101" pitchFamily="2" charset="-122"/>
              </a:rPr>
              <a:t>	</a:t>
            </a:r>
            <a:r>
              <a:rPr lang="en-US" altLang="zh-CN" sz="3200" b="1" dirty="0" err="1">
                <a:latin typeface="宋体" panose="02010600030101010101" pitchFamily="2" charset="-122"/>
                <a:ea typeface="宋体" panose="02010600030101010101" pitchFamily="2" charset="-122"/>
              </a:rPr>
              <a:t>net</a:t>
            </a:r>
            <a:r>
              <a:rPr lang="en-US" altLang="zh-CN" sz="3200" b="1" baseline="-30000" dirty="0" err="1">
                <a:latin typeface="宋体" panose="02010600030101010101" pitchFamily="2" charset="-122"/>
                <a:ea typeface="宋体" panose="02010600030101010101" pitchFamily="2" charset="-122"/>
              </a:rPr>
              <a:t>j </a:t>
            </a:r>
            <a:r>
              <a:rPr lang="en-US" altLang="zh-CN" sz="3200" b="1" dirty="0">
                <a:latin typeface="宋体" panose="02010600030101010101" pitchFamily="2" charset="-122"/>
                <a:ea typeface="宋体" panose="02010600030101010101" pitchFamily="2" charset="-122"/>
              </a:rPr>
              <a:t>= x</a:t>
            </a:r>
            <a:r>
              <a:rPr lang="en-US" altLang="zh-CN" sz="3200" b="1" baseline="-30000" dirty="0">
                <a:latin typeface="宋体" panose="02010600030101010101" pitchFamily="2" charset="-122"/>
                <a:ea typeface="宋体" panose="02010600030101010101" pitchFamily="2" charset="-122"/>
              </a:rPr>
              <a:t>1</a:t>
            </a:r>
            <a:r>
              <a:rPr lang="en-US" altLang="zh-CN" sz="3200" b="1" dirty="0">
                <a:latin typeface="宋体" panose="02010600030101010101" pitchFamily="2" charset="-122"/>
                <a:ea typeface="宋体" panose="02010600030101010101" pitchFamily="2" charset="-122"/>
              </a:rPr>
              <a:t>w</a:t>
            </a:r>
            <a:r>
              <a:rPr lang="en-US" altLang="zh-CN" sz="3200" b="1" baseline="-30000" dirty="0">
                <a:latin typeface="宋体" panose="02010600030101010101" pitchFamily="2" charset="-122"/>
                <a:ea typeface="宋体" panose="02010600030101010101" pitchFamily="2" charset="-122"/>
              </a:rPr>
              <a:t>1j</a:t>
            </a:r>
            <a:r>
              <a:rPr lang="en-US" altLang="zh-CN" sz="3200" b="1" dirty="0">
                <a:latin typeface="宋体" panose="02010600030101010101" pitchFamily="2" charset="-122"/>
                <a:ea typeface="宋体" panose="02010600030101010101" pitchFamily="2" charset="-122"/>
              </a:rPr>
              <a:t>+x</a:t>
            </a:r>
            <a:r>
              <a:rPr lang="en-US" altLang="zh-CN" sz="3200" b="1" baseline="-30000" dirty="0">
                <a:latin typeface="宋体" panose="02010600030101010101" pitchFamily="2" charset="-122"/>
                <a:ea typeface="宋体" panose="02010600030101010101" pitchFamily="2" charset="-122"/>
              </a:rPr>
              <a:t>2</a:t>
            </a:r>
            <a:r>
              <a:rPr lang="en-US" altLang="zh-CN" sz="3200" b="1" dirty="0">
                <a:latin typeface="宋体" panose="02010600030101010101" pitchFamily="2" charset="-122"/>
                <a:ea typeface="宋体" panose="02010600030101010101" pitchFamily="2" charset="-122"/>
              </a:rPr>
              <a:t>w</a:t>
            </a:r>
            <a:r>
              <a:rPr lang="en-US" altLang="zh-CN" sz="3200" b="1" baseline="-30000" dirty="0">
                <a:latin typeface="宋体" panose="02010600030101010101" pitchFamily="2" charset="-122"/>
                <a:ea typeface="宋体" panose="02010600030101010101" pitchFamily="2" charset="-122"/>
              </a:rPr>
              <a:t>2j</a:t>
            </a:r>
            <a:r>
              <a:rPr lang="en-US" altLang="zh-CN" sz="3200" b="1" dirty="0">
                <a:latin typeface="宋体" panose="02010600030101010101" pitchFamily="2" charset="-122"/>
                <a:ea typeface="宋体" panose="02010600030101010101" pitchFamily="2" charset="-122"/>
              </a:rPr>
              <a:t>+…+</a:t>
            </a:r>
            <a:r>
              <a:rPr lang="en-US" altLang="zh-CN" sz="3200" b="1" dirty="0" err="1">
                <a:latin typeface="宋体" panose="02010600030101010101" pitchFamily="2" charset="-122"/>
                <a:ea typeface="宋体" panose="02010600030101010101" pitchFamily="2" charset="-122"/>
              </a:rPr>
              <a:t>x</a:t>
            </a:r>
            <a:r>
              <a:rPr lang="en-US" altLang="zh-CN" sz="3200" b="1" baseline="-30000" dirty="0" err="1">
                <a:latin typeface="宋体" panose="02010600030101010101" pitchFamily="2" charset="-122"/>
                <a:ea typeface="宋体" panose="02010600030101010101" pitchFamily="2" charset="-122"/>
              </a:rPr>
              <a:t>n</a:t>
            </a:r>
            <a:r>
              <a:rPr lang="en-US" altLang="zh-CN" sz="3200" b="1" dirty="0" err="1">
                <a:latin typeface="宋体" panose="02010600030101010101" pitchFamily="2" charset="-122"/>
                <a:ea typeface="宋体" panose="02010600030101010101" pitchFamily="2" charset="-122"/>
              </a:rPr>
              <a:t>w</a:t>
            </a:r>
            <a:r>
              <a:rPr lang="en-US" altLang="zh-CN" sz="3200" b="1" baseline="-30000" dirty="0" err="1">
                <a:latin typeface="宋体" panose="02010600030101010101" pitchFamily="2" charset="-122"/>
                <a:ea typeface="宋体" panose="02010600030101010101" pitchFamily="2" charset="-122"/>
              </a:rPr>
              <a:t>nj</a:t>
            </a:r>
            <a:endParaRPr lang="en-US" altLang="zh-CN" sz="3200" b="1" dirty="0">
              <a:latin typeface="宋体" panose="02010600030101010101" pitchFamily="2" charset="-122"/>
              <a:ea typeface="宋体" panose="02010600030101010101" pitchFamily="2" charset="-122"/>
            </a:endParaRPr>
          </a:p>
          <a:p>
            <a:pPr lvl="1" algn="just"/>
            <a:r>
              <a:rPr lang="zh-CN" altLang="en-US" sz="3200" b="1" dirty="0">
                <a:latin typeface="宋体" panose="02010600030101010101" pitchFamily="2" charset="-122"/>
                <a:ea typeface="宋体" panose="02010600030101010101" pitchFamily="2" charset="-122"/>
              </a:rPr>
              <a:t>其中</a:t>
            </a:r>
            <a:r>
              <a:rPr lang="en-US" altLang="zh-CN" sz="3200" b="1" dirty="0">
                <a:latin typeface="宋体" panose="02010600030101010101" pitchFamily="2" charset="-122"/>
                <a:ea typeface="宋体" panose="02010600030101010101" pitchFamily="2" charset="-122"/>
              </a:rPr>
              <a:t>, 1≤ j ≤ m</a:t>
            </a:r>
            <a:r>
              <a:rPr lang="zh-CN" altLang="en-US" sz="3200" b="1" dirty="0">
                <a:latin typeface="宋体" panose="02010600030101010101" pitchFamily="2" charset="-122"/>
                <a:ea typeface="宋体" panose="02010600030101010101" pitchFamily="2" charset="-122"/>
              </a:rPr>
              <a:t>。取</a:t>
            </a:r>
            <a:endParaRPr lang="zh-CN" altLang="en-US" sz="3200" b="1" dirty="0">
              <a:latin typeface="宋体" panose="02010600030101010101" pitchFamily="2" charset="-122"/>
              <a:ea typeface="宋体" panose="02010600030101010101" pitchFamily="2" charset="-122"/>
            </a:endParaRPr>
          </a:p>
          <a:p>
            <a:pPr lvl="1" algn="just"/>
            <a:r>
              <a:rPr lang="en-US" altLang="zh-CN" sz="3200" b="1" dirty="0">
                <a:latin typeface="宋体" panose="02010600030101010101" pitchFamily="2" charset="-122"/>
                <a:ea typeface="宋体" panose="02010600030101010101" pitchFamily="2" charset="-122"/>
              </a:rPr>
              <a:t>NET=</a:t>
            </a: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net</a:t>
            </a:r>
            <a:r>
              <a:rPr lang="en-US" altLang="zh-CN" sz="3200" b="1" baseline="-30000" dirty="0">
                <a:latin typeface="宋体" panose="02010600030101010101" pitchFamily="2" charset="-122"/>
                <a:ea typeface="宋体" panose="02010600030101010101" pitchFamily="2" charset="-122"/>
              </a:rPr>
              <a:t>1</a:t>
            </a: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net</a:t>
            </a:r>
            <a:r>
              <a:rPr lang="en-US" altLang="zh-CN" sz="3200" b="1" baseline="-30000" dirty="0">
                <a:latin typeface="宋体" panose="02010600030101010101" pitchFamily="2" charset="-122"/>
                <a:ea typeface="宋体" panose="02010600030101010101" pitchFamily="2" charset="-122"/>
              </a:rPr>
              <a:t>2</a:t>
            </a: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a:t>
            </a:r>
            <a:r>
              <a:rPr lang="en-US" altLang="zh-CN" sz="3200" b="1" dirty="0" err="1">
                <a:latin typeface="宋体" panose="02010600030101010101" pitchFamily="2" charset="-122"/>
                <a:ea typeface="宋体" panose="02010600030101010101" pitchFamily="2" charset="-122"/>
              </a:rPr>
              <a:t>net</a:t>
            </a:r>
            <a:r>
              <a:rPr lang="en-US" altLang="zh-CN" sz="3200" b="1" baseline="-30000" dirty="0" err="1">
                <a:latin typeface="宋体" panose="02010600030101010101" pitchFamily="2" charset="-122"/>
                <a:ea typeface="宋体" panose="02010600030101010101" pitchFamily="2" charset="-122"/>
              </a:rPr>
              <a:t>m</a:t>
            </a:r>
            <a:r>
              <a:rPr lang="zh-CN" altLang="en-US" sz="3200" b="1" dirty="0">
                <a:latin typeface="宋体" panose="02010600030101010101" pitchFamily="2" charset="-122"/>
                <a:ea typeface="宋体" panose="02010600030101010101" pitchFamily="2" charset="-122"/>
              </a:rPr>
              <a:t>）</a:t>
            </a:r>
            <a:endParaRPr lang="zh-CN" altLang="en-US" sz="3200" b="1" dirty="0">
              <a:latin typeface="宋体" panose="02010600030101010101" pitchFamily="2" charset="-122"/>
              <a:ea typeface="宋体" panose="02010600030101010101" pitchFamily="2" charset="-122"/>
            </a:endParaRPr>
          </a:p>
          <a:p>
            <a:pPr lvl="1" algn="just"/>
            <a:r>
              <a:rPr lang="en-US" altLang="zh-CN" sz="3200" b="1" dirty="0">
                <a:latin typeface="宋体" panose="02010600030101010101" pitchFamily="2" charset="-122"/>
                <a:ea typeface="宋体" panose="02010600030101010101" pitchFamily="2" charset="-122"/>
              </a:rPr>
              <a:t>NET=XW</a:t>
            </a:r>
            <a:endParaRPr lang="en-US" altLang="zh-CN" sz="3200" b="1" dirty="0">
              <a:latin typeface="宋体" panose="02010600030101010101" pitchFamily="2" charset="-122"/>
              <a:ea typeface="宋体" panose="02010600030101010101" pitchFamily="2" charset="-122"/>
            </a:endParaRPr>
          </a:p>
          <a:p>
            <a:pPr lvl="1" algn="just"/>
            <a:r>
              <a:rPr lang="en-US" altLang="zh-CN" sz="3200" b="1" dirty="0">
                <a:latin typeface="宋体" panose="02010600030101010101" pitchFamily="2" charset="-122"/>
                <a:ea typeface="宋体" panose="02010600030101010101" pitchFamily="2" charset="-122"/>
              </a:rPr>
              <a:t>O=F</a:t>
            </a: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NET</a:t>
            </a:r>
            <a:r>
              <a:rPr lang="zh-CN" altLang="en-US" sz="3200" b="1"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4" name="Rectangle 2"/>
          <p:cNvSpPr txBox="1">
            <a:spLocks noChangeArrowheads="1"/>
          </p:cNvSpPr>
          <p:nvPr/>
        </p:nvSpPr>
        <p:spPr bwMode="auto">
          <a:xfrm>
            <a:off x="762000" y="0"/>
            <a:ext cx="8229600" cy="59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smtClean="0">
                <a:latin typeface="宋体" panose="02010600030101010101" pitchFamily="2" charset="-122"/>
                <a:ea typeface="宋体" panose="02010600030101010101" pitchFamily="2" charset="-122"/>
              </a:rPr>
              <a:t>6.2 </a:t>
            </a:r>
            <a:r>
              <a:rPr lang="zh-CN" altLang="en-US" sz="4000" smtClean="0">
                <a:latin typeface="宋体" panose="02010600030101010101" pitchFamily="2" charset="-122"/>
                <a:ea typeface="宋体" panose="02010600030101010101" pitchFamily="2" charset="-122"/>
              </a:rPr>
              <a:t>人工神经网络的概念</a:t>
            </a:r>
            <a:endParaRPr lang="zh-CN" altLang="en-US" sz="4000" dirty="0">
              <a:latin typeface="宋体" panose="02010600030101010101" pitchFamily="2" charset="-122"/>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762000" y="853440"/>
            <a:ext cx="8229600" cy="533400"/>
          </a:xfrm>
        </p:spPr>
        <p:txBody>
          <a:bodyPr/>
          <a:lstStyle/>
          <a:p>
            <a:r>
              <a:rPr lang="zh-CN" altLang="en-US" b="1" dirty="0">
                <a:solidFill>
                  <a:srgbClr val="C00000"/>
                </a:solidFill>
                <a:latin typeface="宋体" panose="02010600030101010101" pitchFamily="2" charset="-122"/>
                <a:ea typeface="宋体" panose="02010600030101010101" pitchFamily="2" charset="-122"/>
              </a:rPr>
              <a:t>单级横向反馈网</a:t>
            </a:r>
            <a:endParaRPr lang="zh-CN" altLang="en-US" dirty="0">
              <a:solidFill>
                <a:srgbClr val="C00000"/>
              </a:solidFill>
              <a:latin typeface="宋体" panose="02010600030101010101" pitchFamily="2" charset="-122"/>
              <a:ea typeface="宋体" panose="02010600030101010101" pitchFamily="2" charset="-122"/>
            </a:endParaRPr>
          </a:p>
        </p:txBody>
      </p:sp>
      <p:grpSp>
        <p:nvGrpSpPr>
          <p:cNvPr id="81923" name="Group 3"/>
          <p:cNvGrpSpPr/>
          <p:nvPr/>
        </p:nvGrpSpPr>
        <p:grpSpPr bwMode="auto">
          <a:xfrm>
            <a:off x="762000" y="1981200"/>
            <a:ext cx="6697663" cy="4092575"/>
            <a:chOff x="960" y="1392"/>
            <a:chExt cx="4219" cy="2578"/>
          </a:xfrm>
        </p:grpSpPr>
        <p:sp>
          <p:nvSpPr>
            <p:cNvPr id="81924" name="Rectangle 4"/>
            <p:cNvSpPr>
              <a:spLocks noChangeArrowheads="1"/>
            </p:cNvSpPr>
            <p:nvPr/>
          </p:nvSpPr>
          <p:spPr bwMode="auto">
            <a:xfrm>
              <a:off x="3696" y="3696"/>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28600" algn="just"/>
              <a:r>
                <a:rPr kumimoji="1" lang="zh-CN" altLang="en-US" sz="2000" b="1">
                  <a:latin typeface="Times New Roman" panose="02020603050405020304" pitchFamily="18" charset="0"/>
                </a:rPr>
                <a:t>输出层</a:t>
              </a:r>
              <a:endParaRPr kumimoji="1" lang="zh-CN" altLang="en-US" sz="2000" b="1">
                <a:latin typeface="Times New Roman" panose="02020603050405020304" pitchFamily="18" charset="0"/>
              </a:endParaRPr>
            </a:p>
          </p:txBody>
        </p:sp>
        <p:grpSp>
          <p:nvGrpSpPr>
            <p:cNvPr id="81925" name="Group 5"/>
            <p:cNvGrpSpPr/>
            <p:nvPr/>
          </p:nvGrpSpPr>
          <p:grpSpPr bwMode="auto">
            <a:xfrm>
              <a:off x="960" y="1584"/>
              <a:ext cx="4128" cy="2064"/>
              <a:chOff x="2337" y="5083"/>
              <a:chExt cx="5220" cy="1716"/>
            </a:xfrm>
          </p:grpSpPr>
          <p:sp>
            <p:nvSpPr>
              <p:cNvPr id="81926" name="Oval 6"/>
              <p:cNvSpPr>
                <a:spLocks noChangeArrowheads="1"/>
              </p:cNvSpPr>
              <p:nvPr/>
            </p:nvSpPr>
            <p:spPr bwMode="auto">
              <a:xfrm>
                <a:off x="3777" y="5083"/>
                <a:ext cx="180" cy="156"/>
              </a:xfrm>
              <a:prstGeom prst="ellipse">
                <a:avLst/>
              </a:prstGeom>
              <a:solidFill>
                <a:srgbClr val="FFFFFF"/>
              </a:solidFill>
              <a:ln w="9525">
                <a:solidFill>
                  <a:srgbClr val="000000"/>
                </a:solidFill>
                <a:round/>
              </a:ln>
            </p:spPr>
            <p:txBody>
              <a:bodyPr/>
              <a:lstStyle/>
              <a:p>
                <a:endParaRPr lang="zh-CN" altLang="en-US"/>
              </a:p>
            </p:txBody>
          </p:sp>
          <p:sp>
            <p:nvSpPr>
              <p:cNvPr id="81927" name="Oval 7"/>
              <p:cNvSpPr>
                <a:spLocks noChangeArrowheads="1"/>
              </p:cNvSpPr>
              <p:nvPr/>
            </p:nvSpPr>
            <p:spPr bwMode="auto">
              <a:xfrm>
                <a:off x="3777" y="6643"/>
                <a:ext cx="180" cy="156"/>
              </a:xfrm>
              <a:prstGeom prst="ellipse">
                <a:avLst/>
              </a:prstGeom>
              <a:solidFill>
                <a:srgbClr val="FFFFFF"/>
              </a:solidFill>
              <a:ln w="9525">
                <a:solidFill>
                  <a:srgbClr val="000000"/>
                </a:solidFill>
                <a:round/>
              </a:ln>
            </p:spPr>
            <p:txBody>
              <a:bodyPr/>
              <a:lstStyle/>
              <a:p>
                <a:endParaRPr lang="zh-CN" altLang="en-US"/>
              </a:p>
            </p:txBody>
          </p:sp>
          <p:sp>
            <p:nvSpPr>
              <p:cNvPr id="81928" name="Oval 8"/>
              <p:cNvSpPr>
                <a:spLocks noChangeArrowheads="1"/>
              </p:cNvSpPr>
              <p:nvPr/>
            </p:nvSpPr>
            <p:spPr bwMode="auto">
              <a:xfrm>
                <a:off x="3777" y="5707"/>
                <a:ext cx="180" cy="156"/>
              </a:xfrm>
              <a:prstGeom prst="ellipse">
                <a:avLst/>
              </a:prstGeom>
              <a:solidFill>
                <a:srgbClr val="FFFFFF"/>
              </a:solidFill>
              <a:ln w="9525">
                <a:solidFill>
                  <a:srgbClr val="000000"/>
                </a:solidFill>
                <a:round/>
              </a:ln>
            </p:spPr>
            <p:txBody>
              <a:bodyPr/>
              <a:lstStyle/>
              <a:p>
                <a:endParaRPr lang="zh-CN" altLang="en-US"/>
              </a:p>
            </p:txBody>
          </p:sp>
          <p:sp>
            <p:nvSpPr>
              <p:cNvPr id="81929" name="Rectangle 9"/>
              <p:cNvSpPr>
                <a:spLocks noChangeArrowheads="1"/>
              </p:cNvSpPr>
              <p:nvPr/>
            </p:nvSpPr>
            <p:spPr bwMode="auto">
              <a:xfrm>
                <a:off x="6297" y="5083"/>
                <a:ext cx="180" cy="156"/>
              </a:xfrm>
              <a:prstGeom prst="rect">
                <a:avLst/>
              </a:prstGeom>
              <a:solidFill>
                <a:srgbClr val="FFFFFF"/>
              </a:solidFill>
              <a:ln w="9525">
                <a:solidFill>
                  <a:srgbClr val="000000"/>
                </a:solidFill>
                <a:miter lim="800000"/>
              </a:ln>
            </p:spPr>
            <p:txBody>
              <a:bodyPr/>
              <a:lstStyle/>
              <a:p>
                <a:endParaRPr lang="zh-CN" altLang="en-US"/>
              </a:p>
            </p:txBody>
          </p:sp>
          <p:sp>
            <p:nvSpPr>
              <p:cNvPr id="81930" name="Rectangle 10"/>
              <p:cNvSpPr>
                <a:spLocks noChangeArrowheads="1"/>
              </p:cNvSpPr>
              <p:nvPr/>
            </p:nvSpPr>
            <p:spPr bwMode="auto">
              <a:xfrm>
                <a:off x="6297" y="5707"/>
                <a:ext cx="180" cy="156"/>
              </a:xfrm>
              <a:prstGeom prst="rect">
                <a:avLst/>
              </a:prstGeom>
              <a:solidFill>
                <a:srgbClr val="FFFFFF"/>
              </a:solidFill>
              <a:ln w="9525">
                <a:solidFill>
                  <a:srgbClr val="000000"/>
                </a:solidFill>
                <a:miter lim="800000"/>
              </a:ln>
            </p:spPr>
            <p:txBody>
              <a:bodyPr/>
              <a:lstStyle/>
              <a:p>
                <a:endParaRPr lang="zh-CN" altLang="en-US"/>
              </a:p>
            </p:txBody>
          </p:sp>
          <p:sp>
            <p:nvSpPr>
              <p:cNvPr id="81931" name="Rectangle 11"/>
              <p:cNvSpPr>
                <a:spLocks noChangeArrowheads="1"/>
              </p:cNvSpPr>
              <p:nvPr/>
            </p:nvSpPr>
            <p:spPr bwMode="auto">
              <a:xfrm>
                <a:off x="6297" y="6643"/>
                <a:ext cx="180" cy="156"/>
              </a:xfrm>
              <a:prstGeom prst="rect">
                <a:avLst/>
              </a:prstGeom>
              <a:solidFill>
                <a:srgbClr val="FFFFFF"/>
              </a:solidFill>
              <a:ln w="9525">
                <a:solidFill>
                  <a:srgbClr val="000000"/>
                </a:solidFill>
                <a:miter lim="800000"/>
              </a:ln>
            </p:spPr>
            <p:txBody>
              <a:bodyPr/>
              <a:lstStyle/>
              <a:p>
                <a:endParaRPr lang="zh-CN" altLang="en-US"/>
              </a:p>
            </p:txBody>
          </p:sp>
          <p:sp>
            <p:nvSpPr>
              <p:cNvPr id="81932" name="Line 12"/>
              <p:cNvSpPr>
                <a:spLocks noChangeShapeType="1"/>
              </p:cNvSpPr>
              <p:nvPr/>
            </p:nvSpPr>
            <p:spPr bwMode="auto">
              <a:xfrm>
                <a:off x="2337" y="5164"/>
                <a:ext cx="14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3" name="Line 13"/>
              <p:cNvSpPr>
                <a:spLocks noChangeShapeType="1"/>
              </p:cNvSpPr>
              <p:nvPr/>
            </p:nvSpPr>
            <p:spPr bwMode="auto">
              <a:xfrm>
                <a:off x="2337" y="5767"/>
                <a:ext cx="14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4" name="Line 14"/>
              <p:cNvSpPr>
                <a:spLocks noChangeShapeType="1"/>
              </p:cNvSpPr>
              <p:nvPr/>
            </p:nvSpPr>
            <p:spPr bwMode="auto">
              <a:xfrm>
                <a:off x="2337" y="6709"/>
                <a:ext cx="14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5" name="Line 15"/>
              <p:cNvSpPr>
                <a:spLocks noChangeShapeType="1"/>
              </p:cNvSpPr>
              <p:nvPr/>
            </p:nvSpPr>
            <p:spPr bwMode="auto">
              <a:xfrm>
                <a:off x="6477" y="5158"/>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6" name="Line 16"/>
              <p:cNvSpPr>
                <a:spLocks noChangeShapeType="1"/>
              </p:cNvSpPr>
              <p:nvPr/>
            </p:nvSpPr>
            <p:spPr bwMode="auto">
              <a:xfrm>
                <a:off x="6477" y="5782"/>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7" name="Line 17"/>
              <p:cNvSpPr>
                <a:spLocks noChangeShapeType="1"/>
              </p:cNvSpPr>
              <p:nvPr/>
            </p:nvSpPr>
            <p:spPr bwMode="auto">
              <a:xfrm>
                <a:off x="6477" y="6703"/>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8" name="Line 18"/>
              <p:cNvSpPr>
                <a:spLocks noChangeShapeType="1"/>
              </p:cNvSpPr>
              <p:nvPr/>
            </p:nvSpPr>
            <p:spPr bwMode="auto">
              <a:xfrm>
                <a:off x="3957" y="5158"/>
                <a:ext cx="23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9" name="Line 19"/>
              <p:cNvSpPr>
                <a:spLocks noChangeShapeType="1"/>
              </p:cNvSpPr>
              <p:nvPr/>
            </p:nvSpPr>
            <p:spPr bwMode="auto">
              <a:xfrm>
                <a:off x="3957" y="5767"/>
                <a:ext cx="23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40" name="Line 20"/>
              <p:cNvSpPr>
                <a:spLocks noChangeShapeType="1"/>
              </p:cNvSpPr>
              <p:nvPr/>
            </p:nvSpPr>
            <p:spPr bwMode="auto">
              <a:xfrm>
                <a:off x="3957" y="6718"/>
                <a:ext cx="23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41" name="Line 21"/>
              <p:cNvSpPr>
                <a:spLocks noChangeShapeType="1"/>
              </p:cNvSpPr>
              <p:nvPr/>
            </p:nvSpPr>
            <p:spPr bwMode="auto">
              <a:xfrm>
                <a:off x="3957" y="5239"/>
                <a:ext cx="234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42" name="Line 22"/>
              <p:cNvSpPr>
                <a:spLocks noChangeShapeType="1"/>
              </p:cNvSpPr>
              <p:nvPr/>
            </p:nvSpPr>
            <p:spPr bwMode="auto">
              <a:xfrm>
                <a:off x="3957" y="5863"/>
                <a:ext cx="2340" cy="7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43" name="Line 23"/>
              <p:cNvSpPr>
                <a:spLocks noChangeShapeType="1"/>
              </p:cNvSpPr>
              <p:nvPr/>
            </p:nvSpPr>
            <p:spPr bwMode="auto">
              <a:xfrm>
                <a:off x="3957" y="5239"/>
                <a:ext cx="2340" cy="140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44" name="Line 24"/>
              <p:cNvSpPr>
                <a:spLocks noChangeShapeType="1"/>
              </p:cNvSpPr>
              <p:nvPr/>
            </p:nvSpPr>
            <p:spPr bwMode="auto">
              <a:xfrm flipV="1">
                <a:off x="3957" y="5239"/>
                <a:ext cx="234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45" name="Line 25"/>
              <p:cNvSpPr>
                <a:spLocks noChangeShapeType="1"/>
              </p:cNvSpPr>
              <p:nvPr/>
            </p:nvSpPr>
            <p:spPr bwMode="auto">
              <a:xfrm flipV="1">
                <a:off x="3957" y="5239"/>
                <a:ext cx="2340" cy="140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46" name="Line 26"/>
              <p:cNvSpPr>
                <a:spLocks noChangeShapeType="1"/>
              </p:cNvSpPr>
              <p:nvPr/>
            </p:nvSpPr>
            <p:spPr bwMode="auto">
              <a:xfrm flipV="1">
                <a:off x="3957" y="5863"/>
                <a:ext cx="2340" cy="7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1947" name="Rectangle 27"/>
            <p:cNvSpPr>
              <a:spLocks noChangeArrowheads="1"/>
            </p:cNvSpPr>
            <p:nvPr/>
          </p:nvSpPr>
          <p:spPr bwMode="auto">
            <a:xfrm>
              <a:off x="960" y="1440"/>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1</a:t>
              </a:r>
              <a:endParaRPr kumimoji="1" lang="en-US" altLang="zh-CN" sz="2000" b="1">
                <a:latin typeface="Times New Roman" panose="02020603050405020304" pitchFamily="18" charset="0"/>
              </a:endParaRPr>
            </a:p>
          </p:txBody>
        </p:sp>
        <p:sp>
          <p:nvSpPr>
            <p:cNvPr id="81948" name="Rectangle 28"/>
            <p:cNvSpPr>
              <a:spLocks noChangeArrowheads="1"/>
            </p:cNvSpPr>
            <p:nvPr/>
          </p:nvSpPr>
          <p:spPr bwMode="auto">
            <a:xfrm>
              <a:off x="4752" y="1392"/>
              <a:ext cx="3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1</a:t>
              </a:r>
              <a:endParaRPr kumimoji="1" lang="en-US" altLang="zh-CN" sz="2000" b="1" baseline="-30000">
                <a:latin typeface="Times New Roman" panose="02020603050405020304" pitchFamily="18" charset="0"/>
              </a:endParaRPr>
            </a:p>
          </p:txBody>
        </p:sp>
        <p:sp>
          <p:nvSpPr>
            <p:cNvPr id="81949" name="Rectangle 29"/>
            <p:cNvSpPr>
              <a:spLocks noChangeArrowheads="1"/>
            </p:cNvSpPr>
            <p:nvPr/>
          </p:nvSpPr>
          <p:spPr bwMode="auto">
            <a:xfrm>
              <a:off x="2446" y="1440"/>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w</a:t>
              </a:r>
              <a:r>
                <a:rPr kumimoji="1" lang="en-US" altLang="zh-CN" sz="2000" b="1" baseline="-30000">
                  <a:latin typeface="Times New Roman" panose="02020603050405020304" pitchFamily="18" charset="0"/>
                </a:rPr>
                <a:t>11</a:t>
              </a:r>
              <a:endParaRPr kumimoji="1" lang="en-US" altLang="zh-CN" sz="2000" b="1" baseline="-30000">
                <a:latin typeface="Times New Roman" panose="02020603050405020304" pitchFamily="18" charset="0"/>
              </a:endParaRPr>
            </a:p>
          </p:txBody>
        </p:sp>
        <p:sp>
          <p:nvSpPr>
            <p:cNvPr id="81950" name="Rectangle 30"/>
            <p:cNvSpPr>
              <a:spLocks noChangeArrowheads="1"/>
            </p:cNvSpPr>
            <p:nvPr/>
          </p:nvSpPr>
          <p:spPr bwMode="auto">
            <a:xfrm>
              <a:off x="2461" y="1920"/>
              <a:ext cx="3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000" b="1">
                  <a:latin typeface="Times New Roman" panose="02020603050405020304" pitchFamily="18" charset="0"/>
                </a:rPr>
                <a:t>w</a:t>
              </a:r>
              <a:r>
                <a:rPr kumimoji="1" lang="en-US" altLang="zh-CN" sz="2000" b="1" baseline="-30000">
                  <a:latin typeface="Times New Roman" panose="02020603050405020304" pitchFamily="18" charset="0"/>
                </a:rPr>
                <a:t>1m</a:t>
              </a:r>
              <a:endParaRPr kumimoji="1" lang="en-US" altLang="zh-CN" sz="2000" b="1" baseline="-30000">
                <a:latin typeface="Times New Roman" panose="02020603050405020304" pitchFamily="18" charset="0"/>
              </a:endParaRPr>
            </a:p>
          </p:txBody>
        </p:sp>
        <p:sp>
          <p:nvSpPr>
            <p:cNvPr id="81951" name="Rectangle 31"/>
            <p:cNvSpPr>
              <a:spLocks noChangeArrowheads="1"/>
            </p:cNvSpPr>
            <p:nvPr/>
          </p:nvSpPr>
          <p:spPr bwMode="auto">
            <a:xfrm>
              <a:off x="1152" y="2160"/>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2</a:t>
              </a:r>
              <a:endParaRPr kumimoji="1" lang="en-US" altLang="zh-CN" sz="2000" b="1" baseline="-30000">
                <a:latin typeface="Times New Roman" panose="02020603050405020304" pitchFamily="18" charset="0"/>
              </a:endParaRPr>
            </a:p>
          </p:txBody>
        </p:sp>
        <p:sp>
          <p:nvSpPr>
            <p:cNvPr id="81952" name="Rectangle 32"/>
            <p:cNvSpPr>
              <a:spLocks noChangeArrowheads="1"/>
            </p:cNvSpPr>
            <p:nvPr/>
          </p:nvSpPr>
          <p:spPr bwMode="auto">
            <a:xfrm>
              <a:off x="4752" y="2160"/>
              <a:ext cx="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2</a:t>
              </a:r>
              <a:endParaRPr kumimoji="1" lang="en-US" altLang="zh-CN" sz="2000" b="1" baseline="-30000">
                <a:latin typeface="Times New Roman" panose="02020603050405020304" pitchFamily="18" charset="0"/>
              </a:endParaRPr>
            </a:p>
          </p:txBody>
        </p:sp>
        <p:sp>
          <p:nvSpPr>
            <p:cNvPr id="81953" name="Rectangle 33"/>
            <p:cNvSpPr>
              <a:spLocks noChangeArrowheads="1"/>
            </p:cNvSpPr>
            <p:nvPr/>
          </p:nvSpPr>
          <p:spPr bwMode="auto">
            <a:xfrm>
              <a:off x="2461" y="2448"/>
              <a:ext cx="3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w</a:t>
              </a:r>
              <a:r>
                <a:rPr kumimoji="1" lang="en-US" altLang="zh-CN" sz="2000" b="1" baseline="-30000">
                  <a:latin typeface="Times New Roman" panose="02020603050405020304" pitchFamily="18" charset="0"/>
                </a:rPr>
                <a:t>2m</a:t>
              </a:r>
              <a:endParaRPr kumimoji="1" lang="en-US" altLang="zh-CN" sz="2000" b="1" baseline="-30000">
                <a:latin typeface="Times New Roman" panose="02020603050405020304" pitchFamily="18" charset="0"/>
              </a:endParaRPr>
            </a:p>
          </p:txBody>
        </p:sp>
        <p:sp>
          <p:nvSpPr>
            <p:cNvPr id="81954" name="Rectangle 34"/>
            <p:cNvSpPr>
              <a:spLocks noChangeArrowheads="1"/>
            </p:cNvSpPr>
            <p:nvPr/>
          </p:nvSpPr>
          <p:spPr bwMode="auto">
            <a:xfrm>
              <a:off x="1218" y="2852"/>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81955" name="Rectangle 35"/>
            <p:cNvSpPr>
              <a:spLocks noChangeArrowheads="1"/>
            </p:cNvSpPr>
            <p:nvPr/>
          </p:nvSpPr>
          <p:spPr bwMode="auto">
            <a:xfrm>
              <a:off x="2181" y="288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81956" name="Rectangle 36"/>
            <p:cNvSpPr>
              <a:spLocks noChangeArrowheads="1"/>
            </p:cNvSpPr>
            <p:nvPr/>
          </p:nvSpPr>
          <p:spPr bwMode="auto">
            <a:xfrm>
              <a:off x="4070" y="288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81957" name="Rectangle 37"/>
            <p:cNvSpPr>
              <a:spLocks noChangeArrowheads="1"/>
            </p:cNvSpPr>
            <p:nvPr/>
          </p:nvSpPr>
          <p:spPr bwMode="auto">
            <a:xfrm>
              <a:off x="1105" y="3312"/>
              <a:ext cx="2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n</a:t>
              </a:r>
              <a:endParaRPr kumimoji="1" lang="en-US" altLang="zh-CN" sz="2000" b="1" baseline="-30000">
                <a:latin typeface="Times New Roman" panose="02020603050405020304" pitchFamily="18" charset="0"/>
              </a:endParaRPr>
            </a:p>
          </p:txBody>
        </p:sp>
        <p:sp>
          <p:nvSpPr>
            <p:cNvPr id="81958" name="Rectangle 38"/>
            <p:cNvSpPr>
              <a:spLocks noChangeArrowheads="1"/>
            </p:cNvSpPr>
            <p:nvPr/>
          </p:nvSpPr>
          <p:spPr bwMode="auto">
            <a:xfrm>
              <a:off x="4896" y="3264"/>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m</a:t>
              </a:r>
              <a:endParaRPr kumimoji="1" lang="en-US" altLang="zh-CN" sz="2000" b="1" baseline="-30000">
                <a:latin typeface="Times New Roman" panose="02020603050405020304" pitchFamily="18" charset="0"/>
              </a:endParaRPr>
            </a:p>
          </p:txBody>
        </p:sp>
        <p:sp>
          <p:nvSpPr>
            <p:cNvPr id="81959" name="Rectangle 39"/>
            <p:cNvSpPr>
              <a:spLocks noChangeArrowheads="1"/>
            </p:cNvSpPr>
            <p:nvPr/>
          </p:nvSpPr>
          <p:spPr bwMode="auto">
            <a:xfrm>
              <a:off x="2304" y="2832"/>
              <a:ext cx="48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w</a:t>
              </a:r>
              <a:r>
                <a:rPr kumimoji="1" lang="en-US" altLang="zh-CN" sz="2000" b="1" baseline="-30000">
                  <a:latin typeface="Times New Roman" panose="02020603050405020304" pitchFamily="18" charset="0"/>
                </a:rPr>
                <a:t>n1</a:t>
              </a:r>
              <a:endParaRPr kumimoji="1" lang="en-US" altLang="zh-CN" sz="2000" b="1" baseline="-30000">
                <a:latin typeface="Times New Roman" panose="02020603050405020304" pitchFamily="18" charset="0"/>
              </a:endParaRPr>
            </a:p>
          </p:txBody>
        </p:sp>
        <p:sp>
          <p:nvSpPr>
            <p:cNvPr id="81960" name="Rectangle 40"/>
            <p:cNvSpPr>
              <a:spLocks noChangeArrowheads="1"/>
            </p:cNvSpPr>
            <p:nvPr/>
          </p:nvSpPr>
          <p:spPr bwMode="auto">
            <a:xfrm>
              <a:off x="1920" y="3720"/>
              <a:ext cx="6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rPr>
                <a:t>输入层	</a:t>
              </a:r>
              <a:endParaRPr kumimoji="1" lang="zh-CN" altLang="en-US" sz="2000" b="1">
                <a:latin typeface="Times New Roman" panose="02020603050405020304" pitchFamily="18" charset="0"/>
              </a:endParaRPr>
            </a:p>
          </p:txBody>
        </p:sp>
      </p:grpSp>
      <p:grpSp>
        <p:nvGrpSpPr>
          <p:cNvPr id="81961" name="Group 41"/>
          <p:cNvGrpSpPr/>
          <p:nvPr/>
        </p:nvGrpSpPr>
        <p:grpSpPr bwMode="auto">
          <a:xfrm>
            <a:off x="5943600" y="1828800"/>
            <a:ext cx="1295400" cy="3581400"/>
            <a:chOff x="3744" y="1152"/>
            <a:chExt cx="816" cy="2256"/>
          </a:xfrm>
        </p:grpSpPr>
        <p:sp>
          <p:nvSpPr>
            <p:cNvPr id="81962" name="Line 42"/>
            <p:cNvSpPr>
              <a:spLocks noChangeShapeType="1"/>
            </p:cNvSpPr>
            <p:nvPr/>
          </p:nvSpPr>
          <p:spPr bwMode="auto">
            <a:xfrm flipH="1">
              <a:off x="3744" y="1296"/>
              <a:ext cx="576" cy="206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1963" name="Group 43"/>
            <p:cNvGrpSpPr/>
            <p:nvPr/>
          </p:nvGrpSpPr>
          <p:grpSpPr bwMode="auto">
            <a:xfrm>
              <a:off x="3744" y="1152"/>
              <a:ext cx="816" cy="2256"/>
              <a:chOff x="3744" y="1152"/>
              <a:chExt cx="816" cy="2256"/>
            </a:xfrm>
          </p:grpSpPr>
          <p:sp>
            <p:nvSpPr>
              <p:cNvPr id="81964" name="Oval 44"/>
              <p:cNvSpPr>
                <a:spLocks noChangeArrowheads="1"/>
              </p:cNvSpPr>
              <p:nvPr/>
            </p:nvSpPr>
            <p:spPr bwMode="auto">
              <a:xfrm>
                <a:off x="4272" y="1152"/>
                <a:ext cx="144" cy="14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5" name="Oval 45"/>
              <p:cNvSpPr>
                <a:spLocks noChangeArrowheads="1"/>
              </p:cNvSpPr>
              <p:nvPr/>
            </p:nvSpPr>
            <p:spPr bwMode="auto">
              <a:xfrm>
                <a:off x="4224" y="2784"/>
                <a:ext cx="144" cy="14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6" name="Oval 46"/>
              <p:cNvSpPr>
                <a:spLocks noChangeArrowheads="1"/>
              </p:cNvSpPr>
              <p:nvPr/>
            </p:nvSpPr>
            <p:spPr bwMode="auto">
              <a:xfrm>
                <a:off x="4272" y="1872"/>
                <a:ext cx="144" cy="14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7" name="Line 47"/>
              <p:cNvSpPr>
                <a:spLocks noChangeShapeType="1"/>
              </p:cNvSpPr>
              <p:nvPr/>
            </p:nvSpPr>
            <p:spPr bwMode="auto">
              <a:xfrm flipV="1">
                <a:off x="4320" y="2928"/>
                <a:ext cx="0" cy="48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68" name="Line 48"/>
              <p:cNvSpPr>
                <a:spLocks noChangeShapeType="1"/>
              </p:cNvSpPr>
              <p:nvPr/>
            </p:nvSpPr>
            <p:spPr bwMode="auto">
              <a:xfrm flipV="1">
                <a:off x="4368" y="2016"/>
                <a:ext cx="0"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69" name="Line 49"/>
              <p:cNvSpPr>
                <a:spLocks noChangeShapeType="1"/>
              </p:cNvSpPr>
              <p:nvPr/>
            </p:nvSpPr>
            <p:spPr bwMode="auto">
              <a:xfrm flipV="1">
                <a:off x="4368" y="1248"/>
                <a:ext cx="0"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70" name="Line 50"/>
              <p:cNvSpPr>
                <a:spLocks noChangeShapeType="1"/>
              </p:cNvSpPr>
              <p:nvPr/>
            </p:nvSpPr>
            <p:spPr bwMode="auto">
              <a:xfrm flipH="1">
                <a:off x="3744" y="1248"/>
                <a:ext cx="528"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71" name="Line 51"/>
              <p:cNvSpPr>
                <a:spLocks noChangeShapeType="1"/>
              </p:cNvSpPr>
              <p:nvPr/>
            </p:nvSpPr>
            <p:spPr bwMode="auto">
              <a:xfrm flipH="1">
                <a:off x="3744" y="1296"/>
                <a:ext cx="528" cy="9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72" name="Line 52"/>
              <p:cNvSpPr>
                <a:spLocks noChangeShapeType="1"/>
              </p:cNvSpPr>
              <p:nvPr/>
            </p:nvSpPr>
            <p:spPr bwMode="auto">
              <a:xfrm flipH="1">
                <a:off x="3744" y="1968"/>
                <a:ext cx="528"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73" name="Line 53"/>
              <p:cNvSpPr>
                <a:spLocks noChangeShapeType="1"/>
              </p:cNvSpPr>
              <p:nvPr/>
            </p:nvSpPr>
            <p:spPr bwMode="auto">
              <a:xfrm flipH="1" flipV="1">
                <a:off x="3792" y="1584"/>
                <a:ext cx="480"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74" name="Line 54"/>
              <p:cNvSpPr>
                <a:spLocks noChangeShapeType="1"/>
              </p:cNvSpPr>
              <p:nvPr/>
            </p:nvSpPr>
            <p:spPr bwMode="auto">
              <a:xfrm flipH="1">
                <a:off x="3744" y="2016"/>
                <a:ext cx="528" cy="13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75" name="Line 55"/>
              <p:cNvSpPr>
                <a:spLocks noChangeShapeType="1"/>
              </p:cNvSpPr>
              <p:nvPr/>
            </p:nvSpPr>
            <p:spPr bwMode="auto">
              <a:xfrm flipH="1" flipV="1">
                <a:off x="3792" y="1632"/>
                <a:ext cx="480" cy="115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76" name="Line 56"/>
              <p:cNvSpPr>
                <a:spLocks noChangeShapeType="1"/>
              </p:cNvSpPr>
              <p:nvPr/>
            </p:nvSpPr>
            <p:spPr bwMode="auto">
              <a:xfrm flipH="1" flipV="1">
                <a:off x="3792" y="2400"/>
                <a:ext cx="432" cy="48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77" name="Line 57"/>
              <p:cNvSpPr>
                <a:spLocks noChangeShapeType="1"/>
              </p:cNvSpPr>
              <p:nvPr/>
            </p:nvSpPr>
            <p:spPr bwMode="auto">
              <a:xfrm flipH="1">
                <a:off x="3744" y="2928"/>
                <a:ext cx="528" cy="48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78" name="Text Box 58"/>
              <p:cNvSpPr txBox="1">
                <a:spLocks noChangeArrowheads="1"/>
              </p:cNvSpPr>
              <p:nvPr/>
            </p:nvSpPr>
            <p:spPr bwMode="auto">
              <a:xfrm>
                <a:off x="4224" y="2544"/>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anose="02020603050405020304" pitchFamily="18" charset="0"/>
                  </a:rPr>
                  <a:t>V</a:t>
                </a:r>
                <a:endParaRPr lang="en-US" altLang="zh-CN">
                  <a:latin typeface="Times New Roman" panose="02020603050405020304" pitchFamily="18" charset="0"/>
                </a:endParaRPr>
              </a:p>
            </p:txBody>
          </p:sp>
        </p:grpSp>
      </p:grpSp>
      <p:sp>
        <p:nvSpPr>
          <p:cNvPr id="59" name="Rectangle 2"/>
          <p:cNvSpPr txBox="1">
            <a:spLocks noChangeArrowheads="1"/>
          </p:cNvSpPr>
          <p:nvPr/>
        </p:nvSpPr>
        <p:spPr bwMode="auto">
          <a:xfrm>
            <a:off x="762000" y="0"/>
            <a:ext cx="8229600" cy="59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smtClean="0">
                <a:latin typeface="宋体" panose="02010600030101010101" pitchFamily="2" charset="-122"/>
                <a:ea typeface="宋体" panose="02010600030101010101" pitchFamily="2" charset="-122"/>
              </a:rPr>
              <a:t>6.2 </a:t>
            </a:r>
            <a:r>
              <a:rPr lang="zh-CN" altLang="en-US" sz="4000" smtClean="0">
                <a:latin typeface="宋体" panose="02010600030101010101" pitchFamily="2" charset="-122"/>
                <a:ea typeface="宋体" panose="02010600030101010101" pitchFamily="2" charset="-122"/>
              </a:rPr>
              <a:t>人工神经网络的概念</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923"/>
                                        </p:tgtEl>
                                        <p:attrNameLst>
                                          <p:attrName>style.visibility</p:attrName>
                                        </p:attrNameLst>
                                      </p:cBhvr>
                                      <p:to>
                                        <p:strVal val="visible"/>
                                      </p:to>
                                    </p:set>
                                    <p:anim calcmode="lin" valueType="num">
                                      <p:cBhvr additive="base">
                                        <p:cTn id="7" dur="500" fill="hold"/>
                                        <p:tgtEl>
                                          <p:spTgt spid="81923"/>
                                        </p:tgtEl>
                                        <p:attrNameLst>
                                          <p:attrName>ppt_x</p:attrName>
                                        </p:attrNameLst>
                                      </p:cBhvr>
                                      <p:tavLst>
                                        <p:tav tm="0">
                                          <p:val>
                                            <p:strVal val="0-#ppt_w/2"/>
                                          </p:val>
                                        </p:tav>
                                        <p:tav tm="100000">
                                          <p:val>
                                            <p:strVal val="#ppt_x"/>
                                          </p:val>
                                        </p:tav>
                                      </p:tavLst>
                                    </p:anim>
                                    <p:anim calcmode="lin" valueType="num">
                                      <p:cBhvr additive="base">
                                        <p:cTn id="8" dur="500" fill="hold"/>
                                        <p:tgtEl>
                                          <p:spTgt spid="819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1961"/>
                                        </p:tgtEl>
                                        <p:attrNameLst>
                                          <p:attrName>style.visibility</p:attrName>
                                        </p:attrNameLst>
                                      </p:cBhvr>
                                      <p:to>
                                        <p:strVal val="visible"/>
                                      </p:to>
                                    </p:set>
                                    <p:anim calcmode="lin" valueType="num">
                                      <p:cBhvr additive="base">
                                        <p:cTn id="13" dur="500" fill="hold"/>
                                        <p:tgtEl>
                                          <p:spTgt spid="81961"/>
                                        </p:tgtEl>
                                        <p:attrNameLst>
                                          <p:attrName>ppt_x</p:attrName>
                                        </p:attrNameLst>
                                      </p:cBhvr>
                                      <p:tavLst>
                                        <p:tav tm="0">
                                          <p:val>
                                            <p:strVal val="0-#ppt_w/2"/>
                                          </p:val>
                                        </p:tav>
                                        <p:tav tm="100000">
                                          <p:val>
                                            <p:strVal val="#ppt_x"/>
                                          </p:val>
                                        </p:tav>
                                      </p:tavLst>
                                    </p:anim>
                                    <p:anim calcmode="lin" valueType="num">
                                      <p:cBhvr additive="base">
                                        <p:cTn id="14" dur="500" fill="hold"/>
                                        <p:tgtEl>
                                          <p:spTgt spid="819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371600" y="762000"/>
            <a:ext cx="8229600" cy="533400"/>
          </a:xfrm>
        </p:spPr>
        <p:txBody>
          <a:bodyPr/>
          <a:lstStyle/>
          <a:p>
            <a:r>
              <a:rPr lang="zh-CN" altLang="en-US" b="1" dirty="0">
                <a:solidFill>
                  <a:srgbClr val="C00000"/>
                </a:solidFill>
                <a:latin typeface="宋体" panose="02010600030101010101" pitchFamily="2" charset="-122"/>
                <a:ea typeface="宋体" panose="02010600030101010101" pitchFamily="2" charset="-122"/>
              </a:rPr>
              <a:t>单级横向反馈网</a:t>
            </a:r>
            <a:r>
              <a:rPr lang="zh-CN" altLang="en-US" dirty="0">
                <a:solidFill>
                  <a:srgbClr val="C00000"/>
                </a:solidFill>
                <a:latin typeface="宋体" panose="02010600030101010101" pitchFamily="2" charset="-122"/>
                <a:ea typeface="宋体" panose="02010600030101010101" pitchFamily="2" charset="-122"/>
              </a:rPr>
              <a:t> </a:t>
            </a:r>
            <a:endParaRPr lang="zh-CN" altLang="en-US" dirty="0">
              <a:solidFill>
                <a:srgbClr val="C00000"/>
              </a:solidFill>
              <a:latin typeface="宋体" panose="02010600030101010101" pitchFamily="2" charset="-122"/>
              <a:ea typeface="宋体" panose="02010600030101010101" pitchFamily="2" charset="-122"/>
            </a:endParaRPr>
          </a:p>
        </p:txBody>
      </p:sp>
      <p:sp>
        <p:nvSpPr>
          <p:cNvPr id="4" name="Rectangle 2"/>
          <p:cNvSpPr txBox="1">
            <a:spLocks noChangeArrowheads="1"/>
          </p:cNvSpPr>
          <p:nvPr/>
        </p:nvSpPr>
        <p:spPr bwMode="auto">
          <a:xfrm>
            <a:off x="762000" y="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smtClean="0">
                <a:latin typeface="宋体" panose="02010600030101010101" pitchFamily="2" charset="-122"/>
                <a:ea typeface="宋体" panose="02010600030101010101" pitchFamily="2" charset="-122"/>
              </a:rPr>
              <a:t>6.2 </a:t>
            </a:r>
            <a:r>
              <a:rPr lang="zh-CN" altLang="en-US" sz="4000" smtClean="0">
                <a:latin typeface="宋体" panose="02010600030101010101" pitchFamily="2" charset="-122"/>
                <a:ea typeface="宋体" panose="02010600030101010101" pitchFamily="2" charset="-122"/>
              </a:rPr>
              <a:t>人工神经网络的概念</a:t>
            </a:r>
            <a:endParaRPr lang="zh-CN" altLang="en-US" sz="4000" dirty="0">
              <a:latin typeface="宋体" panose="02010600030101010101" pitchFamily="2" charset="-122"/>
              <a:ea typeface="宋体" panose="02010600030101010101" pitchFamily="2" charset="-122"/>
            </a:endParaRPr>
          </a:p>
        </p:txBody>
      </p:sp>
      <p:sp>
        <p:nvSpPr>
          <p:cNvPr id="3" name="Rectangle 3"/>
          <p:cNvSpPr>
            <a:spLocks noGrp="1" noChangeArrowheads="1"/>
          </p:cNvSpPr>
          <p:nvPr>
            <p:ph type="body" idx="1"/>
          </p:nvPr>
        </p:nvSpPr>
        <p:spPr>
          <a:xfrm>
            <a:off x="284480" y="761365"/>
            <a:ext cx="8626475" cy="5715635"/>
          </a:xfrm>
        </p:spPr>
        <p:txBody>
          <a:bodyPr/>
          <a:p>
            <a:pPr algn="just">
              <a:lnSpc>
                <a:spcPct val="90000"/>
              </a:lnSpc>
            </a:pPr>
            <a:r>
              <a:rPr lang="en-US" altLang="zh-CN" sz="2800" b="1" dirty="0">
                <a:latin typeface="宋体" panose="02010600030101010101" pitchFamily="2" charset="-122"/>
                <a:ea typeface="宋体" panose="02010600030101010101" pitchFamily="2" charset="-122"/>
              </a:rPr>
              <a:t>V = (</a:t>
            </a:r>
            <a:r>
              <a:rPr lang="en-US" altLang="zh-CN" sz="2800" b="1" dirty="0" err="1">
                <a:latin typeface="宋体" panose="02010600030101010101" pitchFamily="2" charset="-122"/>
                <a:ea typeface="宋体" panose="02010600030101010101" pitchFamily="2" charset="-122"/>
              </a:rPr>
              <a:t>v</a:t>
            </a:r>
            <a:r>
              <a:rPr lang="en-US" altLang="zh-CN" sz="2800" b="1" baseline="-30000" dirty="0" err="1">
                <a:latin typeface="宋体" panose="02010600030101010101" pitchFamily="2" charset="-122"/>
                <a:ea typeface="宋体" panose="02010600030101010101" pitchFamily="2" charset="-122"/>
              </a:rPr>
              <a:t>ij</a:t>
            </a:r>
            <a:r>
              <a:rPr lang="en-US" altLang="zh-CN" sz="2800" b="1" dirty="0" err="1">
                <a:latin typeface="宋体" panose="02010600030101010101" pitchFamily="2" charset="-122"/>
                <a:ea typeface="宋体" panose="02010600030101010101" pitchFamily="2" charset="-122"/>
              </a:rPr>
              <a:t>)</a:t>
            </a:r>
            <a:r>
              <a:rPr lang="en-US" altLang="zh-CN" sz="2800" b="1" baseline="-30000" dirty="0" err="1">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a:p>
            <a:pPr algn="just">
              <a:lnSpc>
                <a:spcPct val="90000"/>
              </a:lnSpc>
            </a:pPr>
            <a:r>
              <a:rPr lang="en-US" altLang="zh-CN" sz="2800" b="1" dirty="0">
                <a:solidFill>
                  <a:srgbClr val="C00000"/>
                </a:solidFill>
                <a:latin typeface="宋体" panose="02010600030101010101" pitchFamily="2" charset="-122"/>
                <a:ea typeface="宋体" panose="02010600030101010101" pitchFamily="2" charset="-122"/>
              </a:rPr>
              <a:t>NET = XW + OV</a:t>
            </a:r>
            <a:endParaRPr lang="en-US" altLang="zh-CN" sz="2800" b="1" dirty="0">
              <a:solidFill>
                <a:srgbClr val="C00000"/>
              </a:solidFill>
              <a:latin typeface="宋体" panose="02010600030101010101" pitchFamily="2" charset="-122"/>
              <a:ea typeface="宋体" panose="02010600030101010101" pitchFamily="2" charset="-122"/>
            </a:endParaRPr>
          </a:p>
          <a:p>
            <a:pPr algn="just">
              <a:lnSpc>
                <a:spcPct val="90000"/>
              </a:lnSpc>
            </a:pPr>
            <a:r>
              <a:rPr lang="en-US" altLang="zh-CN" sz="2800" b="1" dirty="0">
                <a:latin typeface="宋体" panose="02010600030101010101" pitchFamily="2" charset="-122"/>
                <a:ea typeface="宋体" panose="02010600030101010101" pitchFamily="2" charset="-122"/>
              </a:rPr>
              <a:t>O = F(NET)</a:t>
            </a:r>
            <a:endParaRPr lang="zh-CN" altLang="en-US" sz="2800" b="1" dirty="0">
              <a:latin typeface="宋体" panose="02010600030101010101" pitchFamily="2" charset="-122"/>
              <a:ea typeface="宋体" panose="02010600030101010101" pitchFamily="2" charset="-122"/>
            </a:endParaRPr>
          </a:p>
          <a:p>
            <a:pPr algn="just">
              <a:lnSpc>
                <a:spcPct val="90000"/>
              </a:lnSpc>
            </a:pPr>
            <a:r>
              <a:rPr lang="zh-CN" altLang="en-US" sz="2800" b="1" dirty="0">
                <a:latin typeface="宋体" panose="02010600030101010101" pitchFamily="2" charset="-122"/>
                <a:ea typeface="宋体" panose="02010600030101010101" pitchFamily="2" charset="-122"/>
              </a:rPr>
              <a:t>时间参数</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神经元的状态在主时钟的控制下同步变化</a:t>
            </a:r>
            <a:endParaRPr lang="zh-CN" altLang="en-US" sz="2800" b="1" dirty="0">
              <a:latin typeface="宋体" panose="02010600030101010101" pitchFamily="2" charset="-122"/>
              <a:ea typeface="宋体" panose="02010600030101010101" pitchFamily="2" charset="-122"/>
            </a:endParaRPr>
          </a:p>
          <a:p>
            <a:pPr algn="just">
              <a:lnSpc>
                <a:spcPct val="90000"/>
              </a:lnSpc>
            </a:pPr>
            <a:r>
              <a:rPr lang="zh-CN" altLang="en-US" sz="2800" b="1" dirty="0">
                <a:latin typeface="宋体" panose="02010600030101010101" pitchFamily="2" charset="-122"/>
                <a:ea typeface="宋体" panose="02010600030101010101" pitchFamily="2" charset="-122"/>
              </a:rPr>
              <a:t>考虑</a:t>
            </a:r>
            <a:r>
              <a:rPr lang="en-US" altLang="zh-CN" sz="2800" b="1" dirty="0">
                <a:latin typeface="宋体" panose="02010600030101010101" pitchFamily="2" charset="-122"/>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总加在网上的情况</a:t>
            </a:r>
            <a:endParaRPr lang="zh-CN" altLang="en-US" sz="2800" b="1" dirty="0">
              <a:latin typeface="宋体" panose="02010600030101010101" pitchFamily="2" charset="-122"/>
              <a:ea typeface="宋体" panose="02010600030101010101" pitchFamily="2" charset="-122"/>
            </a:endParaRPr>
          </a:p>
          <a:p>
            <a:pPr lvl="1" algn="just">
              <a:lnSpc>
                <a:spcPct val="90000"/>
              </a:lnSpc>
            </a:pPr>
            <a:r>
              <a:rPr lang="en-US" altLang="zh-CN" sz="2800" b="1" dirty="0">
                <a:latin typeface="宋体" panose="02010600030101010101" pitchFamily="2" charset="-122"/>
                <a:ea typeface="宋体" panose="02010600030101010101" pitchFamily="2" charset="-122"/>
              </a:rPr>
              <a:t>NET(t+1) = X(t)W + O(t)V	</a:t>
            </a:r>
            <a:endParaRPr lang="en-US" altLang="zh-CN" sz="2800" b="1" dirty="0">
              <a:latin typeface="宋体" panose="02010600030101010101" pitchFamily="2" charset="-122"/>
              <a:ea typeface="宋体" panose="02010600030101010101" pitchFamily="2" charset="-122"/>
            </a:endParaRPr>
          </a:p>
          <a:p>
            <a:pPr lvl="1" algn="just">
              <a:lnSpc>
                <a:spcPct val="90000"/>
              </a:lnSpc>
            </a:pPr>
            <a:r>
              <a:rPr lang="en-US" altLang="zh-CN" sz="2800" b="1" dirty="0">
                <a:latin typeface="宋体" panose="02010600030101010101" pitchFamily="2" charset="-122"/>
                <a:ea typeface="宋体" panose="02010600030101010101" pitchFamily="2" charset="-122"/>
              </a:rPr>
              <a:t>O(t+1) = F(NET(t+1))</a:t>
            </a:r>
            <a:endParaRPr lang="en-US" altLang="zh-CN" sz="2800" b="1" dirty="0">
              <a:latin typeface="宋体" panose="02010600030101010101" pitchFamily="2" charset="-122"/>
              <a:ea typeface="宋体" panose="02010600030101010101" pitchFamily="2" charset="-122"/>
            </a:endParaRPr>
          </a:p>
          <a:p>
            <a:pPr lvl="1" algn="just">
              <a:lnSpc>
                <a:spcPct val="90000"/>
              </a:lnSpc>
            </a:pPr>
            <a:r>
              <a:rPr lang="en-US" altLang="zh-CN" sz="2800" b="1" dirty="0">
                <a:latin typeface="宋体" panose="02010600030101010101" pitchFamily="2" charset="-122"/>
                <a:ea typeface="宋体" panose="02010600030101010101" pitchFamily="2" charset="-122"/>
              </a:rPr>
              <a:t>O(0) = 0</a:t>
            </a:r>
            <a:endParaRPr lang="en-US" altLang="zh-CN" sz="2800" b="1" dirty="0">
              <a:latin typeface="宋体" panose="02010600030101010101" pitchFamily="2" charset="-122"/>
              <a:ea typeface="宋体" panose="02010600030101010101" pitchFamily="2" charset="-122"/>
            </a:endParaRPr>
          </a:p>
          <a:p>
            <a:pPr algn="just">
              <a:lnSpc>
                <a:spcPct val="90000"/>
              </a:lnSpc>
            </a:pPr>
            <a:r>
              <a:rPr lang="zh-CN" altLang="en-US" sz="2800" b="1" dirty="0">
                <a:latin typeface="宋体" panose="02010600030101010101" pitchFamily="2" charset="-122"/>
                <a:ea typeface="宋体" panose="02010600030101010101" pitchFamily="2" charset="-122"/>
              </a:rPr>
              <a:t>考虑仅在</a:t>
            </a:r>
            <a:r>
              <a:rPr lang="en-US" altLang="zh-CN" sz="2800" b="1" dirty="0">
                <a:latin typeface="宋体" panose="02010600030101010101" pitchFamily="2" charset="-122"/>
                <a:ea typeface="宋体" panose="02010600030101010101" pitchFamily="2" charset="-122"/>
              </a:rPr>
              <a:t>t=0</a:t>
            </a:r>
            <a:r>
              <a:rPr lang="zh-CN" altLang="en-US" sz="2800" b="1" dirty="0">
                <a:latin typeface="宋体" panose="02010600030101010101" pitchFamily="2" charset="-122"/>
                <a:ea typeface="宋体" panose="02010600030101010101" pitchFamily="2" charset="-122"/>
              </a:rPr>
              <a:t>时加</a:t>
            </a:r>
            <a:r>
              <a:rPr lang="en-US" altLang="zh-CN" sz="2800" b="1" dirty="0">
                <a:latin typeface="宋体" panose="02010600030101010101" pitchFamily="2" charset="-122"/>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的情况。</a:t>
            </a:r>
            <a:r>
              <a:rPr lang="zh-CN" altLang="en-US" sz="2800" dirty="0">
                <a:latin typeface="宋体" panose="02010600030101010101" pitchFamily="2" charset="-122"/>
                <a:ea typeface="宋体" panose="02010600030101010101" pitchFamily="2" charset="-122"/>
              </a:rPr>
              <a:t> </a:t>
            </a:r>
            <a:endParaRPr lang="zh-CN" altLang="en-US" sz="2800" dirty="0">
              <a:latin typeface="宋体" panose="02010600030101010101" pitchFamily="2" charset="-122"/>
              <a:ea typeface="宋体" panose="02010600030101010101" pitchFamily="2" charset="-122"/>
            </a:endParaRPr>
          </a:p>
          <a:p>
            <a:pPr algn="just">
              <a:lnSpc>
                <a:spcPct val="90000"/>
              </a:lnSpc>
            </a:pPr>
            <a:r>
              <a:rPr lang="zh-CN" altLang="en-US" sz="2800" b="1" dirty="0">
                <a:latin typeface="宋体" panose="02010600030101010101" pitchFamily="2" charset="-122"/>
                <a:ea typeface="宋体" panose="02010600030101010101" pitchFamily="2" charset="-122"/>
              </a:rPr>
              <a:t>稳定性判定</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75615" y="624840"/>
            <a:ext cx="8229600" cy="598805"/>
          </a:xfrm>
        </p:spPr>
        <p:txBody>
          <a:bodyPr/>
          <a:lstStyle/>
          <a:p>
            <a:r>
              <a:rPr lang="zh-CN" altLang="en-US" b="1" dirty="0">
                <a:solidFill>
                  <a:srgbClr val="C00000"/>
                </a:solidFill>
                <a:latin typeface="宋体" panose="02010600030101010101" pitchFamily="2" charset="-122"/>
                <a:ea typeface="宋体" panose="02010600030101010101" pitchFamily="2" charset="-122"/>
              </a:rPr>
              <a:t>多级网</a:t>
            </a:r>
            <a:endParaRPr lang="zh-CN" altLang="en-US" dirty="0">
              <a:solidFill>
                <a:srgbClr val="C00000"/>
              </a:solidFill>
              <a:latin typeface="宋体" panose="02010600030101010101" pitchFamily="2" charset="-122"/>
              <a:ea typeface="宋体" panose="02010600030101010101" pitchFamily="2" charset="-122"/>
            </a:endParaRPr>
          </a:p>
        </p:txBody>
      </p:sp>
      <p:grpSp>
        <p:nvGrpSpPr>
          <p:cNvPr id="86019" name="Group 3"/>
          <p:cNvGrpSpPr/>
          <p:nvPr/>
        </p:nvGrpSpPr>
        <p:grpSpPr bwMode="auto">
          <a:xfrm>
            <a:off x="1524000" y="5622925"/>
            <a:ext cx="6208713" cy="412750"/>
            <a:chOff x="960" y="3542"/>
            <a:chExt cx="3911" cy="260"/>
          </a:xfrm>
        </p:grpSpPr>
        <p:sp>
          <p:nvSpPr>
            <p:cNvPr id="86020" name="Rectangle 4"/>
            <p:cNvSpPr>
              <a:spLocks noChangeArrowheads="1"/>
            </p:cNvSpPr>
            <p:nvPr/>
          </p:nvSpPr>
          <p:spPr bwMode="auto">
            <a:xfrm>
              <a:off x="4272" y="3552"/>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rPr>
                <a:t>输出层</a:t>
              </a:r>
              <a:endParaRPr kumimoji="1" lang="zh-CN" altLang="en-US" sz="2000" b="1">
                <a:latin typeface="Times New Roman" panose="02020603050405020304" pitchFamily="18" charset="0"/>
              </a:endParaRPr>
            </a:p>
          </p:txBody>
        </p:sp>
        <p:sp>
          <p:nvSpPr>
            <p:cNvPr id="86021" name="Rectangle 5"/>
            <p:cNvSpPr>
              <a:spLocks noChangeArrowheads="1"/>
            </p:cNvSpPr>
            <p:nvPr/>
          </p:nvSpPr>
          <p:spPr bwMode="auto">
            <a:xfrm>
              <a:off x="2592" y="3552"/>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rPr>
                <a:t>隐藏层</a:t>
              </a:r>
              <a:endParaRPr kumimoji="1" lang="zh-CN" altLang="en-US" sz="2000" b="1">
                <a:latin typeface="Times New Roman" panose="02020603050405020304" pitchFamily="18" charset="0"/>
              </a:endParaRPr>
            </a:p>
          </p:txBody>
        </p:sp>
        <p:sp>
          <p:nvSpPr>
            <p:cNvPr id="86022" name="Rectangle 6"/>
            <p:cNvSpPr>
              <a:spLocks noChangeArrowheads="1"/>
            </p:cNvSpPr>
            <p:nvPr/>
          </p:nvSpPr>
          <p:spPr bwMode="auto">
            <a:xfrm>
              <a:off x="960" y="3542"/>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rPr>
                <a:t>输入层</a:t>
              </a:r>
              <a:endParaRPr kumimoji="1" lang="zh-CN" altLang="en-US" sz="2000" b="1">
                <a:latin typeface="Times New Roman" panose="02020603050405020304" pitchFamily="18" charset="0"/>
              </a:endParaRPr>
            </a:p>
          </p:txBody>
        </p:sp>
      </p:grpSp>
      <p:grpSp>
        <p:nvGrpSpPr>
          <p:cNvPr id="86023" name="Group 7"/>
          <p:cNvGrpSpPr/>
          <p:nvPr/>
        </p:nvGrpSpPr>
        <p:grpSpPr bwMode="auto">
          <a:xfrm>
            <a:off x="8001000" y="1279525"/>
            <a:ext cx="525463" cy="3917950"/>
            <a:chOff x="5040" y="806"/>
            <a:chExt cx="331" cy="2468"/>
          </a:xfrm>
        </p:grpSpPr>
        <p:sp>
          <p:nvSpPr>
            <p:cNvPr id="86024" name="Rectangle 8"/>
            <p:cNvSpPr>
              <a:spLocks noChangeArrowheads="1"/>
            </p:cNvSpPr>
            <p:nvPr/>
          </p:nvSpPr>
          <p:spPr bwMode="auto">
            <a:xfrm>
              <a:off x="5088" y="806"/>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1</a:t>
              </a:r>
              <a:endParaRPr kumimoji="1" lang="en-US" altLang="zh-CN" sz="2000" b="1" baseline="-30000">
                <a:latin typeface="Times New Roman" panose="02020603050405020304" pitchFamily="18" charset="0"/>
              </a:endParaRPr>
            </a:p>
          </p:txBody>
        </p:sp>
        <p:sp>
          <p:nvSpPr>
            <p:cNvPr id="86025" name="Rectangle 9"/>
            <p:cNvSpPr>
              <a:spLocks noChangeArrowheads="1"/>
            </p:cNvSpPr>
            <p:nvPr/>
          </p:nvSpPr>
          <p:spPr bwMode="auto">
            <a:xfrm>
              <a:off x="5080" y="1536"/>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2</a:t>
              </a:r>
              <a:endParaRPr kumimoji="1" lang="en-US" altLang="zh-CN" sz="2000" b="1" baseline="-30000">
                <a:latin typeface="Times New Roman" panose="02020603050405020304" pitchFamily="18" charset="0"/>
              </a:endParaRPr>
            </a:p>
          </p:txBody>
        </p:sp>
        <p:sp>
          <p:nvSpPr>
            <p:cNvPr id="86026" name="Rectangle 10"/>
            <p:cNvSpPr>
              <a:spLocks noChangeArrowheads="1"/>
            </p:cNvSpPr>
            <p:nvPr/>
          </p:nvSpPr>
          <p:spPr bwMode="auto">
            <a:xfrm>
              <a:off x="5088" y="3024"/>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m</a:t>
              </a:r>
              <a:endParaRPr kumimoji="1" lang="en-US" altLang="zh-CN" sz="2000" b="1" baseline="-30000">
                <a:latin typeface="Times New Roman" panose="02020603050405020304" pitchFamily="18" charset="0"/>
              </a:endParaRPr>
            </a:p>
          </p:txBody>
        </p:sp>
        <p:sp>
          <p:nvSpPr>
            <p:cNvPr id="86027" name="Rectangle 11"/>
            <p:cNvSpPr>
              <a:spLocks noChangeArrowheads="1"/>
            </p:cNvSpPr>
            <p:nvPr/>
          </p:nvSpPr>
          <p:spPr bwMode="auto">
            <a:xfrm>
              <a:off x="5040" y="254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grpSp>
      <p:grpSp>
        <p:nvGrpSpPr>
          <p:cNvPr id="86028" name="Group 12"/>
          <p:cNvGrpSpPr/>
          <p:nvPr/>
        </p:nvGrpSpPr>
        <p:grpSpPr bwMode="auto">
          <a:xfrm>
            <a:off x="914400" y="1295400"/>
            <a:ext cx="447675" cy="3902075"/>
            <a:chOff x="576" y="816"/>
            <a:chExt cx="282" cy="2458"/>
          </a:xfrm>
        </p:grpSpPr>
        <p:sp>
          <p:nvSpPr>
            <p:cNvPr id="86029" name="Rectangle 13"/>
            <p:cNvSpPr>
              <a:spLocks noChangeArrowheads="1"/>
            </p:cNvSpPr>
            <p:nvPr/>
          </p:nvSpPr>
          <p:spPr bwMode="auto">
            <a:xfrm>
              <a:off x="595" y="816"/>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1</a:t>
              </a:r>
              <a:endParaRPr kumimoji="1" lang="en-US" altLang="zh-CN" sz="2000" b="1" baseline="-30000">
                <a:latin typeface="Times New Roman" panose="02020603050405020304" pitchFamily="18" charset="0"/>
              </a:endParaRPr>
            </a:p>
          </p:txBody>
        </p:sp>
        <p:sp>
          <p:nvSpPr>
            <p:cNvPr id="86030" name="Rectangle 14"/>
            <p:cNvSpPr>
              <a:spLocks noChangeArrowheads="1"/>
            </p:cNvSpPr>
            <p:nvPr/>
          </p:nvSpPr>
          <p:spPr bwMode="auto">
            <a:xfrm>
              <a:off x="604" y="1584"/>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2</a:t>
              </a:r>
              <a:endParaRPr kumimoji="1" lang="en-US" altLang="zh-CN" sz="2000" b="1" baseline="-30000">
                <a:latin typeface="Times New Roman" panose="02020603050405020304" pitchFamily="18" charset="0"/>
              </a:endParaRPr>
            </a:p>
          </p:txBody>
        </p:sp>
        <p:sp>
          <p:nvSpPr>
            <p:cNvPr id="86031" name="Rectangle 15"/>
            <p:cNvSpPr>
              <a:spLocks noChangeArrowheads="1"/>
            </p:cNvSpPr>
            <p:nvPr/>
          </p:nvSpPr>
          <p:spPr bwMode="auto">
            <a:xfrm>
              <a:off x="604" y="3024"/>
              <a:ext cx="2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n</a:t>
              </a:r>
              <a:endParaRPr kumimoji="1" lang="en-US" altLang="zh-CN" sz="2000" b="1" baseline="-30000">
                <a:latin typeface="Times New Roman" panose="02020603050405020304" pitchFamily="18" charset="0"/>
              </a:endParaRPr>
            </a:p>
          </p:txBody>
        </p:sp>
        <p:sp>
          <p:nvSpPr>
            <p:cNvPr id="86032" name="Rectangle 16"/>
            <p:cNvSpPr>
              <a:spLocks noChangeArrowheads="1"/>
            </p:cNvSpPr>
            <p:nvPr/>
          </p:nvSpPr>
          <p:spPr bwMode="auto">
            <a:xfrm>
              <a:off x="576" y="2493"/>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grpSp>
      <p:grpSp>
        <p:nvGrpSpPr>
          <p:cNvPr id="86033" name="Group 17"/>
          <p:cNvGrpSpPr/>
          <p:nvPr/>
        </p:nvGrpSpPr>
        <p:grpSpPr bwMode="auto">
          <a:xfrm>
            <a:off x="914400" y="1371600"/>
            <a:ext cx="7467600" cy="4130675"/>
            <a:chOff x="576" y="864"/>
            <a:chExt cx="4704" cy="2602"/>
          </a:xfrm>
        </p:grpSpPr>
        <p:grpSp>
          <p:nvGrpSpPr>
            <p:cNvPr id="86034" name="Group 18"/>
            <p:cNvGrpSpPr/>
            <p:nvPr/>
          </p:nvGrpSpPr>
          <p:grpSpPr bwMode="auto">
            <a:xfrm>
              <a:off x="576" y="864"/>
              <a:ext cx="4704" cy="2602"/>
              <a:chOff x="2337" y="7836"/>
              <a:chExt cx="5580" cy="2184"/>
            </a:xfrm>
          </p:grpSpPr>
          <p:sp>
            <p:nvSpPr>
              <p:cNvPr id="86035" name="Oval 19"/>
              <p:cNvSpPr>
                <a:spLocks noChangeArrowheads="1"/>
              </p:cNvSpPr>
              <p:nvPr/>
            </p:nvSpPr>
            <p:spPr bwMode="auto">
              <a:xfrm>
                <a:off x="3057" y="7911"/>
                <a:ext cx="180" cy="156"/>
              </a:xfrm>
              <a:prstGeom prst="ellipse">
                <a:avLst/>
              </a:prstGeom>
              <a:solidFill>
                <a:srgbClr val="FFFFFF"/>
              </a:solidFill>
              <a:ln w="9525">
                <a:solidFill>
                  <a:srgbClr val="000000"/>
                </a:solidFill>
                <a:round/>
              </a:ln>
            </p:spPr>
            <p:txBody>
              <a:bodyPr/>
              <a:lstStyle/>
              <a:p>
                <a:endParaRPr lang="zh-CN" altLang="en-US"/>
              </a:p>
            </p:txBody>
          </p:sp>
          <p:sp>
            <p:nvSpPr>
              <p:cNvPr id="86036" name="Oval 20"/>
              <p:cNvSpPr>
                <a:spLocks noChangeArrowheads="1"/>
              </p:cNvSpPr>
              <p:nvPr/>
            </p:nvSpPr>
            <p:spPr bwMode="auto">
              <a:xfrm>
                <a:off x="3057" y="8550"/>
                <a:ext cx="180" cy="156"/>
              </a:xfrm>
              <a:prstGeom prst="ellipse">
                <a:avLst/>
              </a:prstGeom>
              <a:solidFill>
                <a:srgbClr val="FFFFFF"/>
              </a:solidFill>
              <a:ln w="9525">
                <a:solidFill>
                  <a:srgbClr val="000000"/>
                </a:solidFill>
                <a:round/>
              </a:ln>
            </p:spPr>
            <p:txBody>
              <a:bodyPr/>
              <a:lstStyle/>
              <a:p>
                <a:endParaRPr lang="zh-CN" altLang="en-US"/>
              </a:p>
            </p:txBody>
          </p:sp>
          <p:sp>
            <p:nvSpPr>
              <p:cNvPr id="86037" name="Oval 21"/>
              <p:cNvSpPr>
                <a:spLocks noChangeArrowheads="1"/>
              </p:cNvSpPr>
              <p:nvPr/>
            </p:nvSpPr>
            <p:spPr bwMode="auto">
              <a:xfrm>
                <a:off x="3057" y="9798"/>
                <a:ext cx="180" cy="156"/>
              </a:xfrm>
              <a:prstGeom prst="ellipse">
                <a:avLst/>
              </a:prstGeom>
              <a:solidFill>
                <a:srgbClr val="FFFFFF"/>
              </a:solidFill>
              <a:ln w="9525">
                <a:solidFill>
                  <a:srgbClr val="000000"/>
                </a:solidFill>
                <a:round/>
              </a:ln>
            </p:spPr>
            <p:txBody>
              <a:bodyPr/>
              <a:lstStyle/>
              <a:p>
                <a:endParaRPr lang="zh-CN" altLang="en-US"/>
              </a:p>
            </p:txBody>
          </p:sp>
          <p:sp>
            <p:nvSpPr>
              <p:cNvPr id="86038" name="Rectangle 22"/>
              <p:cNvSpPr>
                <a:spLocks noChangeArrowheads="1"/>
              </p:cNvSpPr>
              <p:nvPr/>
            </p:nvSpPr>
            <p:spPr bwMode="auto">
              <a:xfrm>
                <a:off x="4317" y="7836"/>
                <a:ext cx="180" cy="312"/>
              </a:xfrm>
              <a:prstGeom prst="rect">
                <a:avLst/>
              </a:prstGeom>
              <a:solidFill>
                <a:srgbClr val="FFFFFF"/>
              </a:solidFill>
              <a:ln w="9525">
                <a:solidFill>
                  <a:srgbClr val="000000"/>
                </a:solidFill>
                <a:miter lim="800000"/>
              </a:ln>
            </p:spPr>
            <p:txBody>
              <a:bodyPr/>
              <a:lstStyle/>
              <a:p>
                <a:endParaRPr lang="zh-CN" altLang="en-US"/>
              </a:p>
            </p:txBody>
          </p:sp>
          <p:sp>
            <p:nvSpPr>
              <p:cNvPr id="86039" name="Rectangle 23"/>
              <p:cNvSpPr>
                <a:spLocks noChangeArrowheads="1"/>
              </p:cNvSpPr>
              <p:nvPr/>
            </p:nvSpPr>
            <p:spPr bwMode="auto">
              <a:xfrm>
                <a:off x="4317" y="8460"/>
                <a:ext cx="180" cy="312"/>
              </a:xfrm>
              <a:prstGeom prst="rect">
                <a:avLst/>
              </a:prstGeom>
              <a:solidFill>
                <a:srgbClr val="FFFFFF"/>
              </a:solidFill>
              <a:ln w="9525">
                <a:solidFill>
                  <a:srgbClr val="000000"/>
                </a:solidFill>
                <a:miter lim="800000"/>
              </a:ln>
            </p:spPr>
            <p:txBody>
              <a:bodyPr/>
              <a:lstStyle/>
              <a:p>
                <a:endParaRPr lang="zh-CN" altLang="en-US"/>
              </a:p>
            </p:txBody>
          </p:sp>
          <p:sp>
            <p:nvSpPr>
              <p:cNvPr id="86040" name="Rectangle 24"/>
              <p:cNvSpPr>
                <a:spLocks noChangeArrowheads="1"/>
              </p:cNvSpPr>
              <p:nvPr/>
            </p:nvSpPr>
            <p:spPr bwMode="auto">
              <a:xfrm>
                <a:off x="4317" y="9708"/>
                <a:ext cx="180" cy="312"/>
              </a:xfrm>
              <a:prstGeom prst="rect">
                <a:avLst/>
              </a:prstGeom>
              <a:solidFill>
                <a:srgbClr val="FFFFFF"/>
              </a:solidFill>
              <a:ln w="9525">
                <a:solidFill>
                  <a:srgbClr val="000000"/>
                </a:solidFill>
                <a:miter lim="800000"/>
              </a:ln>
            </p:spPr>
            <p:txBody>
              <a:bodyPr/>
              <a:lstStyle/>
              <a:p>
                <a:endParaRPr lang="zh-CN" altLang="en-US"/>
              </a:p>
            </p:txBody>
          </p:sp>
          <p:sp>
            <p:nvSpPr>
              <p:cNvPr id="86041" name="Rectangle 25"/>
              <p:cNvSpPr>
                <a:spLocks noChangeArrowheads="1"/>
              </p:cNvSpPr>
              <p:nvPr/>
            </p:nvSpPr>
            <p:spPr bwMode="auto">
              <a:xfrm>
                <a:off x="5397" y="7836"/>
                <a:ext cx="180" cy="312"/>
              </a:xfrm>
              <a:prstGeom prst="rect">
                <a:avLst/>
              </a:prstGeom>
              <a:solidFill>
                <a:srgbClr val="FFFFFF"/>
              </a:solidFill>
              <a:ln w="9525">
                <a:solidFill>
                  <a:srgbClr val="000000"/>
                </a:solidFill>
                <a:miter lim="800000"/>
              </a:ln>
            </p:spPr>
            <p:txBody>
              <a:bodyPr/>
              <a:lstStyle/>
              <a:p>
                <a:endParaRPr lang="zh-CN" altLang="en-US"/>
              </a:p>
            </p:txBody>
          </p:sp>
          <p:sp>
            <p:nvSpPr>
              <p:cNvPr id="86042" name="Rectangle 26"/>
              <p:cNvSpPr>
                <a:spLocks noChangeArrowheads="1"/>
              </p:cNvSpPr>
              <p:nvPr/>
            </p:nvSpPr>
            <p:spPr bwMode="auto">
              <a:xfrm>
                <a:off x="5397" y="8460"/>
                <a:ext cx="180" cy="312"/>
              </a:xfrm>
              <a:prstGeom prst="rect">
                <a:avLst/>
              </a:prstGeom>
              <a:solidFill>
                <a:srgbClr val="FFFFFF"/>
              </a:solidFill>
              <a:ln w="9525">
                <a:solidFill>
                  <a:srgbClr val="000000"/>
                </a:solidFill>
                <a:miter lim="800000"/>
              </a:ln>
            </p:spPr>
            <p:txBody>
              <a:bodyPr/>
              <a:lstStyle/>
              <a:p>
                <a:endParaRPr lang="zh-CN" altLang="en-US"/>
              </a:p>
            </p:txBody>
          </p:sp>
          <p:sp>
            <p:nvSpPr>
              <p:cNvPr id="86043" name="Rectangle 27"/>
              <p:cNvSpPr>
                <a:spLocks noChangeArrowheads="1"/>
              </p:cNvSpPr>
              <p:nvPr/>
            </p:nvSpPr>
            <p:spPr bwMode="auto">
              <a:xfrm>
                <a:off x="5397" y="9708"/>
                <a:ext cx="180" cy="312"/>
              </a:xfrm>
              <a:prstGeom prst="rect">
                <a:avLst/>
              </a:prstGeom>
              <a:solidFill>
                <a:srgbClr val="FFFFFF"/>
              </a:solidFill>
              <a:ln w="9525">
                <a:solidFill>
                  <a:srgbClr val="000000"/>
                </a:solidFill>
                <a:miter lim="800000"/>
              </a:ln>
            </p:spPr>
            <p:txBody>
              <a:bodyPr/>
              <a:lstStyle/>
              <a:p>
                <a:endParaRPr lang="zh-CN" altLang="en-US"/>
              </a:p>
            </p:txBody>
          </p:sp>
          <p:sp>
            <p:nvSpPr>
              <p:cNvPr id="86044" name="Rectangle 28"/>
              <p:cNvSpPr>
                <a:spLocks noChangeArrowheads="1"/>
              </p:cNvSpPr>
              <p:nvPr/>
            </p:nvSpPr>
            <p:spPr bwMode="auto">
              <a:xfrm>
                <a:off x="7017" y="9708"/>
                <a:ext cx="180" cy="312"/>
              </a:xfrm>
              <a:prstGeom prst="rect">
                <a:avLst/>
              </a:prstGeom>
              <a:solidFill>
                <a:srgbClr val="FFFFFF"/>
              </a:solidFill>
              <a:ln w="9525">
                <a:solidFill>
                  <a:srgbClr val="000000"/>
                </a:solidFill>
                <a:miter lim="800000"/>
              </a:ln>
            </p:spPr>
            <p:txBody>
              <a:bodyPr/>
              <a:lstStyle/>
              <a:p>
                <a:endParaRPr lang="zh-CN" altLang="en-US"/>
              </a:p>
            </p:txBody>
          </p:sp>
          <p:sp>
            <p:nvSpPr>
              <p:cNvPr id="86045" name="Rectangle 29"/>
              <p:cNvSpPr>
                <a:spLocks noChangeArrowheads="1"/>
              </p:cNvSpPr>
              <p:nvPr/>
            </p:nvSpPr>
            <p:spPr bwMode="auto">
              <a:xfrm>
                <a:off x="7017" y="8460"/>
                <a:ext cx="180" cy="312"/>
              </a:xfrm>
              <a:prstGeom prst="rect">
                <a:avLst/>
              </a:prstGeom>
              <a:solidFill>
                <a:srgbClr val="FFFFFF"/>
              </a:solidFill>
              <a:ln w="9525">
                <a:solidFill>
                  <a:srgbClr val="000000"/>
                </a:solidFill>
                <a:miter lim="800000"/>
              </a:ln>
            </p:spPr>
            <p:txBody>
              <a:bodyPr/>
              <a:lstStyle/>
              <a:p>
                <a:endParaRPr lang="zh-CN" altLang="en-US"/>
              </a:p>
            </p:txBody>
          </p:sp>
          <p:sp>
            <p:nvSpPr>
              <p:cNvPr id="86046" name="Rectangle 30"/>
              <p:cNvSpPr>
                <a:spLocks noChangeArrowheads="1"/>
              </p:cNvSpPr>
              <p:nvPr/>
            </p:nvSpPr>
            <p:spPr bwMode="auto">
              <a:xfrm>
                <a:off x="7017" y="7836"/>
                <a:ext cx="180" cy="312"/>
              </a:xfrm>
              <a:prstGeom prst="rect">
                <a:avLst/>
              </a:prstGeom>
              <a:solidFill>
                <a:srgbClr val="FFFFFF"/>
              </a:solidFill>
              <a:ln w="9525">
                <a:solidFill>
                  <a:srgbClr val="000000"/>
                </a:solidFill>
                <a:miter lim="800000"/>
              </a:ln>
            </p:spPr>
            <p:txBody>
              <a:bodyPr/>
              <a:lstStyle/>
              <a:p>
                <a:endParaRPr lang="zh-CN" altLang="en-US"/>
              </a:p>
            </p:txBody>
          </p:sp>
          <p:sp>
            <p:nvSpPr>
              <p:cNvPr id="86047" name="Line 31"/>
              <p:cNvSpPr>
                <a:spLocks noChangeShapeType="1"/>
              </p:cNvSpPr>
              <p:nvPr/>
            </p:nvSpPr>
            <p:spPr bwMode="auto">
              <a:xfrm>
                <a:off x="2337" y="7992"/>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48" name="Line 32"/>
              <p:cNvSpPr>
                <a:spLocks noChangeShapeType="1"/>
              </p:cNvSpPr>
              <p:nvPr/>
            </p:nvSpPr>
            <p:spPr bwMode="auto">
              <a:xfrm>
                <a:off x="2337" y="8616"/>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49" name="Line 33"/>
              <p:cNvSpPr>
                <a:spLocks noChangeShapeType="1"/>
              </p:cNvSpPr>
              <p:nvPr/>
            </p:nvSpPr>
            <p:spPr bwMode="auto">
              <a:xfrm>
                <a:off x="2337" y="9864"/>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50" name="Line 34"/>
              <p:cNvSpPr>
                <a:spLocks noChangeShapeType="1"/>
              </p:cNvSpPr>
              <p:nvPr/>
            </p:nvSpPr>
            <p:spPr bwMode="auto">
              <a:xfrm>
                <a:off x="7197" y="9864"/>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51" name="Line 35"/>
              <p:cNvSpPr>
                <a:spLocks noChangeShapeType="1"/>
              </p:cNvSpPr>
              <p:nvPr/>
            </p:nvSpPr>
            <p:spPr bwMode="auto">
              <a:xfrm>
                <a:off x="7197" y="8616"/>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52" name="Line 36"/>
              <p:cNvSpPr>
                <a:spLocks noChangeShapeType="1"/>
              </p:cNvSpPr>
              <p:nvPr/>
            </p:nvSpPr>
            <p:spPr bwMode="auto">
              <a:xfrm>
                <a:off x="7197" y="7992"/>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53" name="Line 37"/>
              <p:cNvSpPr>
                <a:spLocks noChangeShapeType="1"/>
              </p:cNvSpPr>
              <p:nvPr/>
            </p:nvSpPr>
            <p:spPr bwMode="auto">
              <a:xfrm>
                <a:off x="3237" y="7992"/>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54" name="Line 38"/>
              <p:cNvSpPr>
                <a:spLocks noChangeShapeType="1"/>
              </p:cNvSpPr>
              <p:nvPr/>
            </p:nvSpPr>
            <p:spPr bwMode="auto">
              <a:xfrm>
                <a:off x="3237" y="8616"/>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55" name="Line 39"/>
              <p:cNvSpPr>
                <a:spLocks noChangeShapeType="1"/>
              </p:cNvSpPr>
              <p:nvPr/>
            </p:nvSpPr>
            <p:spPr bwMode="auto">
              <a:xfrm>
                <a:off x="3237" y="9864"/>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56" name="Line 40"/>
              <p:cNvSpPr>
                <a:spLocks noChangeShapeType="1"/>
              </p:cNvSpPr>
              <p:nvPr/>
            </p:nvSpPr>
            <p:spPr bwMode="auto">
              <a:xfrm>
                <a:off x="3237" y="7992"/>
                <a:ext cx="108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57" name="Line 41"/>
              <p:cNvSpPr>
                <a:spLocks noChangeShapeType="1"/>
              </p:cNvSpPr>
              <p:nvPr/>
            </p:nvSpPr>
            <p:spPr bwMode="auto">
              <a:xfrm>
                <a:off x="3237" y="7992"/>
                <a:ext cx="1080" cy="171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58" name="Line 42"/>
              <p:cNvSpPr>
                <a:spLocks noChangeShapeType="1"/>
              </p:cNvSpPr>
              <p:nvPr/>
            </p:nvSpPr>
            <p:spPr bwMode="auto">
              <a:xfrm flipV="1">
                <a:off x="3237" y="7992"/>
                <a:ext cx="1080"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59" name="Line 43"/>
              <p:cNvSpPr>
                <a:spLocks noChangeShapeType="1"/>
              </p:cNvSpPr>
              <p:nvPr/>
            </p:nvSpPr>
            <p:spPr bwMode="auto">
              <a:xfrm flipV="1">
                <a:off x="3237" y="8148"/>
                <a:ext cx="1080" cy="171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60" name="Line 44"/>
              <p:cNvSpPr>
                <a:spLocks noChangeShapeType="1"/>
              </p:cNvSpPr>
              <p:nvPr/>
            </p:nvSpPr>
            <p:spPr bwMode="auto">
              <a:xfrm>
                <a:off x="3237" y="8616"/>
                <a:ext cx="1080" cy="124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61" name="Line 45"/>
              <p:cNvSpPr>
                <a:spLocks noChangeShapeType="1"/>
              </p:cNvSpPr>
              <p:nvPr/>
            </p:nvSpPr>
            <p:spPr bwMode="auto">
              <a:xfrm flipV="1">
                <a:off x="3237" y="8772"/>
                <a:ext cx="1080" cy="109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62" name="Line 46"/>
              <p:cNvSpPr>
                <a:spLocks noChangeShapeType="1"/>
              </p:cNvSpPr>
              <p:nvPr/>
            </p:nvSpPr>
            <p:spPr bwMode="auto">
              <a:xfrm>
                <a:off x="4497" y="7992"/>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63" name="Line 47"/>
              <p:cNvSpPr>
                <a:spLocks noChangeShapeType="1"/>
              </p:cNvSpPr>
              <p:nvPr/>
            </p:nvSpPr>
            <p:spPr bwMode="auto">
              <a:xfrm>
                <a:off x="4497" y="8616"/>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64" name="Line 48"/>
              <p:cNvSpPr>
                <a:spLocks noChangeShapeType="1"/>
              </p:cNvSpPr>
              <p:nvPr/>
            </p:nvSpPr>
            <p:spPr bwMode="auto">
              <a:xfrm>
                <a:off x="4497" y="9864"/>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65" name="Line 49"/>
              <p:cNvSpPr>
                <a:spLocks noChangeShapeType="1"/>
              </p:cNvSpPr>
              <p:nvPr/>
            </p:nvSpPr>
            <p:spPr bwMode="auto">
              <a:xfrm>
                <a:off x="4497" y="7992"/>
                <a:ext cx="90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66" name="Line 50"/>
              <p:cNvSpPr>
                <a:spLocks noChangeShapeType="1"/>
              </p:cNvSpPr>
              <p:nvPr/>
            </p:nvSpPr>
            <p:spPr bwMode="auto">
              <a:xfrm>
                <a:off x="4497" y="7992"/>
                <a:ext cx="900" cy="171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67" name="Line 51"/>
              <p:cNvSpPr>
                <a:spLocks noChangeShapeType="1"/>
              </p:cNvSpPr>
              <p:nvPr/>
            </p:nvSpPr>
            <p:spPr bwMode="auto">
              <a:xfrm flipV="1">
                <a:off x="4497" y="7992"/>
                <a:ext cx="900"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68" name="Line 52"/>
              <p:cNvSpPr>
                <a:spLocks noChangeShapeType="1"/>
              </p:cNvSpPr>
              <p:nvPr/>
            </p:nvSpPr>
            <p:spPr bwMode="auto">
              <a:xfrm>
                <a:off x="4497" y="8616"/>
                <a:ext cx="900" cy="124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69" name="Line 53"/>
              <p:cNvSpPr>
                <a:spLocks noChangeShapeType="1"/>
              </p:cNvSpPr>
              <p:nvPr/>
            </p:nvSpPr>
            <p:spPr bwMode="auto">
              <a:xfrm flipV="1">
                <a:off x="4497" y="8148"/>
                <a:ext cx="900" cy="171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70" name="Line 54"/>
              <p:cNvSpPr>
                <a:spLocks noChangeShapeType="1"/>
              </p:cNvSpPr>
              <p:nvPr/>
            </p:nvSpPr>
            <p:spPr bwMode="auto">
              <a:xfrm flipV="1">
                <a:off x="4497" y="8772"/>
                <a:ext cx="900" cy="109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71" name="Line 55"/>
              <p:cNvSpPr>
                <a:spLocks noChangeShapeType="1"/>
              </p:cNvSpPr>
              <p:nvPr/>
            </p:nvSpPr>
            <p:spPr bwMode="auto">
              <a:xfrm>
                <a:off x="5577" y="7992"/>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72" name="Line 56"/>
              <p:cNvSpPr>
                <a:spLocks noChangeShapeType="1"/>
              </p:cNvSpPr>
              <p:nvPr/>
            </p:nvSpPr>
            <p:spPr bwMode="auto">
              <a:xfrm>
                <a:off x="5577" y="8616"/>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73" name="Line 57"/>
              <p:cNvSpPr>
                <a:spLocks noChangeShapeType="1"/>
              </p:cNvSpPr>
              <p:nvPr/>
            </p:nvSpPr>
            <p:spPr bwMode="auto">
              <a:xfrm>
                <a:off x="5577" y="986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74" name="Line 58"/>
              <p:cNvSpPr>
                <a:spLocks noChangeShapeType="1"/>
              </p:cNvSpPr>
              <p:nvPr/>
            </p:nvSpPr>
            <p:spPr bwMode="auto">
              <a:xfrm>
                <a:off x="6477" y="7992"/>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75" name="Line 59"/>
              <p:cNvSpPr>
                <a:spLocks noChangeShapeType="1"/>
              </p:cNvSpPr>
              <p:nvPr/>
            </p:nvSpPr>
            <p:spPr bwMode="auto">
              <a:xfrm>
                <a:off x="6477" y="8616"/>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76" name="Line 60"/>
              <p:cNvSpPr>
                <a:spLocks noChangeShapeType="1"/>
              </p:cNvSpPr>
              <p:nvPr/>
            </p:nvSpPr>
            <p:spPr bwMode="auto">
              <a:xfrm>
                <a:off x="6477" y="986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6077" name="Group 61"/>
            <p:cNvGrpSpPr/>
            <p:nvPr/>
          </p:nvGrpSpPr>
          <p:grpSpPr bwMode="auto">
            <a:xfrm>
              <a:off x="1114" y="2483"/>
              <a:ext cx="3657" cy="311"/>
              <a:chOff x="1114" y="2483"/>
              <a:chExt cx="3657" cy="311"/>
            </a:xfrm>
          </p:grpSpPr>
          <p:sp>
            <p:nvSpPr>
              <p:cNvPr id="86078" name="Rectangle 62"/>
              <p:cNvSpPr>
                <a:spLocks noChangeArrowheads="1"/>
              </p:cNvSpPr>
              <p:nvPr/>
            </p:nvSpPr>
            <p:spPr bwMode="auto">
              <a:xfrm>
                <a:off x="1114" y="2483"/>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86079" name="Rectangle 63"/>
              <p:cNvSpPr>
                <a:spLocks noChangeArrowheads="1"/>
              </p:cNvSpPr>
              <p:nvPr/>
            </p:nvSpPr>
            <p:spPr bwMode="auto">
              <a:xfrm>
                <a:off x="2208" y="2496"/>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86080" name="Rectangle 64"/>
              <p:cNvSpPr>
                <a:spLocks noChangeArrowheads="1"/>
              </p:cNvSpPr>
              <p:nvPr/>
            </p:nvSpPr>
            <p:spPr bwMode="auto">
              <a:xfrm>
                <a:off x="3120" y="2496"/>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86081" name="Rectangle 65"/>
              <p:cNvSpPr>
                <a:spLocks noChangeArrowheads="1"/>
              </p:cNvSpPr>
              <p:nvPr/>
            </p:nvSpPr>
            <p:spPr bwMode="auto">
              <a:xfrm>
                <a:off x="4495" y="254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86082" name="Rectangle 66"/>
              <p:cNvSpPr>
                <a:spLocks noChangeArrowheads="1"/>
              </p:cNvSpPr>
              <p:nvPr/>
            </p:nvSpPr>
            <p:spPr bwMode="auto">
              <a:xfrm>
                <a:off x="3871" y="2521"/>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grpSp>
      </p:grpSp>
      <p:sp>
        <p:nvSpPr>
          <p:cNvPr id="67" name="Rectangle 2"/>
          <p:cNvSpPr txBox="1">
            <a:spLocks noChangeArrowheads="1"/>
          </p:cNvSpPr>
          <p:nvPr/>
        </p:nvSpPr>
        <p:spPr bwMode="auto">
          <a:xfrm>
            <a:off x="762000" y="0"/>
            <a:ext cx="8229600" cy="62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smtClean="0">
                <a:latin typeface="宋体" panose="02010600030101010101" pitchFamily="2" charset="-122"/>
                <a:ea typeface="宋体" panose="02010600030101010101" pitchFamily="2" charset="-122"/>
              </a:rPr>
              <a:t>6.2 </a:t>
            </a:r>
            <a:r>
              <a:rPr lang="zh-CN" altLang="en-US" sz="4000" smtClean="0">
                <a:latin typeface="宋体" panose="02010600030101010101" pitchFamily="2" charset="-122"/>
                <a:ea typeface="宋体" panose="02010600030101010101" pitchFamily="2" charset="-122"/>
              </a:rPr>
              <a:t>人工神经网络的概念</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6033"/>
                                        </p:tgtEl>
                                        <p:attrNameLst>
                                          <p:attrName>style.visibility</p:attrName>
                                        </p:attrNameLst>
                                      </p:cBhvr>
                                      <p:to>
                                        <p:strVal val="visible"/>
                                      </p:to>
                                    </p:set>
                                    <p:anim calcmode="lin" valueType="num">
                                      <p:cBhvr additive="base">
                                        <p:cTn id="7" dur="500" fill="hold"/>
                                        <p:tgtEl>
                                          <p:spTgt spid="86033"/>
                                        </p:tgtEl>
                                        <p:attrNameLst>
                                          <p:attrName>ppt_x</p:attrName>
                                        </p:attrNameLst>
                                      </p:cBhvr>
                                      <p:tavLst>
                                        <p:tav tm="0">
                                          <p:val>
                                            <p:strVal val="0-#ppt_w/2"/>
                                          </p:val>
                                        </p:tav>
                                        <p:tav tm="100000">
                                          <p:val>
                                            <p:strVal val="#ppt_x"/>
                                          </p:val>
                                        </p:tav>
                                      </p:tavLst>
                                    </p:anim>
                                    <p:anim calcmode="lin" valueType="num">
                                      <p:cBhvr additive="base">
                                        <p:cTn id="8" dur="500" fill="hold"/>
                                        <p:tgtEl>
                                          <p:spTgt spid="860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6019"/>
                                        </p:tgtEl>
                                        <p:attrNameLst>
                                          <p:attrName>style.visibility</p:attrName>
                                        </p:attrNameLst>
                                      </p:cBhvr>
                                      <p:to>
                                        <p:strVal val="visible"/>
                                      </p:to>
                                    </p:set>
                                    <p:anim calcmode="lin" valueType="num">
                                      <p:cBhvr additive="base">
                                        <p:cTn id="13" dur="500" fill="hold"/>
                                        <p:tgtEl>
                                          <p:spTgt spid="86019"/>
                                        </p:tgtEl>
                                        <p:attrNameLst>
                                          <p:attrName>ppt_x</p:attrName>
                                        </p:attrNameLst>
                                      </p:cBhvr>
                                      <p:tavLst>
                                        <p:tav tm="0">
                                          <p:val>
                                            <p:strVal val="0-#ppt_w/2"/>
                                          </p:val>
                                        </p:tav>
                                        <p:tav tm="100000">
                                          <p:val>
                                            <p:strVal val="#ppt_x"/>
                                          </p:val>
                                        </p:tav>
                                      </p:tavLst>
                                    </p:anim>
                                    <p:anim calcmode="lin" valueType="num">
                                      <p:cBhvr additive="base">
                                        <p:cTn id="14" dur="500" fill="hold"/>
                                        <p:tgtEl>
                                          <p:spTgt spid="8601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6023"/>
                                        </p:tgtEl>
                                        <p:attrNameLst>
                                          <p:attrName>style.visibility</p:attrName>
                                        </p:attrNameLst>
                                      </p:cBhvr>
                                      <p:to>
                                        <p:strVal val="visible"/>
                                      </p:to>
                                    </p:set>
                                    <p:anim calcmode="lin" valueType="num">
                                      <p:cBhvr additive="base">
                                        <p:cTn id="19" dur="500" fill="hold"/>
                                        <p:tgtEl>
                                          <p:spTgt spid="86023"/>
                                        </p:tgtEl>
                                        <p:attrNameLst>
                                          <p:attrName>ppt_x</p:attrName>
                                        </p:attrNameLst>
                                      </p:cBhvr>
                                      <p:tavLst>
                                        <p:tav tm="0">
                                          <p:val>
                                            <p:strVal val="0-#ppt_w/2"/>
                                          </p:val>
                                        </p:tav>
                                        <p:tav tm="100000">
                                          <p:val>
                                            <p:strVal val="#ppt_x"/>
                                          </p:val>
                                        </p:tav>
                                      </p:tavLst>
                                    </p:anim>
                                    <p:anim calcmode="lin" valueType="num">
                                      <p:cBhvr additive="base">
                                        <p:cTn id="20" dur="500" fill="hold"/>
                                        <p:tgtEl>
                                          <p:spTgt spid="860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6028"/>
                                        </p:tgtEl>
                                        <p:attrNameLst>
                                          <p:attrName>style.visibility</p:attrName>
                                        </p:attrNameLst>
                                      </p:cBhvr>
                                      <p:to>
                                        <p:strVal val="visible"/>
                                      </p:to>
                                    </p:set>
                                    <p:anim calcmode="lin" valueType="num">
                                      <p:cBhvr additive="base">
                                        <p:cTn id="25" dur="500" fill="hold"/>
                                        <p:tgtEl>
                                          <p:spTgt spid="86028"/>
                                        </p:tgtEl>
                                        <p:attrNameLst>
                                          <p:attrName>ppt_x</p:attrName>
                                        </p:attrNameLst>
                                      </p:cBhvr>
                                      <p:tavLst>
                                        <p:tav tm="0">
                                          <p:val>
                                            <p:strVal val="0-#ppt_w/2"/>
                                          </p:val>
                                        </p:tav>
                                        <p:tav tm="100000">
                                          <p:val>
                                            <p:strVal val="#ppt_x"/>
                                          </p:val>
                                        </p:tav>
                                      </p:tavLst>
                                    </p:anim>
                                    <p:anim calcmode="lin" valueType="num">
                                      <p:cBhvr additive="base">
                                        <p:cTn id="26" dur="500" fill="hold"/>
                                        <p:tgtEl>
                                          <p:spTgt spid="86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xfrm>
            <a:off x="-228600" y="609600"/>
            <a:ext cx="9144000" cy="3352800"/>
          </a:xfrm>
        </p:spPr>
        <p:txBody>
          <a:bodyPr/>
          <a:lstStyle/>
          <a:p>
            <a:pPr lvl="1" algn="just">
              <a:lnSpc>
                <a:spcPct val="90000"/>
              </a:lnSpc>
            </a:pPr>
            <a:r>
              <a:rPr lang="zh-CN" altLang="en-US" b="1" dirty="0">
                <a:latin typeface="宋体" panose="02010600030101010101" pitchFamily="2" charset="-122"/>
                <a:ea typeface="宋体" panose="02010600030101010101" pitchFamily="2" charset="-122"/>
              </a:rPr>
              <a:t>第</a:t>
            </a:r>
            <a:r>
              <a:rPr lang="en-US" altLang="zh-CN" b="1" dirty="0">
                <a:latin typeface="宋体" panose="02010600030101010101" pitchFamily="2" charset="-122"/>
                <a:ea typeface="宋体" panose="02010600030101010101" pitchFamily="2" charset="-122"/>
              </a:rPr>
              <a:t>j</a:t>
            </a:r>
            <a:r>
              <a:rPr lang="zh-CN" altLang="en-US" b="1" dirty="0">
                <a:latin typeface="宋体" panose="02010600030101010101" pitchFamily="2" charset="-122"/>
                <a:ea typeface="宋体" panose="02010600030101010101" pitchFamily="2" charset="-122"/>
              </a:rPr>
              <a:t>层：第</a:t>
            </a:r>
            <a:r>
              <a:rPr lang="en-US" altLang="zh-CN" b="1" dirty="0">
                <a:latin typeface="宋体" panose="02010600030101010101" pitchFamily="2" charset="-122"/>
                <a:ea typeface="宋体" panose="02010600030101010101" pitchFamily="2" charset="-122"/>
              </a:rPr>
              <a:t>j-1</a:t>
            </a:r>
            <a:r>
              <a:rPr lang="zh-CN" altLang="en-US" b="1" dirty="0">
                <a:latin typeface="宋体" panose="02010600030101010101" pitchFamily="2" charset="-122"/>
                <a:ea typeface="宋体" panose="02010600030101010101" pitchFamily="2" charset="-122"/>
              </a:rPr>
              <a:t>层的直接后继层（</a:t>
            </a:r>
            <a:r>
              <a:rPr lang="en-US" altLang="zh-CN" b="1" dirty="0">
                <a:latin typeface="宋体" panose="02010600030101010101" pitchFamily="2" charset="-122"/>
                <a:ea typeface="宋体" panose="02010600030101010101" pitchFamily="2" charset="-122"/>
              </a:rPr>
              <a:t>j&gt;0</a:t>
            </a:r>
            <a:r>
              <a:rPr lang="zh-CN" altLang="en-US" b="1" dirty="0">
                <a:latin typeface="宋体" panose="02010600030101010101" pitchFamily="2" charset="-122"/>
                <a:ea typeface="宋体" panose="02010600030101010101" pitchFamily="2" charset="-122"/>
              </a:rPr>
              <a:t>），它直接接受第</a:t>
            </a:r>
            <a:r>
              <a:rPr lang="en-US" altLang="zh-CN" b="1" dirty="0">
                <a:latin typeface="宋体" panose="02010600030101010101" pitchFamily="2" charset="-122"/>
                <a:ea typeface="宋体" panose="02010600030101010101" pitchFamily="2" charset="-122"/>
              </a:rPr>
              <a:t>j-1</a:t>
            </a:r>
            <a:r>
              <a:rPr lang="zh-CN" altLang="en-US" b="1" dirty="0">
                <a:latin typeface="宋体" panose="02010600030101010101" pitchFamily="2" charset="-122"/>
                <a:ea typeface="宋体" panose="02010600030101010101" pitchFamily="2" charset="-122"/>
              </a:rPr>
              <a:t>层的输出。</a:t>
            </a:r>
            <a:endParaRPr lang="zh-CN" altLang="en-US" b="1" dirty="0">
              <a:latin typeface="宋体" panose="02010600030101010101" pitchFamily="2" charset="-122"/>
              <a:ea typeface="宋体" panose="02010600030101010101" pitchFamily="2" charset="-122"/>
            </a:endParaRPr>
          </a:p>
          <a:p>
            <a:pPr lvl="1" algn="just">
              <a:lnSpc>
                <a:spcPct val="90000"/>
              </a:lnSpc>
            </a:pPr>
            <a:r>
              <a:rPr lang="zh-CN" altLang="en-US" b="1" dirty="0">
                <a:latin typeface="宋体" panose="02010600030101010101" pitchFamily="2" charset="-122"/>
                <a:ea typeface="宋体" panose="02010600030101010101" pitchFamily="2" charset="-122"/>
              </a:rPr>
              <a:t>输出层：它是网络的最后一层，具有该网络的最大层号，负责输出网络的计算结果。</a:t>
            </a:r>
            <a:endParaRPr lang="zh-CN" altLang="en-US" b="1" dirty="0">
              <a:latin typeface="宋体" panose="02010600030101010101" pitchFamily="2" charset="-122"/>
              <a:ea typeface="宋体" panose="02010600030101010101" pitchFamily="2" charset="-122"/>
            </a:endParaRPr>
          </a:p>
          <a:p>
            <a:pPr lvl="1">
              <a:lnSpc>
                <a:spcPct val="90000"/>
              </a:lnSpc>
            </a:pPr>
            <a:r>
              <a:rPr lang="zh-CN" altLang="en-US" b="1" dirty="0">
                <a:latin typeface="宋体" panose="02010600030101010101" pitchFamily="2" charset="-122"/>
                <a:ea typeface="宋体" panose="02010600030101010101" pitchFamily="2" charset="-122"/>
              </a:rPr>
              <a:t>隐藏层：除输入层和输出层以外的其它各层叫隐藏层。隐藏层不直接接受外界的信号，也不直接向外界发送信号。</a:t>
            </a:r>
            <a:endParaRPr lang="en-US" altLang="zh-CN" b="1" dirty="0">
              <a:latin typeface="宋体" panose="02010600030101010101" pitchFamily="2" charset="-122"/>
              <a:ea typeface="宋体" panose="02010600030101010101" pitchFamily="2" charset="-122"/>
            </a:endParaRPr>
          </a:p>
        </p:txBody>
      </p:sp>
      <p:grpSp>
        <p:nvGrpSpPr>
          <p:cNvPr id="90115" name="Group 3"/>
          <p:cNvGrpSpPr/>
          <p:nvPr/>
        </p:nvGrpSpPr>
        <p:grpSpPr bwMode="auto">
          <a:xfrm>
            <a:off x="1219200" y="3656013"/>
            <a:ext cx="6548438" cy="2820987"/>
            <a:chOff x="576" y="806"/>
            <a:chExt cx="4847" cy="3197"/>
          </a:xfrm>
        </p:grpSpPr>
        <p:grpSp>
          <p:nvGrpSpPr>
            <p:cNvPr id="90116" name="Group 4"/>
            <p:cNvGrpSpPr/>
            <p:nvPr/>
          </p:nvGrpSpPr>
          <p:grpSpPr bwMode="auto">
            <a:xfrm>
              <a:off x="960" y="3540"/>
              <a:ext cx="4018" cy="463"/>
              <a:chOff x="960" y="3540"/>
              <a:chExt cx="4018" cy="463"/>
            </a:xfrm>
          </p:grpSpPr>
          <p:sp>
            <p:nvSpPr>
              <p:cNvPr id="90117" name="Rectangle 5"/>
              <p:cNvSpPr>
                <a:spLocks noChangeArrowheads="1"/>
              </p:cNvSpPr>
              <p:nvPr/>
            </p:nvSpPr>
            <p:spPr bwMode="auto">
              <a:xfrm>
                <a:off x="4274" y="3553"/>
                <a:ext cx="704"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rPr>
                  <a:t>输出层</a:t>
                </a:r>
                <a:endParaRPr kumimoji="1" lang="zh-CN" altLang="en-US" sz="2000" b="1">
                  <a:latin typeface="Times New Roman" panose="02020603050405020304" pitchFamily="18" charset="0"/>
                </a:endParaRPr>
              </a:p>
            </p:txBody>
          </p:sp>
          <p:sp>
            <p:nvSpPr>
              <p:cNvPr id="90118" name="Rectangle 6"/>
              <p:cNvSpPr>
                <a:spLocks noChangeArrowheads="1"/>
              </p:cNvSpPr>
              <p:nvPr/>
            </p:nvSpPr>
            <p:spPr bwMode="auto">
              <a:xfrm>
                <a:off x="2592" y="3553"/>
                <a:ext cx="704"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rPr>
                  <a:t>隐藏层</a:t>
                </a:r>
                <a:endParaRPr kumimoji="1" lang="zh-CN" altLang="en-US" sz="2000" b="1">
                  <a:latin typeface="Times New Roman" panose="02020603050405020304" pitchFamily="18" charset="0"/>
                </a:endParaRPr>
              </a:p>
            </p:txBody>
          </p:sp>
          <p:sp>
            <p:nvSpPr>
              <p:cNvPr id="90119" name="Rectangle 7"/>
              <p:cNvSpPr>
                <a:spLocks noChangeArrowheads="1"/>
              </p:cNvSpPr>
              <p:nvPr/>
            </p:nvSpPr>
            <p:spPr bwMode="auto">
              <a:xfrm>
                <a:off x="960" y="3540"/>
                <a:ext cx="704"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rPr>
                  <a:t>输入层</a:t>
                </a:r>
                <a:endParaRPr kumimoji="1" lang="zh-CN" altLang="en-US" sz="2000" b="1">
                  <a:latin typeface="Times New Roman" panose="02020603050405020304" pitchFamily="18" charset="0"/>
                </a:endParaRPr>
              </a:p>
            </p:txBody>
          </p:sp>
        </p:grpSp>
        <p:grpSp>
          <p:nvGrpSpPr>
            <p:cNvPr id="90120" name="Group 8"/>
            <p:cNvGrpSpPr/>
            <p:nvPr/>
          </p:nvGrpSpPr>
          <p:grpSpPr bwMode="auto">
            <a:xfrm>
              <a:off x="5040" y="806"/>
              <a:ext cx="383" cy="2670"/>
              <a:chOff x="5040" y="806"/>
              <a:chExt cx="383" cy="2670"/>
            </a:xfrm>
          </p:grpSpPr>
          <p:sp>
            <p:nvSpPr>
              <p:cNvPr id="90121" name="Rectangle 9"/>
              <p:cNvSpPr>
                <a:spLocks noChangeArrowheads="1"/>
              </p:cNvSpPr>
              <p:nvPr/>
            </p:nvSpPr>
            <p:spPr bwMode="auto">
              <a:xfrm>
                <a:off x="5090" y="806"/>
                <a:ext cx="292"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1</a:t>
                </a:r>
                <a:endParaRPr kumimoji="1" lang="en-US" altLang="zh-CN" sz="2000" b="1" baseline="-30000">
                  <a:latin typeface="Times New Roman" panose="02020603050405020304" pitchFamily="18" charset="0"/>
                </a:endParaRPr>
              </a:p>
            </p:txBody>
          </p:sp>
          <p:sp>
            <p:nvSpPr>
              <p:cNvPr id="90122" name="Rectangle 10"/>
              <p:cNvSpPr>
                <a:spLocks noChangeArrowheads="1"/>
              </p:cNvSpPr>
              <p:nvPr/>
            </p:nvSpPr>
            <p:spPr bwMode="auto">
              <a:xfrm>
                <a:off x="5080" y="1536"/>
                <a:ext cx="291"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2</a:t>
                </a:r>
                <a:endParaRPr kumimoji="1" lang="en-US" altLang="zh-CN" sz="2000" b="1" baseline="-30000">
                  <a:latin typeface="Times New Roman" panose="02020603050405020304" pitchFamily="18" charset="0"/>
                </a:endParaRPr>
              </a:p>
            </p:txBody>
          </p:sp>
          <p:sp>
            <p:nvSpPr>
              <p:cNvPr id="90123" name="Rectangle 11"/>
              <p:cNvSpPr>
                <a:spLocks noChangeArrowheads="1"/>
              </p:cNvSpPr>
              <p:nvPr/>
            </p:nvSpPr>
            <p:spPr bwMode="auto">
              <a:xfrm>
                <a:off x="5090" y="3026"/>
                <a:ext cx="333"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m</a:t>
                </a:r>
                <a:endParaRPr kumimoji="1" lang="en-US" altLang="zh-CN" sz="2000" b="1" baseline="-30000">
                  <a:latin typeface="Times New Roman" panose="02020603050405020304" pitchFamily="18" charset="0"/>
                </a:endParaRPr>
              </a:p>
            </p:txBody>
          </p:sp>
          <p:sp>
            <p:nvSpPr>
              <p:cNvPr id="90124" name="Rectangle 12"/>
              <p:cNvSpPr>
                <a:spLocks noChangeArrowheads="1"/>
              </p:cNvSpPr>
              <p:nvPr/>
            </p:nvSpPr>
            <p:spPr bwMode="auto">
              <a:xfrm>
                <a:off x="5040" y="2542"/>
                <a:ext cx="324"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grpSp>
        <p:grpSp>
          <p:nvGrpSpPr>
            <p:cNvPr id="90125" name="Group 13"/>
            <p:cNvGrpSpPr/>
            <p:nvPr/>
          </p:nvGrpSpPr>
          <p:grpSpPr bwMode="auto">
            <a:xfrm>
              <a:off x="576" y="817"/>
              <a:ext cx="327" cy="2659"/>
              <a:chOff x="576" y="817"/>
              <a:chExt cx="327" cy="2659"/>
            </a:xfrm>
          </p:grpSpPr>
          <p:sp>
            <p:nvSpPr>
              <p:cNvPr id="90126" name="Rectangle 14"/>
              <p:cNvSpPr>
                <a:spLocks noChangeArrowheads="1"/>
              </p:cNvSpPr>
              <p:nvPr/>
            </p:nvSpPr>
            <p:spPr bwMode="auto">
              <a:xfrm>
                <a:off x="595" y="817"/>
                <a:ext cx="291"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1</a:t>
                </a:r>
                <a:endParaRPr kumimoji="1" lang="en-US" altLang="zh-CN" sz="2000" b="1" baseline="-30000">
                  <a:latin typeface="Times New Roman" panose="02020603050405020304" pitchFamily="18" charset="0"/>
                </a:endParaRPr>
              </a:p>
            </p:txBody>
          </p:sp>
          <p:sp>
            <p:nvSpPr>
              <p:cNvPr id="90127" name="Rectangle 15"/>
              <p:cNvSpPr>
                <a:spLocks noChangeArrowheads="1"/>
              </p:cNvSpPr>
              <p:nvPr/>
            </p:nvSpPr>
            <p:spPr bwMode="auto">
              <a:xfrm>
                <a:off x="604" y="1585"/>
                <a:ext cx="292"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2</a:t>
                </a:r>
                <a:endParaRPr kumimoji="1" lang="en-US" altLang="zh-CN" sz="2000" b="1" baseline="-30000">
                  <a:latin typeface="Times New Roman" panose="02020603050405020304" pitchFamily="18" charset="0"/>
                </a:endParaRPr>
              </a:p>
            </p:txBody>
          </p:sp>
          <p:sp>
            <p:nvSpPr>
              <p:cNvPr id="90128" name="Rectangle 16"/>
              <p:cNvSpPr>
                <a:spLocks noChangeArrowheads="1"/>
              </p:cNvSpPr>
              <p:nvPr/>
            </p:nvSpPr>
            <p:spPr bwMode="auto">
              <a:xfrm>
                <a:off x="604" y="3026"/>
                <a:ext cx="299"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n</a:t>
                </a:r>
                <a:endParaRPr kumimoji="1" lang="en-US" altLang="zh-CN" sz="2000" b="1" baseline="-30000">
                  <a:latin typeface="Times New Roman" panose="02020603050405020304" pitchFamily="18" charset="0"/>
                </a:endParaRPr>
              </a:p>
            </p:txBody>
          </p:sp>
          <p:sp>
            <p:nvSpPr>
              <p:cNvPr id="90129" name="Rectangle 17"/>
              <p:cNvSpPr>
                <a:spLocks noChangeArrowheads="1"/>
              </p:cNvSpPr>
              <p:nvPr/>
            </p:nvSpPr>
            <p:spPr bwMode="auto">
              <a:xfrm>
                <a:off x="576" y="2492"/>
                <a:ext cx="324"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grpSp>
        <p:grpSp>
          <p:nvGrpSpPr>
            <p:cNvPr id="90130" name="Group 18"/>
            <p:cNvGrpSpPr/>
            <p:nvPr/>
          </p:nvGrpSpPr>
          <p:grpSpPr bwMode="auto">
            <a:xfrm>
              <a:off x="576" y="864"/>
              <a:ext cx="4704" cy="2602"/>
              <a:chOff x="576" y="864"/>
              <a:chExt cx="4704" cy="2602"/>
            </a:xfrm>
          </p:grpSpPr>
          <p:grpSp>
            <p:nvGrpSpPr>
              <p:cNvPr id="90131" name="Group 19"/>
              <p:cNvGrpSpPr/>
              <p:nvPr/>
            </p:nvGrpSpPr>
            <p:grpSpPr bwMode="auto">
              <a:xfrm>
                <a:off x="576" y="864"/>
                <a:ext cx="4704" cy="2602"/>
                <a:chOff x="2337" y="7836"/>
                <a:chExt cx="5580" cy="2184"/>
              </a:xfrm>
            </p:grpSpPr>
            <p:sp>
              <p:nvSpPr>
                <p:cNvPr id="90132" name="Oval 20"/>
                <p:cNvSpPr>
                  <a:spLocks noChangeArrowheads="1"/>
                </p:cNvSpPr>
                <p:nvPr/>
              </p:nvSpPr>
              <p:spPr bwMode="auto">
                <a:xfrm>
                  <a:off x="3057" y="7911"/>
                  <a:ext cx="180" cy="156"/>
                </a:xfrm>
                <a:prstGeom prst="ellipse">
                  <a:avLst/>
                </a:prstGeom>
                <a:solidFill>
                  <a:srgbClr val="FFFFFF"/>
                </a:solidFill>
                <a:ln w="9525">
                  <a:solidFill>
                    <a:srgbClr val="000000"/>
                  </a:solidFill>
                  <a:round/>
                </a:ln>
              </p:spPr>
              <p:txBody>
                <a:bodyPr/>
                <a:lstStyle/>
                <a:p>
                  <a:endParaRPr lang="zh-CN" altLang="en-US"/>
                </a:p>
              </p:txBody>
            </p:sp>
            <p:sp>
              <p:nvSpPr>
                <p:cNvPr id="90133" name="Oval 21"/>
                <p:cNvSpPr>
                  <a:spLocks noChangeArrowheads="1"/>
                </p:cNvSpPr>
                <p:nvPr/>
              </p:nvSpPr>
              <p:spPr bwMode="auto">
                <a:xfrm>
                  <a:off x="3057" y="8550"/>
                  <a:ext cx="180" cy="156"/>
                </a:xfrm>
                <a:prstGeom prst="ellipse">
                  <a:avLst/>
                </a:prstGeom>
                <a:solidFill>
                  <a:srgbClr val="FFFFFF"/>
                </a:solidFill>
                <a:ln w="9525">
                  <a:solidFill>
                    <a:srgbClr val="000000"/>
                  </a:solidFill>
                  <a:round/>
                </a:ln>
              </p:spPr>
              <p:txBody>
                <a:bodyPr/>
                <a:lstStyle/>
                <a:p>
                  <a:endParaRPr lang="zh-CN" altLang="en-US"/>
                </a:p>
              </p:txBody>
            </p:sp>
            <p:sp>
              <p:nvSpPr>
                <p:cNvPr id="90134" name="Oval 22"/>
                <p:cNvSpPr>
                  <a:spLocks noChangeArrowheads="1"/>
                </p:cNvSpPr>
                <p:nvPr/>
              </p:nvSpPr>
              <p:spPr bwMode="auto">
                <a:xfrm>
                  <a:off x="3057" y="9798"/>
                  <a:ext cx="180" cy="156"/>
                </a:xfrm>
                <a:prstGeom prst="ellipse">
                  <a:avLst/>
                </a:prstGeom>
                <a:solidFill>
                  <a:srgbClr val="FFFFFF"/>
                </a:solidFill>
                <a:ln w="9525">
                  <a:solidFill>
                    <a:srgbClr val="000000"/>
                  </a:solidFill>
                  <a:round/>
                </a:ln>
              </p:spPr>
              <p:txBody>
                <a:bodyPr/>
                <a:lstStyle/>
                <a:p>
                  <a:endParaRPr lang="zh-CN" altLang="en-US"/>
                </a:p>
              </p:txBody>
            </p:sp>
            <p:sp>
              <p:nvSpPr>
                <p:cNvPr id="90135" name="Rectangle 23"/>
                <p:cNvSpPr>
                  <a:spLocks noChangeArrowheads="1"/>
                </p:cNvSpPr>
                <p:nvPr/>
              </p:nvSpPr>
              <p:spPr bwMode="auto">
                <a:xfrm>
                  <a:off x="4317" y="7836"/>
                  <a:ext cx="180" cy="312"/>
                </a:xfrm>
                <a:prstGeom prst="rect">
                  <a:avLst/>
                </a:prstGeom>
                <a:solidFill>
                  <a:srgbClr val="FFFFFF"/>
                </a:solidFill>
                <a:ln w="9525">
                  <a:solidFill>
                    <a:srgbClr val="000000"/>
                  </a:solidFill>
                  <a:miter lim="800000"/>
                </a:ln>
              </p:spPr>
              <p:txBody>
                <a:bodyPr/>
                <a:lstStyle/>
                <a:p>
                  <a:endParaRPr lang="zh-CN" altLang="en-US"/>
                </a:p>
              </p:txBody>
            </p:sp>
            <p:sp>
              <p:nvSpPr>
                <p:cNvPr id="90136" name="Rectangle 24"/>
                <p:cNvSpPr>
                  <a:spLocks noChangeArrowheads="1"/>
                </p:cNvSpPr>
                <p:nvPr/>
              </p:nvSpPr>
              <p:spPr bwMode="auto">
                <a:xfrm>
                  <a:off x="4317" y="8460"/>
                  <a:ext cx="180" cy="312"/>
                </a:xfrm>
                <a:prstGeom prst="rect">
                  <a:avLst/>
                </a:prstGeom>
                <a:solidFill>
                  <a:srgbClr val="FFFFFF"/>
                </a:solidFill>
                <a:ln w="9525">
                  <a:solidFill>
                    <a:srgbClr val="000000"/>
                  </a:solidFill>
                  <a:miter lim="800000"/>
                </a:ln>
              </p:spPr>
              <p:txBody>
                <a:bodyPr/>
                <a:lstStyle/>
                <a:p>
                  <a:endParaRPr lang="zh-CN" altLang="en-US"/>
                </a:p>
              </p:txBody>
            </p:sp>
            <p:sp>
              <p:nvSpPr>
                <p:cNvPr id="90137" name="Rectangle 25"/>
                <p:cNvSpPr>
                  <a:spLocks noChangeArrowheads="1"/>
                </p:cNvSpPr>
                <p:nvPr/>
              </p:nvSpPr>
              <p:spPr bwMode="auto">
                <a:xfrm>
                  <a:off x="4317" y="9708"/>
                  <a:ext cx="180" cy="312"/>
                </a:xfrm>
                <a:prstGeom prst="rect">
                  <a:avLst/>
                </a:prstGeom>
                <a:solidFill>
                  <a:srgbClr val="FFFFFF"/>
                </a:solidFill>
                <a:ln w="9525">
                  <a:solidFill>
                    <a:srgbClr val="000000"/>
                  </a:solidFill>
                  <a:miter lim="800000"/>
                </a:ln>
              </p:spPr>
              <p:txBody>
                <a:bodyPr/>
                <a:lstStyle/>
                <a:p>
                  <a:endParaRPr lang="zh-CN" altLang="en-US"/>
                </a:p>
              </p:txBody>
            </p:sp>
            <p:sp>
              <p:nvSpPr>
                <p:cNvPr id="90138" name="Rectangle 26"/>
                <p:cNvSpPr>
                  <a:spLocks noChangeArrowheads="1"/>
                </p:cNvSpPr>
                <p:nvPr/>
              </p:nvSpPr>
              <p:spPr bwMode="auto">
                <a:xfrm>
                  <a:off x="5397" y="7836"/>
                  <a:ext cx="180" cy="312"/>
                </a:xfrm>
                <a:prstGeom prst="rect">
                  <a:avLst/>
                </a:prstGeom>
                <a:solidFill>
                  <a:srgbClr val="FFFFFF"/>
                </a:solidFill>
                <a:ln w="9525">
                  <a:solidFill>
                    <a:srgbClr val="000000"/>
                  </a:solidFill>
                  <a:miter lim="800000"/>
                </a:ln>
              </p:spPr>
              <p:txBody>
                <a:bodyPr/>
                <a:lstStyle/>
                <a:p>
                  <a:endParaRPr lang="zh-CN" altLang="en-US"/>
                </a:p>
              </p:txBody>
            </p:sp>
            <p:sp>
              <p:nvSpPr>
                <p:cNvPr id="90139" name="Rectangle 27"/>
                <p:cNvSpPr>
                  <a:spLocks noChangeArrowheads="1"/>
                </p:cNvSpPr>
                <p:nvPr/>
              </p:nvSpPr>
              <p:spPr bwMode="auto">
                <a:xfrm>
                  <a:off x="5397" y="8460"/>
                  <a:ext cx="180" cy="312"/>
                </a:xfrm>
                <a:prstGeom prst="rect">
                  <a:avLst/>
                </a:prstGeom>
                <a:solidFill>
                  <a:srgbClr val="FFFFFF"/>
                </a:solidFill>
                <a:ln w="9525">
                  <a:solidFill>
                    <a:srgbClr val="000000"/>
                  </a:solidFill>
                  <a:miter lim="800000"/>
                </a:ln>
              </p:spPr>
              <p:txBody>
                <a:bodyPr/>
                <a:lstStyle/>
                <a:p>
                  <a:endParaRPr lang="zh-CN" altLang="en-US"/>
                </a:p>
              </p:txBody>
            </p:sp>
            <p:sp>
              <p:nvSpPr>
                <p:cNvPr id="90140" name="Rectangle 28"/>
                <p:cNvSpPr>
                  <a:spLocks noChangeArrowheads="1"/>
                </p:cNvSpPr>
                <p:nvPr/>
              </p:nvSpPr>
              <p:spPr bwMode="auto">
                <a:xfrm>
                  <a:off x="5397" y="9708"/>
                  <a:ext cx="180" cy="312"/>
                </a:xfrm>
                <a:prstGeom prst="rect">
                  <a:avLst/>
                </a:prstGeom>
                <a:solidFill>
                  <a:srgbClr val="FFFFFF"/>
                </a:solidFill>
                <a:ln w="9525">
                  <a:solidFill>
                    <a:srgbClr val="000000"/>
                  </a:solidFill>
                  <a:miter lim="800000"/>
                </a:ln>
              </p:spPr>
              <p:txBody>
                <a:bodyPr/>
                <a:lstStyle/>
                <a:p>
                  <a:endParaRPr lang="zh-CN" altLang="en-US"/>
                </a:p>
              </p:txBody>
            </p:sp>
            <p:sp>
              <p:nvSpPr>
                <p:cNvPr id="90141" name="Rectangle 29"/>
                <p:cNvSpPr>
                  <a:spLocks noChangeArrowheads="1"/>
                </p:cNvSpPr>
                <p:nvPr/>
              </p:nvSpPr>
              <p:spPr bwMode="auto">
                <a:xfrm>
                  <a:off x="7017" y="9708"/>
                  <a:ext cx="180" cy="312"/>
                </a:xfrm>
                <a:prstGeom prst="rect">
                  <a:avLst/>
                </a:prstGeom>
                <a:solidFill>
                  <a:srgbClr val="FFFFFF"/>
                </a:solidFill>
                <a:ln w="9525">
                  <a:solidFill>
                    <a:srgbClr val="000000"/>
                  </a:solidFill>
                  <a:miter lim="800000"/>
                </a:ln>
              </p:spPr>
              <p:txBody>
                <a:bodyPr/>
                <a:lstStyle/>
                <a:p>
                  <a:endParaRPr lang="zh-CN" altLang="en-US"/>
                </a:p>
              </p:txBody>
            </p:sp>
            <p:sp>
              <p:nvSpPr>
                <p:cNvPr id="90142" name="Rectangle 30"/>
                <p:cNvSpPr>
                  <a:spLocks noChangeArrowheads="1"/>
                </p:cNvSpPr>
                <p:nvPr/>
              </p:nvSpPr>
              <p:spPr bwMode="auto">
                <a:xfrm>
                  <a:off x="7017" y="8460"/>
                  <a:ext cx="180" cy="312"/>
                </a:xfrm>
                <a:prstGeom prst="rect">
                  <a:avLst/>
                </a:prstGeom>
                <a:solidFill>
                  <a:srgbClr val="FFFFFF"/>
                </a:solidFill>
                <a:ln w="9525">
                  <a:solidFill>
                    <a:srgbClr val="000000"/>
                  </a:solidFill>
                  <a:miter lim="800000"/>
                </a:ln>
              </p:spPr>
              <p:txBody>
                <a:bodyPr/>
                <a:lstStyle/>
                <a:p>
                  <a:endParaRPr lang="zh-CN" altLang="en-US"/>
                </a:p>
              </p:txBody>
            </p:sp>
            <p:sp>
              <p:nvSpPr>
                <p:cNvPr id="90143" name="Rectangle 31"/>
                <p:cNvSpPr>
                  <a:spLocks noChangeArrowheads="1"/>
                </p:cNvSpPr>
                <p:nvPr/>
              </p:nvSpPr>
              <p:spPr bwMode="auto">
                <a:xfrm>
                  <a:off x="7017" y="7836"/>
                  <a:ext cx="180" cy="312"/>
                </a:xfrm>
                <a:prstGeom prst="rect">
                  <a:avLst/>
                </a:prstGeom>
                <a:solidFill>
                  <a:srgbClr val="FFFFFF"/>
                </a:solidFill>
                <a:ln w="9525">
                  <a:solidFill>
                    <a:srgbClr val="000000"/>
                  </a:solidFill>
                  <a:miter lim="800000"/>
                </a:ln>
              </p:spPr>
              <p:txBody>
                <a:bodyPr/>
                <a:lstStyle/>
                <a:p>
                  <a:endParaRPr lang="zh-CN" altLang="en-US"/>
                </a:p>
              </p:txBody>
            </p:sp>
            <p:sp>
              <p:nvSpPr>
                <p:cNvPr id="90144" name="Line 32"/>
                <p:cNvSpPr>
                  <a:spLocks noChangeShapeType="1"/>
                </p:cNvSpPr>
                <p:nvPr/>
              </p:nvSpPr>
              <p:spPr bwMode="auto">
                <a:xfrm>
                  <a:off x="2337" y="7992"/>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45" name="Line 33"/>
                <p:cNvSpPr>
                  <a:spLocks noChangeShapeType="1"/>
                </p:cNvSpPr>
                <p:nvPr/>
              </p:nvSpPr>
              <p:spPr bwMode="auto">
                <a:xfrm>
                  <a:off x="2337" y="8616"/>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46" name="Line 34"/>
                <p:cNvSpPr>
                  <a:spLocks noChangeShapeType="1"/>
                </p:cNvSpPr>
                <p:nvPr/>
              </p:nvSpPr>
              <p:spPr bwMode="auto">
                <a:xfrm>
                  <a:off x="2337" y="9864"/>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47" name="Line 35"/>
                <p:cNvSpPr>
                  <a:spLocks noChangeShapeType="1"/>
                </p:cNvSpPr>
                <p:nvPr/>
              </p:nvSpPr>
              <p:spPr bwMode="auto">
                <a:xfrm>
                  <a:off x="7197" y="9864"/>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48" name="Line 36"/>
                <p:cNvSpPr>
                  <a:spLocks noChangeShapeType="1"/>
                </p:cNvSpPr>
                <p:nvPr/>
              </p:nvSpPr>
              <p:spPr bwMode="auto">
                <a:xfrm>
                  <a:off x="7197" y="8616"/>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49" name="Line 37"/>
                <p:cNvSpPr>
                  <a:spLocks noChangeShapeType="1"/>
                </p:cNvSpPr>
                <p:nvPr/>
              </p:nvSpPr>
              <p:spPr bwMode="auto">
                <a:xfrm>
                  <a:off x="7197" y="7992"/>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50" name="Line 38"/>
                <p:cNvSpPr>
                  <a:spLocks noChangeShapeType="1"/>
                </p:cNvSpPr>
                <p:nvPr/>
              </p:nvSpPr>
              <p:spPr bwMode="auto">
                <a:xfrm>
                  <a:off x="3237" y="7992"/>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51" name="Line 39"/>
                <p:cNvSpPr>
                  <a:spLocks noChangeShapeType="1"/>
                </p:cNvSpPr>
                <p:nvPr/>
              </p:nvSpPr>
              <p:spPr bwMode="auto">
                <a:xfrm>
                  <a:off x="3237" y="8616"/>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52" name="Line 40"/>
                <p:cNvSpPr>
                  <a:spLocks noChangeShapeType="1"/>
                </p:cNvSpPr>
                <p:nvPr/>
              </p:nvSpPr>
              <p:spPr bwMode="auto">
                <a:xfrm>
                  <a:off x="3237" y="9864"/>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53" name="Line 41"/>
                <p:cNvSpPr>
                  <a:spLocks noChangeShapeType="1"/>
                </p:cNvSpPr>
                <p:nvPr/>
              </p:nvSpPr>
              <p:spPr bwMode="auto">
                <a:xfrm>
                  <a:off x="3237" y="7992"/>
                  <a:ext cx="108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54" name="Line 42"/>
                <p:cNvSpPr>
                  <a:spLocks noChangeShapeType="1"/>
                </p:cNvSpPr>
                <p:nvPr/>
              </p:nvSpPr>
              <p:spPr bwMode="auto">
                <a:xfrm>
                  <a:off x="3237" y="7992"/>
                  <a:ext cx="1080" cy="171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55" name="Line 43"/>
                <p:cNvSpPr>
                  <a:spLocks noChangeShapeType="1"/>
                </p:cNvSpPr>
                <p:nvPr/>
              </p:nvSpPr>
              <p:spPr bwMode="auto">
                <a:xfrm flipV="1">
                  <a:off x="3237" y="7992"/>
                  <a:ext cx="1080"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56" name="Line 44"/>
                <p:cNvSpPr>
                  <a:spLocks noChangeShapeType="1"/>
                </p:cNvSpPr>
                <p:nvPr/>
              </p:nvSpPr>
              <p:spPr bwMode="auto">
                <a:xfrm flipV="1">
                  <a:off x="3237" y="8148"/>
                  <a:ext cx="1080" cy="171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57" name="Line 45"/>
                <p:cNvSpPr>
                  <a:spLocks noChangeShapeType="1"/>
                </p:cNvSpPr>
                <p:nvPr/>
              </p:nvSpPr>
              <p:spPr bwMode="auto">
                <a:xfrm>
                  <a:off x="3237" y="8616"/>
                  <a:ext cx="1080" cy="124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58" name="Line 46"/>
                <p:cNvSpPr>
                  <a:spLocks noChangeShapeType="1"/>
                </p:cNvSpPr>
                <p:nvPr/>
              </p:nvSpPr>
              <p:spPr bwMode="auto">
                <a:xfrm flipV="1">
                  <a:off x="3237" y="8772"/>
                  <a:ext cx="1080" cy="109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59" name="Line 47"/>
                <p:cNvSpPr>
                  <a:spLocks noChangeShapeType="1"/>
                </p:cNvSpPr>
                <p:nvPr/>
              </p:nvSpPr>
              <p:spPr bwMode="auto">
                <a:xfrm>
                  <a:off x="4497" y="7992"/>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60" name="Line 48"/>
                <p:cNvSpPr>
                  <a:spLocks noChangeShapeType="1"/>
                </p:cNvSpPr>
                <p:nvPr/>
              </p:nvSpPr>
              <p:spPr bwMode="auto">
                <a:xfrm>
                  <a:off x="4497" y="8616"/>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61" name="Line 49"/>
                <p:cNvSpPr>
                  <a:spLocks noChangeShapeType="1"/>
                </p:cNvSpPr>
                <p:nvPr/>
              </p:nvSpPr>
              <p:spPr bwMode="auto">
                <a:xfrm>
                  <a:off x="4497" y="9864"/>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62" name="Line 50"/>
                <p:cNvSpPr>
                  <a:spLocks noChangeShapeType="1"/>
                </p:cNvSpPr>
                <p:nvPr/>
              </p:nvSpPr>
              <p:spPr bwMode="auto">
                <a:xfrm>
                  <a:off x="4497" y="7992"/>
                  <a:ext cx="90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63" name="Line 51"/>
                <p:cNvSpPr>
                  <a:spLocks noChangeShapeType="1"/>
                </p:cNvSpPr>
                <p:nvPr/>
              </p:nvSpPr>
              <p:spPr bwMode="auto">
                <a:xfrm>
                  <a:off x="4497" y="7992"/>
                  <a:ext cx="900" cy="171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64" name="Line 52"/>
                <p:cNvSpPr>
                  <a:spLocks noChangeShapeType="1"/>
                </p:cNvSpPr>
                <p:nvPr/>
              </p:nvSpPr>
              <p:spPr bwMode="auto">
                <a:xfrm flipV="1">
                  <a:off x="4497" y="7992"/>
                  <a:ext cx="900"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65" name="Line 53"/>
                <p:cNvSpPr>
                  <a:spLocks noChangeShapeType="1"/>
                </p:cNvSpPr>
                <p:nvPr/>
              </p:nvSpPr>
              <p:spPr bwMode="auto">
                <a:xfrm>
                  <a:off x="4497" y="8616"/>
                  <a:ext cx="900" cy="124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66" name="Line 54"/>
                <p:cNvSpPr>
                  <a:spLocks noChangeShapeType="1"/>
                </p:cNvSpPr>
                <p:nvPr/>
              </p:nvSpPr>
              <p:spPr bwMode="auto">
                <a:xfrm flipV="1">
                  <a:off x="4497" y="8148"/>
                  <a:ext cx="900" cy="171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67" name="Line 55"/>
                <p:cNvSpPr>
                  <a:spLocks noChangeShapeType="1"/>
                </p:cNvSpPr>
                <p:nvPr/>
              </p:nvSpPr>
              <p:spPr bwMode="auto">
                <a:xfrm flipV="1">
                  <a:off x="4497" y="8772"/>
                  <a:ext cx="900" cy="109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68" name="Line 56"/>
                <p:cNvSpPr>
                  <a:spLocks noChangeShapeType="1"/>
                </p:cNvSpPr>
                <p:nvPr/>
              </p:nvSpPr>
              <p:spPr bwMode="auto">
                <a:xfrm>
                  <a:off x="5577" y="7992"/>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69" name="Line 57"/>
                <p:cNvSpPr>
                  <a:spLocks noChangeShapeType="1"/>
                </p:cNvSpPr>
                <p:nvPr/>
              </p:nvSpPr>
              <p:spPr bwMode="auto">
                <a:xfrm>
                  <a:off x="5577" y="8616"/>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70" name="Line 58"/>
                <p:cNvSpPr>
                  <a:spLocks noChangeShapeType="1"/>
                </p:cNvSpPr>
                <p:nvPr/>
              </p:nvSpPr>
              <p:spPr bwMode="auto">
                <a:xfrm>
                  <a:off x="5577" y="986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71" name="Line 59"/>
                <p:cNvSpPr>
                  <a:spLocks noChangeShapeType="1"/>
                </p:cNvSpPr>
                <p:nvPr/>
              </p:nvSpPr>
              <p:spPr bwMode="auto">
                <a:xfrm>
                  <a:off x="6477" y="7992"/>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72" name="Line 60"/>
                <p:cNvSpPr>
                  <a:spLocks noChangeShapeType="1"/>
                </p:cNvSpPr>
                <p:nvPr/>
              </p:nvSpPr>
              <p:spPr bwMode="auto">
                <a:xfrm>
                  <a:off x="6477" y="8616"/>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73" name="Line 61"/>
                <p:cNvSpPr>
                  <a:spLocks noChangeShapeType="1"/>
                </p:cNvSpPr>
                <p:nvPr/>
              </p:nvSpPr>
              <p:spPr bwMode="auto">
                <a:xfrm>
                  <a:off x="6477" y="986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0174" name="Group 62"/>
              <p:cNvGrpSpPr/>
              <p:nvPr/>
            </p:nvGrpSpPr>
            <p:grpSpPr bwMode="auto">
              <a:xfrm>
                <a:off x="1114" y="2484"/>
                <a:ext cx="3705" cy="515"/>
                <a:chOff x="1114" y="2484"/>
                <a:chExt cx="3705" cy="515"/>
              </a:xfrm>
            </p:grpSpPr>
            <p:sp>
              <p:nvSpPr>
                <p:cNvPr id="90175" name="Rectangle 63"/>
                <p:cNvSpPr>
                  <a:spLocks noChangeArrowheads="1"/>
                </p:cNvSpPr>
                <p:nvPr/>
              </p:nvSpPr>
              <p:spPr bwMode="auto">
                <a:xfrm>
                  <a:off x="1114" y="2484"/>
                  <a:ext cx="324"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90176" name="Rectangle 64"/>
                <p:cNvSpPr>
                  <a:spLocks noChangeArrowheads="1"/>
                </p:cNvSpPr>
                <p:nvPr/>
              </p:nvSpPr>
              <p:spPr bwMode="auto">
                <a:xfrm>
                  <a:off x="2208" y="2499"/>
                  <a:ext cx="324"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90177" name="Rectangle 65"/>
                <p:cNvSpPr>
                  <a:spLocks noChangeArrowheads="1"/>
                </p:cNvSpPr>
                <p:nvPr/>
              </p:nvSpPr>
              <p:spPr bwMode="auto">
                <a:xfrm>
                  <a:off x="3120" y="2499"/>
                  <a:ext cx="324"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90178" name="Rectangle 66"/>
                <p:cNvSpPr>
                  <a:spLocks noChangeArrowheads="1"/>
                </p:cNvSpPr>
                <p:nvPr/>
              </p:nvSpPr>
              <p:spPr bwMode="auto">
                <a:xfrm>
                  <a:off x="4495" y="2549"/>
                  <a:ext cx="324"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90179" name="Rectangle 67"/>
                <p:cNvSpPr>
                  <a:spLocks noChangeArrowheads="1"/>
                </p:cNvSpPr>
                <p:nvPr/>
              </p:nvSpPr>
              <p:spPr bwMode="auto">
                <a:xfrm>
                  <a:off x="3871" y="2524"/>
                  <a:ext cx="324"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grpSp>
        </p:grpSp>
      </p:grpSp>
      <p:sp>
        <p:nvSpPr>
          <p:cNvPr id="68" name="Rectangle 2"/>
          <p:cNvSpPr>
            <a:spLocks noGrp="1" noChangeArrowheads="1"/>
          </p:cNvSpPr>
          <p:nvPr>
            <p:ph type="title"/>
          </p:nvPr>
        </p:nvSpPr>
        <p:spPr>
          <a:xfrm>
            <a:off x="762000" y="0"/>
            <a:ext cx="8229600" cy="609600"/>
          </a:xfrm>
        </p:spPr>
        <p:txBody>
          <a:bodyPr/>
          <a:lstStyle/>
          <a:p>
            <a:r>
              <a:rPr lang="en-US" altLang="zh-CN" sz="4000" b="1" dirty="0">
                <a:latin typeface="宋体" panose="02010600030101010101" pitchFamily="2" charset="-122"/>
                <a:ea typeface="宋体" panose="02010600030101010101" pitchFamily="2" charset="-122"/>
              </a:rPr>
              <a:t>6.2 </a:t>
            </a:r>
            <a:r>
              <a:rPr lang="zh-CN" altLang="en-US" sz="4000" b="1" dirty="0">
                <a:latin typeface="宋体" panose="02010600030101010101" pitchFamily="2" charset="-122"/>
                <a:ea typeface="宋体" panose="02010600030101010101" pitchFamily="2" charset="-122"/>
              </a:rPr>
              <a:t>人工神经网络的概念</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4">
                                            <p:txEl>
                                              <p:pRg st="0" end="0"/>
                                            </p:txEl>
                                          </p:spTgt>
                                        </p:tgtEl>
                                        <p:attrNameLst>
                                          <p:attrName>style.visibility</p:attrName>
                                        </p:attrNameLst>
                                      </p:cBhvr>
                                      <p:to>
                                        <p:strVal val="visible"/>
                                      </p:to>
                                    </p:set>
                                    <p:anim calcmode="lin" valueType="num">
                                      <p:cBhvr additive="base">
                                        <p:cTn id="7" dur="500" fill="hold"/>
                                        <p:tgtEl>
                                          <p:spTgt spid="901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01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114">
                                            <p:txEl>
                                              <p:pRg st="1" end="1"/>
                                            </p:txEl>
                                          </p:spTgt>
                                        </p:tgtEl>
                                        <p:attrNameLst>
                                          <p:attrName>style.visibility</p:attrName>
                                        </p:attrNameLst>
                                      </p:cBhvr>
                                      <p:to>
                                        <p:strVal val="visible"/>
                                      </p:to>
                                    </p:set>
                                    <p:anim calcmode="lin" valueType="num">
                                      <p:cBhvr additive="base">
                                        <p:cTn id="13" dur="500" fill="hold"/>
                                        <p:tgtEl>
                                          <p:spTgt spid="901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01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0114">
                                            <p:txEl>
                                              <p:pRg st="2" end="2"/>
                                            </p:txEl>
                                          </p:spTgt>
                                        </p:tgtEl>
                                        <p:attrNameLst>
                                          <p:attrName>style.visibility</p:attrName>
                                        </p:attrNameLst>
                                      </p:cBhvr>
                                      <p:to>
                                        <p:strVal val="visible"/>
                                      </p:to>
                                    </p:set>
                                    <p:anim calcmode="lin" valueType="num">
                                      <p:cBhvr additive="base">
                                        <p:cTn id="19" dur="500" fill="hold"/>
                                        <p:tgtEl>
                                          <p:spTgt spid="901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011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ldLvl="2" autoUpdateAnimBg="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228600" y="533400"/>
            <a:ext cx="8686800" cy="2895600"/>
          </a:xfrm>
        </p:spPr>
        <p:txBody>
          <a:bodyPr/>
          <a:lstStyle/>
          <a:p>
            <a:r>
              <a:rPr lang="zh-CN" altLang="en-US" sz="2800" b="1">
                <a:latin typeface="宋体" panose="02010600030101010101" pitchFamily="2" charset="-122"/>
                <a:ea typeface="宋体" panose="02010600030101010101" pitchFamily="2" charset="-122"/>
              </a:rPr>
              <a:t>约定 </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a:p>
            <a:pPr lvl="1" algn="just"/>
            <a:r>
              <a:rPr lang="zh-CN" altLang="en-US" b="1">
                <a:latin typeface="宋体" panose="02010600030101010101" pitchFamily="2" charset="-122"/>
                <a:ea typeface="宋体" panose="02010600030101010101" pitchFamily="2" charset="-122"/>
              </a:rPr>
              <a:t>输出层的层号为该网络的层数：</a:t>
            </a:r>
            <a:r>
              <a:rPr lang="en-US" altLang="zh-CN" b="1">
                <a:latin typeface="宋体" panose="02010600030101010101" pitchFamily="2" charset="-122"/>
                <a:ea typeface="宋体" panose="02010600030101010101" pitchFamily="2" charset="-122"/>
              </a:rPr>
              <a:t>n</a:t>
            </a:r>
            <a:r>
              <a:rPr lang="zh-CN" altLang="en-US" b="1">
                <a:latin typeface="宋体" panose="02010600030101010101" pitchFamily="2" charset="-122"/>
                <a:ea typeface="宋体" panose="02010600030101010101" pitchFamily="2" charset="-122"/>
              </a:rPr>
              <a:t>层网络，或</a:t>
            </a:r>
            <a:r>
              <a:rPr lang="en-US" altLang="zh-CN" b="1">
                <a:latin typeface="宋体" panose="02010600030101010101" pitchFamily="2" charset="-122"/>
                <a:ea typeface="宋体" panose="02010600030101010101" pitchFamily="2" charset="-122"/>
              </a:rPr>
              <a:t>n</a:t>
            </a:r>
            <a:r>
              <a:rPr lang="zh-CN" altLang="en-US" b="1">
                <a:latin typeface="宋体" panose="02010600030101010101" pitchFamily="2" charset="-122"/>
                <a:ea typeface="宋体" panose="02010600030101010101" pitchFamily="2" charset="-122"/>
              </a:rPr>
              <a:t>级网络。</a:t>
            </a:r>
            <a:endParaRPr lang="zh-CN" altLang="en-US" b="1">
              <a:latin typeface="宋体" panose="02010600030101010101" pitchFamily="2" charset="-122"/>
              <a:ea typeface="宋体" panose="02010600030101010101" pitchFamily="2" charset="-122"/>
            </a:endParaRPr>
          </a:p>
          <a:p>
            <a:pPr lvl="1" algn="just"/>
            <a:r>
              <a:rPr lang="zh-CN" altLang="en-US" b="1">
                <a:latin typeface="宋体" panose="02010600030101010101" pitchFamily="2" charset="-122"/>
                <a:ea typeface="宋体" panose="02010600030101010101" pitchFamily="2" charset="-122"/>
              </a:rPr>
              <a:t>第</a:t>
            </a:r>
            <a:r>
              <a:rPr lang="en-US" altLang="zh-CN" b="1">
                <a:latin typeface="宋体" panose="02010600030101010101" pitchFamily="2" charset="-122"/>
                <a:ea typeface="宋体" panose="02010600030101010101" pitchFamily="2" charset="-122"/>
              </a:rPr>
              <a:t>j-1</a:t>
            </a:r>
            <a:r>
              <a:rPr lang="zh-CN" altLang="en-US" b="1">
                <a:latin typeface="宋体" panose="02010600030101010101" pitchFamily="2" charset="-122"/>
                <a:ea typeface="宋体" panose="02010600030101010101" pitchFamily="2" charset="-122"/>
              </a:rPr>
              <a:t>层到第</a:t>
            </a:r>
            <a:r>
              <a:rPr lang="en-US" altLang="zh-CN" b="1">
                <a:latin typeface="宋体" panose="02010600030101010101" pitchFamily="2" charset="-122"/>
                <a:ea typeface="宋体" panose="02010600030101010101" pitchFamily="2" charset="-122"/>
              </a:rPr>
              <a:t>j</a:t>
            </a:r>
            <a:r>
              <a:rPr lang="zh-CN" altLang="en-US" b="1">
                <a:latin typeface="宋体" panose="02010600030101010101" pitchFamily="2" charset="-122"/>
                <a:ea typeface="宋体" panose="02010600030101010101" pitchFamily="2" charset="-122"/>
              </a:rPr>
              <a:t>层的联接矩阵为第</a:t>
            </a:r>
            <a:r>
              <a:rPr lang="en-US" altLang="zh-CN" b="1">
                <a:latin typeface="宋体" panose="02010600030101010101" pitchFamily="2" charset="-122"/>
                <a:ea typeface="宋体" panose="02010600030101010101" pitchFamily="2" charset="-122"/>
              </a:rPr>
              <a:t>j</a:t>
            </a:r>
            <a:r>
              <a:rPr lang="zh-CN" altLang="en-US" b="1">
                <a:latin typeface="宋体" panose="02010600030101010101" pitchFamily="2" charset="-122"/>
                <a:ea typeface="宋体" panose="02010600030101010101" pitchFamily="2" charset="-122"/>
              </a:rPr>
              <a:t>层联接矩阵，输出层对应的矩阵叫输出层联接矩阵。今后，在需要的时候，一般我们用</a:t>
            </a:r>
            <a:r>
              <a:rPr lang="en-US" altLang="zh-CN" b="1">
                <a:latin typeface="宋体" panose="02010600030101010101" pitchFamily="2" charset="-122"/>
                <a:ea typeface="宋体" panose="02010600030101010101" pitchFamily="2" charset="-122"/>
              </a:rPr>
              <a:t>W</a:t>
            </a:r>
            <a:r>
              <a:rPr lang="zh-CN" altLang="en-US" b="1" baseline="30000">
                <a:latin typeface="宋体" panose="02010600030101010101" pitchFamily="2" charset="-122"/>
                <a:ea typeface="宋体" panose="02010600030101010101" pitchFamily="2" charset="-122"/>
              </a:rPr>
              <a:t>（</a:t>
            </a:r>
            <a:r>
              <a:rPr lang="en-US" altLang="zh-CN" b="1" baseline="30000">
                <a:latin typeface="宋体" panose="02010600030101010101" pitchFamily="2" charset="-122"/>
                <a:ea typeface="宋体" panose="02010600030101010101" pitchFamily="2" charset="-122"/>
              </a:rPr>
              <a:t>j</a:t>
            </a:r>
            <a:r>
              <a:rPr lang="zh-CN" altLang="en-US" b="1" baseline="30000">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表示第</a:t>
            </a:r>
            <a:r>
              <a:rPr lang="en-US" altLang="zh-CN" b="1">
                <a:latin typeface="宋体" panose="02010600030101010101" pitchFamily="2" charset="-122"/>
                <a:ea typeface="宋体" panose="02010600030101010101" pitchFamily="2" charset="-122"/>
              </a:rPr>
              <a:t>j</a:t>
            </a:r>
            <a:r>
              <a:rPr lang="zh-CN" altLang="en-US" b="1">
                <a:latin typeface="宋体" panose="02010600030101010101" pitchFamily="2" charset="-122"/>
                <a:ea typeface="宋体" panose="02010600030101010101" pitchFamily="2" charset="-122"/>
              </a:rPr>
              <a:t>层矩阵</a:t>
            </a:r>
            <a:r>
              <a:rPr lang="zh-CN" altLang="en-US">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p:txBody>
      </p:sp>
      <p:grpSp>
        <p:nvGrpSpPr>
          <p:cNvPr id="92163" name="Group 3"/>
          <p:cNvGrpSpPr/>
          <p:nvPr/>
        </p:nvGrpSpPr>
        <p:grpSpPr bwMode="auto">
          <a:xfrm>
            <a:off x="1353185" y="3572510"/>
            <a:ext cx="6548755" cy="2775298"/>
            <a:chOff x="576" y="806"/>
            <a:chExt cx="4847" cy="3204"/>
          </a:xfrm>
        </p:grpSpPr>
        <p:grpSp>
          <p:nvGrpSpPr>
            <p:cNvPr id="92164" name="Group 4"/>
            <p:cNvGrpSpPr/>
            <p:nvPr/>
          </p:nvGrpSpPr>
          <p:grpSpPr bwMode="auto">
            <a:xfrm>
              <a:off x="960" y="3540"/>
              <a:ext cx="4018" cy="470"/>
              <a:chOff x="960" y="3540"/>
              <a:chExt cx="4018" cy="470"/>
            </a:xfrm>
          </p:grpSpPr>
          <p:sp>
            <p:nvSpPr>
              <p:cNvPr id="92165" name="Rectangle 5"/>
              <p:cNvSpPr>
                <a:spLocks noChangeArrowheads="1"/>
              </p:cNvSpPr>
              <p:nvPr/>
            </p:nvSpPr>
            <p:spPr bwMode="auto">
              <a:xfrm>
                <a:off x="4274" y="3553"/>
                <a:ext cx="704"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b="1">
                    <a:latin typeface="Times New Roman" panose="02020603050405020304" pitchFamily="18" charset="0"/>
                  </a:rPr>
                  <a:t>输出层</a:t>
                </a:r>
                <a:endParaRPr kumimoji="1" lang="zh-CN" altLang="en-US" sz="2000" b="1">
                  <a:latin typeface="Times New Roman" panose="02020603050405020304" pitchFamily="18" charset="0"/>
                </a:endParaRPr>
              </a:p>
            </p:txBody>
          </p:sp>
          <p:sp>
            <p:nvSpPr>
              <p:cNvPr id="92166" name="Rectangle 6"/>
              <p:cNvSpPr>
                <a:spLocks noChangeArrowheads="1"/>
              </p:cNvSpPr>
              <p:nvPr/>
            </p:nvSpPr>
            <p:spPr bwMode="auto">
              <a:xfrm>
                <a:off x="2592" y="3553"/>
                <a:ext cx="704"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b="1">
                    <a:latin typeface="Times New Roman" panose="02020603050405020304" pitchFamily="18" charset="0"/>
                  </a:rPr>
                  <a:t>隐藏层</a:t>
                </a:r>
                <a:endParaRPr kumimoji="1" lang="zh-CN" altLang="en-US" sz="2000" b="1">
                  <a:latin typeface="Times New Roman" panose="02020603050405020304" pitchFamily="18" charset="0"/>
                </a:endParaRPr>
              </a:p>
            </p:txBody>
          </p:sp>
          <p:sp>
            <p:nvSpPr>
              <p:cNvPr id="92167" name="Rectangle 7"/>
              <p:cNvSpPr>
                <a:spLocks noChangeArrowheads="1"/>
              </p:cNvSpPr>
              <p:nvPr/>
            </p:nvSpPr>
            <p:spPr bwMode="auto">
              <a:xfrm>
                <a:off x="960" y="3540"/>
                <a:ext cx="704"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b="1">
                    <a:latin typeface="Times New Roman" panose="02020603050405020304" pitchFamily="18" charset="0"/>
                  </a:rPr>
                  <a:t>输入层</a:t>
                </a:r>
                <a:endParaRPr kumimoji="1" lang="zh-CN" altLang="en-US" sz="2000" b="1">
                  <a:latin typeface="Times New Roman" panose="02020603050405020304" pitchFamily="18" charset="0"/>
                </a:endParaRPr>
              </a:p>
            </p:txBody>
          </p:sp>
        </p:grpSp>
        <p:grpSp>
          <p:nvGrpSpPr>
            <p:cNvPr id="92168" name="Group 8"/>
            <p:cNvGrpSpPr/>
            <p:nvPr/>
          </p:nvGrpSpPr>
          <p:grpSpPr bwMode="auto">
            <a:xfrm>
              <a:off x="5040" y="806"/>
              <a:ext cx="383" cy="2677"/>
              <a:chOff x="5040" y="806"/>
              <a:chExt cx="383" cy="2677"/>
            </a:xfrm>
          </p:grpSpPr>
          <p:sp>
            <p:nvSpPr>
              <p:cNvPr id="92169" name="Rectangle 9"/>
              <p:cNvSpPr>
                <a:spLocks noChangeArrowheads="1"/>
              </p:cNvSpPr>
              <p:nvPr/>
            </p:nvSpPr>
            <p:spPr bwMode="auto">
              <a:xfrm>
                <a:off x="5090" y="806"/>
                <a:ext cx="292"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1</a:t>
                </a:r>
                <a:endParaRPr kumimoji="1" lang="en-US" altLang="zh-CN" sz="2000" b="1" baseline="-30000">
                  <a:latin typeface="Times New Roman" panose="02020603050405020304" pitchFamily="18" charset="0"/>
                </a:endParaRPr>
              </a:p>
            </p:txBody>
          </p:sp>
          <p:sp>
            <p:nvSpPr>
              <p:cNvPr id="92170" name="Rectangle 10"/>
              <p:cNvSpPr>
                <a:spLocks noChangeArrowheads="1"/>
              </p:cNvSpPr>
              <p:nvPr/>
            </p:nvSpPr>
            <p:spPr bwMode="auto">
              <a:xfrm>
                <a:off x="5080" y="1536"/>
                <a:ext cx="291"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2</a:t>
                </a:r>
                <a:endParaRPr kumimoji="1" lang="en-US" altLang="zh-CN" sz="2000" b="1" baseline="-30000">
                  <a:latin typeface="Times New Roman" panose="02020603050405020304" pitchFamily="18" charset="0"/>
                </a:endParaRPr>
              </a:p>
            </p:txBody>
          </p:sp>
          <p:sp>
            <p:nvSpPr>
              <p:cNvPr id="92171" name="Rectangle 11"/>
              <p:cNvSpPr>
                <a:spLocks noChangeArrowheads="1"/>
              </p:cNvSpPr>
              <p:nvPr/>
            </p:nvSpPr>
            <p:spPr bwMode="auto">
              <a:xfrm>
                <a:off x="5090" y="3026"/>
                <a:ext cx="333"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m</a:t>
                </a:r>
                <a:endParaRPr kumimoji="1" lang="en-US" altLang="zh-CN" sz="2000" b="1" baseline="-30000">
                  <a:latin typeface="Times New Roman" panose="02020603050405020304" pitchFamily="18" charset="0"/>
                </a:endParaRPr>
              </a:p>
            </p:txBody>
          </p:sp>
          <p:sp>
            <p:nvSpPr>
              <p:cNvPr id="92172" name="Rectangle 12"/>
              <p:cNvSpPr>
                <a:spLocks noChangeArrowheads="1"/>
              </p:cNvSpPr>
              <p:nvPr/>
            </p:nvSpPr>
            <p:spPr bwMode="auto">
              <a:xfrm>
                <a:off x="5040" y="2547"/>
                <a:ext cx="324"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grpSp>
        <p:grpSp>
          <p:nvGrpSpPr>
            <p:cNvPr id="92173" name="Group 13"/>
            <p:cNvGrpSpPr/>
            <p:nvPr/>
          </p:nvGrpSpPr>
          <p:grpSpPr bwMode="auto">
            <a:xfrm>
              <a:off x="576" y="817"/>
              <a:ext cx="327" cy="2666"/>
              <a:chOff x="576" y="817"/>
              <a:chExt cx="327" cy="2666"/>
            </a:xfrm>
          </p:grpSpPr>
          <p:sp>
            <p:nvSpPr>
              <p:cNvPr id="92174" name="Rectangle 14"/>
              <p:cNvSpPr>
                <a:spLocks noChangeArrowheads="1"/>
              </p:cNvSpPr>
              <p:nvPr/>
            </p:nvSpPr>
            <p:spPr bwMode="auto">
              <a:xfrm>
                <a:off x="595" y="817"/>
                <a:ext cx="291"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1</a:t>
                </a:r>
                <a:endParaRPr kumimoji="1" lang="en-US" altLang="zh-CN" sz="2000" b="1" baseline="-30000">
                  <a:latin typeface="Times New Roman" panose="02020603050405020304" pitchFamily="18" charset="0"/>
                </a:endParaRPr>
              </a:p>
            </p:txBody>
          </p:sp>
          <p:sp>
            <p:nvSpPr>
              <p:cNvPr id="92175" name="Rectangle 15"/>
              <p:cNvSpPr>
                <a:spLocks noChangeArrowheads="1"/>
              </p:cNvSpPr>
              <p:nvPr/>
            </p:nvSpPr>
            <p:spPr bwMode="auto">
              <a:xfrm>
                <a:off x="604" y="1585"/>
                <a:ext cx="292"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2</a:t>
                </a:r>
                <a:endParaRPr kumimoji="1" lang="en-US" altLang="zh-CN" sz="2000" b="1" baseline="-30000">
                  <a:latin typeface="Times New Roman" panose="02020603050405020304" pitchFamily="18" charset="0"/>
                </a:endParaRPr>
              </a:p>
            </p:txBody>
          </p:sp>
          <p:sp>
            <p:nvSpPr>
              <p:cNvPr id="92176" name="Rectangle 16"/>
              <p:cNvSpPr>
                <a:spLocks noChangeArrowheads="1"/>
              </p:cNvSpPr>
              <p:nvPr/>
            </p:nvSpPr>
            <p:spPr bwMode="auto">
              <a:xfrm>
                <a:off x="604" y="3026"/>
                <a:ext cx="299"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n</a:t>
                </a:r>
                <a:endParaRPr kumimoji="1" lang="en-US" altLang="zh-CN" sz="2000" b="1" baseline="-30000">
                  <a:latin typeface="Times New Roman" panose="02020603050405020304" pitchFamily="18" charset="0"/>
                </a:endParaRPr>
              </a:p>
            </p:txBody>
          </p:sp>
          <p:sp>
            <p:nvSpPr>
              <p:cNvPr id="92177" name="Rectangle 17"/>
              <p:cNvSpPr>
                <a:spLocks noChangeArrowheads="1"/>
              </p:cNvSpPr>
              <p:nvPr/>
            </p:nvSpPr>
            <p:spPr bwMode="auto">
              <a:xfrm>
                <a:off x="576" y="2496"/>
                <a:ext cx="324"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grpSp>
        <p:grpSp>
          <p:nvGrpSpPr>
            <p:cNvPr id="92178" name="Group 18"/>
            <p:cNvGrpSpPr/>
            <p:nvPr/>
          </p:nvGrpSpPr>
          <p:grpSpPr bwMode="auto">
            <a:xfrm>
              <a:off x="576" y="864"/>
              <a:ext cx="4704" cy="2602"/>
              <a:chOff x="576" y="864"/>
              <a:chExt cx="4704" cy="2602"/>
            </a:xfrm>
          </p:grpSpPr>
          <p:grpSp>
            <p:nvGrpSpPr>
              <p:cNvPr id="92179" name="Group 19"/>
              <p:cNvGrpSpPr/>
              <p:nvPr/>
            </p:nvGrpSpPr>
            <p:grpSpPr bwMode="auto">
              <a:xfrm>
                <a:off x="576" y="864"/>
                <a:ext cx="4704" cy="2602"/>
                <a:chOff x="2337" y="7836"/>
                <a:chExt cx="5580" cy="2184"/>
              </a:xfrm>
            </p:grpSpPr>
            <p:sp>
              <p:nvSpPr>
                <p:cNvPr id="92180" name="Oval 20"/>
                <p:cNvSpPr>
                  <a:spLocks noChangeArrowheads="1"/>
                </p:cNvSpPr>
                <p:nvPr/>
              </p:nvSpPr>
              <p:spPr bwMode="auto">
                <a:xfrm>
                  <a:off x="3057" y="7911"/>
                  <a:ext cx="180" cy="156"/>
                </a:xfrm>
                <a:prstGeom prst="ellipse">
                  <a:avLst/>
                </a:prstGeom>
                <a:solidFill>
                  <a:srgbClr val="FFFFFF"/>
                </a:solidFill>
                <a:ln w="9525">
                  <a:solidFill>
                    <a:srgbClr val="000000"/>
                  </a:solidFill>
                  <a:round/>
                </a:ln>
              </p:spPr>
              <p:txBody>
                <a:bodyPr/>
                <a:lstStyle/>
                <a:p>
                  <a:endParaRPr lang="zh-CN" altLang="en-US"/>
                </a:p>
              </p:txBody>
            </p:sp>
            <p:sp>
              <p:nvSpPr>
                <p:cNvPr id="92181" name="Oval 21"/>
                <p:cNvSpPr>
                  <a:spLocks noChangeArrowheads="1"/>
                </p:cNvSpPr>
                <p:nvPr/>
              </p:nvSpPr>
              <p:spPr bwMode="auto">
                <a:xfrm>
                  <a:off x="3057" y="8550"/>
                  <a:ext cx="180" cy="156"/>
                </a:xfrm>
                <a:prstGeom prst="ellipse">
                  <a:avLst/>
                </a:prstGeom>
                <a:solidFill>
                  <a:srgbClr val="FFFFFF"/>
                </a:solidFill>
                <a:ln w="9525">
                  <a:solidFill>
                    <a:srgbClr val="000000"/>
                  </a:solidFill>
                  <a:round/>
                </a:ln>
              </p:spPr>
              <p:txBody>
                <a:bodyPr/>
                <a:lstStyle/>
                <a:p>
                  <a:endParaRPr lang="zh-CN" altLang="en-US"/>
                </a:p>
              </p:txBody>
            </p:sp>
            <p:sp>
              <p:nvSpPr>
                <p:cNvPr id="92182" name="Oval 22"/>
                <p:cNvSpPr>
                  <a:spLocks noChangeArrowheads="1"/>
                </p:cNvSpPr>
                <p:nvPr/>
              </p:nvSpPr>
              <p:spPr bwMode="auto">
                <a:xfrm>
                  <a:off x="3057" y="9798"/>
                  <a:ext cx="180" cy="156"/>
                </a:xfrm>
                <a:prstGeom prst="ellipse">
                  <a:avLst/>
                </a:prstGeom>
                <a:solidFill>
                  <a:srgbClr val="FFFFFF"/>
                </a:solidFill>
                <a:ln w="9525">
                  <a:solidFill>
                    <a:srgbClr val="000000"/>
                  </a:solidFill>
                  <a:round/>
                </a:ln>
              </p:spPr>
              <p:txBody>
                <a:bodyPr/>
                <a:lstStyle/>
                <a:p>
                  <a:endParaRPr lang="zh-CN" altLang="en-US"/>
                </a:p>
              </p:txBody>
            </p:sp>
            <p:sp>
              <p:nvSpPr>
                <p:cNvPr id="92183" name="Rectangle 23"/>
                <p:cNvSpPr>
                  <a:spLocks noChangeArrowheads="1"/>
                </p:cNvSpPr>
                <p:nvPr/>
              </p:nvSpPr>
              <p:spPr bwMode="auto">
                <a:xfrm>
                  <a:off x="4317" y="7836"/>
                  <a:ext cx="180" cy="312"/>
                </a:xfrm>
                <a:prstGeom prst="rect">
                  <a:avLst/>
                </a:prstGeom>
                <a:solidFill>
                  <a:srgbClr val="FFFFFF"/>
                </a:solidFill>
                <a:ln w="9525">
                  <a:solidFill>
                    <a:srgbClr val="000000"/>
                  </a:solidFill>
                  <a:miter lim="800000"/>
                </a:ln>
              </p:spPr>
              <p:txBody>
                <a:bodyPr/>
                <a:lstStyle/>
                <a:p>
                  <a:endParaRPr lang="zh-CN" altLang="en-US"/>
                </a:p>
              </p:txBody>
            </p:sp>
            <p:sp>
              <p:nvSpPr>
                <p:cNvPr id="92184" name="Rectangle 24"/>
                <p:cNvSpPr>
                  <a:spLocks noChangeArrowheads="1"/>
                </p:cNvSpPr>
                <p:nvPr/>
              </p:nvSpPr>
              <p:spPr bwMode="auto">
                <a:xfrm>
                  <a:off x="4317" y="8460"/>
                  <a:ext cx="180" cy="312"/>
                </a:xfrm>
                <a:prstGeom prst="rect">
                  <a:avLst/>
                </a:prstGeom>
                <a:solidFill>
                  <a:srgbClr val="FFFFFF"/>
                </a:solidFill>
                <a:ln w="9525">
                  <a:solidFill>
                    <a:srgbClr val="000000"/>
                  </a:solidFill>
                  <a:miter lim="800000"/>
                </a:ln>
              </p:spPr>
              <p:txBody>
                <a:bodyPr/>
                <a:lstStyle/>
                <a:p>
                  <a:endParaRPr lang="zh-CN" altLang="en-US"/>
                </a:p>
              </p:txBody>
            </p:sp>
            <p:sp>
              <p:nvSpPr>
                <p:cNvPr id="92185" name="Rectangle 25"/>
                <p:cNvSpPr>
                  <a:spLocks noChangeArrowheads="1"/>
                </p:cNvSpPr>
                <p:nvPr/>
              </p:nvSpPr>
              <p:spPr bwMode="auto">
                <a:xfrm>
                  <a:off x="4317" y="9708"/>
                  <a:ext cx="180" cy="312"/>
                </a:xfrm>
                <a:prstGeom prst="rect">
                  <a:avLst/>
                </a:prstGeom>
                <a:solidFill>
                  <a:srgbClr val="FFFFFF"/>
                </a:solidFill>
                <a:ln w="9525">
                  <a:solidFill>
                    <a:srgbClr val="000000"/>
                  </a:solidFill>
                  <a:miter lim="800000"/>
                </a:ln>
              </p:spPr>
              <p:txBody>
                <a:bodyPr/>
                <a:lstStyle/>
                <a:p>
                  <a:endParaRPr lang="zh-CN" altLang="en-US"/>
                </a:p>
              </p:txBody>
            </p:sp>
            <p:sp>
              <p:nvSpPr>
                <p:cNvPr id="92186" name="Rectangle 26"/>
                <p:cNvSpPr>
                  <a:spLocks noChangeArrowheads="1"/>
                </p:cNvSpPr>
                <p:nvPr/>
              </p:nvSpPr>
              <p:spPr bwMode="auto">
                <a:xfrm>
                  <a:off x="5397" y="7836"/>
                  <a:ext cx="180" cy="312"/>
                </a:xfrm>
                <a:prstGeom prst="rect">
                  <a:avLst/>
                </a:prstGeom>
                <a:solidFill>
                  <a:srgbClr val="FFFFFF"/>
                </a:solidFill>
                <a:ln w="9525">
                  <a:solidFill>
                    <a:srgbClr val="000000"/>
                  </a:solidFill>
                  <a:miter lim="800000"/>
                </a:ln>
              </p:spPr>
              <p:txBody>
                <a:bodyPr/>
                <a:lstStyle/>
                <a:p>
                  <a:endParaRPr lang="zh-CN" altLang="en-US"/>
                </a:p>
              </p:txBody>
            </p:sp>
            <p:sp>
              <p:nvSpPr>
                <p:cNvPr id="92187" name="Rectangle 27"/>
                <p:cNvSpPr>
                  <a:spLocks noChangeArrowheads="1"/>
                </p:cNvSpPr>
                <p:nvPr/>
              </p:nvSpPr>
              <p:spPr bwMode="auto">
                <a:xfrm>
                  <a:off x="5397" y="8460"/>
                  <a:ext cx="180" cy="312"/>
                </a:xfrm>
                <a:prstGeom prst="rect">
                  <a:avLst/>
                </a:prstGeom>
                <a:solidFill>
                  <a:srgbClr val="FFFFFF"/>
                </a:solidFill>
                <a:ln w="9525">
                  <a:solidFill>
                    <a:srgbClr val="000000"/>
                  </a:solidFill>
                  <a:miter lim="800000"/>
                </a:ln>
              </p:spPr>
              <p:txBody>
                <a:bodyPr/>
                <a:lstStyle/>
                <a:p>
                  <a:endParaRPr lang="zh-CN" altLang="en-US"/>
                </a:p>
              </p:txBody>
            </p:sp>
            <p:sp>
              <p:nvSpPr>
                <p:cNvPr id="92188" name="Rectangle 28"/>
                <p:cNvSpPr>
                  <a:spLocks noChangeArrowheads="1"/>
                </p:cNvSpPr>
                <p:nvPr/>
              </p:nvSpPr>
              <p:spPr bwMode="auto">
                <a:xfrm>
                  <a:off x="5397" y="9708"/>
                  <a:ext cx="180" cy="312"/>
                </a:xfrm>
                <a:prstGeom prst="rect">
                  <a:avLst/>
                </a:prstGeom>
                <a:solidFill>
                  <a:srgbClr val="FFFFFF"/>
                </a:solidFill>
                <a:ln w="9525">
                  <a:solidFill>
                    <a:srgbClr val="000000"/>
                  </a:solidFill>
                  <a:miter lim="800000"/>
                </a:ln>
              </p:spPr>
              <p:txBody>
                <a:bodyPr/>
                <a:lstStyle/>
                <a:p>
                  <a:endParaRPr lang="zh-CN" altLang="en-US"/>
                </a:p>
              </p:txBody>
            </p:sp>
            <p:sp>
              <p:nvSpPr>
                <p:cNvPr id="92189" name="Rectangle 29"/>
                <p:cNvSpPr>
                  <a:spLocks noChangeArrowheads="1"/>
                </p:cNvSpPr>
                <p:nvPr/>
              </p:nvSpPr>
              <p:spPr bwMode="auto">
                <a:xfrm>
                  <a:off x="7017" y="9708"/>
                  <a:ext cx="180" cy="312"/>
                </a:xfrm>
                <a:prstGeom prst="rect">
                  <a:avLst/>
                </a:prstGeom>
                <a:solidFill>
                  <a:srgbClr val="FFFFFF"/>
                </a:solidFill>
                <a:ln w="9525">
                  <a:solidFill>
                    <a:srgbClr val="000000"/>
                  </a:solidFill>
                  <a:miter lim="800000"/>
                </a:ln>
              </p:spPr>
              <p:txBody>
                <a:bodyPr/>
                <a:lstStyle/>
                <a:p>
                  <a:endParaRPr lang="zh-CN" altLang="en-US"/>
                </a:p>
              </p:txBody>
            </p:sp>
            <p:sp>
              <p:nvSpPr>
                <p:cNvPr id="92190" name="Rectangle 30"/>
                <p:cNvSpPr>
                  <a:spLocks noChangeArrowheads="1"/>
                </p:cNvSpPr>
                <p:nvPr/>
              </p:nvSpPr>
              <p:spPr bwMode="auto">
                <a:xfrm>
                  <a:off x="7017" y="8460"/>
                  <a:ext cx="180" cy="312"/>
                </a:xfrm>
                <a:prstGeom prst="rect">
                  <a:avLst/>
                </a:prstGeom>
                <a:solidFill>
                  <a:srgbClr val="FFFFFF"/>
                </a:solidFill>
                <a:ln w="9525">
                  <a:solidFill>
                    <a:srgbClr val="000000"/>
                  </a:solidFill>
                  <a:miter lim="800000"/>
                </a:ln>
              </p:spPr>
              <p:txBody>
                <a:bodyPr/>
                <a:lstStyle/>
                <a:p>
                  <a:endParaRPr lang="zh-CN" altLang="en-US"/>
                </a:p>
              </p:txBody>
            </p:sp>
            <p:sp>
              <p:nvSpPr>
                <p:cNvPr id="92191" name="Rectangle 31"/>
                <p:cNvSpPr>
                  <a:spLocks noChangeArrowheads="1"/>
                </p:cNvSpPr>
                <p:nvPr/>
              </p:nvSpPr>
              <p:spPr bwMode="auto">
                <a:xfrm>
                  <a:off x="7017" y="7836"/>
                  <a:ext cx="180" cy="312"/>
                </a:xfrm>
                <a:prstGeom prst="rect">
                  <a:avLst/>
                </a:prstGeom>
                <a:solidFill>
                  <a:srgbClr val="FFFFFF"/>
                </a:solidFill>
                <a:ln w="9525">
                  <a:solidFill>
                    <a:srgbClr val="000000"/>
                  </a:solidFill>
                  <a:miter lim="800000"/>
                </a:ln>
              </p:spPr>
              <p:txBody>
                <a:bodyPr/>
                <a:lstStyle/>
                <a:p>
                  <a:endParaRPr lang="zh-CN" altLang="en-US"/>
                </a:p>
              </p:txBody>
            </p:sp>
            <p:sp>
              <p:nvSpPr>
                <p:cNvPr id="92192" name="Line 32"/>
                <p:cNvSpPr>
                  <a:spLocks noChangeShapeType="1"/>
                </p:cNvSpPr>
                <p:nvPr/>
              </p:nvSpPr>
              <p:spPr bwMode="auto">
                <a:xfrm>
                  <a:off x="2337" y="7992"/>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193" name="Line 33"/>
                <p:cNvSpPr>
                  <a:spLocks noChangeShapeType="1"/>
                </p:cNvSpPr>
                <p:nvPr/>
              </p:nvSpPr>
              <p:spPr bwMode="auto">
                <a:xfrm>
                  <a:off x="2337" y="8616"/>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194" name="Line 34"/>
                <p:cNvSpPr>
                  <a:spLocks noChangeShapeType="1"/>
                </p:cNvSpPr>
                <p:nvPr/>
              </p:nvSpPr>
              <p:spPr bwMode="auto">
                <a:xfrm>
                  <a:off x="2337" y="9864"/>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195" name="Line 35"/>
                <p:cNvSpPr>
                  <a:spLocks noChangeShapeType="1"/>
                </p:cNvSpPr>
                <p:nvPr/>
              </p:nvSpPr>
              <p:spPr bwMode="auto">
                <a:xfrm>
                  <a:off x="7197" y="9864"/>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196" name="Line 36"/>
                <p:cNvSpPr>
                  <a:spLocks noChangeShapeType="1"/>
                </p:cNvSpPr>
                <p:nvPr/>
              </p:nvSpPr>
              <p:spPr bwMode="auto">
                <a:xfrm>
                  <a:off x="7197" y="8616"/>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197" name="Line 37"/>
                <p:cNvSpPr>
                  <a:spLocks noChangeShapeType="1"/>
                </p:cNvSpPr>
                <p:nvPr/>
              </p:nvSpPr>
              <p:spPr bwMode="auto">
                <a:xfrm>
                  <a:off x="7197" y="7992"/>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198" name="Line 38"/>
                <p:cNvSpPr>
                  <a:spLocks noChangeShapeType="1"/>
                </p:cNvSpPr>
                <p:nvPr/>
              </p:nvSpPr>
              <p:spPr bwMode="auto">
                <a:xfrm>
                  <a:off x="3237" y="7992"/>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199" name="Line 39"/>
                <p:cNvSpPr>
                  <a:spLocks noChangeShapeType="1"/>
                </p:cNvSpPr>
                <p:nvPr/>
              </p:nvSpPr>
              <p:spPr bwMode="auto">
                <a:xfrm>
                  <a:off x="3237" y="8616"/>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00" name="Line 40"/>
                <p:cNvSpPr>
                  <a:spLocks noChangeShapeType="1"/>
                </p:cNvSpPr>
                <p:nvPr/>
              </p:nvSpPr>
              <p:spPr bwMode="auto">
                <a:xfrm>
                  <a:off x="3237" y="9864"/>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01" name="Line 41"/>
                <p:cNvSpPr>
                  <a:spLocks noChangeShapeType="1"/>
                </p:cNvSpPr>
                <p:nvPr/>
              </p:nvSpPr>
              <p:spPr bwMode="auto">
                <a:xfrm>
                  <a:off x="3237" y="7992"/>
                  <a:ext cx="108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02" name="Line 42"/>
                <p:cNvSpPr>
                  <a:spLocks noChangeShapeType="1"/>
                </p:cNvSpPr>
                <p:nvPr/>
              </p:nvSpPr>
              <p:spPr bwMode="auto">
                <a:xfrm>
                  <a:off x="3237" y="7992"/>
                  <a:ext cx="1080" cy="171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03" name="Line 43"/>
                <p:cNvSpPr>
                  <a:spLocks noChangeShapeType="1"/>
                </p:cNvSpPr>
                <p:nvPr/>
              </p:nvSpPr>
              <p:spPr bwMode="auto">
                <a:xfrm flipV="1">
                  <a:off x="3237" y="7992"/>
                  <a:ext cx="1080"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04" name="Line 44"/>
                <p:cNvSpPr>
                  <a:spLocks noChangeShapeType="1"/>
                </p:cNvSpPr>
                <p:nvPr/>
              </p:nvSpPr>
              <p:spPr bwMode="auto">
                <a:xfrm flipV="1">
                  <a:off x="3237" y="8148"/>
                  <a:ext cx="1080" cy="171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05" name="Line 45"/>
                <p:cNvSpPr>
                  <a:spLocks noChangeShapeType="1"/>
                </p:cNvSpPr>
                <p:nvPr/>
              </p:nvSpPr>
              <p:spPr bwMode="auto">
                <a:xfrm>
                  <a:off x="3237" y="8616"/>
                  <a:ext cx="1080" cy="124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06" name="Line 46"/>
                <p:cNvSpPr>
                  <a:spLocks noChangeShapeType="1"/>
                </p:cNvSpPr>
                <p:nvPr/>
              </p:nvSpPr>
              <p:spPr bwMode="auto">
                <a:xfrm flipV="1">
                  <a:off x="3237" y="8772"/>
                  <a:ext cx="1080" cy="109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07" name="Line 47"/>
                <p:cNvSpPr>
                  <a:spLocks noChangeShapeType="1"/>
                </p:cNvSpPr>
                <p:nvPr/>
              </p:nvSpPr>
              <p:spPr bwMode="auto">
                <a:xfrm>
                  <a:off x="4497" y="7992"/>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08" name="Line 48"/>
                <p:cNvSpPr>
                  <a:spLocks noChangeShapeType="1"/>
                </p:cNvSpPr>
                <p:nvPr/>
              </p:nvSpPr>
              <p:spPr bwMode="auto">
                <a:xfrm>
                  <a:off x="4497" y="8616"/>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09" name="Line 49"/>
                <p:cNvSpPr>
                  <a:spLocks noChangeShapeType="1"/>
                </p:cNvSpPr>
                <p:nvPr/>
              </p:nvSpPr>
              <p:spPr bwMode="auto">
                <a:xfrm>
                  <a:off x="4497" y="9864"/>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10" name="Line 50"/>
                <p:cNvSpPr>
                  <a:spLocks noChangeShapeType="1"/>
                </p:cNvSpPr>
                <p:nvPr/>
              </p:nvSpPr>
              <p:spPr bwMode="auto">
                <a:xfrm>
                  <a:off x="4497" y="7992"/>
                  <a:ext cx="90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11" name="Line 51"/>
                <p:cNvSpPr>
                  <a:spLocks noChangeShapeType="1"/>
                </p:cNvSpPr>
                <p:nvPr/>
              </p:nvSpPr>
              <p:spPr bwMode="auto">
                <a:xfrm>
                  <a:off x="4497" y="7992"/>
                  <a:ext cx="900" cy="171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12" name="Line 52"/>
                <p:cNvSpPr>
                  <a:spLocks noChangeShapeType="1"/>
                </p:cNvSpPr>
                <p:nvPr/>
              </p:nvSpPr>
              <p:spPr bwMode="auto">
                <a:xfrm flipV="1">
                  <a:off x="4497" y="7992"/>
                  <a:ext cx="900"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13" name="Line 53"/>
                <p:cNvSpPr>
                  <a:spLocks noChangeShapeType="1"/>
                </p:cNvSpPr>
                <p:nvPr/>
              </p:nvSpPr>
              <p:spPr bwMode="auto">
                <a:xfrm>
                  <a:off x="4497" y="8616"/>
                  <a:ext cx="900" cy="124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14" name="Line 54"/>
                <p:cNvSpPr>
                  <a:spLocks noChangeShapeType="1"/>
                </p:cNvSpPr>
                <p:nvPr/>
              </p:nvSpPr>
              <p:spPr bwMode="auto">
                <a:xfrm flipV="1">
                  <a:off x="4497" y="8148"/>
                  <a:ext cx="900" cy="171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15" name="Line 55"/>
                <p:cNvSpPr>
                  <a:spLocks noChangeShapeType="1"/>
                </p:cNvSpPr>
                <p:nvPr/>
              </p:nvSpPr>
              <p:spPr bwMode="auto">
                <a:xfrm flipV="1">
                  <a:off x="4497" y="8772"/>
                  <a:ext cx="900" cy="109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16" name="Line 56"/>
                <p:cNvSpPr>
                  <a:spLocks noChangeShapeType="1"/>
                </p:cNvSpPr>
                <p:nvPr/>
              </p:nvSpPr>
              <p:spPr bwMode="auto">
                <a:xfrm>
                  <a:off x="5577" y="7992"/>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17" name="Line 57"/>
                <p:cNvSpPr>
                  <a:spLocks noChangeShapeType="1"/>
                </p:cNvSpPr>
                <p:nvPr/>
              </p:nvSpPr>
              <p:spPr bwMode="auto">
                <a:xfrm>
                  <a:off x="5577" y="8616"/>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18" name="Line 58"/>
                <p:cNvSpPr>
                  <a:spLocks noChangeShapeType="1"/>
                </p:cNvSpPr>
                <p:nvPr/>
              </p:nvSpPr>
              <p:spPr bwMode="auto">
                <a:xfrm>
                  <a:off x="5577" y="986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19" name="Line 59"/>
                <p:cNvSpPr>
                  <a:spLocks noChangeShapeType="1"/>
                </p:cNvSpPr>
                <p:nvPr/>
              </p:nvSpPr>
              <p:spPr bwMode="auto">
                <a:xfrm>
                  <a:off x="6477" y="7992"/>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20" name="Line 60"/>
                <p:cNvSpPr>
                  <a:spLocks noChangeShapeType="1"/>
                </p:cNvSpPr>
                <p:nvPr/>
              </p:nvSpPr>
              <p:spPr bwMode="auto">
                <a:xfrm>
                  <a:off x="6477" y="8616"/>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21" name="Line 61"/>
                <p:cNvSpPr>
                  <a:spLocks noChangeShapeType="1"/>
                </p:cNvSpPr>
                <p:nvPr/>
              </p:nvSpPr>
              <p:spPr bwMode="auto">
                <a:xfrm>
                  <a:off x="6477" y="986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2222" name="Group 62"/>
              <p:cNvGrpSpPr/>
              <p:nvPr/>
            </p:nvGrpSpPr>
            <p:grpSpPr bwMode="auto">
              <a:xfrm>
                <a:off x="1114" y="2484"/>
                <a:ext cx="3705" cy="522"/>
                <a:chOff x="1114" y="2484"/>
                <a:chExt cx="3705" cy="522"/>
              </a:xfrm>
            </p:grpSpPr>
            <p:sp>
              <p:nvSpPr>
                <p:cNvPr id="92223" name="Rectangle 63"/>
                <p:cNvSpPr>
                  <a:spLocks noChangeArrowheads="1"/>
                </p:cNvSpPr>
                <p:nvPr/>
              </p:nvSpPr>
              <p:spPr bwMode="auto">
                <a:xfrm>
                  <a:off x="1114" y="2484"/>
                  <a:ext cx="324"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92224" name="Rectangle 64"/>
                <p:cNvSpPr>
                  <a:spLocks noChangeArrowheads="1"/>
                </p:cNvSpPr>
                <p:nvPr/>
              </p:nvSpPr>
              <p:spPr bwMode="auto">
                <a:xfrm>
                  <a:off x="2208" y="2499"/>
                  <a:ext cx="324"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92225" name="Rectangle 65"/>
                <p:cNvSpPr>
                  <a:spLocks noChangeArrowheads="1"/>
                </p:cNvSpPr>
                <p:nvPr/>
              </p:nvSpPr>
              <p:spPr bwMode="auto">
                <a:xfrm>
                  <a:off x="3120" y="2499"/>
                  <a:ext cx="324"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92226" name="Rectangle 66"/>
                <p:cNvSpPr>
                  <a:spLocks noChangeArrowheads="1"/>
                </p:cNvSpPr>
                <p:nvPr/>
              </p:nvSpPr>
              <p:spPr bwMode="auto">
                <a:xfrm>
                  <a:off x="4495" y="2549"/>
                  <a:ext cx="324"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92227" name="Rectangle 67"/>
                <p:cNvSpPr>
                  <a:spLocks noChangeArrowheads="1"/>
                </p:cNvSpPr>
                <p:nvPr/>
              </p:nvSpPr>
              <p:spPr bwMode="auto">
                <a:xfrm>
                  <a:off x="3871" y="2525"/>
                  <a:ext cx="324"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grpSp>
        </p:grpSp>
      </p:grpSp>
      <p:grpSp>
        <p:nvGrpSpPr>
          <p:cNvPr id="92228" name="Group 68"/>
          <p:cNvGrpSpPr/>
          <p:nvPr/>
        </p:nvGrpSpPr>
        <p:grpSpPr bwMode="auto">
          <a:xfrm>
            <a:off x="2273935" y="3331210"/>
            <a:ext cx="4419600" cy="465626"/>
            <a:chOff x="1632" y="816"/>
            <a:chExt cx="2832" cy="465"/>
          </a:xfrm>
        </p:grpSpPr>
        <p:sp>
          <p:nvSpPr>
            <p:cNvPr id="92229" name="Text Box 69"/>
            <p:cNvSpPr txBox="1">
              <a:spLocks noChangeArrowheads="1"/>
            </p:cNvSpPr>
            <p:nvPr/>
          </p:nvSpPr>
          <p:spPr bwMode="auto">
            <a:xfrm>
              <a:off x="1632" y="824"/>
              <a:ext cx="432"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anose="02020603050405020304" pitchFamily="18" charset="0"/>
                </a:rPr>
                <a:t>W</a:t>
              </a:r>
              <a:r>
                <a:rPr lang="en-US" altLang="zh-CN" baseline="30000">
                  <a:latin typeface="Times New Roman" panose="02020603050405020304" pitchFamily="18" charset="0"/>
                </a:rPr>
                <a:t>(1)</a:t>
              </a:r>
              <a:endParaRPr lang="en-US" altLang="zh-CN">
                <a:latin typeface="Times New Roman" panose="02020603050405020304" pitchFamily="18" charset="0"/>
              </a:endParaRPr>
            </a:p>
          </p:txBody>
        </p:sp>
        <p:sp>
          <p:nvSpPr>
            <p:cNvPr id="92230" name="Text Box 70"/>
            <p:cNvSpPr txBox="1">
              <a:spLocks noChangeArrowheads="1"/>
            </p:cNvSpPr>
            <p:nvPr/>
          </p:nvSpPr>
          <p:spPr bwMode="auto">
            <a:xfrm>
              <a:off x="2544" y="816"/>
              <a:ext cx="432"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anose="02020603050405020304" pitchFamily="18" charset="0"/>
                </a:rPr>
                <a:t>W</a:t>
              </a:r>
              <a:r>
                <a:rPr lang="en-US" altLang="zh-CN" baseline="30000">
                  <a:latin typeface="Times New Roman" panose="02020603050405020304" pitchFamily="18" charset="0"/>
                </a:rPr>
                <a:t>(2)</a:t>
              </a:r>
              <a:endParaRPr lang="en-US" altLang="zh-CN">
                <a:latin typeface="Times New Roman" panose="02020603050405020304" pitchFamily="18" charset="0"/>
              </a:endParaRPr>
            </a:p>
          </p:txBody>
        </p:sp>
        <p:sp>
          <p:nvSpPr>
            <p:cNvPr id="92231" name="Text Box 71"/>
            <p:cNvSpPr txBox="1">
              <a:spLocks noChangeArrowheads="1"/>
            </p:cNvSpPr>
            <p:nvPr/>
          </p:nvSpPr>
          <p:spPr bwMode="auto">
            <a:xfrm>
              <a:off x="3312" y="816"/>
              <a:ext cx="432"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anose="02020603050405020304" pitchFamily="18" charset="0"/>
                </a:rPr>
                <a:t>W</a:t>
              </a:r>
              <a:r>
                <a:rPr lang="en-US" altLang="zh-CN" baseline="30000">
                  <a:latin typeface="Times New Roman" panose="02020603050405020304" pitchFamily="18" charset="0"/>
                </a:rPr>
                <a:t>(3)</a:t>
              </a:r>
              <a:endParaRPr lang="en-US" altLang="zh-CN">
                <a:latin typeface="Times New Roman" panose="02020603050405020304" pitchFamily="18" charset="0"/>
              </a:endParaRPr>
            </a:p>
          </p:txBody>
        </p:sp>
        <p:sp>
          <p:nvSpPr>
            <p:cNvPr id="92232" name="Text Box 72"/>
            <p:cNvSpPr txBox="1">
              <a:spLocks noChangeArrowheads="1"/>
            </p:cNvSpPr>
            <p:nvPr/>
          </p:nvSpPr>
          <p:spPr bwMode="auto">
            <a:xfrm>
              <a:off x="4032" y="816"/>
              <a:ext cx="432"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anose="02020603050405020304" pitchFamily="18" charset="0"/>
                </a:rPr>
                <a:t>W</a:t>
              </a:r>
              <a:r>
                <a:rPr lang="en-US" altLang="zh-CN" baseline="30000">
                  <a:latin typeface="Times New Roman" panose="02020603050405020304" pitchFamily="18" charset="0"/>
                </a:rPr>
                <a:t>(h)</a:t>
              </a:r>
              <a:endParaRPr lang="en-US" altLang="zh-CN">
                <a:latin typeface="Times New Roman" panose="02020603050405020304" pitchFamily="18" charset="0"/>
              </a:endParaRPr>
            </a:p>
          </p:txBody>
        </p:sp>
      </p:grpSp>
      <p:sp>
        <p:nvSpPr>
          <p:cNvPr id="73" name="Rectangle 2"/>
          <p:cNvSpPr>
            <a:spLocks noGrp="1" noChangeArrowheads="1"/>
          </p:cNvSpPr>
          <p:nvPr>
            <p:ph type="title"/>
          </p:nvPr>
        </p:nvSpPr>
        <p:spPr>
          <a:xfrm>
            <a:off x="762000" y="0"/>
            <a:ext cx="8229600" cy="624840"/>
          </a:xfrm>
        </p:spPr>
        <p:txBody>
          <a:bodyPr/>
          <a:lstStyle/>
          <a:p>
            <a:r>
              <a:rPr lang="en-US" altLang="zh-CN" sz="4000" b="1" dirty="0">
                <a:latin typeface="宋体" panose="02010600030101010101" pitchFamily="2" charset="-122"/>
                <a:ea typeface="宋体" panose="02010600030101010101" pitchFamily="2" charset="-122"/>
              </a:rPr>
              <a:t>6.2 </a:t>
            </a:r>
            <a:r>
              <a:rPr lang="zh-CN" altLang="en-US" sz="4000" b="1" dirty="0">
                <a:latin typeface="宋体" panose="02010600030101010101" pitchFamily="2" charset="-122"/>
                <a:ea typeface="宋体" panose="02010600030101010101" pitchFamily="2" charset="-122"/>
              </a:rPr>
              <a:t>人工神经网络的概念</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2">
                                            <p:txEl>
                                              <p:pRg st="0" end="0"/>
                                            </p:txEl>
                                          </p:spTgt>
                                        </p:tgtEl>
                                        <p:attrNameLst>
                                          <p:attrName>style.visibility</p:attrName>
                                        </p:attrNameLst>
                                      </p:cBhvr>
                                      <p:to>
                                        <p:strVal val="visible"/>
                                      </p:to>
                                    </p:set>
                                    <p:anim calcmode="lin" valueType="num">
                                      <p:cBhvr additive="base">
                                        <p:cTn id="7" dur="500" fill="hold"/>
                                        <p:tgtEl>
                                          <p:spTgt spid="921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62">
                                            <p:txEl>
                                              <p:pRg st="1" end="1"/>
                                            </p:txEl>
                                          </p:spTgt>
                                        </p:tgtEl>
                                        <p:attrNameLst>
                                          <p:attrName>style.visibility</p:attrName>
                                        </p:attrNameLst>
                                      </p:cBhvr>
                                      <p:to>
                                        <p:strVal val="visible"/>
                                      </p:to>
                                    </p:set>
                                    <p:anim calcmode="lin" valueType="num">
                                      <p:cBhvr additive="base">
                                        <p:cTn id="13" dur="500" fill="hold"/>
                                        <p:tgtEl>
                                          <p:spTgt spid="9216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62">
                                            <p:txEl>
                                              <p:pRg st="2" end="2"/>
                                            </p:txEl>
                                          </p:spTgt>
                                        </p:tgtEl>
                                        <p:attrNameLst>
                                          <p:attrName>style.visibility</p:attrName>
                                        </p:attrNameLst>
                                      </p:cBhvr>
                                      <p:to>
                                        <p:strVal val="visible"/>
                                      </p:to>
                                    </p:set>
                                    <p:anim calcmode="lin" valueType="num">
                                      <p:cBhvr additive="base">
                                        <p:cTn id="19" dur="500" fill="hold"/>
                                        <p:tgtEl>
                                          <p:spTgt spid="9216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6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228"/>
                                        </p:tgtEl>
                                        <p:attrNameLst>
                                          <p:attrName>style.visibility</p:attrName>
                                        </p:attrNameLst>
                                      </p:cBhvr>
                                      <p:to>
                                        <p:strVal val="visible"/>
                                      </p:to>
                                    </p:set>
                                    <p:anim calcmode="lin" valueType="num">
                                      <p:cBhvr additive="base">
                                        <p:cTn id="25" dur="500" fill="hold"/>
                                        <p:tgtEl>
                                          <p:spTgt spid="92228"/>
                                        </p:tgtEl>
                                        <p:attrNameLst>
                                          <p:attrName>ppt_x</p:attrName>
                                        </p:attrNameLst>
                                      </p:cBhvr>
                                      <p:tavLst>
                                        <p:tav tm="0">
                                          <p:val>
                                            <p:strVal val="0-#ppt_w/2"/>
                                          </p:val>
                                        </p:tav>
                                        <p:tav tm="100000">
                                          <p:val>
                                            <p:strVal val="#ppt_x"/>
                                          </p:val>
                                        </p:tav>
                                      </p:tavLst>
                                    </p:anim>
                                    <p:anim calcmode="lin" valueType="num">
                                      <p:cBhvr additive="base">
                                        <p:cTn id="26" dur="500" fill="hold"/>
                                        <p:tgtEl>
                                          <p:spTgt spid="92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bldLvl="2"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93420" y="34290"/>
            <a:ext cx="8229600" cy="575310"/>
          </a:xfrm>
        </p:spPr>
        <p:txBody>
          <a:bodyPr/>
          <a:lstStyle/>
          <a:p>
            <a:r>
              <a:rPr lang="en-US" altLang="zh-CN" sz="4000" b="1">
                <a:latin typeface="宋体" panose="02010600030101010101" pitchFamily="2" charset="-122"/>
                <a:ea typeface="宋体" panose="02010600030101010101" pitchFamily="2" charset="-122"/>
              </a:rPr>
              <a:t>6.1 </a:t>
            </a:r>
            <a:r>
              <a:rPr lang="zh-CN" altLang="en-US" sz="4000" b="1">
                <a:latin typeface="宋体" panose="02010600030101010101" pitchFamily="2" charset="-122"/>
                <a:ea typeface="宋体" panose="02010600030101010101" pitchFamily="2" charset="-122"/>
              </a:rPr>
              <a:t>人工神经网络的提出</a:t>
            </a:r>
            <a:endParaRPr lang="zh-CN" altLang="en-US" sz="4000" b="1">
              <a:latin typeface="宋体" panose="02010600030101010101" pitchFamily="2" charset="-122"/>
              <a:ea typeface="宋体" panose="02010600030101010101" pitchFamily="2" charset="-122"/>
            </a:endParaRPr>
          </a:p>
        </p:txBody>
      </p:sp>
      <p:sp>
        <p:nvSpPr>
          <p:cNvPr id="20483" name="Rectangle 3"/>
          <p:cNvSpPr>
            <a:spLocks noGrp="1" noChangeArrowheads="1"/>
          </p:cNvSpPr>
          <p:nvPr>
            <p:ph type="body" idx="1"/>
          </p:nvPr>
        </p:nvSpPr>
        <p:spPr>
          <a:xfrm>
            <a:off x="76200" y="726440"/>
            <a:ext cx="8991600" cy="5750560"/>
          </a:xfrm>
        </p:spPr>
        <p:txBody>
          <a:bodyPr/>
          <a:lstStyle/>
          <a:p>
            <a:pPr marL="0" indent="0" algn="just">
              <a:buNone/>
            </a:pP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一、智能的含义</a:t>
            </a:r>
            <a:endParaRPr lang="zh-CN" altLang="en-US" dirty="0">
              <a:latin typeface="宋体" panose="02010600030101010101" pitchFamily="2" charset="-122"/>
              <a:ea typeface="宋体" panose="02010600030101010101" pitchFamily="2" charset="-122"/>
            </a:endParaRPr>
          </a:p>
          <a:p>
            <a:pPr marL="800100" lvl="1" indent="-342900">
              <a:buClrTx/>
              <a:buFont typeface="BatangChe" panose="02030609000101010101" charset="-127"/>
              <a:buChar char="-"/>
            </a:pPr>
            <a:r>
              <a:rPr lang="zh-CN" altLang="en-US" sz="2400" b="1" dirty="0">
                <a:latin typeface="宋体" panose="02010600030101010101" pitchFamily="2" charset="-122"/>
                <a:ea typeface="宋体" panose="02010600030101010101" pitchFamily="2" charset="-122"/>
              </a:rPr>
              <a:t>智能是个体有目的的行为，合理的思维，以及有效的、适应环境的综合能力</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marL="800100" lvl="1" indent="-342900">
              <a:buClrTx/>
              <a:buFont typeface="BatangChe" panose="02030609000101010101" charset="-127"/>
              <a:buChar char="-"/>
            </a:pPr>
            <a:r>
              <a:rPr lang="zh-CN" altLang="en-US" sz="2400" b="1" dirty="0">
                <a:latin typeface="宋体" panose="02010600030101010101" pitchFamily="2" charset="-122"/>
                <a:ea typeface="宋体" panose="02010600030101010101" pitchFamily="2" charset="-122"/>
              </a:rPr>
              <a:t>智能是个体认识客观事物和运用知识解决问题的能力</a:t>
            </a: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a:p>
            <a:pPr marL="800100" lvl="1" indent="-342900">
              <a:buClrTx/>
              <a:buFont typeface="BatangChe" panose="02030609000101010101" charset="-127"/>
              <a:buChar char="-"/>
            </a:pPr>
            <a:r>
              <a:rPr lang="zh-CN" altLang="en-US" sz="2400" b="1" dirty="0">
                <a:latin typeface="宋体" panose="02010600030101010101" pitchFamily="2" charset="-122"/>
                <a:ea typeface="宋体" panose="02010600030101010101" pitchFamily="2" charset="-122"/>
              </a:rPr>
              <a:t>人类个体的智能是一种综合</a:t>
            </a:r>
            <a:r>
              <a:rPr lang="zh-CN" altLang="en-US" sz="2400" b="1" dirty="0" smtClean="0">
                <a:latin typeface="宋体" panose="02010600030101010101" pitchFamily="2" charset="-122"/>
                <a:ea typeface="宋体" panose="02010600030101010101" pitchFamily="2" charset="-122"/>
              </a:rPr>
              <a:t>能力。</a:t>
            </a:r>
            <a:endParaRPr lang="zh-CN" altLang="en-US" sz="2400" b="1" dirty="0" smtClean="0">
              <a:latin typeface="宋体" panose="02010600030101010101" pitchFamily="2" charset="-122"/>
              <a:ea typeface="宋体" panose="02010600030101010101" pitchFamily="2" charset="-122"/>
            </a:endParaRPr>
          </a:p>
          <a:p>
            <a:pPr marL="800100" lvl="1" indent="-342900">
              <a:buClrTx/>
              <a:buFont typeface="BatangChe" panose="02030609000101010101" charset="-127"/>
              <a:buChar char="-"/>
            </a:pPr>
            <a:r>
              <a:rPr lang="zh-CN" altLang="en-US" sz="2400" dirty="0">
                <a:solidFill>
                  <a:srgbClr val="FF0000"/>
                </a:solidFill>
                <a:latin typeface="宋体" panose="02010600030101010101" pitchFamily="2" charset="-122"/>
                <a:ea typeface="宋体" panose="02010600030101010101" pitchFamily="2" charset="-122"/>
              </a:rPr>
              <a:t>感知与认识客观事物、客观世界和自我的能力。</a:t>
            </a:r>
            <a:endParaRPr lang="zh-CN" altLang="en-US" sz="2400" dirty="0">
              <a:solidFill>
                <a:srgbClr val="FF0000"/>
              </a:solidFill>
              <a:latin typeface="宋体" panose="02010600030101010101" pitchFamily="2" charset="-122"/>
              <a:ea typeface="宋体" panose="02010600030101010101" pitchFamily="2" charset="-122"/>
            </a:endParaRPr>
          </a:p>
          <a:p>
            <a:pPr lvl="2"/>
            <a:r>
              <a:rPr lang="zh-CN" altLang="en-US" sz="2400" dirty="0">
                <a:solidFill>
                  <a:srgbClr val="FF0000"/>
                </a:solidFill>
                <a:latin typeface="宋体" panose="02010600030101010101" pitchFamily="2" charset="-122"/>
                <a:ea typeface="宋体" panose="02010600030101010101" pitchFamily="2" charset="-122"/>
              </a:rPr>
              <a:t>感知是智能的基础</a:t>
            </a:r>
            <a:r>
              <a:rPr lang="en-US" altLang="zh-CN" sz="2400" dirty="0">
                <a:solidFill>
                  <a:srgbClr val="FF0000"/>
                </a:solidFill>
                <a:latin typeface="宋体" panose="02010600030101010101" pitchFamily="2" charset="-122"/>
                <a:ea typeface="宋体" panose="02010600030101010101" pitchFamily="2" charset="-122"/>
              </a:rPr>
              <a:t>——</a:t>
            </a:r>
            <a:r>
              <a:rPr lang="zh-CN" altLang="en-US" sz="2400" dirty="0">
                <a:solidFill>
                  <a:srgbClr val="FF0000"/>
                </a:solidFill>
                <a:latin typeface="宋体" panose="02010600030101010101" pitchFamily="2" charset="-122"/>
                <a:ea typeface="宋体" panose="02010600030101010101" pitchFamily="2" charset="-122"/>
              </a:rPr>
              <a:t>最基本的能力 </a:t>
            </a:r>
            <a:endParaRPr lang="zh-CN" altLang="en-US" sz="2400" dirty="0">
              <a:solidFill>
                <a:srgbClr val="FF0000"/>
              </a:solidFill>
              <a:latin typeface="宋体" panose="02010600030101010101" pitchFamily="2" charset="-122"/>
              <a:ea typeface="宋体" panose="02010600030101010101" pitchFamily="2" charset="-122"/>
            </a:endParaRPr>
          </a:p>
          <a:p>
            <a:pPr marL="800100" lvl="1" indent="-342900">
              <a:buClrTx/>
              <a:buFont typeface="BatangChe" panose="02030609000101010101" charset="-127"/>
              <a:buChar char="-"/>
            </a:pPr>
            <a:r>
              <a:rPr lang="zh-CN" altLang="en-US" sz="2400" dirty="0">
                <a:solidFill>
                  <a:srgbClr val="FF0000"/>
                </a:solidFill>
                <a:latin typeface="宋体" panose="02010600030101010101" pitchFamily="2" charset="-122"/>
                <a:ea typeface="宋体" panose="02010600030101010101" pitchFamily="2" charset="-122"/>
              </a:rPr>
              <a:t>通过学习取得经验与积累知识的能力。</a:t>
            </a:r>
            <a:endParaRPr lang="zh-CN" altLang="en-US" sz="2400" dirty="0">
              <a:solidFill>
                <a:srgbClr val="FF0000"/>
              </a:solidFill>
              <a:latin typeface="宋体" panose="02010600030101010101" pitchFamily="2" charset="-122"/>
              <a:ea typeface="宋体" panose="02010600030101010101" pitchFamily="2" charset="-122"/>
            </a:endParaRPr>
          </a:p>
          <a:p>
            <a:pPr lvl="2"/>
            <a:r>
              <a:rPr lang="zh-CN" altLang="en-US" sz="2400" dirty="0">
                <a:solidFill>
                  <a:srgbClr val="FF0000"/>
                </a:solidFill>
                <a:latin typeface="宋体" panose="02010600030101010101" pitchFamily="2" charset="-122"/>
                <a:ea typeface="宋体" panose="02010600030101010101" pitchFamily="2" charset="-122"/>
              </a:rPr>
              <a:t>这是人类在世界中能够不断发展的最基本能力。</a:t>
            </a:r>
            <a:endParaRPr lang="zh-CN" altLang="en-US" sz="2400" dirty="0">
              <a:solidFill>
                <a:srgbClr val="FF0000"/>
              </a:solidFill>
              <a:latin typeface="宋体" panose="02010600030101010101" pitchFamily="2" charset="-122"/>
              <a:ea typeface="宋体" panose="02010600030101010101" pitchFamily="2" charset="-122"/>
            </a:endParaRPr>
          </a:p>
          <a:p>
            <a:pPr marL="800100" lvl="1" indent="-342900">
              <a:buClrTx/>
              <a:buFont typeface="BatangChe" panose="02030609000101010101" charset="-127"/>
              <a:buChar char="-"/>
            </a:pPr>
            <a:r>
              <a:rPr lang="zh-CN" altLang="en-US" sz="2400" dirty="0">
                <a:solidFill>
                  <a:srgbClr val="FF0000"/>
                </a:solidFill>
                <a:latin typeface="宋体" panose="02010600030101010101" pitchFamily="2" charset="-122"/>
                <a:ea typeface="宋体" panose="02010600030101010101" pitchFamily="2" charset="-122"/>
              </a:rPr>
              <a:t>理解知识，运用知识和经验分析、解决问题的能力。</a:t>
            </a:r>
            <a:endParaRPr lang="zh-CN" altLang="en-US" sz="2400" dirty="0">
              <a:solidFill>
                <a:srgbClr val="FF0000"/>
              </a:solidFill>
              <a:latin typeface="宋体" panose="02010600030101010101" pitchFamily="2" charset="-122"/>
              <a:ea typeface="宋体" panose="02010600030101010101" pitchFamily="2" charset="-122"/>
            </a:endParaRPr>
          </a:p>
          <a:p>
            <a:pPr lvl="2" algn="just"/>
            <a:r>
              <a:rPr lang="zh-CN" altLang="en-US" sz="2400" dirty="0">
                <a:solidFill>
                  <a:srgbClr val="FF0000"/>
                </a:solidFill>
                <a:latin typeface="宋体" panose="02010600030101010101" pitchFamily="2" charset="-122"/>
                <a:ea typeface="宋体" panose="02010600030101010101" pitchFamily="2" charset="-122"/>
              </a:rPr>
              <a:t>这一能力可以算作是智能的高级形式。是人类对世界进行适当的改造，推动社会不断发展的基本能力。</a:t>
            </a:r>
            <a:endParaRPr lang="zh-CN" altLang="en-US" sz="2400" dirty="0">
              <a:solidFill>
                <a:srgbClr val="FF0000"/>
              </a:solidFill>
              <a:latin typeface="宋体" panose="02010600030101010101" pitchFamily="2" charset="-122"/>
              <a:ea typeface="宋体" panose="02010600030101010101" pitchFamily="2" charset="-122"/>
            </a:endParaRPr>
          </a:p>
          <a:p>
            <a:pPr lvl="1"/>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762000" y="0"/>
            <a:ext cx="8229600" cy="609600"/>
          </a:xfrm>
        </p:spPr>
        <p:txBody>
          <a:bodyPr/>
          <a:lstStyle/>
          <a:p>
            <a:r>
              <a:rPr lang="en-US" altLang="zh-CN" sz="4000" b="1" dirty="0" smtClean="0">
                <a:latin typeface="宋体" panose="02010600030101010101" pitchFamily="2" charset="-122"/>
                <a:ea typeface="宋体" panose="02010600030101010101" pitchFamily="2" charset="-122"/>
              </a:rPr>
              <a:t>6.3 </a:t>
            </a:r>
            <a:r>
              <a:rPr lang="zh-CN" altLang="en-US" sz="4000" b="1" dirty="0" smtClean="0">
                <a:latin typeface="宋体" panose="02010600030101010101" pitchFamily="2" charset="-122"/>
                <a:ea typeface="宋体" panose="02010600030101010101" pitchFamily="2" charset="-122"/>
              </a:rPr>
              <a:t>人工神经网络</a:t>
            </a:r>
            <a:r>
              <a:rPr lang="zh-CN" altLang="en-US" sz="4000" b="1" dirty="0">
                <a:latin typeface="宋体" panose="02010600030101010101" pitchFamily="2" charset="-122"/>
                <a:ea typeface="宋体" panose="02010600030101010101" pitchFamily="2" charset="-122"/>
              </a:rPr>
              <a:t>的训练</a:t>
            </a:r>
            <a:r>
              <a:rPr lang="zh-CN" altLang="en-US" sz="4000" dirty="0">
                <a:latin typeface="宋体" panose="02010600030101010101" pitchFamily="2" charset="-122"/>
                <a:ea typeface="宋体" panose="02010600030101010101" pitchFamily="2" charset="-122"/>
              </a:rPr>
              <a:t> </a:t>
            </a:r>
            <a:endParaRPr lang="zh-CN" altLang="en-US" sz="4000" dirty="0">
              <a:latin typeface="宋体" panose="02010600030101010101" pitchFamily="2" charset="-122"/>
              <a:ea typeface="宋体" panose="02010600030101010101" pitchFamily="2" charset="-122"/>
            </a:endParaRPr>
          </a:p>
        </p:txBody>
      </p:sp>
      <p:sp>
        <p:nvSpPr>
          <p:cNvPr id="98307" name="Rectangle 3"/>
          <p:cNvSpPr>
            <a:spLocks noGrp="1" noChangeArrowheads="1"/>
          </p:cNvSpPr>
          <p:nvPr>
            <p:ph type="body" idx="1"/>
          </p:nvPr>
        </p:nvSpPr>
        <p:spPr>
          <a:xfrm>
            <a:off x="76200" y="908685"/>
            <a:ext cx="8991600" cy="5568315"/>
          </a:xfrm>
        </p:spPr>
        <p:txBody>
          <a:bodyPr/>
          <a:lstStyle/>
          <a:p>
            <a:pPr algn="just">
              <a:lnSpc>
                <a:spcPct val="90000"/>
              </a:lnSpc>
            </a:pPr>
            <a:r>
              <a:rPr lang="zh-CN" altLang="en-US" b="1">
                <a:latin typeface="宋体" panose="02010600030101010101" pitchFamily="2" charset="-122"/>
                <a:ea typeface="宋体" panose="02010600030101010101" pitchFamily="2" charset="-122"/>
              </a:rPr>
              <a:t>人工神经网络最具有吸引力的特点是它的学习能力。</a:t>
            </a:r>
            <a:endParaRPr lang="zh-CN" altLang="en-US" b="1">
              <a:latin typeface="宋体" panose="02010600030101010101" pitchFamily="2" charset="-122"/>
              <a:ea typeface="宋体" panose="02010600030101010101" pitchFamily="2" charset="-122"/>
            </a:endParaRPr>
          </a:p>
          <a:p>
            <a:pPr algn="just">
              <a:lnSpc>
                <a:spcPct val="90000"/>
              </a:lnSpc>
            </a:pPr>
            <a:r>
              <a:rPr lang="en-US" altLang="zh-CN" b="1">
                <a:latin typeface="宋体" panose="02010600030101010101" pitchFamily="2" charset="-122"/>
                <a:ea typeface="宋体" panose="02010600030101010101" pitchFamily="2" charset="-122"/>
              </a:rPr>
              <a:t>1962</a:t>
            </a:r>
            <a:r>
              <a:rPr lang="zh-CN" altLang="en-US" b="1">
                <a:latin typeface="宋体" panose="02010600030101010101" pitchFamily="2" charset="-122"/>
                <a:ea typeface="宋体" panose="02010600030101010101" pitchFamily="2" charset="-122"/>
              </a:rPr>
              <a:t>年，</a:t>
            </a:r>
            <a:r>
              <a:rPr lang="en-US" altLang="zh-CN" b="1">
                <a:latin typeface="宋体" panose="02010600030101010101" pitchFamily="2" charset="-122"/>
                <a:ea typeface="宋体" panose="02010600030101010101" pitchFamily="2" charset="-122"/>
              </a:rPr>
              <a:t>Rosenblatt</a:t>
            </a:r>
            <a:r>
              <a:rPr lang="zh-CN" altLang="en-US" b="1">
                <a:latin typeface="宋体" panose="02010600030101010101" pitchFamily="2" charset="-122"/>
                <a:ea typeface="宋体" panose="02010600030101010101" pitchFamily="2" charset="-122"/>
              </a:rPr>
              <a:t>给出了人工神经网络著名的学习定理：人工神经网络可以学会它可以表达的任何东西。</a:t>
            </a:r>
            <a:endParaRPr lang="zh-CN" altLang="en-US" b="1">
              <a:latin typeface="宋体" panose="02010600030101010101" pitchFamily="2" charset="-122"/>
              <a:ea typeface="宋体" panose="02010600030101010101" pitchFamily="2" charset="-122"/>
            </a:endParaRPr>
          </a:p>
          <a:p>
            <a:pPr algn="just">
              <a:lnSpc>
                <a:spcPct val="90000"/>
              </a:lnSpc>
            </a:pPr>
            <a:r>
              <a:rPr lang="zh-CN" altLang="en-US" b="1">
                <a:latin typeface="宋体" panose="02010600030101010101" pitchFamily="2" charset="-122"/>
                <a:ea typeface="宋体" panose="02010600030101010101" pitchFamily="2" charset="-122"/>
              </a:rPr>
              <a:t>人工神经网络的表达能力大大地限制了它的学习能力。</a:t>
            </a:r>
            <a:endParaRPr lang="zh-CN" altLang="en-US" b="1">
              <a:latin typeface="宋体" panose="02010600030101010101" pitchFamily="2" charset="-122"/>
              <a:ea typeface="宋体" panose="02010600030101010101" pitchFamily="2" charset="-122"/>
            </a:endParaRPr>
          </a:p>
          <a:p>
            <a:pPr algn="just">
              <a:lnSpc>
                <a:spcPct val="90000"/>
              </a:lnSpc>
            </a:pPr>
            <a:r>
              <a:rPr lang="zh-CN" altLang="en-US" b="1">
                <a:latin typeface="宋体" panose="02010600030101010101" pitchFamily="2" charset="-122"/>
                <a:ea typeface="宋体" panose="02010600030101010101" pitchFamily="2" charset="-122"/>
              </a:rPr>
              <a:t>人工神经网络的学习过程就是对它的训练过程</a:t>
            </a:r>
            <a:endParaRPr lang="zh-CN" altLang="en-US"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500" fill="hold"/>
                                        <p:tgtEl>
                                          <p:spTgt spid="98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07">
                                            <p:txEl>
                                              <p:pRg st="1" end="1"/>
                                            </p:txEl>
                                          </p:spTgt>
                                        </p:tgtEl>
                                        <p:attrNameLst>
                                          <p:attrName>style.visibility</p:attrName>
                                        </p:attrNameLst>
                                      </p:cBhvr>
                                      <p:to>
                                        <p:strVal val="visible"/>
                                      </p:to>
                                    </p:set>
                                    <p:anim calcmode="lin" valueType="num">
                                      <p:cBhvr additive="base">
                                        <p:cTn id="13" dur="500" fill="hold"/>
                                        <p:tgtEl>
                                          <p:spTgt spid="983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8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307">
                                            <p:txEl>
                                              <p:pRg st="2" end="2"/>
                                            </p:txEl>
                                          </p:spTgt>
                                        </p:tgtEl>
                                        <p:attrNameLst>
                                          <p:attrName>style.visibility</p:attrName>
                                        </p:attrNameLst>
                                      </p:cBhvr>
                                      <p:to>
                                        <p:strVal val="visible"/>
                                      </p:to>
                                    </p:set>
                                    <p:anim calcmode="lin" valueType="num">
                                      <p:cBhvr additive="base">
                                        <p:cTn id="19" dur="500" fill="hold"/>
                                        <p:tgtEl>
                                          <p:spTgt spid="983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8307">
                                            <p:txEl>
                                              <p:pRg st="3" end="3"/>
                                            </p:txEl>
                                          </p:spTgt>
                                        </p:tgtEl>
                                        <p:attrNameLst>
                                          <p:attrName>style.visibility</p:attrName>
                                        </p:attrNameLst>
                                      </p:cBhvr>
                                      <p:to>
                                        <p:strVal val="visible"/>
                                      </p:to>
                                    </p:set>
                                    <p:anim calcmode="lin" valueType="num">
                                      <p:cBhvr additive="base">
                                        <p:cTn id="25" dur="500" fill="hold"/>
                                        <p:tgtEl>
                                          <p:spTgt spid="983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83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utoUpdateAnimBg="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62000" y="69215"/>
            <a:ext cx="8229600" cy="505460"/>
          </a:xfrm>
        </p:spPr>
        <p:txBody>
          <a:bodyPr/>
          <a:p>
            <a:r>
              <a:rPr lang="en-US" altLang="zh-CN" sz="4000">
                <a:latin typeface="宋体" panose="02010600030101010101" pitchFamily="2" charset="-122"/>
                <a:ea typeface="宋体" panose="02010600030101010101" pitchFamily="2" charset="-122"/>
              </a:rPr>
              <a:t>6 </a:t>
            </a:r>
            <a:r>
              <a:rPr lang="zh-CN" altLang="en-US" sz="4000">
                <a:latin typeface="宋体" panose="02010600030101010101" pitchFamily="2" charset="-122"/>
                <a:ea typeface="宋体" panose="02010600030101010101" pitchFamily="2" charset="-122"/>
              </a:rPr>
              <a:t>神经网络</a:t>
            </a:r>
            <a:endParaRPr lang="zh-CN" altLang="en-US" sz="4000">
              <a:latin typeface="宋体" panose="02010600030101010101" pitchFamily="2" charset="-122"/>
              <a:ea typeface="宋体" panose="02010600030101010101" pitchFamily="2" charset="-122"/>
            </a:endParaRPr>
          </a:p>
        </p:txBody>
      </p:sp>
      <p:sp>
        <p:nvSpPr>
          <p:cNvPr id="4" name="文本框 3"/>
          <p:cNvSpPr txBox="1"/>
          <p:nvPr/>
        </p:nvSpPr>
        <p:spPr>
          <a:xfrm>
            <a:off x="762000" y="862330"/>
            <a:ext cx="7882255" cy="3749040"/>
          </a:xfrm>
          <a:prstGeom prst="rect">
            <a:avLst/>
          </a:prstGeom>
          <a:noFill/>
        </p:spPr>
        <p:txBody>
          <a:bodyPr wrap="square" rtlCol="0" anchor="t">
            <a:spAutoFit/>
          </a:bodyPr>
          <a:p>
            <a:pPr algn="l">
              <a:lnSpc>
                <a:spcPct val="150000"/>
              </a:lnSpc>
              <a:buFont typeface="Wingdings" panose="05000000000000000000" pitchFamily="2" charset="2"/>
              <a:buNone/>
            </a:pPr>
            <a:r>
              <a:rPr lang="en-US" altLang="zh-CN" sz="3200" b="1">
                <a:solidFill>
                  <a:schemeClr val="tx1"/>
                </a:solidFill>
                <a:latin typeface="宋体" panose="02010600030101010101" pitchFamily="2" charset="-122"/>
                <a:sym typeface="+mn-ea"/>
              </a:rPr>
              <a:t>6.1	</a:t>
            </a:r>
            <a:r>
              <a:rPr lang="zh-CN" altLang="en-US" sz="3200" b="1">
                <a:solidFill>
                  <a:schemeClr val="tx1"/>
                </a:solidFill>
                <a:latin typeface="宋体" panose="02010600030101010101" pitchFamily="2" charset="-122"/>
                <a:sym typeface="+mn-ea"/>
              </a:rPr>
              <a:t>人工神经网络的提出</a:t>
            </a:r>
            <a:endParaRPr lang="zh-CN" altLang="en-US" sz="3200" b="1" dirty="0">
              <a:solidFill>
                <a:schemeClr val="tx1"/>
              </a:solidFill>
              <a:latin typeface="宋体" panose="02010600030101010101" pitchFamily="2" charset="-122"/>
              <a:sym typeface="+mn-ea"/>
            </a:endParaRPr>
          </a:p>
          <a:p>
            <a:pPr algn="l">
              <a:lnSpc>
                <a:spcPct val="150000"/>
              </a:lnSpc>
              <a:buFont typeface="Wingdings" panose="05000000000000000000" pitchFamily="2" charset="2"/>
              <a:buNone/>
            </a:pPr>
            <a:r>
              <a:rPr lang="en-US" altLang="zh-CN" sz="3200" b="1" smtClean="0">
                <a:latin typeface="宋体" panose="02010600030101010101" pitchFamily="2" charset="-122"/>
                <a:sym typeface="+mn-ea"/>
              </a:rPr>
              <a:t>6.2	</a:t>
            </a:r>
            <a:r>
              <a:rPr lang="zh-CN" altLang="en-US" sz="3200" b="1" smtClean="0">
                <a:latin typeface="宋体" panose="02010600030101010101" pitchFamily="2" charset="-122"/>
                <a:sym typeface="+mn-ea"/>
              </a:rPr>
              <a:t>人工神经网络的概念</a:t>
            </a:r>
            <a:endParaRPr lang="zh-CN" altLang="en-US" sz="3200" b="1" dirty="0">
              <a:latin typeface="宋体" panose="02010600030101010101" pitchFamily="2" charset="-122"/>
              <a:cs typeface="Arial" panose="020B0604020202020204" pitchFamily="34" charset="0"/>
            </a:endParaRPr>
          </a:p>
          <a:p>
            <a:pPr lvl="0" algn="just">
              <a:lnSpc>
                <a:spcPct val="150000"/>
              </a:lnSpc>
              <a:buFont typeface="Wingdings" panose="05000000000000000000" pitchFamily="2" charset="2"/>
              <a:buNone/>
            </a:pPr>
            <a:r>
              <a:rPr sz="3200" b="1" dirty="0">
                <a:solidFill>
                  <a:srgbClr val="FF0000"/>
                </a:solidFill>
                <a:latin typeface="宋体" panose="02010600030101010101" pitchFamily="2" charset="-122"/>
                <a:sym typeface="+mn-ea"/>
              </a:rPr>
              <a:t>6.3</a:t>
            </a:r>
            <a:r>
              <a:rPr lang="en-US" sz="3200" b="1" dirty="0">
                <a:solidFill>
                  <a:srgbClr val="FF0000"/>
                </a:solidFill>
                <a:latin typeface="宋体" panose="02010600030101010101" pitchFamily="2" charset="-122"/>
                <a:sym typeface="+mn-ea"/>
              </a:rPr>
              <a:t>	</a:t>
            </a:r>
            <a:r>
              <a:rPr sz="3200" b="1" dirty="0">
                <a:solidFill>
                  <a:srgbClr val="FF0000"/>
                </a:solidFill>
                <a:latin typeface="宋体" panose="02010600030101010101" pitchFamily="2" charset="-122"/>
                <a:sym typeface="+mn-ea"/>
              </a:rPr>
              <a:t>人工神经网络的训练 </a:t>
            </a:r>
            <a:endParaRPr sz="3200" b="1" dirty="0">
              <a:solidFill>
                <a:srgbClr val="FF0000"/>
              </a:solidFill>
              <a:latin typeface="宋体" panose="02010600030101010101" pitchFamily="2" charset="-122"/>
              <a:sym typeface="+mn-ea"/>
            </a:endParaRPr>
          </a:p>
          <a:p>
            <a:pPr lvl="0" algn="just">
              <a:lnSpc>
                <a:spcPct val="150000"/>
              </a:lnSpc>
              <a:buFont typeface="Wingdings" panose="05000000000000000000" pitchFamily="2" charset="2"/>
              <a:buNone/>
            </a:pPr>
            <a:r>
              <a:rPr sz="3200" b="1" dirty="0">
                <a:latin typeface="宋体" panose="02010600030101010101" pitchFamily="2" charset="-122"/>
                <a:sym typeface="+mn-ea"/>
              </a:rPr>
              <a:t>6.4</a:t>
            </a:r>
            <a:r>
              <a:rPr lang="en-US" sz="3200" b="1" dirty="0">
                <a:latin typeface="宋体" panose="02010600030101010101" pitchFamily="2" charset="-122"/>
                <a:sym typeface="+mn-ea"/>
              </a:rPr>
              <a:t>	</a:t>
            </a:r>
            <a:r>
              <a:rPr sz="3200" b="1" dirty="0">
                <a:latin typeface="宋体" panose="02010600030101010101" pitchFamily="2" charset="-122"/>
                <a:sym typeface="+mn-ea"/>
              </a:rPr>
              <a:t>BP神经网络</a:t>
            </a:r>
            <a:endParaRPr sz="3200" b="1" dirty="0">
              <a:latin typeface="宋体" panose="02010600030101010101" pitchFamily="2" charset="-122"/>
              <a:sym typeface="+mn-ea"/>
            </a:endParaRPr>
          </a:p>
          <a:p>
            <a:pPr lvl="0" algn="just">
              <a:lnSpc>
                <a:spcPct val="150000"/>
              </a:lnSpc>
              <a:buFont typeface="Wingdings" panose="05000000000000000000" pitchFamily="2" charset="2"/>
              <a:buNone/>
            </a:pPr>
            <a:r>
              <a:rPr sz="3200" b="1" dirty="0">
                <a:latin typeface="宋体" panose="02010600030101010101" pitchFamily="2" charset="-122"/>
                <a:sym typeface="+mn-ea"/>
              </a:rPr>
              <a:t>6.5</a:t>
            </a:r>
            <a:r>
              <a:rPr lang="en-US" sz="3200" b="1" dirty="0">
                <a:latin typeface="宋体" panose="02010600030101010101" pitchFamily="2" charset="-122"/>
                <a:sym typeface="+mn-ea"/>
              </a:rPr>
              <a:t>	</a:t>
            </a:r>
            <a:r>
              <a:rPr sz="3200" b="1" dirty="0">
                <a:latin typeface="宋体" panose="02010600030101010101" pitchFamily="2" charset="-122"/>
                <a:sym typeface="+mn-ea"/>
              </a:rPr>
              <a:t>神经网络应用实例</a:t>
            </a:r>
            <a:endParaRPr sz="3200" b="1" dirty="0">
              <a:latin typeface="宋体" panose="02010600030101010101" pitchFamily="2"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762000" y="0"/>
            <a:ext cx="8229600" cy="609600"/>
          </a:xfrm>
        </p:spPr>
        <p:txBody>
          <a:bodyPr/>
          <a:lstStyle/>
          <a:p>
            <a:r>
              <a:rPr lang="en-US" altLang="zh-CN" sz="4000" b="1" dirty="0" smtClean="0">
                <a:latin typeface="宋体" panose="02010600030101010101" pitchFamily="2" charset="-122"/>
                <a:ea typeface="宋体" panose="02010600030101010101" pitchFamily="2" charset="-122"/>
              </a:rPr>
              <a:t>6.3 </a:t>
            </a:r>
            <a:r>
              <a:rPr lang="zh-CN" altLang="en-US" sz="4000" b="1" dirty="0" smtClean="0">
                <a:latin typeface="宋体" panose="02010600030101010101" pitchFamily="2" charset="-122"/>
                <a:ea typeface="宋体" panose="02010600030101010101" pitchFamily="2" charset="-122"/>
              </a:rPr>
              <a:t>人工神经网络</a:t>
            </a:r>
            <a:r>
              <a:rPr lang="zh-CN" altLang="en-US" sz="4000" b="1" dirty="0">
                <a:latin typeface="宋体" panose="02010600030101010101" pitchFamily="2" charset="-122"/>
                <a:ea typeface="宋体" panose="02010600030101010101" pitchFamily="2" charset="-122"/>
              </a:rPr>
              <a:t>的训练</a:t>
            </a:r>
            <a:r>
              <a:rPr lang="zh-CN" altLang="en-US" sz="4000" dirty="0">
                <a:latin typeface="宋体" panose="02010600030101010101" pitchFamily="2" charset="-122"/>
                <a:ea typeface="宋体" panose="02010600030101010101" pitchFamily="2" charset="-122"/>
              </a:rPr>
              <a:t> </a:t>
            </a:r>
            <a:endParaRPr lang="zh-CN" altLang="en-US" sz="4000" dirty="0">
              <a:latin typeface="宋体" panose="02010600030101010101" pitchFamily="2" charset="-122"/>
              <a:ea typeface="宋体" panose="02010600030101010101" pitchFamily="2" charset="-122"/>
            </a:endParaRPr>
          </a:p>
        </p:txBody>
      </p:sp>
      <p:sp>
        <p:nvSpPr>
          <p:cNvPr id="98307" name="Rectangle 3"/>
          <p:cNvSpPr>
            <a:spLocks noGrp="1" noChangeArrowheads="1"/>
          </p:cNvSpPr>
          <p:nvPr>
            <p:ph type="body" idx="1"/>
          </p:nvPr>
        </p:nvSpPr>
        <p:spPr>
          <a:xfrm>
            <a:off x="76200" y="1052195"/>
            <a:ext cx="8991600" cy="5424805"/>
          </a:xfrm>
        </p:spPr>
        <p:txBody>
          <a:bodyPr/>
          <a:lstStyle/>
          <a:p>
            <a:pPr algn="just">
              <a:lnSpc>
                <a:spcPct val="90000"/>
              </a:lnSpc>
            </a:pPr>
            <a:r>
              <a:rPr lang="zh-CN" altLang="en-US" b="1">
                <a:latin typeface="宋体" panose="02010600030101010101" pitchFamily="2" charset="-122"/>
                <a:ea typeface="宋体" panose="02010600030101010101" pitchFamily="2" charset="-122"/>
              </a:rPr>
              <a:t>人工神经网络的学习方式</a:t>
            </a:r>
            <a:endParaRPr lang="zh-CN" altLang="en-US" b="1">
              <a:latin typeface="宋体" panose="02010600030101010101" pitchFamily="2" charset="-122"/>
              <a:ea typeface="宋体" panose="02010600030101010101" pitchFamily="2" charset="-122"/>
            </a:endParaRPr>
          </a:p>
          <a:p>
            <a:pPr marL="914400" lvl="1" indent="-457200" algn="just">
              <a:lnSpc>
                <a:spcPct val="90000"/>
              </a:lnSpc>
              <a:buClrTx/>
              <a:buFont typeface="BatangChe" panose="02030609000101010101" charset="-127"/>
              <a:buChar char="-"/>
            </a:pPr>
            <a:r>
              <a:rPr lang="zh-CN" altLang="en-US" b="1">
                <a:latin typeface="宋体" panose="02010600030101010101" pitchFamily="2" charset="-122"/>
                <a:ea typeface="宋体" panose="02010600030101010101" pitchFamily="2" charset="-122"/>
              </a:rPr>
              <a:t>死记式学习</a:t>
            </a:r>
            <a:endParaRPr lang="zh-CN" altLang="en-US" b="1">
              <a:latin typeface="宋体" panose="02010600030101010101" pitchFamily="2" charset="-122"/>
              <a:ea typeface="宋体" panose="02010600030101010101" pitchFamily="2" charset="-122"/>
            </a:endParaRPr>
          </a:p>
          <a:p>
            <a:pPr marL="914400" lvl="1" indent="-457200" algn="just">
              <a:lnSpc>
                <a:spcPct val="90000"/>
              </a:lnSpc>
              <a:buClrTx/>
              <a:buFont typeface="BatangChe" panose="02030609000101010101" charset="-127"/>
              <a:buChar char="-"/>
            </a:pPr>
            <a:r>
              <a:rPr lang="zh-CN" altLang="en-US" b="1">
                <a:latin typeface="宋体" panose="02010600030101010101" pitchFamily="2" charset="-122"/>
                <a:ea typeface="宋体" panose="02010600030101010101" pitchFamily="2" charset="-122"/>
              </a:rPr>
              <a:t>有监督学习（有导师学习）</a:t>
            </a:r>
            <a:endParaRPr lang="zh-CN" altLang="en-US" b="1">
              <a:latin typeface="宋体" panose="02010600030101010101" pitchFamily="2" charset="-122"/>
              <a:ea typeface="宋体" panose="02010600030101010101" pitchFamily="2" charset="-122"/>
            </a:endParaRPr>
          </a:p>
          <a:p>
            <a:pPr marL="914400" lvl="1" indent="-457200" algn="just">
              <a:lnSpc>
                <a:spcPct val="90000"/>
              </a:lnSpc>
              <a:buClrTx/>
              <a:buFont typeface="BatangChe" panose="02030609000101010101" charset="-127"/>
              <a:buChar char="-"/>
            </a:pPr>
            <a:r>
              <a:rPr lang="zh-CN" altLang="en-US" b="1">
                <a:latin typeface="宋体" panose="02010600030101010101" pitchFamily="2" charset="-122"/>
                <a:ea typeface="宋体" panose="02010600030101010101" pitchFamily="2" charset="-122"/>
              </a:rPr>
              <a:t>无监督学习（无导师学习）</a:t>
            </a:r>
            <a:endParaRPr lang="zh-CN" altLang="en-US" b="1">
              <a:latin typeface="宋体" panose="02010600030101010101" pitchFamily="2" charset="-122"/>
              <a:ea typeface="宋体" panose="02010600030101010101" pitchFamily="2" charset="-122"/>
            </a:endParaRPr>
          </a:p>
          <a:p>
            <a:pPr marL="914400" lvl="1" indent="-457200" algn="just">
              <a:lnSpc>
                <a:spcPct val="90000"/>
              </a:lnSpc>
              <a:buClrTx/>
              <a:buFont typeface="BatangChe" panose="02030609000101010101" charset="-127"/>
              <a:buChar char="-"/>
            </a:pPr>
            <a:r>
              <a:rPr lang="zh-CN" altLang="en-US" b="1">
                <a:latin typeface="宋体" panose="02010600030101010101" pitchFamily="2" charset="-122"/>
                <a:ea typeface="宋体" panose="02010600030101010101" pitchFamily="2" charset="-122"/>
              </a:rPr>
              <a:t>有监督与无监督的混合学习</a:t>
            </a:r>
            <a:endParaRPr lang="zh-CN" altLang="en-US" b="1">
              <a:latin typeface="宋体" panose="02010600030101010101" pitchFamily="2" charset="-122"/>
              <a:ea typeface="宋体" panose="02010600030101010101" pitchFamily="2" charset="-122"/>
            </a:endParaRPr>
          </a:p>
          <a:p>
            <a:pPr algn="just">
              <a:lnSpc>
                <a:spcPct val="90000"/>
              </a:lnSpc>
            </a:pPr>
            <a:endParaRPr lang="zh-CN" altLang="en-US"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500" fill="hold"/>
                                        <p:tgtEl>
                                          <p:spTgt spid="98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8307">
                                            <p:txEl>
                                              <p:pRg st="1" end="1"/>
                                            </p:txEl>
                                          </p:spTgt>
                                        </p:tgtEl>
                                        <p:attrNameLst>
                                          <p:attrName>style.visibility</p:attrName>
                                        </p:attrNameLst>
                                      </p:cBhvr>
                                      <p:to>
                                        <p:strVal val="visible"/>
                                      </p:to>
                                    </p:set>
                                    <p:anim calcmode="lin" valueType="num">
                                      <p:cBhvr additive="base">
                                        <p:cTn id="11" dur="500" fill="hold"/>
                                        <p:tgtEl>
                                          <p:spTgt spid="9830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830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8307">
                                            <p:txEl>
                                              <p:pRg st="2" end="2"/>
                                            </p:txEl>
                                          </p:spTgt>
                                        </p:tgtEl>
                                        <p:attrNameLst>
                                          <p:attrName>style.visibility</p:attrName>
                                        </p:attrNameLst>
                                      </p:cBhvr>
                                      <p:to>
                                        <p:strVal val="visible"/>
                                      </p:to>
                                    </p:set>
                                    <p:anim calcmode="lin" valueType="num">
                                      <p:cBhvr additive="base">
                                        <p:cTn id="15" dur="500" fill="hold"/>
                                        <p:tgtEl>
                                          <p:spTgt spid="9830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830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8307">
                                            <p:txEl>
                                              <p:pRg st="3" end="3"/>
                                            </p:txEl>
                                          </p:spTgt>
                                        </p:tgtEl>
                                        <p:attrNameLst>
                                          <p:attrName>style.visibility</p:attrName>
                                        </p:attrNameLst>
                                      </p:cBhvr>
                                      <p:to>
                                        <p:strVal val="visible"/>
                                      </p:to>
                                    </p:set>
                                    <p:anim calcmode="lin" valueType="num">
                                      <p:cBhvr additive="base">
                                        <p:cTn id="19" dur="500" fill="hold"/>
                                        <p:tgtEl>
                                          <p:spTgt spid="9830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30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8307">
                                            <p:txEl>
                                              <p:pRg st="4" end="4"/>
                                            </p:txEl>
                                          </p:spTgt>
                                        </p:tgtEl>
                                        <p:attrNameLst>
                                          <p:attrName>style.visibility</p:attrName>
                                        </p:attrNameLst>
                                      </p:cBhvr>
                                      <p:to>
                                        <p:strVal val="visible"/>
                                      </p:to>
                                    </p:set>
                                    <p:anim calcmode="lin" valueType="num">
                                      <p:cBhvr additive="base">
                                        <p:cTn id="23" dur="500" fill="hold"/>
                                        <p:tgtEl>
                                          <p:spTgt spid="9830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83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utoUpdateAnimBg="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762000" y="914400"/>
            <a:ext cx="8229600" cy="533400"/>
          </a:xfrm>
        </p:spPr>
        <p:txBody>
          <a:bodyPr/>
          <a:lstStyle/>
          <a:p>
            <a:r>
              <a:rPr lang="zh-CN" altLang="en-US" b="1" dirty="0" smtClean="0">
                <a:solidFill>
                  <a:srgbClr val="C00000"/>
                </a:solidFill>
                <a:latin typeface="宋体" panose="02010600030101010101" pitchFamily="2" charset="-122"/>
                <a:ea typeface="宋体" panose="02010600030101010101" pitchFamily="2" charset="-122"/>
              </a:rPr>
              <a:t>有</a:t>
            </a:r>
            <a:r>
              <a:rPr lang="zh-CN" altLang="en-US" b="1" dirty="0">
                <a:solidFill>
                  <a:srgbClr val="C00000"/>
                </a:solidFill>
                <a:latin typeface="宋体" panose="02010600030101010101" pitchFamily="2" charset="-122"/>
                <a:ea typeface="宋体" panose="02010600030101010101" pitchFamily="2" charset="-122"/>
              </a:rPr>
              <a:t>导师学习</a:t>
            </a:r>
            <a:r>
              <a:rPr lang="zh-CN" altLang="en-US" dirty="0">
                <a:solidFill>
                  <a:srgbClr val="C00000"/>
                </a:solidFill>
                <a:latin typeface="宋体" panose="02010600030101010101" pitchFamily="2" charset="-122"/>
                <a:ea typeface="宋体" panose="02010600030101010101" pitchFamily="2" charset="-122"/>
              </a:rPr>
              <a:t> </a:t>
            </a:r>
            <a:endParaRPr lang="zh-CN" altLang="en-US" dirty="0">
              <a:solidFill>
                <a:srgbClr val="C00000"/>
              </a:solidFill>
              <a:latin typeface="宋体" panose="02010600030101010101" pitchFamily="2" charset="-122"/>
              <a:ea typeface="宋体" panose="02010600030101010101" pitchFamily="2" charset="-122"/>
            </a:endParaRPr>
          </a:p>
        </p:txBody>
      </p:sp>
      <p:sp>
        <p:nvSpPr>
          <p:cNvPr id="104451" name="Rectangle 3"/>
          <p:cNvSpPr>
            <a:spLocks noGrp="1" noChangeArrowheads="1"/>
          </p:cNvSpPr>
          <p:nvPr>
            <p:ph type="body" idx="1"/>
          </p:nvPr>
        </p:nvSpPr>
        <p:spPr>
          <a:xfrm>
            <a:off x="76200" y="1565910"/>
            <a:ext cx="8991600" cy="4572000"/>
          </a:xfrm>
        </p:spPr>
        <p:txBody>
          <a:bodyPr/>
          <a:lstStyle/>
          <a:p>
            <a:pPr algn="just">
              <a:lnSpc>
                <a:spcPct val="90000"/>
              </a:lnSpc>
            </a:pPr>
            <a:r>
              <a:rPr lang="zh-CN" altLang="en-US" sz="2800" b="1" dirty="0">
                <a:latin typeface="宋体" panose="02010600030101010101" pitchFamily="2" charset="-122"/>
                <a:ea typeface="宋体" panose="02010600030101010101" pitchFamily="2" charset="-122"/>
              </a:rPr>
              <a:t>有导师学习</a:t>
            </a:r>
            <a:r>
              <a:rPr lang="en-US" altLang="zh-CN" sz="2800" b="1" dirty="0">
                <a:latin typeface="宋体" panose="02010600030101010101" pitchFamily="2" charset="-122"/>
                <a:ea typeface="宋体" panose="02010600030101010101" pitchFamily="2" charset="-122"/>
              </a:rPr>
              <a:t>(Supervised Learning)</a:t>
            </a:r>
            <a:r>
              <a:rPr lang="zh-CN" altLang="en-US" sz="2800" b="1" dirty="0">
                <a:latin typeface="宋体" panose="02010600030101010101" pitchFamily="2" charset="-122"/>
                <a:ea typeface="宋体" panose="02010600030101010101" pitchFamily="2" charset="-122"/>
              </a:rPr>
              <a:t>与有导师训练</a:t>
            </a:r>
            <a:r>
              <a:rPr lang="en-US" altLang="zh-CN" sz="2800" b="1" dirty="0">
                <a:latin typeface="宋体" panose="02010600030101010101" pitchFamily="2" charset="-122"/>
                <a:ea typeface="宋体" panose="02010600030101010101" pitchFamily="2" charset="-122"/>
              </a:rPr>
              <a:t>(Supervised Training)</a:t>
            </a:r>
            <a:r>
              <a:rPr lang="zh-CN" altLang="en-US" sz="2800" b="1" dirty="0">
                <a:latin typeface="宋体" panose="02010600030101010101" pitchFamily="2" charset="-122"/>
                <a:ea typeface="宋体" panose="02010600030101010101" pitchFamily="2" charset="-122"/>
              </a:rPr>
              <a:t>相对应。</a:t>
            </a:r>
            <a:endParaRPr lang="zh-CN" altLang="en-US" sz="2800" b="1" dirty="0">
              <a:latin typeface="宋体" panose="02010600030101010101" pitchFamily="2" charset="-122"/>
              <a:ea typeface="宋体" panose="02010600030101010101" pitchFamily="2" charset="-122"/>
            </a:endParaRPr>
          </a:p>
          <a:p>
            <a:pPr algn="just">
              <a:lnSpc>
                <a:spcPct val="90000"/>
              </a:lnSpc>
            </a:pPr>
            <a:r>
              <a:rPr lang="zh-CN" altLang="en-US" sz="2800" b="1" dirty="0">
                <a:latin typeface="宋体" panose="02010600030101010101" pitchFamily="2" charset="-122"/>
                <a:ea typeface="宋体" panose="02010600030101010101" pitchFamily="2" charset="-122"/>
              </a:rPr>
              <a:t>输入向量与其对应的输出向量构成一个“训练对”。</a:t>
            </a:r>
            <a:endParaRPr lang="zh-CN" altLang="en-US" sz="2800" b="1" dirty="0">
              <a:latin typeface="宋体" panose="02010600030101010101" pitchFamily="2" charset="-122"/>
              <a:ea typeface="宋体" panose="02010600030101010101" pitchFamily="2" charset="-122"/>
            </a:endParaRPr>
          </a:p>
          <a:p>
            <a:pPr algn="just">
              <a:lnSpc>
                <a:spcPct val="90000"/>
              </a:lnSpc>
            </a:pPr>
            <a:r>
              <a:rPr lang="zh-CN" altLang="en-US" sz="2800" b="1" dirty="0">
                <a:latin typeface="宋体" panose="02010600030101010101" pitchFamily="2" charset="-122"/>
                <a:ea typeface="宋体" panose="02010600030101010101" pitchFamily="2" charset="-122"/>
              </a:rPr>
              <a:t>有导师学习的训练算法的主要步骤包括：</a:t>
            </a:r>
            <a:endParaRPr lang="zh-CN" altLang="en-US" sz="2800" b="1" dirty="0">
              <a:latin typeface="宋体" panose="02010600030101010101" pitchFamily="2" charset="-122"/>
              <a:ea typeface="宋体" panose="02010600030101010101" pitchFamily="2" charset="-122"/>
            </a:endParaRPr>
          </a:p>
          <a:p>
            <a:pPr lvl="1" algn="just">
              <a:lnSpc>
                <a:spcPct val="90000"/>
              </a:lnSpc>
              <a:buFontTx/>
              <a:buNone/>
            </a:pPr>
            <a:r>
              <a:rPr lang="zh-CN" altLang="en-US" sz="28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）从样本集合中取一个样本（</a:t>
            </a:r>
            <a:r>
              <a:rPr lang="en-US" altLang="zh-CN" sz="2400" b="1" dirty="0">
                <a:latin typeface="宋体" panose="02010600030101010101" pitchFamily="2" charset="-122"/>
                <a:ea typeface="宋体" panose="02010600030101010101" pitchFamily="2" charset="-122"/>
              </a:rPr>
              <a:t>A</a:t>
            </a:r>
            <a:r>
              <a:rPr lang="en-US" altLang="zh-CN" sz="2400" b="1" baseline="-30000" dirty="0">
                <a:latin typeface="宋体" panose="02010600030101010101" pitchFamily="2" charset="-122"/>
                <a:ea typeface="宋体" panose="02010600030101010101" pitchFamily="2" charset="-122"/>
              </a:rPr>
              <a:t>i</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B</a:t>
            </a:r>
            <a:r>
              <a:rPr lang="en-US" altLang="zh-CN" sz="2400" b="1" baseline="-30000" dirty="0">
                <a:latin typeface="宋体" panose="02010600030101010101" pitchFamily="2" charset="-122"/>
                <a:ea typeface="宋体" panose="02010600030101010101" pitchFamily="2" charset="-122"/>
              </a:rPr>
              <a:t>i</a:t>
            </a:r>
            <a:r>
              <a:rPr lang="zh-CN" altLang="en-US" sz="2400" b="1" dirty="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a:p>
            <a:pPr lvl="1" algn="just">
              <a:lnSpc>
                <a:spcPct val="90000"/>
              </a:lnSpc>
              <a:buFontTx/>
              <a:buNone/>
            </a:pP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）计算出网络的实际输出</a:t>
            </a:r>
            <a:r>
              <a:rPr lang="en-US" altLang="zh-CN" sz="2400" b="1" dirty="0">
                <a:latin typeface="宋体" panose="02010600030101010101" pitchFamily="2" charset="-122"/>
                <a:ea typeface="宋体" panose="02010600030101010101" pitchFamily="2" charset="-122"/>
              </a:rPr>
              <a:t>O</a:t>
            </a:r>
            <a:r>
              <a:rPr lang="zh-CN" altLang="en-US" sz="2400" b="1" dirty="0">
                <a:latin typeface="宋体" panose="02010600030101010101" pitchFamily="2" charset="-122"/>
                <a:ea typeface="宋体" panose="02010600030101010101" pitchFamily="2" charset="-122"/>
              </a:rPr>
              <a:t>； </a:t>
            </a:r>
            <a:endParaRPr lang="zh-CN" altLang="en-US" sz="2400" b="1" dirty="0">
              <a:latin typeface="宋体" panose="02010600030101010101" pitchFamily="2" charset="-122"/>
              <a:ea typeface="宋体" panose="02010600030101010101" pitchFamily="2" charset="-122"/>
            </a:endParaRPr>
          </a:p>
          <a:p>
            <a:pPr lvl="1" algn="just">
              <a:lnSpc>
                <a:spcPct val="90000"/>
              </a:lnSpc>
              <a:buFontTx/>
              <a:buNone/>
            </a:pP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）求 </a:t>
            </a:r>
            <a:r>
              <a:rPr lang="en-US" altLang="zh-CN" sz="2400" b="1" dirty="0">
                <a:latin typeface="宋体" panose="02010600030101010101" pitchFamily="2" charset="-122"/>
                <a:ea typeface="宋体" panose="02010600030101010101" pitchFamily="2" charset="-122"/>
              </a:rPr>
              <a:t>D = B</a:t>
            </a:r>
            <a:r>
              <a:rPr lang="en-US" altLang="zh-CN" sz="2400" b="1" baseline="-30000" dirty="0">
                <a:latin typeface="宋体" panose="02010600030101010101" pitchFamily="2" charset="-122"/>
                <a:ea typeface="宋体" panose="02010600030101010101" pitchFamily="2" charset="-122"/>
              </a:rPr>
              <a:t>i</a:t>
            </a:r>
            <a:r>
              <a:rPr lang="en-US" altLang="zh-CN" sz="2400" b="1" dirty="0">
                <a:latin typeface="宋体" panose="02010600030101010101" pitchFamily="2" charset="-122"/>
                <a:ea typeface="宋体" panose="02010600030101010101" pitchFamily="2" charset="-122"/>
              </a:rPr>
              <a:t>-O</a:t>
            </a:r>
            <a:r>
              <a:rPr lang="zh-CN" altLang="en-US" sz="2400" b="1" dirty="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a:p>
            <a:pPr lvl="1" algn="just">
              <a:lnSpc>
                <a:spcPct val="90000"/>
              </a:lnSpc>
              <a:buFontTx/>
              <a:buNone/>
            </a:pP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）根据 </a:t>
            </a:r>
            <a:r>
              <a:rPr lang="en-US" altLang="zh-CN" sz="2400" b="1" dirty="0">
                <a:latin typeface="宋体" panose="02010600030101010101" pitchFamily="2" charset="-122"/>
                <a:ea typeface="宋体" panose="02010600030101010101" pitchFamily="2" charset="-122"/>
              </a:rPr>
              <a:t>D </a:t>
            </a:r>
            <a:r>
              <a:rPr lang="zh-CN" altLang="en-US" sz="2400" b="1" dirty="0">
                <a:latin typeface="宋体" panose="02010600030101010101" pitchFamily="2" charset="-122"/>
                <a:ea typeface="宋体" panose="02010600030101010101" pitchFamily="2" charset="-122"/>
              </a:rPr>
              <a:t>调整权矩阵 </a:t>
            </a:r>
            <a:r>
              <a:rPr lang="en-US" altLang="zh-CN" sz="2400" b="1" dirty="0">
                <a:latin typeface="宋体" panose="02010600030101010101" pitchFamily="2" charset="-122"/>
                <a:ea typeface="宋体" panose="02010600030101010101" pitchFamily="2" charset="-122"/>
              </a:rPr>
              <a:t>W</a:t>
            </a:r>
            <a:r>
              <a:rPr lang="zh-CN" altLang="en-US" sz="2400" b="1" dirty="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a:p>
            <a:pPr lvl="1" algn="just">
              <a:lnSpc>
                <a:spcPct val="90000"/>
              </a:lnSpc>
              <a:buFontTx/>
              <a:buNone/>
            </a:pP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）对每个样本重复上述过程，直到对整个样本集来说，误差不超过规定范围。</a:t>
            </a: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4" name="Rectangle 2"/>
          <p:cNvSpPr txBox="1">
            <a:spLocks noChangeArrowheads="1"/>
          </p:cNvSpPr>
          <p:nvPr/>
        </p:nvSpPr>
        <p:spPr bwMode="auto">
          <a:xfrm>
            <a:off x="762000" y="0"/>
            <a:ext cx="8229600" cy="612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smtClean="0">
                <a:latin typeface="宋体" panose="02010600030101010101" pitchFamily="2" charset="-122"/>
                <a:ea typeface="宋体" panose="02010600030101010101" pitchFamily="2" charset="-122"/>
              </a:rPr>
              <a:t>6.3 </a:t>
            </a:r>
            <a:r>
              <a:rPr lang="zh-CN" altLang="en-US" sz="4000" smtClean="0">
                <a:latin typeface="宋体" panose="02010600030101010101" pitchFamily="2" charset="-122"/>
                <a:ea typeface="宋体" panose="02010600030101010101" pitchFamily="2" charset="-122"/>
              </a:rPr>
              <a:t>人工神经网络的训练 </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 calcmode="lin" valueType="num">
                                      <p:cBhvr additive="base">
                                        <p:cTn id="7" dur="500" fill="hold"/>
                                        <p:tgtEl>
                                          <p:spTgt spid="104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4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451">
                                            <p:txEl>
                                              <p:pRg st="1" end="1"/>
                                            </p:txEl>
                                          </p:spTgt>
                                        </p:tgtEl>
                                        <p:attrNameLst>
                                          <p:attrName>style.visibility</p:attrName>
                                        </p:attrNameLst>
                                      </p:cBhvr>
                                      <p:to>
                                        <p:strVal val="visible"/>
                                      </p:to>
                                    </p:set>
                                    <p:anim calcmode="lin" valueType="num">
                                      <p:cBhvr additive="base">
                                        <p:cTn id="13" dur="500" fill="hold"/>
                                        <p:tgtEl>
                                          <p:spTgt spid="1044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44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4451">
                                            <p:txEl>
                                              <p:pRg st="2" end="2"/>
                                            </p:txEl>
                                          </p:spTgt>
                                        </p:tgtEl>
                                        <p:attrNameLst>
                                          <p:attrName>style.visibility</p:attrName>
                                        </p:attrNameLst>
                                      </p:cBhvr>
                                      <p:to>
                                        <p:strVal val="visible"/>
                                      </p:to>
                                    </p:set>
                                    <p:anim calcmode="lin" valueType="num">
                                      <p:cBhvr additive="base">
                                        <p:cTn id="19" dur="500" fill="hold"/>
                                        <p:tgtEl>
                                          <p:spTgt spid="1044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4451">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4451">
                                            <p:txEl>
                                              <p:pRg st="3" end="3"/>
                                            </p:txEl>
                                          </p:spTgt>
                                        </p:tgtEl>
                                        <p:attrNameLst>
                                          <p:attrName>style.visibility</p:attrName>
                                        </p:attrNameLst>
                                      </p:cBhvr>
                                      <p:to>
                                        <p:strVal val="visible"/>
                                      </p:to>
                                    </p:set>
                                    <p:anim calcmode="lin" valueType="num">
                                      <p:cBhvr additive="base">
                                        <p:cTn id="23" dur="500" fill="hold"/>
                                        <p:tgtEl>
                                          <p:spTgt spid="104451">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4451">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4451">
                                            <p:txEl>
                                              <p:pRg st="4" end="4"/>
                                            </p:txEl>
                                          </p:spTgt>
                                        </p:tgtEl>
                                        <p:attrNameLst>
                                          <p:attrName>style.visibility</p:attrName>
                                        </p:attrNameLst>
                                      </p:cBhvr>
                                      <p:to>
                                        <p:strVal val="visible"/>
                                      </p:to>
                                    </p:set>
                                    <p:anim calcmode="lin" valueType="num">
                                      <p:cBhvr additive="base">
                                        <p:cTn id="27" dur="500" fill="hold"/>
                                        <p:tgtEl>
                                          <p:spTgt spid="10445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445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4451">
                                            <p:txEl>
                                              <p:pRg st="5" end="5"/>
                                            </p:txEl>
                                          </p:spTgt>
                                        </p:tgtEl>
                                        <p:attrNameLst>
                                          <p:attrName>style.visibility</p:attrName>
                                        </p:attrNameLst>
                                      </p:cBhvr>
                                      <p:to>
                                        <p:strVal val="visible"/>
                                      </p:to>
                                    </p:set>
                                    <p:anim calcmode="lin" valueType="num">
                                      <p:cBhvr additive="base">
                                        <p:cTn id="31" dur="500" fill="hold"/>
                                        <p:tgtEl>
                                          <p:spTgt spid="10445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445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04451">
                                            <p:txEl>
                                              <p:pRg st="6" end="6"/>
                                            </p:txEl>
                                          </p:spTgt>
                                        </p:tgtEl>
                                        <p:attrNameLst>
                                          <p:attrName>style.visibility</p:attrName>
                                        </p:attrNameLst>
                                      </p:cBhvr>
                                      <p:to>
                                        <p:strVal val="visible"/>
                                      </p:to>
                                    </p:set>
                                    <p:anim calcmode="lin" valueType="num">
                                      <p:cBhvr additive="base">
                                        <p:cTn id="35" dur="500" fill="hold"/>
                                        <p:tgtEl>
                                          <p:spTgt spid="10445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4451">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04451">
                                            <p:txEl>
                                              <p:pRg st="7" end="7"/>
                                            </p:txEl>
                                          </p:spTgt>
                                        </p:tgtEl>
                                        <p:attrNameLst>
                                          <p:attrName>style.visibility</p:attrName>
                                        </p:attrNameLst>
                                      </p:cBhvr>
                                      <p:to>
                                        <p:strVal val="visible"/>
                                      </p:to>
                                    </p:set>
                                    <p:anim calcmode="lin" valueType="num">
                                      <p:cBhvr additive="base">
                                        <p:cTn id="39" dur="500" fill="hold"/>
                                        <p:tgtEl>
                                          <p:spTgt spid="104451">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0445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762000" y="685800"/>
            <a:ext cx="8229600" cy="533400"/>
          </a:xfrm>
        </p:spPr>
        <p:txBody>
          <a:bodyPr/>
          <a:lstStyle/>
          <a:p>
            <a:r>
              <a:rPr lang="en-US" altLang="zh-CN" b="1" dirty="0">
                <a:solidFill>
                  <a:srgbClr val="C00000"/>
                </a:solidFill>
                <a:latin typeface="宋体" panose="02010600030101010101" pitchFamily="2" charset="-122"/>
                <a:ea typeface="宋体" panose="02010600030101010101" pitchFamily="2" charset="-122"/>
              </a:rPr>
              <a:t>BP</a:t>
            </a:r>
            <a:r>
              <a:rPr lang="zh-CN" altLang="en-US" b="1" dirty="0">
                <a:solidFill>
                  <a:srgbClr val="C00000"/>
                </a:solidFill>
                <a:latin typeface="宋体" panose="02010600030101010101" pitchFamily="2" charset="-122"/>
                <a:ea typeface="宋体" panose="02010600030101010101" pitchFamily="2" charset="-122"/>
              </a:rPr>
              <a:t>网络</a:t>
            </a:r>
            <a:endParaRPr lang="zh-CN" altLang="en-US" b="1" dirty="0">
              <a:solidFill>
                <a:srgbClr val="C00000"/>
              </a:solidFill>
              <a:latin typeface="宋体" panose="02010600030101010101" pitchFamily="2" charset="-122"/>
              <a:ea typeface="宋体" panose="02010600030101010101" pitchFamily="2" charset="-122"/>
            </a:endParaRPr>
          </a:p>
        </p:txBody>
      </p:sp>
      <p:sp>
        <p:nvSpPr>
          <p:cNvPr id="137219" name="Rectangle 3"/>
          <p:cNvSpPr>
            <a:spLocks noGrp="1" noChangeArrowheads="1"/>
          </p:cNvSpPr>
          <p:nvPr>
            <p:ph type="body" idx="1"/>
          </p:nvPr>
        </p:nvSpPr>
        <p:spPr>
          <a:xfrm>
            <a:off x="76200" y="1143000"/>
            <a:ext cx="8991600" cy="5334000"/>
          </a:xfrm>
        </p:spPr>
        <p:txBody>
          <a:bodyPr/>
          <a:lstStyle/>
          <a:p>
            <a:pPr marL="0" indent="0" algn="just">
              <a:lnSpc>
                <a:spcPct val="120000"/>
              </a:lnSpc>
              <a:spcBef>
                <a:spcPts val="20"/>
              </a:spcBef>
              <a:spcAft>
                <a:spcPts val="0"/>
              </a:spcAft>
              <a:buFontTx/>
              <a:buNone/>
            </a:pP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BP</a:t>
            </a:r>
            <a:r>
              <a:rPr lang="zh-CN" altLang="en-US" sz="2800" b="1" dirty="0">
                <a:latin typeface="宋体" panose="02010600030101010101" pitchFamily="2" charset="-122"/>
                <a:ea typeface="宋体" panose="02010600030101010101" pitchFamily="2" charset="-122"/>
              </a:rPr>
              <a:t>算法的出现</a:t>
            </a:r>
            <a:endParaRPr lang="zh-CN" altLang="en-US" sz="2800" b="1" dirty="0">
              <a:latin typeface="宋体" panose="02010600030101010101" pitchFamily="2" charset="-122"/>
              <a:ea typeface="宋体" panose="02010600030101010101" pitchFamily="2" charset="-122"/>
            </a:endParaRPr>
          </a:p>
          <a:p>
            <a:pPr marL="476250" lvl="1" indent="-3175" algn="just">
              <a:lnSpc>
                <a:spcPct val="120000"/>
              </a:lnSpc>
              <a:spcBef>
                <a:spcPts val="20"/>
              </a:spcBef>
              <a:spcAft>
                <a:spcPts val="0"/>
              </a:spcAft>
              <a:buFontTx/>
              <a:buNone/>
            </a:pPr>
            <a:r>
              <a:rPr lang="en-US" altLang="zh-CN" sz="2400" b="1" dirty="0" err="1" smtClean="0">
                <a:latin typeface="宋体" panose="02010600030101010101" pitchFamily="2" charset="-122"/>
                <a:ea typeface="宋体" panose="02010600030101010101" pitchFamily="2" charset="-122"/>
              </a:rPr>
              <a:t>Rumelhart</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Hinton</a:t>
            </a:r>
            <a:r>
              <a:rPr lang="zh-CN" altLang="en-US" sz="2400" b="1" dirty="0">
                <a:latin typeface="宋体" panose="02010600030101010101" pitchFamily="2" charset="-122"/>
                <a:ea typeface="宋体" panose="02010600030101010101" pitchFamily="2" charset="-122"/>
              </a:rPr>
              <a:t>和</a:t>
            </a:r>
            <a:r>
              <a:rPr lang="en-US" altLang="zh-CN" sz="2400" b="1" dirty="0">
                <a:latin typeface="宋体" panose="02010600030101010101" pitchFamily="2" charset="-122"/>
                <a:ea typeface="宋体" panose="02010600030101010101" pitchFamily="2" charset="-122"/>
              </a:rPr>
              <a:t>Williams1986</a:t>
            </a:r>
            <a:r>
              <a:rPr lang="zh-CN" altLang="en-US" sz="2400" b="1" dirty="0">
                <a:latin typeface="宋体" panose="02010600030101010101" pitchFamily="2" charset="-122"/>
                <a:ea typeface="宋体" panose="02010600030101010101" pitchFamily="2" charset="-122"/>
              </a:rPr>
              <a:t>年独立地给出了</a:t>
            </a:r>
            <a:r>
              <a:rPr lang="en-US" altLang="zh-CN" sz="2400" b="1" dirty="0">
                <a:latin typeface="宋体" panose="02010600030101010101" pitchFamily="2" charset="-122"/>
                <a:ea typeface="宋体" panose="02010600030101010101" pitchFamily="2" charset="-122"/>
              </a:rPr>
              <a:t>BP</a:t>
            </a:r>
            <a:r>
              <a:rPr lang="zh-CN" altLang="en-US" sz="2400" b="1" dirty="0">
                <a:latin typeface="宋体" panose="02010600030101010101" pitchFamily="2" charset="-122"/>
                <a:ea typeface="宋体" panose="02010600030101010101" pitchFamily="2" charset="-122"/>
              </a:rPr>
              <a:t>算法清楚而简单的描述</a:t>
            </a:r>
            <a:endParaRPr lang="zh-CN" altLang="en-US" sz="2400" b="1" dirty="0">
              <a:latin typeface="宋体" panose="02010600030101010101" pitchFamily="2" charset="-122"/>
              <a:ea typeface="宋体" panose="02010600030101010101" pitchFamily="2" charset="-122"/>
            </a:endParaRPr>
          </a:p>
          <a:p>
            <a:pPr marL="476250" lvl="1" indent="-3175" algn="just">
              <a:lnSpc>
                <a:spcPct val="120000"/>
              </a:lnSpc>
              <a:spcBef>
                <a:spcPts val="20"/>
              </a:spcBef>
              <a:spcAft>
                <a:spcPts val="0"/>
              </a:spcAft>
              <a:buNone/>
            </a:pPr>
            <a:r>
              <a:rPr lang="en-US" altLang="zh-CN" sz="2400" dirty="0">
                <a:latin typeface="宋体" panose="02010600030101010101" pitchFamily="2" charset="-122"/>
                <a:ea typeface="宋体" panose="02010600030101010101" pitchFamily="2" charset="-122"/>
              </a:rPr>
              <a:t>1974</a:t>
            </a:r>
            <a:r>
              <a:rPr lang="zh-CN" altLang="en-US" sz="2400" dirty="0">
                <a:latin typeface="宋体" panose="02010600030101010101" pitchFamily="2" charset="-122"/>
                <a:ea typeface="宋体" panose="02010600030101010101" pitchFamily="2" charset="-122"/>
              </a:rPr>
              <a:t>年，</a:t>
            </a:r>
            <a:r>
              <a:rPr lang="en-US" altLang="zh-CN" sz="2400" dirty="0" err="1">
                <a:latin typeface="宋体" panose="02010600030101010101" pitchFamily="2" charset="-122"/>
                <a:ea typeface="宋体" panose="02010600030101010101" pitchFamily="2" charset="-122"/>
              </a:rPr>
              <a:t>Werbos</a:t>
            </a:r>
            <a:r>
              <a:rPr lang="zh-CN" altLang="en-US" sz="2400" dirty="0">
                <a:latin typeface="宋体" panose="02010600030101010101" pitchFamily="2" charset="-122"/>
                <a:ea typeface="宋体" panose="02010600030101010101" pitchFamily="2" charset="-122"/>
              </a:rPr>
              <a:t>已提出了该方法</a:t>
            </a:r>
            <a:endParaRPr lang="zh-CN" altLang="en-US" sz="2400" dirty="0">
              <a:latin typeface="宋体" panose="02010600030101010101" pitchFamily="2" charset="-122"/>
              <a:ea typeface="宋体" panose="02010600030101010101" pitchFamily="2" charset="-122"/>
            </a:endParaRPr>
          </a:p>
          <a:p>
            <a:pPr marL="476250" lvl="1" indent="-3175" algn="just">
              <a:lnSpc>
                <a:spcPct val="120000"/>
              </a:lnSpc>
              <a:spcBef>
                <a:spcPts val="20"/>
              </a:spcBef>
              <a:spcAft>
                <a:spcPts val="0"/>
              </a:spcAft>
              <a:buFontTx/>
              <a:buNone/>
            </a:pPr>
            <a:r>
              <a:rPr lang="en-US" altLang="zh-CN" sz="2400" b="1" dirty="0" smtClean="0">
                <a:latin typeface="宋体" panose="02010600030101010101" pitchFamily="2" charset="-122"/>
                <a:ea typeface="宋体" panose="02010600030101010101" pitchFamily="2" charset="-122"/>
              </a:rPr>
              <a:t>1982</a:t>
            </a:r>
            <a:r>
              <a:rPr lang="zh-CN" altLang="en-US" sz="2400" b="1" dirty="0">
                <a:latin typeface="宋体" panose="02010600030101010101" pitchFamily="2" charset="-122"/>
                <a:ea typeface="宋体" panose="02010600030101010101" pitchFamily="2" charset="-122"/>
              </a:rPr>
              <a:t>年，</a:t>
            </a:r>
            <a:r>
              <a:rPr lang="en-US" altLang="zh-CN" sz="2400" b="1" dirty="0" err="1">
                <a:latin typeface="宋体" panose="02010600030101010101" pitchFamily="2" charset="-122"/>
                <a:ea typeface="宋体" panose="02010600030101010101" pitchFamily="2" charset="-122"/>
              </a:rPr>
              <a:t>Paker</a:t>
            </a:r>
            <a:r>
              <a:rPr lang="zh-CN" altLang="en-US" sz="2400" b="1" dirty="0">
                <a:latin typeface="宋体" panose="02010600030101010101" pitchFamily="2" charset="-122"/>
                <a:ea typeface="宋体" panose="02010600030101010101" pitchFamily="2" charset="-122"/>
              </a:rPr>
              <a:t>就完成了相似的工作</a:t>
            </a:r>
            <a:endParaRPr lang="zh-CN" altLang="en-US" sz="2400" b="1" dirty="0">
              <a:latin typeface="宋体" panose="02010600030101010101" pitchFamily="2" charset="-122"/>
              <a:ea typeface="宋体" panose="02010600030101010101" pitchFamily="2" charset="-122"/>
            </a:endParaRPr>
          </a:p>
          <a:p>
            <a:pPr marL="0" indent="0" algn="just">
              <a:lnSpc>
                <a:spcPct val="120000"/>
              </a:lnSpc>
              <a:spcBef>
                <a:spcPts val="20"/>
              </a:spcBef>
              <a:spcAft>
                <a:spcPts val="0"/>
              </a:spcAft>
              <a:buFontTx/>
              <a:buNone/>
            </a:pPr>
            <a:r>
              <a:rPr lang="en-US" altLang="zh-CN" sz="2800" b="1" dirty="0" smtClean="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、弱点：训练速度非常慢、局部极小点的逃离问题、算法不一定收敛。</a:t>
            </a:r>
            <a:endParaRPr lang="zh-CN" altLang="en-US" sz="2800" b="1" dirty="0">
              <a:latin typeface="宋体" panose="02010600030101010101" pitchFamily="2" charset="-122"/>
              <a:ea typeface="宋体" panose="02010600030101010101" pitchFamily="2" charset="-122"/>
            </a:endParaRPr>
          </a:p>
          <a:p>
            <a:pPr marL="0" indent="0" algn="just">
              <a:lnSpc>
                <a:spcPct val="120000"/>
              </a:lnSpc>
              <a:spcBef>
                <a:spcPts val="20"/>
              </a:spcBef>
              <a:spcAft>
                <a:spcPts val="0"/>
              </a:spcAft>
              <a:buFontTx/>
              <a:buNone/>
            </a:pPr>
            <a:r>
              <a:rPr lang="en-US" altLang="zh-CN"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、优点：广泛的适应性和有效性。</a:t>
            </a:r>
            <a:endParaRPr lang="zh-CN" altLang="en-US" sz="2800" b="1" dirty="0">
              <a:latin typeface="宋体" panose="02010600030101010101" pitchFamily="2" charset="-122"/>
              <a:ea typeface="宋体" panose="02010600030101010101" pitchFamily="2" charset="-122"/>
            </a:endParaRPr>
          </a:p>
        </p:txBody>
      </p:sp>
      <p:sp>
        <p:nvSpPr>
          <p:cNvPr id="4" name="Rectangle 2"/>
          <p:cNvSpPr txBox="1">
            <a:spLocks noChangeArrowheads="1"/>
          </p:cNvSpPr>
          <p:nvPr/>
        </p:nvSpPr>
        <p:spPr bwMode="auto">
          <a:xfrm>
            <a:off x="762000" y="0"/>
            <a:ext cx="8229600" cy="58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6.4 BP</a:t>
            </a:r>
            <a:r>
              <a:rPr lang="zh-CN" altLang="en-US" sz="4000" dirty="0" smtClean="0">
                <a:latin typeface="宋体" panose="02010600030101010101" pitchFamily="2" charset="-122"/>
                <a:ea typeface="宋体" panose="02010600030101010101" pitchFamily="2" charset="-122"/>
              </a:rPr>
              <a:t>神经网络</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 calcmode="lin" valueType="num">
                                      <p:cBhvr additive="base">
                                        <p:cTn id="7" dur="500" fill="hold"/>
                                        <p:tgtEl>
                                          <p:spTgt spid="137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7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7219">
                                            <p:txEl>
                                              <p:pRg st="1" end="1"/>
                                            </p:txEl>
                                          </p:spTgt>
                                        </p:tgtEl>
                                        <p:attrNameLst>
                                          <p:attrName>style.visibility</p:attrName>
                                        </p:attrNameLst>
                                      </p:cBhvr>
                                      <p:to>
                                        <p:strVal val="visible"/>
                                      </p:to>
                                    </p:set>
                                    <p:anim calcmode="lin" valueType="num">
                                      <p:cBhvr additive="base">
                                        <p:cTn id="13" dur="500" fill="hold"/>
                                        <p:tgtEl>
                                          <p:spTgt spid="137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7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7219">
                                            <p:txEl>
                                              <p:pRg st="2" end="2"/>
                                            </p:txEl>
                                          </p:spTgt>
                                        </p:tgtEl>
                                        <p:attrNameLst>
                                          <p:attrName>style.visibility</p:attrName>
                                        </p:attrNameLst>
                                      </p:cBhvr>
                                      <p:to>
                                        <p:strVal val="visible"/>
                                      </p:to>
                                    </p:set>
                                    <p:anim calcmode="lin" valueType="num">
                                      <p:cBhvr additive="base">
                                        <p:cTn id="19" dur="500" fill="hold"/>
                                        <p:tgtEl>
                                          <p:spTgt spid="1372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72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7219">
                                            <p:txEl>
                                              <p:pRg st="3" end="3"/>
                                            </p:txEl>
                                          </p:spTgt>
                                        </p:tgtEl>
                                        <p:attrNameLst>
                                          <p:attrName>style.visibility</p:attrName>
                                        </p:attrNameLst>
                                      </p:cBhvr>
                                      <p:to>
                                        <p:strVal val="visible"/>
                                      </p:to>
                                    </p:set>
                                    <p:anim calcmode="lin" valueType="num">
                                      <p:cBhvr additive="base">
                                        <p:cTn id="25" dur="500" fill="hold"/>
                                        <p:tgtEl>
                                          <p:spTgt spid="1372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72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7219">
                                            <p:txEl>
                                              <p:pRg st="4" end="4"/>
                                            </p:txEl>
                                          </p:spTgt>
                                        </p:tgtEl>
                                        <p:attrNameLst>
                                          <p:attrName>style.visibility</p:attrName>
                                        </p:attrNameLst>
                                      </p:cBhvr>
                                      <p:to>
                                        <p:strVal val="visible"/>
                                      </p:to>
                                    </p:set>
                                    <p:anim calcmode="lin" valueType="num">
                                      <p:cBhvr additive="base">
                                        <p:cTn id="31" dur="500" fill="hold"/>
                                        <p:tgtEl>
                                          <p:spTgt spid="1372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72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7219">
                                            <p:txEl>
                                              <p:pRg st="5" end="5"/>
                                            </p:txEl>
                                          </p:spTgt>
                                        </p:tgtEl>
                                        <p:attrNameLst>
                                          <p:attrName>style.visibility</p:attrName>
                                        </p:attrNameLst>
                                      </p:cBhvr>
                                      <p:to>
                                        <p:strVal val="visible"/>
                                      </p:to>
                                    </p:set>
                                    <p:anim calcmode="lin" valueType="num">
                                      <p:cBhvr additive="base">
                                        <p:cTn id="37" dur="500" fill="hold"/>
                                        <p:tgtEl>
                                          <p:spTgt spid="13721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721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ldLvl="2" autoUpdateAnimBg="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62000" y="69215"/>
            <a:ext cx="8229600" cy="505460"/>
          </a:xfrm>
        </p:spPr>
        <p:txBody>
          <a:bodyPr/>
          <a:p>
            <a:r>
              <a:rPr lang="en-US" altLang="zh-CN" sz="4000">
                <a:latin typeface="宋体" panose="02010600030101010101" pitchFamily="2" charset="-122"/>
                <a:ea typeface="宋体" panose="02010600030101010101" pitchFamily="2" charset="-122"/>
              </a:rPr>
              <a:t>6 </a:t>
            </a:r>
            <a:r>
              <a:rPr lang="zh-CN" altLang="en-US" sz="4000">
                <a:latin typeface="宋体" panose="02010600030101010101" pitchFamily="2" charset="-122"/>
                <a:ea typeface="宋体" panose="02010600030101010101" pitchFamily="2" charset="-122"/>
              </a:rPr>
              <a:t>神经网络</a:t>
            </a:r>
            <a:endParaRPr lang="zh-CN" altLang="en-US" sz="4000">
              <a:latin typeface="宋体" panose="02010600030101010101" pitchFamily="2" charset="-122"/>
              <a:ea typeface="宋体" panose="02010600030101010101" pitchFamily="2" charset="-122"/>
            </a:endParaRPr>
          </a:p>
        </p:txBody>
      </p:sp>
      <p:sp>
        <p:nvSpPr>
          <p:cNvPr id="4" name="文本框 3"/>
          <p:cNvSpPr txBox="1"/>
          <p:nvPr/>
        </p:nvSpPr>
        <p:spPr>
          <a:xfrm>
            <a:off x="762000" y="862330"/>
            <a:ext cx="7882255" cy="3749040"/>
          </a:xfrm>
          <a:prstGeom prst="rect">
            <a:avLst/>
          </a:prstGeom>
          <a:noFill/>
        </p:spPr>
        <p:txBody>
          <a:bodyPr wrap="square" rtlCol="0" anchor="t">
            <a:spAutoFit/>
          </a:bodyPr>
          <a:p>
            <a:pPr algn="l">
              <a:lnSpc>
                <a:spcPct val="150000"/>
              </a:lnSpc>
              <a:buFont typeface="Wingdings" panose="05000000000000000000" pitchFamily="2" charset="2"/>
              <a:buNone/>
            </a:pPr>
            <a:r>
              <a:rPr lang="en-US" altLang="zh-CN" sz="3200" b="1">
                <a:solidFill>
                  <a:schemeClr val="tx1"/>
                </a:solidFill>
                <a:latin typeface="宋体" panose="02010600030101010101" pitchFamily="2" charset="-122"/>
                <a:sym typeface="+mn-ea"/>
              </a:rPr>
              <a:t>6.1	</a:t>
            </a:r>
            <a:r>
              <a:rPr lang="zh-CN" altLang="en-US" sz="3200" b="1">
                <a:solidFill>
                  <a:schemeClr val="tx1"/>
                </a:solidFill>
                <a:latin typeface="宋体" panose="02010600030101010101" pitchFamily="2" charset="-122"/>
                <a:sym typeface="+mn-ea"/>
              </a:rPr>
              <a:t>人工神经网络的提出</a:t>
            </a:r>
            <a:endParaRPr lang="zh-CN" altLang="en-US" sz="3200" b="1" dirty="0">
              <a:solidFill>
                <a:schemeClr val="tx1"/>
              </a:solidFill>
              <a:latin typeface="宋体" panose="02010600030101010101" pitchFamily="2" charset="-122"/>
              <a:sym typeface="+mn-ea"/>
            </a:endParaRPr>
          </a:p>
          <a:p>
            <a:pPr algn="l">
              <a:lnSpc>
                <a:spcPct val="150000"/>
              </a:lnSpc>
              <a:buFont typeface="Wingdings" panose="05000000000000000000" pitchFamily="2" charset="2"/>
              <a:buNone/>
            </a:pPr>
            <a:r>
              <a:rPr lang="en-US" altLang="zh-CN" sz="3200" b="1" smtClean="0">
                <a:latin typeface="宋体" panose="02010600030101010101" pitchFamily="2" charset="-122"/>
                <a:sym typeface="+mn-ea"/>
              </a:rPr>
              <a:t>6.2	</a:t>
            </a:r>
            <a:r>
              <a:rPr lang="zh-CN" altLang="en-US" sz="3200" b="1" smtClean="0">
                <a:latin typeface="宋体" panose="02010600030101010101" pitchFamily="2" charset="-122"/>
                <a:sym typeface="+mn-ea"/>
              </a:rPr>
              <a:t>人工神经网络的概念</a:t>
            </a:r>
            <a:endParaRPr lang="zh-CN" altLang="en-US" sz="3200" b="1" dirty="0">
              <a:latin typeface="宋体" panose="02010600030101010101" pitchFamily="2" charset="-122"/>
              <a:cs typeface="Arial" panose="020B0604020202020204" pitchFamily="34" charset="0"/>
            </a:endParaRPr>
          </a:p>
          <a:p>
            <a:pPr lvl="0" algn="just">
              <a:lnSpc>
                <a:spcPct val="150000"/>
              </a:lnSpc>
              <a:buFont typeface="Wingdings" panose="05000000000000000000" pitchFamily="2" charset="2"/>
              <a:buNone/>
            </a:pPr>
            <a:r>
              <a:rPr sz="3200" b="1" dirty="0">
                <a:latin typeface="宋体" panose="02010600030101010101" pitchFamily="2" charset="-122"/>
                <a:sym typeface="+mn-ea"/>
              </a:rPr>
              <a:t>6.3</a:t>
            </a:r>
            <a:r>
              <a:rPr lang="en-US" sz="3200" b="1" dirty="0">
                <a:latin typeface="宋体" panose="02010600030101010101" pitchFamily="2" charset="-122"/>
                <a:sym typeface="+mn-ea"/>
              </a:rPr>
              <a:t>	</a:t>
            </a:r>
            <a:r>
              <a:rPr sz="3200" b="1" dirty="0">
                <a:latin typeface="宋体" panose="02010600030101010101" pitchFamily="2" charset="-122"/>
                <a:sym typeface="+mn-ea"/>
              </a:rPr>
              <a:t>人工神经网络的训练 </a:t>
            </a:r>
            <a:endParaRPr sz="3200" b="1" dirty="0">
              <a:latin typeface="宋体" panose="02010600030101010101" pitchFamily="2" charset="-122"/>
              <a:sym typeface="+mn-ea"/>
            </a:endParaRPr>
          </a:p>
          <a:p>
            <a:pPr lvl="0" algn="just">
              <a:lnSpc>
                <a:spcPct val="150000"/>
              </a:lnSpc>
              <a:buFont typeface="Wingdings" panose="05000000000000000000" pitchFamily="2" charset="2"/>
              <a:buNone/>
            </a:pPr>
            <a:r>
              <a:rPr sz="3200" b="1" dirty="0">
                <a:solidFill>
                  <a:srgbClr val="FF0000"/>
                </a:solidFill>
                <a:latin typeface="宋体" panose="02010600030101010101" pitchFamily="2" charset="-122"/>
                <a:sym typeface="+mn-ea"/>
              </a:rPr>
              <a:t>6.4</a:t>
            </a:r>
            <a:r>
              <a:rPr lang="en-US" sz="3200" b="1" dirty="0">
                <a:solidFill>
                  <a:srgbClr val="FF0000"/>
                </a:solidFill>
                <a:latin typeface="宋体" panose="02010600030101010101" pitchFamily="2" charset="-122"/>
                <a:sym typeface="+mn-ea"/>
              </a:rPr>
              <a:t>	</a:t>
            </a:r>
            <a:r>
              <a:rPr sz="3200" b="1" dirty="0">
                <a:solidFill>
                  <a:srgbClr val="FF0000"/>
                </a:solidFill>
                <a:latin typeface="宋体" panose="02010600030101010101" pitchFamily="2" charset="-122"/>
                <a:sym typeface="+mn-ea"/>
              </a:rPr>
              <a:t>BP神经网络</a:t>
            </a:r>
            <a:endParaRPr sz="3200" b="1" dirty="0">
              <a:solidFill>
                <a:srgbClr val="FF0000"/>
              </a:solidFill>
              <a:latin typeface="宋体" panose="02010600030101010101" pitchFamily="2" charset="-122"/>
              <a:sym typeface="+mn-ea"/>
            </a:endParaRPr>
          </a:p>
          <a:p>
            <a:pPr lvl="0" algn="just">
              <a:lnSpc>
                <a:spcPct val="150000"/>
              </a:lnSpc>
              <a:buFont typeface="Wingdings" panose="05000000000000000000" pitchFamily="2" charset="2"/>
              <a:buNone/>
            </a:pPr>
            <a:r>
              <a:rPr sz="3200" b="1" dirty="0">
                <a:latin typeface="宋体" panose="02010600030101010101" pitchFamily="2" charset="-122"/>
                <a:sym typeface="+mn-ea"/>
              </a:rPr>
              <a:t>6.5</a:t>
            </a:r>
            <a:r>
              <a:rPr lang="en-US" sz="3200" b="1" dirty="0">
                <a:latin typeface="宋体" panose="02010600030101010101" pitchFamily="2" charset="-122"/>
                <a:sym typeface="+mn-ea"/>
              </a:rPr>
              <a:t>	</a:t>
            </a:r>
            <a:r>
              <a:rPr sz="3200" b="1" dirty="0">
                <a:latin typeface="宋体" panose="02010600030101010101" pitchFamily="2" charset="-122"/>
                <a:sym typeface="+mn-ea"/>
              </a:rPr>
              <a:t>神经网络应用实例</a:t>
            </a:r>
            <a:endParaRPr sz="3200" b="1" dirty="0">
              <a:latin typeface="宋体" panose="02010600030101010101" pitchFamily="2" charset="-122"/>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762000" y="609600"/>
            <a:ext cx="8229600" cy="533400"/>
          </a:xfrm>
        </p:spPr>
        <p:txBody>
          <a:bodyPr/>
          <a:lstStyle/>
          <a:p>
            <a:r>
              <a:rPr lang="en-US" altLang="zh-CN" b="1" dirty="0" smtClean="0">
                <a:solidFill>
                  <a:srgbClr val="C00000"/>
                </a:solidFill>
                <a:latin typeface="宋体" panose="02010600030101010101" pitchFamily="2" charset="-122"/>
                <a:ea typeface="宋体" panose="02010600030101010101" pitchFamily="2" charset="-122"/>
              </a:rPr>
              <a:t>BP</a:t>
            </a:r>
            <a:r>
              <a:rPr lang="zh-CN" altLang="en-US" b="1" dirty="0">
                <a:solidFill>
                  <a:srgbClr val="C00000"/>
                </a:solidFill>
                <a:latin typeface="宋体" panose="02010600030101010101" pitchFamily="2" charset="-122"/>
                <a:ea typeface="宋体" panose="02010600030101010101" pitchFamily="2" charset="-122"/>
              </a:rPr>
              <a:t>算法</a:t>
            </a:r>
            <a:r>
              <a:rPr lang="zh-CN" altLang="en-US" dirty="0">
                <a:solidFill>
                  <a:srgbClr val="C00000"/>
                </a:solidFill>
                <a:latin typeface="宋体" panose="02010600030101010101" pitchFamily="2" charset="-122"/>
                <a:ea typeface="宋体" panose="02010600030101010101" pitchFamily="2" charset="-122"/>
              </a:rPr>
              <a:t> </a:t>
            </a:r>
            <a:endParaRPr lang="zh-CN" altLang="en-US" dirty="0">
              <a:solidFill>
                <a:srgbClr val="C00000"/>
              </a:solidFill>
              <a:latin typeface="宋体" panose="02010600030101010101" pitchFamily="2" charset="-122"/>
              <a:ea typeface="宋体" panose="02010600030101010101" pitchFamily="2" charset="-122"/>
            </a:endParaRPr>
          </a:p>
        </p:txBody>
      </p:sp>
      <p:sp>
        <p:nvSpPr>
          <p:cNvPr id="139267" name="Rectangle 3"/>
          <p:cNvSpPr>
            <a:spLocks noGrp="1" noChangeArrowheads="1"/>
          </p:cNvSpPr>
          <p:nvPr>
            <p:ph type="body" idx="1"/>
          </p:nvPr>
        </p:nvSpPr>
        <p:spPr>
          <a:xfrm>
            <a:off x="457200" y="1219200"/>
            <a:ext cx="8458200" cy="2743200"/>
          </a:xfrm>
        </p:spPr>
        <p:txBody>
          <a:bodyPr/>
          <a:lstStyle/>
          <a:p>
            <a:pPr algn="just">
              <a:lnSpc>
                <a:spcPct val="90000"/>
              </a:lnSpc>
              <a:buFontTx/>
              <a:buNone/>
            </a:pPr>
            <a:r>
              <a:rPr lang="zh-CN" altLang="en-US" b="1" dirty="0" smtClean="0">
                <a:latin typeface="宋体" panose="02010600030101010101" pitchFamily="2" charset="-122"/>
                <a:ea typeface="宋体" panose="02010600030101010101" pitchFamily="2" charset="-122"/>
              </a:rPr>
              <a:t>神经元</a:t>
            </a:r>
            <a:r>
              <a:rPr lang="zh-CN" altLang="en-US" b="1" dirty="0">
                <a:latin typeface="宋体" panose="02010600030101010101" pitchFamily="2" charset="-122"/>
                <a:ea typeface="宋体" panose="02010600030101010101" pitchFamily="2" charset="-122"/>
              </a:rPr>
              <a:t>的网络输入：</a:t>
            </a:r>
            <a:endParaRPr lang="zh-CN" altLang="en-US" b="1" dirty="0">
              <a:latin typeface="宋体" panose="02010600030101010101" pitchFamily="2" charset="-122"/>
              <a:ea typeface="宋体" panose="02010600030101010101" pitchFamily="2" charset="-122"/>
            </a:endParaRPr>
          </a:p>
          <a:p>
            <a:pPr algn="just">
              <a:lnSpc>
                <a:spcPct val="90000"/>
              </a:lnSpc>
              <a:buFontTx/>
              <a:buNone/>
            </a:pPr>
            <a:r>
              <a:rPr lang="zh-CN" altLang="en-US" b="1" dirty="0">
                <a:latin typeface="宋体" panose="02010600030101010101" pitchFamily="2" charset="-122"/>
                <a:ea typeface="宋体" panose="02010600030101010101" pitchFamily="2" charset="-122"/>
              </a:rPr>
              <a:t>		</a:t>
            </a:r>
            <a:r>
              <a:rPr lang="en-US" altLang="zh-CN" b="1" dirty="0" err="1">
                <a:latin typeface="宋体" panose="02010600030101010101" pitchFamily="2" charset="-122"/>
                <a:ea typeface="宋体" panose="02010600030101010101" pitchFamily="2" charset="-122"/>
              </a:rPr>
              <a:t>net</a:t>
            </a:r>
            <a:r>
              <a:rPr lang="en-US" altLang="zh-CN" b="1" baseline="-25000" dirty="0" err="1">
                <a:latin typeface="宋体" panose="02010600030101010101" pitchFamily="2" charset="-122"/>
                <a:ea typeface="宋体" panose="02010600030101010101" pitchFamily="2" charset="-122"/>
              </a:rPr>
              <a:t>i</a:t>
            </a:r>
            <a:r>
              <a:rPr lang="en-US" altLang="zh-CN" b="1" dirty="0">
                <a:latin typeface="宋体" panose="02010600030101010101" pitchFamily="2" charset="-122"/>
                <a:ea typeface="宋体" panose="02010600030101010101" pitchFamily="2" charset="-122"/>
              </a:rPr>
              <a:t>=x</a:t>
            </a:r>
            <a:r>
              <a:rPr lang="en-US" altLang="zh-CN" b="1" baseline="-30000" dirty="0">
                <a:latin typeface="宋体" panose="02010600030101010101" pitchFamily="2" charset="-122"/>
                <a:ea typeface="宋体" panose="02010600030101010101" pitchFamily="2" charset="-122"/>
              </a:rPr>
              <a:t>1</a:t>
            </a:r>
            <a:r>
              <a:rPr lang="en-US" altLang="zh-CN" b="1" dirty="0">
                <a:latin typeface="宋体" panose="02010600030101010101" pitchFamily="2" charset="-122"/>
                <a:ea typeface="宋体" panose="02010600030101010101" pitchFamily="2" charset="-122"/>
              </a:rPr>
              <a:t>w</a:t>
            </a:r>
            <a:r>
              <a:rPr lang="en-US" altLang="zh-CN" b="1" baseline="-30000" dirty="0">
                <a:latin typeface="宋体" panose="02010600030101010101" pitchFamily="2" charset="-122"/>
                <a:ea typeface="宋体" panose="02010600030101010101" pitchFamily="2" charset="-122"/>
              </a:rPr>
              <a:t>1i</a:t>
            </a:r>
            <a:r>
              <a:rPr lang="en-US" altLang="zh-CN" b="1" dirty="0">
                <a:latin typeface="宋体" panose="02010600030101010101" pitchFamily="2" charset="-122"/>
                <a:ea typeface="宋体" panose="02010600030101010101" pitchFamily="2" charset="-122"/>
              </a:rPr>
              <a:t>+x</a:t>
            </a:r>
            <a:r>
              <a:rPr lang="en-US" altLang="zh-CN" b="1" baseline="-30000" dirty="0">
                <a:latin typeface="宋体" panose="02010600030101010101" pitchFamily="2" charset="-122"/>
                <a:ea typeface="宋体" panose="02010600030101010101" pitchFamily="2" charset="-122"/>
              </a:rPr>
              <a:t>2</a:t>
            </a:r>
            <a:r>
              <a:rPr lang="en-US" altLang="zh-CN" b="1" dirty="0">
                <a:latin typeface="宋体" panose="02010600030101010101" pitchFamily="2" charset="-122"/>
                <a:ea typeface="宋体" panose="02010600030101010101" pitchFamily="2" charset="-122"/>
              </a:rPr>
              <a:t>w</a:t>
            </a:r>
            <a:r>
              <a:rPr lang="en-US" altLang="zh-CN" b="1" baseline="-30000" dirty="0">
                <a:latin typeface="宋体" panose="02010600030101010101" pitchFamily="2" charset="-122"/>
                <a:ea typeface="宋体" panose="02010600030101010101" pitchFamily="2" charset="-122"/>
              </a:rPr>
              <a:t>2i</a:t>
            </a:r>
            <a:r>
              <a:rPr lang="en-US" altLang="zh-CN" b="1" dirty="0">
                <a:latin typeface="宋体" panose="02010600030101010101" pitchFamily="2" charset="-122"/>
                <a:ea typeface="宋体" panose="02010600030101010101" pitchFamily="2" charset="-122"/>
              </a:rPr>
              <a:t>+…+</a:t>
            </a:r>
            <a:r>
              <a:rPr lang="en-US" altLang="zh-CN" b="1" dirty="0" err="1">
                <a:latin typeface="宋体" panose="02010600030101010101" pitchFamily="2" charset="-122"/>
                <a:ea typeface="宋体" panose="02010600030101010101" pitchFamily="2" charset="-122"/>
              </a:rPr>
              <a:t>x</a:t>
            </a:r>
            <a:r>
              <a:rPr lang="en-US" altLang="zh-CN" b="1" baseline="-30000" dirty="0" err="1">
                <a:latin typeface="宋体" panose="02010600030101010101" pitchFamily="2" charset="-122"/>
                <a:ea typeface="宋体" panose="02010600030101010101" pitchFamily="2" charset="-122"/>
              </a:rPr>
              <a:t>n</a:t>
            </a:r>
            <a:r>
              <a:rPr lang="en-US" altLang="zh-CN" b="1" dirty="0" err="1">
                <a:latin typeface="宋体" panose="02010600030101010101" pitchFamily="2" charset="-122"/>
                <a:ea typeface="宋体" panose="02010600030101010101" pitchFamily="2" charset="-122"/>
              </a:rPr>
              <a:t>w</a:t>
            </a:r>
            <a:r>
              <a:rPr lang="en-US" altLang="zh-CN" b="1" baseline="-30000" dirty="0" err="1">
                <a:latin typeface="宋体" panose="02010600030101010101" pitchFamily="2" charset="-122"/>
                <a:ea typeface="宋体" panose="02010600030101010101" pitchFamily="2" charset="-122"/>
              </a:rPr>
              <a:t>ni</a:t>
            </a:r>
            <a:endParaRPr lang="en-US" altLang="zh-CN" b="1" dirty="0">
              <a:latin typeface="宋体" panose="02010600030101010101" pitchFamily="2" charset="-122"/>
              <a:ea typeface="宋体" panose="02010600030101010101" pitchFamily="2" charset="-122"/>
            </a:endParaRPr>
          </a:p>
          <a:p>
            <a:pPr algn="just">
              <a:lnSpc>
                <a:spcPct val="90000"/>
              </a:lnSpc>
              <a:buFontTx/>
              <a:buNone/>
            </a:pPr>
            <a:endParaRPr lang="en-US" altLang="zh-CN" b="1" dirty="0">
              <a:latin typeface="宋体" panose="02010600030101010101" pitchFamily="2" charset="-122"/>
              <a:ea typeface="宋体" panose="02010600030101010101" pitchFamily="2" charset="-122"/>
            </a:endParaRPr>
          </a:p>
          <a:p>
            <a:pPr algn="just">
              <a:lnSpc>
                <a:spcPct val="90000"/>
              </a:lnSpc>
              <a:buFontTx/>
              <a:buNone/>
            </a:pPr>
            <a:r>
              <a:rPr lang="zh-CN" altLang="en-US" b="1" dirty="0">
                <a:latin typeface="宋体" panose="02010600030101010101" pitchFamily="2" charset="-122"/>
                <a:ea typeface="宋体" panose="02010600030101010101" pitchFamily="2" charset="-122"/>
              </a:rPr>
              <a:t>神经元的输出：</a:t>
            </a:r>
            <a:endParaRPr lang="zh-CN" altLang="en-US" b="1" dirty="0">
              <a:latin typeface="宋体" panose="02010600030101010101" pitchFamily="2" charset="-122"/>
              <a:ea typeface="宋体" panose="02010600030101010101" pitchFamily="2" charset="-122"/>
            </a:endParaRPr>
          </a:p>
        </p:txBody>
      </p:sp>
      <p:graphicFrame>
        <p:nvGraphicFramePr>
          <p:cNvPr id="139268" name="Object 4"/>
          <p:cNvGraphicFramePr>
            <a:graphicFrameLocks noChangeAspect="1"/>
          </p:cNvGraphicFramePr>
          <p:nvPr/>
        </p:nvGraphicFramePr>
        <p:xfrm>
          <a:off x="2987040" y="3211513"/>
          <a:ext cx="4498340" cy="1296035"/>
        </p:xfrm>
        <a:graphic>
          <a:graphicData uri="http://schemas.openxmlformats.org/presentationml/2006/ole">
            <mc:AlternateContent xmlns:mc="http://schemas.openxmlformats.org/markup-compatibility/2006">
              <mc:Choice xmlns:v="urn:schemas-microsoft-com:vml" Requires="v">
                <p:oleObj spid="_x0000_s1066" name="Equation" r:id="rId1" imgW="1308100" imgH="393700" progId="Equation.3">
                  <p:embed/>
                </p:oleObj>
              </mc:Choice>
              <mc:Fallback>
                <p:oleObj name="Equation" r:id="rId1" imgW="1308100" imgH="393700" progId="Equation.3">
                  <p:embed/>
                  <p:pic>
                    <p:nvPicPr>
                      <p:cNvPr id="0" name="图片 1065"/>
                      <p:cNvPicPr>
                        <a:picLocks noChangeAspect="1" noChangeArrowheads="1"/>
                      </p:cNvPicPr>
                      <p:nvPr/>
                    </p:nvPicPr>
                    <p:blipFill>
                      <a:blip r:embed="rId2"/>
                      <a:srcRect/>
                      <a:stretch>
                        <a:fillRect/>
                      </a:stretch>
                    </p:blipFill>
                    <p:spPr bwMode="auto">
                      <a:xfrm>
                        <a:off x="2987040" y="3211513"/>
                        <a:ext cx="4498340" cy="12960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69" name="Object 5"/>
          <p:cNvGraphicFramePr>
            <a:graphicFrameLocks noChangeAspect="1"/>
          </p:cNvGraphicFramePr>
          <p:nvPr/>
        </p:nvGraphicFramePr>
        <p:xfrm>
          <a:off x="561975" y="4713605"/>
          <a:ext cx="8020050" cy="1412875"/>
        </p:xfrm>
        <a:graphic>
          <a:graphicData uri="http://schemas.openxmlformats.org/presentationml/2006/ole">
            <mc:AlternateContent xmlns:mc="http://schemas.openxmlformats.org/markup-compatibility/2006">
              <mc:Choice xmlns:v="urn:schemas-microsoft-com:vml" Requires="v">
                <p:oleObj spid="_x0000_s1067" name="Equation" r:id="rId3" imgW="2959100" imgH="419100" progId="Equation.3">
                  <p:embed/>
                </p:oleObj>
              </mc:Choice>
              <mc:Fallback>
                <p:oleObj name="Equation" r:id="rId3" imgW="2959100" imgH="419100" progId="Equation.3">
                  <p:embed/>
                  <p:pic>
                    <p:nvPicPr>
                      <p:cNvPr id="0" name="图片 10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4713605"/>
                        <a:ext cx="8020050" cy="141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txBox="1">
            <a:spLocks noChangeArrowheads="1"/>
          </p:cNvSpPr>
          <p:nvPr/>
        </p:nvSpPr>
        <p:spPr bwMode="auto">
          <a:xfrm>
            <a:off x="762000" y="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6.4  BP</a:t>
            </a:r>
            <a:r>
              <a:rPr lang="zh-CN" altLang="en-US" sz="4000" dirty="0" smtClean="0">
                <a:latin typeface="宋体" panose="02010600030101010101" pitchFamily="2" charset="-122"/>
                <a:ea typeface="宋体" panose="02010600030101010101" pitchFamily="2" charset="-122"/>
              </a:rPr>
              <a:t>神经网络</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additive="base">
                                        <p:cTn id="7" dur="500" fill="hold"/>
                                        <p:tgtEl>
                                          <p:spTgt spid="139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9267">
                                            <p:txEl>
                                              <p:pRg st="1" end="1"/>
                                            </p:txEl>
                                          </p:spTgt>
                                        </p:tgtEl>
                                        <p:attrNameLst>
                                          <p:attrName>style.visibility</p:attrName>
                                        </p:attrNameLst>
                                      </p:cBhvr>
                                      <p:to>
                                        <p:strVal val="visible"/>
                                      </p:to>
                                    </p:set>
                                    <p:anim calcmode="lin" valueType="num">
                                      <p:cBhvr additive="base">
                                        <p:cTn id="13" dur="500" fill="hold"/>
                                        <p:tgtEl>
                                          <p:spTgt spid="139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9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anim calcmode="lin" valueType="num">
                                      <p:cBhvr additive="base">
                                        <p:cTn id="19" dur="500" fill="hold"/>
                                        <p:tgtEl>
                                          <p:spTgt spid="13926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9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9268"/>
                                        </p:tgtEl>
                                        <p:attrNameLst>
                                          <p:attrName>style.visibility</p:attrName>
                                        </p:attrNameLst>
                                      </p:cBhvr>
                                      <p:to>
                                        <p:strVal val="visible"/>
                                      </p:to>
                                    </p:set>
                                    <p:anim calcmode="lin" valueType="num">
                                      <p:cBhvr additive="base">
                                        <p:cTn id="25" dur="500" fill="hold"/>
                                        <p:tgtEl>
                                          <p:spTgt spid="139268"/>
                                        </p:tgtEl>
                                        <p:attrNameLst>
                                          <p:attrName>ppt_x</p:attrName>
                                        </p:attrNameLst>
                                      </p:cBhvr>
                                      <p:tavLst>
                                        <p:tav tm="0">
                                          <p:val>
                                            <p:strVal val="0-#ppt_w/2"/>
                                          </p:val>
                                        </p:tav>
                                        <p:tav tm="100000">
                                          <p:val>
                                            <p:strVal val="#ppt_x"/>
                                          </p:val>
                                        </p:tav>
                                      </p:tavLst>
                                    </p:anim>
                                    <p:anim calcmode="lin" valueType="num">
                                      <p:cBhvr additive="base">
                                        <p:cTn id="26" dur="500" fill="hold"/>
                                        <p:tgtEl>
                                          <p:spTgt spid="13926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9269"/>
                                        </p:tgtEl>
                                        <p:attrNameLst>
                                          <p:attrName>style.visibility</p:attrName>
                                        </p:attrNameLst>
                                      </p:cBhvr>
                                      <p:to>
                                        <p:strVal val="visible"/>
                                      </p:to>
                                    </p:set>
                                    <p:anim calcmode="lin" valueType="num">
                                      <p:cBhvr additive="base">
                                        <p:cTn id="31" dur="500" fill="hold"/>
                                        <p:tgtEl>
                                          <p:spTgt spid="139269"/>
                                        </p:tgtEl>
                                        <p:attrNameLst>
                                          <p:attrName>ppt_x</p:attrName>
                                        </p:attrNameLst>
                                      </p:cBhvr>
                                      <p:tavLst>
                                        <p:tav tm="0">
                                          <p:val>
                                            <p:strVal val="0-#ppt_w/2"/>
                                          </p:val>
                                        </p:tav>
                                        <p:tav tm="100000">
                                          <p:val>
                                            <p:strVal val="#ppt_x"/>
                                          </p:val>
                                        </p:tav>
                                      </p:tavLst>
                                    </p:anim>
                                    <p:anim calcmode="lin" valueType="num">
                                      <p:cBhvr additive="base">
                                        <p:cTn id="32" dur="500" fill="hold"/>
                                        <p:tgtEl>
                                          <p:spTgt spid="1392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autoUpdateAnimBg="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493078" y="914399"/>
            <a:ext cx="5410200" cy="477837"/>
          </a:xfrm>
        </p:spPr>
        <p:txBody>
          <a:bodyPr/>
          <a:lstStyle/>
          <a:p>
            <a:pPr algn="l"/>
            <a:r>
              <a:rPr lang="zh-CN" altLang="en-US" sz="3200" b="1" dirty="0">
                <a:solidFill>
                  <a:srgbClr val="C00000"/>
                </a:solidFill>
                <a:latin typeface="宋体" panose="02010600030101010101" pitchFamily="2" charset="-122"/>
                <a:ea typeface="宋体" panose="02010600030101010101" pitchFamily="2" charset="-122"/>
              </a:rPr>
              <a:t>输出函数分析</a:t>
            </a:r>
            <a:endParaRPr lang="zh-CN" altLang="en-US" sz="3200" b="1" dirty="0">
              <a:solidFill>
                <a:srgbClr val="C00000"/>
              </a:solidFill>
              <a:latin typeface="宋体" panose="02010600030101010101" pitchFamily="2" charset="-122"/>
              <a:ea typeface="宋体" panose="02010600030101010101" pitchFamily="2" charset="-122"/>
            </a:endParaRPr>
          </a:p>
        </p:txBody>
      </p:sp>
      <p:grpSp>
        <p:nvGrpSpPr>
          <p:cNvPr id="141315" name="Group 3"/>
          <p:cNvGrpSpPr/>
          <p:nvPr/>
        </p:nvGrpSpPr>
        <p:grpSpPr bwMode="auto">
          <a:xfrm>
            <a:off x="5029200" y="1143000"/>
            <a:ext cx="3663950" cy="2971800"/>
            <a:chOff x="3072" y="1200"/>
            <a:chExt cx="2308" cy="1872"/>
          </a:xfrm>
        </p:grpSpPr>
        <p:sp>
          <p:nvSpPr>
            <p:cNvPr id="141316" name="Rectangle 4"/>
            <p:cNvSpPr>
              <a:spLocks noChangeArrowheads="1"/>
            </p:cNvSpPr>
            <p:nvPr/>
          </p:nvSpPr>
          <p:spPr bwMode="auto">
            <a:xfrm>
              <a:off x="4032" y="273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000" b="1">
                  <a:latin typeface="Times New Roman" panose="02020603050405020304" pitchFamily="18" charset="0"/>
                </a:rPr>
                <a:t>  0.5</a:t>
              </a:r>
              <a:endParaRPr kumimoji="1" lang="en-US" altLang="zh-CN" sz="2000" b="1">
                <a:latin typeface="Times New Roman" panose="02020603050405020304" pitchFamily="18" charset="0"/>
              </a:endParaRPr>
            </a:p>
          </p:txBody>
        </p:sp>
        <p:grpSp>
          <p:nvGrpSpPr>
            <p:cNvPr id="141317" name="Group 5"/>
            <p:cNvGrpSpPr/>
            <p:nvPr/>
          </p:nvGrpSpPr>
          <p:grpSpPr bwMode="auto">
            <a:xfrm>
              <a:off x="3072" y="1488"/>
              <a:ext cx="2232" cy="1584"/>
              <a:chOff x="3340" y="5652"/>
              <a:chExt cx="4140" cy="1716"/>
            </a:xfrm>
          </p:grpSpPr>
          <p:sp>
            <p:nvSpPr>
              <p:cNvPr id="141318" name="Line 6"/>
              <p:cNvSpPr>
                <a:spLocks noChangeShapeType="1"/>
              </p:cNvSpPr>
              <p:nvPr/>
            </p:nvSpPr>
            <p:spPr bwMode="auto">
              <a:xfrm>
                <a:off x="3340" y="7056"/>
                <a:ext cx="41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19" name="Line 7"/>
              <p:cNvSpPr>
                <a:spLocks noChangeShapeType="1"/>
              </p:cNvSpPr>
              <p:nvPr/>
            </p:nvSpPr>
            <p:spPr bwMode="auto">
              <a:xfrm flipV="1">
                <a:off x="4060" y="5652"/>
                <a:ext cx="0" cy="171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20" name="Line 8"/>
              <p:cNvSpPr>
                <a:spLocks noChangeShapeType="1"/>
              </p:cNvSpPr>
              <p:nvPr/>
            </p:nvSpPr>
            <p:spPr bwMode="auto">
              <a:xfrm flipH="1">
                <a:off x="4060" y="6432"/>
                <a:ext cx="1440"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41321" name="Line 9"/>
              <p:cNvSpPr>
                <a:spLocks noChangeShapeType="1"/>
              </p:cNvSpPr>
              <p:nvPr/>
            </p:nvSpPr>
            <p:spPr bwMode="auto">
              <a:xfrm>
                <a:off x="5500" y="6432"/>
                <a:ext cx="0" cy="624"/>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41322" name="Freeform 10"/>
              <p:cNvSpPr/>
              <p:nvPr/>
            </p:nvSpPr>
            <p:spPr bwMode="auto">
              <a:xfrm>
                <a:off x="4060" y="6432"/>
                <a:ext cx="2880" cy="624"/>
              </a:xfrm>
              <a:custGeom>
                <a:avLst/>
                <a:gdLst>
                  <a:gd name="T0" fmla="*/ 0 w 2880"/>
                  <a:gd name="T1" fmla="*/ 624 h 624"/>
                  <a:gd name="T2" fmla="*/ 1440 w 2880"/>
                  <a:gd name="T3" fmla="*/ 0 h 624"/>
                  <a:gd name="T4" fmla="*/ 2880 w 2880"/>
                  <a:gd name="T5" fmla="*/ 624 h 624"/>
                </a:gdLst>
                <a:ahLst/>
                <a:cxnLst>
                  <a:cxn ang="0">
                    <a:pos x="T0" y="T1"/>
                  </a:cxn>
                  <a:cxn ang="0">
                    <a:pos x="T2" y="T3"/>
                  </a:cxn>
                  <a:cxn ang="0">
                    <a:pos x="T4" y="T5"/>
                  </a:cxn>
                </a:cxnLst>
                <a:rect l="0" t="0" r="r" b="b"/>
                <a:pathLst>
                  <a:path w="2880" h="624">
                    <a:moveTo>
                      <a:pt x="0" y="624"/>
                    </a:moveTo>
                    <a:cubicBezTo>
                      <a:pt x="480" y="312"/>
                      <a:pt x="960" y="0"/>
                      <a:pt x="1440" y="0"/>
                    </a:cubicBezTo>
                    <a:cubicBezTo>
                      <a:pt x="1920" y="0"/>
                      <a:pt x="2400" y="312"/>
                      <a:pt x="2880" y="624"/>
                    </a:cubicBez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41323" name="Rectangle 11"/>
            <p:cNvSpPr>
              <a:spLocks noChangeArrowheads="1"/>
            </p:cNvSpPr>
            <p:nvPr/>
          </p:nvSpPr>
          <p:spPr bwMode="auto">
            <a:xfrm>
              <a:off x="3120" y="1200"/>
              <a:ext cx="68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f ′(net)</a:t>
              </a:r>
              <a:endParaRPr kumimoji="1" lang="en-US" altLang="zh-CN" sz="2000" b="1">
                <a:latin typeface="Times New Roman" panose="02020603050405020304" pitchFamily="18" charset="0"/>
              </a:endParaRPr>
            </a:p>
          </p:txBody>
        </p:sp>
        <p:sp>
          <p:nvSpPr>
            <p:cNvPr id="141324" name="Rectangle 12"/>
            <p:cNvSpPr>
              <a:spLocks noChangeArrowheads="1"/>
            </p:cNvSpPr>
            <p:nvPr/>
          </p:nvSpPr>
          <p:spPr bwMode="auto">
            <a:xfrm>
              <a:off x="3108" y="2102"/>
              <a:ext cx="3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0.25</a:t>
              </a:r>
              <a:endParaRPr kumimoji="1" lang="en-US" altLang="zh-CN" sz="2000" b="1">
                <a:latin typeface="Times New Roman" panose="02020603050405020304" pitchFamily="18" charset="0"/>
              </a:endParaRPr>
            </a:p>
          </p:txBody>
        </p:sp>
        <p:sp>
          <p:nvSpPr>
            <p:cNvPr id="141325" name="Rectangle 13"/>
            <p:cNvSpPr>
              <a:spLocks noChangeArrowheads="1"/>
            </p:cNvSpPr>
            <p:nvPr/>
          </p:nvSpPr>
          <p:spPr bwMode="auto">
            <a:xfrm>
              <a:off x="5184" y="258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000" b="1">
                  <a:latin typeface="Times New Roman" panose="02020603050405020304" pitchFamily="18" charset="0"/>
                </a:rPr>
                <a:t>o</a:t>
              </a:r>
              <a:endParaRPr kumimoji="1" lang="en-US" altLang="zh-CN" sz="2000" b="1">
                <a:latin typeface="Times New Roman" panose="02020603050405020304" pitchFamily="18" charset="0"/>
              </a:endParaRPr>
            </a:p>
          </p:txBody>
        </p:sp>
        <p:sp>
          <p:nvSpPr>
            <p:cNvPr id="141326" name="Rectangle 14"/>
            <p:cNvSpPr>
              <a:spLocks noChangeArrowheads="1"/>
            </p:cNvSpPr>
            <p:nvPr/>
          </p:nvSpPr>
          <p:spPr bwMode="auto">
            <a:xfrm>
              <a:off x="3216" y="278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141327" name="Rectangle 15"/>
            <p:cNvSpPr>
              <a:spLocks noChangeArrowheads="1"/>
            </p:cNvSpPr>
            <p:nvPr/>
          </p:nvSpPr>
          <p:spPr bwMode="auto">
            <a:xfrm>
              <a:off x="4896" y="2736"/>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 1</a:t>
              </a:r>
              <a:endParaRPr kumimoji="1" lang="en-US" altLang="zh-CN" sz="2000" b="1">
                <a:latin typeface="Times New Roman" panose="02020603050405020304" pitchFamily="18" charset="0"/>
              </a:endParaRPr>
            </a:p>
          </p:txBody>
        </p:sp>
      </p:grpSp>
      <p:grpSp>
        <p:nvGrpSpPr>
          <p:cNvPr id="141328" name="Group 16"/>
          <p:cNvGrpSpPr/>
          <p:nvPr/>
        </p:nvGrpSpPr>
        <p:grpSpPr bwMode="auto">
          <a:xfrm>
            <a:off x="1143000" y="1219200"/>
            <a:ext cx="3144838" cy="3155950"/>
            <a:chOff x="720" y="1238"/>
            <a:chExt cx="1981" cy="1988"/>
          </a:xfrm>
        </p:grpSpPr>
        <p:grpSp>
          <p:nvGrpSpPr>
            <p:cNvPr id="141329" name="Group 17"/>
            <p:cNvGrpSpPr/>
            <p:nvPr/>
          </p:nvGrpSpPr>
          <p:grpSpPr bwMode="auto">
            <a:xfrm>
              <a:off x="720" y="1296"/>
              <a:ext cx="1981" cy="1930"/>
              <a:chOff x="720" y="1296"/>
              <a:chExt cx="1981" cy="1930"/>
            </a:xfrm>
          </p:grpSpPr>
          <p:sp>
            <p:nvSpPr>
              <p:cNvPr id="141330" name="Rectangle 18"/>
              <p:cNvSpPr>
                <a:spLocks noChangeArrowheads="1"/>
              </p:cNvSpPr>
              <p:nvPr/>
            </p:nvSpPr>
            <p:spPr bwMode="auto">
              <a:xfrm>
                <a:off x="1584" y="1296"/>
                <a:ext cx="28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1000">
                    <a:latin typeface="Times New Roman" panose="02020603050405020304" pitchFamily="18" charset="0"/>
                  </a:rPr>
                  <a:t> </a:t>
                </a:r>
                <a:endParaRPr kumimoji="1" lang="en-US" altLang="zh-CN" sz="1000">
                  <a:latin typeface="Times New Roman" panose="02020603050405020304" pitchFamily="18" charset="0"/>
                </a:endParaRPr>
              </a:p>
              <a:p>
                <a:pPr algn="just" eaLnBrk="0" hangingPunct="0"/>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grpSp>
            <p:nvGrpSpPr>
              <p:cNvPr id="141331" name="Group 19"/>
              <p:cNvGrpSpPr/>
              <p:nvPr/>
            </p:nvGrpSpPr>
            <p:grpSpPr bwMode="auto">
              <a:xfrm>
                <a:off x="720" y="1440"/>
                <a:ext cx="1800" cy="1680"/>
                <a:chOff x="2800" y="1908"/>
                <a:chExt cx="4500" cy="2652"/>
              </a:xfrm>
            </p:grpSpPr>
            <p:sp>
              <p:nvSpPr>
                <p:cNvPr id="141332" name="Line 20"/>
                <p:cNvSpPr>
                  <a:spLocks noChangeShapeType="1"/>
                </p:cNvSpPr>
                <p:nvPr/>
              </p:nvSpPr>
              <p:spPr bwMode="auto">
                <a:xfrm>
                  <a:off x="2800" y="3312"/>
                  <a:ext cx="45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33" name="Line 21"/>
                <p:cNvSpPr>
                  <a:spLocks noChangeShapeType="1"/>
                </p:cNvSpPr>
                <p:nvPr/>
              </p:nvSpPr>
              <p:spPr bwMode="auto">
                <a:xfrm flipV="1">
                  <a:off x="4960" y="1908"/>
                  <a:ext cx="0" cy="265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1334" name="Group 22"/>
                <p:cNvGrpSpPr/>
                <p:nvPr/>
              </p:nvGrpSpPr>
              <p:grpSpPr bwMode="auto">
                <a:xfrm>
                  <a:off x="2800" y="2220"/>
                  <a:ext cx="4320" cy="2184"/>
                  <a:chOff x="2800" y="2220"/>
                  <a:chExt cx="4320" cy="2184"/>
                </a:xfrm>
              </p:grpSpPr>
              <p:sp>
                <p:nvSpPr>
                  <p:cNvPr id="141335" name="Line 23"/>
                  <p:cNvSpPr>
                    <a:spLocks noChangeShapeType="1"/>
                  </p:cNvSpPr>
                  <p:nvPr/>
                </p:nvSpPr>
                <p:spPr bwMode="auto">
                  <a:xfrm>
                    <a:off x="2980" y="4404"/>
                    <a:ext cx="4140"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41336" name="Line 24"/>
                  <p:cNvSpPr>
                    <a:spLocks noChangeShapeType="1"/>
                  </p:cNvSpPr>
                  <p:nvPr/>
                </p:nvSpPr>
                <p:spPr bwMode="auto">
                  <a:xfrm>
                    <a:off x="2980" y="2220"/>
                    <a:ext cx="4140"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41337" name="Freeform 25"/>
                  <p:cNvSpPr/>
                  <p:nvPr/>
                </p:nvSpPr>
                <p:spPr bwMode="auto">
                  <a:xfrm>
                    <a:off x="2800" y="2376"/>
                    <a:ext cx="4320" cy="1872"/>
                  </a:xfrm>
                  <a:custGeom>
                    <a:avLst/>
                    <a:gdLst>
                      <a:gd name="T0" fmla="*/ 0 w 4320"/>
                      <a:gd name="T1" fmla="*/ 1872 h 1872"/>
                      <a:gd name="T2" fmla="*/ 1620 w 4320"/>
                      <a:gd name="T3" fmla="*/ 1716 h 1872"/>
                      <a:gd name="T4" fmla="*/ 2160 w 4320"/>
                      <a:gd name="T5" fmla="*/ 936 h 1872"/>
                      <a:gd name="T6" fmla="*/ 2700 w 4320"/>
                      <a:gd name="T7" fmla="*/ 312 h 1872"/>
                      <a:gd name="T8" fmla="*/ 4320 w 4320"/>
                      <a:gd name="T9" fmla="*/ 0 h 1872"/>
                    </a:gdLst>
                    <a:ahLst/>
                    <a:cxnLst>
                      <a:cxn ang="0">
                        <a:pos x="T0" y="T1"/>
                      </a:cxn>
                      <a:cxn ang="0">
                        <a:pos x="T2" y="T3"/>
                      </a:cxn>
                      <a:cxn ang="0">
                        <a:pos x="T4" y="T5"/>
                      </a:cxn>
                      <a:cxn ang="0">
                        <a:pos x="T6" y="T7"/>
                      </a:cxn>
                      <a:cxn ang="0">
                        <a:pos x="T8" y="T9"/>
                      </a:cxn>
                    </a:cxnLst>
                    <a:rect l="0" t="0" r="r" b="b"/>
                    <a:pathLst>
                      <a:path w="4320" h="1872">
                        <a:moveTo>
                          <a:pt x="0" y="1872"/>
                        </a:moveTo>
                        <a:cubicBezTo>
                          <a:pt x="630" y="1872"/>
                          <a:pt x="1260" y="1872"/>
                          <a:pt x="1620" y="1716"/>
                        </a:cubicBezTo>
                        <a:cubicBezTo>
                          <a:pt x="1980" y="1560"/>
                          <a:pt x="1980" y="1170"/>
                          <a:pt x="2160" y="936"/>
                        </a:cubicBezTo>
                        <a:cubicBezTo>
                          <a:pt x="2340" y="702"/>
                          <a:pt x="2340" y="468"/>
                          <a:pt x="2700" y="312"/>
                        </a:cubicBezTo>
                        <a:cubicBezTo>
                          <a:pt x="3060" y="156"/>
                          <a:pt x="3990" y="52"/>
                          <a:pt x="4320" y="0"/>
                        </a:cubicBez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41338" name="Rectangle 26"/>
              <p:cNvSpPr>
                <a:spLocks noChangeArrowheads="1"/>
              </p:cNvSpPr>
              <p:nvPr/>
            </p:nvSpPr>
            <p:spPr bwMode="auto">
              <a:xfrm>
                <a:off x="1440" y="2304"/>
                <a:ext cx="7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rPr>
                  <a:t>（</a:t>
                </a:r>
                <a:r>
                  <a:rPr kumimoji="1" lang="en-US" altLang="zh-CN" sz="2000" b="1">
                    <a:latin typeface="Times New Roman" panose="02020603050405020304" pitchFamily="18" charset="0"/>
                  </a:rPr>
                  <a:t>0,0.5</a:t>
                </a:r>
                <a:r>
                  <a:rPr kumimoji="1" lang="zh-CN" altLang="en-US" sz="2000" b="1">
                    <a:latin typeface="Times New Roman" panose="02020603050405020304" pitchFamily="18" charset="0"/>
                  </a:rPr>
                  <a:t>）</a:t>
                </a:r>
                <a:endParaRPr kumimoji="1" lang="zh-CN" altLang="en-US" sz="2000" b="1">
                  <a:latin typeface="Times New Roman" panose="02020603050405020304" pitchFamily="18" charset="0"/>
                </a:endParaRPr>
              </a:p>
            </p:txBody>
          </p:sp>
          <p:sp>
            <p:nvSpPr>
              <p:cNvPr id="141339" name="Rectangle 27"/>
              <p:cNvSpPr>
                <a:spLocks noChangeArrowheads="1"/>
              </p:cNvSpPr>
              <p:nvPr/>
            </p:nvSpPr>
            <p:spPr bwMode="auto">
              <a:xfrm>
                <a:off x="2352" y="2112"/>
                <a:ext cx="3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a:latin typeface="Times New Roman" panose="02020603050405020304" pitchFamily="18" charset="0"/>
                  </a:rPr>
                  <a:t> </a:t>
                </a:r>
                <a:r>
                  <a:rPr kumimoji="1" lang="en-US" altLang="zh-CN" sz="2000" b="1">
                    <a:latin typeface="Times New Roman" panose="02020603050405020304" pitchFamily="18" charset="0"/>
                  </a:rPr>
                  <a:t>net</a:t>
                </a:r>
                <a:endParaRPr kumimoji="1" lang="en-US" altLang="zh-CN" sz="2000" b="1">
                  <a:latin typeface="Times New Roman" panose="02020603050405020304" pitchFamily="18" charset="0"/>
                </a:endParaRPr>
              </a:p>
            </p:txBody>
          </p:sp>
          <p:sp>
            <p:nvSpPr>
              <p:cNvPr id="141340" name="Rectangle 28"/>
              <p:cNvSpPr>
                <a:spLocks noChangeArrowheads="1"/>
              </p:cNvSpPr>
              <p:nvPr/>
            </p:nvSpPr>
            <p:spPr bwMode="auto">
              <a:xfrm>
                <a:off x="1440" y="2976"/>
                <a:ext cx="6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rPr>
                  <a:t>（</a:t>
                </a:r>
                <a:r>
                  <a:rPr kumimoji="1" lang="en-US" altLang="zh-CN" sz="2000" b="1">
                    <a:latin typeface="Times New Roman" panose="02020603050405020304" pitchFamily="18" charset="0"/>
                  </a:rPr>
                  <a:t>0,0</a:t>
                </a:r>
                <a:r>
                  <a:rPr kumimoji="1" lang="zh-CN" altLang="en-US" sz="2000" b="1">
                    <a:latin typeface="Times New Roman" panose="02020603050405020304" pitchFamily="18" charset="0"/>
                  </a:rPr>
                  <a:t>）</a:t>
                </a:r>
                <a:endParaRPr kumimoji="1" lang="zh-CN" altLang="en-US" sz="2000" b="1">
                  <a:latin typeface="Times New Roman" panose="02020603050405020304" pitchFamily="18" charset="0"/>
                </a:endParaRPr>
              </a:p>
            </p:txBody>
          </p:sp>
        </p:grpSp>
        <p:sp>
          <p:nvSpPr>
            <p:cNvPr id="141341" name="Text Box 29"/>
            <p:cNvSpPr txBox="1">
              <a:spLocks noChangeArrowheads="1"/>
            </p:cNvSpPr>
            <p:nvPr/>
          </p:nvSpPr>
          <p:spPr bwMode="auto">
            <a:xfrm>
              <a:off x="1488" y="123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rPr>
                <a:t>o</a:t>
              </a:r>
              <a:endParaRPr lang="en-US" altLang="zh-CN" sz="2000" b="1">
                <a:latin typeface="Times New Roman" panose="02020603050405020304" pitchFamily="18" charset="0"/>
              </a:endParaRPr>
            </a:p>
          </p:txBody>
        </p:sp>
      </p:grpSp>
      <p:graphicFrame>
        <p:nvGraphicFramePr>
          <p:cNvPr id="141342" name="Object 30"/>
          <p:cNvGraphicFramePr>
            <a:graphicFrameLocks noChangeAspect="1"/>
          </p:cNvGraphicFramePr>
          <p:nvPr/>
        </p:nvGraphicFramePr>
        <p:xfrm>
          <a:off x="6338887" y="892175"/>
          <a:ext cx="2316163" cy="1295400"/>
        </p:xfrm>
        <a:graphic>
          <a:graphicData uri="http://schemas.openxmlformats.org/presentationml/2006/ole">
            <mc:AlternateContent xmlns:mc="http://schemas.openxmlformats.org/markup-compatibility/2006">
              <mc:Choice xmlns:v="urn:schemas-microsoft-com:vml" Requires="v">
                <p:oleObj spid="_x0000_s2070" name="Equation" r:id="rId1" imgW="735965" imgH="393700" progId="Equation.3">
                  <p:embed/>
                </p:oleObj>
              </mc:Choice>
              <mc:Fallback>
                <p:oleObj name="Equation" r:id="rId1" imgW="735965" imgH="393700" progId="Equation.3">
                  <p:embed/>
                  <p:pic>
                    <p:nvPicPr>
                      <p:cNvPr id="0" name="图片 20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8887" y="892175"/>
                        <a:ext cx="2316163"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343" name="Rectangle 31"/>
          <p:cNvSpPr>
            <a:spLocks noGrp="1" noChangeArrowheads="1"/>
          </p:cNvSpPr>
          <p:nvPr>
            <p:ph type="body" idx="1"/>
          </p:nvPr>
        </p:nvSpPr>
        <p:spPr>
          <a:xfrm>
            <a:off x="228600" y="4495800"/>
            <a:ext cx="8610600" cy="1524000"/>
          </a:xfrm>
          <a:noFill/>
        </p:spPr>
        <p:txBody>
          <a:bodyPr/>
          <a:lstStyle/>
          <a:p>
            <a:pPr lvl="1" algn="just"/>
            <a:r>
              <a:rPr lang="zh-CN" altLang="en-US" b="1">
                <a:latin typeface="宋体" panose="02010600030101010101" pitchFamily="2" charset="-122"/>
                <a:ea typeface="宋体" panose="02010600030101010101" pitchFamily="2" charset="-122"/>
              </a:rPr>
              <a:t>应该将</a:t>
            </a:r>
            <a:r>
              <a:rPr lang="en-US" altLang="zh-CN" b="1">
                <a:latin typeface="宋体" panose="02010600030101010101" pitchFamily="2" charset="-122"/>
                <a:ea typeface="宋体" panose="02010600030101010101" pitchFamily="2" charset="-122"/>
              </a:rPr>
              <a:t>net</a:t>
            </a:r>
            <a:r>
              <a:rPr lang="zh-CN" altLang="en-US" b="1">
                <a:latin typeface="宋体" panose="02010600030101010101" pitchFamily="2" charset="-122"/>
                <a:ea typeface="宋体" panose="02010600030101010101" pitchFamily="2" charset="-122"/>
              </a:rPr>
              <a:t>的值尽量控制在收敛比较快的范围内</a:t>
            </a:r>
            <a:endParaRPr lang="zh-CN" altLang="en-US" b="1">
              <a:latin typeface="宋体" panose="02010600030101010101" pitchFamily="2" charset="-122"/>
              <a:ea typeface="宋体" panose="02010600030101010101" pitchFamily="2" charset="-122"/>
            </a:endParaRPr>
          </a:p>
          <a:p>
            <a:pPr lvl="1" algn="just"/>
            <a:r>
              <a:rPr lang="zh-CN" altLang="en-US" b="1">
                <a:latin typeface="宋体" panose="02010600030101010101" pitchFamily="2" charset="-122"/>
                <a:ea typeface="宋体" panose="02010600030101010101" pitchFamily="2" charset="-122"/>
              </a:rPr>
              <a:t>可以用其它的函数作为激活函数，只要该函数是处处可导的</a:t>
            </a:r>
            <a:endParaRPr lang="zh-CN" altLang="en-US">
              <a:latin typeface="宋体" panose="02010600030101010101" pitchFamily="2" charset="-122"/>
              <a:ea typeface="宋体" panose="02010600030101010101" pitchFamily="2" charset="-122"/>
            </a:endParaRPr>
          </a:p>
        </p:txBody>
      </p:sp>
      <p:sp>
        <p:nvSpPr>
          <p:cNvPr id="34" name="Rectangle 2"/>
          <p:cNvSpPr txBox="1">
            <a:spLocks noChangeArrowheads="1"/>
          </p:cNvSpPr>
          <p:nvPr/>
        </p:nvSpPr>
        <p:spPr bwMode="auto">
          <a:xfrm>
            <a:off x="762000" y="0"/>
            <a:ext cx="8229600" cy="612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6.4 BP</a:t>
            </a:r>
            <a:r>
              <a:rPr lang="zh-CN" altLang="en-US" sz="4000" dirty="0" smtClean="0">
                <a:latin typeface="宋体" panose="02010600030101010101" pitchFamily="2" charset="-122"/>
                <a:ea typeface="宋体" panose="02010600030101010101" pitchFamily="2" charset="-122"/>
              </a:rPr>
              <a:t>神经网络</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41342"/>
                                        </p:tgtEl>
                                        <p:attrNameLst>
                                          <p:attrName>style.visibility</p:attrName>
                                        </p:attrNameLst>
                                      </p:cBhvr>
                                      <p:to>
                                        <p:strVal val="visible"/>
                                      </p:to>
                                    </p:set>
                                    <p:anim calcmode="lin" valueType="num">
                                      <p:cBhvr additive="base">
                                        <p:cTn id="7" dur="500" fill="hold"/>
                                        <p:tgtEl>
                                          <p:spTgt spid="141342"/>
                                        </p:tgtEl>
                                        <p:attrNameLst>
                                          <p:attrName>ppt_x</p:attrName>
                                        </p:attrNameLst>
                                      </p:cBhvr>
                                      <p:tavLst>
                                        <p:tav tm="0">
                                          <p:val>
                                            <p:strVal val="1+#ppt_w/2"/>
                                          </p:val>
                                        </p:tav>
                                        <p:tav tm="100000">
                                          <p:val>
                                            <p:strVal val="#ppt_x"/>
                                          </p:val>
                                        </p:tav>
                                      </p:tavLst>
                                    </p:anim>
                                    <p:anim calcmode="lin" valueType="num">
                                      <p:cBhvr additive="base">
                                        <p:cTn id="8" dur="500" fill="hold"/>
                                        <p:tgtEl>
                                          <p:spTgt spid="1413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1328"/>
                                        </p:tgtEl>
                                        <p:attrNameLst>
                                          <p:attrName>style.visibility</p:attrName>
                                        </p:attrNameLst>
                                      </p:cBhvr>
                                      <p:to>
                                        <p:strVal val="visible"/>
                                      </p:to>
                                    </p:set>
                                    <p:anim calcmode="lin" valueType="num">
                                      <p:cBhvr additive="base">
                                        <p:cTn id="13" dur="500" fill="hold"/>
                                        <p:tgtEl>
                                          <p:spTgt spid="141328"/>
                                        </p:tgtEl>
                                        <p:attrNameLst>
                                          <p:attrName>ppt_x</p:attrName>
                                        </p:attrNameLst>
                                      </p:cBhvr>
                                      <p:tavLst>
                                        <p:tav tm="0">
                                          <p:val>
                                            <p:strVal val="0-#ppt_w/2"/>
                                          </p:val>
                                        </p:tav>
                                        <p:tav tm="100000">
                                          <p:val>
                                            <p:strVal val="#ppt_x"/>
                                          </p:val>
                                        </p:tav>
                                      </p:tavLst>
                                    </p:anim>
                                    <p:anim calcmode="lin" valueType="num">
                                      <p:cBhvr additive="base">
                                        <p:cTn id="14" dur="500" fill="hold"/>
                                        <p:tgtEl>
                                          <p:spTgt spid="1413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41315"/>
                                        </p:tgtEl>
                                        <p:attrNameLst>
                                          <p:attrName>style.visibility</p:attrName>
                                        </p:attrNameLst>
                                      </p:cBhvr>
                                      <p:to>
                                        <p:strVal val="visible"/>
                                      </p:to>
                                    </p:set>
                                    <p:anim calcmode="lin" valueType="num">
                                      <p:cBhvr additive="base">
                                        <p:cTn id="19" dur="500" fill="hold"/>
                                        <p:tgtEl>
                                          <p:spTgt spid="141315"/>
                                        </p:tgtEl>
                                        <p:attrNameLst>
                                          <p:attrName>ppt_x</p:attrName>
                                        </p:attrNameLst>
                                      </p:cBhvr>
                                      <p:tavLst>
                                        <p:tav tm="0">
                                          <p:val>
                                            <p:strVal val="1+#ppt_w/2"/>
                                          </p:val>
                                        </p:tav>
                                        <p:tav tm="100000">
                                          <p:val>
                                            <p:strVal val="#ppt_x"/>
                                          </p:val>
                                        </p:tav>
                                      </p:tavLst>
                                    </p:anim>
                                    <p:anim calcmode="lin" valueType="num">
                                      <p:cBhvr additive="base">
                                        <p:cTn id="20" dur="500" fill="hold"/>
                                        <p:tgtEl>
                                          <p:spTgt spid="1413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1343">
                                            <p:txEl>
                                              <p:pRg st="0" end="0"/>
                                            </p:txEl>
                                          </p:spTgt>
                                        </p:tgtEl>
                                        <p:attrNameLst>
                                          <p:attrName>style.visibility</p:attrName>
                                        </p:attrNameLst>
                                      </p:cBhvr>
                                      <p:to>
                                        <p:strVal val="visible"/>
                                      </p:to>
                                    </p:set>
                                    <p:anim calcmode="lin" valueType="num">
                                      <p:cBhvr additive="base">
                                        <p:cTn id="25" dur="500" fill="hold"/>
                                        <p:tgtEl>
                                          <p:spTgt spid="141343">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13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1343">
                                            <p:txEl>
                                              <p:pRg st="1" end="1"/>
                                            </p:txEl>
                                          </p:spTgt>
                                        </p:tgtEl>
                                        <p:attrNameLst>
                                          <p:attrName>style.visibility</p:attrName>
                                        </p:attrNameLst>
                                      </p:cBhvr>
                                      <p:to>
                                        <p:strVal val="visible"/>
                                      </p:to>
                                    </p:set>
                                    <p:anim calcmode="lin" valueType="num">
                                      <p:cBhvr additive="base">
                                        <p:cTn id="31" dur="500" fill="hold"/>
                                        <p:tgtEl>
                                          <p:spTgt spid="141343">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13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43" grpId="0" bldLvl="2" autoUpdateAnimBg="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762000" y="733425"/>
            <a:ext cx="8229600" cy="533400"/>
          </a:xfrm>
        </p:spPr>
        <p:txBody>
          <a:bodyPr/>
          <a:lstStyle/>
          <a:p>
            <a:r>
              <a:rPr lang="zh-CN" altLang="en-US" b="1" dirty="0">
                <a:solidFill>
                  <a:srgbClr val="C00000"/>
                </a:solidFill>
                <a:latin typeface="宋体" panose="02010600030101010101" pitchFamily="2" charset="-122"/>
                <a:ea typeface="宋体" panose="02010600030101010101" pitchFamily="2" charset="-122"/>
              </a:rPr>
              <a:t>网络的拓扑结构</a:t>
            </a:r>
            <a:endParaRPr lang="zh-CN" altLang="en-US" dirty="0">
              <a:solidFill>
                <a:srgbClr val="C00000"/>
              </a:solidFill>
              <a:latin typeface="宋体" panose="02010600030101010101" pitchFamily="2" charset="-122"/>
              <a:ea typeface="宋体" panose="02010600030101010101" pitchFamily="2" charset="-122"/>
            </a:endParaRPr>
          </a:p>
        </p:txBody>
      </p:sp>
      <p:grpSp>
        <p:nvGrpSpPr>
          <p:cNvPr id="143363" name="Group 3"/>
          <p:cNvGrpSpPr/>
          <p:nvPr/>
        </p:nvGrpSpPr>
        <p:grpSpPr bwMode="auto">
          <a:xfrm>
            <a:off x="914400" y="1279525"/>
            <a:ext cx="7612063" cy="4756150"/>
            <a:chOff x="576" y="806"/>
            <a:chExt cx="4795" cy="2996"/>
          </a:xfrm>
        </p:grpSpPr>
        <p:grpSp>
          <p:nvGrpSpPr>
            <p:cNvPr id="143364" name="Group 4"/>
            <p:cNvGrpSpPr/>
            <p:nvPr/>
          </p:nvGrpSpPr>
          <p:grpSpPr bwMode="auto">
            <a:xfrm>
              <a:off x="576" y="864"/>
              <a:ext cx="4704" cy="2602"/>
              <a:chOff x="2337" y="7836"/>
              <a:chExt cx="5580" cy="2184"/>
            </a:xfrm>
          </p:grpSpPr>
          <p:sp>
            <p:nvSpPr>
              <p:cNvPr id="143365" name="Oval 5"/>
              <p:cNvSpPr>
                <a:spLocks noChangeArrowheads="1"/>
              </p:cNvSpPr>
              <p:nvPr/>
            </p:nvSpPr>
            <p:spPr bwMode="auto">
              <a:xfrm>
                <a:off x="3057" y="7911"/>
                <a:ext cx="180" cy="156"/>
              </a:xfrm>
              <a:prstGeom prst="ellipse">
                <a:avLst/>
              </a:prstGeom>
              <a:solidFill>
                <a:srgbClr val="FFFFFF"/>
              </a:solidFill>
              <a:ln w="9525">
                <a:solidFill>
                  <a:srgbClr val="000000"/>
                </a:solidFill>
                <a:round/>
              </a:ln>
            </p:spPr>
            <p:txBody>
              <a:bodyPr/>
              <a:lstStyle/>
              <a:p>
                <a:endParaRPr lang="zh-CN" altLang="en-US"/>
              </a:p>
            </p:txBody>
          </p:sp>
          <p:sp>
            <p:nvSpPr>
              <p:cNvPr id="143366" name="Oval 6"/>
              <p:cNvSpPr>
                <a:spLocks noChangeArrowheads="1"/>
              </p:cNvSpPr>
              <p:nvPr/>
            </p:nvSpPr>
            <p:spPr bwMode="auto">
              <a:xfrm>
                <a:off x="3057" y="8550"/>
                <a:ext cx="180" cy="156"/>
              </a:xfrm>
              <a:prstGeom prst="ellipse">
                <a:avLst/>
              </a:prstGeom>
              <a:solidFill>
                <a:srgbClr val="FFFFFF"/>
              </a:solidFill>
              <a:ln w="9525">
                <a:solidFill>
                  <a:srgbClr val="000000"/>
                </a:solidFill>
                <a:round/>
              </a:ln>
            </p:spPr>
            <p:txBody>
              <a:bodyPr/>
              <a:lstStyle/>
              <a:p>
                <a:endParaRPr lang="zh-CN" altLang="en-US"/>
              </a:p>
            </p:txBody>
          </p:sp>
          <p:sp>
            <p:nvSpPr>
              <p:cNvPr id="143367" name="Oval 7"/>
              <p:cNvSpPr>
                <a:spLocks noChangeArrowheads="1"/>
              </p:cNvSpPr>
              <p:nvPr/>
            </p:nvSpPr>
            <p:spPr bwMode="auto">
              <a:xfrm>
                <a:off x="3057" y="9798"/>
                <a:ext cx="180" cy="156"/>
              </a:xfrm>
              <a:prstGeom prst="ellipse">
                <a:avLst/>
              </a:prstGeom>
              <a:solidFill>
                <a:srgbClr val="FFFFFF"/>
              </a:solidFill>
              <a:ln w="9525">
                <a:solidFill>
                  <a:srgbClr val="000000"/>
                </a:solidFill>
                <a:round/>
              </a:ln>
            </p:spPr>
            <p:txBody>
              <a:bodyPr/>
              <a:lstStyle/>
              <a:p>
                <a:endParaRPr lang="zh-CN" altLang="en-US"/>
              </a:p>
            </p:txBody>
          </p:sp>
          <p:sp>
            <p:nvSpPr>
              <p:cNvPr id="143368" name="Rectangle 8"/>
              <p:cNvSpPr>
                <a:spLocks noChangeArrowheads="1"/>
              </p:cNvSpPr>
              <p:nvPr/>
            </p:nvSpPr>
            <p:spPr bwMode="auto">
              <a:xfrm>
                <a:off x="4317" y="7836"/>
                <a:ext cx="180" cy="312"/>
              </a:xfrm>
              <a:prstGeom prst="rect">
                <a:avLst/>
              </a:prstGeom>
              <a:solidFill>
                <a:srgbClr val="FFFFFF"/>
              </a:solidFill>
              <a:ln w="9525">
                <a:solidFill>
                  <a:srgbClr val="000000"/>
                </a:solidFill>
                <a:miter lim="800000"/>
              </a:ln>
            </p:spPr>
            <p:txBody>
              <a:bodyPr/>
              <a:lstStyle/>
              <a:p>
                <a:endParaRPr lang="zh-CN" altLang="en-US"/>
              </a:p>
            </p:txBody>
          </p:sp>
          <p:sp>
            <p:nvSpPr>
              <p:cNvPr id="143369" name="Rectangle 9"/>
              <p:cNvSpPr>
                <a:spLocks noChangeArrowheads="1"/>
              </p:cNvSpPr>
              <p:nvPr/>
            </p:nvSpPr>
            <p:spPr bwMode="auto">
              <a:xfrm>
                <a:off x="4317" y="8460"/>
                <a:ext cx="180" cy="312"/>
              </a:xfrm>
              <a:prstGeom prst="rect">
                <a:avLst/>
              </a:prstGeom>
              <a:solidFill>
                <a:srgbClr val="FFFFFF"/>
              </a:solidFill>
              <a:ln w="9525">
                <a:solidFill>
                  <a:srgbClr val="000000"/>
                </a:solidFill>
                <a:miter lim="800000"/>
              </a:ln>
            </p:spPr>
            <p:txBody>
              <a:bodyPr/>
              <a:lstStyle/>
              <a:p>
                <a:endParaRPr lang="zh-CN" altLang="en-US"/>
              </a:p>
            </p:txBody>
          </p:sp>
          <p:sp>
            <p:nvSpPr>
              <p:cNvPr id="143370" name="Rectangle 10"/>
              <p:cNvSpPr>
                <a:spLocks noChangeArrowheads="1"/>
              </p:cNvSpPr>
              <p:nvPr/>
            </p:nvSpPr>
            <p:spPr bwMode="auto">
              <a:xfrm>
                <a:off x="4317" y="9708"/>
                <a:ext cx="180" cy="312"/>
              </a:xfrm>
              <a:prstGeom prst="rect">
                <a:avLst/>
              </a:prstGeom>
              <a:solidFill>
                <a:srgbClr val="FFFFFF"/>
              </a:solidFill>
              <a:ln w="9525">
                <a:solidFill>
                  <a:srgbClr val="000000"/>
                </a:solidFill>
                <a:miter lim="800000"/>
              </a:ln>
            </p:spPr>
            <p:txBody>
              <a:bodyPr/>
              <a:lstStyle/>
              <a:p>
                <a:endParaRPr lang="zh-CN" altLang="en-US"/>
              </a:p>
            </p:txBody>
          </p:sp>
          <p:sp>
            <p:nvSpPr>
              <p:cNvPr id="143371" name="Rectangle 11"/>
              <p:cNvSpPr>
                <a:spLocks noChangeArrowheads="1"/>
              </p:cNvSpPr>
              <p:nvPr/>
            </p:nvSpPr>
            <p:spPr bwMode="auto">
              <a:xfrm>
                <a:off x="5397" y="7836"/>
                <a:ext cx="180" cy="312"/>
              </a:xfrm>
              <a:prstGeom prst="rect">
                <a:avLst/>
              </a:prstGeom>
              <a:solidFill>
                <a:srgbClr val="FFFFFF"/>
              </a:solidFill>
              <a:ln w="9525">
                <a:solidFill>
                  <a:srgbClr val="000000"/>
                </a:solidFill>
                <a:miter lim="800000"/>
              </a:ln>
            </p:spPr>
            <p:txBody>
              <a:bodyPr/>
              <a:lstStyle/>
              <a:p>
                <a:endParaRPr lang="zh-CN" altLang="en-US"/>
              </a:p>
            </p:txBody>
          </p:sp>
          <p:sp>
            <p:nvSpPr>
              <p:cNvPr id="143372" name="Rectangle 12"/>
              <p:cNvSpPr>
                <a:spLocks noChangeArrowheads="1"/>
              </p:cNvSpPr>
              <p:nvPr/>
            </p:nvSpPr>
            <p:spPr bwMode="auto">
              <a:xfrm>
                <a:off x="5397" y="8460"/>
                <a:ext cx="180" cy="312"/>
              </a:xfrm>
              <a:prstGeom prst="rect">
                <a:avLst/>
              </a:prstGeom>
              <a:solidFill>
                <a:srgbClr val="FFFFFF"/>
              </a:solidFill>
              <a:ln w="9525">
                <a:solidFill>
                  <a:srgbClr val="000000"/>
                </a:solidFill>
                <a:miter lim="800000"/>
              </a:ln>
            </p:spPr>
            <p:txBody>
              <a:bodyPr/>
              <a:lstStyle/>
              <a:p>
                <a:endParaRPr lang="zh-CN" altLang="en-US"/>
              </a:p>
            </p:txBody>
          </p:sp>
          <p:sp>
            <p:nvSpPr>
              <p:cNvPr id="143373" name="Rectangle 13"/>
              <p:cNvSpPr>
                <a:spLocks noChangeArrowheads="1"/>
              </p:cNvSpPr>
              <p:nvPr/>
            </p:nvSpPr>
            <p:spPr bwMode="auto">
              <a:xfrm>
                <a:off x="5397" y="9708"/>
                <a:ext cx="180" cy="312"/>
              </a:xfrm>
              <a:prstGeom prst="rect">
                <a:avLst/>
              </a:prstGeom>
              <a:solidFill>
                <a:srgbClr val="FFFFFF"/>
              </a:solidFill>
              <a:ln w="9525">
                <a:solidFill>
                  <a:srgbClr val="000000"/>
                </a:solidFill>
                <a:miter lim="800000"/>
              </a:ln>
            </p:spPr>
            <p:txBody>
              <a:bodyPr/>
              <a:lstStyle/>
              <a:p>
                <a:endParaRPr lang="zh-CN" altLang="en-US"/>
              </a:p>
            </p:txBody>
          </p:sp>
          <p:sp>
            <p:nvSpPr>
              <p:cNvPr id="143374" name="Rectangle 14"/>
              <p:cNvSpPr>
                <a:spLocks noChangeArrowheads="1"/>
              </p:cNvSpPr>
              <p:nvPr/>
            </p:nvSpPr>
            <p:spPr bwMode="auto">
              <a:xfrm>
                <a:off x="7017" y="9708"/>
                <a:ext cx="180" cy="312"/>
              </a:xfrm>
              <a:prstGeom prst="rect">
                <a:avLst/>
              </a:prstGeom>
              <a:solidFill>
                <a:srgbClr val="FFFFFF"/>
              </a:solidFill>
              <a:ln w="9525">
                <a:solidFill>
                  <a:srgbClr val="000000"/>
                </a:solidFill>
                <a:miter lim="800000"/>
              </a:ln>
            </p:spPr>
            <p:txBody>
              <a:bodyPr/>
              <a:lstStyle/>
              <a:p>
                <a:endParaRPr lang="zh-CN" altLang="en-US"/>
              </a:p>
            </p:txBody>
          </p:sp>
          <p:sp>
            <p:nvSpPr>
              <p:cNvPr id="143375" name="Rectangle 15"/>
              <p:cNvSpPr>
                <a:spLocks noChangeArrowheads="1"/>
              </p:cNvSpPr>
              <p:nvPr/>
            </p:nvSpPr>
            <p:spPr bwMode="auto">
              <a:xfrm>
                <a:off x="7017" y="8460"/>
                <a:ext cx="180" cy="312"/>
              </a:xfrm>
              <a:prstGeom prst="rect">
                <a:avLst/>
              </a:prstGeom>
              <a:solidFill>
                <a:srgbClr val="FFFFFF"/>
              </a:solidFill>
              <a:ln w="9525">
                <a:solidFill>
                  <a:srgbClr val="000000"/>
                </a:solidFill>
                <a:miter lim="800000"/>
              </a:ln>
            </p:spPr>
            <p:txBody>
              <a:bodyPr/>
              <a:lstStyle/>
              <a:p>
                <a:endParaRPr lang="zh-CN" altLang="en-US"/>
              </a:p>
            </p:txBody>
          </p:sp>
          <p:sp>
            <p:nvSpPr>
              <p:cNvPr id="143376" name="Rectangle 16"/>
              <p:cNvSpPr>
                <a:spLocks noChangeArrowheads="1"/>
              </p:cNvSpPr>
              <p:nvPr/>
            </p:nvSpPr>
            <p:spPr bwMode="auto">
              <a:xfrm>
                <a:off x="7017" y="7836"/>
                <a:ext cx="180" cy="312"/>
              </a:xfrm>
              <a:prstGeom prst="rect">
                <a:avLst/>
              </a:prstGeom>
              <a:solidFill>
                <a:srgbClr val="FFFFFF"/>
              </a:solidFill>
              <a:ln w="9525">
                <a:solidFill>
                  <a:srgbClr val="000000"/>
                </a:solidFill>
                <a:miter lim="800000"/>
              </a:ln>
            </p:spPr>
            <p:txBody>
              <a:bodyPr/>
              <a:lstStyle/>
              <a:p>
                <a:endParaRPr lang="zh-CN" altLang="en-US"/>
              </a:p>
            </p:txBody>
          </p:sp>
          <p:sp>
            <p:nvSpPr>
              <p:cNvPr id="143377" name="Line 17"/>
              <p:cNvSpPr>
                <a:spLocks noChangeShapeType="1"/>
              </p:cNvSpPr>
              <p:nvPr/>
            </p:nvSpPr>
            <p:spPr bwMode="auto">
              <a:xfrm>
                <a:off x="2337" y="7992"/>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78" name="Line 18"/>
              <p:cNvSpPr>
                <a:spLocks noChangeShapeType="1"/>
              </p:cNvSpPr>
              <p:nvPr/>
            </p:nvSpPr>
            <p:spPr bwMode="auto">
              <a:xfrm>
                <a:off x="2337" y="8616"/>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79" name="Line 19"/>
              <p:cNvSpPr>
                <a:spLocks noChangeShapeType="1"/>
              </p:cNvSpPr>
              <p:nvPr/>
            </p:nvSpPr>
            <p:spPr bwMode="auto">
              <a:xfrm>
                <a:off x="2337" y="9864"/>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0" name="Line 20"/>
              <p:cNvSpPr>
                <a:spLocks noChangeShapeType="1"/>
              </p:cNvSpPr>
              <p:nvPr/>
            </p:nvSpPr>
            <p:spPr bwMode="auto">
              <a:xfrm>
                <a:off x="7197" y="9864"/>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1" name="Line 21"/>
              <p:cNvSpPr>
                <a:spLocks noChangeShapeType="1"/>
              </p:cNvSpPr>
              <p:nvPr/>
            </p:nvSpPr>
            <p:spPr bwMode="auto">
              <a:xfrm>
                <a:off x="7197" y="8616"/>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2" name="Line 22"/>
              <p:cNvSpPr>
                <a:spLocks noChangeShapeType="1"/>
              </p:cNvSpPr>
              <p:nvPr/>
            </p:nvSpPr>
            <p:spPr bwMode="auto">
              <a:xfrm>
                <a:off x="7197" y="7992"/>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3" name="Line 23"/>
              <p:cNvSpPr>
                <a:spLocks noChangeShapeType="1"/>
              </p:cNvSpPr>
              <p:nvPr/>
            </p:nvSpPr>
            <p:spPr bwMode="auto">
              <a:xfrm>
                <a:off x="3237" y="7992"/>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4" name="Line 24"/>
              <p:cNvSpPr>
                <a:spLocks noChangeShapeType="1"/>
              </p:cNvSpPr>
              <p:nvPr/>
            </p:nvSpPr>
            <p:spPr bwMode="auto">
              <a:xfrm>
                <a:off x="3237" y="8616"/>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5" name="Line 25"/>
              <p:cNvSpPr>
                <a:spLocks noChangeShapeType="1"/>
              </p:cNvSpPr>
              <p:nvPr/>
            </p:nvSpPr>
            <p:spPr bwMode="auto">
              <a:xfrm>
                <a:off x="3237" y="9864"/>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6" name="Line 26"/>
              <p:cNvSpPr>
                <a:spLocks noChangeShapeType="1"/>
              </p:cNvSpPr>
              <p:nvPr/>
            </p:nvSpPr>
            <p:spPr bwMode="auto">
              <a:xfrm>
                <a:off x="3237" y="7992"/>
                <a:ext cx="108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7" name="Line 27"/>
              <p:cNvSpPr>
                <a:spLocks noChangeShapeType="1"/>
              </p:cNvSpPr>
              <p:nvPr/>
            </p:nvSpPr>
            <p:spPr bwMode="auto">
              <a:xfrm>
                <a:off x="3237" y="7992"/>
                <a:ext cx="1080" cy="171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8" name="Line 28"/>
              <p:cNvSpPr>
                <a:spLocks noChangeShapeType="1"/>
              </p:cNvSpPr>
              <p:nvPr/>
            </p:nvSpPr>
            <p:spPr bwMode="auto">
              <a:xfrm flipV="1">
                <a:off x="3237" y="7992"/>
                <a:ext cx="1080"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9" name="Line 29"/>
              <p:cNvSpPr>
                <a:spLocks noChangeShapeType="1"/>
              </p:cNvSpPr>
              <p:nvPr/>
            </p:nvSpPr>
            <p:spPr bwMode="auto">
              <a:xfrm flipV="1">
                <a:off x="3237" y="8148"/>
                <a:ext cx="1080" cy="171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90" name="Line 30"/>
              <p:cNvSpPr>
                <a:spLocks noChangeShapeType="1"/>
              </p:cNvSpPr>
              <p:nvPr/>
            </p:nvSpPr>
            <p:spPr bwMode="auto">
              <a:xfrm>
                <a:off x="3237" y="8616"/>
                <a:ext cx="1080" cy="124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91" name="Line 31"/>
              <p:cNvSpPr>
                <a:spLocks noChangeShapeType="1"/>
              </p:cNvSpPr>
              <p:nvPr/>
            </p:nvSpPr>
            <p:spPr bwMode="auto">
              <a:xfrm flipV="1">
                <a:off x="3237" y="8772"/>
                <a:ext cx="1080" cy="109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92" name="Line 32"/>
              <p:cNvSpPr>
                <a:spLocks noChangeShapeType="1"/>
              </p:cNvSpPr>
              <p:nvPr/>
            </p:nvSpPr>
            <p:spPr bwMode="auto">
              <a:xfrm>
                <a:off x="4497" y="7992"/>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93" name="Line 33"/>
              <p:cNvSpPr>
                <a:spLocks noChangeShapeType="1"/>
              </p:cNvSpPr>
              <p:nvPr/>
            </p:nvSpPr>
            <p:spPr bwMode="auto">
              <a:xfrm>
                <a:off x="4497" y="8616"/>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94" name="Line 34"/>
              <p:cNvSpPr>
                <a:spLocks noChangeShapeType="1"/>
              </p:cNvSpPr>
              <p:nvPr/>
            </p:nvSpPr>
            <p:spPr bwMode="auto">
              <a:xfrm>
                <a:off x="4497" y="9864"/>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95" name="Line 35"/>
              <p:cNvSpPr>
                <a:spLocks noChangeShapeType="1"/>
              </p:cNvSpPr>
              <p:nvPr/>
            </p:nvSpPr>
            <p:spPr bwMode="auto">
              <a:xfrm>
                <a:off x="4497" y="7992"/>
                <a:ext cx="90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96" name="Line 36"/>
              <p:cNvSpPr>
                <a:spLocks noChangeShapeType="1"/>
              </p:cNvSpPr>
              <p:nvPr/>
            </p:nvSpPr>
            <p:spPr bwMode="auto">
              <a:xfrm>
                <a:off x="4497" y="7992"/>
                <a:ext cx="900" cy="171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97" name="Line 37"/>
              <p:cNvSpPr>
                <a:spLocks noChangeShapeType="1"/>
              </p:cNvSpPr>
              <p:nvPr/>
            </p:nvSpPr>
            <p:spPr bwMode="auto">
              <a:xfrm flipV="1">
                <a:off x="4497" y="7992"/>
                <a:ext cx="900"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98" name="Line 38"/>
              <p:cNvSpPr>
                <a:spLocks noChangeShapeType="1"/>
              </p:cNvSpPr>
              <p:nvPr/>
            </p:nvSpPr>
            <p:spPr bwMode="auto">
              <a:xfrm>
                <a:off x="4497" y="8616"/>
                <a:ext cx="900" cy="124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99" name="Line 39"/>
              <p:cNvSpPr>
                <a:spLocks noChangeShapeType="1"/>
              </p:cNvSpPr>
              <p:nvPr/>
            </p:nvSpPr>
            <p:spPr bwMode="auto">
              <a:xfrm flipV="1">
                <a:off x="4497" y="8148"/>
                <a:ext cx="900" cy="171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00" name="Line 40"/>
              <p:cNvSpPr>
                <a:spLocks noChangeShapeType="1"/>
              </p:cNvSpPr>
              <p:nvPr/>
            </p:nvSpPr>
            <p:spPr bwMode="auto">
              <a:xfrm flipV="1">
                <a:off x="4497" y="8772"/>
                <a:ext cx="900" cy="109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01" name="Line 41"/>
              <p:cNvSpPr>
                <a:spLocks noChangeShapeType="1"/>
              </p:cNvSpPr>
              <p:nvPr/>
            </p:nvSpPr>
            <p:spPr bwMode="auto">
              <a:xfrm>
                <a:off x="5577" y="7992"/>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02" name="Line 42"/>
              <p:cNvSpPr>
                <a:spLocks noChangeShapeType="1"/>
              </p:cNvSpPr>
              <p:nvPr/>
            </p:nvSpPr>
            <p:spPr bwMode="auto">
              <a:xfrm>
                <a:off x="5577" y="8616"/>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03" name="Line 43"/>
              <p:cNvSpPr>
                <a:spLocks noChangeShapeType="1"/>
              </p:cNvSpPr>
              <p:nvPr/>
            </p:nvSpPr>
            <p:spPr bwMode="auto">
              <a:xfrm>
                <a:off x="5577" y="986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04" name="Line 44"/>
              <p:cNvSpPr>
                <a:spLocks noChangeShapeType="1"/>
              </p:cNvSpPr>
              <p:nvPr/>
            </p:nvSpPr>
            <p:spPr bwMode="auto">
              <a:xfrm>
                <a:off x="6477" y="7992"/>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05" name="Line 45"/>
              <p:cNvSpPr>
                <a:spLocks noChangeShapeType="1"/>
              </p:cNvSpPr>
              <p:nvPr/>
            </p:nvSpPr>
            <p:spPr bwMode="auto">
              <a:xfrm>
                <a:off x="6477" y="8616"/>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06" name="Line 46"/>
              <p:cNvSpPr>
                <a:spLocks noChangeShapeType="1"/>
              </p:cNvSpPr>
              <p:nvPr/>
            </p:nvSpPr>
            <p:spPr bwMode="auto">
              <a:xfrm>
                <a:off x="6477" y="986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3407" name="Rectangle 47"/>
            <p:cNvSpPr>
              <a:spLocks noChangeArrowheads="1"/>
            </p:cNvSpPr>
            <p:nvPr/>
          </p:nvSpPr>
          <p:spPr bwMode="auto">
            <a:xfrm>
              <a:off x="595" y="816"/>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1</a:t>
              </a:r>
              <a:endParaRPr kumimoji="1" lang="en-US" altLang="zh-CN" sz="2000" b="1" baseline="-30000">
                <a:latin typeface="Times New Roman" panose="02020603050405020304" pitchFamily="18" charset="0"/>
              </a:endParaRPr>
            </a:p>
          </p:txBody>
        </p:sp>
        <p:sp>
          <p:nvSpPr>
            <p:cNvPr id="143408" name="Rectangle 48"/>
            <p:cNvSpPr>
              <a:spLocks noChangeArrowheads="1"/>
            </p:cNvSpPr>
            <p:nvPr/>
          </p:nvSpPr>
          <p:spPr bwMode="auto">
            <a:xfrm>
              <a:off x="5088" y="806"/>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1</a:t>
              </a:r>
              <a:endParaRPr kumimoji="1" lang="en-US" altLang="zh-CN" sz="2000" b="1" baseline="-30000">
                <a:latin typeface="Times New Roman" panose="02020603050405020304" pitchFamily="18" charset="0"/>
              </a:endParaRPr>
            </a:p>
          </p:txBody>
        </p:sp>
        <p:sp>
          <p:nvSpPr>
            <p:cNvPr id="143409" name="Rectangle 49"/>
            <p:cNvSpPr>
              <a:spLocks noChangeArrowheads="1"/>
            </p:cNvSpPr>
            <p:nvPr/>
          </p:nvSpPr>
          <p:spPr bwMode="auto">
            <a:xfrm>
              <a:off x="4272" y="3552"/>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rPr>
                <a:t>输出层</a:t>
              </a:r>
              <a:endParaRPr kumimoji="1" lang="zh-CN" altLang="en-US" sz="2000" b="1">
                <a:latin typeface="Times New Roman" panose="02020603050405020304" pitchFamily="18" charset="0"/>
              </a:endParaRPr>
            </a:p>
          </p:txBody>
        </p:sp>
        <p:sp>
          <p:nvSpPr>
            <p:cNvPr id="143410" name="Rectangle 50"/>
            <p:cNvSpPr>
              <a:spLocks noChangeArrowheads="1"/>
            </p:cNvSpPr>
            <p:nvPr/>
          </p:nvSpPr>
          <p:spPr bwMode="auto">
            <a:xfrm>
              <a:off x="2592" y="3552"/>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rPr>
                <a:t>隐藏层</a:t>
              </a:r>
              <a:endParaRPr kumimoji="1" lang="zh-CN" altLang="en-US" sz="2000" b="1">
                <a:latin typeface="Times New Roman" panose="02020603050405020304" pitchFamily="18" charset="0"/>
              </a:endParaRPr>
            </a:p>
          </p:txBody>
        </p:sp>
        <p:sp>
          <p:nvSpPr>
            <p:cNvPr id="143411" name="Rectangle 51"/>
            <p:cNvSpPr>
              <a:spLocks noChangeArrowheads="1"/>
            </p:cNvSpPr>
            <p:nvPr/>
          </p:nvSpPr>
          <p:spPr bwMode="auto">
            <a:xfrm>
              <a:off x="960" y="3542"/>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rPr>
                <a:t>输入层</a:t>
              </a:r>
              <a:endParaRPr kumimoji="1" lang="zh-CN" altLang="en-US" sz="2000" b="1">
                <a:latin typeface="Times New Roman" panose="02020603050405020304" pitchFamily="18" charset="0"/>
              </a:endParaRPr>
            </a:p>
          </p:txBody>
        </p:sp>
        <p:sp>
          <p:nvSpPr>
            <p:cNvPr id="143412" name="Rectangle 52"/>
            <p:cNvSpPr>
              <a:spLocks noChangeArrowheads="1"/>
            </p:cNvSpPr>
            <p:nvPr/>
          </p:nvSpPr>
          <p:spPr bwMode="auto">
            <a:xfrm>
              <a:off x="604" y="1584"/>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2</a:t>
              </a:r>
              <a:endParaRPr kumimoji="1" lang="en-US" altLang="zh-CN" sz="2000" b="1" baseline="-30000">
                <a:latin typeface="Times New Roman" panose="02020603050405020304" pitchFamily="18" charset="0"/>
              </a:endParaRPr>
            </a:p>
          </p:txBody>
        </p:sp>
        <p:sp>
          <p:nvSpPr>
            <p:cNvPr id="143413" name="Rectangle 53"/>
            <p:cNvSpPr>
              <a:spLocks noChangeArrowheads="1"/>
            </p:cNvSpPr>
            <p:nvPr/>
          </p:nvSpPr>
          <p:spPr bwMode="auto">
            <a:xfrm>
              <a:off x="5080" y="1536"/>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2</a:t>
              </a:r>
              <a:endParaRPr kumimoji="1" lang="en-US" altLang="zh-CN" sz="2000" b="1" baseline="-30000">
                <a:latin typeface="Times New Roman" panose="02020603050405020304" pitchFamily="18" charset="0"/>
              </a:endParaRPr>
            </a:p>
          </p:txBody>
        </p:sp>
        <p:sp>
          <p:nvSpPr>
            <p:cNvPr id="143414" name="Rectangle 54"/>
            <p:cNvSpPr>
              <a:spLocks noChangeArrowheads="1"/>
            </p:cNvSpPr>
            <p:nvPr/>
          </p:nvSpPr>
          <p:spPr bwMode="auto">
            <a:xfrm>
              <a:off x="5088" y="3024"/>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m</a:t>
              </a:r>
              <a:endParaRPr kumimoji="1" lang="en-US" altLang="zh-CN" sz="2000" b="1" baseline="-30000">
                <a:latin typeface="Times New Roman" panose="02020603050405020304" pitchFamily="18" charset="0"/>
              </a:endParaRPr>
            </a:p>
          </p:txBody>
        </p:sp>
        <p:sp>
          <p:nvSpPr>
            <p:cNvPr id="143415" name="Rectangle 55"/>
            <p:cNvSpPr>
              <a:spLocks noChangeArrowheads="1"/>
            </p:cNvSpPr>
            <p:nvPr/>
          </p:nvSpPr>
          <p:spPr bwMode="auto">
            <a:xfrm>
              <a:off x="604" y="3024"/>
              <a:ext cx="2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n</a:t>
              </a:r>
              <a:endParaRPr kumimoji="1" lang="en-US" altLang="zh-CN" sz="2000" b="1" baseline="-30000">
                <a:latin typeface="Times New Roman" panose="02020603050405020304" pitchFamily="18" charset="0"/>
              </a:endParaRPr>
            </a:p>
          </p:txBody>
        </p:sp>
        <p:sp>
          <p:nvSpPr>
            <p:cNvPr id="143416" name="Rectangle 56"/>
            <p:cNvSpPr>
              <a:spLocks noChangeArrowheads="1"/>
            </p:cNvSpPr>
            <p:nvPr/>
          </p:nvSpPr>
          <p:spPr bwMode="auto">
            <a:xfrm>
              <a:off x="1114" y="2483"/>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143417" name="Rectangle 57"/>
            <p:cNvSpPr>
              <a:spLocks noChangeArrowheads="1"/>
            </p:cNvSpPr>
            <p:nvPr/>
          </p:nvSpPr>
          <p:spPr bwMode="auto">
            <a:xfrm>
              <a:off x="2208" y="2496"/>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143418" name="Rectangle 58"/>
            <p:cNvSpPr>
              <a:spLocks noChangeArrowheads="1"/>
            </p:cNvSpPr>
            <p:nvPr/>
          </p:nvSpPr>
          <p:spPr bwMode="auto">
            <a:xfrm>
              <a:off x="3120" y="2496"/>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143419" name="Rectangle 59"/>
            <p:cNvSpPr>
              <a:spLocks noChangeArrowheads="1"/>
            </p:cNvSpPr>
            <p:nvPr/>
          </p:nvSpPr>
          <p:spPr bwMode="auto">
            <a:xfrm>
              <a:off x="4495" y="254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143420" name="Rectangle 60"/>
            <p:cNvSpPr>
              <a:spLocks noChangeArrowheads="1"/>
            </p:cNvSpPr>
            <p:nvPr/>
          </p:nvSpPr>
          <p:spPr bwMode="auto">
            <a:xfrm>
              <a:off x="5040" y="254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143421" name="Rectangle 61"/>
            <p:cNvSpPr>
              <a:spLocks noChangeArrowheads="1"/>
            </p:cNvSpPr>
            <p:nvPr/>
          </p:nvSpPr>
          <p:spPr bwMode="auto">
            <a:xfrm>
              <a:off x="576" y="2493"/>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143422" name="Rectangle 62"/>
            <p:cNvSpPr>
              <a:spLocks noChangeArrowheads="1"/>
            </p:cNvSpPr>
            <p:nvPr/>
          </p:nvSpPr>
          <p:spPr bwMode="auto">
            <a:xfrm>
              <a:off x="3871" y="2521"/>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grpSp>
      <p:grpSp>
        <p:nvGrpSpPr>
          <p:cNvPr id="143423" name="Group 63"/>
          <p:cNvGrpSpPr/>
          <p:nvPr/>
        </p:nvGrpSpPr>
        <p:grpSpPr bwMode="auto">
          <a:xfrm>
            <a:off x="2514600" y="1371600"/>
            <a:ext cx="4495800" cy="366713"/>
            <a:chOff x="1584" y="864"/>
            <a:chExt cx="2832" cy="231"/>
          </a:xfrm>
        </p:grpSpPr>
        <p:sp>
          <p:nvSpPr>
            <p:cNvPr id="143424" name="Text Box 64"/>
            <p:cNvSpPr txBox="1">
              <a:spLocks noChangeArrowheads="1"/>
            </p:cNvSpPr>
            <p:nvPr/>
          </p:nvSpPr>
          <p:spPr bwMode="auto">
            <a:xfrm>
              <a:off x="1584" y="86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rPr>
                <a:t>W</a:t>
              </a:r>
              <a:r>
                <a:rPr lang="en-US" altLang="zh-CN" b="1" baseline="30000">
                  <a:latin typeface="Times New Roman" panose="02020603050405020304" pitchFamily="18" charset="0"/>
                </a:rPr>
                <a:t>(1)</a:t>
              </a:r>
              <a:endParaRPr lang="en-US" altLang="zh-CN" b="1">
                <a:latin typeface="Times New Roman" panose="02020603050405020304" pitchFamily="18" charset="0"/>
              </a:endParaRPr>
            </a:p>
          </p:txBody>
        </p:sp>
        <p:sp>
          <p:nvSpPr>
            <p:cNvPr id="143425" name="Text Box 65"/>
            <p:cNvSpPr txBox="1">
              <a:spLocks noChangeArrowheads="1"/>
            </p:cNvSpPr>
            <p:nvPr/>
          </p:nvSpPr>
          <p:spPr bwMode="auto">
            <a:xfrm>
              <a:off x="2592" y="86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rPr>
                <a:t>W</a:t>
              </a:r>
              <a:r>
                <a:rPr lang="en-US" altLang="zh-CN" b="1" baseline="30000">
                  <a:latin typeface="Times New Roman" panose="02020603050405020304" pitchFamily="18" charset="0"/>
                </a:rPr>
                <a:t>(2)</a:t>
              </a:r>
              <a:endParaRPr lang="en-US" altLang="zh-CN" b="1">
                <a:latin typeface="Times New Roman" panose="02020603050405020304" pitchFamily="18" charset="0"/>
              </a:endParaRPr>
            </a:p>
          </p:txBody>
        </p:sp>
        <p:sp>
          <p:nvSpPr>
            <p:cNvPr id="143426" name="Text Box 66"/>
            <p:cNvSpPr txBox="1">
              <a:spLocks noChangeArrowheads="1"/>
            </p:cNvSpPr>
            <p:nvPr/>
          </p:nvSpPr>
          <p:spPr bwMode="auto">
            <a:xfrm>
              <a:off x="3360" y="86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rPr>
                <a:t>W</a:t>
              </a:r>
              <a:r>
                <a:rPr lang="en-US" altLang="zh-CN" b="1" baseline="30000">
                  <a:latin typeface="Times New Roman" panose="02020603050405020304" pitchFamily="18" charset="0"/>
                </a:rPr>
                <a:t>(3)</a:t>
              </a:r>
              <a:endParaRPr lang="en-US" altLang="zh-CN" b="1">
                <a:latin typeface="Times New Roman" panose="02020603050405020304" pitchFamily="18" charset="0"/>
              </a:endParaRPr>
            </a:p>
          </p:txBody>
        </p:sp>
        <p:sp>
          <p:nvSpPr>
            <p:cNvPr id="143427" name="Text Box 67"/>
            <p:cNvSpPr txBox="1">
              <a:spLocks noChangeArrowheads="1"/>
            </p:cNvSpPr>
            <p:nvPr/>
          </p:nvSpPr>
          <p:spPr bwMode="auto">
            <a:xfrm>
              <a:off x="4032" y="86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rPr>
                <a:t>W</a:t>
              </a:r>
              <a:r>
                <a:rPr lang="en-US" altLang="zh-CN" b="1" baseline="30000">
                  <a:latin typeface="Times New Roman" panose="02020603050405020304" pitchFamily="18" charset="0"/>
                </a:rPr>
                <a:t>(L)</a:t>
              </a:r>
              <a:endParaRPr lang="en-US" altLang="zh-CN" b="1">
                <a:latin typeface="Times New Roman" panose="02020603050405020304" pitchFamily="18" charset="0"/>
              </a:endParaRPr>
            </a:p>
          </p:txBody>
        </p:sp>
      </p:grpSp>
      <p:sp>
        <p:nvSpPr>
          <p:cNvPr id="69" name="Rectangle 2"/>
          <p:cNvSpPr txBox="1">
            <a:spLocks noChangeArrowheads="1"/>
          </p:cNvSpPr>
          <p:nvPr/>
        </p:nvSpPr>
        <p:spPr bwMode="auto">
          <a:xfrm>
            <a:off x="762000" y="0"/>
            <a:ext cx="8229600" cy="586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6.4 BP</a:t>
            </a:r>
            <a:r>
              <a:rPr lang="zh-CN" altLang="en-US" sz="4000" dirty="0" smtClean="0">
                <a:latin typeface="宋体" panose="02010600030101010101" pitchFamily="2" charset="-122"/>
                <a:ea typeface="宋体" panose="02010600030101010101" pitchFamily="2" charset="-122"/>
              </a:rPr>
              <a:t>神经网络</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3363"/>
                                        </p:tgtEl>
                                        <p:attrNameLst>
                                          <p:attrName>style.visibility</p:attrName>
                                        </p:attrNameLst>
                                      </p:cBhvr>
                                      <p:to>
                                        <p:strVal val="visible"/>
                                      </p:to>
                                    </p:set>
                                    <p:anim calcmode="lin" valueType="num">
                                      <p:cBhvr additive="base">
                                        <p:cTn id="7" dur="500" fill="hold"/>
                                        <p:tgtEl>
                                          <p:spTgt spid="143363"/>
                                        </p:tgtEl>
                                        <p:attrNameLst>
                                          <p:attrName>ppt_x</p:attrName>
                                        </p:attrNameLst>
                                      </p:cBhvr>
                                      <p:tavLst>
                                        <p:tav tm="0">
                                          <p:val>
                                            <p:strVal val="0-#ppt_w/2"/>
                                          </p:val>
                                        </p:tav>
                                        <p:tav tm="100000">
                                          <p:val>
                                            <p:strVal val="#ppt_x"/>
                                          </p:val>
                                        </p:tav>
                                      </p:tavLst>
                                    </p:anim>
                                    <p:anim calcmode="lin" valueType="num">
                                      <p:cBhvr additive="base">
                                        <p:cTn id="8" dur="500" fill="hold"/>
                                        <p:tgtEl>
                                          <p:spTgt spid="1433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3423"/>
                                        </p:tgtEl>
                                        <p:attrNameLst>
                                          <p:attrName>style.visibility</p:attrName>
                                        </p:attrNameLst>
                                      </p:cBhvr>
                                      <p:to>
                                        <p:strVal val="visible"/>
                                      </p:to>
                                    </p:set>
                                    <p:anim calcmode="lin" valueType="num">
                                      <p:cBhvr additive="base">
                                        <p:cTn id="13" dur="500" fill="hold"/>
                                        <p:tgtEl>
                                          <p:spTgt spid="143423"/>
                                        </p:tgtEl>
                                        <p:attrNameLst>
                                          <p:attrName>ppt_x</p:attrName>
                                        </p:attrNameLst>
                                      </p:cBhvr>
                                      <p:tavLst>
                                        <p:tav tm="0">
                                          <p:val>
                                            <p:strVal val="0-#ppt_w/2"/>
                                          </p:val>
                                        </p:tav>
                                        <p:tav tm="100000">
                                          <p:val>
                                            <p:strVal val="#ppt_x"/>
                                          </p:val>
                                        </p:tav>
                                      </p:tavLst>
                                    </p:anim>
                                    <p:anim calcmode="lin" valueType="num">
                                      <p:cBhvr additive="base">
                                        <p:cTn id="14" dur="500" fill="hold"/>
                                        <p:tgtEl>
                                          <p:spTgt spid="1434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762000" y="685800"/>
            <a:ext cx="8229600" cy="533400"/>
          </a:xfrm>
        </p:spPr>
        <p:txBody>
          <a:bodyPr/>
          <a:lstStyle/>
          <a:p>
            <a:r>
              <a:rPr lang="zh-CN" altLang="en-US" b="1" dirty="0">
                <a:solidFill>
                  <a:srgbClr val="C00000"/>
                </a:solidFill>
                <a:latin typeface="宋体" panose="02010600030101010101" pitchFamily="2" charset="-122"/>
                <a:ea typeface="宋体" panose="02010600030101010101" pitchFamily="2" charset="-122"/>
              </a:rPr>
              <a:t>网络的拓扑结构</a:t>
            </a:r>
            <a:r>
              <a:rPr lang="zh-CN" altLang="en-US" dirty="0">
                <a:solidFill>
                  <a:srgbClr val="C00000"/>
                </a:solidFill>
                <a:latin typeface="宋体" panose="02010600030101010101" pitchFamily="2" charset="-122"/>
                <a:ea typeface="宋体" panose="02010600030101010101" pitchFamily="2" charset="-122"/>
              </a:rPr>
              <a:t> </a:t>
            </a:r>
            <a:endParaRPr lang="zh-CN" altLang="en-US" dirty="0">
              <a:solidFill>
                <a:srgbClr val="C00000"/>
              </a:solidFill>
              <a:latin typeface="宋体" panose="02010600030101010101" pitchFamily="2" charset="-122"/>
              <a:ea typeface="宋体" panose="02010600030101010101" pitchFamily="2" charset="-122"/>
            </a:endParaRPr>
          </a:p>
        </p:txBody>
      </p:sp>
      <p:sp>
        <p:nvSpPr>
          <p:cNvPr id="145411" name="Rectangle 3"/>
          <p:cNvSpPr>
            <a:spLocks noGrp="1" noChangeArrowheads="1"/>
          </p:cNvSpPr>
          <p:nvPr>
            <p:ph type="body" idx="1"/>
          </p:nvPr>
        </p:nvSpPr>
        <p:spPr>
          <a:xfrm>
            <a:off x="76200" y="1143000"/>
            <a:ext cx="8991600" cy="5334000"/>
          </a:xfrm>
        </p:spPr>
        <p:txBody>
          <a:bodyPr/>
          <a:lstStyle/>
          <a:p>
            <a:pPr marL="609600" indent="-609600" algn="just">
              <a:buFontTx/>
              <a:buAutoNum type="arabicPeriod"/>
            </a:pPr>
            <a:r>
              <a:rPr lang="en-US" altLang="zh-CN" b="1" dirty="0">
                <a:latin typeface="宋体" panose="02010600030101010101" pitchFamily="2" charset="-122"/>
                <a:ea typeface="宋体" panose="02010600030101010101" pitchFamily="2" charset="-122"/>
              </a:rPr>
              <a:t>BP</a:t>
            </a:r>
            <a:r>
              <a:rPr lang="zh-CN" altLang="en-US" b="1" dirty="0">
                <a:latin typeface="宋体" panose="02010600030101010101" pitchFamily="2" charset="-122"/>
                <a:ea typeface="宋体" panose="02010600030101010101" pitchFamily="2" charset="-122"/>
              </a:rPr>
              <a:t>网的结构</a:t>
            </a:r>
            <a:endParaRPr lang="zh-CN" altLang="en-US" b="1" dirty="0">
              <a:latin typeface="宋体" panose="02010600030101010101" pitchFamily="2" charset="-122"/>
              <a:ea typeface="宋体" panose="02010600030101010101" pitchFamily="2" charset="-122"/>
            </a:endParaRPr>
          </a:p>
          <a:p>
            <a:pPr marL="609600" indent="-609600" algn="just">
              <a:buFontTx/>
              <a:buAutoNum type="arabicPeriod"/>
            </a:pPr>
            <a:r>
              <a:rPr lang="zh-CN" altLang="en-US" b="1" dirty="0">
                <a:latin typeface="宋体" panose="02010600030101010101" pitchFamily="2" charset="-122"/>
                <a:ea typeface="宋体" panose="02010600030101010101" pitchFamily="2" charset="-122"/>
              </a:rPr>
              <a:t>由输入向量、输出向量的维数、网络隐藏层的层数和各个隐藏层神经元的个数的决定</a:t>
            </a:r>
            <a:endParaRPr lang="zh-CN" altLang="en-US" b="1" dirty="0">
              <a:latin typeface="宋体" panose="02010600030101010101" pitchFamily="2" charset="-122"/>
              <a:ea typeface="宋体" panose="02010600030101010101" pitchFamily="2" charset="-122"/>
            </a:endParaRPr>
          </a:p>
          <a:p>
            <a:pPr marL="609600" indent="-609600" algn="just">
              <a:buFontTx/>
              <a:buAutoNum type="arabicPeriod"/>
            </a:pPr>
            <a:r>
              <a:rPr lang="zh-CN" altLang="en-US" b="1" dirty="0">
                <a:latin typeface="宋体" panose="02010600030101010101" pitchFamily="2" charset="-122"/>
                <a:ea typeface="宋体" panose="02010600030101010101" pitchFamily="2" charset="-122"/>
              </a:rPr>
              <a:t>实验：增加隐藏层的层数和隐藏层神经元个数不一定总能够提高网络精度和表达能力。</a:t>
            </a:r>
            <a:endParaRPr lang="zh-CN" altLang="en-US" b="1" dirty="0">
              <a:latin typeface="宋体" panose="02010600030101010101" pitchFamily="2" charset="-122"/>
              <a:ea typeface="宋体" panose="02010600030101010101" pitchFamily="2" charset="-122"/>
            </a:endParaRPr>
          </a:p>
          <a:p>
            <a:pPr marL="609600" indent="-609600" algn="just">
              <a:buFontTx/>
              <a:buAutoNum type="arabicPeriod"/>
            </a:pPr>
            <a:r>
              <a:rPr lang="en-US" altLang="zh-CN" b="1" dirty="0">
                <a:latin typeface="宋体" panose="02010600030101010101" pitchFamily="2" charset="-122"/>
                <a:ea typeface="宋体" panose="02010600030101010101" pitchFamily="2" charset="-122"/>
              </a:rPr>
              <a:t>BP</a:t>
            </a:r>
            <a:r>
              <a:rPr lang="zh-CN" altLang="en-US" b="1" dirty="0">
                <a:latin typeface="宋体" panose="02010600030101010101" pitchFamily="2" charset="-122"/>
                <a:ea typeface="宋体" panose="02010600030101010101" pitchFamily="2" charset="-122"/>
              </a:rPr>
              <a:t>网一般都选用二级网络。</a:t>
            </a:r>
            <a:endParaRPr lang="zh-CN" altLang="en-US" b="1" dirty="0">
              <a:latin typeface="宋体" panose="02010600030101010101" pitchFamily="2" charset="-122"/>
              <a:ea typeface="宋体" panose="02010600030101010101" pitchFamily="2" charset="-122"/>
            </a:endParaRPr>
          </a:p>
        </p:txBody>
      </p:sp>
      <p:sp>
        <p:nvSpPr>
          <p:cNvPr id="5" name="Rectangle 2"/>
          <p:cNvSpPr txBox="1">
            <a:spLocks noChangeArrowheads="1"/>
          </p:cNvSpPr>
          <p:nvPr/>
        </p:nvSpPr>
        <p:spPr bwMode="auto">
          <a:xfrm>
            <a:off x="762000" y="0"/>
            <a:ext cx="8229600" cy="572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6.4 BP</a:t>
            </a:r>
            <a:r>
              <a:rPr lang="zh-CN" altLang="en-US" sz="4000" dirty="0" smtClean="0">
                <a:latin typeface="宋体" panose="02010600030101010101" pitchFamily="2" charset="-122"/>
                <a:ea typeface="宋体" panose="02010600030101010101" pitchFamily="2" charset="-122"/>
              </a:rPr>
              <a:t>神经网络</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 calcmode="lin" valueType="num">
                                      <p:cBhvr additive="base">
                                        <p:cTn id="7" dur="500" fill="hold"/>
                                        <p:tgtEl>
                                          <p:spTgt spid="1454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5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5411">
                                            <p:txEl>
                                              <p:pRg st="1" end="1"/>
                                            </p:txEl>
                                          </p:spTgt>
                                        </p:tgtEl>
                                        <p:attrNameLst>
                                          <p:attrName>style.visibility</p:attrName>
                                        </p:attrNameLst>
                                      </p:cBhvr>
                                      <p:to>
                                        <p:strVal val="visible"/>
                                      </p:to>
                                    </p:set>
                                    <p:anim calcmode="lin" valueType="num">
                                      <p:cBhvr additive="base">
                                        <p:cTn id="13" dur="500" fill="hold"/>
                                        <p:tgtEl>
                                          <p:spTgt spid="1454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54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5411">
                                            <p:txEl>
                                              <p:pRg st="2" end="2"/>
                                            </p:txEl>
                                          </p:spTgt>
                                        </p:tgtEl>
                                        <p:attrNameLst>
                                          <p:attrName>style.visibility</p:attrName>
                                        </p:attrNameLst>
                                      </p:cBhvr>
                                      <p:to>
                                        <p:strVal val="visible"/>
                                      </p:to>
                                    </p:set>
                                    <p:anim calcmode="lin" valueType="num">
                                      <p:cBhvr additive="base">
                                        <p:cTn id="19" dur="500" fill="hold"/>
                                        <p:tgtEl>
                                          <p:spTgt spid="1454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54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5411">
                                            <p:txEl>
                                              <p:pRg st="3" end="3"/>
                                            </p:txEl>
                                          </p:spTgt>
                                        </p:tgtEl>
                                        <p:attrNameLst>
                                          <p:attrName>style.visibility</p:attrName>
                                        </p:attrNameLst>
                                      </p:cBhvr>
                                      <p:to>
                                        <p:strVal val="visible"/>
                                      </p:to>
                                    </p:set>
                                    <p:anim calcmode="lin" valueType="num">
                                      <p:cBhvr additive="base">
                                        <p:cTn id="25" dur="500" fill="hold"/>
                                        <p:tgtEl>
                                          <p:spTgt spid="1454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54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65480" y="27305"/>
            <a:ext cx="8229600" cy="582930"/>
          </a:xfrm>
        </p:spPr>
        <p:txBody>
          <a:bodyPr/>
          <a:lstStyle/>
          <a:p>
            <a:r>
              <a:rPr lang="en-US" altLang="zh-CN" sz="4000" b="1">
                <a:latin typeface="宋体" panose="02010600030101010101" pitchFamily="2" charset="-122"/>
                <a:ea typeface="宋体" panose="02010600030101010101" pitchFamily="2" charset="-122"/>
              </a:rPr>
              <a:t>6.1 </a:t>
            </a:r>
            <a:r>
              <a:rPr lang="zh-CN" altLang="en-US" sz="4000" b="1">
                <a:latin typeface="宋体" panose="02010600030101010101" pitchFamily="2" charset="-122"/>
                <a:ea typeface="宋体" panose="02010600030101010101" pitchFamily="2" charset="-122"/>
              </a:rPr>
              <a:t>人工神经网络的提出</a:t>
            </a:r>
            <a:endParaRPr lang="zh-CN" altLang="en-US" sz="4000">
              <a:latin typeface="宋体" panose="02010600030101010101" pitchFamily="2" charset="-122"/>
              <a:ea typeface="宋体" panose="02010600030101010101" pitchFamily="2" charset="-122"/>
            </a:endParaRPr>
          </a:p>
        </p:txBody>
      </p:sp>
      <p:sp>
        <p:nvSpPr>
          <p:cNvPr id="24579" name="Rectangle 3"/>
          <p:cNvSpPr>
            <a:spLocks noGrp="1" noChangeArrowheads="1"/>
          </p:cNvSpPr>
          <p:nvPr>
            <p:ph type="body" idx="1"/>
          </p:nvPr>
        </p:nvSpPr>
        <p:spPr>
          <a:xfrm>
            <a:off x="76200" y="746760"/>
            <a:ext cx="8991600" cy="5730240"/>
          </a:xfrm>
        </p:spPr>
        <p:txBody>
          <a:bodyPr/>
          <a:lstStyle/>
          <a:p>
            <a:pPr marL="800100" lvl="1" indent="-342900">
              <a:lnSpc>
                <a:spcPct val="120000"/>
              </a:lnSpc>
              <a:spcBef>
                <a:spcPts val="20"/>
              </a:spcBef>
              <a:spcAft>
                <a:spcPts val="0"/>
              </a:spcAft>
              <a:buClrTx/>
              <a:buFont typeface="BatangChe" panose="02030609000101010101" charset="-127"/>
              <a:buChar char="-"/>
            </a:pPr>
            <a:r>
              <a:rPr lang="zh-CN" altLang="en-US" sz="2400" b="1" dirty="0">
                <a:solidFill>
                  <a:srgbClr val="FF0000"/>
                </a:solidFill>
                <a:latin typeface="宋体" panose="02010600030101010101" pitchFamily="2" charset="-122"/>
                <a:ea typeface="宋体" panose="02010600030101010101" pitchFamily="2" charset="-122"/>
              </a:rPr>
              <a:t>联想、推理、判断、决策语言的能力。</a:t>
            </a:r>
            <a:endParaRPr lang="zh-CN" altLang="en-US" sz="2400" b="1" dirty="0">
              <a:solidFill>
                <a:srgbClr val="FF0000"/>
              </a:solidFill>
              <a:latin typeface="宋体" panose="02010600030101010101" pitchFamily="2" charset="-122"/>
              <a:ea typeface="宋体" panose="02010600030101010101" pitchFamily="2" charset="-122"/>
            </a:endParaRPr>
          </a:p>
          <a:p>
            <a:pPr marL="1257300" lvl="2" indent="-342900">
              <a:lnSpc>
                <a:spcPct val="120000"/>
              </a:lnSpc>
              <a:spcBef>
                <a:spcPts val="20"/>
              </a:spcBef>
              <a:spcAft>
                <a:spcPts val="0"/>
              </a:spcAft>
              <a:buFont typeface="Arial" panose="020B0604020202020204" pitchFamily="34" charset="0"/>
              <a:buChar char="•"/>
            </a:pPr>
            <a:r>
              <a:rPr lang="zh-CN" altLang="en-US" sz="2400" b="1" dirty="0">
                <a:solidFill>
                  <a:srgbClr val="FF0000"/>
                </a:solidFill>
                <a:latin typeface="宋体" panose="02010600030101010101" pitchFamily="2" charset="-122"/>
                <a:ea typeface="宋体" panose="02010600030101010101" pitchFamily="2" charset="-122"/>
              </a:rPr>
              <a:t>这是智能的高级形式的又一方面。</a:t>
            </a:r>
            <a:endParaRPr lang="zh-CN" altLang="en-US" sz="2400" b="1" dirty="0">
              <a:solidFill>
                <a:srgbClr val="FF0000"/>
              </a:solidFill>
              <a:latin typeface="宋体" panose="02010600030101010101" pitchFamily="2" charset="-122"/>
              <a:ea typeface="宋体" panose="02010600030101010101" pitchFamily="2" charset="-122"/>
            </a:endParaRPr>
          </a:p>
          <a:p>
            <a:pPr marL="1257300" lvl="2" indent="-342900">
              <a:lnSpc>
                <a:spcPct val="120000"/>
              </a:lnSpc>
              <a:spcBef>
                <a:spcPts val="20"/>
              </a:spcBef>
              <a:spcAft>
                <a:spcPts val="0"/>
              </a:spcAft>
              <a:buFont typeface="Arial" panose="020B0604020202020204" pitchFamily="34" charset="0"/>
              <a:buChar char="•"/>
            </a:pPr>
            <a:r>
              <a:rPr lang="zh-CN" altLang="en-US" sz="2400" b="1" dirty="0">
                <a:solidFill>
                  <a:srgbClr val="FF0000"/>
                </a:solidFill>
                <a:latin typeface="宋体" panose="02010600030101010101" pitchFamily="2" charset="-122"/>
                <a:ea typeface="宋体" panose="02010600030101010101" pitchFamily="2" charset="-122"/>
              </a:rPr>
              <a:t>预测和认识</a:t>
            </a:r>
            <a:endParaRPr lang="zh-CN" altLang="en-US" sz="2400" b="1" dirty="0">
              <a:solidFill>
                <a:srgbClr val="FF0000"/>
              </a:solidFill>
              <a:latin typeface="宋体" panose="02010600030101010101" pitchFamily="2" charset="-122"/>
              <a:ea typeface="宋体" panose="02010600030101010101" pitchFamily="2" charset="-122"/>
            </a:endParaRPr>
          </a:p>
          <a:p>
            <a:pPr marL="1257300" lvl="2" indent="-342900">
              <a:lnSpc>
                <a:spcPct val="120000"/>
              </a:lnSpc>
              <a:spcBef>
                <a:spcPts val="20"/>
              </a:spcBef>
              <a:spcAft>
                <a:spcPts val="0"/>
              </a:spcAft>
              <a:buFont typeface="Arial" panose="020B0604020202020204" pitchFamily="34" charset="0"/>
              <a:buChar char="•"/>
            </a:pPr>
            <a:r>
              <a:rPr lang="zh-CN" altLang="en-US" sz="2400" b="1" dirty="0">
                <a:solidFill>
                  <a:srgbClr val="FF0000"/>
                </a:solidFill>
                <a:latin typeface="宋体" panose="02010600030101010101" pitchFamily="2" charset="-122"/>
                <a:ea typeface="宋体" panose="02010600030101010101" pitchFamily="2" charset="-122"/>
              </a:rPr>
              <a:t>“主动”和“被动”之分。联想、推理、判断、决策的能力是“主动”的基础。</a:t>
            </a:r>
            <a:endParaRPr lang="zh-CN" altLang="en-US" sz="2400" b="1" dirty="0">
              <a:solidFill>
                <a:srgbClr val="FF0000"/>
              </a:solidFill>
              <a:latin typeface="宋体" panose="02010600030101010101" pitchFamily="2" charset="-122"/>
              <a:ea typeface="宋体" panose="02010600030101010101" pitchFamily="2" charset="-122"/>
            </a:endParaRPr>
          </a:p>
          <a:p>
            <a:pPr marL="800100" lvl="1" indent="-342900">
              <a:lnSpc>
                <a:spcPct val="120000"/>
              </a:lnSpc>
              <a:spcBef>
                <a:spcPts val="20"/>
              </a:spcBef>
              <a:spcAft>
                <a:spcPts val="0"/>
              </a:spcAft>
              <a:buClrTx/>
              <a:buFont typeface="BatangChe" panose="02030609000101010101" charset="-127"/>
              <a:buChar char="-"/>
            </a:pPr>
            <a:r>
              <a:rPr lang="zh-CN" altLang="en-US" sz="2400" b="1" dirty="0">
                <a:solidFill>
                  <a:srgbClr val="FF0000"/>
                </a:solidFill>
                <a:latin typeface="宋体" panose="02010600030101010101" pitchFamily="2" charset="-122"/>
                <a:ea typeface="宋体" panose="02010600030101010101" pitchFamily="2" charset="-122"/>
              </a:rPr>
              <a:t>运用进行抽象、概括的能力</a:t>
            </a:r>
            <a:endParaRPr lang="zh-CN" altLang="en-US" sz="2400" b="1" dirty="0">
              <a:solidFill>
                <a:srgbClr val="FF0000"/>
              </a:solidFill>
              <a:latin typeface="宋体" panose="02010600030101010101" pitchFamily="2" charset="-122"/>
              <a:ea typeface="宋体" panose="02010600030101010101" pitchFamily="2" charset="-122"/>
            </a:endParaRPr>
          </a:p>
          <a:p>
            <a:pPr marL="800100" lvl="1" indent="-342900">
              <a:lnSpc>
                <a:spcPct val="120000"/>
              </a:lnSpc>
              <a:spcBef>
                <a:spcPts val="20"/>
              </a:spcBef>
              <a:spcAft>
                <a:spcPts val="0"/>
              </a:spcAft>
              <a:buClrTx/>
              <a:buFont typeface="BatangChe" panose="02030609000101010101" charset="-127"/>
              <a:buChar char="-"/>
            </a:pPr>
            <a:r>
              <a:rPr lang="zh-CN" altLang="en-US" sz="2400" b="1" dirty="0">
                <a:solidFill>
                  <a:srgbClr val="FF0000"/>
                </a:solidFill>
                <a:latin typeface="宋体" panose="02010600030101010101" pitchFamily="2" charset="-122"/>
                <a:ea typeface="宋体" panose="02010600030101010101" pitchFamily="2" charset="-122"/>
              </a:rPr>
              <a:t>上述这</a:t>
            </a:r>
            <a:r>
              <a:rPr lang="en-US" altLang="zh-CN" sz="2400" b="1" dirty="0">
                <a:solidFill>
                  <a:srgbClr val="FF0000"/>
                </a:solidFill>
                <a:latin typeface="宋体" panose="02010600030101010101" pitchFamily="2" charset="-122"/>
                <a:ea typeface="宋体" panose="02010600030101010101" pitchFamily="2" charset="-122"/>
              </a:rPr>
              <a:t>5</a:t>
            </a:r>
            <a:r>
              <a:rPr lang="zh-CN" altLang="en-US" sz="2400" b="1" dirty="0">
                <a:solidFill>
                  <a:srgbClr val="FF0000"/>
                </a:solidFill>
                <a:latin typeface="宋体" panose="02010600030101010101" pitchFamily="2" charset="-122"/>
                <a:ea typeface="宋体" panose="02010600030101010101" pitchFamily="2" charset="-122"/>
              </a:rPr>
              <a:t>种能力，被认为是人类智能最为基本的能力。</a:t>
            </a:r>
            <a:endParaRPr lang="zh-CN" altLang="en-US" sz="2400" b="1" dirty="0">
              <a:solidFill>
                <a:srgbClr val="FF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anim calcmode="lin" valueType="num">
                                      <p:cBhvr additive="base">
                                        <p:cTn id="11" dur="500" fill="hold"/>
                                        <p:tgtEl>
                                          <p:spTgt spid="2457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45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anim calcmode="lin" valueType="num">
                                      <p:cBhvr additive="base">
                                        <p:cTn id="15" dur="500" fill="hold"/>
                                        <p:tgtEl>
                                          <p:spTgt spid="2457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457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anim calcmode="lin" valueType="num">
                                      <p:cBhvr additive="base">
                                        <p:cTn id="19" dur="500" fill="hold"/>
                                        <p:tgtEl>
                                          <p:spTgt spid="2457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anim calcmode="lin" valueType="num">
                                      <p:cBhvr additive="base">
                                        <p:cTn id="23" dur="500" fill="hold"/>
                                        <p:tgtEl>
                                          <p:spTgt spid="2457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457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anim calcmode="lin" valueType="num">
                                      <p:cBhvr additive="base">
                                        <p:cTn id="27" dur="500" fill="hold"/>
                                        <p:tgtEl>
                                          <p:spTgt spid="24579">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45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57200" y="777240"/>
            <a:ext cx="8229600" cy="533400"/>
          </a:xfrm>
        </p:spPr>
        <p:txBody>
          <a:bodyPr/>
          <a:lstStyle/>
          <a:p>
            <a:pPr algn="ctr"/>
            <a:r>
              <a:rPr lang="zh-CN" altLang="en-US" b="1" dirty="0">
                <a:solidFill>
                  <a:srgbClr val="C00000"/>
                </a:solidFill>
                <a:latin typeface="宋体" panose="02010600030101010101" pitchFamily="2" charset="-122"/>
                <a:ea typeface="宋体" panose="02010600030101010101" pitchFamily="2" charset="-122"/>
              </a:rPr>
              <a:t>网络的拓扑结构</a:t>
            </a:r>
            <a:endParaRPr lang="zh-CN" altLang="en-US" dirty="0">
              <a:solidFill>
                <a:srgbClr val="C00000"/>
              </a:solidFill>
              <a:latin typeface="宋体" panose="02010600030101010101" pitchFamily="2" charset="-122"/>
              <a:ea typeface="宋体" panose="02010600030101010101" pitchFamily="2" charset="-122"/>
            </a:endParaRPr>
          </a:p>
        </p:txBody>
      </p:sp>
      <p:grpSp>
        <p:nvGrpSpPr>
          <p:cNvPr id="147459" name="Group 3"/>
          <p:cNvGrpSpPr/>
          <p:nvPr/>
        </p:nvGrpSpPr>
        <p:grpSpPr bwMode="auto">
          <a:xfrm>
            <a:off x="914400" y="1828800"/>
            <a:ext cx="7612063" cy="4244975"/>
            <a:chOff x="576" y="806"/>
            <a:chExt cx="4795" cy="3029"/>
          </a:xfrm>
        </p:grpSpPr>
        <p:grpSp>
          <p:nvGrpSpPr>
            <p:cNvPr id="147460" name="Group 4"/>
            <p:cNvGrpSpPr/>
            <p:nvPr/>
          </p:nvGrpSpPr>
          <p:grpSpPr bwMode="auto">
            <a:xfrm>
              <a:off x="576" y="864"/>
              <a:ext cx="4704" cy="2602"/>
              <a:chOff x="576" y="864"/>
              <a:chExt cx="3187" cy="2602"/>
            </a:xfrm>
          </p:grpSpPr>
          <p:sp>
            <p:nvSpPr>
              <p:cNvPr id="147461" name="Oval 5"/>
              <p:cNvSpPr>
                <a:spLocks noChangeArrowheads="1"/>
              </p:cNvSpPr>
              <p:nvPr/>
            </p:nvSpPr>
            <p:spPr bwMode="auto">
              <a:xfrm>
                <a:off x="1183" y="953"/>
                <a:ext cx="152" cy="186"/>
              </a:xfrm>
              <a:prstGeom prst="ellipse">
                <a:avLst/>
              </a:prstGeom>
              <a:solidFill>
                <a:srgbClr val="FFFFFF"/>
              </a:solidFill>
              <a:ln w="9525">
                <a:solidFill>
                  <a:srgbClr val="000000"/>
                </a:solidFill>
                <a:round/>
              </a:ln>
            </p:spPr>
            <p:txBody>
              <a:bodyPr/>
              <a:lstStyle/>
              <a:p>
                <a:endParaRPr lang="zh-CN" altLang="en-US"/>
              </a:p>
            </p:txBody>
          </p:sp>
          <p:sp>
            <p:nvSpPr>
              <p:cNvPr id="147462" name="Oval 6"/>
              <p:cNvSpPr>
                <a:spLocks noChangeArrowheads="1"/>
              </p:cNvSpPr>
              <p:nvPr/>
            </p:nvSpPr>
            <p:spPr bwMode="auto">
              <a:xfrm>
                <a:off x="1183" y="1715"/>
                <a:ext cx="152" cy="186"/>
              </a:xfrm>
              <a:prstGeom prst="ellipse">
                <a:avLst/>
              </a:prstGeom>
              <a:solidFill>
                <a:srgbClr val="FFFFFF"/>
              </a:solidFill>
              <a:ln w="9525">
                <a:solidFill>
                  <a:srgbClr val="000000"/>
                </a:solidFill>
                <a:round/>
              </a:ln>
            </p:spPr>
            <p:txBody>
              <a:bodyPr/>
              <a:lstStyle/>
              <a:p>
                <a:endParaRPr lang="zh-CN" altLang="en-US"/>
              </a:p>
            </p:txBody>
          </p:sp>
          <p:sp>
            <p:nvSpPr>
              <p:cNvPr id="147463" name="Oval 7"/>
              <p:cNvSpPr>
                <a:spLocks noChangeArrowheads="1"/>
              </p:cNvSpPr>
              <p:nvPr/>
            </p:nvSpPr>
            <p:spPr bwMode="auto">
              <a:xfrm>
                <a:off x="1183" y="3202"/>
                <a:ext cx="152" cy="185"/>
              </a:xfrm>
              <a:prstGeom prst="ellipse">
                <a:avLst/>
              </a:prstGeom>
              <a:solidFill>
                <a:srgbClr val="FFFFFF"/>
              </a:solidFill>
              <a:ln w="9525">
                <a:solidFill>
                  <a:srgbClr val="000000"/>
                </a:solidFill>
                <a:round/>
              </a:ln>
            </p:spPr>
            <p:txBody>
              <a:bodyPr/>
              <a:lstStyle/>
              <a:p>
                <a:endParaRPr lang="zh-CN" altLang="en-US"/>
              </a:p>
            </p:txBody>
          </p:sp>
          <p:sp>
            <p:nvSpPr>
              <p:cNvPr id="147464" name="Rectangle 8"/>
              <p:cNvSpPr>
                <a:spLocks noChangeArrowheads="1"/>
              </p:cNvSpPr>
              <p:nvPr/>
            </p:nvSpPr>
            <p:spPr bwMode="auto">
              <a:xfrm>
                <a:off x="2245" y="864"/>
                <a:ext cx="152" cy="372"/>
              </a:xfrm>
              <a:prstGeom prst="rect">
                <a:avLst/>
              </a:prstGeom>
              <a:solidFill>
                <a:srgbClr val="FFFFFF"/>
              </a:solidFill>
              <a:ln w="9525">
                <a:solidFill>
                  <a:srgbClr val="000000"/>
                </a:solidFill>
                <a:miter lim="800000"/>
              </a:ln>
            </p:spPr>
            <p:txBody>
              <a:bodyPr/>
              <a:lstStyle/>
              <a:p>
                <a:endParaRPr lang="zh-CN" altLang="en-US"/>
              </a:p>
            </p:txBody>
          </p:sp>
          <p:sp>
            <p:nvSpPr>
              <p:cNvPr id="147465" name="Rectangle 9"/>
              <p:cNvSpPr>
                <a:spLocks noChangeArrowheads="1"/>
              </p:cNvSpPr>
              <p:nvPr/>
            </p:nvSpPr>
            <p:spPr bwMode="auto">
              <a:xfrm>
                <a:off x="2245" y="1607"/>
                <a:ext cx="152" cy="372"/>
              </a:xfrm>
              <a:prstGeom prst="rect">
                <a:avLst/>
              </a:prstGeom>
              <a:solidFill>
                <a:srgbClr val="FFFFFF"/>
              </a:solidFill>
              <a:ln w="9525">
                <a:solidFill>
                  <a:srgbClr val="000000"/>
                </a:solidFill>
                <a:miter lim="800000"/>
              </a:ln>
            </p:spPr>
            <p:txBody>
              <a:bodyPr/>
              <a:lstStyle/>
              <a:p>
                <a:endParaRPr lang="zh-CN" altLang="en-US"/>
              </a:p>
            </p:txBody>
          </p:sp>
          <p:sp>
            <p:nvSpPr>
              <p:cNvPr id="147466" name="Rectangle 10"/>
              <p:cNvSpPr>
                <a:spLocks noChangeArrowheads="1"/>
              </p:cNvSpPr>
              <p:nvPr/>
            </p:nvSpPr>
            <p:spPr bwMode="auto">
              <a:xfrm>
                <a:off x="2245" y="3094"/>
                <a:ext cx="152" cy="372"/>
              </a:xfrm>
              <a:prstGeom prst="rect">
                <a:avLst/>
              </a:prstGeom>
              <a:solidFill>
                <a:srgbClr val="FFFFFF"/>
              </a:solidFill>
              <a:ln w="9525">
                <a:solidFill>
                  <a:srgbClr val="000000"/>
                </a:solidFill>
                <a:miter lim="800000"/>
              </a:ln>
            </p:spPr>
            <p:txBody>
              <a:bodyPr/>
              <a:lstStyle/>
              <a:p>
                <a:endParaRPr lang="zh-CN" altLang="en-US"/>
              </a:p>
            </p:txBody>
          </p:sp>
          <p:sp>
            <p:nvSpPr>
              <p:cNvPr id="147467" name="Rectangle 11"/>
              <p:cNvSpPr>
                <a:spLocks noChangeArrowheads="1"/>
              </p:cNvSpPr>
              <p:nvPr/>
            </p:nvSpPr>
            <p:spPr bwMode="auto">
              <a:xfrm>
                <a:off x="3156" y="864"/>
                <a:ext cx="151" cy="372"/>
              </a:xfrm>
              <a:prstGeom prst="rect">
                <a:avLst/>
              </a:prstGeom>
              <a:solidFill>
                <a:srgbClr val="FFFFFF"/>
              </a:solidFill>
              <a:ln w="9525">
                <a:solidFill>
                  <a:srgbClr val="000000"/>
                </a:solidFill>
                <a:miter lim="800000"/>
              </a:ln>
            </p:spPr>
            <p:txBody>
              <a:bodyPr/>
              <a:lstStyle/>
              <a:p>
                <a:endParaRPr lang="zh-CN" altLang="en-US"/>
              </a:p>
            </p:txBody>
          </p:sp>
          <p:sp>
            <p:nvSpPr>
              <p:cNvPr id="147468" name="Rectangle 12"/>
              <p:cNvSpPr>
                <a:spLocks noChangeArrowheads="1"/>
              </p:cNvSpPr>
              <p:nvPr/>
            </p:nvSpPr>
            <p:spPr bwMode="auto">
              <a:xfrm>
                <a:off x="3156" y="1607"/>
                <a:ext cx="151" cy="372"/>
              </a:xfrm>
              <a:prstGeom prst="rect">
                <a:avLst/>
              </a:prstGeom>
              <a:solidFill>
                <a:srgbClr val="FFFFFF"/>
              </a:solidFill>
              <a:ln w="9525">
                <a:solidFill>
                  <a:srgbClr val="000000"/>
                </a:solidFill>
                <a:miter lim="800000"/>
              </a:ln>
            </p:spPr>
            <p:txBody>
              <a:bodyPr/>
              <a:lstStyle/>
              <a:p>
                <a:endParaRPr lang="zh-CN" altLang="en-US"/>
              </a:p>
            </p:txBody>
          </p:sp>
          <p:sp>
            <p:nvSpPr>
              <p:cNvPr id="147469" name="Rectangle 13"/>
              <p:cNvSpPr>
                <a:spLocks noChangeArrowheads="1"/>
              </p:cNvSpPr>
              <p:nvPr/>
            </p:nvSpPr>
            <p:spPr bwMode="auto">
              <a:xfrm>
                <a:off x="3156" y="3094"/>
                <a:ext cx="151" cy="372"/>
              </a:xfrm>
              <a:prstGeom prst="rect">
                <a:avLst/>
              </a:prstGeom>
              <a:solidFill>
                <a:srgbClr val="FFFFFF"/>
              </a:solidFill>
              <a:ln w="9525">
                <a:solidFill>
                  <a:srgbClr val="000000"/>
                </a:solidFill>
                <a:miter lim="800000"/>
              </a:ln>
            </p:spPr>
            <p:txBody>
              <a:bodyPr/>
              <a:lstStyle/>
              <a:p>
                <a:endParaRPr lang="zh-CN" altLang="en-US"/>
              </a:p>
            </p:txBody>
          </p:sp>
          <p:sp>
            <p:nvSpPr>
              <p:cNvPr id="147470" name="Line 14"/>
              <p:cNvSpPr>
                <a:spLocks noChangeShapeType="1"/>
              </p:cNvSpPr>
              <p:nvPr/>
            </p:nvSpPr>
            <p:spPr bwMode="auto">
              <a:xfrm>
                <a:off x="576" y="1050"/>
                <a:ext cx="607"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71" name="Line 15"/>
              <p:cNvSpPr>
                <a:spLocks noChangeShapeType="1"/>
              </p:cNvSpPr>
              <p:nvPr/>
            </p:nvSpPr>
            <p:spPr bwMode="auto">
              <a:xfrm>
                <a:off x="576" y="1793"/>
                <a:ext cx="607"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72" name="Line 16"/>
              <p:cNvSpPr>
                <a:spLocks noChangeShapeType="1"/>
              </p:cNvSpPr>
              <p:nvPr/>
            </p:nvSpPr>
            <p:spPr bwMode="auto">
              <a:xfrm>
                <a:off x="576" y="3280"/>
                <a:ext cx="607"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73" name="Line 17"/>
              <p:cNvSpPr>
                <a:spLocks noChangeShapeType="1"/>
              </p:cNvSpPr>
              <p:nvPr/>
            </p:nvSpPr>
            <p:spPr bwMode="auto">
              <a:xfrm>
                <a:off x="1335" y="1050"/>
                <a:ext cx="91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74" name="Line 18"/>
              <p:cNvSpPr>
                <a:spLocks noChangeShapeType="1"/>
              </p:cNvSpPr>
              <p:nvPr/>
            </p:nvSpPr>
            <p:spPr bwMode="auto">
              <a:xfrm>
                <a:off x="1335" y="1793"/>
                <a:ext cx="91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75" name="Line 19"/>
              <p:cNvSpPr>
                <a:spLocks noChangeShapeType="1"/>
              </p:cNvSpPr>
              <p:nvPr/>
            </p:nvSpPr>
            <p:spPr bwMode="auto">
              <a:xfrm>
                <a:off x="1335" y="3280"/>
                <a:ext cx="91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76" name="Line 20"/>
              <p:cNvSpPr>
                <a:spLocks noChangeShapeType="1"/>
              </p:cNvSpPr>
              <p:nvPr/>
            </p:nvSpPr>
            <p:spPr bwMode="auto">
              <a:xfrm>
                <a:off x="1335" y="1050"/>
                <a:ext cx="910" cy="55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77" name="Line 21"/>
              <p:cNvSpPr>
                <a:spLocks noChangeShapeType="1"/>
              </p:cNvSpPr>
              <p:nvPr/>
            </p:nvSpPr>
            <p:spPr bwMode="auto">
              <a:xfrm>
                <a:off x="1335" y="1050"/>
                <a:ext cx="910" cy="204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78" name="Line 22"/>
              <p:cNvSpPr>
                <a:spLocks noChangeShapeType="1"/>
              </p:cNvSpPr>
              <p:nvPr/>
            </p:nvSpPr>
            <p:spPr bwMode="auto">
              <a:xfrm flipV="1">
                <a:off x="1335" y="1050"/>
                <a:ext cx="910" cy="74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79" name="Line 23"/>
              <p:cNvSpPr>
                <a:spLocks noChangeShapeType="1"/>
              </p:cNvSpPr>
              <p:nvPr/>
            </p:nvSpPr>
            <p:spPr bwMode="auto">
              <a:xfrm flipV="1">
                <a:off x="1335" y="1236"/>
                <a:ext cx="910" cy="204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80" name="Line 24"/>
              <p:cNvSpPr>
                <a:spLocks noChangeShapeType="1"/>
              </p:cNvSpPr>
              <p:nvPr/>
            </p:nvSpPr>
            <p:spPr bwMode="auto">
              <a:xfrm>
                <a:off x="1335" y="1793"/>
                <a:ext cx="910" cy="148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81" name="Line 25"/>
              <p:cNvSpPr>
                <a:spLocks noChangeShapeType="1"/>
              </p:cNvSpPr>
              <p:nvPr/>
            </p:nvSpPr>
            <p:spPr bwMode="auto">
              <a:xfrm flipV="1">
                <a:off x="1335" y="1979"/>
                <a:ext cx="910" cy="130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82" name="Line 26"/>
              <p:cNvSpPr>
                <a:spLocks noChangeShapeType="1"/>
              </p:cNvSpPr>
              <p:nvPr/>
            </p:nvSpPr>
            <p:spPr bwMode="auto">
              <a:xfrm>
                <a:off x="2397" y="1050"/>
                <a:ext cx="759"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83" name="Line 27"/>
              <p:cNvSpPr>
                <a:spLocks noChangeShapeType="1"/>
              </p:cNvSpPr>
              <p:nvPr/>
            </p:nvSpPr>
            <p:spPr bwMode="auto">
              <a:xfrm>
                <a:off x="2397" y="1793"/>
                <a:ext cx="759"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84" name="Line 28"/>
              <p:cNvSpPr>
                <a:spLocks noChangeShapeType="1"/>
              </p:cNvSpPr>
              <p:nvPr/>
            </p:nvSpPr>
            <p:spPr bwMode="auto">
              <a:xfrm>
                <a:off x="2397" y="3280"/>
                <a:ext cx="759"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85" name="Line 29"/>
              <p:cNvSpPr>
                <a:spLocks noChangeShapeType="1"/>
              </p:cNvSpPr>
              <p:nvPr/>
            </p:nvSpPr>
            <p:spPr bwMode="auto">
              <a:xfrm>
                <a:off x="2397" y="1050"/>
                <a:ext cx="759" cy="55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86" name="Line 30"/>
              <p:cNvSpPr>
                <a:spLocks noChangeShapeType="1"/>
              </p:cNvSpPr>
              <p:nvPr/>
            </p:nvSpPr>
            <p:spPr bwMode="auto">
              <a:xfrm>
                <a:off x="2397" y="1050"/>
                <a:ext cx="759" cy="204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87" name="Line 31"/>
              <p:cNvSpPr>
                <a:spLocks noChangeShapeType="1"/>
              </p:cNvSpPr>
              <p:nvPr/>
            </p:nvSpPr>
            <p:spPr bwMode="auto">
              <a:xfrm flipV="1">
                <a:off x="2397" y="1050"/>
                <a:ext cx="759" cy="74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88" name="Line 32"/>
              <p:cNvSpPr>
                <a:spLocks noChangeShapeType="1"/>
              </p:cNvSpPr>
              <p:nvPr/>
            </p:nvSpPr>
            <p:spPr bwMode="auto">
              <a:xfrm>
                <a:off x="2397" y="1793"/>
                <a:ext cx="759" cy="148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89" name="Line 33"/>
              <p:cNvSpPr>
                <a:spLocks noChangeShapeType="1"/>
              </p:cNvSpPr>
              <p:nvPr/>
            </p:nvSpPr>
            <p:spPr bwMode="auto">
              <a:xfrm flipV="1">
                <a:off x="2397" y="1236"/>
                <a:ext cx="759" cy="204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90" name="Line 34"/>
              <p:cNvSpPr>
                <a:spLocks noChangeShapeType="1"/>
              </p:cNvSpPr>
              <p:nvPr/>
            </p:nvSpPr>
            <p:spPr bwMode="auto">
              <a:xfrm flipV="1">
                <a:off x="2397" y="1979"/>
                <a:ext cx="759" cy="130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91" name="Line 35"/>
              <p:cNvSpPr>
                <a:spLocks noChangeShapeType="1"/>
              </p:cNvSpPr>
              <p:nvPr/>
            </p:nvSpPr>
            <p:spPr bwMode="auto">
              <a:xfrm>
                <a:off x="3307" y="1050"/>
                <a:ext cx="45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92" name="Line 36"/>
              <p:cNvSpPr>
                <a:spLocks noChangeShapeType="1"/>
              </p:cNvSpPr>
              <p:nvPr/>
            </p:nvSpPr>
            <p:spPr bwMode="auto">
              <a:xfrm>
                <a:off x="3307" y="1793"/>
                <a:ext cx="45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93" name="Line 37"/>
              <p:cNvSpPr>
                <a:spLocks noChangeShapeType="1"/>
              </p:cNvSpPr>
              <p:nvPr/>
            </p:nvSpPr>
            <p:spPr bwMode="auto">
              <a:xfrm>
                <a:off x="3307" y="3280"/>
                <a:ext cx="45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7494" name="Rectangle 38"/>
            <p:cNvSpPr>
              <a:spLocks noChangeArrowheads="1"/>
            </p:cNvSpPr>
            <p:nvPr/>
          </p:nvSpPr>
          <p:spPr bwMode="auto">
            <a:xfrm>
              <a:off x="595" y="816"/>
              <a:ext cx="24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1</a:t>
              </a:r>
              <a:endParaRPr kumimoji="1" lang="en-US" altLang="zh-CN" sz="2000" b="1" baseline="-30000">
                <a:latin typeface="Times New Roman" panose="02020603050405020304" pitchFamily="18" charset="0"/>
              </a:endParaRPr>
            </a:p>
          </p:txBody>
        </p:sp>
        <p:sp>
          <p:nvSpPr>
            <p:cNvPr id="147495" name="Rectangle 39"/>
            <p:cNvSpPr>
              <a:spLocks noChangeArrowheads="1"/>
            </p:cNvSpPr>
            <p:nvPr/>
          </p:nvSpPr>
          <p:spPr bwMode="auto">
            <a:xfrm>
              <a:off x="5088" y="806"/>
              <a:ext cx="24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1</a:t>
              </a:r>
              <a:endParaRPr kumimoji="1" lang="en-US" altLang="zh-CN" sz="2000" b="1" baseline="-30000">
                <a:latin typeface="Times New Roman" panose="02020603050405020304" pitchFamily="18" charset="0"/>
              </a:endParaRPr>
            </a:p>
          </p:txBody>
        </p:sp>
        <p:sp>
          <p:nvSpPr>
            <p:cNvPr id="147496" name="Rectangle 40"/>
            <p:cNvSpPr>
              <a:spLocks noChangeArrowheads="1"/>
            </p:cNvSpPr>
            <p:nvPr/>
          </p:nvSpPr>
          <p:spPr bwMode="auto">
            <a:xfrm>
              <a:off x="4272" y="3552"/>
              <a:ext cx="593"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rPr>
                <a:t>输出层</a:t>
              </a:r>
              <a:endParaRPr kumimoji="1" lang="zh-CN" altLang="en-US" sz="2000" b="1">
                <a:latin typeface="Times New Roman" panose="02020603050405020304" pitchFamily="18" charset="0"/>
              </a:endParaRPr>
            </a:p>
          </p:txBody>
        </p:sp>
        <p:sp>
          <p:nvSpPr>
            <p:cNvPr id="147497" name="Rectangle 41"/>
            <p:cNvSpPr>
              <a:spLocks noChangeArrowheads="1"/>
            </p:cNvSpPr>
            <p:nvPr/>
          </p:nvSpPr>
          <p:spPr bwMode="auto">
            <a:xfrm>
              <a:off x="2832" y="3552"/>
              <a:ext cx="599"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rPr>
                <a:t>隐藏层</a:t>
              </a:r>
              <a:endParaRPr kumimoji="1" lang="zh-CN" altLang="en-US" sz="2000" b="1">
                <a:latin typeface="Times New Roman" panose="02020603050405020304" pitchFamily="18" charset="0"/>
              </a:endParaRPr>
            </a:p>
          </p:txBody>
        </p:sp>
        <p:sp>
          <p:nvSpPr>
            <p:cNvPr id="147498" name="Rectangle 42"/>
            <p:cNvSpPr>
              <a:spLocks noChangeArrowheads="1"/>
            </p:cNvSpPr>
            <p:nvPr/>
          </p:nvSpPr>
          <p:spPr bwMode="auto">
            <a:xfrm>
              <a:off x="960" y="3542"/>
              <a:ext cx="596"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rPr>
                <a:t>输入层</a:t>
              </a:r>
              <a:endParaRPr kumimoji="1" lang="zh-CN" altLang="en-US" sz="2000" b="1">
                <a:latin typeface="Times New Roman" panose="02020603050405020304" pitchFamily="18" charset="0"/>
              </a:endParaRPr>
            </a:p>
          </p:txBody>
        </p:sp>
        <p:sp>
          <p:nvSpPr>
            <p:cNvPr id="147499" name="Rectangle 43"/>
            <p:cNvSpPr>
              <a:spLocks noChangeArrowheads="1"/>
            </p:cNvSpPr>
            <p:nvPr/>
          </p:nvSpPr>
          <p:spPr bwMode="auto">
            <a:xfrm>
              <a:off x="604" y="1584"/>
              <a:ext cx="24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2</a:t>
              </a:r>
              <a:endParaRPr kumimoji="1" lang="en-US" altLang="zh-CN" sz="2000" b="1" baseline="-30000">
                <a:latin typeface="Times New Roman" panose="02020603050405020304" pitchFamily="18" charset="0"/>
              </a:endParaRPr>
            </a:p>
          </p:txBody>
        </p:sp>
        <p:sp>
          <p:nvSpPr>
            <p:cNvPr id="147500" name="Rectangle 44"/>
            <p:cNvSpPr>
              <a:spLocks noChangeArrowheads="1"/>
            </p:cNvSpPr>
            <p:nvPr/>
          </p:nvSpPr>
          <p:spPr bwMode="auto">
            <a:xfrm>
              <a:off x="5080" y="1537"/>
              <a:ext cx="24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2</a:t>
              </a:r>
              <a:endParaRPr kumimoji="1" lang="en-US" altLang="zh-CN" sz="2000" b="1" baseline="-30000">
                <a:latin typeface="Times New Roman" panose="02020603050405020304" pitchFamily="18" charset="0"/>
              </a:endParaRPr>
            </a:p>
          </p:txBody>
        </p:sp>
        <p:sp>
          <p:nvSpPr>
            <p:cNvPr id="147501" name="Rectangle 45"/>
            <p:cNvSpPr>
              <a:spLocks noChangeArrowheads="1"/>
            </p:cNvSpPr>
            <p:nvPr/>
          </p:nvSpPr>
          <p:spPr bwMode="auto">
            <a:xfrm>
              <a:off x="5088" y="3024"/>
              <a:ext cx="283"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o</a:t>
              </a:r>
              <a:r>
                <a:rPr kumimoji="1" lang="en-US" altLang="zh-CN" sz="2000" b="1" baseline="-30000">
                  <a:latin typeface="Times New Roman" panose="02020603050405020304" pitchFamily="18" charset="0"/>
                </a:rPr>
                <a:t>m</a:t>
              </a:r>
              <a:endParaRPr kumimoji="1" lang="en-US" altLang="zh-CN" sz="2000" b="1" baseline="-30000">
                <a:latin typeface="Times New Roman" panose="02020603050405020304" pitchFamily="18" charset="0"/>
              </a:endParaRPr>
            </a:p>
          </p:txBody>
        </p:sp>
        <p:sp>
          <p:nvSpPr>
            <p:cNvPr id="147502" name="Rectangle 46"/>
            <p:cNvSpPr>
              <a:spLocks noChangeArrowheads="1"/>
            </p:cNvSpPr>
            <p:nvPr/>
          </p:nvSpPr>
          <p:spPr bwMode="auto">
            <a:xfrm>
              <a:off x="604" y="3024"/>
              <a:ext cx="254"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x</a:t>
              </a:r>
              <a:r>
                <a:rPr kumimoji="1" lang="en-US" altLang="zh-CN" sz="2000" b="1" baseline="-30000">
                  <a:latin typeface="Times New Roman" panose="02020603050405020304" pitchFamily="18" charset="0"/>
                </a:rPr>
                <a:t>n</a:t>
              </a:r>
              <a:endParaRPr kumimoji="1" lang="en-US" altLang="zh-CN" sz="2000" b="1" baseline="-30000">
                <a:latin typeface="Times New Roman" panose="02020603050405020304" pitchFamily="18" charset="0"/>
              </a:endParaRPr>
            </a:p>
          </p:txBody>
        </p:sp>
        <p:sp>
          <p:nvSpPr>
            <p:cNvPr id="147503" name="Rectangle 47"/>
            <p:cNvSpPr>
              <a:spLocks noChangeArrowheads="1"/>
            </p:cNvSpPr>
            <p:nvPr/>
          </p:nvSpPr>
          <p:spPr bwMode="auto">
            <a:xfrm>
              <a:off x="1114" y="2483"/>
              <a:ext cx="276"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147504" name="Rectangle 48"/>
            <p:cNvSpPr>
              <a:spLocks noChangeArrowheads="1"/>
            </p:cNvSpPr>
            <p:nvPr/>
          </p:nvSpPr>
          <p:spPr bwMode="auto">
            <a:xfrm>
              <a:off x="2208" y="2495"/>
              <a:ext cx="27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147505" name="Rectangle 49"/>
            <p:cNvSpPr>
              <a:spLocks noChangeArrowheads="1"/>
            </p:cNvSpPr>
            <p:nvPr/>
          </p:nvSpPr>
          <p:spPr bwMode="auto">
            <a:xfrm>
              <a:off x="3120" y="2495"/>
              <a:ext cx="27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147506" name="Rectangle 50"/>
            <p:cNvSpPr>
              <a:spLocks noChangeArrowheads="1"/>
            </p:cNvSpPr>
            <p:nvPr/>
          </p:nvSpPr>
          <p:spPr bwMode="auto">
            <a:xfrm>
              <a:off x="576" y="2493"/>
              <a:ext cx="27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grpSp>
      <p:grpSp>
        <p:nvGrpSpPr>
          <p:cNvPr id="147507" name="Group 51"/>
          <p:cNvGrpSpPr/>
          <p:nvPr/>
        </p:nvGrpSpPr>
        <p:grpSpPr bwMode="auto">
          <a:xfrm>
            <a:off x="3581400" y="1828800"/>
            <a:ext cx="2743200" cy="366713"/>
            <a:chOff x="2256" y="1152"/>
            <a:chExt cx="1728" cy="231"/>
          </a:xfrm>
        </p:grpSpPr>
        <p:sp>
          <p:nvSpPr>
            <p:cNvPr id="147508" name="Text Box 52"/>
            <p:cNvSpPr txBox="1">
              <a:spLocks noChangeArrowheads="1"/>
            </p:cNvSpPr>
            <p:nvPr/>
          </p:nvSpPr>
          <p:spPr bwMode="auto">
            <a:xfrm>
              <a:off x="3600" y="1152"/>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rPr>
                <a:t>W</a:t>
              </a:r>
              <a:endParaRPr lang="en-US" altLang="zh-CN" b="1">
                <a:latin typeface="Times New Roman" panose="02020603050405020304" pitchFamily="18" charset="0"/>
              </a:endParaRPr>
            </a:p>
          </p:txBody>
        </p:sp>
        <p:sp>
          <p:nvSpPr>
            <p:cNvPr id="147509" name="Text Box 53"/>
            <p:cNvSpPr txBox="1">
              <a:spLocks noChangeArrowheads="1"/>
            </p:cNvSpPr>
            <p:nvPr/>
          </p:nvSpPr>
          <p:spPr bwMode="auto">
            <a:xfrm>
              <a:off x="2256" y="1152"/>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rPr>
                <a:t>V</a:t>
              </a:r>
              <a:endParaRPr lang="en-US" altLang="zh-CN" b="1">
                <a:latin typeface="Times New Roman" panose="02020603050405020304" pitchFamily="18" charset="0"/>
              </a:endParaRPr>
            </a:p>
          </p:txBody>
        </p:sp>
      </p:grpSp>
      <p:sp>
        <p:nvSpPr>
          <p:cNvPr id="54" name="Rectangle 2"/>
          <p:cNvSpPr txBox="1">
            <a:spLocks noChangeArrowheads="1"/>
          </p:cNvSpPr>
          <p:nvPr/>
        </p:nvSpPr>
        <p:spPr bwMode="auto">
          <a:xfrm>
            <a:off x="762000" y="0"/>
            <a:ext cx="7764145" cy="63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6.4 BP</a:t>
            </a:r>
            <a:r>
              <a:rPr lang="zh-CN" altLang="en-US" sz="4000" dirty="0" smtClean="0">
                <a:latin typeface="宋体" panose="02010600030101010101" pitchFamily="2" charset="-122"/>
                <a:ea typeface="宋体" panose="02010600030101010101" pitchFamily="2" charset="-122"/>
              </a:rPr>
              <a:t>神经网络</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7459"/>
                                        </p:tgtEl>
                                        <p:attrNameLst>
                                          <p:attrName>style.visibility</p:attrName>
                                        </p:attrNameLst>
                                      </p:cBhvr>
                                      <p:to>
                                        <p:strVal val="visible"/>
                                      </p:to>
                                    </p:set>
                                    <p:anim calcmode="lin" valueType="num">
                                      <p:cBhvr additive="base">
                                        <p:cTn id="7" dur="500" fill="hold"/>
                                        <p:tgtEl>
                                          <p:spTgt spid="147459"/>
                                        </p:tgtEl>
                                        <p:attrNameLst>
                                          <p:attrName>ppt_x</p:attrName>
                                        </p:attrNameLst>
                                      </p:cBhvr>
                                      <p:tavLst>
                                        <p:tav tm="0">
                                          <p:val>
                                            <p:strVal val="0-#ppt_w/2"/>
                                          </p:val>
                                        </p:tav>
                                        <p:tav tm="100000">
                                          <p:val>
                                            <p:strVal val="#ppt_x"/>
                                          </p:val>
                                        </p:tav>
                                      </p:tavLst>
                                    </p:anim>
                                    <p:anim calcmode="lin" valueType="num">
                                      <p:cBhvr additive="base">
                                        <p:cTn id="8" dur="500" fill="hold"/>
                                        <p:tgtEl>
                                          <p:spTgt spid="1474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7507"/>
                                        </p:tgtEl>
                                        <p:attrNameLst>
                                          <p:attrName>style.visibility</p:attrName>
                                        </p:attrNameLst>
                                      </p:cBhvr>
                                      <p:to>
                                        <p:strVal val="visible"/>
                                      </p:to>
                                    </p:set>
                                    <p:anim calcmode="lin" valueType="num">
                                      <p:cBhvr additive="base">
                                        <p:cTn id="13" dur="500" fill="hold"/>
                                        <p:tgtEl>
                                          <p:spTgt spid="147507"/>
                                        </p:tgtEl>
                                        <p:attrNameLst>
                                          <p:attrName>ppt_x</p:attrName>
                                        </p:attrNameLst>
                                      </p:cBhvr>
                                      <p:tavLst>
                                        <p:tav tm="0">
                                          <p:val>
                                            <p:strVal val="0-#ppt_w/2"/>
                                          </p:val>
                                        </p:tav>
                                        <p:tav tm="100000">
                                          <p:val>
                                            <p:strVal val="#ppt_x"/>
                                          </p:val>
                                        </p:tav>
                                      </p:tavLst>
                                    </p:anim>
                                    <p:anim calcmode="lin" valueType="num">
                                      <p:cBhvr additive="base">
                                        <p:cTn id="14" dur="500" fill="hold"/>
                                        <p:tgtEl>
                                          <p:spTgt spid="1475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762000" y="609600"/>
            <a:ext cx="8229600" cy="533400"/>
          </a:xfrm>
        </p:spPr>
        <p:txBody>
          <a:bodyPr/>
          <a:lstStyle/>
          <a:p>
            <a:r>
              <a:rPr lang="zh-CN" altLang="en-US" b="1" dirty="0">
                <a:solidFill>
                  <a:srgbClr val="C00000"/>
                </a:solidFill>
                <a:latin typeface="宋体" panose="02010600030101010101" pitchFamily="2" charset="-122"/>
                <a:ea typeface="宋体" panose="02010600030101010101" pitchFamily="2" charset="-122"/>
              </a:rPr>
              <a:t>训练</a:t>
            </a:r>
            <a:r>
              <a:rPr lang="zh-CN" altLang="en-US" b="1" dirty="0" smtClean="0">
                <a:solidFill>
                  <a:srgbClr val="C00000"/>
                </a:solidFill>
                <a:latin typeface="宋体" panose="02010600030101010101" pitchFamily="2" charset="-122"/>
                <a:ea typeface="宋体" panose="02010600030101010101" pitchFamily="2" charset="-122"/>
              </a:rPr>
              <a:t>过程</a:t>
            </a:r>
            <a:r>
              <a:rPr lang="zh-CN" altLang="en-US" dirty="0" smtClean="0">
                <a:solidFill>
                  <a:srgbClr val="C00000"/>
                </a:solidFill>
                <a:latin typeface="宋体" panose="02010600030101010101" pitchFamily="2" charset="-122"/>
                <a:ea typeface="宋体" panose="02010600030101010101" pitchFamily="2" charset="-122"/>
              </a:rPr>
              <a:t> </a:t>
            </a:r>
            <a:endParaRPr lang="zh-CN" altLang="en-US" dirty="0">
              <a:solidFill>
                <a:srgbClr val="C00000"/>
              </a:solidFill>
              <a:latin typeface="宋体" panose="02010600030101010101" pitchFamily="2" charset="-122"/>
              <a:ea typeface="宋体" panose="02010600030101010101" pitchFamily="2" charset="-122"/>
            </a:endParaRPr>
          </a:p>
        </p:txBody>
      </p:sp>
      <p:sp>
        <p:nvSpPr>
          <p:cNvPr id="149507" name="Rectangle 3"/>
          <p:cNvSpPr>
            <a:spLocks noGrp="1" noChangeArrowheads="1"/>
          </p:cNvSpPr>
          <p:nvPr>
            <p:ph type="body" idx="1"/>
          </p:nvPr>
        </p:nvSpPr>
        <p:spPr>
          <a:xfrm>
            <a:off x="219075" y="1295400"/>
            <a:ext cx="8771890" cy="5181600"/>
          </a:xfrm>
        </p:spPr>
        <p:txBody>
          <a:bodyPr/>
          <a:lstStyle/>
          <a:p>
            <a:pPr>
              <a:buFontTx/>
              <a:buNone/>
            </a:pPr>
            <a:r>
              <a:rPr lang="zh-CN" altLang="en-US" sz="2800" b="1" dirty="0">
                <a:latin typeface="宋体" panose="02010600030101010101" pitchFamily="2" charset="-122"/>
                <a:ea typeface="宋体" panose="02010600030101010101" pitchFamily="2" charset="-122"/>
              </a:rPr>
              <a:t>样本：</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输入向量，理想输出向量</a:t>
            </a:r>
            <a:r>
              <a:rPr lang="en-US" altLang="zh-CN"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a:buFontTx/>
              <a:buNone/>
            </a:pPr>
            <a:r>
              <a:rPr lang="zh-CN" altLang="en-US" sz="2800" b="1" dirty="0">
                <a:latin typeface="宋体" panose="02010600030101010101" pitchFamily="2" charset="-122"/>
                <a:ea typeface="宋体" panose="02010600030101010101" pitchFamily="2" charset="-122"/>
              </a:rPr>
              <a:t>权初始化：“小随机数”与饱和状态；“不同”</a:t>
            </a:r>
            <a:r>
              <a:rPr lang="zh-CN" altLang="en-US" sz="2800" b="1" dirty="0" smtClean="0">
                <a:latin typeface="宋体" panose="02010600030101010101" pitchFamily="2" charset="-122"/>
                <a:ea typeface="宋体" panose="02010600030101010101" pitchFamily="2" charset="-122"/>
              </a:rPr>
              <a:t>保证网</a:t>
            </a:r>
            <a:endParaRPr lang="zh-CN" altLang="en-US" sz="2800" b="1" dirty="0" smtClean="0">
              <a:latin typeface="宋体" panose="02010600030101010101" pitchFamily="2" charset="-122"/>
              <a:ea typeface="宋体" panose="02010600030101010101" pitchFamily="2" charset="-122"/>
            </a:endParaRPr>
          </a:p>
          <a:p>
            <a:pPr>
              <a:buFontTx/>
              <a:buNone/>
            </a:pPr>
            <a:r>
              <a:rPr lang="zh-CN" altLang="en-US" sz="2800" b="1" dirty="0" smtClean="0">
                <a:latin typeface="宋体" panose="02010600030101010101" pitchFamily="2" charset="-122"/>
                <a:ea typeface="宋体" panose="02010600030101010101" pitchFamily="2" charset="-122"/>
              </a:rPr>
              <a:t>络</a:t>
            </a:r>
            <a:r>
              <a:rPr lang="zh-CN" altLang="en-US" sz="2800" b="1" dirty="0">
                <a:latin typeface="宋体" panose="02010600030101010101" pitchFamily="2" charset="-122"/>
                <a:ea typeface="宋体" panose="02010600030101010101" pitchFamily="2" charset="-122"/>
              </a:rPr>
              <a:t>可以学。</a:t>
            </a:r>
            <a:endParaRPr lang="zh-CN" altLang="en-US" sz="2800" b="1" dirty="0">
              <a:latin typeface="宋体" panose="02010600030101010101" pitchFamily="2" charset="-122"/>
              <a:ea typeface="宋体" panose="02010600030101010101" pitchFamily="2" charset="-122"/>
            </a:endParaRPr>
          </a:p>
          <a:p>
            <a:pPr algn="just">
              <a:buFontTx/>
              <a:buNone/>
            </a:pPr>
            <a:r>
              <a:rPr lang="en-US" altLang="zh-CN" b="1" dirty="0">
                <a:solidFill>
                  <a:srgbClr val="FF0000"/>
                </a:solidFill>
                <a:latin typeface="宋体" panose="02010600030101010101" pitchFamily="2" charset="-122"/>
                <a:ea typeface="宋体" panose="02010600030101010101" pitchFamily="2" charset="-122"/>
              </a:rPr>
              <a:t>1</a:t>
            </a:r>
            <a:r>
              <a:rPr lang="zh-CN" altLang="en-US" b="1" dirty="0">
                <a:solidFill>
                  <a:srgbClr val="FF0000"/>
                </a:solidFill>
                <a:latin typeface="宋体" panose="02010600030101010101" pitchFamily="2" charset="-122"/>
                <a:ea typeface="宋体" panose="02010600030101010101" pitchFamily="2" charset="-122"/>
              </a:rPr>
              <a:t>、向前传播阶段：</a:t>
            </a:r>
            <a:endParaRPr lang="zh-CN" altLang="en-US" b="1" dirty="0">
              <a:solidFill>
                <a:srgbClr val="FF0000"/>
              </a:solidFill>
              <a:latin typeface="宋体" panose="02010600030101010101" pitchFamily="2" charset="-122"/>
              <a:ea typeface="宋体" panose="02010600030101010101" pitchFamily="2" charset="-122"/>
            </a:endParaRPr>
          </a:p>
          <a:p>
            <a:pPr algn="just">
              <a:buFontTx/>
              <a:buNone/>
            </a:pPr>
            <a:r>
              <a:rPr lang="zh-CN" altLang="en-US" sz="2800"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）从样本集中取一个样本</a:t>
            </a:r>
            <a:r>
              <a:rPr lang="en-US" altLang="zh-CN" sz="2800" b="1" dirty="0">
                <a:latin typeface="宋体" panose="02010600030101010101" pitchFamily="2" charset="-122"/>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X</a:t>
            </a:r>
            <a:r>
              <a:rPr lang="en-US" altLang="zh-CN" sz="2800" b="1" baseline="-30000" dirty="0" err="1">
                <a:latin typeface="宋体" panose="02010600030101010101" pitchFamily="2" charset="-122"/>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Y</a:t>
            </a:r>
            <a:r>
              <a:rPr lang="en-US" altLang="zh-CN" sz="2800" b="1" baseline="-30000" dirty="0" err="1">
                <a:latin typeface="宋体" panose="02010600030101010101" pitchFamily="2" charset="-122"/>
                <a:ea typeface="宋体" panose="02010600030101010101" pitchFamily="2" charset="-122"/>
              </a:rPr>
              <a:t>p</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，将</a:t>
            </a:r>
            <a:r>
              <a:rPr lang="en-US" altLang="zh-CN" sz="2800" b="1" dirty="0" err="1">
                <a:latin typeface="宋体" panose="02010600030101010101" pitchFamily="2" charset="-122"/>
                <a:ea typeface="宋体" panose="02010600030101010101" pitchFamily="2" charset="-122"/>
              </a:rPr>
              <a:t>X</a:t>
            </a:r>
            <a:r>
              <a:rPr lang="en-US" altLang="zh-CN" sz="2800" b="1" baseline="-30000" dirty="0" err="1">
                <a:latin typeface="宋体" panose="02010600030101010101" pitchFamily="2" charset="-122"/>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输入网络；</a:t>
            </a:r>
            <a:endParaRPr lang="zh-CN" altLang="en-US" sz="2800" b="1" dirty="0">
              <a:latin typeface="宋体" panose="02010600030101010101" pitchFamily="2" charset="-122"/>
              <a:ea typeface="宋体" panose="02010600030101010101" pitchFamily="2" charset="-122"/>
            </a:endParaRPr>
          </a:p>
          <a:p>
            <a:pPr algn="just">
              <a:buFontTx/>
              <a:buNone/>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）计算相应的实际输出</a:t>
            </a:r>
            <a:r>
              <a:rPr lang="en-US" altLang="zh-CN" sz="2800" b="1" dirty="0">
                <a:latin typeface="宋体" panose="02010600030101010101" pitchFamily="2" charset="-122"/>
                <a:ea typeface="宋体" panose="02010600030101010101" pitchFamily="2" charset="-122"/>
              </a:rPr>
              <a:t>O</a:t>
            </a:r>
            <a:r>
              <a:rPr lang="en-US" altLang="zh-CN" sz="2800" b="1" baseline="-30000" dirty="0">
                <a:latin typeface="宋体" panose="02010600030101010101" pitchFamily="2" charset="-122"/>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gn="just">
              <a:buFontTx/>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O</a:t>
            </a:r>
            <a:r>
              <a:rPr lang="en-US" altLang="zh-CN" sz="2800" b="1" baseline="-30000" dirty="0">
                <a:latin typeface="宋体" panose="02010600030101010101" pitchFamily="2" charset="-122"/>
                <a:ea typeface="宋体" panose="02010600030101010101" pitchFamily="2" charset="-122"/>
              </a:rPr>
              <a:t>p</a:t>
            </a:r>
            <a:r>
              <a:rPr lang="en-US" altLang="zh-CN" sz="2800" b="1" dirty="0">
                <a:latin typeface="宋体" panose="02010600030101010101" pitchFamily="2" charset="-122"/>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F</a:t>
            </a:r>
            <a:r>
              <a:rPr lang="en-US" altLang="zh-CN" sz="2800" b="1" baseline="-30000" dirty="0" err="1">
                <a:latin typeface="宋体" panose="02010600030101010101" pitchFamily="2" charset="-122"/>
                <a:ea typeface="宋体" panose="02010600030101010101" pitchFamily="2" charset="-122"/>
              </a:rPr>
              <a:t>l</a:t>
            </a:r>
            <a:r>
              <a:rPr lang="en-US" altLang="zh-CN" sz="2800" b="1" dirty="0">
                <a:latin typeface="宋体" panose="02010600030101010101" pitchFamily="2" charset="-122"/>
                <a:ea typeface="宋体" panose="02010600030101010101" pitchFamily="2" charset="-122"/>
              </a:rPr>
              <a:t>(…(F</a:t>
            </a:r>
            <a:r>
              <a:rPr lang="en-US" altLang="zh-CN" sz="2800" b="1" baseline="-30000" dirty="0">
                <a:latin typeface="宋体" panose="02010600030101010101" pitchFamily="2" charset="-122"/>
                <a:ea typeface="宋体" panose="02010600030101010101" pitchFamily="2" charset="-122"/>
              </a:rPr>
              <a:t>2</a:t>
            </a:r>
            <a:r>
              <a:rPr lang="en-US" altLang="zh-CN" sz="2800" b="1" dirty="0">
                <a:latin typeface="宋体" panose="02010600030101010101" pitchFamily="2" charset="-122"/>
                <a:ea typeface="宋体" panose="02010600030101010101" pitchFamily="2" charset="-122"/>
              </a:rPr>
              <a:t>(F</a:t>
            </a:r>
            <a:r>
              <a:rPr lang="en-US" altLang="zh-CN" sz="2800" b="1" baseline="-30000" dirty="0">
                <a:latin typeface="宋体" panose="02010600030101010101" pitchFamily="2" charset="-122"/>
                <a:ea typeface="宋体" panose="02010600030101010101" pitchFamily="2" charset="-122"/>
              </a:rPr>
              <a:t>1</a:t>
            </a:r>
            <a:r>
              <a:rPr lang="en-US" altLang="zh-CN" sz="2800" b="1" dirty="0">
                <a:latin typeface="宋体" panose="02010600030101010101" pitchFamily="2" charset="-122"/>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X</a:t>
            </a:r>
            <a:r>
              <a:rPr lang="en-US" altLang="zh-CN" sz="2800" b="1" baseline="-30000" dirty="0" err="1">
                <a:latin typeface="宋体" panose="02010600030101010101" pitchFamily="2" charset="-122"/>
                <a:ea typeface="宋体" panose="02010600030101010101" pitchFamily="2" charset="-122"/>
              </a:rPr>
              <a:t>p</a:t>
            </a:r>
            <a:r>
              <a:rPr lang="en-US" altLang="zh-CN" sz="2800" b="1" dirty="0" err="1">
                <a:latin typeface="宋体" panose="02010600030101010101" pitchFamily="2" charset="-122"/>
                <a:ea typeface="宋体" panose="02010600030101010101" pitchFamily="2" charset="-122"/>
              </a:rPr>
              <a:t>W</a:t>
            </a:r>
            <a:r>
              <a:rPr lang="en-US" altLang="zh-CN" sz="2800" b="1" baseline="30000" dirty="0">
                <a:latin typeface="宋体" panose="02010600030101010101" pitchFamily="2" charset="-122"/>
                <a:ea typeface="宋体" panose="02010600030101010101" pitchFamily="2" charset="-122"/>
              </a:rPr>
              <a:t>(1)</a:t>
            </a:r>
            <a:r>
              <a:rPr lang="en-US" altLang="zh-CN" sz="2800" b="1" dirty="0">
                <a:latin typeface="宋体" panose="02010600030101010101" pitchFamily="2" charset="-122"/>
                <a:ea typeface="宋体" panose="02010600030101010101" pitchFamily="2" charset="-122"/>
              </a:rPr>
              <a:t>)W</a:t>
            </a:r>
            <a:r>
              <a:rPr lang="en-US" altLang="zh-CN" sz="2800" b="1" baseline="30000" dirty="0">
                <a:latin typeface="宋体" panose="02010600030101010101" pitchFamily="2" charset="-122"/>
                <a:ea typeface="宋体" panose="02010600030101010101" pitchFamily="2" charset="-122"/>
              </a:rPr>
              <a:t>(2)</a:t>
            </a:r>
            <a:r>
              <a:rPr lang="en-US" altLang="zh-CN" sz="2800" b="1" dirty="0">
                <a:latin typeface="宋体" panose="02010600030101010101" pitchFamily="2" charset="-122"/>
                <a:ea typeface="宋体" panose="02010600030101010101" pitchFamily="2" charset="-122"/>
              </a:rPr>
              <a:t>)…)W</a:t>
            </a:r>
            <a:r>
              <a:rPr lang="en-US" altLang="zh-CN" sz="2800" b="1" baseline="30000" dirty="0">
                <a:latin typeface="宋体" panose="02010600030101010101" pitchFamily="2" charset="-122"/>
                <a:ea typeface="宋体" panose="02010600030101010101" pitchFamily="2" charset="-122"/>
              </a:rPr>
              <a:t>(L)</a:t>
            </a:r>
            <a:r>
              <a:rPr lang="en-US" altLang="zh-CN"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p:txBody>
      </p:sp>
      <p:sp>
        <p:nvSpPr>
          <p:cNvPr id="5" name="Rectangle 2"/>
          <p:cNvSpPr txBox="1">
            <a:spLocks noChangeArrowheads="1"/>
          </p:cNvSpPr>
          <p:nvPr/>
        </p:nvSpPr>
        <p:spPr bwMode="auto">
          <a:xfrm>
            <a:off x="762000" y="0"/>
            <a:ext cx="779970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6.4 BP</a:t>
            </a:r>
            <a:r>
              <a:rPr lang="zh-CN" altLang="en-US" sz="4000" dirty="0" smtClean="0">
                <a:latin typeface="宋体" panose="02010600030101010101" pitchFamily="2" charset="-122"/>
                <a:ea typeface="宋体" panose="02010600030101010101" pitchFamily="2" charset="-122"/>
              </a:rPr>
              <a:t>神经网络</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 calcmode="lin" valueType="num">
                                      <p:cBhvr additive="base">
                                        <p:cTn id="7" dur="500" fill="hold"/>
                                        <p:tgtEl>
                                          <p:spTgt spid="149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9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9507">
                                            <p:txEl>
                                              <p:pRg st="1" end="1"/>
                                            </p:txEl>
                                          </p:spTgt>
                                        </p:tgtEl>
                                        <p:attrNameLst>
                                          <p:attrName>style.visibility</p:attrName>
                                        </p:attrNameLst>
                                      </p:cBhvr>
                                      <p:to>
                                        <p:strVal val="visible"/>
                                      </p:to>
                                    </p:set>
                                    <p:anim calcmode="lin" valueType="num">
                                      <p:cBhvr additive="base">
                                        <p:cTn id="13" dur="500" fill="hold"/>
                                        <p:tgtEl>
                                          <p:spTgt spid="1495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95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9507">
                                            <p:txEl>
                                              <p:pRg st="2" end="2"/>
                                            </p:txEl>
                                          </p:spTgt>
                                        </p:tgtEl>
                                        <p:attrNameLst>
                                          <p:attrName>style.visibility</p:attrName>
                                        </p:attrNameLst>
                                      </p:cBhvr>
                                      <p:to>
                                        <p:strVal val="visible"/>
                                      </p:to>
                                    </p:set>
                                    <p:anim calcmode="lin" valueType="num">
                                      <p:cBhvr additive="base">
                                        <p:cTn id="19" dur="500" fill="hold"/>
                                        <p:tgtEl>
                                          <p:spTgt spid="1495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95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9507">
                                            <p:txEl>
                                              <p:pRg st="3" end="3"/>
                                            </p:txEl>
                                          </p:spTgt>
                                        </p:tgtEl>
                                        <p:attrNameLst>
                                          <p:attrName>style.visibility</p:attrName>
                                        </p:attrNameLst>
                                      </p:cBhvr>
                                      <p:to>
                                        <p:strVal val="visible"/>
                                      </p:to>
                                    </p:set>
                                    <p:anim calcmode="lin" valueType="num">
                                      <p:cBhvr additive="base">
                                        <p:cTn id="25" dur="500" fill="hold"/>
                                        <p:tgtEl>
                                          <p:spTgt spid="1495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95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9507">
                                            <p:txEl>
                                              <p:pRg st="4" end="4"/>
                                            </p:txEl>
                                          </p:spTgt>
                                        </p:tgtEl>
                                        <p:attrNameLst>
                                          <p:attrName>style.visibility</p:attrName>
                                        </p:attrNameLst>
                                      </p:cBhvr>
                                      <p:to>
                                        <p:strVal val="visible"/>
                                      </p:to>
                                    </p:set>
                                    <p:anim calcmode="lin" valueType="num">
                                      <p:cBhvr additive="base">
                                        <p:cTn id="31" dur="500" fill="hold"/>
                                        <p:tgtEl>
                                          <p:spTgt spid="1495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95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9507">
                                            <p:txEl>
                                              <p:pRg st="5" end="5"/>
                                            </p:txEl>
                                          </p:spTgt>
                                        </p:tgtEl>
                                        <p:attrNameLst>
                                          <p:attrName>style.visibility</p:attrName>
                                        </p:attrNameLst>
                                      </p:cBhvr>
                                      <p:to>
                                        <p:strVal val="visible"/>
                                      </p:to>
                                    </p:set>
                                    <p:anim calcmode="lin" valueType="num">
                                      <p:cBhvr additive="base">
                                        <p:cTn id="37" dur="500" fill="hold"/>
                                        <p:tgtEl>
                                          <p:spTgt spid="1495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95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9507">
                                            <p:txEl>
                                              <p:pRg st="6" end="6"/>
                                            </p:txEl>
                                          </p:spTgt>
                                        </p:tgtEl>
                                        <p:attrNameLst>
                                          <p:attrName>style.visibility</p:attrName>
                                        </p:attrNameLst>
                                      </p:cBhvr>
                                      <p:to>
                                        <p:strVal val="visible"/>
                                      </p:to>
                                    </p:set>
                                    <p:anim calcmode="lin" valueType="num">
                                      <p:cBhvr additive="base">
                                        <p:cTn id="43" dur="500" fill="hold"/>
                                        <p:tgtEl>
                                          <p:spTgt spid="1495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950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autoUpdateAnimBg="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609600"/>
            <a:ext cx="8229600" cy="533400"/>
          </a:xfrm>
        </p:spPr>
        <p:txBody>
          <a:bodyPr/>
          <a:lstStyle/>
          <a:p>
            <a:r>
              <a:rPr lang="zh-CN" altLang="en-US" b="1" dirty="0">
                <a:solidFill>
                  <a:srgbClr val="C00000"/>
                </a:solidFill>
                <a:latin typeface="宋体" panose="02010600030101010101" pitchFamily="2" charset="-122"/>
                <a:ea typeface="宋体" panose="02010600030101010101" pitchFamily="2" charset="-122"/>
              </a:rPr>
              <a:t>训练</a:t>
            </a:r>
            <a:r>
              <a:rPr lang="zh-CN" altLang="en-US" b="1" dirty="0" smtClean="0">
                <a:solidFill>
                  <a:srgbClr val="C00000"/>
                </a:solidFill>
                <a:latin typeface="宋体" panose="02010600030101010101" pitchFamily="2" charset="-122"/>
                <a:ea typeface="宋体" panose="02010600030101010101" pitchFamily="2" charset="-122"/>
              </a:rPr>
              <a:t>过程</a:t>
            </a:r>
            <a:r>
              <a:rPr lang="zh-CN" altLang="en-US" dirty="0" smtClean="0">
                <a:solidFill>
                  <a:srgbClr val="C00000"/>
                </a:solidFill>
                <a:latin typeface="宋体" panose="02010600030101010101" pitchFamily="2" charset="-122"/>
                <a:ea typeface="宋体" panose="02010600030101010101" pitchFamily="2" charset="-122"/>
              </a:rPr>
              <a:t> </a:t>
            </a:r>
            <a:endParaRPr lang="zh-CN" altLang="en-US" dirty="0">
              <a:solidFill>
                <a:srgbClr val="C00000"/>
              </a:solidFill>
              <a:latin typeface="宋体" panose="02010600030101010101" pitchFamily="2" charset="-122"/>
              <a:ea typeface="宋体" panose="02010600030101010101" pitchFamily="2" charset="-122"/>
            </a:endParaRPr>
          </a:p>
        </p:txBody>
      </p:sp>
      <p:sp>
        <p:nvSpPr>
          <p:cNvPr id="151555" name="Rectangle 3"/>
          <p:cNvSpPr>
            <a:spLocks noGrp="1" noChangeArrowheads="1"/>
          </p:cNvSpPr>
          <p:nvPr>
            <p:ph type="body" idx="1"/>
          </p:nvPr>
        </p:nvSpPr>
        <p:spPr>
          <a:xfrm>
            <a:off x="431800" y="1246505"/>
            <a:ext cx="8229600" cy="5240020"/>
          </a:xfrm>
        </p:spPr>
        <p:txBody>
          <a:bodyPr/>
          <a:lstStyle/>
          <a:p>
            <a:pPr marL="609600" indent="-609600" algn="just">
              <a:lnSpc>
                <a:spcPct val="90000"/>
              </a:lnSpc>
              <a:buFontTx/>
              <a:buNone/>
            </a:pPr>
            <a:r>
              <a:rPr lang="en-US" altLang="zh-CN" b="1" dirty="0">
                <a:solidFill>
                  <a:srgbClr val="FF0000"/>
                </a:solidFill>
                <a:latin typeface="宋体" panose="02010600030101010101" pitchFamily="2" charset="-122"/>
                <a:ea typeface="宋体" panose="02010600030101010101" pitchFamily="2" charset="-122"/>
              </a:rPr>
              <a:t>2</a:t>
            </a:r>
            <a:r>
              <a:rPr lang="zh-CN" altLang="en-US" b="1" dirty="0">
                <a:solidFill>
                  <a:srgbClr val="FF0000"/>
                </a:solidFill>
                <a:latin typeface="宋体" panose="02010600030101010101" pitchFamily="2" charset="-122"/>
                <a:ea typeface="宋体" panose="02010600030101010101" pitchFamily="2" charset="-122"/>
              </a:rPr>
              <a:t>、向后传播阶段</a:t>
            </a:r>
            <a:r>
              <a:rPr lang="en-US" altLang="zh-CN" b="1" dirty="0">
                <a:solidFill>
                  <a:srgbClr val="FF0000"/>
                </a:solidFill>
                <a:latin typeface="宋体" panose="02010600030101010101" pitchFamily="2" charset="-122"/>
                <a:ea typeface="宋体" panose="02010600030101010101" pitchFamily="2" charset="-122"/>
              </a:rPr>
              <a:t>——</a:t>
            </a:r>
            <a:r>
              <a:rPr lang="zh-CN" altLang="en-US" b="1" dirty="0">
                <a:solidFill>
                  <a:srgbClr val="FF0000"/>
                </a:solidFill>
                <a:latin typeface="宋体" panose="02010600030101010101" pitchFamily="2" charset="-122"/>
                <a:ea typeface="宋体" panose="02010600030101010101" pitchFamily="2" charset="-122"/>
              </a:rPr>
              <a:t>误差传播阶段：</a:t>
            </a:r>
            <a:endParaRPr lang="zh-CN" altLang="en-US" b="1" dirty="0">
              <a:solidFill>
                <a:srgbClr val="FF0000"/>
              </a:solidFill>
              <a:latin typeface="宋体" panose="02010600030101010101" pitchFamily="2" charset="-122"/>
              <a:ea typeface="宋体" panose="02010600030101010101" pitchFamily="2" charset="-122"/>
            </a:endParaRPr>
          </a:p>
          <a:p>
            <a:pPr marL="609600" indent="-609600" algn="just">
              <a:lnSpc>
                <a:spcPct val="90000"/>
              </a:lnSpc>
              <a:buFontTx/>
              <a:buNone/>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）计算实际输出</a:t>
            </a:r>
            <a:r>
              <a:rPr lang="en-US" altLang="zh-CN" sz="2800" b="1" dirty="0">
                <a:latin typeface="宋体" panose="02010600030101010101" pitchFamily="2" charset="-122"/>
                <a:ea typeface="宋体" panose="02010600030101010101" pitchFamily="2" charset="-122"/>
              </a:rPr>
              <a:t>O</a:t>
            </a:r>
            <a:r>
              <a:rPr lang="en-US" altLang="zh-CN" sz="2800" b="1" baseline="-30000" dirty="0">
                <a:latin typeface="宋体" panose="02010600030101010101" pitchFamily="2" charset="-122"/>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与相应的理想输出</a:t>
            </a:r>
            <a:r>
              <a:rPr lang="en-US" altLang="zh-CN" sz="2800" b="1" dirty="0" err="1">
                <a:latin typeface="宋体" panose="02010600030101010101" pitchFamily="2" charset="-122"/>
                <a:ea typeface="宋体" panose="02010600030101010101" pitchFamily="2" charset="-122"/>
              </a:rPr>
              <a:t>Y</a:t>
            </a:r>
            <a:r>
              <a:rPr lang="en-US" altLang="zh-CN" sz="2800" b="1" baseline="-30000" dirty="0" err="1">
                <a:latin typeface="宋体" panose="02010600030101010101" pitchFamily="2" charset="-122"/>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的差；</a:t>
            </a:r>
            <a:endParaRPr lang="zh-CN" altLang="en-US" sz="2800" b="1" dirty="0">
              <a:latin typeface="宋体" panose="02010600030101010101" pitchFamily="2" charset="-122"/>
              <a:ea typeface="宋体" panose="02010600030101010101" pitchFamily="2" charset="-122"/>
            </a:endParaRPr>
          </a:p>
          <a:p>
            <a:pPr marL="609600" indent="-609600" algn="just">
              <a:lnSpc>
                <a:spcPct val="90000"/>
              </a:lnSpc>
              <a:buFontTx/>
              <a:buNone/>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）按极小化误差的方式调整权矩阵。</a:t>
            </a:r>
            <a:endParaRPr lang="zh-CN" altLang="en-US" sz="2800" b="1" dirty="0">
              <a:latin typeface="宋体" panose="02010600030101010101" pitchFamily="2" charset="-122"/>
              <a:ea typeface="宋体" panose="02010600030101010101" pitchFamily="2" charset="-122"/>
            </a:endParaRPr>
          </a:p>
          <a:p>
            <a:pPr marL="609600" indent="-609600" algn="just">
              <a:lnSpc>
                <a:spcPct val="90000"/>
              </a:lnSpc>
              <a:buFontTx/>
              <a:buNone/>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）网络关于第</a:t>
            </a:r>
            <a:r>
              <a:rPr lang="en-US" altLang="zh-CN" sz="2800" b="1" dirty="0">
                <a:latin typeface="宋体" panose="02010600030101010101" pitchFamily="2" charset="-122"/>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个样本的误差测度：</a:t>
            </a:r>
            <a:endParaRPr lang="zh-CN" altLang="en-US" sz="2800" b="1" dirty="0">
              <a:latin typeface="宋体" panose="02010600030101010101" pitchFamily="2" charset="-122"/>
              <a:ea typeface="宋体" panose="02010600030101010101" pitchFamily="2" charset="-122"/>
            </a:endParaRPr>
          </a:p>
          <a:p>
            <a:pPr marL="609600" indent="-609600" algn="just">
              <a:lnSpc>
                <a:spcPct val="90000"/>
              </a:lnSpc>
              <a:buFontTx/>
              <a:buNone/>
            </a:pPr>
            <a:endParaRPr lang="zh-CN" altLang="en-US" sz="2800" b="1" dirty="0">
              <a:latin typeface="宋体" panose="02010600030101010101" pitchFamily="2" charset="-122"/>
              <a:ea typeface="宋体" panose="02010600030101010101" pitchFamily="2" charset="-122"/>
            </a:endParaRPr>
          </a:p>
          <a:p>
            <a:pPr marL="609600" indent="-609600" algn="just">
              <a:lnSpc>
                <a:spcPct val="90000"/>
              </a:lnSpc>
              <a:buFontTx/>
              <a:buNone/>
            </a:pPr>
            <a:endParaRPr lang="zh-CN" altLang="en-US" sz="2800" b="1" dirty="0">
              <a:latin typeface="宋体" panose="02010600030101010101" pitchFamily="2" charset="-122"/>
              <a:ea typeface="宋体" panose="02010600030101010101" pitchFamily="2" charset="-122"/>
            </a:endParaRPr>
          </a:p>
          <a:p>
            <a:pPr marL="609600" indent="-609600" algn="just">
              <a:lnSpc>
                <a:spcPct val="90000"/>
              </a:lnSpc>
              <a:buFontTx/>
              <a:buNone/>
            </a:pPr>
            <a:endParaRPr lang="zh-CN" altLang="en-US" sz="2800" b="1" dirty="0">
              <a:latin typeface="宋体" panose="02010600030101010101" pitchFamily="2" charset="-122"/>
              <a:ea typeface="宋体" panose="02010600030101010101" pitchFamily="2" charset="-122"/>
            </a:endParaRPr>
          </a:p>
          <a:p>
            <a:pPr marL="609600" indent="-609600" algn="just">
              <a:lnSpc>
                <a:spcPct val="90000"/>
              </a:lnSpc>
              <a:buFontTx/>
              <a:buNone/>
            </a:pPr>
            <a:r>
              <a:rPr lang="zh-CN" altLang="en-US" sz="2800">
                <a:latin typeface="宋体" panose="02010600030101010101" pitchFamily="2" charset="-122"/>
                <a:ea typeface="宋体" panose="02010600030101010101" pitchFamily="2" charset="-122"/>
                <a:sym typeface="+mn-ea"/>
              </a:rPr>
              <a:t>（</a:t>
            </a:r>
            <a:r>
              <a:rPr lang="en-US" altLang="zh-CN" sz="2800">
                <a:latin typeface="宋体" panose="02010600030101010101" pitchFamily="2" charset="-122"/>
                <a:ea typeface="宋体" panose="02010600030101010101" pitchFamily="2" charset="-122"/>
                <a:sym typeface="+mn-ea"/>
              </a:rPr>
              <a:t>4</a:t>
            </a:r>
            <a:r>
              <a:rPr lang="zh-CN" altLang="en-US" sz="2800">
                <a:latin typeface="宋体" panose="02010600030101010101" pitchFamily="2" charset="-122"/>
                <a:ea typeface="宋体" panose="02010600030101010101" pitchFamily="2" charset="-122"/>
                <a:sym typeface="+mn-ea"/>
              </a:rPr>
              <a:t>）网络关于整个样本集的误差测度</a:t>
            </a:r>
            <a:endParaRPr lang="zh-CN" altLang="en-US" sz="2800" b="1" dirty="0">
              <a:latin typeface="宋体" panose="02010600030101010101" pitchFamily="2" charset="-122"/>
              <a:ea typeface="宋体" panose="02010600030101010101" pitchFamily="2" charset="-122"/>
            </a:endParaRPr>
          </a:p>
        </p:txBody>
      </p:sp>
      <p:graphicFrame>
        <p:nvGraphicFramePr>
          <p:cNvPr id="151556" name="Object 4"/>
          <p:cNvGraphicFramePr>
            <a:graphicFrameLocks noChangeAspect="1"/>
          </p:cNvGraphicFramePr>
          <p:nvPr/>
        </p:nvGraphicFramePr>
        <p:xfrm>
          <a:off x="1986280" y="3144838"/>
          <a:ext cx="2971800" cy="1027112"/>
        </p:xfrm>
        <a:graphic>
          <a:graphicData uri="http://schemas.openxmlformats.org/presentationml/2006/ole">
            <mc:AlternateContent xmlns:mc="http://schemas.openxmlformats.org/markup-compatibility/2006">
              <mc:Choice xmlns:v="urn:schemas-microsoft-com:vml" Requires="v">
                <p:oleObj spid="_x0000_s3114" name="Equation" r:id="rId1" imgW="1294765" imgH="444500" progId="Equation.3">
                  <p:embed/>
                </p:oleObj>
              </mc:Choice>
              <mc:Fallback>
                <p:oleObj name="Equation" r:id="rId1" imgW="1294765" imgH="444500" progId="Equation.3">
                  <p:embed/>
                  <p:pic>
                    <p:nvPicPr>
                      <p:cNvPr id="0" name="图片 31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280" y="3144838"/>
                        <a:ext cx="2971800" cy="102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1558" name="Object 6"/>
          <p:cNvGraphicFramePr>
            <a:graphicFrameLocks noChangeAspect="1"/>
          </p:cNvGraphicFramePr>
          <p:nvPr/>
        </p:nvGraphicFramePr>
        <p:xfrm>
          <a:off x="2092643" y="5142230"/>
          <a:ext cx="1457325" cy="822325"/>
        </p:xfrm>
        <a:graphic>
          <a:graphicData uri="http://schemas.openxmlformats.org/presentationml/2006/ole">
            <mc:AlternateContent xmlns:mc="http://schemas.openxmlformats.org/markup-compatibility/2006">
              <mc:Choice xmlns:v="urn:schemas-microsoft-com:vml" Requires="v">
                <p:oleObj spid="_x0000_s3115" name="Equation" r:id="rId3" imgW="635000" imgH="355600" progId="Equation.3">
                  <p:embed/>
                </p:oleObj>
              </mc:Choice>
              <mc:Fallback>
                <p:oleObj name="Equation" r:id="rId3" imgW="635000" imgH="355600" progId="Equation.3">
                  <p:embed/>
                  <p:pic>
                    <p:nvPicPr>
                      <p:cNvPr id="0" name="图片 31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2643" y="5142230"/>
                        <a:ext cx="1457325"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nvSpPr>
        <p:spPr bwMode="auto">
          <a:xfrm>
            <a:off x="762000" y="0"/>
            <a:ext cx="779970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6.4 BP</a:t>
            </a:r>
            <a:r>
              <a:rPr lang="zh-CN" altLang="en-US" sz="4000" dirty="0" smtClean="0">
                <a:latin typeface="宋体" panose="02010600030101010101" pitchFamily="2" charset="-122"/>
                <a:ea typeface="宋体" panose="02010600030101010101" pitchFamily="2" charset="-122"/>
              </a:rPr>
              <a:t>神经网络</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500" fill="hold"/>
                                        <p:tgtEl>
                                          <p:spTgt spid="151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555">
                                            <p:txEl>
                                              <p:pRg st="1" end="1"/>
                                            </p:txEl>
                                          </p:spTgt>
                                        </p:tgtEl>
                                        <p:attrNameLst>
                                          <p:attrName>style.visibility</p:attrName>
                                        </p:attrNameLst>
                                      </p:cBhvr>
                                      <p:to>
                                        <p:strVal val="visible"/>
                                      </p:to>
                                    </p:set>
                                    <p:anim calcmode="lin" valueType="num">
                                      <p:cBhvr additive="base">
                                        <p:cTn id="13" dur="500" fill="hold"/>
                                        <p:tgtEl>
                                          <p:spTgt spid="1515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15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anim calcmode="lin" valueType="num">
                                      <p:cBhvr additive="base">
                                        <p:cTn id="19" dur="500" fill="hold"/>
                                        <p:tgtEl>
                                          <p:spTgt spid="1515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15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1555">
                                            <p:txEl>
                                              <p:pRg st="3" end="3"/>
                                            </p:txEl>
                                          </p:spTgt>
                                        </p:tgtEl>
                                        <p:attrNameLst>
                                          <p:attrName>style.visibility</p:attrName>
                                        </p:attrNameLst>
                                      </p:cBhvr>
                                      <p:to>
                                        <p:strVal val="visible"/>
                                      </p:to>
                                    </p:set>
                                    <p:anim calcmode="lin" valueType="num">
                                      <p:cBhvr additive="base">
                                        <p:cTn id="25" dur="500" fill="hold"/>
                                        <p:tgtEl>
                                          <p:spTgt spid="1515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15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1555">
                                            <p:txEl>
                                              <p:pRg st="7" end="7"/>
                                            </p:txEl>
                                          </p:spTgt>
                                        </p:tgtEl>
                                        <p:attrNameLst>
                                          <p:attrName>style.visibility</p:attrName>
                                        </p:attrNameLst>
                                      </p:cBhvr>
                                      <p:to>
                                        <p:strVal val="visible"/>
                                      </p:to>
                                    </p:set>
                                    <p:anim calcmode="lin" valueType="num">
                                      <p:cBhvr additive="base">
                                        <p:cTn id="31" dur="500" fill="hold"/>
                                        <p:tgtEl>
                                          <p:spTgt spid="151555">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15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51556"/>
                                        </p:tgtEl>
                                        <p:attrNameLst>
                                          <p:attrName>style.visibility</p:attrName>
                                        </p:attrNameLst>
                                      </p:cBhvr>
                                      <p:to>
                                        <p:strVal val="visible"/>
                                      </p:to>
                                    </p:set>
                                    <p:anim calcmode="lin" valueType="num">
                                      <p:cBhvr additive="base">
                                        <p:cTn id="37" dur="500" fill="hold"/>
                                        <p:tgtEl>
                                          <p:spTgt spid="151556"/>
                                        </p:tgtEl>
                                        <p:attrNameLst>
                                          <p:attrName>ppt_x</p:attrName>
                                        </p:attrNameLst>
                                      </p:cBhvr>
                                      <p:tavLst>
                                        <p:tav tm="0">
                                          <p:val>
                                            <p:strVal val="0-#ppt_w/2"/>
                                          </p:val>
                                        </p:tav>
                                        <p:tav tm="100000">
                                          <p:val>
                                            <p:strVal val="#ppt_x"/>
                                          </p:val>
                                        </p:tav>
                                      </p:tavLst>
                                    </p:anim>
                                    <p:anim calcmode="lin" valueType="num">
                                      <p:cBhvr additive="base">
                                        <p:cTn id="38" dur="500" fill="hold"/>
                                        <p:tgtEl>
                                          <p:spTgt spid="15155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51558"/>
                                        </p:tgtEl>
                                        <p:attrNameLst>
                                          <p:attrName>style.visibility</p:attrName>
                                        </p:attrNameLst>
                                      </p:cBhvr>
                                      <p:to>
                                        <p:strVal val="visible"/>
                                      </p:to>
                                    </p:set>
                                    <p:anim calcmode="lin" valueType="num">
                                      <p:cBhvr additive="base">
                                        <p:cTn id="43" dur="500" fill="hold"/>
                                        <p:tgtEl>
                                          <p:spTgt spid="151558"/>
                                        </p:tgtEl>
                                        <p:attrNameLst>
                                          <p:attrName>ppt_x</p:attrName>
                                        </p:attrNameLst>
                                      </p:cBhvr>
                                      <p:tavLst>
                                        <p:tav tm="0">
                                          <p:val>
                                            <p:strVal val="0-#ppt_w/2"/>
                                          </p:val>
                                        </p:tav>
                                        <p:tav tm="100000">
                                          <p:val>
                                            <p:strVal val="#ppt_x"/>
                                          </p:val>
                                        </p:tav>
                                      </p:tavLst>
                                    </p:anim>
                                    <p:anim calcmode="lin" valueType="num">
                                      <p:cBhvr additive="base">
                                        <p:cTn id="44" dur="500" fill="hold"/>
                                        <p:tgtEl>
                                          <p:spTgt spid="1515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autoUpdateAnimBg="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762000" y="609600"/>
            <a:ext cx="8229600" cy="533400"/>
          </a:xfrm>
        </p:spPr>
        <p:txBody>
          <a:bodyPr/>
          <a:lstStyle/>
          <a:p>
            <a:r>
              <a:rPr lang="zh-CN" altLang="en-US" dirty="0">
                <a:solidFill>
                  <a:srgbClr val="C00000"/>
                </a:solidFill>
                <a:latin typeface="宋体" panose="02010600030101010101" pitchFamily="2" charset="-122"/>
                <a:ea typeface="宋体" panose="02010600030101010101" pitchFamily="2" charset="-122"/>
              </a:rPr>
              <a:t>训练</a:t>
            </a:r>
            <a:r>
              <a:rPr lang="zh-CN" altLang="en-US" dirty="0" smtClean="0">
                <a:solidFill>
                  <a:srgbClr val="C00000"/>
                </a:solidFill>
                <a:latin typeface="宋体" panose="02010600030101010101" pitchFamily="2" charset="-122"/>
                <a:ea typeface="宋体" panose="02010600030101010101" pitchFamily="2" charset="-122"/>
              </a:rPr>
              <a:t>过程</a:t>
            </a:r>
            <a:endParaRPr lang="zh-CN" altLang="en-US" dirty="0">
              <a:solidFill>
                <a:srgbClr val="C00000"/>
              </a:solidFill>
              <a:latin typeface="宋体" panose="02010600030101010101" pitchFamily="2" charset="-122"/>
              <a:ea typeface="宋体" panose="02010600030101010101" pitchFamily="2" charset="-122"/>
            </a:endParaRPr>
          </a:p>
        </p:txBody>
      </p:sp>
      <p:sp>
        <p:nvSpPr>
          <p:cNvPr id="153603" name="Rectangle 3"/>
          <p:cNvSpPr>
            <a:spLocks noChangeArrowheads="1"/>
          </p:cNvSpPr>
          <p:nvPr/>
        </p:nvSpPr>
        <p:spPr bwMode="auto">
          <a:xfrm>
            <a:off x="457200" y="1600200"/>
            <a:ext cx="30684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smtClean="0">
                <a:latin typeface="Times New Roman" panose="02020603050405020304" pitchFamily="18" charset="0"/>
              </a:rPr>
              <a:t>输出层</a:t>
            </a:r>
            <a:r>
              <a:rPr kumimoji="1" lang="zh-CN" altLang="en-US" sz="3200" b="1" dirty="0">
                <a:latin typeface="Times New Roman" panose="02020603050405020304" pitchFamily="18" charset="0"/>
              </a:rPr>
              <a:t>权的调整</a:t>
            </a:r>
            <a:endParaRPr kumimoji="1" lang="zh-CN" altLang="en-US" sz="3200" b="1" dirty="0">
              <a:latin typeface="Times New Roman" panose="02020603050405020304" pitchFamily="18" charset="0"/>
            </a:endParaRPr>
          </a:p>
        </p:txBody>
      </p:sp>
      <p:sp>
        <p:nvSpPr>
          <p:cNvPr id="153604" name="Text Box 4"/>
          <p:cNvSpPr txBox="1">
            <a:spLocks noChangeArrowheads="1"/>
          </p:cNvSpPr>
          <p:nvPr/>
        </p:nvSpPr>
        <p:spPr bwMode="auto">
          <a:xfrm>
            <a:off x="762000" y="4038600"/>
            <a:ext cx="71628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400" b="1">
                <a:latin typeface="Times New Roman" panose="02020603050405020304" pitchFamily="18" charset="0"/>
              </a:rPr>
              <a:t>w</a:t>
            </a:r>
            <a:r>
              <a:rPr lang="en-US" altLang="zh-CN" sz="2400" b="1" baseline="-30000">
                <a:latin typeface="Times New Roman" panose="02020603050405020304" pitchFamily="18" charset="0"/>
              </a:rPr>
              <a:t>pq</a:t>
            </a:r>
            <a:r>
              <a:rPr lang="en-US" altLang="zh-CN" sz="2400" b="1">
                <a:latin typeface="Times New Roman" panose="02020603050405020304" pitchFamily="18" charset="0"/>
              </a:rPr>
              <a:t>= w</a:t>
            </a:r>
            <a:r>
              <a:rPr lang="en-US" altLang="zh-CN" sz="2400" b="1" baseline="-30000">
                <a:latin typeface="Times New Roman" panose="02020603050405020304" pitchFamily="18" charset="0"/>
              </a:rPr>
              <a:t>pq</a:t>
            </a:r>
            <a:r>
              <a:rPr lang="en-US" altLang="zh-CN" sz="2400" b="1">
                <a:latin typeface="Times New Roman" panose="02020603050405020304" pitchFamily="18" charset="0"/>
              </a:rPr>
              <a:t>+∆w</a:t>
            </a:r>
            <a:r>
              <a:rPr lang="en-US" altLang="zh-CN" sz="2400" b="1" baseline="-30000">
                <a:latin typeface="Times New Roman" panose="02020603050405020304" pitchFamily="18" charset="0"/>
              </a:rPr>
              <a:t>pq</a:t>
            </a:r>
            <a:endParaRPr lang="en-US" altLang="zh-CN" sz="2400" b="1" baseline="-30000">
              <a:latin typeface="Times New Roman" panose="02020603050405020304" pitchFamily="18" charset="0"/>
            </a:endParaRPr>
          </a:p>
          <a:p>
            <a:pPr algn="just">
              <a:spcBef>
                <a:spcPct val="50000"/>
              </a:spcBef>
            </a:pPr>
            <a:r>
              <a:rPr lang="en-US" altLang="zh-CN" sz="2400" b="1">
                <a:latin typeface="Times New Roman" panose="02020603050405020304" pitchFamily="18" charset="0"/>
              </a:rPr>
              <a:t>∆w</a:t>
            </a:r>
            <a:r>
              <a:rPr lang="en-US" altLang="zh-CN" sz="2400" b="1" baseline="-30000">
                <a:latin typeface="Times New Roman" panose="02020603050405020304" pitchFamily="18" charset="0"/>
              </a:rPr>
              <a:t>pq</a:t>
            </a:r>
            <a:r>
              <a:rPr lang="en-US" altLang="zh-CN" sz="2400" b="1">
                <a:latin typeface="Times New Roman" panose="02020603050405020304" pitchFamily="18" charset="0"/>
              </a:rPr>
              <a:t>=αδ</a:t>
            </a:r>
            <a:r>
              <a:rPr lang="en-US" altLang="zh-CN" sz="2400" b="1" baseline="-30000">
                <a:latin typeface="Times New Roman" panose="02020603050405020304" pitchFamily="18" charset="0"/>
              </a:rPr>
              <a:t>q</a:t>
            </a:r>
            <a:r>
              <a:rPr lang="en-US" altLang="zh-CN" sz="2400" b="1">
                <a:latin typeface="Times New Roman" panose="02020603050405020304" pitchFamily="18" charset="0"/>
              </a:rPr>
              <a:t>o</a:t>
            </a:r>
            <a:r>
              <a:rPr lang="en-US" altLang="zh-CN" sz="2400" b="1" baseline="-30000">
                <a:latin typeface="Times New Roman" panose="02020603050405020304" pitchFamily="18" charset="0"/>
              </a:rPr>
              <a:t>p</a:t>
            </a:r>
            <a:endParaRPr lang="en-US" altLang="zh-CN" sz="2400" b="1" baseline="-30000">
              <a:latin typeface="Times New Roman" panose="02020603050405020304" pitchFamily="18" charset="0"/>
            </a:endParaRPr>
          </a:p>
          <a:p>
            <a:pPr algn="just">
              <a:spcBef>
                <a:spcPct val="50000"/>
              </a:spcBef>
            </a:pPr>
            <a:r>
              <a:rPr lang="en-US" altLang="zh-CN" sz="2400" b="1" baseline="-30000">
                <a:latin typeface="Times New Roman" panose="02020603050405020304" pitchFamily="18" charset="0"/>
              </a:rPr>
              <a:t>	</a:t>
            </a:r>
            <a:r>
              <a:rPr lang="en-US" altLang="zh-CN" sz="2400" b="1">
                <a:latin typeface="Times New Roman" panose="02020603050405020304" pitchFamily="18" charset="0"/>
              </a:rPr>
              <a:t>=αf</a:t>
            </a:r>
            <a:r>
              <a:rPr lang="en-US" altLang="zh-CN" sz="2400" b="1" baseline="-30000">
                <a:latin typeface="Times New Roman" panose="02020603050405020304" pitchFamily="18" charset="0"/>
              </a:rPr>
              <a:t>n</a:t>
            </a:r>
            <a:r>
              <a:rPr lang="en-US" altLang="zh-CN" sz="2400" b="1">
                <a:latin typeface="Times New Roman" panose="02020603050405020304" pitchFamily="18" charset="0"/>
              </a:rPr>
              <a:t>′ (net</a:t>
            </a:r>
            <a:r>
              <a:rPr lang="en-US" altLang="zh-CN" sz="2400" b="1" baseline="-30000">
                <a:latin typeface="Times New Roman" panose="02020603050405020304" pitchFamily="18" charset="0"/>
              </a:rPr>
              <a:t>q</a:t>
            </a:r>
            <a:r>
              <a:rPr lang="en-US" altLang="zh-CN" sz="2400" b="1">
                <a:latin typeface="Times New Roman" panose="02020603050405020304" pitchFamily="18" charset="0"/>
              </a:rPr>
              <a:t>)(y</a:t>
            </a:r>
            <a:r>
              <a:rPr lang="en-US" altLang="zh-CN" sz="2400" b="1" baseline="-30000">
                <a:latin typeface="Times New Roman" panose="02020603050405020304" pitchFamily="18" charset="0"/>
              </a:rPr>
              <a:t>q</a:t>
            </a:r>
            <a:r>
              <a:rPr lang="en-US" altLang="zh-CN" sz="2400" b="1">
                <a:latin typeface="Times New Roman" panose="02020603050405020304" pitchFamily="18" charset="0"/>
              </a:rPr>
              <a:t>-o</a:t>
            </a:r>
            <a:r>
              <a:rPr lang="en-US" altLang="zh-CN" sz="2400" b="1" baseline="-30000">
                <a:latin typeface="Times New Roman" panose="02020603050405020304" pitchFamily="18" charset="0"/>
              </a:rPr>
              <a:t>q</a:t>
            </a:r>
            <a:r>
              <a:rPr lang="en-US" altLang="zh-CN" sz="2400" b="1">
                <a:latin typeface="Times New Roman" panose="02020603050405020304" pitchFamily="18" charset="0"/>
              </a:rPr>
              <a:t>)o</a:t>
            </a:r>
            <a:r>
              <a:rPr lang="en-US" altLang="zh-CN" sz="2400" b="1" baseline="-30000">
                <a:latin typeface="Times New Roman" panose="02020603050405020304" pitchFamily="18" charset="0"/>
              </a:rPr>
              <a:t>p</a:t>
            </a:r>
            <a:endParaRPr lang="en-US" altLang="zh-CN" sz="2400" b="1">
              <a:latin typeface="Times New Roman" panose="02020603050405020304" pitchFamily="18" charset="0"/>
            </a:endParaRPr>
          </a:p>
          <a:p>
            <a:pPr>
              <a:spcBef>
                <a:spcPct val="50000"/>
              </a:spcBef>
            </a:pPr>
            <a:r>
              <a:rPr lang="en-US" altLang="zh-CN" sz="2400" b="1">
                <a:latin typeface="Times New Roman" panose="02020603050405020304" pitchFamily="18" charset="0"/>
              </a:rPr>
              <a:t>	=αo</a:t>
            </a:r>
            <a:r>
              <a:rPr lang="en-US" altLang="zh-CN" sz="2400" b="1" baseline="-30000">
                <a:latin typeface="Times New Roman" panose="02020603050405020304" pitchFamily="18" charset="0"/>
              </a:rPr>
              <a:t>q</a:t>
            </a:r>
            <a:r>
              <a:rPr lang="en-US" altLang="zh-CN" sz="2400" b="1">
                <a:latin typeface="Times New Roman" panose="02020603050405020304" pitchFamily="18" charset="0"/>
              </a:rPr>
              <a:t>(1-o</a:t>
            </a:r>
            <a:r>
              <a:rPr lang="en-US" altLang="zh-CN" sz="2400" b="1" baseline="-30000">
                <a:latin typeface="Times New Roman" panose="02020603050405020304" pitchFamily="18" charset="0"/>
              </a:rPr>
              <a:t>q</a:t>
            </a:r>
            <a:r>
              <a:rPr lang="en-US" altLang="zh-CN" sz="2400" b="1">
                <a:latin typeface="Times New Roman" panose="02020603050405020304" pitchFamily="18" charset="0"/>
              </a:rPr>
              <a:t>) (y</a:t>
            </a:r>
            <a:r>
              <a:rPr lang="en-US" altLang="zh-CN" sz="2400" b="1" baseline="-30000">
                <a:latin typeface="Times New Roman" panose="02020603050405020304" pitchFamily="18" charset="0"/>
              </a:rPr>
              <a:t>q</a:t>
            </a:r>
            <a:r>
              <a:rPr lang="en-US" altLang="zh-CN" sz="2400" b="1">
                <a:latin typeface="Times New Roman" panose="02020603050405020304" pitchFamily="18" charset="0"/>
              </a:rPr>
              <a:t>-o</a:t>
            </a:r>
            <a:r>
              <a:rPr lang="en-US" altLang="zh-CN" sz="2400" b="1" baseline="-30000">
                <a:latin typeface="Times New Roman" panose="02020603050405020304" pitchFamily="18" charset="0"/>
              </a:rPr>
              <a:t>q</a:t>
            </a:r>
            <a:r>
              <a:rPr lang="en-US" altLang="zh-CN" sz="2400" b="1">
                <a:latin typeface="Times New Roman" panose="02020603050405020304" pitchFamily="18" charset="0"/>
              </a:rPr>
              <a:t>)o</a:t>
            </a:r>
            <a:r>
              <a:rPr lang="en-US" altLang="zh-CN" sz="2400" b="1" baseline="-30000">
                <a:latin typeface="Times New Roman" panose="02020603050405020304" pitchFamily="18" charset="0"/>
              </a:rPr>
              <a:t>p</a:t>
            </a:r>
            <a:r>
              <a:rPr lang="en-US" altLang="zh-CN">
                <a:latin typeface="Times New Roman" panose="02020603050405020304" pitchFamily="18" charset="0"/>
              </a:rPr>
              <a:t>	 </a:t>
            </a:r>
            <a:endParaRPr lang="en-US" altLang="zh-CN">
              <a:latin typeface="Times New Roman" panose="02020603050405020304" pitchFamily="18" charset="0"/>
            </a:endParaRPr>
          </a:p>
        </p:txBody>
      </p:sp>
      <p:grpSp>
        <p:nvGrpSpPr>
          <p:cNvPr id="153605" name="Group 5"/>
          <p:cNvGrpSpPr/>
          <p:nvPr/>
        </p:nvGrpSpPr>
        <p:grpSpPr bwMode="auto">
          <a:xfrm>
            <a:off x="2209800" y="2286000"/>
            <a:ext cx="4876800" cy="1616075"/>
            <a:chOff x="1392" y="1440"/>
            <a:chExt cx="3072" cy="1018"/>
          </a:xfrm>
        </p:grpSpPr>
        <p:grpSp>
          <p:nvGrpSpPr>
            <p:cNvPr id="153606" name="Group 6"/>
            <p:cNvGrpSpPr/>
            <p:nvPr/>
          </p:nvGrpSpPr>
          <p:grpSpPr bwMode="auto">
            <a:xfrm>
              <a:off x="1392" y="1440"/>
              <a:ext cx="3072" cy="1018"/>
              <a:chOff x="1824" y="1776"/>
              <a:chExt cx="3072" cy="1018"/>
            </a:xfrm>
          </p:grpSpPr>
          <p:grpSp>
            <p:nvGrpSpPr>
              <p:cNvPr id="153607" name="Group 7"/>
              <p:cNvGrpSpPr/>
              <p:nvPr/>
            </p:nvGrpSpPr>
            <p:grpSpPr bwMode="auto">
              <a:xfrm>
                <a:off x="2112" y="2064"/>
                <a:ext cx="2448" cy="384"/>
                <a:chOff x="3700" y="4100"/>
                <a:chExt cx="3420" cy="156"/>
              </a:xfrm>
            </p:grpSpPr>
            <p:sp>
              <p:nvSpPr>
                <p:cNvPr id="153608" name="Rectangle 8"/>
                <p:cNvSpPr>
                  <a:spLocks noChangeArrowheads="1"/>
                </p:cNvSpPr>
                <p:nvPr/>
              </p:nvSpPr>
              <p:spPr bwMode="auto">
                <a:xfrm>
                  <a:off x="3700" y="4100"/>
                  <a:ext cx="180" cy="156"/>
                </a:xfrm>
                <a:prstGeom prst="rect">
                  <a:avLst/>
                </a:prstGeom>
                <a:solidFill>
                  <a:srgbClr val="FFFFFF"/>
                </a:solidFill>
                <a:ln w="9525">
                  <a:solidFill>
                    <a:srgbClr val="000000"/>
                  </a:solidFill>
                  <a:miter lim="800000"/>
                </a:ln>
              </p:spPr>
              <p:txBody>
                <a:bodyPr/>
                <a:lstStyle/>
                <a:p>
                  <a:endParaRPr lang="zh-CN" altLang="en-US"/>
                </a:p>
              </p:txBody>
            </p:sp>
            <p:sp>
              <p:nvSpPr>
                <p:cNvPr id="153609" name="Rectangle 9"/>
                <p:cNvSpPr>
                  <a:spLocks noChangeArrowheads="1"/>
                </p:cNvSpPr>
                <p:nvPr/>
              </p:nvSpPr>
              <p:spPr bwMode="auto">
                <a:xfrm>
                  <a:off x="6940" y="4100"/>
                  <a:ext cx="180" cy="156"/>
                </a:xfrm>
                <a:prstGeom prst="rect">
                  <a:avLst/>
                </a:prstGeom>
                <a:solidFill>
                  <a:srgbClr val="FFFFFF"/>
                </a:solidFill>
                <a:ln w="9525">
                  <a:solidFill>
                    <a:srgbClr val="000000"/>
                  </a:solidFill>
                  <a:miter lim="800000"/>
                </a:ln>
              </p:spPr>
              <p:txBody>
                <a:bodyPr/>
                <a:lstStyle/>
                <a:p>
                  <a:endParaRPr lang="zh-CN" altLang="en-US"/>
                </a:p>
              </p:txBody>
            </p:sp>
            <p:sp>
              <p:nvSpPr>
                <p:cNvPr id="153610" name="Line 10"/>
                <p:cNvSpPr>
                  <a:spLocks noChangeShapeType="1"/>
                </p:cNvSpPr>
                <p:nvPr/>
              </p:nvSpPr>
              <p:spPr bwMode="auto">
                <a:xfrm>
                  <a:off x="3880" y="4181"/>
                  <a:ext cx="30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3611" name="Rectangle 11"/>
              <p:cNvSpPr>
                <a:spLocks noChangeArrowheads="1"/>
              </p:cNvSpPr>
              <p:nvPr/>
            </p:nvSpPr>
            <p:spPr bwMode="auto">
              <a:xfrm>
                <a:off x="3168" y="2016"/>
                <a:ext cx="3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w</a:t>
                </a:r>
                <a:r>
                  <a:rPr kumimoji="1" lang="en-US" altLang="zh-CN" sz="2000" b="1" baseline="-30000">
                    <a:latin typeface="Times New Roman" panose="02020603050405020304" pitchFamily="18" charset="0"/>
                  </a:rPr>
                  <a:t>pq</a:t>
                </a:r>
                <a:endParaRPr kumimoji="1" lang="en-US" altLang="zh-CN" sz="2000" b="1" baseline="-30000">
                  <a:latin typeface="Times New Roman" panose="02020603050405020304" pitchFamily="18" charset="0"/>
                </a:endParaRPr>
              </a:p>
            </p:txBody>
          </p:sp>
          <p:sp>
            <p:nvSpPr>
              <p:cNvPr id="153612" name="Rectangle 12"/>
              <p:cNvSpPr>
                <a:spLocks noChangeArrowheads="1"/>
              </p:cNvSpPr>
              <p:nvPr/>
            </p:nvSpPr>
            <p:spPr bwMode="auto">
              <a:xfrm>
                <a:off x="1968" y="1776"/>
                <a:ext cx="4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AN</a:t>
                </a:r>
                <a:r>
                  <a:rPr kumimoji="1" lang="en-US" altLang="zh-CN" sz="2000" b="1" baseline="-30000">
                    <a:latin typeface="Times New Roman" panose="02020603050405020304" pitchFamily="18" charset="0"/>
                  </a:rPr>
                  <a:t>p</a:t>
                </a:r>
                <a:endParaRPr kumimoji="1" lang="en-US" altLang="zh-CN" sz="2000" b="1" baseline="-30000">
                  <a:latin typeface="Times New Roman" panose="02020603050405020304" pitchFamily="18" charset="0"/>
                </a:endParaRPr>
              </a:p>
            </p:txBody>
          </p:sp>
          <p:sp>
            <p:nvSpPr>
              <p:cNvPr id="153613" name="Rectangle 13"/>
              <p:cNvSpPr>
                <a:spLocks noChangeArrowheads="1"/>
              </p:cNvSpPr>
              <p:nvPr/>
            </p:nvSpPr>
            <p:spPr bwMode="auto">
              <a:xfrm>
                <a:off x="4298" y="1776"/>
                <a:ext cx="4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AN</a:t>
                </a:r>
                <a:r>
                  <a:rPr kumimoji="1" lang="en-US" altLang="zh-CN" sz="2000" b="1" baseline="-30000">
                    <a:latin typeface="Times New Roman" panose="02020603050405020304" pitchFamily="18" charset="0"/>
                  </a:rPr>
                  <a:t>q</a:t>
                </a:r>
                <a:endParaRPr kumimoji="1" lang="en-US" altLang="zh-CN" sz="2000" b="1" baseline="-30000">
                  <a:latin typeface="Times New Roman" panose="02020603050405020304" pitchFamily="18" charset="0"/>
                </a:endParaRPr>
              </a:p>
            </p:txBody>
          </p:sp>
          <p:sp>
            <p:nvSpPr>
              <p:cNvPr id="153614" name="Rectangle 14"/>
              <p:cNvSpPr>
                <a:spLocks noChangeArrowheads="1"/>
              </p:cNvSpPr>
              <p:nvPr/>
            </p:nvSpPr>
            <p:spPr bwMode="auto">
              <a:xfrm>
                <a:off x="1824" y="2544"/>
                <a:ext cx="6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rPr>
                  <a:t>第</a:t>
                </a:r>
                <a:r>
                  <a:rPr kumimoji="1" lang="en-US" altLang="zh-CN" sz="2000" b="1">
                    <a:latin typeface="Times New Roman" panose="02020603050405020304" pitchFamily="18" charset="0"/>
                  </a:rPr>
                  <a:t>L-1</a:t>
                </a:r>
                <a:r>
                  <a:rPr kumimoji="1" lang="zh-CN" altLang="en-US" sz="2000" b="1">
                    <a:latin typeface="Times New Roman" panose="02020603050405020304" pitchFamily="18" charset="0"/>
                  </a:rPr>
                  <a:t>层</a:t>
                </a:r>
                <a:endParaRPr kumimoji="1" lang="zh-CN" altLang="en-US" sz="2000" b="1">
                  <a:latin typeface="Times New Roman" panose="02020603050405020304" pitchFamily="18" charset="0"/>
                </a:endParaRPr>
              </a:p>
            </p:txBody>
          </p:sp>
          <p:sp>
            <p:nvSpPr>
              <p:cNvPr id="153615" name="Rectangle 15"/>
              <p:cNvSpPr>
                <a:spLocks noChangeArrowheads="1"/>
              </p:cNvSpPr>
              <p:nvPr/>
            </p:nvSpPr>
            <p:spPr bwMode="auto">
              <a:xfrm>
                <a:off x="4320" y="2496"/>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latin typeface="Times New Roman" panose="02020603050405020304" pitchFamily="18" charset="0"/>
                  </a:rPr>
                  <a:t>第</a:t>
                </a:r>
                <a:r>
                  <a:rPr kumimoji="1" lang="en-US" altLang="zh-CN" sz="2000" b="1">
                    <a:latin typeface="Times New Roman" panose="02020603050405020304" pitchFamily="18" charset="0"/>
                  </a:rPr>
                  <a:t>L</a:t>
                </a:r>
                <a:r>
                  <a:rPr kumimoji="1" lang="zh-CN" altLang="en-US" sz="2000" b="1">
                    <a:latin typeface="Times New Roman" panose="02020603050405020304" pitchFamily="18" charset="0"/>
                  </a:rPr>
                  <a:t>层</a:t>
                </a:r>
                <a:endParaRPr kumimoji="1" lang="zh-CN" altLang="en-US" sz="2000" b="1">
                  <a:latin typeface="Times New Roman" panose="02020603050405020304" pitchFamily="18" charset="0"/>
                </a:endParaRPr>
              </a:p>
            </p:txBody>
          </p:sp>
        </p:grpSp>
        <p:sp>
          <p:nvSpPr>
            <p:cNvPr id="153616" name="Rectangle 16"/>
            <p:cNvSpPr>
              <a:spLocks noChangeArrowheads="1"/>
            </p:cNvSpPr>
            <p:nvPr/>
          </p:nvSpPr>
          <p:spPr bwMode="auto">
            <a:xfrm>
              <a:off x="2623" y="2016"/>
              <a:ext cx="5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anose="02020603050405020304" pitchFamily="18" charset="0"/>
                </a:rPr>
                <a:t>∆w</a:t>
              </a:r>
              <a:r>
                <a:rPr lang="en-US" altLang="zh-CN" sz="2400" b="1" baseline="-30000">
                  <a:latin typeface="Times New Roman" panose="02020603050405020304" pitchFamily="18" charset="0"/>
                </a:rPr>
                <a:t>pq</a:t>
              </a:r>
              <a:endParaRPr lang="en-US" altLang="zh-CN" sz="2400" b="1" baseline="-30000">
                <a:latin typeface="Times New Roman" panose="02020603050405020304" pitchFamily="18" charset="0"/>
              </a:endParaRPr>
            </a:p>
          </p:txBody>
        </p:sp>
      </p:grpSp>
      <p:sp>
        <p:nvSpPr>
          <p:cNvPr id="18" name="Rectangle 2"/>
          <p:cNvSpPr txBox="1">
            <a:spLocks noChangeArrowheads="1"/>
          </p:cNvSpPr>
          <p:nvPr/>
        </p:nvSpPr>
        <p:spPr bwMode="auto">
          <a:xfrm>
            <a:off x="762000" y="0"/>
            <a:ext cx="772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6.4 BP</a:t>
            </a:r>
            <a:r>
              <a:rPr lang="zh-CN" altLang="en-US" sz="4000" dirty="0" smtClean="0">
                <a:latin typeface="宋体" panose="02010600030101010101" pitchFamily="2" charset="-122"/>
                <a:ea typeface="宋体" panose="02010600030101010101" pitchFamily="2" charset="-122"/>
              </a:rPr>
              <a:t>神经网络</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3"/>
                                        </p:tgtEl>
                                        <p:attrNameLst>
                                          <p:attrName>style.visibility</p:attrName>
                                        </p:attrNameLst>
                                      </p:cBhvr>
                                      <p:to>
                                        <p:strVal val="visible"/>
                                      </p:to>
                                    </p:set>
                                    <p:anim calcmode="lin" valueType="num">
                                      <p:cBhvr additive="base">
                                        <p:cTn id="7" dur="500" fill="hold"/>
                                        <p:tgtEl>
                                          <p:spTgt spid="153603"/>
                                        </p:tgtEl>
                                        <p:attrNameLst>
                                          <p:attrName>ppt_x</p:attrName>
                                        </p:attrNameLst>
                                      </p:cBhvr>
                                      <p:tavLst>
                                        <p:tav tm="0">
                                          <p:val>
                                            <p:strVal val="0-#ppt_w/2"/>
                                          </p:val>
                                        </p:tav>
                                        <p:tav tm="100000">
                                          <p:val>
                                            <p:strVal val="#ppt_x"/>
                                          </p:val>
                                        </p:tav>
                                      </p:tavLst>
                                    </p:anim>
                                    <p:anim calcmode="lin" valueType="num">
                                      <p:cBhvr additive="base">
                                        <p:cTn id="8" dur="500" fill="hold"/>
                                        <p:tgtEl>
                                          <p:spTgt spid="1536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04">
                                            <p:txEl>
                                              <p:pRg st="0" end="0"/>
                                            </p:txEl>
                                          </p:spTgt>
                                        </p:tgtEl>
                                        <p:attrNameLst>
                                          <p:attrName>style.visibility</p:attrName>
                                        </p:attrNameLst>
                                      </p:cBhvr>
                                      <p:to>
                                        <p:strVal val="visible"/>
                                      </p:to>
                                    </p:set>
                                    <p:anim calcmode="lin" valueType="num">
                                      <p:cBhvr additive="base">
                                        <p:cTn id="13" dur="500" fill="hold"/>
                                        <p:tgtEl>
                                          <p:spTgt spid="15360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0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04">
                                            <p:txEl>
                                              <p:pRg st="1" end="1"/>
                                            </p:txEl>
                                          </p:spTgt>
                                        </p:tgtEl>
                                        <p:attrNameLst>
                                          <p:attrName>style.visibility</p:attrName>
                                        </p:attrNameLst>
                                      </p:cBhvr>
                                      <p:to>
                                        <p:strVal val="visible"/>
                                      </p:to>
                                    </p:set>
                                    <p:anim calcmode="lin" valueType="num">
                                      <p:cBhvr additive="base">
                                        <p:cTn id="19" dur="500" fill="hold"/>
                                        <p:tgtEl>
                                          <p:spTgt spid="15360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0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604">
                                            <p:txEl>
                                              <p:pRg st="2" end="2"/>
                                            </p:txEl>
                                          </p:spTgt>
                                        </p:tgtEl>
                                        <p:attrNameLst>
                                          <p:attrName>style.visibility</p:attrName>
                                        </p:attrNameLst>
                                      </p:cBhvr>
                                      <p:to>
                                        <p:strVal val="visible"/>
                                      </p:to>
                                    </p:set>
                                    <p:anim calcmode="lin" valueType="num">
                                      <p:cBhvr additive="base">
                                        <p:cTn id="25" dur="500" fill="hold"/>
                                        <p:tgtEl>
                                          <p:spTgt spid="15360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360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3604">
                                            <p:txEl>
                                              <p:pRg st="3" end="3"/>
                                            </p:txEl>
                                          </p:spTgt>
                                        </p:tgtEl>
                                        <p:attrNameLst>
                                          <p:attrName>style.visibility</p:attrName>
                                        </p:attrNameLst>
                                      </p:cBhvr>
                                      <p:to>
                                        <p:strVal val="visible"/>
                                      </p:to>
                                    </p:set>
                                    <p:anim calcmode="lin" valueType="num">
                                      <p:cBhvr additive="base">
                                        <p:cTn id="31" dur="500" fill="hold"/>
                                        <p:tgtEl>
                                          <p:spTgt spid="15360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360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utoUpdateAnimBg="0"/>
      <p:bldP spid="153604" grpId="0" autoUpdateAnimBg="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762000" y="609600"/>
            <a:ext cx="8229600" cy="533400"/>
          </a:xfrm>
        </p:spPr>
        <p:txBody>
          <a:bodyPr/>
          <a:lstStyle/>
          <a:p>
            <a:r>
              <a:rPr lang="zh-CN" altLang="en-US" dirty="0">
                <a:solidFill>
                  <a:srgbClr val="C00000"/>
                </a:solidFill>
                <a:latin typeface="宋体" panose="02010600030101010101" pitchFamily="2" charset="-122"/>
                <a:ea typeface="宋体" panose="02010600030101010101" pitchFamily="2" charset="-122"/>
              </a:rPr>
              <a:t>训练</a:t>
            </a:r>
            <a:r>
              <a:rPr lang="zh-CN" altLang="en-US" dirty="0" smtClean="0">
                <a:solidFill>
                  <a:srgbClr val="C00000"/>
                </a:solidFill>
                <a:latin typeface="宋体" panose="02010600030101010101" pitchFamily="2" charset="-122"/>
                <a:ea typeface="宋体" panose="02010600030101010101" pitchFamily="2" charset="-122"/>
              </a:rPr>
              <a:t>过程</a:t>
            </a:r>
            <a:r>
              <a:rPr lang="zh-CN" altLang="en-US" dirty="0" smtClean="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sp>
        <p:nvSpPr>
          <p:cNvPr id="155651" name="Rectangle 3"/>
          <p:cNvSpPr>
            <a:spLocks noChangeArrowheads="1"/>
          </p:cNvSpPr>
          <p:nvPr/>
        </p:nvSpPr>
        <p:spPr bwMode="auto">
          <a:xfrm>
            <a:off x="0" y="1744663"/>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1000">
                <a:latin typeface="Times New Roman" panose="02020603050405020304" pitchFamily="18" charset="0"/>
              </a:rPr>
              <a:t> </a:t>
            </a:r>
            <a:endParaRPr kumimoji="1" lang="en-US" altLang="zh-CN" sz="1000">
              <a:latin typeface="Times New Roman" panose="02020603050405020304" pitchFamily="18" charset="0"/>
            </a:endParaRPr>
          </a:p>
          <a:p>
            <a:pPr eaLnBrk="0" hangingPunct="0"/>
            <a:endParaRPr kumimoji="1" lang="en-US" altLang="zh-CN" sz="2400">
              <a:latin typeface="Times New Roman" panose="02020603050405020304" pitchFamily="18" charset="0"/>
            </a:endParaRPr>
          </a:p>
        </p:txBody>
      </p:sp>
      <p:grpSp>
        <p:nvGrpSpPr>
          <p:cNvPr id="155652" name="Group 4"/>
          <p:cNvGrpSpPr/>
          <p:nvPr/>
        </p:nvGrpSpPr>
        <p:grpSpPr bwMode="auto">
          <a:xfrm>
            <a:off x="1066800" y="1600200"/>
            <a:ext cx="6969125" cy="3917950"/>
            <a:chOff x="698" y="1238"/>
            <a:chExt cx="4390" cy="2468"/>
          </a:xfrm>
        </p:grpSpPr>
        <p:grpSp>
          <p:nvGrpSpPr>
            <p:cNvPr id="155653" name="Group 5"/>
            <p:cNvGrpSpPr/>
            <p:nvPr/>
          </p:nvGrpSpPr>
          <p:grpSpPr bwMode="auto">
            <a:xfrm>
              <a:off x="816" y="1248"/>
              <a:ext cx="4128" cy="1872"/>
              <a:chOff x="2800" y="9139"/>
              <a:chExt cx="5220" cy="2808"/>
            </a:xfrm>
          </p:grpSpPr>
          <p:sp>
            <p:nvSpPr>
              <p:cNvPr id="155654" name="Rectangle 6"/>
              <p:cNvSpPr>
                <a:spLocks noChangeArrowheads="1"/>
              </p:cNvSpPr>
              <p:nvPr/>
            </p:nvSpPr>
            <p:spPr bwMode="auto">
              <a:xfrm>
                <a:off x="2800" y="10387"/>
                <a:ext cx="180" cy="156"/>
              </a:xfrm>
              <a:prstGeom prst="rect">
                <a:avLst/>
              </a:prstGeom>
              <a:solidFill>
                <a:srgbClr val="FFFFFF"/>
              </a:solidFill>
              <a:ln w="9525">
                <a:solidFill>
                  <a:srgbClr val="000000"/>
                </a:solidFill>
                <a:miter lim="800000"/>
              </a:ln>
            </p:spPr>
            <p:txBody>
              <a:bodyPr/>
              <a:lstStyle/>
              <a:p>
                <a:endParaRPr lang="zh-CN" altLang="en-US"/>
              </a:p>
            </p:txBody>
          </p:sp>
          <p:sp>
            <p:nvSpPr>
              <p:cNvPr id="155655" name="Rectangle 7"/>
              <p:cNvSpPr>
                <a:spLocks noChangeArrowheads="1"/>
              </p:cNvSpPr>
              <p:nvPr/>
            </p:nvSpPr>
            <p:spPr bwMode="auto">
              <a:xfrm>
                <a:off x="4960" y="10387"/>
                <a:ext cx="180" cy="156"/>
              </a:xfrm>
              <a:prstGeom prst="rect">
                <a:avLst/>
              </a:prstGeom>
              <a:solidFill>
                <a:srgbClr val="FFFFFF"/>
              </a:solidFill>
              <a:ln w="9525">
                <a:solidFill>
                  <a:srgbClr val="000000"/>
                </a:solidFill>
                <a:miter lim="800000"/>
              </a:ln>
            </p:spPr>
            <p:txBody>
              <a:bodyPr/>
              <a:lstStyle/>
              <a:p>
                <a:endParaRPr lang="zh-CN" altLang="en-US"/>
              </a:p>
            </p:txBody>
          </p:sp>
          <p:sp>
            <p:nvSpPr>
              <p:cNvPr id="155656" name="Rectangle 8"/>
              <p:cNvSpPr>
                <a:spLocks noChangeArrowheads="1"/>
              </p:cNvSpPr>
              <p:nvPr/>
            </p:nvSpPr>
            <p:spPr bwMode="auto">
              <a:xfrm>
                <a:off x="7840" y="9139"/>
                <a:ext cx="180" cy="156"/>
              </a:xfrm>
              <a:prstGeom prst="rect">
                <a:avLst/>
              </a:prstGeom>
              <a:solidFill>
                <a:srgbClr val="FFFFFF"/>
              </a:solidFill>
              <a:ln w="9525">
                <a:solidFill>
                  <a:srgbClr val="000000"/>
                </a:solidFill>
                <a:miter lim="800000"/>
              </a:ln>
            </p:spPr>
            <p:txBody>
              <a:bodyPr/>
              <a:lstStyle/>
              <a:p>
                <a:endParaRPr lang="zh-CN" altLang="en-US"/>
              </a:p>
            </p:txBody>
          </p:sp>
          <p:sp>
            <p:nvSpPr>
              <p:cNvPr id="155657" name="Rectangle 9"/>
              <p:cNvSpPr>
                <a:spLocks noChangeArrowheads="1"/>
              </p:cNvSpPr>
              <p:nvPr/>
            </p:nvSpPr>
            <p:spPr bwMode="auto">
              <a:xfrm>
                <a:off x="7840" y="10387"/>
                <a:ext cx="180" cy="156"/>
              </a:xfrm>
              <a:prstGeom prst="rect">
                <a:avLst/>
              </a:prstGeom>
              <a:solidFill>
                <a:srgbClr val="FFFFFF"/>
              </a:solidFill>
              <a:ln w="9525">
                <a:solidFill>
                  <a:srgbClr val="000000"/>
                </a:solidFill>
                <a:miter lim="800000"/>
              </a:ln>
            </p:spPr>
            <p:txBody>
              <a:bodyPr/>
              <a:lstStyle/>
              <a:p>
                <a:endParaRPr lang="zh-CN" altLang="en-US"/>
              </a:p>
            </p:txBody>
          </p:sp>
          <p:sp>
            <p:nvSpPr>
              <p:cNvPr id="155658" name="Rectangle 10"/>
              <p:cNvSpPr>
                <a:spLocks noChangeArrowheads="1"/>
              </p:cNvSpPr>
              <p:nvPr/>
            </p:nvSpPr>
            <p:spPr bwMode="auto">
              <a:xfrm>
                <a:off x="7840" y="11791"/>
                <a:ext cx="180" cy="156"/>
              </a:xfrm>
              <a:prstGeom prst="rect">
                <a:avLst/>
              </a:prstGeom>
              <a:solidFill>
                <a:srgbClr val="FFFFFF"/>
              </a:solidFill>
              <a:ln w="9525">
                <a:solidFill>
                  <a:srgbClr val="000000"/>
                </a:solidFill>
                <a:miter lim="800000"/>
              </a:ln>
            </p:spPr>
            <p:txBody>
              <a:bodyPr/>
              <a:lstStyle/>
              <a:p>
                <a:endParaRPr lang="zh-CN" altLang="en-US"/>
              </a:p>
            </p:txBody>
          </p:sp>
          <p:sp>
            <p:nvSpPr>
              <p:cNvPr id="155659" name="Line 11"/>
              <p:cNvSpPr>
                <a:spLocks noChangeShapeType="1"/>
              </p:cNvSpPr>
              <p:nvPr/>
            </p:nvSpPr>
            <p:spPr bwMode="auto">
              <a:xfrm>
                <a:off x="2980" y="10477"/>
                <a:ext cx="19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60" name="Line 12"/>
              <p:cNvSpPr>
                <a:spLocks noChangeShapeType="1"/>
              </p:cNvSpPr>
              <p:nvPr/>
            </p:nvSpPr>
            <p:spPr bwMode="auto">
              <a:xfrm flipV="1">
                <a:off x="5140" y="9295"/>
                <a:ext cx="2700" cy="109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61" name="Line 13"/>
              <p:cNvSpPr>
                <a:spLocks noChangeShapeType="1"/>
              </p:cNvSpPr>
              <p:nvPr/>
            </p:nvSpPr>
            <p:spPr bwMode="auto">
              <a:xfrm>
                <a:off x="5140" y="10477"/>
                <a:ext cx="27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62" name="Line 14"/>
              <p:cNvSpPr>
                <a:spLocks noChangeShapeType="1"/>
              </p:cNvSpPr>
              <p:nvPr/>
            </p:nvSpPr>
            <p:spPr bwMode="auto">
              <a:xfrm>
                <a:off x="5140" y="10543"/>
                <a:ext cx="2700" cy="124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5663" name="Rectangle 15"/>
            <p:cNvSpPr>
              <a:spLocks noChangeArrowheads="1"/>
            </p:cNvSpPr>
            <p:nvPr/>
          </p:nvSpPr>
          <p:spPr bwMode="auto">
            <a:xfrm>
              <a:off x="2426" y="2150"/>
              <a:ext cx="4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AN</a:t>
              </a:r>
              <a:r>
                <a:rPr kumimoji="1" lang="en-US" altLang="zh-CN" sz="2000" b="1" baseline="-30000">
                  <a:latin typeface="Times New Roman" panose="02020603050405020304" pitchFamily="18" charset="0"/>
                </a:rPr>
                <a:t>p</a:t>
              </a:r>
              <a:endParaRPr kumimoji="1" lang="en-US" altLang="zh-CN" sz="2000" b="1" baseline="-30000">
                <a:latin typeface="Times New Roman" panose="02020603050405020304" pitchFamily="18" charset="0"/>
              </a:endParaRPr>
            </a:p>
          </p:txBody>
        </p:sp>
        <p:sp>
          <p:nvSpPr>
            <p:cNvPr id="155664" name="Rectangle 16"/>
            <p:cNvSpPr>
              <a:spLocks noChangeArrowheads="1"/>
            </p:cNvSpPr>
            <p:nvPr/>
          </p:nvSpPr>
          <p:spPr bwMode="auto">
            <a:xfrm>
              <a:off x="4682" y="2150"/>
              <a:ext cx="4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AN</a:t>
              </a:r>
              <a:r>
                <a:rPr kumimoji="1" lang="en-US" altLang="zh-CN" sz="2000" b="1" baseline="-30000">
                  <a:latin typeface="Times New Roman" panose="02020603050405020304" pitchFamily="18" charset="0"/>
                </a:rPr>
                <a:t>q</a:t>
              </a:r>
              <a:endParaRPr kumimoji="1" lang="en-US" altLang="zh-CN" sz="2000" b="1" baseline="-30000">
                <a:latin typeface="Times New Roman" panose="02020603050405020304" pitchFamily="18" charset="0"/>
              </a:endParaRPr>
            </a:p>
          </p:txBody>
        </p:sp>
        <p:sp>
          <p:nvSpPr>
            <p:cNvPr id="155665" name="Rectangle 17"/>
            <p:cNvSpPr>
              <a:spLocks noChangeArrowheads="1"/>
            </p:cNvSpPr>
            <p:nvPr/>
          </p:nvSpPr>
          <p:spPr bwMode="auto">
            <a:xfrm>
              <a:off x="698" y="2150"/>
              <a:ext cx="4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AN</a:t>
              </a:r>
              <a:r>
                <a:rPr kumimoji="1" lang="en-US" altLang="zh-CN" sz="2000" b="1" baseline="-30000">
                  <a:latin typeface="Times New Roman" panose="02020603050405020304" pitchFamily="18" charset="0"/>
                </a:rPr>
                <a:t>h</a:t>
              </a:r>
              <a:endParaRPr kumimoji="1" lang="en-US" altLang="zh-CN" sz="2000" b="1" baseline="-30000">
                <a:latin typeface="Times New Roman" panose="02020603050405020304" pitchFamily="18" charset="0"/>
              </a:endParaRPr>
            </a:p>
          </p:txBody>
        </p:sp>
        <p:sp>
          <p:nvSpPr>
            <p:cNvPr id="155666" name="Rectangle 18"/>
            <p:cNvSpPr>
              <a:spLocks noChangeArrowheads="1"/>
            </p:cNvSpPr>
            <p:nvPr/>
          </p:nvSpPr>
          <p:spPr bwMode="auto">
            <a:xfrm>
              <a:off x="1200" y="1910"/>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v</a:t>
              </a:r>
              <a:r>
                <a:rPr kumimoji="1" lang="en-US" altLang="zh-CN" sz="2000" b="1" baseline="-30000">
                  <a:latin typeface="Times New Roman" panose="02020603050405020304" pitchFamily="18" charset="0"/>
                </a:rPr>
                <a:t>hp</a:t>
              </a:r>
              <a:r>
                <a:rPr kumimoji="1" lang="en-US" altLang="zh-CN" sz="2000" b="1">
                  <a:latin typeface="Times New Roman" panose="02020603050405020304" pitchFamily="18" charset="0"/>
                </a:rPr>
                <a:t>	δ</a:t>
              </a:r>
              <a:r>
                <a:rPr kumimoji="1" lang="en-US" altLang="zh-CN" sz="2000" b="1" baseline="-30000">
                  <a:latin typeface="Times New Roman" panose="02020603050405020304" pitchFamily="18" charset="0"/>
                </a:rPr>
                <a:t>pk-1</a:t>
              </a:r>
              <a:endParaRPr kumimoji="1" lang="en-US" altLang="zh-CN" sz="2000" b="1" baseline="-30000">
                <a:latin typeface="Times New Roman" panose="02020603050405020304" pitchFamily="18" charset="0"/>
              </a:endParaRPr>
            </a:p>
          </p:txBody>
        </p:sp>
        <p:sp>
          <p:nvSpPr>
            <p:cNvPr id="155667" name="Rectangle 19"/>
            <p:cNvSpPr>
              <a:spLocks noChangeArrowheads="1"/>
            </p:cNvSpPr>
            <p:nvPr/>
          </p:nvSpPr>
          <p:spPr bwMode="auto">
            <a:xfrm>
              <a:off x="4032" y="1238"/>
              <a:ext cx="3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δ</a:t>
              </a:r>
              <a:r>
                <a:rPr kumimoji="1" lang="en-US" altLang="zh-CN" sz="2000" b="1" baseline="-30000">
                  <a:latin typeface="Times New Roman" panose="02020603050405020304" pitchFamily="18" charset="0"/>
                </a:rPr>
                <a:t>1k</a:t>
              </a:r>
              <a:endParaRPr kumimoji="1" lang="en-US" altLang="zh-CN" sz="2000" b="1" baseline="-30000">
                <a:latin typeface="Times New Roman" panose="02020603050405020304" pitchFamily="18" charset="0"/>
              </a:endParaRPr>
            </a:p>
          </p:txBody>
        </p:sp>
        <p:sp>
          <p:nvSpPr>
            <p:cNvPr id="155668" name="Rectangle 20"/>
            <p:cNvSpPr>
              <a:spLocks noChangeArrowheads="1"/>
            </p:cNvSpPr>
            <p:nvPr/>
          </p:nvSpPr>
          <p:spPr bwMode="auto">
            <a:xfrm>
              <a:off x="3456" y="1488"/>
              <a:ext cx="3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w</a:t>
              </a:r>
              <a:r>
                <a:rPr kumimoji="1" lang="en-US" altLang="zh-CN" sz="2000" b="1" baseline="-30000">
                  <a:latin typeface="Times New Roman" panose="02020603050405020304" pitchFamily="18" charset="0"/>
                </a:rPr>
                <a:t>p1</a:t>
              </a:r>
              <a:endParaRPr kumimoji="1" lang="en-US" altLang="zh-CN" sz="2000" b="1" baseline="-30000">
                <a:latin typeface="Times New Roman" panose="02020603050405020304" pitchFamily="18" charset="0"/>
              </a:endParaRPr>
            </a:p>
          </p:txBody>
        </p:sp>
        <p:sp>
          <p:nvSpPr>
            <p:cNvPr id="155669" name="Rectangle 21"/>
            <p:cNvSpPr>
              <a:spLocks noChangeArrowheads="1"/>
            </p:cNvSpPr>
            <p:nvPr/>
          </p:nvSpPr>
          <p:spPr bwMode="auto">
            <a:xfrm>
              <a:off x="3456" y="1872"/>
              <a:ext cx="3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w</a:t>
              </a:r>
              <a:r>
                <a:rPr kumimoji="1" lang="en-US" altLang="zh-CN" sz="2000" b="1" baseline="-30000">
                  <a:latin typeface="Times New Roman" panose="02020603050405020304" pitchFamily="18" charset="0"/>
                </a:rPr>
                <a:t>pq</a:t>
              </a:r>
              <a:endParaRPr kumimoji="1" lang="en-US" altLang="zh-CN" sz="2000" b="1" baseline="-30000">
                <a:latin typeface="Times New Roman" panose="02020603050405020304" pitchFamily="18" charset="0"/>
              </a:endParaRPr>
            </a:p>
          </p:txBody>
        </p:sp>
        <p:sp>
          <p:nvSpPr>
            <p:cNvPr id="155670" name="Rectangle 22"/>
            <p:cNvSpPr>
              <a:spLocks noChangeArrowheads="1"/>
            </p:cNvSpPr>
            <p:nvPr/>
          </p:nvSpPr>
          <p:spPr bwMode="auto">
            <a:xfrm>
              <a:off x="4080" y="1872"/>
              <a:ext cx="3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δ</a:t>
              </a:r>
              <a:r>
                <a:rPr kumimoji="1" lang="en-US" altLang="zh-CN" sz="2000" b="1" baseline="-30000">
                  <a:latin typeface="Times New Roman" panose="02020603050405020304" pitchFamily="18" charset="0"/>
                </a:rPr>
                <a:t>qk</a:t>
              </a:r>
              <a:endParaRPr kumimoji="1" lang="en-US" altLang="zh-CN" sz="2000" b="1" baseline="-30000">
                <a:latin typeface="Times New Roman" panose="02020603050405020304" pitchFamily="18" charset="0"/>
              </a:endParaRPr>
            </a:p>
          </p:txBody>
        </p:sp>
        <p:sp>
          <p:nvSpPr>
            <p:cNvPr id="155671" name="Rectangle 23"/>
            <p:cNvSpPr>
              <a:spLocks noChangeArrowheads="1"/>
            </p:cNvSpPr>
            <p:nvPr/>
          </p:nvSpPr>
          <p:spPr bwMode="auto">
            <a:xfrm>
              <a:off x="3504" y="2304"/>
              <a:ext cx="3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w</a:t>
              </a:r>
              <a:r>
                <a:rPr kumimoji="1" lang="en-US" altLang="zh-CN" sz="2000" b="1" baseline="-30000">
                  <a:latin typeface="Times New Roman" panose="02020603050405020304" pitchFamily="18" charset="0"/>
                </a:rPr>
                <a:t>pm</a:t>
              </a:r>
              <a:endParaRPr kumimoji="1" lang="en-US" altLang="zh-CN" sz="2000" b="1" baseline="-30000">
                <a:latin typeface="Times New Roman" panose="02020603050405020304" pitchFamily="18" charset="0"/>
              </a:endParaRPr>
            </a:p>
          </p:txBody>
        </p:sp>
        <p:sp>
          <p:nvSpPr>
            <p:cNvPr id="155672" name="Rectangle 24"/>
            <p:cNvSpPr>
              <a:spLocks noChangeArrowheads="1"/>
            </p:cNvSpPr>
            <p:nvPr/>
          </p:nvSpPr>
          <p:spPr bwMode="auto">
            <a:xfrm>
              <a:off x="4090" y="2544"/>
              <a:ext cx="4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δ</a:t>
              </a:r>
              <a:r>
                <a:rPr kumimoji="1" lang="en-US" altLang="zh-CN" sz="2000" b="1" baseline="-30000">
                  <a:latin typeface="Times New Roman" panose="02020603050405020304" pitchFamily="18" charset="0"/>
                </a:rPr>
                <a:t>mk</a:t>
              </a:r>
              <a:endParaRPr kumimoji="1" lang="en-US" altLang="zh-CN" sz="2000" b="1" baseline="-30000">
                <a:latin typeface="Times New Roman" panose="02020603050405020304" pitchFamily="18" charset="0"/>
              </a:endParaRPr>
            </a:p>
          </p:txBody>
        </p:sp>
        <p:sp>
          <p:nvSpPr>
            <p:cNvPr id="155673" name="Rectangle 25"/>
            <p:cNvSpPr>
              <a:spLocks noChangeArrowheads="1"/>
            </p:cNvSpPr>
            <p:nvPr/>
          </p:nvSpPr>
          <p:spPr bwMode="auto">
            <a:xfrm>
              <a:off x="816" y="3456"/>
              <a:ext cx="6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rPr>
                <a:t>第</a:t>
              </a:r>
              <a:r>
                <a:rPr kumimoji="1" lang="en-US" altLang="zh-CN" sz="2000" b="1">
                  <a:latin typeface="Times New Roman" panose="02020603050405020304" pitchFamily="18" charset="0"/>
                </a:rPr>
                <a:t>k-2</a:t>
              </a:r>
              <a:r>
                <a:rPr kumimoji="1" lang="zh-CN" altLang="en-US" sz="2000" b="1">
                  <a:latin typeface="Times New Roman" panose="02020603050405020304" pitchFamily="18" charset="0"/>
                </a:rPr>
                <a:t>层</a:t>
              </a:r>
              <a:endParaRPr kumimoji="1" lang="zh-CN" altLang="en-US" sz="2000" b="1">
                <a:latin typeface="Times New Roman" panose="02020603050405020304" pitchFamily="18" charset="0"/>
              </a:endParaRPr>
            </a:p>
          </p:txBody>
        </p:sp>
        <p:sp>
          <p:nvSpPr>
            <p:cNvPr id="155674" name="Rectangle 26"/>
            <p:cNvSpPr>
              <a:spLocks noChangeArrowheads="1"/>
            </p:cNvSpPr>
            <p:nvPr/>
          </p:nvSpPr>
          <p:spPr bwMode="auto">
            <a:xfrm>
              <a:off x="4473" y="3407"/>
              <a:ext cx="5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b="1">
                  <a:latin typeface="Times New Roman" panose="02020603050405020304" pitchFamily="18" charset="0"/>
                </a:rPr>
                <a:t>第</a:t>
              </a:r>
              <a:r>
                <a:rPr kumimoji="1" lang="en-US" altLang="zh-CN" sz="2000" b="1">
                  <a:latin typeface="Times New Roman" panose="02020603050405020304" pitchFamily="18" charset="0"/>
                </a:rPr>
                <a:t>k</a:t>
              </a:r>
              <a:r>
                <a:rPr kumimoji="1" lang="zh-CN" altLang="en-US" sz="2000" b="1">
                  <a:latin typeface="Times New Roman" panose="02020603050405020304" pitchFamily="18" charset="0"/>
                </a:rPr>
                <a:t>层</a:t>
              </a:r>
              <a:endParaRPr kumimoji="1" lang="zh-CN" altLang="en-US" sz="2000" b="1">
                <a:latin typeface="Times New Roman" panose="02020603050405020304" pitchFamily="18" charset="0"/>
              </a:endParaRPr>
            </a:p>
          </p:txBody>
        </p:sp>
        <p:sp>
          <p:nvSpPr>
            <p:cNvPr id="155675" name="Rectangle 27"/>
            <p:cNvSpPr>
              <a:spLocks noChangeArrowheads="1"/>
            </p:cNvSpPr>
            <p:nvPr/>
          </p:nvSpPr>
          <p:spPr bwMode="auto">
            <a:xfrm>
              <a:off x="2352" y="3456"/>
              <a:ext cx="6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rPr>
                <a:t>第</a:t>
              </a:r>
              <a:r>
                <a:rPr kumimoji="1" lang="en-US" altLang="zh-CN" sz="2000" b="1">
                  <a:latin typeface="Times New Roman" panose="02020603050405020304" pitchFamily="18" charset="0"/>
                </a:rPr>
                <a:t>k-1</a:t>
              </a:r>
              <a:r>
                <a:rPr kumimoji="1" lang="zh-CN" altLang="en-US" sz="2000" b="1">
                  <a:latin typeface="Times New Roman" panose="02020603050405020304" pitchFamily="18" charset="0"/>
                </a:rPr>
                <a:t>层</a:t>
              </a:r>
              <a:endParaRPr kumimoji="1" lang="zh-CN" altLang="en-US" sz="2000" b="1">
                <a:latin typeface="Times New Roman" panose="02020603050405020304" pitchFamily="18" charset="0"/>
              </a:endParaRPr>
            </a:p>
          </p:txBody>
        </p:sp>
        <p:sp>
          <p:nvSpPr>
            <p:cNvPr id="155676" name="Rectangle 28"/>
            <p:cNvSpPr>
              <a:spLocks noChangeArrowheads="1"/>
            </p:cNvSpPr>
            <p:nvPr/>
          </p:nvSpPr>
          <p:spPr bwMode="auto">
            <a:xfrm>
              <a:off x="4704" y="2448"/>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155677" name="Rectangle 29"/>
            <p:cNvSpPr>
              <a:spLocks noChangeArrowheads="1"/>
            </p:cNvSpPr>
            <p:nvPr/>
          </p:nvSpPr>
          <p:spPr bwMode="auto">
            <a:xfrm>
              <a:off x="4769" y="162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grpSp>
      <p:sp>
        <p:nvSpPr>
          <p:cNvPr id="2" name="矩形 1"/>
          <p:cNvSpPr/>
          <p:nvPr/>
        </p:nvSpPr>
        <p:spPr>
          <a:xfrm>
            <a:off x="228600" y="1014323"/>
            <a:ext cx="4356100" cy="518160"/>
          </a:xfrm>
          <a:prstGeom prst="rect">
            <a:avLst/>
          </a:prstGeom>
        </p:spPr>
        <p:txBody>
          <a:bodyPr wrap="square">
            <a:spAutoFit/>
          </a:bodyPr>
          <a:lstStyle/>
          <a:p>
            <a:r>
              <a:rPr lang="zh-CN" altLang="en-US" sz="2800" b="1" kern="0" dirty="0">
                <a:latin typeface="宋体" panose="02010600030101010101" pitchFamily="2" charset="-122"/>
                <a:cs typeface="+mj-cs"/>
              </a:rPr>
              <a:t>隐藏层权的调整 </a:t>
            </a:r>
            <a:endParaRPr lang="zh-CN" altLang="en-US" sz="2800" dirty="0">
              <a:latin typeface="宋体" panose="02010600030101010101" pitchFamily="2" charset="-122"/>
            </a:endParaRPr>
          </a:p>
        </p:txBody>
      </p:sp>
      <p:sp>
        <p:nvSpPr>
          <p:cNvPr id="32" name="Rectangle 2"/>
          <p:cNvSpPr txBox="1">
            <a:spLocks noChangeArrowheads="1"/>
          </p:cNvSpPr>
          <p:nvPr/>
        </p:nvSpPr>
        <p:spPr bwMode="auto">
          <a:xfrm>
            <a:off x="762000" y="0"/>
            <a:ext cx="7734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6.4 BP</a:t>
            </a:r>
            <a:r>
              <a:rPr lang="zh-CN" altLang="en-US" sz="4000" dirty="0" smtClean="0">
                <a:latin typeface="宋体" panose="02010600030101010101" pitchFamily="2" charset="-122"/>
                <a:ea typeface="宋体" panose="02010600030101010101" pitchFamily="2" charset="-122"/>
              </a:rPr>
              <a:t>神经网络</a:t>
            </a:r>
            <a:endParaRPr lang="zh-CN" altLang="en-US" sz="4000" dirty="0">
              <a:latin typeface="宋体" panose="02010600030101010101" pitchFamily="2" charset="-122"/>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62000" y="699770"/>
            <a:ext cx="8229600" cy="443230"/>
          </a:xfrm>
        </p:spPr>
        <p:txBody>
          <a:bodyPr/>
          <a:lstStyle/>
          <a:p>
            <a:r>
              <a:rPr lang="zh-CN" altLang="en-US" dirty="0">
                <a:solidFill>
                  <a:srgbClr val="C00000"/>
                </a:solidFill>
                <a:latin typeface="宋体" panose="02010600030101010101" pitchFamily="2" charset="-122"/>
                <a:ea typeface="宋体" panose="02010600030101010101" pitchFamily="2" charset="-122"/>
              </a:rPr>
              <a:t>训练</a:t>
            </a:r>
            <a:r>
              <a:rPr lang="zh-CN" altLang="en-US" dirty="0" smtClean="0">
                <a:solidFill>
                  <a:srgbClr val="C00000"/>
                </a:solidFill>
                <a:latin typeface="宋体" panose="02010600030101010101" pitchFamily="2" charset="-122"/>
                <a:ea typeface="宋体" panose="02010600030101010101" pitchFamily="2" charset="-122"/>
              </a:rPr>
              <a:t>过程 </a:t>
            </a:r>
            <a:endParaRPr lang="zh-CN" altLang="en-US" dirty="0">
              <a:solidFill>
                <a:srgbClr val="C00000"/>
              </a:solidFill>
              <a:latin typeface="宋体" panose="02010600030101010101" pitchFamily="2" charset="-122"/>
              <a:ea typeface="宋体" panose="02010600030101010101" pitchFamily="2" charset="-122"/>
            </a:endParaRPr>
          </a:p>
        </p:txBody>
      </p:sp>
      <p:sp>
        <p:nvSpPr>
          <p:cNvPr id="157699" name="Rectangle 3"/>
          <p:cNvSpPr>
            <a:spLocks noChangeArrowheads="1"/>
          </p:cNvSpPr>
          <p:nvPr/>
        </p:nvSpPr>
        <p:spPr bwMode="auto">
          <a:xfrm>
            <a:off x="762000" y="1676400"/>
            <a:ext cx="7772400" cy="427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76225" algn="just">
              <a:spcBef>
                <a:spcPct val="50000"/>
              </a:spcBef>
            </a:pPr>
            <a:r>
              <a:rPr kumimoji="1" lang="en-US" altLang="zh-CN" sz="2800" b="1">
                <a:latin typeface="Times New Roman" panose="02020603050405020304" pitchFamily="18" charset="0"/>
              </a:rPr>
              <a:t>δ</a:t>
            </a:r>
            <a:r>
              <a:rPr kumimoji="1" lang="en-US" altLang="zh-CN" sz="2800" b="1" baseline="-30000">
                <a:latin typeface="Times New Roman" panose="02020603050405020304" pitchFamily="18" charset="0"/>
              </a:rPr>
              <a:t>pk-1</a:t>
            </a:r>
            <a:r>
              <a:rPr kumimoji="1" lang="zh-CN" altLang="en-US" sz="2800" b="1">
                <a:latin typeface="Times New Roman" panose="02020603050405020304" pitchFamily="18" charset="0"/>
              </a:rPr>
              <a:t>的值和</a:t>
            </a:r>
            <a:r>
              <a:rPr kumimoji="1" lang="en-US" altLang="zh-CN" sz="2800" b="1">
                <a:latin typeface="Times New Roman" panose="02020603050405020304" pitchFamily="18" charset="0"/>
              </a:rPr>
              <a:t>δ</a:t>
            </a:r>
            <a:r>
              <a:rPr kumimoji="1" lang="en-US" altLang="zh-CN" sz="2800" b="1" baseline="-30000">
                <a:latin typeface="Times New Roman" panose="02020603050405020304" pitchFamily="18" charset="0"/>
              </a:rPr>
              <a:t>1k</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δ</a:t>
            </a:r>
            <a:r>
              <a:rPr kumimoji="1" lang="en-US" altLang="zh-CN" sz="2800" b="1" baseline="-30000">
                <a:latin typeface="Times New Roman" panose="02020603050405020304" pitchFamily="18" charset="0"/>
              </a:rPr>
              <a:t>2k</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δ</a:t>
            </a:r>
            <a:r>
              <a:rPr kumimoji="1" lang="en-US" altLang="zh-CN" sz="2800" b="1" baseline="-30000">
                <a:latin typeface="Times New Roman" panose="02020603050405020304" pitchFamily="18" charset="0"/>
              </a:rPr>
              <a:t>mk</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有关</a:t>
            </a:r>
            <a:endParaRPr kumimoji="1" lang="zh-CN" altLang="en-US" sz="2800" b="1">
              <a:latin typeface="Times New Roman" panose="02020603050405020304" pitchFamily="18" charset="0"/>
            </a:endParaRPr>
          </a:p>
          <a:p>
            <a:pPr indent="276225" algn="just">
              <a:spcBef>
                <a:spcPct val="50000"/>
              </a:spcBef>
            </a:pPr>
            <a:r>
              <a:rPr kumimoji="1" lang="zh-CN" altLang="en-US" sz="2800" b="1">
                <a:latin typeface="Times New Roman" panose="02020603050405020304" pitchFamily="18" charset="0"/>
              </a:rPr>
              <a:t>不妨认为</a:t>
            </a:r>
            <a:r>
              <a:rPr kumimoji="1" lang="en-US" altLang="zh-CN" sz="2800" b="1">
                <a:latin typeface="Times New Roman" panose="02020603050405020304" pitchFamily="18" charset="0"/>
              </a:rPr>
              <a:t>δ</a:t>
            </a:r>
            <a:r>
              <a:rPr kumimoji="1" lang="en-US" altLang="zh-CN" sz="2800" b="1" baseline="-30000">
                <a:latin typeface="Times New Roman" panose="02020603050405020304" pitchFamily="18" charset="0"/>
              </a:rPr>
              <a:t>pk-1</a:t>
            </a:r>
            <a:endParaRPr kumimoji="1" lang="en-US" altLang="zh-CN" sz="2800" b="1">
              <a:latin typeface="Times New Roman" panose="02020603050405020304" pitchFamily="18" charset="0"/>
            </a:endParaRPr>
          </a:p>
          <a:p>
            <a:pPr indent="276225" algn="just" eaLnBrk="0" hangingPunct="0">
              <a:spcBef>
                <a:spcPct val="50000"/>
              </a:spcBef>
            </a:pPr>
            <a:r>
              <a:rPr kumimoji="1" lang="zh-CN" altLang="en-US" sz="2800" b="1">
                <a:latin typeface="Times New Roman" panose="02020603050405020304" pitchFamily="18" charset="0"/>
              </a:rPr>
              <a:t>通过权</a:t>
            </a:r>
            <a:r>
              <a:rPr kumimoji="1" lang="en-US" altLang="zh-CN" sz="2800" b="1">
                <a:latin typeface="Times New Roman" panose="02020603050405020304" pitchFamily="18" charset="0"/>
              </a:rPr>
              <a:t>w</a:t>
            </a:r>
            <a:r>
              <a:rPr kumimoji="1" lang="en-US" altLang="zh-CN" sz="2800" b="1" baseline="-30000">
                <a:latin typeface="Times New Roman" panose="02020603050405020304" pitchFamily="18" charset="0"/>
              </a:rPr>
              <a:t>p1</a:t>
            </a:r>
            <a:r>
              <a:rPr kumimoji="1" lang="zh-CN" altLang="en-US" sz="2800" b="1">
                <a:latin typeface="Times New Roman" panose="02020603050405020304" pitchFamily="18" charset="0"/>
              </a:rPr>
              <a:t>对</a:t>
            </a:r>
            <a:r>
              <a:rPr kumimoji="1" lang="en-US" altLang="zh-CN" sz="2800" b="1">
                <a:latin typeface="Times New Roman" panose="02020603050405020304" pitchFamily="18" charset="0"/>
              </a:rPr>
              <a:t>δ</a:t>
            </a:r>
            <a:r>
              <a:rPr kumimoji="1" lang="en-US" altLang="zh-CN" sz="2800" b="1" baseline="-30000">
                <a:latin typeface="Times New Roman" panose="02020603050405020304" pitchFamily="18" charset="0"/>
              </a:rPr>
              <a:t>1k</a:t>
            </a:r>
            <a:r>
              <a:rPr kumimoji="1" lang="zh-CN" altLang="en-US" sz="2800" b="1">
                <a:latin typeface="Times New Roman" panose="02020603050405020304" pitchFamily="18" charset="0"/>
              </a:rPr>
              <a:t>做出贡献，</a:t>
            </a:r>
            <a:endParaRPr kumimoji="1" lang="zh-CN" altLang="en-US" sz="2800" b="1">
              <a:latin typeface="Times New Roman" panose="02020603050405020304" pitchFamily="18" charset="0"/>
            </a:endParaRPr>
          </a:p>
          <a:p>
            <a:pPr indent="276225" algn="just">
              <a:spcBef>
                <a:spcPct val="50000"/>
              </a:spcBef>
            </a:pPr>
            <a:r>
              <a:rPr kumimoji="1" lang="zh-CN" altLang="en-US" sz="2800" b="1">
                <a:latin typeface="Times New Roman" panose="02020603050405020304" pitchFamily="18" charset="0"/>
              </a:rPr>
              <a:t>通过权</a:t>
            </a:r>
            <a:r>
              <a:rPr kumimoji="1" lang="en-US" altLang="zh-CN" sz="2800" b="1">
                <a:latin typeface="Times New Roman" panose="02020603050405020304" pitchFamily="18" charset="0"/>
              </a:rPr>
              <a:t>w</a:t>
            </a:r>
            <a:r>
              <a:rPr kumimoji="1" lang="en-US" altLang="zh-CN" sz="2800" b="1" baseline="-30000">
                <a:latin typeface="Times New Roman" panose="02020603050405020304" pitchFamily="18" charset="0"/>
              </a:rPr>
              <a:t>p2</a:t>
            </a:r>
            <a:r>
              <a:rPr kumimoji="1" lang="zh-CN" altLang="en-US" sz="2800" b="1">
                <a:latin typeface="Times New Roman" panose="02020603050405020304" pitchFamily="18" charset="0"/>
              </a:rPr>
              <a:t>对</a:t>
            </a:r>
            <a:r>
              <a:rPr kumimoji="1" lang="en-US" altLang="zh-CN" sz="2800" b="1">
                <a:latin typeface="Times New Roman" panose="02020603050405020304" pitchFamily="18" charset="0"/>
              </a:rPr>
              <a:t>δ</a:t>
            </a:r>
            <a:r>
              <a:rPr kumimoji="1" lang="en-US" altLang="zh-CN" sz="2800" b="1" baseline="-30000">
                <a:latin typeface="Times New Roman" panose="02020603050405020304" pitchFamily="18" charset="0"/>
              </a:rPr>
              <a:t>2k</a:t>
            </a:r>
            <a:r>
              <a:rPr kumimoji="1" lang="zh-CN" altLang="en-US" sz="2800" b="1">
                <a:latin typeface="Times New Roman" panose="02020603050405020304" pitchFamily="18" charset="0"/>
              </a:rPr>
              <a:t>做出贡献，</a:t>
            </a:r>
            <a:endParaRPr kumimoji="1" lang="zh-CN" altLang="en-US" sz="2800" b="1">
              <a:latin typeface="Times New Roman" panose="02020603050405020304" pitchFamily="18" charset="0"/>
            </a:endParaRPr>
          </a:p>
          <a:p>
            <a:pPr indent="276225" algn="just" eaLnBrk="0" hangingPunct="0">
              <a:spcBef>
                <a:spcPct val="50000"/>
              </a:spcBef>
            </a:pPr>
            <a:r>
              <a:rPr kumimoji="1" lang="en-US" altLang="zh-CN" sz="2800" b="1">
                <a:latin typeface="Times New Roman" panose="02020603050405020304" pitchFamily="18" charset="0"/>
              </a:rPr>
              <a:t>……</a:t>
            </a:r>
            <a:endParaRPr kumimoji="1" lang="en-US" altLang="zh-CN" sz="2800" b="1">
              <a:latin typeface="Times New Roman" panose="02020603050405020304" pitchFamily="18" charset="0"/>
            </a:endParaRPr>
          </a:p>
          <a:p>
            <a:pPr indent="276225" algn="just" eaLnBrk="0" hangingPunct="0">
              <a:spcBef>
                <a:spcPct val="50000"/>
              </a:spcBef>
            </a:pPr>
            <a:r>
              <a:rPr kumimoji="1" lang="zh-CN" altLang="en-US" sz="2800" b="1">
                <a:latin typeface="Times New Roman" panose="02020603050405020304" pitchFamily="18" charset="0"/>
              </a:rPr>
              <a:t>通过权</a:t>
            </a:r>
            <a:r>
              <a:rPr kumimoji="1" lang="en-US" altLang="zh-CN" sz="2800" b="1">
                <a:latin typeface="Times New Roman" panose="02020603050405020304" pitchFamily="18" charset="0"/>
              </a:rPr>
              <a:t>w</a:t>
            </a:r>
            <a:r>
              <a:rPr kumimoji="1" lang="en-US" altLang="zh-CN" sz="2800" b="1" baseline="-30000">
                <a:latin typeface="Times New Roman" panose="02020603050405020304" pitchFamily="18" charset="0"/>
              </a:rPr>
              <a:t>pm</a:t>
            </a:r>
            <a:r>
              <a:rPr kumimoji="1" lang="zh-CN" altLang="en-US" sz="2800" b="1">
                <a:latin typeface="Times New Roman" panose="02020603050405020304" pitchFamily="18" charset="0"/>
              </a:rPr>
              <a:t>对</a:t>
            </a:r>
            <a:r>
              <a:rPr kumimoji="1" lang="en-US" altLang="zh-CN" sz="2800" b="1">
                <a:latin typeface="Times New Roman" panose="02020603050405020304" pitchFamily="18" charset="0"/>
              </a:rPr>
              <a:t>δ</a:t>
            </a:r>
            <a:r>
              <a:rPr kumimoji="1" lang="en-US" altLang="zh-CN" sz="2800" b="1" baseline="-30000">
                <a:latin typeface="Times New Roman" panose="02020603050405020304" pitchFamily="18" charset="0"/>
              </a:rPr>
              <a:t>mk</a:t>
            </a:r>
            <a:r>
              <a:rPr kumimoji="1" lang="zh-CN" altLang="en-US" sz="2800" b="1">
                <a:latin typeface="Times New Roman" panose="02020603050405020304" pitchFamily="18" charset="0"/>
              </a:rPr>
              <a:t>做出贡献。</a:t>
            </a:r>
            <a:endParaRPr kumimoji="1" lang="zh-CN" altLang="en-US" sz="2800" b="1">
              <a:latin typeface="Times New Roman" panose="02020603050405020304" pitchFamily="18" charset="0"/>
            </a:endParaRPr>
          </a:p>
          <a:p>
            <a:pPr indent="276225" algn="just">
              <a:spcBef>
                <a:spcPct val="50000"/>
              </a:spcBef>
            </a:pPr>
            <a:r>
              <a:rPr kumimoji="1" lang="en-US" altLang="zh-CN" sz="2400" b="1">
                <a:latin typeface="Times New Roman" panose="02020603050405020304" pitchFamily="18" charset="0"/>
              </a:rPr>
              <a:t>δ</a:t>
            </a:r>
            <a:r>
              <a:rPr kumimoji="1" lang="en-US" altLang="zh-CN" sz="2400" b="1" baseline="-30000">
                <a:latin typeface="Times New Roman" panose="02020603050405020304" pitchFamily="18" charset="0"/>
              </a:rPr>
              <a:t>pk-1</a:t>
            </a:r>
            <a:r>
              <a:rPr kumimoji="1" lang="en-US" altLang="zh-CN" sz="2400" b="1">
                <a:latin typeface="Times New Roman" panose="02020603050405020304" pitchFamily="18" charset="0"/>
              </a:rPr>
              <a:t>= f</a:t>
            </a:r>
            <a:r>
              <a:rPr kumimoji="1" lang="en-US" altLang="zh-CN" sz="2400" b="1" baseline="-30000">
                <a:latin typeface="Times New Roman" panose="02020603050405020304" pitchFamily="18" charset="0"/>
              </a:rPr>
              <a:t>k-1</a:t>
            </a:r>
            <a:r>
              <a:rPr kumimoji="1" lang="en-US" altLang="zh-CN" sz="2400" b="1">
                <a:latin typeface="Times New Roman" panose="02020603050405020304" pitchFamily="18" charset="0"/>
              </a:rPr>
              <a:t>′(net</a:t>
            </a:r>
            <a:r>
              <a:rPr kumimoji="1" lang="en-US" altLang="zh-CN" sz="2400" b="1" baseline="-30000">
                <a:latin typeface="Times New Roman" panose="02020603050405020304" pitchFamily="18" charset="0"/>
              </a:rPr>
              <a:t>p</a:t>
            </a:r>
            <a:r>
              <a:rPr kumimoji="1" lang="en-US" altLang="zh-CN" sz="2400" b="1">
                <a:latin typeface="Times New Roman" panose="02020603050405020304" pitchFamily="18" charset="0"/>
              </a:rPr>
              <a:t>) (w</a:t>
            </a:r>
            <a:r>
              <a:rPr kumimoji="1" lang="en-US" altLang="zh-CN" sz="2400" b="1" baseline="-30000">
                <a:latin typeface="Times New Roman" panose="02020603050405020304" pitchFamily="18" charset="0"/>
              </a:rPr>
              <a:t>p1</a:t>
            </a:r>
            <a:r>
              <a:rPr kumimoji="1" lang="en-US" altLang="zh-CN" sz="2400" b="1">
                <a:latin typeface="Times New Roman" panose="02020603050405020304" pitchFamily="18" charset="0"/>
              </a:rPr>
              <a:t>δ</a:t>
            </a:r>
            <a:r>
              <a:rPr kumimoji="1" lang="en-US" altLang="zh-CN" sz="2400" b="1" baseline="-30000">
                <a:latin typeface="Times New Roman" panose="02020603050405020304" pitchFamily="18" charset="0"/>
              </a:rPr>
              <a:t>1k</a:t>
            </a:r>
            <a:r>
              <a:rPr kumimoji="1" lang="en-US" altLang="zh-CN" sz="2400" b="1">
                <a:latin typeface="Times New Roman" panose="02020603050405020304" pitchFamily="18" charset="0"/>
              </a:rPr>
              <a:t>+ w</a:t>
            </a:r>
            <a:r>
              <a:rPr kumimoji="1" lang="en-US" altLang="zh-CN" sz="2400" b="1" baseline="-30000">
                <a:latin typeface="Times New Roman" panose="02020603050405020304" pitchFamily="18" charset="0"/>
              </a:rPr>
              <a:t>p2</a:t>
            </a:r>
            <a:r>
              <a:rPr kumimoji="1" lang="en-US" altLang="zh-CN" sz="2400" b="1">
                <a:latin typeface="Times New Roman" panose="02020603050405020304" pitchFamily="18" charset="0"/>
              </a:rPr>
              <a:t>δ</a:t>
            </a:r>
            <a:r>
              <a:rPr kumimoji="1" lang="en-US" altLang="zh-CN" sz="2400" b="1" baseline="-30000">
                <a:latin typeface="Times New Roman" panose="02020603050405020304" pitchFamily="18" charset="0"/>
              </a:rPr>
              <a:t>2k</a:t>
            </a:r>
            <a:r>
              <a:rPr kumimoji="1" lang="en-US" altLang="zh-CN" sz="2400" b="1">
                <a:latin typeface="Times New Roman" panose="02020603050405020304" pitchFamily="18" charset="0"/>
              </a:rPr>
              <a:t>+…+ w</a:t>
            </a:r>
            <a:r>
              <a:rPr kumimoji="1" lang="en-US" altLang="zh-CN" sz="2400" b="1" baseline="-30000">
                <a:latin typeface="Times New Roman" panose="02020603050405020304" pitchFamily="18" charset="0"/>
              </a:rPr>
              <a:t>pm</a:t>
            </a:r>
            <a:r>
              <a:rPr kumimoji="1" lang="en-US" altLang="zh-CN" sz="2400" b="1">
                <a:latin typeface="Times New Roman" panose="02020603050405020304" pitchFamily="18" charset="0"/>
              </a:rPr>
              <a:t>δ</a:t>
            </a:r>
            <a:r>
              <a:rPr kumimoji="1" lang="en-US" altLang="zh-CN" sz="2400" b="1" baseline="-30000">
                <a:latin typeface="Times New Roman" panose="02020603050405020304" pitchFamily="18" charset="0"/>
              </a:rPr>
              <a:t>m k</a:t>
            </a: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4" name="矩形 3"/>
          <p:cNvSpPr/>
          <p:nvPr/>
        </p:nvSpPr>
        <p:spPr>
          <a:xfrm>
            <a:off x="228600" y="1014323"/>
            <a:ext cx="4356100" cy="518160"/>
          </a:xfrm>
          <a:prstGeom prst="rect">
            <a:avLst/>
          </a:prstGeom>
        </p:spPr>
        <p:txBody>
          <a:bodyPr wrap="square">
            <a:spAutoFit/>
          </a:bodyPr>
          <a:lstStyle/>
          <a:p>
            <a:r>
              <a:rPr lang="zh-CN" altLang="en-US" sz="2800" b="1" kern="0" dirty="0">
                <a:latin typeface="宋体" panose="02010600030101010101" pitchFamily="2" charset="-122"/>
                <a:cs typeface="+mj-cs"/>
              </a:rPr>
              <a:t>隐藏层权的调整 </a:t>
            </a:r>
            <a:endParaRPr lang="zh-CN" altLang="en-US" sz="2800" dirty="0">
              <a:latin typeface="宋体" panose="02010600030101010101" pitchFamily="2" charset="-122"/>
            </a:endParaRPr>
          </a:p>
        </p:txBody>
      </p:sp>
      <p:sp>
        <p:nvSpPr>
          <p:cNvPr id="6" name="Rectangle 2"/>
          <p:cNvSpPr txBox="1">
            <a:spLocks noChangeArrowheads="1"/>
          </p:cNvSpPr>
          <p:nvPr/>
        </p:nvSpPr>
        <p:spPr bwMode="auto">
          <a:xfrm>
            <a:off x="762000" y="0"/>
            <a:ext cx="777176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6.4 BP</a:t>
            </a:r>
            <a:r>
              <a:rPr lang="zh-CN" altLang="en-US" sz="4000" dirty="0" smtClean="0">
                <a:latin typeface="宋体" panose="02010600030101010101" pitchFamily="2" charset="-122"/>
                <a:ea typeface="宋体" panose="02010600030101010101" pitchFamily="2" charset="-122"/>
              </a:rPr>
              <a:t>神经网络</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 calcmode="lin" valueType="num">
                                      <p:cBhvr additive="base">
                                        <p:cTn id="7" dur="500" fill="hold"/>
                                        <p:tgtEl>
                                          <p:spTgt spid="157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7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7699">
                                            <p:txEl>
                                              <p:pRg st="1" end="1"/>
                                            </p:txEl>
                                          </p:spTgt>
                                        </p:tgtEl>
                                        <p:attrNameLst>
                                          <p:attrName>style.visibility</p:attrName>
                                        </p:attrNameLst>
                                      </p:cBhvr>
                                      <p:to>
                                        <p:strVal val="visible"/>
                                      </p:to>
                                    </p:set>
                                    <p:anim calcmode="lin" valueType="num">
                                      <p:cBhvr additive="base">
                                        <p:cTn id="13" dur="500" fill="hold"/>
                                        <p:tgtEl>
                                          <p:spTgt spid="157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7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7699">
                                            <p:txEl>
                                              <p:pRg st="2" end="2"/>
                                            </p:txEl>
                                          </p:spTgt>
                                        </p:tgtEl>
                                        <p:attrNameLst>
                                          <p:attrName>style.visibility</p:attrName>
                                        </p:attrNameLst>
                                      </p:cBhvr>
                                      <p:to>
                                        <p:strVal val="visible"/>
                                      </p:to>
                                    </p:set>
                                    <p:anim calcmode="lin" valueType="num">
                                      <p:cBhvr additive="base">
                                        <p:cTn id="19" dur="500" fill="hold"/>
                                        <p:tgtEl>
                                          <p:spTgt spid="157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7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7699">
                                            <p:txEl>
                                              <p:pRg st="3" end="3"/>
                                            </p:txEl>
                                          </p:spTgt>
                                        </p:tgtEl>
                                        <p:attrNameLst>
                                          <p:attrName>style.visibility</p:attrName>
                                        </p:attrNameLst>
                                      </p:cBhvr>
                                      <p:to>
                                        <p:strVal val="visible"/>
                                      </p:to>
                                    </p:set>
                                    <p:anim calcmode="lin" valueType="num">
                                      <p:cBhvr additive="base">
                                        <p:cTn id="25" dur="500" fill="hold"/>
                                        <p:tgtEl>
                                          <p:spTgt spid="1576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76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7699">
                                            <p:txEl>
                                              <p:pRg st="4" end="4"/>
                                            </p:txEl>
                                          </p:spTgt>
                                        </p:tgtEl>
                                        <p:attrNameLst>
                                          <p:attrName>style.visibility</p:attrName>
                                        </p:attrNameLst>
                                      </p:cBhvr>
                                      <p:to>
                                        <p:strVal val="visible"/>
                                      </p:to>
                                    </p:set>
                                    <p:anim calcmode="lin" valueType="num">
                                      <p:cBhvr additive="base">
                                        <p:cTn id="31" dur="500" fill="hold"/>
                                        <p:tgtEl>
                                          <p:spTgt spid="1576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76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7699">
                                            <p:txEl>
                                              <p:pRg st="5" end="5"/>
                                            </p:txEl>
                                          </p:spTgt>
                                        </p:tgtEl>
                                        <p:attrNameLst>
                                          <p:attrName>style.visibility</p:attrName>
                                        </p:attrNameLst>
                                      </p:cBhvr>
                                      <p:to>
                                        <p:strVal val="visible"/>
                                      </p:to>
                                    </p:set>
                                    <p:anim calcmode="lin" valueType="num">
                                      <p:cBhvr additive="base">
                                        <p:cTn id="37" dur="500" fill="hold"/>
                                        <p:tgtEl>
                                          <p:spTgt spid="15769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76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7699">
                                            <p:txEl>
                                              <p:pRg st="6" end="6"/>
                                            </p:txEl>
                                          </p:spTgt>
                                        </p:tgtEl>
                                        <p:attrNameLst>
                                          <p:attrName>style.visibility</p:attrName>
                                        </p:attrNameLst>
                                      </p:cBhvr>
                                      <p:to>
                                        <p:strVal val="visible"/>
                                      </p:to>
                                    </p:set>
                                    <p:anim calcmode="lin" valueType="num">
                                      <p:cBhvr additive="base">
                                        <p:cTn id="43" dur="500" fill="hold"/>
                                        <p:tgtEl>
                                          <p:spTgt spid="15769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769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autoUpdateAnimBg="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873125" y="609600"/>
            <a:ext cx="8229600" cy="533400"/>
          </a:xfrm>
        </p:spPr>
        <p:txBody>
          <a:bodyPr/>
          <a:lstStyle/>
          <a:p>
            <a:r>
              <a:rPr lang="zh-CN" altLang="en-US" dirty="0">
                <a:solidFill>
                  <a:srgbClr val="C00000"/>
                </a:solidFill>
                <a:latin typeface="宋体" panose="02010600030101010101" pitchFamily="2" charset="-122"/>
                <a:ea typeface="宋体" panose="02010600030101010101" pitchFamily="2" charset="-122"/>
              </a:rPr>
              <a:t>训练</a:t>
            </a:r>
            <a:r>
              <a:rPr lang="zh-CN" altLang="en-US" dirty="0" smtClean="0">
                <a:solidFill>
                  <a:srgbClr val="C00000"/>
                </a:solidFill>
                <a:latin typeface="宋体" panose="02010600030101010101" pitchFamily="2" charset="-122"/>
                <a:ea typeface="宋体" panose="02010600030101010101" pitchFamily="2" charset="-122"/>
              </a:rPr>
              <a:t>过程 </a:t>
            </a:r>
            <a:endParaRPr lang="zh-CN" altLang="en-US" dirty="0">
              <a:solidFill>
                <a:srgbClr val="C00000"/>
              </a:solidFill>
              <a:latin typeface="宋体" panose="02010600030101010101" pitchFamily="2" charset="-122"/>
              <a:ea typeface="宋体" panose="02010600030101010101" pitchFamily="2" charset="-122"/>
            </a:endParaRPr>
          </a:p>
        </p:txBody>
      </p:sp>
      <p:sp>
        <p:nvSpPr>
          <p:cNvPr id="159747" name="Rectangle 3"/>
          <p:cNvSpPr>
            <a:spLocks noGrp="1" noChangeArrowheads="1"/>
          </p:cNvSpPr>
          <p:nvPr>
            <p:ph type="body" idx="1"/>
          </p:nvPr>
        </p:nvSpPr>
        <p:spPr>
          <a:xfrm>
            <a:off x="304800" y="1600200"/>
            <a:ext cx="8610600" cy="2133600"/>
          </a:xfrm>
        </p:spPr>
        <p:txBody>
          <a:bodyPr/>
          <a:lstStyle/>
          <a:p>
            <a:pPr algn="just">
              <a:buFontTx/>
              <a:buNone/>
            </a:pPr>
            <a:r>
              <a:rPr lang="en-US" altLang="zh-CN" sz="2800" b="1">
                <a:latin typeface="Times New Roman" panose="02020603050405020304" pitchFamily="18" charset="0"/>
              </a:rPr>
              <a:t>v</a:t>
            </a:r>
            <a:r>
              <a:rPr lang="en-US" altLang="zh-CN" sz="2800" b="1" baseline="-30000">
                <a:latin typeface="Times New Roman" panose="02020603050405020304" pitchFamily="18" charset="0"/>
              </a:rPr>
              <a:t>hp</a:t>
            </a:r>
            <a:r>
              <a:rPr lang="en-US" altLang="zh-CN" sz="2800" b="1">
                <a:latin typeface="Times New Roman" panose="02020603050405020304" pitchFamily="18" charset="0"/>
              </a:rPr>
              <a:t>=v</a:t>
            </a:r>
            <a:r>
              <a:rPr lang="en-US" altLang="zh-CN" sz="2800" b="1" baseline="-30000">
                <a:latin typeface="Times New Roman" panose="02020603050405020304" pitchFamily="18" charset="0"/>
              </a:rPr>
              <a:t>hp</a:t>
            </a:r>
            <a:r>
              <a:rPr lang="en-US" altLang="zh-CN" sz="2800" b="1">
                <a:latin typeface="Times New Roman" panose="02020603050405020304" pitchFamily="18" charset="0"/>
              </a:rPr>
              <a:t>+∆v</a:t>
            </a:r>
            <a:r>
              <a:rPr lang="en-US" altLang="zh-CN" sz="2800" b="1" baseline="-30000">
                <a:latin typeface="Times New Roman" panose="02020603050405020304" pitchFamily="18" charset="0"/>
              </a:rPr>
              <a:t>hp</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lgn="just">
              <a:buFontTx/>
              <a:buNone/>
            </a:pPr>
            <a:r>
              <a:rPr lang="en-US" altLang="zh-CN" sz="2800" b="1">
                <a:latin typeface="Times New Roman" panose="02020603050405020304" pitchFamily="18" charset="0"/>
              </a:rPr>
              <a:t>∆v</a:t>
            </a:r>
            <a:r>
              <a:rPr lang="en-US" altLang="zh-CN" sz="2800" b="1" baseline="-30000">
                <a:latin typeface="Times New Roman" panose="02020603050405020304" pitchFamily="18" charset="0"/>
              </a:rPr>
              <a:t>hp</a:t>
            </a:r>
            <a:r>
              <a:rPr lang="en-US" altLang="zh-CN" sz="2800" b="1">
                <a:latin typeface="Times New Roman" panose="02020603050405020304" pitchFamily="18" charset="0"/>
              </a:rPr>
              <a:t>=αδ</a:t>
            </a:r>
            <a:r>
              <a:rPr lang="en-US" altLang="zh-CN" sz="2800" b="1" baseline="-30000">
                <a:latin typeface="Times New Roman" panose="02020603050405020304" pitchFamily="18" charset="0"/>
              </a:rPr>
              <a:t>pk-1</a:t>
            </a:r>
            <a:r>
              <a:rPr lang="en-US" altLang="zh-CN" sz="2800" b="1">
                <a:latin typeface="Times New Roman" panose="02020603050405020304" pitchFamily="18" charset="0"/>
              </a:rPr>
              <a:t>o</a:t>
            </a:r>
            <a:r>
              <a:rPr lang="en-US" altLang="zh-CN" sz="2800" b="1" baseline="-30000">
                <a:latin typeface="Times New Roman" panose="02020603050405020304" pitchFamily="18" charset="0"/>
              </a:rPr>
              <a:t>hk-2</a:t>
            </a:r>
            <a:endParaRPr lang="en-US" altLang="zh-CN" sz="2800" b="1">
              <a:latin typeface="Times New Roman" panose="02020603050405020304" pitchFamily="18" charset="0"/>
            </a:endParaRPr>
          </a:p>
          <a:p>
            <a:pPr algn="just">
              <a:buFontTx/>
              <a:buNone/>
            </a:pPr>
            <a:r>
              <a:rPr lang="en-US" altLang="zh-CN" sz="2800" b="1">
                <a:latin typeface="Times New Roman" panose="02020603050405020304" pitchFamily="18" charset="0"/>
              </a:rPr>
              <a:t> 	=αf</a:t>
            </a:r>
            <a:r>
              <a:rPr lang="en-US" altLang="zh-CN" sz="2800" b="1" baseline="-30000">
                <a:latin typeface="Times New Roman" panose="02020603050405020304" pitchFamily="18" charset="0"/>
              </a:rPr>
              <a:t>k-1</a:t>
            </a:r>
            <a:r>
              <a:rPr lang="en-US" altLang="zh-CN" sz="2800" b="1">
                <a:latin typeface="Times New Roman" panose="02020603050405020304" pitchFamily="18" charset="0"/>
              </a:rPr>
              <a:t> ′(net</a:t>
            </a:r>
            <a:r>
              <a:rPr lang="en-US" altLang="zh-CN" sz="2800" b="1" baseline="-30000">
                <a:latin typeface="Times New Roman" panose="02020603050405020304" pitchFamily="18" charset="0"/>
              </a:rPr>
              <a:t>p</a:t>
            </a:r>
            <a:r>
              <a:rPr lang="en-US" altLang="zh-CN" sz="2800" b="1">
                <a:latin typeface="Times New Roman" panose="02020603050405020304" pitchFamily="18" charset="0"/>
              </a:rPr>
              <a:t>)( w</a:t>
            </a:r>
            <a:r>
              <a:rPr lang="en-US" altLang="zh-CN" sz="2800" b="1" baseline="-30000">
                <a:latin typeface="Times New Roman" panose="02020603050405020304" pitchFamily="18" charset="0"/>
              </a:rPr>
              <a:t>p1</a:t>
            </a:r>
            <a:r>
              <a:rPr lang="en-US" altLang="zh-CN" sz="2800" b="1">
                <a:latin typeface="Times New Roman" panose="02020603050405020304" pitchFamily="18" charset="0"/>
              </a:rPr>
              <a:t>δ</a:t>
            </a:r>
            <a:r>
              <a:rPr lang="en-US" altLang="zh-CN" sz="2800" b="1" baseline="-30000">
                <a:latin typeface="Times New Roman" panose="02020603050405020304" pitchFamily="18" charset="0"/>
              </a:rPr>
              <a:t>1k</a:t>
            </a:r>
            <a:r>
              <a:rPr lang="en-US" altLang="zh-CN" sz="2800" b="1">
                <a:latin typeface="Times New Roman" panose="02020603050405020304" pitchFamily="18" charset="0"/>
              </a:rPr>
              <a:t>+ w</a:t>
            </a:r>
            <a:r>
              <a:rPr lang="en-US" altLang="zh-CN" sz="2800" b="1" baseline="-30000">
                <a:latin typeface="Times New Roman" panose="02020603050405020304" pitchFamily="18" charset="0"/>
              </a:rPr>
              <a:t>p2</a:t>
            </a:r>
            <a:r>
              <a:rPr lang="en-US" altLang="zh-CN" sz="2800" b="1">
                <a:latin typeface="Times New Roman" panose="02020603050405020304" pitchFamily="18" charset="0"/>
              </a:rPr>
              <a:t>δ</a:t>
            </a:r>
            <a:r>
              <a:rPr lang="en-US" altLang="zh-CN" sz="2800" b="1" baseline="-30000">
                <a:latin typeface="Times New Roman" panose="02020603050405020304" pitchFamily="18" charset="0"/>
              </a:rPr>
              <a:t>2k</a:t>
            </a:r>
            <a:r>
              <a:rPr lang="en-US" altLang="zh-CN" sz="2800" b="1">
                <a:latin typeface="Times New Roman" panose="02020603050405020304" pitchFamily="18" charset="0"/>
              </a:rPr>
              <a:t>+…+ w</a:t>
            </a:r>
            <a:r>
              <a:rPr lang="en-US" altLang="zh-CN" sz="2800" b="1" baseline="-30000">
                <a:latin typeface="Times New Roman" panose="02020603050405020304" pitchFamily="18" charset="0"/>
              </a:rPr>
              <a:t>pm</a:t>
            </a:r>
            <a:r>
              <a:rPr lang="en-US" altLang="zh-CN" sz="2800" b="1">
                <a:latin typeface="Times New Roman" panose="02020603050405020304" pitchFamily="18" charset="0"/>
              </a:rPr>
              <a:t>δ</a:t>
            </a:r>
            <a:r>
              <a:rPr lang="en-US" altLang="zh-CN" sz="2800" b="1" baseline="-30000">
                <a:latin typeface="Times New Roman" panose="02020603050405020304" pitchFamily="18" charset="0"/>
              </a:rPr>
              <a:t>mk</a:t>
            </a:r>
            <a:r>
              <a:rPr lang="en-US" altLang="zh-CN" sz="2800" b="1">
                <a:latin typeface="Times New Roman" panose="02020603050405020304" pitchFamily="18" charset="0"/>
              </a:rPr>
              <a:t>)o</a:t>
            </a:r>
            <a:r>
              <a:rPr lang="en-US" altLang="zh-CN" sz="2800" b="1" baseline="-30000">
                <a:latin typeface="Times New Roman" panose="02020603050405020304" pitchFamily="18" charset="0"/>
              </a:rPr>
              <a:t>hk-2</a:t>
            </a:r>
            <a:endParaRPr lang="en-US" altLang="zh-CN" sz="2800" b="1">
              <a:latin typeface="Times New Roman" panose="02020603050405020304" pitchFamily="18" charset="0"/>
            </a:endParaRPr>
          </a:p>
          <a:p>
            <a:pPr algn="just">
              <a:buFontTx/>
              <a:buNone/>
            </a:pPr>
            <a:r>
              <a:rPr lang="en-US" altLang="zh-CN" sz="2800" b="1">
                <a:latin typeface="Times New Roman" panose="02020603050405020304" pitchFamily="18" charset="0"/>
              </a:rPr>
              <a:t>	=αo</a:t>
            </a:r>
            <a:r>
              <a:rPr lang="en-US" altLang="zh-CN" sz="2800" b="1" baseline="-30000">
                <a:latin typeface="Times New Roman" panose="02020603050405020304" pitchFamily="18" charset="0"/>
              </a:rPr>
              <a:t>pk-1</a:t>
            </a:r>
            <a:r>
              <a:rPr lang="en-US" altLang="zh-CN" sz="2800" b="1">
                <a:latin typeface="Times New Roman" panose="02020603050405020304" pitchFamily="18" charset="0"/>
              </a:rPr>
              <a:t>(1-o</a:t>
            </a:r>
            <a:r>
              <a:rPr lang="en-US" altLang="zh-CN" sz="2800" b="1" baseline="-30000">
                <a:latin typeface="Times New Roman" panose="02020603050405020304" pitchFamily="18" charset="0"/>
              </a:rPr>
              <a:t>pk-1</a:t>
            </a:r>
            <a:r>
              <a:rPr lang="en-US" altLang="zh-CN" sz="2800" b="1">
                <a:latin typeface="Times New Roman" panose="02020603050405020304" pitchFamily="18" charset="0"/>
              </a:rPr>
              <a:t>)( w</a:t>
            </a:r>
            <a:r>
              <a:rPr lang="en-US" altLang="zh-CN" sz="2800" b="1" baseline="-30000">
                <a:latin typeface="Times New Roman" panose="02020603050405020304" pitchFamily="18" charset="0"/>
              </a:rPr>
              <a:t>p1</a:t>
            </a:r>
            <a:r>
              <a:rPr lang="en-US" altLang="zh-CN" sz="2800" b="1">
                <a:latin typeface="Times New Roman" panose="02020603050405020304" pitchFamily="18" charset="0"/>
              </a:rPr>
              <a:t>δ</a:t>
            </a:r>
            <a:r>
              <a:rPr lang="en-US" altLang="zh-CN" sz="2800" b="1" baseline="-30000">
                <a:latin typeface="Times New Roman" panose="02020603050405020304" pitchFamily="18" charset="0"/>
              </a:rPr>
              <a:t>1k</a:t>
            </a:r>
            <a:r>
              <a:rPr lang="en-US" altLang="zh-CN" sz="2800" b="1">
                <a:latin typeface="Times New Roman" panose="02020603050405020304" pitchFamily="18" charset="0"/>
              </a:rPr>
              <a:t>+ w</a:t>
            </a:r>
            <a:r>
              <a:rPr lang="en-US" altLang="zh-CN" sz="2800" b="1" baseline="-30000">
                <a:latin typeface="Times New Roman" panose="02020603050405020304" pitchFamily="18" charset="0"/>
              </a:rPr>
              <a:t>p2</a:t>
            </a:r>
            <a:r>
              <a:rPr lang="en-US" altLang="zh-CN" sz="2800" b="1">
                <a:latin typeface="Times New Roman" panose="02020603050405020304" pitchFamily="18" charset="0"/>
              </a:rPr>
              <a:t>δ</a:t>
            </a:r>
            <a:r>
              <a:rPr lang="en-US" altLang="zh-CN" sz="2800" b="1" baseline="-30000">
                <a:latin typeface="Times New Roman" panose="02020603050405020304" pitchFamily="18" charset="0"/>
              </a:rPr>
              <a:t>2k</a:t>
            </a:r>
            <a:r>
              <a:rPr lang="en-US" altLang="zh-CN" sz="2800" b="1">
                <a:latin typeface="Times New Roman" panose="02020603050405020304" pitchFamily="18" charset="0"/>
              </a:rPr>
              <a:t>+…+ w</a:t>
            </a:r>
            <a:r>
              <a:rPr lang="en-US" altLang="zh-CN" sz="2800" b="1" baseline="-30000">
                <a:latin typeface="Times New Roman" panose="02020603050405020304" pitchFamily="18" charset="0"/>
              </a:rPr>
              <a:t>pm</a:t>
            </a:r>
            <a:r>
              <a:rPr lang="en-US" altLang="zh-CN" sz="2800" b="1">
                <a:latin typeface="Times New Roman" panose="02020603050405020304" pitchFamily="18" charset="0"/>
              </a:rPr>
              <a:t>δ</a:t>
            </a:r>
            <a:r>
              <a:rPr lang="en-US" altLang="zh-CN" sz="2800" b="1" baseline="-30000">
                <a:latin typeface="Times New Roman" panose="02020603050405020304" pitchFamily="18" charset="0"/>
              </a:rPr>
              <a:t>mk</a:t>
            </a:r>
            <a:r>
              <a:rPr lang="en-US" altLang="zh-CN" sz="2800" b="1">
                <a:latin typeface="Times New Roman" panose="02020603050405020304" pitchFamily="18" charset="0"/>
              </a:rPr>
              <a:t>)o</a:t>
            </a:r>
            <a:r>
              <a:rPr lang="en-US" altLang="zh-CN" sz="2800" b="1" baseline="-30000">
                <a:latin typeface="Times New Roman" panose="02020603050405020304" pitchFamily="18" charset="0"/>
              </a:rPr>
              <a:t>hk-2</a:t>
            </a:r>
            <a:endParaRPr lang="en-US" altLang="zh-CN" sz="2800" b="1" baseline="-30000">
              <a:latin typeface="Times New Roman" panose="02020603050405020304" pitchFamily="18" charset="0"/>
            </a:endParaRPr>
          </a:p>
        </p:txBody>
      </p:sp>
      <p:grpSp>
        <p:nvGrpSpPr>
          <p:cNvPr id="159748" name="Group 4"/>
          <p:cNvGrpSpPr/>
          <p:nvPr/>
        </p:nvGrpSpPr>
        <p:grpSpPr bwMode="auto">
          <a:xfrm>
            <a:off x="609600" y="3810000"/>
            <a:ext cx="8034338" cy="2378075"/>
            <a:chOff x="336" y="2160"/>
            <a:chExt cx="5061" cy="1882"/>
          </a:xfrm>
        </p:grpSpPr>
        <p:grpSp>
          <p:nvGrpSpPr>
            <p:cNvPr id="159749" name="Group 5"/>
            <p:cNvGrpSpPr/>
            <p:nvPr/>
          </p:nvGrpSpPr>
          <p:grpSpPr bwMode="auto">
            <a:xfrm>
              <a:off x="502" y="2170"/>
              <a:ext cx="4128" cy="1872"/>
              <a:chOff x="2800" y="9139"/>
              <a:chExt cx="5220" cy="2808"/>
            </a:xfrm>
          </p:grpSpPr>
          <p:sp>
            <p:nvSpPr>
              <p:cNvPr id="159750" name="Rectangle 6"/>
              <p:cNvSpPr>
                <a:spLocks noChangeArrowheads="1"/>
              </p:cNvSpPr>
              <p:nvPr/>
            </p:nvSpPr>
            <p:spPr bwMode="auto">
              <a:xfrm>
                <a:off x="2800" y="10387"/>
                <a:ext cx="180" cy="156"/>
              </a:xfrm>
              <a:prstGeom prst="rect">
                <a:avLst/>
              </a:prstGeom>
              <a:solidFill>
                <a:srgbClr val="FFFFFF"/>
              </a:solidFill>
              <a:ln w="9525">
                <a:solidFill>
                  <a:srgbClr val="000000"/>
                </a:solidFill>
                <a:miter lim="800000"/>
              </a:ln>
            </p:spPr>
            <p:txBody>
              <a:bodyPr/>
              <a:lstStyle/>
              <a:p>
                <a:endParaRPr lang="zh-CN" altLang="en-US"/>
              </a:p>
            </p:txBody>
          </p:sp>
          <p:sp>
            <p:nvSpPr>
              <p:cNvPr id="159751" name="Rectangle 7"/>
              <p:cNvSpPr>
                <a:spLocks noChangeArrowheads="1"/>
              </p:cNvSpPr>
              <p:nvPr/>
            </p:nvSpPr>
            <p:spPr bwMode="auto">
              <a:xfrm>
                <a:off x="4960" y="10387"/>
                <a:ext cx="180" cy="156"/>
              </a:xfrm>
              <a:prstGeom prst="rect">
                <a:avLst/>
              </a:prstGeom>
              <a:solidFill>
                <a:srgbClr val="FFFFFF"/>
              </a:solidFill>
              <a:ln w="9525">
                <a:solidFill>
                  <a:srgbClr val="000000"/>
                </a:solidFill>
                <a:miter lim="800000"/>
              </a:ln>
            </p:spPr>
            <p:txBody>
              <a:bodyPr/>
              <a:lstStyle/>
              <a:p>
                <a:endParaRPr lang="zh-CN" altLang="en-US"/>
              </a:p>
            </p:txBody>
          </p:sp>
          <p:sp>
            <p:nvSpPr>
              <p:cNvPr id="159752" name="Rectangle 8"/>
              <p:cNvSpPr>
                <a:spLocks noChangeArrowheads="1"/>
              </p:cNvSpPr>
              <p:nvPr/>
            </p:nvSpPr>
            <p:spPr bwMode="auto">
              <a:xfrm>
                <a:off x="7840" y="9139"/>
                <a:ext cx="180" cy="156"/>
              </a:xfrm>
              <a:prstGeom prst="rect">
                <a:avLst/>
              </a:prstGeom>
              <a:solidFill>
                <a:srgbClr val="FFFFFF"/>
              </a:solidFill>
              <a:ln w="9525">
                <a:solidFill>
                  <a:srgbClr val="000000"/>
                </a:solidFill>
                <a:miter lim="800000"/>
              </a:ln>
            </p:spPr>
            <p:txBody>
              <a:bodyPr/>
              <a:lstStyle/>
              <a:p>
                <a:endParaRPr lang="zh-CN" altLang="en-US"/>
              </a:p>
            </p:txBody>
          </p:sp>
          <p:sp>
            <p:nvSpPr>
              <p:cNvPr id="159753" name="Rectangle 9"/>
              <p:cNvSpPr>
                <a:spLocks noChangeArrowheads="1"/>
              </p:cNvSpPr>
              <p:nvPr/>
            </p:nvSpPr>
            <p:spPr bwMode="auto">
              <a:xfrm>
                <a:off x="7840" y="10387"/>
                <a:ext cx="180" cy="156"/>
              </a:xfrm>
              <a:prstGeom prst="rect">
                <a:avLst/>
              </a:prstGeom>
              <a:solidFill>
                <a:srgbClr val="FFFFFF"/>
              </a:solidFill>
              <a:ln w="9525">
                <a:solidFill>
                  <a:srgbClr val="000000"/>
                </a:solidFill>
                <a:miter lim="800000"/>
              </a:ln>
            </p:spPr>
            <p:txBody>
              <a:bodyPr/>
              <a:lstStyle/>
              <a:p>
                <a:endParaRPr lang="zh-CN" altLang="en-US"/>
              </a:p>
            </p:txBody>
          </p:sp>
          <p:sp>
            <p:nvSpPr>
              <p:cNvPr id="159754" name="Rectangle 10"/>
              <p:cNvSpPr>
                <a:spLocks noChangeArrowheads="1"/>
              </p:cNvSpPr>
              <p:nvPr/>
            </p:nvSpPr>
            <p:spPr bwMode="auto">
              <a:xfrm>
                <a:off x="7840" y="11791"/>
                <a:ext cx="180" cy="156"/>
              </a:xfrm>
              <a:prstGeom prst="rect">
                <a:avLst/>
              </a:prstGeom>
              <a:solidFill>
                <a:srgbClr val="FFFFFF"/>
              </a:solidFill>
              <a:ln w="9525">
                <a:solidFill>
                  <a:srgbClr val="000000"/>
                </a:solidFill>
                <a:miter lim="800000"/>
              </a:ln>
            </p:spPr>
            <p:txBody>
              <a:bodyPr/>
              <a:lstStyle/>
              <a:p>
                <a:endParaRPr lang="zh-CN" altLang="en-US"/>
              </a:p>
            </p:txBody>
          </p:sp>
          <p:sp>
            <p:nvSpPr>
              <p:cNvPr id="159755" name="Line 11"/>
              <p:cNvSpPr>
                <a:spLocks noChangeShapeType="1"/>
              </p:cNvSpPr>
              <p:nvPr/>
            </p:nvSpPr>
            <p:spPr bwMode="auto">
              <a:xfrm>
                <a:off x="2980" y="10477"/>
                <a:ext cx="19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56" name="Line 12"/>
              <p:cNvSpPr>
                <a:spLocks noChangeShapeType="1"/>
              </p:cNvSpPr>
              <p:nvPr/>
            </p:nvSpPr>
            <p:spPr bwMode="auto">
              <a:xfrm flipV="1">
                <a:off x="5140" y="9295"/>
                <a:ext cx="2700" cy="109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57" name="Line 13"/>
              <p:cNvSpPr>
                <a:spLocks noChangeShapeType="1"/>
              </p:cNvSpPr>
              <p:nvPr/>
            </p:nvSpPr>
            <p:spPr bwMode="auto">
              <a:xfrm>
                <a:off x="5140" y="10477"/>
                <a:ext cx="27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58" name="Line 14"/>
              <p:cNvSpPr>
                <a:spLocks noChangeShapeType="1"/>
              </p:cNvSpPr>
              <p:nvPr/>
            </p:nvSpPr>
            <p:spPr bwMode="auto">
              <a:xfrm>
                <a:off x="5140" y="10543"/>
                <a:ext cx="2700" cy="124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9759" name="Rectangle 15"/>
            <p:cNvSpPr>
              <a:spLocks noChangeArrowheads="1"/>
            </p:cNvSpPr>
            <p:nvPr/>
          </p:nvSpPr>
          <p:spPr bwMode="auto">
            <a:xfrm>
              <a:off x="2112" y="3072"/>
              <a:ext cx="40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AN</a:t>
              </a:r>
              <a:r>
                <a:rPr kumimoji="1" lang="en-US" altLang="zh-CN" sz="2000" b="1" baseline="-30000">
                  <a:latin typeface="Times New Roman" panose="02020603050405020304" pitchFamily="18" charset="0"/>
                </a:rPr>
                <a:t>p</a:t>
              </a:r>
              <a:endParaRPr kumimoji="1" lang="en-US" altLang="zh-CN" sz="2000" b="1" baseline="-30000">
                <a:latin typeface="Times New Roman" panose="02020603050405020304" pitchFamily="18" charset="0"/>
              </a:endParaRPr>
            </a:p>
          </p:txBody>
        </p:sp>
        <p:sp>
          <p:nvSpPr>
            <p:cNvPr id="159760" name="Rectangle 16"/>
            <p:cNvSpPr>
              <a:spLocks noChangeArrowheads="1"/>
            </p:cNvSpPr>
            <p:nvPr/>
          </p:nvSpPr>
          <p:spPr bwMode="auto">
            <a:xfrm>
              <a:off x="4368" y="3072"/>
              <a:ext cx="40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AN</a:t>
              </a:r>
              <a:r>
                <a:rPr kumimoji="1" lang="en-US" altLang="zh-CN" sz="2000" b="1" baseline="-30000">
                  <a:latin typeface="Times New Roman" panose="02020603050405020304" pitchFamily="18" charset="0"/>
                </a:rPr>
                <a:t>q</a:t>
              </a:r>
              <a:endParaRPr kumimoji="1" lang="en-US" altLang="zh-CN" sz="2000" b="1" baseline="-30000">
                <a:latin typeface="Times New Roman" panose="02020603050405020304" pitchFamily="18" charset="0"/>
              </a:endParaRPr>
            </a:p>
          </p:txBody>
        </p:sp>
        <p:sp>
          <p:nvSpPr>
            <p:cNvPr id="159761" name="Rectangle 17"/>
            <p:cNvSpPr>
              <a:spLocks noChangeArrowheads="1"/>
            </p:cNvSpPr>
            <p:nvPr/>
          </p:nvSpPr>
          <p:spPr bwMode="auto">
            <a:xfrm>
              <a:off x="384" y="3072"/>
              <a:ext cx="40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AN</a:t>
              </a:r>
              <a:r>
                <a:rPr kumimoji="1" lang="en-US" altLang="zh-CN" sz="2000" b="1" baseline="-30000">
                  <a:latin typeface="Times New Roman" panose="02020603050405020304" pitchFamily="18" charset="0"/>
                </a:rPr>
                <a:t>h</a:t>
              </a:r>
              <a:endParaRPr kumimoji="1" lang="en-US" altLang="zh-CN" sz="2000" b="1" baseline="-30000">
                <a:latin typeface="Times New Roman" panose="02020603050405020304" pitchFamily="18" charset="0"/>
              </a:endParaRPr>
            </a:p>
          </p:txBody>
        </p:sp>
        <p:sp>
          <p:nvSpPr>
            <p:cNvPr id="159762" name="Rectangle 18"/>
            <p:cNvSpPr>
              <a:spLocks noChangeArrowheads="1"/>
            </p:cNvSpPr>
            <p:nvPr/>
          </p:nvSpPr>
          <p:spPr bwMode="auto">
            <a:xfrm>
              <a:off x="886" y="2832"/>
              <a:ext cx="105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v</a:t>
              </a:r>
              <a:r>
                <a:rPr kumimoji="1" lang="en-US" altLang="zh-CN" sz="2000" b="1" baseline="-30000">
                  <a:latin typeface="Times New Roman" panose="02020603050405020304" pitchFamily="18" charset="0"/>
                </a:rPr>
                <a:t>hp</a:t>
              </a:r>
              <a:r>
                <a:rPr kumimoji="1" lang="en-US" altLang="zh-CN" sz="2000" b="1">
                  <a:latin typeface="Times New Roman" panose="02020603050405020304" pitchFamily="18" charset="0"/>
                </a:rPr>
                <a:t>	δ</a:t>
              </a:r>
              <a:r>
                <a:rPr kumimoji="1" lang="en-US" altLang="zh-CN" sz="2000" b="1" baseline="-30000">
                  <a:latin typeface="Times New Roman" panose="02020603050405020304" pitchFamily="18" charset="0"/>
                </a:rPr>
                <a:t>pk-1</a:t>
              </a:r>
              <a:endParaRPr kumimoji="1" lang="en-US" altLang="zh-CN" sz="2000" b="1" baseline="-30000">
                <a:latin typeface="Times New Roman" panose="02020603050405020304" pitchFamily="18" charset="0"/>
              </a:endParaRPr>
            </a:p>
          </p:txBody>
        </p:sp>
        <p:sp>
          <p:nvSpPr>
            <p:cNvPr id="159763" name="Rectangle 19"/>
            <p:cNvSpPr>
              <a:spLocks noChangeArrowheads="1"/>
            </p:cNvSpPr>
            <p:nvPr/>
          </p:nvSpPr>
          <p:spPr bwMode="auto">
            <a:xfrm>
              <a:off x="3718" y="2160"/>
              <a:ext cx="387"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δ</a:t>
              </a:r>
              <a:r>
                <a:rPr kumimoji="1" lang="en-US" altLang="zh-CN" sz="2000" b="1" baseline="-30000">
                  <a:latin typeface="Times New Roman" panose="02020603050405020304" pitchFamily="18" charset="0"/>
                </a:rPr>
                <a:t>1k</a:t>
              </a:r>
              <a:endParaRPr kumimoji="1" lang="en-US" altLang="zh-CN" sz="2000" b="1" baseline="-30000">
                <a:latin typeface="Times New Roman" panose="02020603050405020304" pitchFamily="18" charset="0"/>
              </a:endParaRPr>
            </a:p>
          </p:txBody>
        </p:sp>
        <p:sp>
          <p:nvSpPr>
            <p:cNvPr id="159764" name="Rectangle 20"/>
            <p:cNvSpPr>
              <a:spLocks noChangeArrowheads="1"/>
            </p:cNvSpPr>
            <p:nvPr/>
          </p:nvSpPr>
          <p:spPr bwMode="auto">
            <a:xfrm>
              <a:off x="3142" y="2410"/>
              <a:ext cx="342"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w</a:t>
              </a:r>
              <a:r>
                <a:rPr kumimoji="1" lang="en-US" altLang="zh-CN" sz="2000" b="1" baseline="-30000">
                  <a:latin typeface="Times New Roman" panose="02020603050405020304" pitchFamily="18" charset="0"/>
                </a:rPr>
                <a:t>p1</a:t>
              </a:r>
              <a:endParaRPr kumimoji="1" lang="en-US" altLang="zh-CN" sz="2000" b="1" baseline="-30000">
                <a:latin typeface="Times New Roman" panose="02020603050405020304" pitchFamily="18" charset="0"/>
              </a:endParaRPr>
            </a:p>
          </p:txBody>
        </p:sp>
        <p:sp>
          <p:nvSpPr>
            <p:cNvPr id="159765" name="Rectangle 21"/>
            <p:cNvSpPr>
              <a:spLocks noChangeArrowheads="1"/>
            </p:cNvSpPr>
            <p:nvPr/>
          </p:nvSpPr>
          <p:spPr bwMode="auto">
            <a:xfrm>
              <a:off x="3142" y="2794"/>
              <a:ext cx="377"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w</a:t>
              </a:r>
              <a:r>
                <a:rPr kumimoji="1" lang="en-US" altLang="zh-CN" sz="2000" b="1" baseline="-30000">
                  <a:latin typeface="Times New Roman" panose="02020603050405020304" pitchFamily="18" charset="0"/>
                </a:rPr>
                <a:t>pm</a:t>
              </a:r>
              <a:endParaRPr kumimoji="1" lang="en-US" altLang="zh-CN" sz="2000" b="1" baseline="-30000">
                <a:latin typeface="Times New Roman" panose="02020603050405020304" pitchFamily="18" charset="0"/>
              </a:endParaRPr>
            </a:p>
          </p:txBody>
        </p:sp>
        <p:sp>
          <p:nvSpPr>
            <p:cNvPr id="159766" name="Rectangle 22"/>
            <p:cNvSpPr>
              <a:spLocks noChangeArrowheads="1"/>
            </p:cNvSpPr>
            <p:nvPr/>
          </p:nvSpPr>
          <p:spPr bwMode="auto">
            <a:xfrm>
              <a:off x="3766" y="2794"/>
              <a:ext cx="393"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δ</a:t>
              </a:r>
              <a:r>
                <a:rPr kumimoji="1" lang="en-US" altLang="zh-CN" sz="2000" b="1" baseline="-30000">
                  <a:latin typeface="Times New Roman" panose="02020603050405020304" pitchFamily="18" charset="0"/>
                </a:rPr>
                <a:t>qk</a:t>
              </a:r>
              <a:endParaRPr kumimoji="1" lang="en-US" altLang="zh-CN" sz="2000" b="1" baseline="-30000">
                <a:latin typeface="Times New Roman" panose="02020603050405020304" pitchFamily="18" charset="0"/>
              </a:endParaRPr>
            </a:p>
          </p:txBody>
        </p:sp>
        <p:sp>
          <p:nvSpPr>
            <p:cNvPr id="159767" name="Rectangle 23"/>
            <p:cNvSpPr>
              <a:spLocks noChangeArrowheads="1"/>
            </p:cNvSpPr>
            <p:nvPr/>
          </p:nvSpPr>
          <p:spPr bwMode="auto">
            <a:xfrm>
              <a:off x="3190" y="3225"/>
              <a:ext cx="348"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w</a:t>
              </a:r>
              <a:r>
                <a:rPr kumimoji="1" lang="en-US" altLang="zh-CN" sz="2000" b="1" baseline="-30000">
                  <a:latin typeface="Times New Roman" panose="02020603050405020304" pitchFamily="18" charset="0"/>
                </a:rPr>
                <a:t>pq</a:t>
              </a:r>
              <a:endParaRPr kumimoji="1" lang="en-US" altLang="zh-CN" sz="2000" b="1" baseline="-30000">
                <a:latin typeface="Times New Roman" panose="02020603050405020304" pitchFamily="18" charset="0"/>
              </a:endParaRPr>
            </a:p>
          </p:txBody>
        </p:sp>
        <p:sp>
          <p:nvSpPr>
            <p:cNvPr id="159768" name="Rectangle 24"/>
            <p:cNvSpPr>
              <a:spLocks noChangeArrowheads="1"/>
            </p:cNvSpPr>
            <p:nvPr/>
          </p:nvSpPr>
          <p:spPr bwMode="auto">
            <a:xfrm>
              <a:off x="3776" y="3467"/>
              <a:ext cx="422"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δ</a:t>
              </a:r>
              <a:r>
                <a:rPr kumimoji="1" lang="en-US" altLang="zh-CN" sz="2000" b="1" baseline="-30000">
                  <a:latin typeface="Times New Roman" panose="02020603050405020304" pitchFamily="18" charset="0"/>
                </a:rPr>
                <a:t>mk</a:t>
              </a:r>
              <a:endParaRPr kumimoji="1" lang="en-US" altLang="zh-CN" sz="2000" b="1" baseline="-30000">
                <a:latin typeface="Times New Roman" panose="02020603050405020304" pitchFamily="18" charset="0"/>
              </a:endParaRPr>
            </a:p>
          </p:txBody>
        </p:sp>
        <p:sp>
          <p:nvSpPr>
            <p:cNvPr id="159769" name="Rectangle 25"/>
            <p:cNvSpPr>
              <a:spLocks noChangeArrowheads="1"/>
            </p:cNvSpPr>
            <p:nvPr/>
          </p:nvSpPr>
          <p:spPr bwMode="auto">
            <a:xfrm>
              <a:off x="336" y="3504"/>
              <a:ext cx="660"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latin typeface="Times New Roman" panose="02020603050405020304" pitchFamily="18" charset="0"/>
                </a:rPr>
                <a:t>第</a:t>
              </a:r>
              <a:r>
                <a:rPr kumimoji="1" lang="en-US" altLang="zh-CN" sz="2000" b="1">
                  <a:latin typeface="Times New Roman" panose="02020603050405020304" pitchFamily="18" charset="0"/>
                </a:rPr>
                <a:t>k-2</a:t>
              </a:r>
              <a:r>
                <a:rPr kumimoji="1" lang="zh-CN" altLang="en-US" sz="2000" b="1">
                  <a:latin typeface="Times New Roman" panose="02020603050405020304" pitchFamily="18" charset="0"/>
                </a:rPr>
                <a:t>层</a:t>
              </a:r>
              <a:endParaRPr kumimoji="1" lang="zh-CN" altLang="en-US" sz="2000" b="1">
                <a:latin typeface="Times New Roman" panose="02020603050405020304" pitchFamily="18" charset="0"/>
              </a:endParaRPr>
            </a:p>
          </p:txBody>
        </p:sp>
        <p:sp>
          <p:nvSpPr>
            <p:cNvPr id="159770" name="Rectangle 26"/>
            <p:cNvSpPr>
              <a:spLocks noChangeArrowheads="1"/>
            </p:cNvSpPr>
            <p:nvPr/>
          </p:nvSpPr>
          <p:spPr bwMode="auto">
            <a:xfrm>
              <a:off x="4848" y="3457"/>
              <a:ext cx="549"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latin typeface="Times New Roman" panose="02020603050405020304" pitchFamily="18" charset="0"/>
                </a:rPr>
                <a:t>第</a:t>
              </a:r>
              <a:r>
                <a:rPr kumimoji="1" lang="en-US" altLang="zh-CN" sz="2000" b="1">
                  <a:latin typeface="Times New Roman" panose="02020603050405020304" pitchFamily="18" charset="0"/>
                </a:rPr>
                <a:t>k</a:t>
              </a:r>
              <a:r>
                <a:rPr kumimoji="1" lang="zh-CN" altLang="en-US" sz="2000" b="1">
                  <a:latin typeface="Times New Roman" panose="02020603050405020304" pitchFamily="18" charset="0"/>
                </a:rPr>
                <a:t>层</a:t>
              </a:r>
              <a:endParaRPr kumimoji="1" lang="zh-CN" altLang="en-US" sz="2000" b="1">
                <a:latin typeface="Times New Roman" panose="02020603050405020304" pitchFamily="18" charset="0"/>
              </a:endParaRPr>
            </a:p>
          </p:txBody>
        </p:sp>
        <p:sp>
          <p:nvSpPr>
            <p:cNvPr id="159771" name="Rectangle 27"/>
            <p:cNvSpPr>
              <a:spLocks noChangeArrowheads="1"/>
            </p:cNvSpPr>
            <p:nvPr/>
          </p:nvSpPr>
          <p:spPr bwMode="auto">
            <a:xfrm>
              <a:off x="1968" y="3504"/>
              <a:ext cx="660"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latin typeface="Times New Roman" panose="02020603050405020304" pitchFamily="18" charset="0"/>
                </a:rPr>
                <a:t>第</a:t>
              </a:r>
              <a:r>
                <a:rPr kumimoji="1" lang="en-US" altLang="zh-CN" sz="2000" b="1">
                  <a:latin typeface="Times New Roman" panose="02020603050405020304" pitchFamily="18" charset="0"/>
                </a:rPr>
                <a:t>k-1</a:t>
              </a:r>
              <a:r>
                <a:rPr kumimoji="1" lang="zh-CN" altLang="en-US" sz="2000" b="1">
                  <a:latin typeface="Times New Roman" panose="02020603050405020304" pitchFamily="18" charset="0"/>
                </a:rPr>
                <a:t>层</a:t>
              </a:r>
              <a:endParaRPr kumimoji="1" lang="zh-CN" altLang="en-US" sz="2000" b="1">
                <a:latin typeface="Times New Roman" panose="02020603050405020304" pitchFamily="18" charset="0"/>
              </a:endParaRPr>
            </a:p>
          </p:txBody>
        </p:sp>
        <p:sp>
          <p:nvSpPr>
            <p:cNvPr id="159772" name="Rectangle 28"/>
            <p:cNvSpPr>
              <a:spLocks noChangeArrowheads="1"/>
            </p:cNvSpPr>
            <p:nvPr/>
          </p:nvSpPr>
          <p:spPr bwMode="auto">
            <a:xfrm>
              <a:off x="4390" y="3370"/>
              <a:ext cx="27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sp>
          <p:nvSpPr>
            <p:cNvPr id="159773" name="Rectangle 29"/>
            <p:cNvSpPr>
              <a:spLocks noChangeArrowheads="1"/>
            </p:cNvSpPr>
            <p:nvPr/>
          </p:nvSpPr>
          <p:spPr bwMode="auto">
            <a:xfrm>
              <a:off x="4455" y="2546"/>
              <a:ext cx="27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p:txBody>
        </p:sp>
      </p:grpSp>
      <p:sp>
        <p:nvSpPr>
          <p:cNvPr id="30" name="矩形 29"/>
          <p:cNvSpPr/>
          <p:nvPr/>
        </p:nvSpPr>
        <p:spPr>
          <a:xfrm>
            <a:off x="228600" y="1014323"/>
            <a:ext cx="4356100" cy="518160"/>
          </a:xfrm>
          <a:prstGeom prst="rect">
            <a:avLst/>
          </a:prstGeom>
        </p:spPr>
        <p:txBody>
          <a:bodyPr wrap="square">
            <a:spAutoFit/>
          </a:bodyPr>
          <a:lstStyle/>
          <a:p>
            <a:r>
              <a:rPr lang="zh-CN" altLang="en-US" sz="2800" b="1" kern="0" dirty="0">
                <a:latin typeface="宋体" panose="02010600030101010101" pitchFamily="2" charset="-122"/>
                <a:cs typeface="+mj-cs"/>
              </a:rPr>
              <a:t>隐藏层权的调整 </a:t>
            </a:r>
            <a:endParaRPr lang="zh-CN" altLang="en-US" sz="2800" dirty="0">
              <a:latin typeface="宋体" panose="02010600030101010101" pitchFamily="2" charset="-122"/>
            </a:endParaRPr>
          </a:p>
        </p:txBody>
      </p:sp>
      <p:sp>
        <p:nvSpPr>
          <p:cNvPr id="32" name="Rectangle 2"/>
          <p:cNvSpPr txBox="1">
            <a:spLocks noChangeArrowheads="1"/>
          </p:cNvSpPr>
          <p:nvPr/>
        </p:nvSpPr>
        <p:spPr bwMode="auto">
          <a:xfrm>
            <a:off x="762000" y="0"/>
            <a:ext cx="788225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6.4 BP</a:t>
            </a:r>
            <a:r>
              <a:rPr lang="zh-CN" altLang="en-US" sz="4000" dirty="0" smtClean="0">
                <a:latin typeface="宋体" panose="02010600030101010101" pitchFamily="2" charset="-122"/>
                <a:ea typeface="宋体" panose="02010600030101010101" pitchFamily="2" charset="-122"/>
              </a:rPr>
              <a:t>神经网络</a:t>
            </a:r>
            <a:endParaRPr lang="zh-CN" altLang="en-US" sz="4000" dirty="0">
              <a:latin typeface="宋体" panose="02010600030101010101" pitchFamily="2" charset="-122"/>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81000" y="609600"/>
            <a:ext cx="8229600" cy="610235"/>
          </a:xfrm>
        </p:spPr>
        <p:txBody>
          <a:bodyPr/>
          <a:lstStyle/>
          <a:p>
            <a:r>
              <a:rPr lang="en-US" altLang="zh-CN" b="1" dirty="0" smtClean="0">
                <a:solidFill>
                  <a:srgbClr val="C00000"/>
                </a:solidFill>
                <a:latin typeface="宋体" panose="02010600030101010101" pitchFamily="2" charset="-122"/>
                <a:ea typeface="宋体" panose="02010600030101010101" pitchFamily="2" charset="-122"/>
              </a:rPr>
              <a:t>BP</a:t>
            </a:r>
            <a:r>
              <a:rPr lang="zh-CN" altLang="en-US" b="1" dirty="0">
                <a:solidFill>
                  <a:srgbClr val="C00000"/>
                </a:solidFill>
                <a:latin typeface="宋体" panose="02010600030101010101" pitchFamily="2" charset="-122"/>
                <a:ea typeface="宋体" panose="02010600030101010101" pitchFamily="2" charset="-122"/>
              </a:rPr>
              <a:t>算法</a:t>
            </a:r>
            <a:r>
              <a:rPr lang="zh-CN" altLang="en-US" dirty="0">
                <a:solidFill>
                  <a:srgbClr val="C00000"/>
                </a:solidFill>
                <a:latin typeface="宋体" panose="02010600030101010101" pitchFamily="2" charset="-122"/>
                <a:ea typeface="宋体" panose="02010600030101010101" pitchFamily="2" charset="-122"/>
              </a:rPr>
              <a:t> </a:t>
            </a:r>
            <a:endParaRPr lang="zh-CN" altLang="en-US" dirty="0">
              <a:solidFill>
                <a:srgbClr val="C00000"/>
              </a:solidFill>
              <a:latin typeface="宋体" panose="02010600030101010101" pitchFamily="2" charset="-122"/>
              <a:ea typeface="宋体" panose="02010600030101010101" pitchFamily="2" charset="-122"/>
            </a:endParaRPr>
          </a:p>
        </p:txBody>
      </p:sp>
      <p:sp>
        <p:nvSpPr>
          <p:cNvPr id="167939" name="Rectangle 3"/>
          <p:cNvSpPr>
            <a:spLocks noGrp="1" noChangeArrowheads="1"/>
          </p:cNvSpPr>
          <p:nvPr>
            <p:ph type="body" idx="1"/>
          </p:nvPr>
        </p:nvSpPr>
        <p:spPr>
          <a:xfrm>
            <a:off x="228600" y="1219200"/>
            <a:ext cx="8686800" cy="5193665"/>
          </a:xfrm>
        </p:spPr>
        <p:txBody>
          <a:bodyPr/>
          <a:lstStyle/>
          <a:p>
            <a:pPr>
              <a:lnSpc>
                <a:spcPct val="120000"/>
              </a:lnSpc>
              <a:spcBef>
                <a:spcPts val="20"/>
              </a:spcBef>
              <a:spcAft>
                <a:spcPts val="0"/>
              </a:spcAft>
            </a:pPr>
            <a:r>
              <a:rPr lang="zh-CN" altLang="en-US" sz="2800" b="1">
                <a:latin typeface="宋体" panose="02010600030101010101" pitchFamily="2" charset="-122"/>
                <a:ea typeface="宋体" panose="02010600030101010101" pitchFamily="2" charset="-122"/>
              </a:rPr>
              <a:t>样本集：</a:t>
            </a:r>
            <a:r>
              <a:rPr lang="en-US" altLang="zh-CN" sz="2800" b="1">
                <a:latin typeface="宋体" panose="02010600030101010101" pitchFamily="2" charset="-122"/>
                <a:ea typeface="宋体" panose="02010600030101010101" pitchFamily="2" charset="-122"/>
              </a:rPr>
              <a:t>S={(X</a:t>
            </a:r>
            <a:r>
              <a:rPr lang="en-US" altLang="zh-CN" sz="2800" b="1" baseline="-30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,Y</a:t>
            </a:r>
            <a:r>
              <a:rPr lang="en-US" altLang="zh-CN" sz="2800" b="1" baseline="-30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),(X</a:t>
            </a:r>
            <a:r>
              <a:rPr lang="en-US" altLang="zh-CN" sz="2800" b="1" baseline="-30000">
                <a:latin typeface="宋体" panose="02010600030101010101" pitchFamily="2" charset="-122"/>
                <a:ea typeface="宋体" panose="02010600030101010101" pitchFamily="2" charset="-122"/>
              </a:rPr>
              <a:t>2</a:t>
            </a:r>
            <a:r>
              <a:rPr lang="en-US" altLang="zh-CN" sz="2800" b="1">
                <a:latin typeface="宋体" panose="02010600030101010101" pitchFamily="2" charset="-122"/>
                <a:ea typeface="宋体" panose="02010600030101010101" pitchFamily="2" charset="-122"/>
              </a:rPr>
              <a:t>,Y</a:t>
            </a:r>
            <a:r>
              <a:rPr lang="en-US" altLang="zh-CN" sz="2800" b="1" baseline="-30000">
                <a:latin typeface="宋体" panose="02010600030101010101" pitchFamily="2" charset="-122"/>
                <a:ea typeface="宋体" panose="02010600030101010101" pitchFamily="2" charset="-122"/>
              </a:rPr>
              <a:t>2</a:t>
            </a:r>
            <a:r>
              <a:rPr lang="en-US" altLang="zh-CN" sz="2800" b="1">
                <a:latin typeface="宋体" panose="02010600030101010101" pitchFamily="2" charset="-122"/>
                <a:ea typeface="宋体" panose="02010600030101010101" pitchFamily="2" charset="-122"/>
              </a:rPr>
              <a:t>),…,(X</a:t>
            </a:r>
            <a:r>
              <a:rPr lang="en-US" altLang="zh-CN" sz="2800" b="1" baseline="-30000">
                <a:latin typeface="宋体" panose="02010600030101010101" pitchFamily="2" charset="-122"/>
                <a:ea typeface="宋体" panose="02010600030101010101" pitchFamily="2" charset="-122"/>
              </a:rPr>
              <a:t>s</a:t>
            </a:r>
            <a:r>
              <a:rPr lang="en-US" altLang="zh-CN" sz="2800" b="1">
                <a:latin typeface="宋体" panose="02010600030101010101" pitchFamily="2" charset="-122"/>
                <a:ea typeface="宋体" panose="02010600030101010101" pitchFamily="2" charset="-122"/>
              </a:rPr>
              <a:t>,Y</a:t>
            </a:r>
            <a:r>
              <a:rPr lang="en-US" altLang="zh-CN" sz="2800" b="1" baseline="-30000">
                <a:latin typeface="宋体" panose="02010600030101010101" pitchFamily="2" charset="-122"/>
                <a:ea typeface="宋体" panose="02010600030101010101" pitchFamily="2" charset="-122"/>
              </a:rPr>
              <a:t>s</a:t>
            </a:r>
            <a:r>
              <a:rPr lang="en-US" altLang="zh-CN" sz="2800" b="1">
                <a:latin typeface="宋体" panose="02010600030101010101" pitchFamily="2" charset="-122"/>
                <a:ea typeface="宋体" panose="02010600030101010101" pitchFamily="2" charset="-122"/>
              </a:rPr>
              <a:t>)}</a:t>
            </a:r>
            <a:r>
              <a:rPr lang="en-US" altLang="zh-CN" sz="2800">
                <a:latin typeface="宋体" panose="02010600030101010101" pitchFamily="2" charset="-122"/>
                <a:ea typeface="宋体" panose="02010600030101010101" pitchFamily="2" charset="-122"/>
              </a:rPr>
              <a:t> </a:t>
            </a:r>
            <a:endParaRPr lang="en-US" altLang="zh-CN" sz="2800">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800" b="1">
                <a:latin typeface="宋体" panose="02010600030101010101" pitchFamily="2" charset="-122"/>
                <a:ea typeface="宋体" panose="02010600030101010101" pitchFamily="2" charset="-122"/>
              </a:rPr>
              <a:t>基本思想 ：</a:t>
            </a:r>
            <a:endParaRPr lang="zh-CN" altLang="en-US" sz="2800"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逐一地根据样本集中的样本</a:t>
            </a:r>
            <a:r>
              <a:rPr lang="en-US" altLang="zh-CN" sz="2400" b="1">
                <a:latin typeface="宋体" panose="02010600030101010101" pitchFamily="2" charset="-122"/>
                <a:ea typeface="宋体" panose="02010600030101010101" pitchFamily="2" charset="-122"/>
                <a:cs typeface="Times New Roman" panose="02020603050405020304" pitchFamily="18" charset="0"/>
              </a:rPr>
              <a:t>(X</a:t>
            </a:r>
            <a:r>
              <a:rPr lang="en-US" altLang="zh-CN" sz="2400" b="1" baseline="-30000">
                <a:latin typeface="宋体" panose="02010600030101010101" pitchFamily="2" charset="-122"/>
                <a:ea typeface="宋体" panose="02010600030101010101" pitchFamily="2" charset="-122"/>
                <a:cs typeface="Times New Roman" panose="02020603050405020304" pitchFamily="18" charset="0"/>
              </a:rPr>
              <a:t>k</a:t>
            </a:r>
            <a:r>
              <a:rPr lang="en-US" altLang="zh-CN" sz="2400" b="1">
                <a:latin typeface="宋体" panose="02010600030101010101" pitchFamily="2" charset="-122"/>
                <a:ea typeface="宋体" panose="02010600030101010101" pitchFamily="2" charset="-122"/>
                <a:cs typeface="Times New Roman" panose="02020603050405020304" pitchFamily="18" charset="0"/>
              </a:rPr>
              <a:t>,Y</a:t>
            </a:r>
            <a:r>
              <a:rPr lang="en-US" altLang="zh-CN" sz="2400" b="1" baseline="-30000">
                <a:latin typeface="宋体" panose="02010600030101010101" pitchFamily="2" charset="-122"/>
                <a:ea typeface="宋体" panose="02010600030101010101" pitchFamily="2" charset="-122"/>
                <a:cs typeface="Times New Roman" panose="02020603050405020304" pitchFamily="18" charset="0"/>
              </a:rPr>
              <a:t>k</a:t>
            </a:r>
            <a:r>
              <a:rPr lang="en-US" altLang="zh-CN" sz="2400" b="1">
                <a:latin typeface="宋体" panose="02010600030101010101" pitchFamily="2" charset="-122"/>
                <a:ea typeface="宋体" panose="02010600030101010101" pitchFamily="2" charset="-122"/>
                <a:cs typeface="Times New Roman" panose="02020603050405020304" pitchFamily="18" charset="0"/>
              </a:rPr>
              <a:t>)</a:t>
            </a:r>
            <a:r>
              <a:rPr lang="zh-CN" altLang="en-US" sz="2400" b="1">
                <a:latin typeface="宋体" panose="02010600030101010101" pitchFamily="2" charset="-122"/>
                <a:ea typeface="宋体" panose="02010600030101010101" pitchFamily="2" charset="-122"/>
                <a:cs typeface="Times New Roman" panose="02020603050405020304" pitchFamily="18" charset="0"/>
              </a:rPr>
              <a:t>计算出实际输出</a:t>
            </a:r>
            <a:r>
              <a:rPr lang="en-US" altLang="zh-CN" sz="2400" b="1">
                <a:latin typeface="宋体" panose="02010600030101010101" pitchFamily="2" charset="-122"/>
                <a:ea typeface="宋体" panose="02010600030101010101" pitchFamily="2" charset="-122"/>
              </a:rPr>
              <a:t>O</a:t>
            </a:r>
            <a:r>
              <a:rPr lang="en-US" altLang="zh-CN" sz="2400" b="1" baseline="-30000">
                <a:latin typeface="宋体" panose="02010600030101010101" pitchFamily="2" charset="-122"/>
                <a:ea typeface="宋体" panose="02010600030101010101" pitchFamily="2" charset="-122"/>
              </a:rPr>
              <a:t>k</a:t>
            </a:r>
            <a:r>
              <a:rPr lang="zh-CN" altLang="en-US" sz="2400" b="1">
                <a:latin typeface="宋体" panose="02010600030101010101" pitchFamily="2" charset="-122"/>
                <a:ea typeface="宋体" panose="02010600030101010101" pitchFamily="2" charset="-122"/>
              </a:rPr>
              <a:t>和误差测度</a:t>
            </a:r>
            <a:r>
              <a:rPr lang="en-US" altLang="zh-CN" sz="2400" b="1">
                <a:latin typeface="宋体" panose="02010600030101010101" pitchFamily="2" charset="-122"/>
                <a:ea typeface="宋体" panose="02010600030101010101" pitchFamily="2" charset="-122"/>
              </a:rPr>
              <a:t>E</a:t>
            </a:r>
            <a:r>
              <a:rPr lang="en-US" altLang="zh-CN" sz="2400" b="1" baseline="-30000">
                <a:latin typeface="宋体" panose="02010600030101010101" pitchFamily="2" charset="-122"/>
                <a:ea typeface="宋体" panose="02010600030101010101" pitchFamily="2" charset="-122"/>
              </a:rPr>
              <a:t>1</a:t>
            </a:r>
            <a:r>
              <a:rPr lang="zh-CN" altLang="en-US" sz="2400" b="1">
                <a:latin typeface="宋体" panose="02010600030101010101" pitchFamily="2" charset="-122"/>
                <a:ea typeface="宋体" panose="02010600030101010101" pitchFamily="2" charset="-122"/>
              </a:rPr>
              <a:t>，对</a:t>
            </a:r>
            <a:r>
              <a:rPr lang="en-US" altLang="zh-CN" sz="2400" b="1">
                <a:latin typeface="宋体" panose="02010600030101010101" pitchFamily="2" charset="-122"/>
                <a:ea typeface="宋体" panose="02010600030101010101" pitchFamily="2" charset="-122"/>
              </a:rPr>
              <a:t>W</a:t>
            </a:r>
            <a:r>
              <a:rPr lang="en-US" altLang="zh-CN" sz="2400" b="1" baseline="30000">
                <a:latin typeface="宋体" panose="02010600030101010101" pitchFamily="2" charset="-122"/>
                <a:ea typeface="宋体" panose="02010600030101010101" pitchFamily="2" charset="-122"/>
              </a:rPr>
              <a:t>(1)</a:t>
            </a:r>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W</a:t>
            </a:r>
            <a:r>
              <a:rPr lang="en-US" altLang="zh-CN" sz="2400" b="1" baseline="30000">
                <a:latin typeface="宋体" panose="02010600030101010101" pitchFamily="2" charset="-122"/>
                <a:ea typeface="宋体" panose="02010600030101010101" pitchFamily="2" charset="-122"/>
              </a:rPr>
              <a:t>(2)</a:t>
            </a:r>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W</a:t>
            </a:r>
            <a:r>
              <a:rPr lang="en-US" altLang="zh-CN" sz="2400" b="1" baseline="30000">
                <a:latin typeface="宋体" panose="02010600030101010101" pitchFamily="2" charset="-122"/>
                <a:ea typeface="宋体" panose="02010600030101010101" pitchFamily="2" charset="-122"/>
              </a:rPr>
              <a:t>(L)</a:t>
            </a:r>
            <a:r>
              <a:rPr lang="zh-CN" altLang="en-US" sz="2400" b="1">
                <a:latin typeface="宋体" panose="02010600030101010101" pitchFamily="2" charset="-122"/>
                <a:ea typeface="宋体" panose="02010600030101010101" pitchFamily="2" charset="-122"/>
              </a:rPr>
              <a:t>各做一次调整，重复这个循环，直到∑</a:t>
            </a:r>
            <a:r>
              <a:rPr lang="en-US" altLang="zh-CN" sz="2400" b="1">
                <a:latin typeface="宋体" panose="02010600030101010101" pitchFamily="2" charset="-122"/>
                <a:ea typeface="宋体" panose="02010600030101010101" pitchFamily="2" charset="-122"/>
              </a:rPr>
              <a:t>E</a:t>
            </a:r>
            <a:r>
              <a:rPr lang="en-US" altLang="zh-CN" sz="2400" b="1" baseline="-30000">
                <a:latin typeface="宋体" panose="02010600030101010101" pitchFamily="2" charset="-122"/>
                <a:ea typeface="宋体" panose="02010600030101010101" pitchFamily="2" charset="-122"/>
              </a:rPr>
              <a:t>p</a:t>
            </a:r>
            <a:r>
              <a:rPr lang="en-US" altLang="zh-CN" sz="2400" b="1">
                <a:latin typeface="宋体" panose="02010600030101010101" pitchFamily="2" charset="-122"/>
                <a:ea typeface="宋体" panose="02010600030101010101" pitchFamily="2" charset="-122"/>
              </a:rPr>
              <a:t>&lt;ε</a:t>
            </a:r>
            <a:r>
              <a:rPr lang="zh-CN" altLang="en-US" sz="2400" b="1">
                <a:latin typeface="宋体" panose="02010600030101010101" pitchFamily="2" charset="-122"/>
                <a:ea typeface="宋体" panose="02010600030101010101" pitchFamily="2" charset="-122"/>
              </a:rPr>
              <a:t>。</a:t>
            </a:r>
            <a:endParaRPr lang="zh-CN" altLang="en-US" sz="2400"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用输出层的误差调整输出层权矩阵，并用此误差估计输出层的直接前导层的误差，再用输出层前导层误差估计更前一层的误差。如此获得所有其它各层的误差估计，并用这些估计实现对权矩阵的修改。形成将输出端表现出的误差沿着与输入信号相反的方向逐级向输入端传递的过程</a:t>
            </a:r>
            <a:r>
              <a:rPr lang="zh-CN" altLang="en-US" sz="2800" b="1">
                <a:latin typeface="宋体" panose="02010600030101010101" pitchFamily="2" charset="-122"/>
                <a:ea typeface="宋体" panose="02010600030101010101" pitchFamily="2" charset="-122"/>
              </a:rPr>
              <a:t> </a:t>
            </a:r>
            <a:r>
              <a:rPr lang="zh-CN" altLang="en-US" sz="2800">
                <a:latin typeface="宋体" panose="02010600030101010101" pitchFamily="2" charset="-122"/>
                <a:ea typeface="宋体" panose="02010600030101010101" pitchFamily="2" charset="-122"/>
              </a:rPr>
              <a:t> </a:t>
            </a:r>
            <a:endParaRPr lang="zh-CN" altLang="en-US" sz="2800">
              <a:latin typeface="宋体" panose="02010600030101010101" pitchFamily="2" charset="-122"/>
              <a:ea typeface="宋体" panose="02010600030101010101" pitchFamily="2" charset="-122"/>
            </a:endParaRPr>
          </a:p>
        </p:txBody>
      </p:sp>
      <p:sp>
        <p:nvSpPr>
          <p:cNvPr id="5" name="Rectangle 2"/>
          <p:cNvSpPr txBox="1">
            <a:spLocks noChangeArrowheads="1"/>
          </p:cNvSpPr>
          <p:nvPr/>
        </p:nvSpPr>
        <p:spPr bwMode="auto">
          <a:xfrm>
            <a:off x="762000" y="0"/>
            <a:ext cx="784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6.4 BP</a:t>
            </a:r>
            <a:r>
              <a:rPr lang="zh-CN" altLang="en-US" sz="4000" dirty="0" smtClean="0">
                <a:latin typeface="宋体" panose="02010600030101010101" pitchFamily="2" charset="-122"/>
                <a:ea typeface="宋体" panose="02010600030101010101" pitchFamily="2" charset="-122"/>
              </a:rPr>
              <a:t>神经网络</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 calcmode="lin" valueType="num">
                                      <p:cBhvr additive="base">
                                        <p:cTn id="7" dur="500" fill="hold"/>
                                        <p:tgtEl>
                                          <p:spTgt spid="167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7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7939">
                                            <p:txEl>
                                              <p:pRg st="1" end="1"/>
                                            </p:txEl>
                                          </p:spTgt>
                                        </p:tgtEl>
                                        <p:attrNameLst>
                                          <p:attrName>style.visibility</p:attrName>
                                        </p:attrNameLst>
                                      </p:cBhvr>
                                      <p:to>
                                        <p:strVal val="visible"/>
                                      </p:to>
                                    </p:set>
                                    <p:anim calcmode="lin" valueType="num">
                                      <p:cBhvr additive="base">
                                        <p:cTn id="13" dur="500" fill="hold"/>
                                        <p:tgtEl>
                                          <p:spTgt spid="1679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793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67939">
                                            <p:txEl>
                                              <p:pRg st="2" end="2"/>
                                            </p:txEl>
                                          </p:spTgt>
                                        </p:tgtEl>
                                        <p:attrNameLst>
                                          <p:attrName>style.visibility</p:attrName>
                                        </p:attrNameLst>
                                      </p:cBhvr>
                                      <p:to>
                                        <p:strVal val="visible"/>
                                      </p:to>
                                    </p:set>
                                    <p:anim calcmode="lin" valueType="num">
                                      <p:cBhvr additive="base">
                                        <p:cTn id="17" dur="500" fill="hold"/>
                                        <p:tgtEl>
                                          <p:spTgt spid="16793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793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67939">
                                            <p:txEl>
                                              <p:pRg st="3" end="3"/>
                                            </p:txEl>
                                          </p:spTgt>
                                        </p:tgtEl>
                                        <p:attrNameLst>
                                          <p:attrName>style.visibility</p:attrName>
                                        </p:attrNameLst>
                                      </p:cBhvr>
                                      <p:to>
                                        <p:strVal val="visible"/>
                                      </p:to>
                                    </p:set>
                                    <p:anim calcmode="lin" valueType="num">
                                      <p:cBhvr additive="base">
                                        <p:cTn id="21" dur="500" fill="hold"/>
                                        <p:tgtEl>
                                          <p:spTgt spid="16793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793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autoUpdateAnimBg="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57200" y="685800"/>
            <a:ext cx="8229600" cy="717550"/>
          </a:xfrm>
        </p:spPr>
        <p:txBody>
          <a:bodyPr/>
          <a:lstStyle/>
          <a:p>
            <a:r>
              <a:rPr lang="en-US" altLang="zh-CN" b="1" dirty="0" smtClean="0">
                <a:solidFill>
                  <a:srgbClr val="C00000"/>
                </a:solidFill>
                <a:latin typeface="宋体" panose="02010600030101010101" pitchFamily="2" charset="-122"/>
                <a:ea typeface="宋体" panose="02010600030101010101" pitchFamily="2" charset="-122"/>
              </a:rPr>
              <a:t>BP</a:t>
            </a:r>
            <a:r>
              <a:rPr lang="zh-CN" altLang="en-US" b="1" dirty="0">
                <a:solidFill>
                  <a:srgbClr val="C00000"/>
                </a:solidFill>
                <a:latin typeface="宋体" panose="02010600030101010101" pitchFamily="2" charset="-122"/>
                <a:ea typeface="宋体" panose="02010600030101010101" pitchFamily="2" charset="-122"/>
              </a:rPr>
              <a:t>算法</a:t>
            </a:r>
            <a:r>
              <a:rPr lang="zh-CN" altLang="en-US" dirty="0">
                <a:solidFill>
                  <a:srgbClr val="C00000"/>
                </a:solidFill>
                <a:latin typeface="宋体" panose="02010600030101010101" pitchFamily="2" charset="-122"/>
                <a:ea typeface="宋体" panose="02010600030101010101" pitchFamily="2" charset="-122"/>
              </a:rPr>
              <a:t> </a:t>
            </a:r>
            <a:endParaRPr lang="zh-CN" altLang="en-US" dirty="0">
              <a:solidFill>
                <a:srgbClr val="C00000"/>
              </a:solidFill>
              <a:latin typeface="宋体" panose="02010600030101010101" pitchFamily="2" charset="-122"/>
              <a:ea typeface="宋体" panose="02010600030101010101" pitchFamily="2" charset="-122"/>
            </a:endParaRPr>
          </a:p>
        </p:txBody>
      </p:sp>
      <p:sp>
        <p:nvSpPr>
          <p:cNvPr id="169987" name="Rectangle 3"/>
          <p:cNvSpPr>
            <a:spLocks noGrp="1" noChangeArrowheads="1"/>
          </p:cNvSpPr>
          <p:nvPr>
            <p:ph type="body" idx="1"/>
          </p:nvPr>
        </p:nvSpPr>
        <p:spPr>
          <a:xfrm>
            <a:off x="558800" y="1447800"/>
            <a:ext cx="8128635" cy="5029200"/>
          </a:xfrm>
        </p:spPr>
        <p:txBody>
          <a:bodyPr/>
          <a:lstStyle/>
          <a:p>
            <a:pPr marL="514350" indent="-514350" algn="just">
              <a:buFont typeface="+mj-lt"/>
              <a:buAutoNum type="arabicPeriod"/>
            </a:pPr>
            <a:r>
              <a:rPr lang="en-US" altLang="zh-CN" b="1" dirty="0">
                <a:latin typeface="宋体" panose="02010600030101010101" pitchFamily="2" charset="-122"/>
                <a:ea typeface="宋体" panose="02010600030101010101" pitchFamily="2" charset="-122"/>
              </a:rPr>
              <a:t>for k=1 to L do</a:t>
            </a:r>
            <a:endParaRPr lang="en-US" altLang="zh-CN" b="1" dirty="0">
              <a:latin typeface="宋体" panose="02010600030101010101" pitchFamily="2" charset="-122"/>
              <a:ea typeface="宋体" panose="02010600030101010101" pitchFamily="2" charset="-122"/>
            </a:endParaRPr>
          </a:p>
          <a:p>
            <a:pPr algn="just">
              <a:buFontTx/>
              <a:buNone/>
            </a:pP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初始化</a:t>
            </a:r>
            <a:r>
              <a:rPr lang="en-US" altLang="zh-CN" b="1" dirty="0">
                <a:latin typeface="宋体" panose="02010600030101010101" pitchFamily="2" charset="-122"/>
                <a:ea typeface="宋体" panose="02010600030101010101" pitchFamily="2" charset="-122"/>
              </a:rPr>
              <a:t>W</a:t>
            </a:r>
            <a:r>
              <a:rPr lang="en-US" altLang="zh-CN" b="1" baseline="30000" dirty="0">
                <a:latin typeface="宋体" panose="02010600030101010101" pitchFamily="2" charset="-122"/>
                <a:ea typeface="宋体" panose="02010600030101010101" pitchFamily="2" charset="-122"/>
              </a:rPr>
              <a:t>(k)</a:t>
            </a:r>
            <a:r>
              <a:rPr lang="zh-CN" altLang="en-US"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a:p>
            <a:pPr marL="0" indent="0" algn="just">
              <a:buFont typeface="+mj-lt"/>
              <a:buNone/>
            </a:pPr>
            <a:r>
              <a:rPr lang="en-US" altLang="zh-CN" b="1" dirty="0">
                <a:latin typeface="宋体" panose="02010600030101010101" pitchFamily="2" charset="-122"/>
                <a:ea typeface="宋体" panose="02010600030101010101" pitchFamily="2" charset="-122"/>
              </a:rPr>
              <a:t>2. </a:t>
            </a:r>
            <a:r>
              <a:rPr lang="zh-CN" altLang="en-US" b="1" dirty="0">
                <a:latin typeface="宋体" panose="02010600030101010101" pitchFamily="2" charset="-122"/>
                <a:ea typeface="宋体" panose="02010600030101010101" pitchFamily="2" charset="-122"/>
              </a:rPr>
              <a:t>初始化精度控制参数</a:t>
            </a:r>
            <a:r>
              <a:rPr lang="en-US" altLang="zh-CN" b="1" dirty="0">
                <a:latin typeface="宋体" panose="02010600030101010101" pitchFamily="2" charset="-122"/>
                <a:ea typeface="宋体" panose="02010600030101010101" pitchFamily="2" charset="-122"/>
              </a:rPr>
              <a:t>ε</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 </a:t>
            </a:r>
            <a:endParaRPr lang="en-US" altLang="zh-CN" b="1" dirty="0">
              <a:latin typeface="宋体" panose="02010600030101010101" pitchFamily="2" charset="-122"/>
              <a:ea typeface="宋体" panose="02010600030101010101" pitchFamily="2" charset="-122"/>
            </a:endParaRPr>
          </a:p>
          <a:p>
            <a:pPr marL="0" indent="0" algn="just">
              <a:buFont typeface="+mj-lt"/>
              <a:buNone/>
            </a:pPr>
            <a:r>
              <a:rPr lang="en-US" altLang="zh-CN" b="1" dirty="0">
                <a:latin typeface="宋体" panose="02010600030101010101" pitchFamily="2" charset="-122"/>
                <a:ea typeface="宋体" panose="02010600030101010101" pitchFamily="2" charset="-122"/>
              </a:rPr>
              <a:t>3. E =ε+1;</a:t>
            </a:r>
            <a:endParaRPr lang="en-US" altLang="zh-CN" b="1" dirty="0">
              <a:latin typeface="宋体" panose="02010600030101010101" pitchFamily="2" charset="-122"/>
              <a:ea typeface="宋体" panose="02010600030101010101" pitchFamily="2" charset="-122"/>
            </a:endParaRPr>
          </a:p>
          <a:p>
            <a:pPr>
              <a:buFontTx/>
              <a:buNone/>
            </a:pPr>
            <a:r>
              <a:rPr lang="en-US" altLang="zh-CN" b="1" dirty="0">
                <a:latin typeface="宋体" panose="02010600030101010101" pitchFamily="2" charset="-122"/>
                <a:ea typeface="宋体" panose="02010600030101010101" pitchFamily="2" charset="-122"/>
              </a:rPr>
              <a:t>4. while E&gt;ε do </a:t>
            </a:r>
            <a:endParaRPr lang="en-US" altLang="zh-CN" b="1" dirty="0">
              <a:latin typeface="宋体" panose="02010600030101010101" pitchFamily="2" charset="-122"/>
              <a:ea typeface="宋体" panose="02010600030101010101" pitchFamily="2" charset="-122"/>
            </a:endParaRPr>
          </a:p>
          <a:p>
            <a:pPr>
              <a:buFontTx/>
              <a:buNone/>
            </a:pPr>
            <a:r>
              <a:rPr lang="en-US" altLang="zh-CN" b="1" dirty="0">
                <a:latin typeface="宋体" panose="02010600030101010101" pitchFamily="2" charset="-122"/>
                <a:ea typeface="宋体" panose="02010600030101010101" pitchFamily="2" charset="-122"/>
              </a:rPr>
              <a:t>	</a:t>
            </a:r>
            <a:r>
              <a:rPr lang="en-US" altLang="zh-CN" b="1" dirty="0" smtClean="0">
                <a:latin typeface="宋体" panose="02010600030101010101" pitchFamily="2" charset="-122"/>
                <a:ea typeface="宋体" panose="02010600030101010101" pitchFamily="2" charset="-122"/>
              </a:rPr>
              <a:t>  4.1  </a:t>
            </a:r>
            <a:r>
              <a:rPr lang="en-US" altLang="zh-CN" b="1" dirty="0">
                <a:latin typeface="宋体" panose="02010600030101010101" pitchFamily="2" charset="-122"/>
                <a:ea typeface="宋体" panose="02010600030101010101" pitchFamily="2" charset="-122"/>
              </a:rPr>
              <a:t>E=0; </a:t>
            </a:r>
            <a:endParaRPr lang="en-US" altLang="zh-CN" b="1" dirty="0">
              <a:latin typeface="宋体" panose="02010600030101010101" pitchFamily="2" charset="-122"/>
              <a:ea typeface="宋体" panose="02010600030101010101" pitchFamily="2" charset="-122"/>
            </a:endParaRPr>
          </a:p>
        </p:txBody>
      </p:sp>
      <p:sp>
        <p:nvSpPr>
          <p:cNvPr id="5" name="Rectangle 2"/>
          <p:cNvSpPr txBox="1">
            <a:spLocks noChangeArrowheads="1"/>
          </p:cNvSpPr>
          <p:nvPr/>
        </p:nvSpPr>
        <p:spPr bwMode="auto">
          <a:xfrm>
            <a:off x="762000" y="0"/>
            <a:ext cx="7839075" cy="59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6.4 BP</a:t>
            </a:r>
            <a:r>
              <a:rPr lang="zh-CN" altLang="en-US" sz="4000" dirty="0" smtClean="0">
                <a:latin typeface="宋体" panose="02010600030101010101" pitchFamily="2" charset="-122"/>
                <a:ea typeface="宋体" panose="02010600030101010101" pitchFamily="2" charset="-122"/>
              </a:rPr>
              <a:t>神经网络</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 calcmode="lin" valueType="num">
                                      <p:cBhvr additive="base">
                                        <p:cTn id="7" dur="500" fill="hold"/>
                                        <p:tgtEl>
                                          <p:spTgt spid="169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9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9987">
                                            <p:txEl>
                                              <p:pRg st="1" end="1"/>
                                            </p:txEl>
                                          </p:spTgt>
                                        </p:tgtEl>
                                        <p:attrNameLst>
                                          <p:attrName>style.visibility</p:attrName>
                                        </p:attrNameLst>
                                      </p:cBhvr>
                                      <p:to>
                                        <p:strVal val="visible"/>
                                      </p:to>
                                    </p:set>
                                    <p:anim calcmode="lin" valueType="num">
                                      <p:cBhvr additive="base">
                                        <p:cTn id="13" dur="500" fill="hold"/>
                                        <p:tgtEl>
                                          <p:spTgt spid="1699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99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9987">
                                            <p:txEl>
                                              <p:pRg st="2" end="2"/>
                                            </p:txEl>
                                          </p:spTgt>
                                        </p:tgtEl>
                                        <p:attrNameLst>
                                          <p:attrName>style.visibility</p:attrName>
                                        </p:attrNameLst>
                                      </p:cBhvr>
                                      <p:to>
                                        <p:strVal val="visible"/>
                                      </p:to>
                                    </p:set>
                                    <p:anim calcmode="lin" valueType="num">
                                      <p:cBhvr additive="base">
                                        <p:cTn id="19" dur="500" fill="hold"/>
                                        <p:tgtEl>
                                          <p:spTgt spid="1699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99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9987">
                                            <p:txEl>
                                              <p:pRg st="3" end="3"/>
                                            </p:txEl>
                                          </p:spTgt>
                                        </p:tgtEl>
                                        <p:attrNameLst>
                                          <p:attrName>style.visibility</p:attrName>
                                        </p:attrNameLst>
                                      </p:cBhvr>
                                      <p:to>
                                        <p:strVal val="visible"/>
                                      </p:to>
                                    </p:set>
                                    <p:anim calcmode="lin" valueType="num">
                                      <p:cBhvr additive="base">
                                        <p:cTn id="25" dur="500" fill="hold"/>
                                        <p:tgtEl>
                                          <p:spTgt spid="1699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99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9987">
                                            <p:txEl>
                                              <p:pRg st="4" end="4"/>
                                            </p:txEl>
                                          </p:spTgt>
                                        </p:tgtEl>
                                        <p:attrNameLst>
                                          <p:attrName>style.visibility</p:attrName>
                                        </p:attrNameLst>
                                      </p:cBhvr>
                                      <p:to>
                                        <p:strVal val="visible"/>
                                      </p:to>
                                    </p:set>
                                    <p:anim calcmode="lin" valueType="num">
                                      <p:cBhvr additive="base">
                                        <p:cTn id="31" dur="500" fill="hold"/>
                                        <p:tgtEl>
                                          <p:spTgt spid="1699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99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9987">
                                            <p:txEl>
                                              <p:pRg st="5" end="5"/>
                                            </p:txEl>
                                          </p:spTgt>
                                        </p:tgtEl>
                                        <p:attrNameLst>
                                          <p:attrName>style.visibility</p:attrName>
                                        </p:attrNameLst>
                                      </p:cBhvr>
                                      <p:to>
                                        <p:strVal val="visible"/>
                                      </p:to>
                                    </p:set>
                                    <p:anim calcmode="lin" valueType="num">
                                      <p:cBhvr additive="base">
                                        <p:cTn id="37" dur="500" fill="hold"/>
                                        <p:tgtEl>
                                          <p:spTgt spid="16998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998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autoUpdateAnimBg="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381000" y="685800"/>
            <a:ext cx="8229600" cy="717550"/>
          </a:xfrm>
        </p:spPr>
        <p:txBody>
          <a:bodyPr/>
          <a:lstStyle/>
          <a:p>
            <a:r>
              <a:rPr lang="en-US" altLang="zh-CN" b="1" dirty="0">
                <a:solidFill>
                  <a:srgbClr val="C00000"/>
                </a:solidFill>
                <a:latin typeface="宋体" panose="02010600030101010101" pitchFamily="2" charset="-122"/>
                <a:ea typeface="宋体" panose="02010600030101010101" pitchFamily="2" charset="-122"/>
              </a:rPr>
              <a:t> </a:t>
            </a:r>
            <a:r>
              <a:rPr lang="en-US" altLang="zh-CN" dirty="0">
                <a:solidFill>
                  <a:srgbClr val="C00000"/>
                </a:solidFill>
                <a:latin typeface="宋体" panose="02010600030101010101" pitchFamily="2" charset="-122"/>
                <a:ea typeface="宋体" panose="02010600030101010101" pitchFamily="2" charset="-122"/>
              </a:rPr>
              <a:t> </a:t>
            </a:r>
            <a:r>
              <a:rPr lang="en-US" altLang="zh-CN" b="1" dirty="0" smtClean="0">
                <a:solidFill>
                  <a:srgbClr val="C00000"/>
                </a:solidFill>
                <a:latin typeface="宋体" panose="02010600030101010101" pitchFamily="2" charset="-122"/>
                <a:ea typeface="宋体" panose="02010600030101010101" pitchFamily="2" charset="-122"/>
              </a:rPr>
              <a:t>BP</a:t>
            </a:r>
            <a:r>
              <a:rPr lang="zh-CN" altLang="en-US" b="1" dirty="0">
                <a:solidFill>
                  <a:srgbClr val="C00000"/>
                </a:solidFill>
                <a:latin typeface="宋体" panose="02010600030101010101" pitchFamily="2" charset="-122"/>
                <a:ea typeface="宋体" panose="02010600030101010101" pitchFamily="2" charset="-122"/>
              </a:rPr>
              <a:t>算法</a:t>
            </a:r>
            <a:endParaRPr lang="zh-CN" altLang="en-US" b="1" dirty="0">
              <a:solidFill>
                <a:srgbClr val="C00000"/>
              </a:solidFill>
              <a:latin typeface="宋体" panose="02010600030101010101" pitchFamily="2" charset="-122"/>
              <a:ea typeface="宋体" panose="02010600030101010101" pitchFamily="2" charset="-122"/>
            </a:endParaRPr>
          </a:p>
        </p:txBody>
      </p:sp>
      <p:sp>
        <p:nvSpPr>
          <p:cNvPr id="172035" name="Rectangle 3"/>
          <p:cNvSpPr>
            <a:spLocks noGrp="1" noChangeArrowheads="1"/>
          </p:cNvSpPr>
          <p:nvPr>
            <p:ph type="body" idx="1"/>
          </p:nvPr>
        </p:nvSpPr>
        <p:spPr>
          <a:xfrm>
            <a:off x="457200" y="1447800"/>
            <a:ext cx="8229600" cy="4983163"/>
          </a:xfrm>
        </p:spPr>
        <p:txBody>
          <a:bodyPr/>
          <a:lstStyle/>
          <a:p>
            <a:pPr algn="just">
              <a:lnSpc>
                <a:spcPct val="90000"/>
              </a:lnSpc>
              <a:buFontTx/>
              <a:buNone/>
            </a:pPr>
            <a:r>
              <a:rPr lang="en-US" altLang="zh-CN" sz="2800" b="1" dirty="0">
                <a:latin typeface="宋体" panose="02010600030101010101" pitchFamily="2" charset="-122"/>
                <a:ea typeface="宋体" panose="02010600030101010101" pitchFamily="2" charset="-122"/>
              </a:rPr>
              <a:t>    4.2 </a:t>
            </a:r>
            <a:r>
              <a:rPr lang="zh-CN" altLang="en-US" sz="2800" b="1" dirty="0">
                <a:latin typeface="宋体" panose="02010600030101010101" pitchFamily="2" charset="-122"/>
                <a:ea typeface="宋体" panose="02010600030101010101" pitchFamily="2" charset="-122"/>
              </a:rPr>
              <a:t>对</a:t>
            </a:r>
            <a:r>
              <a:rPr lang="en-US" altLang="zh-CN" sz="2800" b="1" dirty="0">
                <a:latin typeface="宋体" panose="02010600030101010101" pitchFamily="2" charset="-122"/>
                <a:ea typeface="宋体" panose="02010600030101010101" pitchFamily="2" charset="-122"/>
              </a:rPr>
              <a:t>S</a:t>
            </a:r>
            <a:r>
              <a:rPr lang="zh-CN" altLang="en-US" sz="2800" b="1" dirty="0">
                <a:latin typeface="宋体" panose="02010600030101010101" pitchFamily="2" charset="-122"/>
                <a:ea typeface="宋体" panose="02010600030101010101" pitchFamily="2" charset="-122"/>
              </a:rPr>
              <a:t>中的每一个样本（</a:t>
            </a:r>
            <a:r>
              <a:rPr lang="en-US" altLang="zh-CN" sz="2800" b="1" dirty="0" err="1">
                <a:latin typeface="宋体" panose="02010600030101010101" pitchFamily="2" charset="-122"/>
                <a:ea typeface="宋体" panose="02010600030101010101" pitchFamily="2" charset="-122"/>
              </a:rPr>
              <a:t>X</a:t>
            </a:r>
            <a:r>
              <a:rPr lang="en-US" altLang="zh-CN" sz="2800" b="1" baseline="-30000" dirty="0" err="1">
                <a:latin typeface="宋体" panose="02010600030101010101" pitchFamily="2" charset="-122"/>
                <a:ea typeface="宋体" panose="02010600030101010101" pitchFamily="2" charset="-122"/>
              </a:rPr>
              <a:t>p</a:t>
            </a:r>
            <a:r>
              <a:rPr lang="en-US" altLang="zh-CN" sz="2800" b="1" dirty="0" err="1">
                <a:latin typeface="宋体" panose="02010600030101010101" pitchFamily="2" charset="-122"/>
                <a:ea typeface="宋体" panose="02010600030101010101" pitchFamily="2" charset="-122"/>
              </a:rPr>
              <a:t>,Y</a:t>
            </a:r>
            <a:r>
              <a:rPr lang="en-US" altLang="zh-CN" sz="2800" b="1" baseline="-30000" dirty="0" err="1">
                <a:latin typeface="宋体" panose="02010600030101010101" pitchFamily="2" charset="-122"/>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gn="just">
              <a:lnSpc>
                <a:spcPct val="90000"/>
              </a:lnSpc>
              <a:buFontTx/>
              <a:buNone/>
            </a:pPr>
            <a:r>
              <a:rPr lang="zh-CN" altLang="en-US" sz="2800" b="1" dirty="0">
                <a:latin typeface="宋体" panose="02010600030101010101" pitchFamily="2" charset="-122"/>
                <a:ea typeface="宋体" panose="02010600030101010101" pitchFamily="2" charset="-122"/>
              </a:rPr>
              <a:t>	     计算出</a:t>
            </a:r>
            <a:r>
              <a:rPr lang="en-US" altLang="zh-CN" sz="2800" b="1" dirty="0" err="1">
                <a:latin typeface="宋体" panose="02010600030101010101" pitchFamily="2" charset="-122"/>
                <a:ea typeface="宋体" panose="02010600030101010101" pitchFamily="2" charset="-122"/>
              </a:rPr>
              <a:t>X</a:t>
            </a:r>
            <a:r>
              <a:rPr lang="en-US" altLang="zh-CN" sz="2800" b="1" baseline="-30000" dirty="0" err="1">
                <a:latin typeface="宋体" panose="02010600030101010101" pitchFamily="2" charset="-122"/>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对应的实际输出</a:t>
            </a:r>
            <a:r>
              <a:rPr lang="en-US" altLang="zh-CN" sz="2800" b="1" dirty="0">
                <a:latin typeface="宋体" panose="02010600030101010101" pitchFamily="2" charset="-122"/>
                <a:ea typeface="宋体" panose="02010600030101010101" pitchFamily="2" charset="-122"/>
              </a:rPr>
              <a:t>O</a:t>
            </a:r>
            <a:r>
              <a:rPr lang="en-US" altLang="zh-CN" sz="2800" b="1" baseline="-30000" dirty="0">
                <a:latin typeface="宋体" panose="02010600030101010101" pitchFamily="2" charset="-122"/>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gn="just">
              <a:lnSpc>
                <a:spcPct val="90000"/>
              </a:lnSpc>
              <a:buFontTx/>
              <a:buNone/>
            </a:pPr>
            <a:r>
              <a:rPr lang="zh-CN" altLang="en-US" sz="2800" b="1" dirty="0">
                <a:latin typeface="宋体" panose="02010600030101010101" pitchFamily="2" charset="-122"/>
                <a:ea typeface="宋体" panose="02010600030101010101" pitchFamily="2" charset="-122"/>
              </a:rPr>
              <a:t>	     计算出</a:t>
            </a:r>
            <a:r>
              <a:rPr lang="en-US" altLang="zh-CN" sz="2800" b="1" dirty="0" err="1">
                <a:latin typeface="宋体" panose="02010600030101010101" pitchFamily="2" charset="-122"/>
                <a:ea typeface="宋体" panose="02010600030101010101" pitchFamily="2" charset="-122"/>
              </a:rPr>
              <a:t>E</a:t>
            </a:r>
            <a:r>
              <a:rPr lang="en-US" altLang="zh-CN" sz="2800" b="1" baseline="-30000" dirty="0" err="1">
                <a:latin typeface="宋体" panose="02010600030101010101" pitchFamily="2" charset="-122"/>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gn="just">
              <a:lnSpc>
                <a:spcPct val="90000"/>
              </a:lnSpc>
              <a:buFontTx/>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E = </a:t>
            </a:r>
            <a:r>
              <a:rPr lang="en-US" altLang="zh-CN" sz="2800" b="1" dirty="0" err="1">
                <a:latin typeface="宋体" panose="02010600030101010101" pitchFamily="2" charset="-122"/>
                <a:ea typeface="宋体" panose="02010600030101010101" pitchFamily="2" charset="-122"/>
              </a:rPr>
              <a:t>E + E</a:t>
            </a:r>
            <a:r>
              <a:rPr lang="en-US" altLang="zh-CN" sz="2800" b="1" baseline="-30000" dirty="0" err="1">
                <a:latin typeface="宋体" panose="02010600030101010101" pitchFamily="2" charset="-122"/>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gn="just">
              <a:lnSpc>
                <a:spcPct val="90000"/>
              </a:lnSpc>
              <a:buFontTx/>
              <a:buNone/>
            </a:pPr>
            <a:r>
              <a:rPr lang="zh-CN" altLang="en-US" sz="2800" b="1" dirty="0">
                <a:latin typeface="宋体" panose="02010600030101010101" pitchFamily="2" charset="-122"/>
                <a:ea typeface="宋体" panose="02010600030101010101" pitchFamily="2" charset="-122"/>
              </a:rPr>
              <a:t>	     根据相应式子调整</a:t>
            </a:r>
            <a:r>
              <a:rPr lang="en-US" altLang="zh-CN" sz="2800" b="1" dirty="0">
                <a:latin typeface="宋体" panose="02010600030101010101" pitchFamily="2" charset="-122"/>
                <a:ea typeface="宋体" panose="02010600030101010101" pitchFamily="2" charset="-122"/>
              </a:rPr>
              <a:t>W</a:t>
            </a:r>
            <a:r>
              <a:rPr lang="en-US" altLang="zh-CN" sz="2800" b="1" baseline="30000" dirty="0">
                <a:latin typeface="宋体" panose="02010600030101010101" pitchFamily="2" charset="-122"/>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gn="just">
              <a:lnSpc>
                <a:spcPct val="90000"/>
              </a:lnSpc>
              <a:buFontTx/>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k = L-1</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gn="just">
              <a:lnSpc>
                <a:spcPct val="90000"/>
              </a:lnSpc>
              <a:buFontTx/>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while k≠0 do</a:t>
            </a:r>
            <a:endParaRPr lang="en-US" altLang="zh-CN" sz="2800" b="1" dirty="0">
              <a:latin typeface="宋体" panose="02010600030101010101" pitchFamily="2" charset="-122"/>
              <a:ea typeface="宋体" panose="02010600030101010101" pitchFamily="2" charset="-122"/>
            </a:endParaRPr>
          </a:p>
          <a:p>
            <a:pPr algn="just">
              <a:lnSpc>
                <a:spcPct val="90000"/>
              </a:lnSpc>
              <a:buFontTx/>
              <a:buNone/>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根据相应式子调整</a:t>
            </a:r>
            <a:r>
              <a:rPr lang="en-US" altLang="zh-CN" sz="2800" b="1" dirty="0">
                <a:latin typeface="宋体" panose="02010600030101010101" pitchFamily="2" charset="-122"/>
                <a:ea typeface="宋体" panose="02010600030101010101" pitchFamily="2" charset="-122"/>
              </a:rPr>
              <a:t>W</a:t>
            </a:r>
            <a:r>
              <a:rPr lang="en-US" altLang="zh-CN" sz="2800" b="1" baseline="30000" dirty="0">
                <a:latin typeface="宋体" panose="02010600030101010101" pitchFamily="2" charset="-122"/>
                <a:ea typeface="宋体" panose="02010600030101010101" pitchFamily="2" charset="-122"/>
              </a:rPr>
              <a:t>(k)</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90000"/>
              </a:lnSpc>
              <a:buFontTx/>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k = k-1 </a:t>
            </a:r>
            <a:endParaRPr lang="en-US" altLang="zh-CN" sz="2800" b="1" dirty="0">
              <a:latin typeface="宋体" panose="02010600030101010101" pitchFamily="2" charset="-122"/>
              <a:ea typeface="宋体" panose="02010600030101010101" pitchFamily="2" charset="-122"/>
            </a:endParaRPr>
          </a:p>
          <a:p>
            <a:pPr>
              <a:lnSpc>
                <a:spcPct val="90000"/>
              </a:lnSpc>
              <a:buFontTx/>
              <a:buNone/>
            </a:pPr>
            <a:r>
              <a:rPr lang="en-US" altLang="zh-CN" sz="2800" b="1" dirty="0">
                <a:latin typeface="宋体" panose="02010600030101010101" pitchFamily="2" charset="-122"/>
                <a:ea typeface="宋体" panose="02010600030101010101" pitchFamily="2" charset="-122"/>
              </a:rPr>
              <a:t>    4.3 E = E/6.0 </a:t>
            </a:r>
            <a:endParaRPr lang="en-US" altLang="zh-CN" sz="2800" b="1" dirty="0">
              <a:latin typeface="宋体" panose="02010600030101010101" pitchFamily="2" charset="-122"/>
              <a:ea typeface="宋体" panose="02010600030101010101" pitchFamily="2" charset="-122"/>
            </a:endParaRPr>
          </a:p>
        </p:txBody>
      </p:sp>
      <p:sp>
        <p:nvSpPr>
          <p:cNvPr id="5" name="Rectangle 2"/>
          <p:cNvSpPr txBox="1">
            <a:spLocks noChangeArrowheads="1"/>
          </p:cNvSpPr>
          <p:nvPr/>
        </p:nvSpPr>
        <p:spPr bwMode="auto">
          <a:xfrm>
            <a:off x="762000" y="0"/>
            <a:ext cx="7849235" cy="59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6.4 BP</a:t>
            </a:r>
            <a:r>
              <a:rPr lang="zh-CN" altLang="en-US" sz="4000" dirty="0" smtClean="0">
                <a:latin typeface="宋体" panose="02010600030101010101" pitchFamily="2" charset="-122"/>
                <a:ea typeface="宋体" panose="02010600030101010101" pitchFamily="2" charset="-122"/>
              </a:rPr>
              <a:t>神经网络</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 calcmode="lin" valueType="num">
                                      <p:cBhvr additive="base">
                                        <p:cTn id="7" dur="500" fill="hold"/>
                                        <p:tgtEl>
                                          <p:spTgt spid="172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0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035">
                                            <p:txEl>
                                              <p:pRg st="1" end="1"/>
                                            </p:txEl>
                                          </p:spTgt>
                                        </p:tgtEl>
                                        <p:attrNameLst>
                                          <p:attrName>style.visibility</p:attrName>
                                        </p:attrNameLst>
                                      </p:cBhvr>
                                      <p:to>
                                        <p:strVal val="visible"/>
                                      </p:to>
                                    </p:set>
                                    <p:anim calcmode="lin" valueType="num">
                                      <p:cBhvr additive="base">
                                        <p:cTn id="13" dur="500" fill="hold"/>
                                        <p:tgtEl>
                                          <p:spTgt spid="1720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20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2035">
                                            <p:txEl>
                                              <p:pRg st="2" end="2"/>
                                            </p:txEl>
                                          </p:spTgt>
                                        </p:tgtEl>
                                        <p:attrNameLst>
                                          <p:attrName>style.visibility</p:attrName>
                                        </p:attrNameLst>
                                      </p:cBhvr>
                                      <p:to>
                                        <p:strVal val="visible"/>
                                      </p:to>
                                    </p:set>
                                    <p:anim calcmode="lin" valueType="num">
                                      <p:cBhvr additive="base">
                                        <p:cTn id="19" dur="500" fill="hold"/>
                                        <p:tgtEl>
                                          <p:spTgt spid="1720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20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2035">
                                            <p:txEl>
                                              <p:pRg st="3" end="3"/>
                                            </p:txEl>
                                          </p:spTgt>
                                        </p:tgtEl>
                                        <p:attrNameLst>
                                          <p:attrName>style.visibility</p:attrName>
                                        </p:attrNameLst>
                                      </p:cBhvr>
                                      <p:to>
                                        <p:strVal val="visible"/>
                                      </p:to>
                                    </p:set>
                                    <p:anim calcmode="lin" valueType="num">
                                      <p:cBhvr additive="base">
                                        <p:cTn id="25" dur="500" fill="hold"/>
                                        <p:tgtEl>
                                          <p:spTgt spid="1720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20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2035">
                                            <p:txEl>
                                              <p:pRg st="4" end="4"/>
                                            </p:txEl>
                                          </p:spTgt>
                                        </p:tgtEl>
                                        <p:attrNameLst>
                                          <p:attrName>style.visibility</p:attrName>
                                        </p:attrNameLst>
                                      </p:cBhvr>
                                      <p:to>
                                        <p:strVal val="visible"/>
                                      </p:to>
                                    </p:set>
                                    <p:anim calcmode="lin" valueType="num">
                                      <p:cBhvr additive="base">
                                        <p:cTn id="31" dur="500" fill="hold"/>
                                        <p:tgtEl>
                                          <p:spTgt spid="1720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20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2035">
                                            <p:txEl>
                                              <p:pRg st="5" end="5"/>
                                            </p:txEl>
                                          </p:spTgt>
                                        </p:tgtEl>
                                        <p:attrNameLst>
                                          <p:attrName>style.visibility</p:attrName>
                                        </p:attrNameLst>
                                      </p:cBhvr>
                                      <p:to>
                                        <p:strVal val="visible"/>
                                      </p:to>
                                    </p:set>
                                    <p:anim calcmode="lin" valueType="num">
                                      <p:cBhvr additive="base">
                                        <p:cTn id="37" dur="500" fill="hold"/>
                                        <p:tgtEl>
                                          <p:spTgt spid="1720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20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2035">
                                            <p:txEl>
                                              <p:pRg st="6" end="6"/>
                                            </p:txEl>
                                          </p:spTgt>
                                        </p:tgtEl>
                                        <p:attrNameLst>
                                          <p:attrName>style.visibility</p:attrName>
                                        </p:attrNameLst>
                                      </p:cBhvr>
                                      <p:to>
                                        <p:strVal val="visible"/>
                                      </p:to>
                                    </p:set>
                                    <p:anim calcmode="lin" valueType="num">
                                      <p:cBhvr additive="base">
                                        <p:cTn id="43" dur="500" fill="hold"/>
                                        <p:tgtEl>
                                          <p:spTgt spid="1720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20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2035">
                                            <p:txEl>
                                              <p:pRg st="7" end="7"/>
                                            </p:txEl>
                                          </p:spTgt>
                                        </p:tgtEl>
                                        <p:attrNameLst>
                                          <p:attrName>style.visibility</p:attrName>
                                        </p:attrNameLst>
                                      </p:cBhvr>
                                      <p:to>
                                        <p:strVal val="visible"/>
                                      </p:to>
                                    </p:set>
                                    <p:anim calcmode="lin" valueType="num">
                                      <p:cBhvr additive="base">
                                        <p:cTn id="49" dur="500" fill="hold"/>
                                        <p:tgtEl>
                                          <p:spTgt spid="1720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20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2035">
                                            <p:txEl>
                                              <p:pRg st="8" end="8"/>
                                            </p:txEl>
                                          </p:spTgt>
                                        </p:tgtEl>
                                        <p:attrNameLst>
                                          <p:attrName>style.visibility</p:attrName>
                                        </p:attrNameLst>
                                      </p:cBhvr>
                                      <p:to>
                                        <p:strVal val="visible"/>
                                      </p:to>
                                    </p:set>
                                    <p:anim calcmode="lin" valueType="num">
                                      <p:cBhvr additive="base">
                                        <p:cTn id="55" dur="500" fill="hold"/>
                                        <p:tgtEl>
                                          <p:spTgt spid="1720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720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72035">
                                            <p:txEl>
                                              <p:pRg st="9" end="9"/>
                                            </p:txEl>
                                          </p:spTgt>
                                        </p:tgtEl>
                                        <p:attrNameLst>
                                          <p:attrName>style.visibility</p:attrName>
                                        </p:attrNameLst>
                                      </p:cBhvr>
                                      <p:to>
                                        <p:strVal val="visible"/>
                                      </p:to>
                                    </p:set>
                                    <p:anim calcmode="lin" valueType="num">
                                      <p:cBhvr additive="base">
                                        <p:cTn id="61" dur="500" fill="hold"/>
                                        <p:tgtEl>
                                          <p:spTgt spid="1720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7203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autoUpdateAnimBg="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76200" y="706120"/>
            <a:ext cx="8991600" cy="5770880"/>
          </a:xfrm>
        </p:spPr>
        <p:txBody>
          <a:bodyPr/>
          <a:lstStyle/>
          <a:p>
            <a:pPr marL="0" indent="0">
              <a:lnSpc>
                <a:spcPct val="90000"/>
              </a:lnSpc>
              <a:buNone/>
            </a:pP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二、人工智能</a:t>
            </a:r>
            <a:endParaRPr lang="zh-CN" altLang="en-US" b="1" dirty="0">
              <a:latin typeface="宋体" panose="02010600030101010101" pitchFamily="2" charset="-122"/>
              <a:ea typeface="宋体" panose="02010600030101010101" pitchFamily="2" charset="-122"/>
            </a:endParaRPr>
          </a:p>
          <a:p>
            <a:pPr marL="800100" lvl="1" indent="-342900">
              <a:lnSpc>
                <a:spcPct val="120000"/>
              </a:lnSpc>
              <a:spcBef>
                <a:spcPts val="20"/>
              </a:spcBef>
              <a:spcAft>
                <a:spcPts val="0"/>
              </a:spcAft>
              <a:buClrTx/>
              <a:buFont typeface="BatangChe" panose="02030609000101010101" charset="-127"/>
              <a:buChar char="-"/>
            </a:pPr>
            <a:r>
              <a:rPr lang="zh-CN" altLang="en-US" sz="2400" b="1" dirty="0">
                <a:latin typeface="宋体" panose="02010600030101010101" pitchFamily="2" charset="-122"/>
                <a:ea typeface="宋体" panose="02010600030101010101" pitchFamily="2" charset="-122"/>
              </a:rPr>
              <a:t>人工智能：研究如何使类似计算机这样的设备去模拟人类的这些能力。</a:t>
            </a:r>
            <a:endParaRPr lang="zh-CN" altLang="en-US" sz="2400" b="1" dirty="0">
              <a:latin typeface="宋体" panose="02010600030101010101" pitchFamily="2" charset="-122"/>
              <a:ea typeface="宋体" panose="02010600030101010101" pitchFamily="2" charset="-122"/>
            </a:endParaRPr>
          </a:p>
          <a:p>
            <a:pPr marL="800100" lvl="1" indent="-342900">
              <a:lnSpc>
                <a:spcPct val="120000"/>
              </a:lnSpc>
              <a:spcBef>
                <a:spcPts val="20"/>
              </a:spcBef>
              <a:spcAft>
                <a:spcPts val="0"/>
              </a:spcAft>
              <a:buClrTx/>
              <a:buFont typeface="BatangChe" panose="02030609000101010101" charset="-127"/>
              <a:buChar char="-"/>
            </a:pPr>
            <a:r>
              <a:rPr lang="zh-CN" altLang="en-US" sz="2400" b="1" dirty="0">
                <a:latin typeface="宋体" panose="02010600030101010101" pitchFamily="2" charset="-122"/>
                <a:ea typeface="宋体" panose="02010600030101010101" pitchFamily="2" charset="-122"/>
              </a:rPr>
              <a:t>研究人工智能的目的</a:t>
            </a:r>
            <a:endParaRPr lang="zh-CN" altLang="en-US" sz="2400" b="1" dirty="0">
              <a:latin typeface="宋体" panose="02010600030101010101" pitchFamily="2" charset="-122"/>
              <a:ea typeface="宋体" panose="02010600030101010101" pitchFamily="2" charset="-122"/>
            </a:endParaRPr>
          </a:p>
          <a:p>
            <a:pPr lvl="2">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增加人类探索世界，推动社会前进的能力</a:t>
            </a:r>
            <a:endParaRPr lang="zh-CN" altLang="en-US" sz="2400" b="1" dirty="0">
              <a:latin typeface="宋体" panose="02010600030101010101" pitchFamily="2" charset="-122"/>
              <a:ea typeface="宋体" panose="02010600030101010101" pitchFamily="2" charset="-122"/>
            </a:endParaRPr>
          </a:p>
          <a:p>
            <a:pPr lvl="2">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进一步认识自己</a:t>
            </a:r>
            <a:endParaRPr lang="zh-CN" altLang="en-US" sz="2400" b="1" dirty="0">
              <a:latin typeface="宋体" panose="02010600030101010101" pitchFamily="2" charset="-122"/>
              <a:ea typeface="宋体" panose="02010600030101010101" pitchFamily="2" charset="-122"/>
            </a:endParaRPr>
          </a:p>
          <a:p>
            <a:pPr marL="800100" lvl="1" indent="-342900">
              <a:lnSpc>
                <a:spcPct val="120000"/>
              </a:lnSpc>
              <a:spcBef>
                <a:spcPts val="20"/>
              </a:spcBef>
              <a:spcAft>
                <a:spcPts val="0"/>
              </a:spcAft>
              <a:buClrTx/>
              <a:buFont typeface="BatangChe" panose="02030609000101010101" charset="-127"/>
              <a:buChar char="-"/>
            </a:pPr>
            <a:r>
              <a:rPr lang="zh-CN" altLang="en-US" sz="2400" b="1" dirty="0">
                <a:solidFill>
                  <a:srgbClr val="FF0000"/>
                </a:solidFill>
                <a:latin typeface="宋体" panose="02010600030101010101" pitchFamily="2" charset="-122"/>
                <a:ea typeface="宋体" panose="02010600030101010101" pitchFamily="2" charset="-122"/>
              </a:rPr>
              <a:t>三大学术流派</a:t>
            </a:r>
            <a:endParaRPr lang="zh-CN" altLang="en-US" sz="2400" b="1" dirty="0">
              <a:solidFill>
                <a:srgbClr val="FF0000"/>
              </a:solidFill>
              <a:latin typeface="宋体" panose="02010600030101010101" pitchFamily="2" charset="-122"/>
              <a:ea typeface="宋体" panose="02010600030101010101" pitchFamily="2" charset="-122"/>
            </a:endParaRPr>
          </a:p>
          <a:p>
            <a:pPr lvl="2">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符号主义（或叫做符号</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逻辑主义）学派</a:t>
            </a:r>
            <a:endParaRPr lang="zh-CN" altLang="en-US" sz="2400" b="1" dirty="0">
              <a:latin typeface="宋体" panose="02010600030101010101" pitchFamily="2" charset="-122"/>
              <a:ea typeface="宋体" panose="02010600030101010101" pitchFamily="2" charset="-122"/>
            </a:endParaRPr>
          </a:p>
          <a:p>
            <a:pPr lvl="2">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联接主义（或者叫做</a:t>
            </a:r>
            <a:r>
              <a:rPr lang="en-US" altLang="zh-CN" sz="2400" b="1" dirty="0">
                <a:latin typeface="宋体" panose="02010600030101010101" pitchFamily="2" charset="-122"/>
                <a:ea typeface="宋体" panose="02010600030101010101" pitchFamily="2" charset="-122"/>
              </a:rPr>
              <a:t>PDP</a:t>
            </a:r>
            <a:r>
              <a:rPr lang="zh-CN" altLang="en-US" sz="2400" b="1" dirty="0">
                <a:latin typeface="宋体" panose="02010600030101010101" pitchFamily="2" charset="-122"/>
                <a:ea typeface="宋体" panose="02010600030101010101" pitchFamily="2" charset="-122"/>
              </a:rPr>
              <a:t>）学派</a:t>
            </a:r>
            <a:endParaRPr lang="zh-CN" altLang="en-US" sz="2400" b="1" dirty="0">
              <a:latin typeface="宋体" panose="02010600030101010101" pitchFamily="2" charset="-122"/>
              <a:ea typeface="宋体" panose="02010600030101010101" pitchFamily="2" charset="-122"/>
            </a:endParaRPr>
          </a:p>
          <a:p>
            <a:pPr lvl="2">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进化主义（或者叫做行动</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响应）学派</a:t>
            </a:r>
            <a:endParaRPr lang="zh-CN" altLang="en-US" sz="2400" b="1" dirty="0">
              <a:latin typeface="宋体" panose="02010600030101010101" pitchFamily="2" charset="-122"/>
              <a:ea typeface="宋体" panose="02010600030101010101" pitchFamily="2" charset="-122"/>
            </a:endParaRPr>
          </a:p>
        </p:txBody>
      </p:sp>
      <p:sp>
        <p:nvSpPr>
          <p:cNvPr id="3" name="Rectangle 2"/>
          <p:cNvSpPr>
            <a:spLocks noGrp="1" noChangeArrowheads="1"/>
          </p:cNvSpPr>
          <p:nvPr>
            <p:ph type="title"/>
          </p:nvPr>
        </p:nvSpPr>
        <p:spPr>
          <a:xfrm>
            <a:off x="665480" y="27305"/>
            <a:ext cx="8229600" cy="582930"/>
          </a:xfrm>
        </p:spPr>
        <p:txBody>
          <a:bodyPr/>
          <a:lstStyle/>
          <a:p>
            <a:r>
              <a:rPr lang="en-US" altLang="zh-CN" sz="4000" b="1">
                <a:latin typeface="宋体" panose="02010600030101010101" pitchFamily="2" charset="-122"/>
                <a:ea typeface="宋体" panose="02010600030101010101" pitchFamily="2" charset="-122"/>
              </a:rPr>
              <a:t>6.1 </a:t>
            </a:r>
            <a:r>
              <a:rPr lang="zh-CN" altLang="en-US" sz="4000" b="1">
                <a:latin typeface="宋体" panose="02010600030101010101" pitchFamily="2" charset="-122"/>
                <a:ea typeface="宋体" panose="02010600030101010101" pitchFamily="2" charset="-122"/>
              </a:rPr>
              <a:t>人工神经网络的提出</a:t>
            </a:r>
            <a:endParaRPr lang="zh-CN" altLang="en-US" sz="40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anim calcmode="lin" valueType="num">
                                      <p:cBhvr additive="base">
                                        <p:cTn id="11" dur="500" fill="hold"/>
                                        <p:tgtEl>
                                          <p:spTgt spid="286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86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 calcmode="lin" valueType="num">
                                      <p:cBhvr additive="base">
                                        <p:cTn id="15" dur="500" fill="hold"/>
                                        <p:tgtEl>
                                          <p:spTgt spid="286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86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anim calcmode="lin" valueType="num">
                                      <p:cBhvr additive="base">
                                        <p:cTn id="19" dur="500" fill="hold"/>
                                        <p:tgtEl>
                                          <p:spTgt spid="286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67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anim calcmode="lin" valueType="num">
                                      <p:cBhvr additive="base">
                                        <p:cTn id="23" dur="500" fill="hold"/>
                                        <p:tgtEl>
                                          <p:spTgt spid="2867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867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anim calcmode="lin" valueType="num">
                                      <p:cBhvr additive="base">
                                        <p:cTn id="27" dur="500" fill="hold"/>
                                        <p:tgtEl>
                                          <p:spTgt spid="2867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867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anim calcmode="lin" valueType="num">
                                      <p:cBhvr additive="base">
                                        <p:cTn id="31" dur="500" fill="hold"/>
                                        <p:tgtEl>
                                          <p:spTgt spid="2867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675">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8675">
                                            <p:txEl>
                                              <p:pRg st="7" end="7"/>
                                            </p:txEl>
                                          </p:spTgt>
                                        </p:tgtEl>
                                        <p:attrNameLst>
                                          <p:attrName>style.visibility</p:attrName>
                                        </p:attrNameLst>
                                      </p:cBhvr>
                                      <p:to>
                                        <p:strVal val="visible"/>
                                      </p:to>
                                    </p:set>
                                    <p:anim calcmode="lin" valueType="num">
                                      <p:cBhvr additive="base">
                                        <p:cTn id="35" dur="500" fill="hold"/>
                                        <p:tgtEl>
                                          <p:spTgt spid="28675">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8675">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8675">
                                            <p:txEl>
                                              <p:pRg st="8" end="8"/>
                                            </p:txEl>
                                          </p:spTgt>
                                        </p:tgtEl>
                                        <p:attrNameLst>
                                          <p:attrName>style.visibility</p:attrName>
                                        </p:attrNameLst>
                                      </p:cBhvr>
                                      <p:to>
                                        <p:strVal val="visible"/>
                                      </p:to>
                                    </p:set>
                                    <p:anim calcmode="lin" valueType="num">
                                      <p:cBhvr additive="base">
                                        <p:cTn id="39" dur="500" fill="hold"/>
                                        <p:tgtEl>
                                          <p:spTgt spid="28675">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867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762000" y="609600"/>
            <a:ext cx="7564755" cy="533400"/>
          </a:xfrm>
        </p:spPr>
        <p:txBody>
          <a:bodyPr/>
          <a:lstStyle/>
          <a:p>
            <a:r>
              <a:rPr lang="en-US" altLang="zh-CN" dirty="0">
                <a:solidFill>
                  <a:srgbClr val="C00000"/>
                </a:solidFill>
                <a:latin typeface="宋体" panose="02010600030101010101" pitchFamily="2" charset="-122"/>
                <a:ea typeface="宋体" panose="02010600030101010101" pitchFamily="2" charset="-122"/>
              </a:rPr>
              <a:t> </a:t>
            </a:r>
            <a:r>
              <a:rPr lang="en-US" altLang="zh-CN" b="1" dirty="0" smtClean="0">
                <a:solidFill>
                  <a:srgbClr val="C00000"/>
                </a:solidFill>
                <a:latin typeface="宋体" panose="02010600030101010101" pitchFamily="2" charset="-122"/>
                <a:ea typeface="宋体" panose="02010600030101010101" pitchFamily="2" charset="-122"/>
              </a:rPr>
              <a:t>BP</a:t>
            </a:r>
            <a:r>
              <a:rPr lang="zh-CN" altLang="en-US" b="1" dirty="0">
                <a:solidFill>
                  <a:srgbClr val="C00000"/>
                </a:solidFill>
                <a:latin typeface="宋体" panose="02010600030101010101" pitchFamily="2" charset="-122"/>
                <a:ea typeface="宋体" panose="02010600030101010101" pitchFamily="2" charset="-122"/>
              </a:rPr>
              <a:t>算法</a:t>
            </a:r>
            <a:endParaRPr lang="zh-CN" altLang="en-US" b="1" dirty="0">
              <a:solidFill>
                <a:srgbClr val="C00000"/>
              </a:solidFill>
              <a:latin typeface="宋体" panose="02010600030101010101" pitchFamily="2" charset="-122"/>
              <a:ea typeface="宋体" panose="02010600030101010101" pitchFamily="2" charset="-122"/>
            </a:endParaRPr>
          </a:p>
        </p:txBody>
      </p:sp>
      <p:sp>
        <p:nvSpPr>
          <p:cNvPr id="174083" name="Rectangle 3"/>
          <p:cNvSpPr>
            <a:spLocks noGrp="1" noChangeArrowheads="1"/>
          </p:cNvSpPr>
          <p:nvPr>
            <p:ph type="body" idx="1"/>
          </p:nvPr>
        </p:nvSpPr>
        <p:spPr>
          <a:xfrm>
            <a:off x="297815" y="1143000"/>
            <a:ext cx="8653145" cy="5334000"/>
          </a:xfrm>
        </p:spPr>
        <p:txBody>
          <a:bodyPr/>
          <a:lstStyle/>
          <a:p>
            <a:pPr>
              <a:lnSpc>
                <a:spcPct val="120000"/>
              </a:lnSpc>
              <a:spcBef>
                <a:spcPts val="20"/>
              </a:spcBef>
              <a:spcAft>
                <a:spcPts val="0"/>
              </a:spcAft>
            </a:pPr>
            <a:r>
              <a:rPr lang="zh-CN" altLang="en-US" b="1" dirty="0">
                <a:latin typeface="宋体" panose="02010600030101010101" pitchFamily="2" charset="-122"/>
                <a:ea typeface="宋体" panose="02010600030101010101" pitchFamily="2" charset="-122"/>
              </a:rPr>
              <a:t>主要数据结构</a:t>
            </a:r>
            <a:endParaRPr lang="zh-CN" altLang="en-US" b="1" dirty="0">
              <a:latin typeface="宋体" panose="02010600030101010101" pitchFamily="2" charset="-122"/>
              <a:ea typeface="宋体" panose="02010600030101010101" pitchFamily="2" charset="-122"/>
            </a:endParaRPr>
          </a:p>
          <a:p>
            <a:pPr algn="just">
              <a:lnSpc>
                <a:spcPct val="120000"/>
              </a:lnSpc>
              <a:spcBef>
                <a:spcPts val="20"/>
              </a:spcBef>
              <a:spcAft>
                <a:spcPts val="0"/>
              </a:spcAft>
              <a:buFontTx/>
              <a:buNone/>
            </a:pPr>
            <a:r>
              <a:rPr lang="en-US" altLang="zh-CN" sz="2800" b="1" dirty="0">
                <a:latin typeface="宋体" panose="02010600030101010101" pitchFamily="2" charset="-122"/>
                <a:ea typeface="宋体" panose="02010600030101010101" pitchFamily="2" charset="-122"/>
                <a:cs typeface="Times New Roman" panose="02020603050405020304" pitchFamily="18" charset="0"/>
              </a:rPr>
              <a:t>W[H</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cs typeface="Times New Roman" panose="02020603050405020304" pitchFamily="18" charset="0"/>
              </a:rPr>
              <a:t>m]</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输出层的权矩阵；</a:t>
            </a:r>
            <a:endParaRPr lang="zh-CN" altLang="en-US" sz="2800" b="1" dirty="0">
              <a:latin typeface="宋体" panose="02010600030101010101" pitchFamily="2" charset="-122"/>
              <a:ea typeface="宋体" panose="02010600030101010101" pitchFamily="2" charset="-122"/>
            </a:endParaRPr>
          </a:p>
          <a:p>
            <a:pPr algn="just">
              <a:lnSpc>
                <a:spcPct val="120000"/>
              </a:lnSpc>
              <a:spcBef>
                <a:spcPts val="20"/>
              </a:spcBef>
              <a:spcAft>
                <a:spcPts val="0"/>
              </a:spcAft>
              <a:buFontTx/>
              <a:buNone/>
            </a:pPr>
            <a:r>
              <a:rPr lang="en-US" altLang="zh-CN" sz="2800" b="1" dirty="0">
                <a:latin typeface="宋体" panose="02010600030101010101" pitchFamily="2" charset="-122"/>
                <a:ea typeface="宋体" panose="02010600030101010101" pitchFamily="2" charset="-122"/>
              </a:rPr>
              <a:t>V[n</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H]——</a:t>
            </a:r>
            <a:r>
              <a:rPr lang="zh-CN" altLang="en-US" sz="2800" b="1" dirty="0">
                <a:latin typeface="宋体" panose="02010600030101010101" pitchFamily="2" charset="-122"/>
                <a:ea typeface="宋体" panose="02010600030101010101" pitchFamily="2" charset="-122"/>
              </a:rPr>
              <a:t>输入（隐藏）层的权矩阵；</a:t>
            </a:r>
            <a:endParaRPr lang="zh-CN" altLang="en-US" sz="2800" b="1" dirty="0">
              <a:latin typeface="宋体" panose="02010600030101010101" pitchFamily="2" charset="-122"/>
              <a:ea typeface="宋体" panose="02010600030101010101" pitchFamily="2" charset="-122"/>
            </a:endParaRPr>
          </a:p>
          <a:p>
            <a:pPr algn="just">
              <a:lnSpc>
                <a:spcPct val="120000"/>
              </a:lnSpc>
              <a:spcBef>
                <a:spcPts val="20"/>
              </a:spcBef>
              <a:spcAft>
                <a:spcPts val="0"/>
              </a:spcAft>
              <a:buFontTx/>
              <a:buNone/>
            </a:pPr>
            <a:r>
              <a:rPr lang="zh-CN" altLang="en-US" sz="2800" b="1" dirty="0">
                <a:latin typeface="宋体" panose="02010600030101010101" pitchFamily="2" charset="-122"/>
                <a:ea typeface="宋体" panose="02010600030101010101" pitchFamily="2" charset="-122"/>
              </a:rPr>
              <a:t>∆</a:t>
            </a:r>
            <a:r>
              <a:rPr lang="en-US" altLang="zh-CN" sz="2800" b="1" baseline="-30000" dirty="0">
                <a:latin typeface="宋体" panose="02010600030101010101" pitchFamily="2" charset="-122"/>
                <a:ea typeface="宋体" panose="02010600030101010101" pitchFamily="2" charset="-122"/>
              </a:rPr>
              <a:t>o</a:t>
            </a:r>
            <a:r>
              <a:rPr lang="en-US" altLang="zh-CN" sz="2800" b="1" dirty="0">
                <a:latin typeface="宋体" panose="02010600030101010101" pitchFamily="2" charset="-122"/>
                <a:ea typeface="宋体" panose="02010600030101010101" pitchFamily="2" charset="-122"/>
              </a:rPr>
              <a:t>[m]——</a:t>
            </a:r>
            <a:r>
              <a:rPr lang="zh-CN" altLang="en-US" sz="2800" b="1" dirty="0">
                <a:latin typeface="宋体" panose="02010600030101010101" pitchFamily="2" charset="-122"/>
                <a:ea typeface="宋体" panose="02010600030101010101" pitchFamily="2" charset="-122"/>
              </a:rPr>
              <a:t>输出层各联接权的修改量组成的向量；</a:t>
            </a:r>
            <a:endParaRPr lang="zh-CN" altLang="en-US" sz="2800" b="1" dirty="0">
              <a:latin typeface="宋体" panose="02010600030101010101" pitchFamily="2" charset="-122"/>
              <a:ea typeface="宋体" panose="02010600030101010101" pitchFamily="2" charset="-122"/>
            </a:endParaRPr>
          </a:p>
          <a:p>
            <a:pPr algn="just">
              <a:lnSpc>
                <a:spcPct val="120000"/>
              </a:lnSpc>
              <a:spcBef>
                <a:spcPts val="20"/>
              </a:spcBef>
              <a:spcAft>
                <a:spcPts val="0"/>
              </a:spcAft>
              <a:buFontTx/>
              <a:buNone/>
            </a:pPr>
            <a:r>
              <a:rPr lang="zh-CN" altLang="en-US" sz="2800" b="1" dirty="0">
                <a:latin typeface="宋体" panose="02010600030101010101" pitchFamily="2" charset="-122"/>
                <a:ea typeface="宋体" panose="02010600030101010101" pitchFamily="2" charset="-122"/>
              </a:rPr>
              <a:t>∆</a:t>
            </a:r>
            <a:r>
              <a:rPr lang="en-US" altLang="zh-CN" sz="2800" b="1" baseline="-30000" dirty="0">
                <a:latin typeface="宋体" panose="02010600030101010101" pitchFamily="2" charset="-122"/>
                <a:ea typeface="宋体" panose="02010600030101010101" pitchFamily="2" charset="-122"/>
              </a:rPr>
              <a:t>h</a:t>
            </a:r>
            <a:r>
              <a:rPr lang="en-US" altLang="zh-CN" sz="2800" b="1" dirty="0">
                <a:latin typeface="宋体" panose="02010600030101010101" pitchFamily="2" charset="-122"/>
                <a:ea typeface="宋体" panose="02010600030101010101" pitchFamily="2" charset="-122"/>
              </a:rPr>
              <a:t>[H]——</a:t>
            </a:r>
            <a:r>
              <a:rPr lang="zh-CN" altLang="en-US" sz="2800" b="1" dirty="0">
                <a:latin typeface="宋体" panose="02010600030101010101" pitchFamily="2" charset="-122"/>
                <a:ea typeface="宋体" panose="02010600030101010101" pitchFamily="2" charset="-122"/>
              </a:rPr>
              <a:t>隐藏层各联接权的修改量组成的向量；</a:t>
            </a:r>
            <a:endParaRPr lang="zh-CN" altLang="en-US" sz="2800" b="1" dirty="0">
              <a:latin typeface="宋体" panose="02010600030101010101" pitchFamily="2" charset="-122"/>
              <a:ea typeface="宋体" panose="02010600030101010101" pitchFamily="2" charset="-122"/>
            </a:endParaRPr>
          </a:p>
          <a:p>
            <a:pPr algn="just">
              <a:lnSpc>
                <a:spcPct val="120000"/>
              </a:lnSpc>
              <a:spcBef>
                <a:spcPts val="20"/>
              </a:spcBef>
              <a:spcAft>
                <a:spcPts val="0"/>
              </a:spcAft>
              <a:buFontTx/>
              <a:buNone/>
            </a:pPr>
            <a:r>
              <a:rPr lang="en-US" altLang="zh-CN" sz="2800" b="1" dirty="0">
                <a:latin typeface="宋体" panose="02010600030101010101" pitchFamily="2" charset="-122"/>
                <a:ea typeface="宋体" panose="02010600030101010101" pitchFamily="2" charset="-122"/>
              </a:rPr>
              <a:t>O</a:t>
            </a:r>
            <a:r>
              <a:rPr lang="en-US" altLang="zh-CN" sz="2800" b="1" baseline="-30000" dirty="0">
                <a:latin typeface="宋体" panose="02010600030101010101" pitchFamily="2" charset="-122"/>
                <a:ea typeface="宋体" panose="02010600030101010101" pitchFamily="2" charset="-122"/>
              </a:rPr>
              <a:t>1</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隐藏层的输出向量；</a:t>
            </a:r>
            <a:endParaRPr lang="zh-CN" altLang="en-US" sz="2800" b="1" dirty="0">
              <a:latin typeface="宋体" panose="02010600030101010101" pitchFamily="2" charset="-122"/>
              <a:ea typeface="宋体" panose="02010600030101010101" pitchFamily="2" charset="-122"/>
            </a:endParaRPr>
          </a:p>
          <a:p>
            <a:pPr algn="just">
              <a:lnSpc>
                <a:spcPct val="120000"/>
              </a:lnSpc>
              <a:spcBef>
                <a:spcPts val="20"/>
              </a:spcBef>
              <a:spcAft>
                <a:spcPts val="0"/>
              </a:spcAft>
              <a:buFontTx/>
              <a:buNone/>
            </a:pPr>
            <a:r>
              <a:rPr lang="en-US" altLang="zh-CN" sz="2800" b="1" dirty="0">
                <a:latin typeface="宋体" panose="02010600030101010101" pitchFamily="2" charset="-122"/>
                <a:ea typeface="宋体" panose="02010600030101010101" pitchFamily="2" charset="-122"/>
              </a:rPr>
              <a:t>O</a:t>
            </a:r>
            <a:r>
              <a:rPr lang="en-US" altLang="zh-CN" sz="2800" b="1" baseline="-30000" dirty="0">
                <a:latin typeface="宋体" panose="02010600030101010101" pitchFamily="2" charset="-122"/>
                <a:ea typeface="宋体" panose="02010600030101010101" pitchFamily="2" charset="-122"/>
              </a:rPr>
              <a:t>2</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输出层的输出向量；</a:t>
            </a:r>
            <a:endParaRPr lang="zh-CN" altLang="en-US" sz="2800" b="1" dirty="0">
              <a:latin typeface="宋体" panose="02010600030101010101" pitchFamily="2" charset="-122"/>
              <a:ea typeface="宋体" panose="02010600030101010101" pitchFamily="2" charset="-122"/>
            </a:endParaRPr>
          </a:p>
          <a:p>
            <a:pPr>
              <a:lnSpc>
                <a:spcPct val="120000"/>
              </a:lnSpc>
              <a:spcBef>
                <a:spcPts val="20"/>
              </a:spcBef>
              <a:spcAft>
                <a:spcPts val="0"/>
              </a:spcAft>
              <a:buFontTx/>
              <a:buNone/>
            </a:pPr>
            <a:r>
              <a:rPr lang="en-US" altLang="zh-CN" sz="2800" b="1" dirty="0">
                <a:latin typeface="宋体" panose="02010600030101010101" pitchFamily="2" charset="-122"/>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Y)——</a:t>
            </a:r>
            <a:r>
              <a:rPr lang="zh-CN" altLang="en-US" sz="2800" b="1" dirty="0">
                <a:latin typeface="宋体" panose="02010600030101010101" pitchFamily="2" charset="-122"/>
                <a:ea typeface="宋体" panose="02010600030101010101" pitchFamily="2" charset="-122"/>
              </a:rPr>
              <a:t>一个样本。</a:t>
            </a:r>
            <a:r>
              <a:rPr lang="zh-CN" altLang="en-US" sz="2800" dirty="0">
                <a:latin typeface="宋体" panose="02010600030101010101" pitchFamily="2" charset="-122"/>
                <a:ea typeface="宋体" panose="02010600030101010101" pitchFamily="2" charset="-122"/>
              </a:rPr>
              <a:t> </a:t>
            </a:r>
            <a:endParaRPr lang="zh-CN" altLang="en-US" sz="2800" dirty="0">
              <a:latin typeface="宋体" panose="02010600030101010101" pitchFamily="2" charset="-122"/>
              <a:ea typeface="宋体" panose="02010600030101010101" pitchFamily="2" charset="-122"/>
            </a:endParaRPr>
          </a:p>
        </p:txBody>
      </p:sp>
      <p:sp>
        <p:nvSpPr>
          <p:cNvPr id="5" name="Rectangle 2"/>
          <p:cNvSpPr txBox="1">
            <a:spLocks noChangeArrowheads="1"/>
          </p:cNvSpPr>
          <p:nvPr/>
        </p:nvSpPr>
        <p:spPr bwMode="auto">
          <a:xfrm>
            <a:off x="762000" y="0"/>
            <a:ext cx="781304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6.4 BP</a:t>
            </a:r>
            <a:r>
              <a:rPr lang="zh-CN" altLang="en-US" sz="4000" dirty="0" smtClean="0">
                <a:latin typeface="宋体" panose="02010600030101010101" pitchFamily="2" charset="-122"/>
                <a:ea typeface="宋体" panose="02010600030101010101" pitchFamily="2" charset="-122"/>
              </a:rPr>
              <a:t>神经网络</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 calcmode="lin" valueType="num">
                                      <p:cBhvr additive="base">
                                        <p:cTn id="7" dur="500" fill="hold"/>
                                        <p:tgtEl>
                                          <p:spTgt spid="174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083">
                                            <p:txEl>
                                              <p:pRg st="1" end="1"/>
                                            </p:txEl>
                                          </p:spTgt>
                                        </p:tgtEl>
                                        <p:attrNameLst>
                                          <p:attrName>style.visibility</p:attrName>
                                        </p:attrNameLst>
                                      </p:cBhvr>
                                      <p:to>
                                        <p:strVal val="visible"/>
                                      </p:to>
                                    </p:set>
                                    <p:anim calcmode="lin" valueType="num">
                                      <p:cBhvr additive="base">
                                        <p:cTn id="13" dur="500" fill="hold"/>
                                        <p:tgtEl>
                                          <p:spTgt spid="174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0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083">
                                            <p:txEl>
                                              <p:pRg st="2" end="2"/>
                                            </p:txEl>
                                          </p:spTgt>
                                        </p:tgtEl>
                                        <p:attrNameLst>
                                          <p:attrName>style.visibility</p:attrName>
                                        </p:attrNameLst>
                                      </p:cBhvr>
                                      <p:to>
                                        <p:strVal val="visible"/>
                                      </p:to>
                                    </p:set>
                                    <p:anim calcmode="lin" valueType="num">
                                      <p:cBhvr additive="base">
                                        <p:cTn id="19" dur="500" fill="hold"/>
                                        <p:tgtEl>
                                          <p:spTgt spid="1740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0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083">
                                            <p:txEl>
                                              <p:pRg st="3" end="3"/>
                                            </p:txEl>
                                          </p:spTgt>
                                        </p:tgtEl>
                                        <p:attrNameLst>
                                          <p:attrName>style.visibility</p:attrName>
                                        </p:attrNameLst>
                                      </p:cBhvr>
                                      <p:to>
                                        <p:strVal val="visible"/>
                                      </p:to>
                                    </p:set>
                                    <p:anim calcmode="lin" valueType="num">
                                      <p:cBhvr additive="base">
                                        <p:cTn id="25" dur="500" fill="hold"/>
                                        <p:tgtEl>
                                          <p:spTgt spid="1740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0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4083">
                                            <p:txEl>
                                              <p:pRg st="4" end="4"/>
                                            </p:txEl>
                                          </p:spTgt>
                                        </p:tgtEl>
                                        <p:attrNameLst>
                                          <p:attrName>style.visibility</p:attrName>
                                        </p:attrNameLst>
                                      </p:cBhvr>
                                      <p:to>
                                        <p:strVal val="visible"/>
                                      </p:to>
                                    </p:set>
                                    <p:anim calcmode="lin" valueType="num">
                                      <p:cBhvr additive="base">
                                        <p:cTn id="31" dur="500" fill="hold"/>
                                        <p:tgtEl>
                                          <p:spTgt spid="1740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40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4083">
                                            <p:txEl>
                                              <p:pRg st="5" end="5"/>
                                            </p:txEl>
                                          </p:spTgt>
                                        </p:tgtEl>
                                        <p:attrNameLst>
                                          <p:attrName>style.visibility</p:attrName>
                                        </p:attrNameLst>
                                      </p:cBhvr>
                                      <p:to>
                                        <p:strVal val="visible"/>
                                      </p:to>
                                    </p:set>
                                    <p:anim calcmode="lin" valueType="num">
                                      <p:cBhvr additive="base">
                                        <p:cTn id="37" dur="500" fill="hold"/>
                                        <p:tgtEl>
                                          <p:spTgt spid="1740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40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4083">
                                            <p:txEl>
                                              <p:pRg st="6" end="6"/>
                                            </p:txEl>
                                          </p:spTgt>
                                        </p:tgtEl>
                                        <p:attrNameLst>
                                          <p:attrName>style.visibility</p:attrName>
                                        </p:attrNameLst>
                                      </p:cBhvr>
                                      <p:to>
                                        <p:strVal val="visible"/>
                                      </p:to>
                                    </p:set>
                                    <p:anim calcmode="lin" valueType="num">
                                      <p:cBhvr additive="base">
                                        <p:cTn id="43" dur="500" fill="hold"/>
                                        <p:tgtEl>
                                          <p:spTgt spid="17408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40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4083">
                                            <p:txEl>
                                              <p:pRg st="7" end="7"/>
                                            </p:txEl>
                                          </p:spTgt>
                                        </p:tgtEl>
                                        <p:attrNameLst>
                                          <p:attrName>style.visibility</p:attrName>
                                        </p:attrNameLst>
                                      </p:cBhvr>
                                      <p:to>
                                        <p:strVal val="visible"/>
                                      </p:to>
                                    </p:set>
                                    <p:anim calcmode="lin" valueType="num">
                                      <p:cBhvr additive="base">
                                        <p:cTn id="49" dur="500" fill="hold"/>
                                        <p:tgtEl>
                                          <p:spTgt spid="17408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408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utoUpdateAnimBg="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762000" y="609600"/>
            <a:ext cx="8229600" cy="533400"/>
          </a:xfrm>
        </p:spPr>
        <p:txBody>
          <a:bodyPr/>
          <a:lstStyle/>
          <a:p>
            <a:r>
              <a:rPr lang="zh-CN" altLang="en-US" b="1" dirty="0">
                <a:solidFill>
                  <a:srgbClr val="C00000"/>
                </a:solidFill>
                <a:latin typeface="宋体" panose="02010600030101010101" pitchFamily="2" charset="-122"/>
                <a:ea typeface="宋体" panose="02010600030101010101" pitchFamily="2" charset="-122"/>
              </a:rPr>
              <a:t>算法的主要</a:t>
            </a:r>
            <a:r>
              <a:rPr lang="zh-CN" altLang="en-US" b="1" dirty="0" smtClean="0">
                <a:solidFill>
                  <a:srgbClr val="C00000"/>
                </a:solidFill>
                <a:latin typeface="宋体" panose="02010600030101010101" pitchFamily="2" charset="-122"/>
                <a:ea typeface="宋体" panose="02010600030101010101" pitchFamily="2" charset="-122"/>
              </a:rPr>
              <a:t>实现环节</a:t>
            </a:r>
            <a:r>
              <a:rPr lang="zh-CN" altLang="en-US" dirty="0" smtClean="0">
                <a:solidFill>
                  <a:srgbClr val="C00000"/>
                </a:solidFill>
                <a:latin typeface="宋体" panose="02010600030101010101" pitchFamily="2" charset="-122"/>
                <a:ea typeface="宋体" panose="02010600030101010101" pitchFamily="2" charset="-122"/>
              </a:rPr>
              <a:t> </a:t>
            </a:r>
            <a:endParaRPr lang="zh-CN" altLang="en-US" dirty="0">
              <a:solidFill>
                <a:srgbClr val="C00000"/>
              </a:solidFill>
              <a:latin typeface="宋体" panose="02010600030101010101" pitchFamily="2" charset="-122"/>
              <a:ea typeface="宋体" panose="02010600030101010101" pitchFamily="2" charset="-122"/>
            </a:endParaRPr>
          </a:p>
        </p:txBody>
      </p:sp>
      <p:sp>
        <p:nvSpPr>
          <p:cNvPr id="176131" name="Rectangle 3"/>
          <p:cNvSpPr>
            <a:spLocks noGrp="1" noChangeArrowheads="1"/>
          </p:cNvSpPr>
          <p:nvPr>
            <p:ph type="body" idx="1"/>
          </p:nvPr>
        </p:nvSpPr>
        <p:spPr>
          <a:xfrm>
            <a:off x="76200" y="1143000"/>
            <a:ext cx="8991600" cy="5334000"/>
          </a:xfrm>
        </p:spPr>
        <p:txBody>
          <a:bodyPr/>
          <a:lstStyle/>
          <a:p>
            <a:pPr marL="609600" indent="-609600">
              <a:buFontTx/>
              <a:buAutoNum type="arabicPlain"/>
            </a:pPr>
            <a:r>
              <a:rPr lang="zh-CN" altLang="en-US" sz="2400" b="1" dirty="0">
                <a:latin typeface="宋体" panose="02010600030101010101" pitchFamily="2" charset="-122"/>
                <a:ea typeface="宋体" panose="02010600030101010101" pitchFamily="2" charset="-122"/>
              </a:rPr>
              <a:t>用不同的小伪随机数初始化</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W</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V</a:t>
            </a:r>
            <a:r>
              <a:rPr lang="zh-CN" altLang="en-US" sz="2400" b="1" dirty="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a:p>
            <a:pPr marL="609600" indent="-609600">
              <a:buFontTx/>
              <a:buAutoNum type="arabicPlain"/>
            </a:pPr>
            <a:r>
              <a:rPr lang="zh-CN" altLang="en-US" sz="2400" b="1" dirty="0">
                <a:latin typeface="宋体" panose="02010600030101010101" pitchFamily="2" charset="-122"/>
                <a:ea typeface="宋体" panose="02010600030101010101" pitchFamily="2" charset="-122"/>
              </a:rPr>
              <a:t>初始化精度控制参数</a:t>
            </a:r>
            <a:r>
              <a:rPr lang="en-US" altLang="zh-CN" sz="2400" b="1" dirty="0">
                <a:latin typeface="宋体" panose="02010600030101010101" pitchFamily="2" charset="-122"/>
                <a:ea typeface="宋体" panose="02010600030101010101" pitchFamily="2" charset="-122"/>
              </a:rPr>
              <a:t>ε</a:t>
            </a:r>
            <a:r>
              <a:rPr lang="zh-CN" altLang="en-US" sz="2400" b="1" dirty="0">
                <a:latin typeface="宋体" panose="02010600030101010101" pitchFamily="2" charset="-122"/>
                <a:ea typeface="宋体" panose="02010600030101010101" pitchFamily="2" charset="-122"/>
              </a:rPr>
              <a:t>；学习率</a:t>
            </a:r>
            <a:r>
              <a:rPr lang="en-US" altLang="zh-CN" sz="2400" b="1" dirty="0">
                <a:latin typeface="宋体" panose="02010600030101010101" pitchFamily="2" charset="-122"/>
                <a:ea typeface="宋体" panose="02010600030101010101" pitchFamily="2" charset="-122"/>
              </a:rPr>
              <a:t>α </a:t>
            </a:r>
            <a:r>
              <a:rPr lang="zh-CN" altLang="en-US" sz="2400" b="1" dirty="0">
                <a:latin typeface="宋体" panose="02010600030101010101" pitchFamily="2" charset="-122"/>
                <a:ea typeface="宋体" panose="02010600030101010101" pitchFamily="2" charset="-122"/>
              </a:rPr>
              <a:t>； </a:t>
            </a:r>
            <a:endParaRPr lang="zh-CN" altLang="en-US" sz="2400" b="1" dirty="0">
              <a:latin typeface="宋体" panose="02010600030101010101" pitchFamily="2" charset="-122"/>
              <a:ea typeface="宋体" panose="02010600030101010101" pitchFamily="2" charset="-122"/>
            </a:endParaRPr>
          </a:p>
          <a:p>
            <a:pPr marL="609600" indent="-609600">
              <a:buFontTx/>
              <a:buAutoNum type="arabicPlain"/>
            </a:pPr>
            <a:r>
              <a:rPr lang="zh-CN" altLang="en-US" sz="2400" b="1" dirty="0">
                <a:latin typeface="宋体" panose="02010600030101010101" pitchFamily="2" charset="-122"/>
                <a:ea typeface="宋体" panose="02010600030101010101" pitchFamily="2" charset="-122"/>
              </a:rPr>
              <a:t>循环控制参数</a:t>
            </a:r>
            <a:r>
              <a:rPr lang="en-US" altLang="zh-CN" sz="2400" b="1" dirty="0">
                <a:latin typeface="宋体" panose="02010600030101010101" pitchFamily="2" charset="-122"/>
                <a:ea typeface="宋体" panose="02010600030101010101" pitchFamily="2" charset="-122"/>
              </a:rPr>
              <a:t>E=ε+1</a:t>
            </a:r>
            <a:r>
              <a:rPr lang="zh-CN" altLang="en-US" sz="2400" b="1" dirty="0">
                <a:latin typeface="宋体" panose="02010600030101010101" pitchFamily="2" charset="-122"/>
                <a:ea typeface="宋体" panose="02010600030101010101" pitchFamily="2" charset="-122"/>
              </a:rPr>
              <a:t>；循环最大次数</a:t>
            </a:r>
            <a:r>
              <a:rPr lang="en-US" altLang="zh-CN" sz="2400" b="1" dirty="0">
                <a:latin typeface="宋体" panose="02010600030101010101" pitchFamily="2" charset="-122"/>
                <a:ea typeface="宋体" panose="02010600030101010101" pitchFamily="2" charset="-122"/>
              </a:rPr>
              <a:t>M</a:t>
            </a:r>
            <a:r>
              <a:rPr lang="zh-CN" altLang="en-US" sz="2400" b="1" dirty="0">
                <a:latin typeface="宋体" panose="02010600030101010101" pitchFamily="2" charset="-122"/>
                <a:ea typeface="宋体" panose="02010600030101010101" pitchFamily="2" charset="-122"/>
              </a:rPr>
              <a:t>；循环次数控制参数</a:t>
            </a:r>
            <a:r>
              <a:rPr lang="en-US" altLang="zh-CN" sz="2400" b="1" dirty="0">
                <a:latin typeface="宋体" panose="02010600030101010101" pitchFamily="2" charset="-122"/>
                <a:ea typeface="宋体" panose="02010600030101010101" pitchFamily="2" charset="-122"/>
              </a:rPr>
              <a:t>N=0</a:t>
            </a:r>
            <a:r>
              <a:rPr lang="zh-CN" altLang="en-US" sz="2400" b="1" dirty="0">
                <a:latin typeface="宋体" panose="02010600030101010101" pitchFamily="2" charset="-122"/>
                <a:ea typeface="宋体" panose="02010600030101010101" pitchFamily="2" charset="-122"/>
              </a:rPr>
              <a:t>； </a:t>
            </a:r>
            <a:endParaRPr lang="zh-CN" altLang="en-US" sz="2400" b="1" dirty="0">
              <a:latin typeface="宋体" panose="02010600030101010101" pitchFamily="2" charset="-122"/>
              <a:ea typeface="宋体" panose="02010600030101010101" pitchFamily="2" charset="-122"/>
            </a:endParaRPr>
          </a:p>
          <a:p>
            <a:pPr marL="609600" indent="-609600">
              <a:buFontTx/>
              <a:buAutoNum type="arabicPlain"/>
            </a:pPr>
            <a:r>
              <a:rPr lang="en-US" altLang="zh-CN" sz="2400" b="1" dirty="0">
                <a:latin typeface="宋体" panose="02010600030101010101" pitchFamily="2" charset="-122"/>
                <a:ea typeface="宋体" panose="02010600030101010101" pitchFamily="2" charset="-122"/>
              </a:rPr>
              <a:t>while E&gt;ε &amp; N&lt;M do </a:t>
            </a:r>
            <a:endParaRPr lang="en-US" altLang="zh-CN" sz="2400" b="1" dirty="0">
              <a:latin typeface="宋体" panose="02010600030101010101" pitchFamily="2" charset="-122"/>
              <a:ea typeface="宋体" panose="02010600030101010101" pitchFamily="2" charset="-122"/>
            </a:endParaRPr>
          </a:p>
          <a:p>
            <a:pPr marL="609600" indent="-609600">
              <a:buFontTx/>
              <a:buNone/>
            </a:pPr>
            <a:r>
              <a:rPr lang="en-US" altLang="zh-CN" sz="2400" b="1" dirty="0">
                <a:latin typeface="宋体" panose="02010600030101010101" pitchFamily="2" charset="-122"/>
                <a:ea typeface="宋体" panose="02010600030101010101" pitchFamily="2" charset="-122"/>
              </a:rPr>
              <a:t>	4.1 N=N+1</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E=0</a:t>
            </a:r>
            <a:r>
              <a:rPr lang="zh-CN" altLang="en-US" sz="2400" b="1" dirty="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a:p>
            <a:pPr marL="609600" indent="-609600">
              <a:buFontTx/>
              <a:buNone/>
            </a:pP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4.2 </a:t>
            </a:r>
            <a:r>
              <a:rPr lang="zh-CN" altLang="en-US" sz="2400" b="1" dirty="0">
                <a:latin typeface="宋体" panose="02010600030101010101" pitchFamily="2" charset="-122"/>
                <a:ea typeface="宋体" panose="02010600030101010101" pitchFamily="2" charset="-122"/>
              </a:rPr>
              <a:t>对每一个样本</a:t>
            </a:r>
            <a:r>
              <a:rPr lang="en-US" altLang="zh-CN" sz="2400" b="1" dirty="0">
                <a:latin typeface="宋体" panose="02010600030101010101" pitchFamily="2" charset="-122"/>
                <a:ea typeface="宋体" panose="02010600030101010101" pitchFamily="2" charset="-122"/>
              </a:rPr>
              <a:t>(X,Y)</a:t>
            </a:r>
            <a:r>
              <a:rPr lang="zh-CN" altLang="en-US" sz="2400" b="1" dirty="0">
                <a:latin typeface="宋体" panose="02010600030101010101" pitchFamily="2" charset="-122"/>
                <a:ea typeface="宋体" panose="02010600030101010101" pitchFamily="2" charset="-122"/>
              </a:rPr>
              <a:t>，执行如下操作 </a:t>
            </a:r>
            <a:endParaRPr lang="en-US" altLang="zh-CN" sz="2400" b="1" dirty="0" smtClean="0">
              <a:latin typeface="宋体" panose="02010600030101010101" pitchFamily="2" charset="-122"/>
              <a:ea typeface="宋体" panose="02010600030101010101" pitchFamily="2" charset="-122"/>
            </a:endParaRPr>
          </a:p>
          <a:p>
            <a:pPr algn="just">
              <a:buFontTx/>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计算</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O</a:t>
            </a:r>
            <a:r>
              <a:rPr lang="en-US" altLang="zh-CN" sz="2400" baseline="-30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=F</a:t>
            </a:r>
            <a:r>
              <a:rPr lang="en-US" altLang="zh-CN" sz="2400" baseline="-30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(XV)</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O</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=F</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(O</a:t>
            </a:r>
            <a:r>
              <a:rPr lang="en-US" altLang="zh-CN" sz="2400" baseline="-30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W)</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algn="just">
              <a:buFontTx/>
              <a:buNone/>
            </a:pPr>
            <a:r>
              <a:rPr lang="zh-CN" altLang="en-US" sz="2400" dirty="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                计算</a:t>
            </a:r>
            <a:r>
              <a:rPr lang="zh-CN" altLang="en-US" sz="2400" dirty="0">
                <a:latin typeface="宋体" panose="02010600030101010101" pitchFamily="2" charset="-122"/>
                <a:ea typeface="宋体" panose="02010600030101010101" pitchFamily="2" charset="-122"/>
              </a:rPr>
              <a:t>输出层的权修改量 </a:t>
            </a:r>
            <a:r>
              <a:rPr lang="en-US" altLang="zh-CN" sz="2400" dirty="0">
                <a:latin typeface="宋体" panose="02010600030101010101" pitchFamily="2" charset="-122"/>
                <a:ea typeface="宋体" panose="02010600030101010101" pitchFamily="2" charset="-122"/>
              </a:rPr>
              <a:t>for  </a:t>
            </a:r>
            <a:r>
              <a:rPr lang="en-US" altLang="zh-CN" sz="24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=1 to m</a:t>
            </a:r>
            <a:endParaRPr lang="en-US" altLang="zh-CN" sz="2400" dirty="0">
              <a:latin typeface="宋体" panose="02010600030101010101" pitchFamily="2" charset="-122"/>
              <a:ea typeface="宋体" panose="02010600030101010101" pitchFamily="2" charset="-122"/>
            </a:endParaRPr>
          </a:p>
          <a:p>
            <a:pPr algn="just">
              <a:buFontTx/>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r>
              <a:rPr lang="en-US" altLang="zh-CN" sz="2400" baseline="-30000" dirty="0">
                <a:latin typeface="宋体" panose="02010600030101010101" pitchFamily="2" charset="-122"/>
                <a:ea typeface="宋体" panose="02010600030101010101" pitchFamily="2" charset="-122"/>
              </a:rPr>
              <a:t>o</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 O</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]*(1- O</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])*(Y[</a:t>
            </a:r>
            <a:r>
              <a:rPr lang="en-US" altLang="zh-CN" sz="24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]-O</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algn="just">
              <a:buFontTx/>
              <a:buNone/>
            </a:pPr>
            <a:r>
              <a:rPr lang="zh-CN" altLang="en-US" sz="2400" dirty="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                计算</a:t>
            </a:r>
            <a:r>
              <a:rPr lang="zh-CN" altLang="en-US" sz="2400" dirty="0">
                <a:latin typeface="宋体" panose="02010600030101010101" pitchFamily="2" charset="-122"/>
                <a:ea typeface="宋体" panose="02010600030101010101" pitchFamily="2" charset="-122"/>
              </a:rPr>
              <a:t>输出误差：</a:t>
            </a:r>
            <a:r>
              <a:rPr lang="en-US" altLang="zh-CN" sz="2400" dirty="0">
                <a:latin typeface="宋体" panose="02010600030101010101" pitchFamily="2" charset="-122"/>
                <a:ea typeface="宋体" panose="02010600030101010101" pitchFamily="2" charset="-122"/>
              </a:rPr>
              <a:t>for </a:t>
            </a:r>
            <a:r>
              <a:rPr lang="en-US" altLang="zh-CN" sz="24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=1 to m </a:t>
            </a:r>
            <a:endParaRPr lang="en-US" altLang="zh-CN" sz="2400" dirty="0">
              <a:latin typeface="宋体" panose="02010600030101010101" pitchFamily="2" charset="-122"/>
              <a:ea typeface="宋体" panose="02010600030101010101" pitchFamily="2" charset="-122"/>
            </a:endParaRPr>
          </a:p>
          <a:p>
            <a:pPr algn="just">
              <a:buFontTx/>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E=E</a:t>
            </a:r>
            <a:r>
              <a:rPr lang="en-US" altLang="zh-CN" sz="2400" dirty="0">
                <a:latin typeface="宋体" panose="02010600030101010101" pitchFamily="2" charset="-122"/>
                <a:ea typeface="宋体" panose="02010600030101010101" pitchFamily="2" charset="-122"/>
              </a:rPr>
              <a:t>+(Y[</a:t>
            </a:r>
            <a:r>
              <a:rPr lang="en-US" altLang="zh-CN" sz="24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]-O</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a:t>
            </a:r>
            <a:r>
              <a:rPr lang="en-US" altLang="zh-CN" sz="2400" baseline="300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marL="609600" indent="-609600">
              <a:buFontTx/>
              <a:buNone/>
            </a:pPr>
            <a:r>
              <a:rPr lang="zh-CN" altLang="en-US" sz="2400" b="1" dirty="0" smtClean="0">
                <a:latin typeface="宋体" panose="02010600030101010101" pitchFamily="2" charset="-122"/>
                <a:ea typeface="宋体" panose="02010600030101010101" pitchFamily="2" charset="-122"/>
              </a:rPr>
              <a:t> </a:t>
            </a:r>
            <a:endParaRPr lang="zh-CN" altLang="en-US" sz="2400" b="1" dirty="0">
              <a:latin typeface="宋体" panose="02010600030101010101" pitchFamily="2" charset="-122"/>
              <a:ea typeface="宋体" panose="02010600030101010101" pitchFamily="2" charset="-122"/>
            </a:endParaRPr>
          </a:p>
        </p:txBody>
      </p:sp>
      <p:sp>
        <p:nvSpPr>
          <p:cNvPr id="5" name="Rectangle 2"/>
          <p:cNvSpPr txBox="1">
            <a:spLocks noChangeArrowheads="1"/>
          </p:cNvSpPr>
          <p:nvPr/>
        </p:nvSpPr>
        <p:spPr bwMode="auto">
          <a:xfrm>
            <a:off x="762000" y="0"/>
            <a:ext cx="765683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6.4 BP</a:t>
            </a:r>
            <a:r>
              <a:rPr lang="zh-CN" altLang="en-US" sz="4000" dirty="0" smtClean="0">
                <a:latin typeface="宋体" panose="02010600030101010101" pitchFamily="2" charset="-122"/>
                <a:ea typeface="宋体" panose="02010600030101010101" pitchFamily="2" charset="-122"/>
              </a:rPr>
              <a:t>神经网络</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 calcmode="lin" valueType="num">
                                      <p:cBhvr additive="base">
                                        <p:cTn id="7" dur="500" fill="hold"/>
                                        <p:tgtEl>
                                          <p:spTgt spid="176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6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6131">
                                            <p:txEl>
                                              <p:pRg st="1" end="1"/>
                                            </p:txEl>
                                          </p:spTgt>
                                        </p:tgtEl>
                                        <p:attrNameLst>
                                          <p:attrName>style.visibility</p:attrName>
                                        </p:attrNameLst>
                                      </p:cBhvr>
                                      <p:to>
                                        <p:strVal val="visible"/>
                                      </p:to>
                                    </p:set>
                                    <p:anim calcmode="lin" valueType="num">
                                      <p:cBhvr additive="base">
                                        <p:cTn id="13" dur="500" fill="hold"/>
                                        <p:tgtEl>
                                          <p:spTgt spid="176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6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6131">
                                            <p:txEl>
                                              <p:pRg st="2" end="2"/>
                                            </p:txEl>
                                          </p:spTgt>
                                        </p:tgtEl>
                                        <p:attrNameLst>
                                          <p:attrName>style.visibility</p:attrName>
                                        </p:attrNameLst>
                                      </p:cBhvr>
                                      <p:to>
                                        <p:strVal val="visible"/>
                                      </p:to>
                                    </p:set>
                                    <p:anim calcmode="lin" valueType="num">
                                      <p:cBhvr additive="base">
                                        <p:cTn id="19" dur="500" fill="hold"/>
                                        <p:tgtEl>
                                          <p:spTgt spid="176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6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6131">
                                            <p:txEl>
                                              <p:pRg st="3" end="3"/>
                                            </p:txEl>
                                          </p:spTgt>
                                        </p:tgtEl>
                                        <p:attrNameLst>
                                          <p:attrName>style.visibility</p:attrName>
                                        </p:attrNameLst>
                                      </p:cBhvr>
                                      <p:to>
                                        <p:strVal val="visible"/>
                                      </p:to>
                                    </p:set>
                                    <p:anim calcmode="lin" valueType="num">
                                      <p:cBhvr additive="base">
                                        <p:cTn id="25" dur="500" fill="hold"/>
                                        <p:tgtEl>
                                          <p:spTgt spid="1761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6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6131">
                                            <p:txEl>
                                              <p:pRg st="4" end="4"/>
                                            </p:txEl>
                                          </p:spTgt>
                                        </p:tgtEl>
                                        <p:attrNameLst>
                                          <p:attrName>style.visibility</p:attrName>
                                        </p:attrNameLst>
                                      </p:cBhvr>
                                      <p:to>
                                        <p:strVal val="visible"/>
                                      </p:to>
                                    </p:set>
                                    <p:anim calcmode="lin" valueType="num">
                                      <p:cBhvr additive="base">
                                        <p:cTn id="31" dur="500" fill="hold"/>
                                        <p:tgtEl>
                                          <p:spTgt spid="1761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61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6131">
                                            <p:txEl>
                                              <p:pRg st="5" end="5"/>
                                            </p:txEl>
                                          </p:spTgt>
                                        </p:tgtEl>
                                        <p:attrNameLst>
                                          <p:attrName>style.visibility</p:attrName>
                                        </p:attrNameLst>
                                      </p:cBhvr>
                                      <p:to>
                                        <p:strVal val="visible"/>
                                      </p:to>
                                    </p:set>
                                    <p:anim calcmode="lin" valueType="num">
                                      <p:cBhvr additive="base">
                                        <p:cTn id="37" dur="500" fill="hold"/>
                                        <p:tgtEl>
                                          <p:spTgt spid="1761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61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6131">
                                            <p:txEl>
                                              <p:pRg st="6" end="6"/>
                                            </p:txEl>
                                          </p:spTgt>
                                        </p:tgtEl>
                                        <p:attrNameLst>
                                          <p:attrName>style.visibility</p:attrName>
                                        </p:attrNameLst>
                                      </p:cBhvr>
                                      <p:to>
                                        <p:strVal val="visible"/>
                                      </p:to>
                                    </p:set>
                                    <p:anim calcmode="lin" valueType="num">
                                      <p:cBhvr additive="base">
                                        <p:cTn id="43" dur="500" fill="hold"/>
                                        <p:tgtEl>
                                          <p:spTgt spid="17613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61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6131">
                                            <p:txEl>
                                              <p:pRg st="7" end="7"/>
                                            </p:txEl>
                                          </p:spTgt>
                                        </p:tgtEl>
                                        <p:attrNameLst>
                                          <p:attrName>style.visibility</p:attrName>
                                        </p:attrNameLst>
                                      </p:cBhvr>
                                      <p:to>
                                        <p:strVal val="visible"/>
                                      </p:to>
                                    </p:set>
                                    <p:anim calcmode="lin" valueType="num">
                                      <p:cBhvr additive="base">
                                        <p:cTn id="49" dur="500" fill="hold"/>
                                        <p:tgtEl>
                                          <p:spTgt spid="17613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613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6131">
                                            <p:txEl>
                                              <p:pRg st="8" end="8"/>
                                            </p:txEl>
                                          </p:spTgt>
                                        </p:tgtEl>
                                        <p:attrNameLst>
                                          <p:attrName>style.visibility</p:attrName>
                                        </p:attrNameLst>
                                      </p:cBhvr>
                                      <p:to>
                                        <p:strVal val="visible"/>
                                      </p:to>
                                    </p:set>
                                    <p:anim calcmode="lin" valueType="num">
                                      <p:cBhvr additive="base">
                                        <p:cTn id="55" dur="500" fill="hold"/>
                                        <p:tgtEl>
                                          <p:spTgt spid="17613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7613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76131">
                                            <p:txEl>
                                              <p:pRg st="9" end="9"/>
                                            </p:txEl>
                                          </p:spTgt>
                                        </p:tgtEl>
                                        <p:attrNameLst>
                                          <p:attrName>style.visibility</p:attrName>
                                        </p:attrNameLst>
                                      </p:cBhvr>
                                      <p:to>
                                        <p:strVal val="visible"/>
                                      </p:to>
                                    </p:set>
                                    <p:anim calcmode="lin" valueType="num">
                                      <p:cBhvr additive="base">
                                        <p:cTn id="61" dur="500" fill="hold"/>
                                        <p:tgtEl>
                                          <p:spTgt spid="17613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7613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76131">
                                            <p:txEl>
                                              <p:pRg st="10" end="10"/>
                                            </p:txEl>
                                          </p:spTgt>
                                        </p:tgtEl>
                                        <p:attrNameLst>
                                          <p:attrName>style.visibility</p:attrName>
                                        </p:attrNameLst>
                                      </p:cBhvr>
                                      <p:to>
                                        <p:strVal val="visible"/>
                                      </p:to>
                                    </p:set>
                                    <p:anim calcmode="lin" valueType="num">
                                      <p:cBhvr additive="base">
                                        <p:cTn id="67" dur="500" fill="hold"/>
                                        <p:tgtEl>
                                          <p:spTgt spid="17613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7613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76131">
                                            <p:txEl>
                                              <p:pRg st="11" end="11"/>
                                            </p:txEl>
                                          </p:spTgt>
                                        </p:tgtEl>
                                        <p:attrNameLst>
                                          <p:attrName>style.visibility</p:attrName>
                                        </p:attrNameLst>
                                      </p:cBhvr>
                                      <p:to>
                                        <p:strVal val="visible"/>
                                      </p:to>
                                    </p:set>
                                    <p:anim calcmode="lin" valueType="num">
                                      <p:cBhvr additive="base">
                                        <p:cTn id="73" dur="500" fill="hold"/>
                                        <p:tgtEl>
                                          <p:spTgt spid="17613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7613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utoUpdateAnimBg="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7" name="Rectangle 3"/>
          <p:cNvSpPr>
            <a:spLocks noGrp="1" noChangeArrowheads="1"/>
          </p:cNvSpPr>
          <p:nvPr>
            <p:ph type="body" idx="1"/>
          </p:nvPr>
        </p:nvSpPr>
        <p:spPr>
          <a:xfrm>
            <a:off x="685800" y="1371600"/>
            <a:ext cx="8382000" cy="5105400"/>
          </a:xfrm>
        </p:spPr>
        <p:txBody>
          <a:bodyPr/>
          <a:lstStyle/>
          <a:p>
            <a:pPr algn="just">
              <a:lnSpc>
                <a:spcPct val="90000"/>
              </a:lnSpc>
              <a:buFontTx/>
              <a:buNone/>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计算隐藏层的权修改量：</a:t>
            </a:r>
            <a:r>
              <a:rPr lang="en-US" altLang="zh-CN" sz="2800" b="1" dirty="0">
                <a:latin typeface="宋体" panose="02010600030101010101" pitchFamily="2" charset="-122"/>
                <a:ea typeface="宋体" panose="02010600030101010101" pitchFamily="2" charset="-122"/>
              </a:rPr>
              <a:t>for </a:t>
            </a:r>
            <a:r>
              <a:rPr lang="en-US" altLang="zh-CN" sz="2800" b="1" dirty="0" err="1">
                <a:latin typeface="宋体" panose="02010600030101010101" pitchFamily="2" charset="-122"/>
                <a:ea typeface="宋体" panose="02010600030101010101" pitchFamily="2" charset="-122"/>
              </a:rPr>
              <a:t>i</a:t>
            </a:r>
            <a:r>
              <a:rPr lang="en-US" altLang="zh-CN" sz="2800" b="1" dirty="0">
                <a:latin typeface="宋体" panose="02010600030101010101" pitchFamily="2" charset="-122"/>
                <a:ea typeface="宋体" panose="02010600030101010101" pitchFamily="2" charset="-122"/>
              </a:rPr>
              <a:t>=1 to H</a:t>
            </a:r>
            <a:endParaRPr lang="en-US" altLang="zh-CN" sz="2800" b="1" dirty="0">
              <a:latin typeface="宋体" panose="02010600030101010101" pitchFamily="2" charset="-122"/>
              <a:ea typeface="宋体" panose="02010600030101010101" pitchFamily="2" charset="-122"/>
            </a:endParaRPr>
          </a:p>
          <a:p>
            <a:pPr algn="just">
              <a:lnSpc>
                <a:spcPct val="90000"/>
              </a:lnSpc>
              <a:buFontTx/>
              <a:buNone/>
            </a:pPr>
            <a:r>
              <a:rPr lang="en-US" altLang="zh-CN" sz="2800" b="1" dirty="0">
                <a:latin typeface="宋体" panose="02010600030101010101" pitchFamily="2" charset="-122"/>
                <a:ea typeface="宋体" panose="02010600030101010101" pitchFamily="2" charset="-122"/>
              </a:rPr>
              <a:t>	   Z=0</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gn="just">
              <a:lnSpc>
                <a:spcPct val="90000"/>
              </a:lnSpc>
              <a:buFontTx/>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for j=1 to m do Z=Z+W[</a:t>
            </a:r>
            <a:r>
              <a:rPr lang="en-US" altLang="zh-CN" sz="2800" b="1" dirty="0" err="1">
                <a:latin typeface="宋体" panose="02010600030101010101" pitchFamily="2" charset="-122"/>
                <a:ea typeface="宋体" panose="02010600030101010101" pitchFamily="2" charset="-122"/>
              </a:rPr>
              <a:t>i,j</a:t>
            </a:r>
            <a:r>
              <a:rPr lang="en-US" altLang="zh-CN" sz="2800" b="1" dirty="0">
                <a:latin typeface="宋体" panose="02010600030101010101" pitchFamily="2" charset="-122"/>
                <a:ea typeface="宋体" panose="02010600030101010101" pitchFamily="2" charset="-122"/>
              </a:rPr>
              <a:t>]* ∆</a:t>
            </a:r>
            <a:r>
              <a:rPr lang="en-US" altLang="zh-CN" sz="2800" b="1" baseline="-30000" dirty="0">
                <a:latin typeface="宋体" panose="02010600030101010101" pitchFamily="2" charset="-122"/>
                <a:ea typeface="宋体" panose="02010600030101010101" pitchFamily="2" charset="-122"/>
              </a:rPr>
              <a:t>o</a:t>
            </a:r>
            <a:r>
              <a:rPr lang="en-US" altLang="zh-CN" sz="2800" b="1" dirty="0">
                <a:latin typeface="宋体" panose="02010600030101010101" pitchFamily="2" charset="-122"/>
                <a:ea typeface="宋体" panose="02010600030101010101" pitchFamily="2" charset="-122"/>
              </a:rPr>
              <a:t>[j]</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gn="just">
              <a:lnSpc>
                <a:spcPct val="90000"/>
              </a:lnSpc>
              <a:buFontTx/>
              <a:buNone/>
            </a:pPr>
            <a:r>
              <a:rPr lang="zh-CN" altLang="en-US" sz="2800" b="1" dirty="0">
                <a:latin typeface="宋体" panose="02010600030101010101" pitchFamily="2" charset="-122"/>
                <a:ea typeface="宋体" panose="02010600030101010101" pitchFamily="2" charset="-122"/>
              </a:rPr>
              <a:t>	   </a:t>
            </a:r>
            <a:r>
              <a:rPr lang="en-US" altLang="zh-CN" sz="2800" b="1" dirty="0" err="1">
                <a:latin typeface="宋体" panose="02010600030101010101" pitchFamily="2" charset="-122"/>
                <a:ea typeface="宋体" panose="02010600030101010101" pitchFamily="2" charset="-122"/>
              </a:rPr>
              <a:t>Δ</a:t>
            </a:r>
            <a:r>
              <a:rPr lang="en-US" altLang="zh-CN" sz="2800" b="1" baseline="-30000" dirty="0" err="1">
                <a:latin typeface="宋体" panose="02010600030101010101" pitchFamily="2" charset="-122"/>
                <a:ea typeface="宋体" panose="02010600030101010101" pitchFamily="2" charset="-122"/>
              </a:rPr>
              <a:t>h</a:t>
            </a:r>
            <a:r>
              <a:rPr lang="en-US" altLang="zh-CN" sz="2800" b="1" dirty="0">
                <a:latin typeface="宋体" panose="02010600030101010101" pitchFamily="2" charset="-122"/>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i</a:t>
            </a:r>
            <a:r>
              <a:rPr lang="en-US" altLang="zh-CN" sz="2800" b="1" dirty="0">
                <a:latin typeface="宋体" panose="02010600030101010101" pitchFamily="2" charset="-122"/>
                <a:ea typeface="宋体" panose="02010600030101010101" pitchFamily="2" charset="-122"/>
              </a:rPr>
              <a:t>]=Z* O</a:t>
            </a:r>
            <a:r>
              <a:rPr lang="en-US" altLang="zh-CN" sz="2800" b="1" baseline="-30000" dirty="0">
                <a:latin typeface="宋体" panose="02010600030101010101" pitchFamily="2" charset="-122"/>
                <a:ea typeface="宋体" panose="02010600030101010101" pitchFamily="2" charset="-122"/>
              </a:rPr>
              <a:t>1</a:t>
            </a:r>
            <a:r>
              <a:rPr lang="en-US" altLang="zh-CN" sz="2800" b="1" dirty="0">
                <a:latin typeface="宋体" panose="02010600030101010101" pitchFamily="2" charset="-122"/>
                <a:ea typeface="宋体" panose="02010600030101010101" pitchFamily="2" charset="-122"/>
              </a:rPr>
              <a:t> [</a:t>
            </a:r>
            <a:r>
              <a:rPr lang="en-US" altLang="zh-CN" sz="2800" b="1" dirty="0" err="1">
                <a:latin typeface="宋体" panose="02010600030101010101" pitchFamily="2" charset="-122"/>
                <a:ea typeface="宋体" panose="02010600030101010101" pitchFamily="2" charset="-122"/>
              </a:rPr>
              <a:t>i</a:t>
            </a:r>
            <a:r>
              <a:rPr lang="en-US" altLang="zh-CN" sz="2800" b="1" dirty="0">
                <a:latin typeface="宋体" panose="02010600030101010101" pitchFamily="2" charset="-122"/>
                <a:ea typeface="宋体" panose="02010600030101010101" pitchFamily="2" charset="-122"/>
              </a:rPr>
              <a:t>](1- O</a:t>
            </a:r>
            <a:r>
              <a:rPr lang="en-US" altLang="zh-CN" sz="2800" b="1" baseline="-30000" dirty="0">
                <a:latin typeface="宋体" panose="02010600030101010101" pitchFamily="2" charset="-122"/>
                <a:ea typeface="宋体" panose="02010600030101010101" pitchFamily="2" charset="-122"/>
              </a:rPr>
              <a:t>1</a:t>
            </a:r>
            <a:r>
              <a:rPr lang="en-US" altLang="zh-CN" sz="2800" b="1" dirty="0">
                <a:latin typeface="宋体" panose="02010600030101010101" pitchFamily="2" charset="-122"/>
                <a:ea typeface="宋体" panose="02010600030101010101" pitchFamily="2" charset="-122"/>
              </a:rPr>
              <a:t> [</a:t>
            </a:r>
            <a:r>
              <a:rPr lang="en-US" altLang="zh-CN" sz="2800" b="1" dirty="0" err="1">
                <a:latin typeface="宋体" panose="02010600030101010101" pitchFamily="2" charset="-122"/>
                <a:ea typeface="宋体" panose="02010600030101010101" pitchFamily="2" charset="-122"/>
              </a:rPr>
              <a:t>i</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gn="just">
              <a:lnSpc>
                <a:spcPct val="90000"/>
              </a:lnSpc>
              <a:buFontTx/>
              <a:buNone/>
            </a:pPr>
            <a:r>
              <a:rPr lang="zh-CN" altLang="en-US" sz="2800" b="1" dirty="0">
                <a:latin typeface="宋体" panose="02010600030101010101" pitchFamily="2" charset="-122"/>
                <a:ea typeface="宋体" panose="02010600030101010101" pitchFamily="2" charset="-122"/>
              </a:rPr>
              <a:t> 修改输出层权矩阵：</a:t>
            </a:r>
            <a:r>
              <a:rPr lang="en-US" altLang="zh-CN" sz="2800" b="1" dirty="0">
                <a:latin typeface="宋体" panose="02010600030101010101" pitchFamily="2" charset="-122"/>
                <a:ea typeface="宋体" panose="02010600030101010101" pitchFamily="2" charset="-122"/>
              </a:rPr>
              <a:t>for k=1 to H &amp; </a:t>
            </a:r>
            <a:r>
              <a:rPr lang="en-US" altLang="zh-CN" sz="2800" b="1" dirty="0" err="1">
                <a:latin typeface="宋体" panose="02010600030101010101" pitchFamily="2" charset="-122"/>
                <a:ea typeface="宋体" panose="02010600030101010101" pitchFamily="2" charset="-122"/>
              </a:rPr>
              <a:t>i</a:t>
            </a:r>
            <a:r>
              <a:rPr lang="en-US" altLang="zh-CN" sz="2800" b="1" dirty="0">
                <a:latin typeface="宋体" panose="02010600030101010101" pitchFamily="2" charset="-122"/>
                <a:ea typeface="宋体" panose="02010600030101010101" pitchFamily="2" charset="-122"/>
              </a:rPr>
              <a:t>=1 to m</a:t>
            </a:r>
            <a:endParaRPr lang="en-US" altLang="zh-CN" sz="2800" b="1" dirty="0">
              <a:latin typeface="宋体" panose="02010600030101010101" pitchFamily="2" charset="-122"/>
              <a:ea typeface="宋体" panose="02010600030101010101" pitchFamily="2" charset="-122"/>
            </a:endParaRPr>
          </a:p>
          <a:p>
            <a:pPr algn="just">
              <a:lnSpc>
                <a:spcPct val="90000"/>
              </a:lnSpc>
              <a:buFontTx/>
              <a:buNone/>
            </a:pPr>
            <a:r>
              <a:rPr lang="en-US" altLang="zh-CN" sz="2800" b="1" dirty="0">
                <a:latin typeface="宋体" panose="02010600030101010101" pitchFamily="2" charset="-122"/>
                <a:ea typeface="宋体" panose="02010600030101010101" pitchFamily="2" charset="-122"/>
              </a:rPr>
              <a:t>	    W[</a:t>
            </a:r>
            <a:r>
              <a:rPr lang="en-US" altLang="zh-CN" sz="2800" b="1" dirty="0" err="1">
                <a:latin typeface="宋体" panose="02010600030101010101" pitchFamily="2" charset="-122"/>
                <a:ea typeface="宋体" panose="02010600030101010101" pitchFamily="2" charset="-122"/>
              </a:rPr>
              <a:t>k,i</a:t>
            </a:r>
            <a:r>
              <a:rPr lang="en-US" altLang="zh-CN" sz="2800" b="1" dirty="0">
                <a:latin typeface="宋体" panose="02010600030101010101" pitchFamily="2" charset="-122"/>
                <a:ea typeface="宋体" panose="02010600030101010101" pitchFamily="2" charset="-122"/>
              </a:rPr>
              <a:t>]= W[</a:t>
            </a:r>
            <a:r>
              <a:rPr lang="en-US" altLang="zh-CN" sz="2800" b="1" dirty="0" err="1">
                <a:latin typeface="宋体" panose="02010600030101010101" pitchFamily="2" charset="-122"/>
                <a:ea typeface="宋体" panose="02010600030101010101" pitchFamily="2" charset="-122"/>
              </a:rPr>
              <a:t>k,i</a:t>
            </a:r>
            <a:r>
              <a:rPr lang="en-US" altLang="zh-CN" sz="2800" b="1" dirty="0">
                <a:latin typeface="宋体" panose="02010600030101010101" pitchFamily="2" charset="-122"/>
                <a:ea typeface="宋体" panose="02010600030101010101" pitchFamily="2" charset="-122"/>
              </a:rPr>
              <a:t>]+ α*O</a:t>
            </a:r>
            <a:r>
              <a:rPr lang="en-US" altLang="zh-CN" sz="2800" b="1" baseline="-30000" dirty="0">
                <a:latin typeface="宋体" panose="02010600030101010101" pitchFamily="2" charset="-122"/>
                <a:ea typeface="宋体" panose="02010600030101010101" pitchFamily="2" charset="-122"/>
              </a:rPr>
              <a:t>1</a:t>
            </a:r>
            <a:r>
              <a:rPr lang="en-US" altLang="zh-CN" sz="2800" b="1" dirty="0">
                <a:latin typeface="宋体" panose="02010600030101010101" pitchFamily="2" charset="-122"/>
                <a:ea typeface="宋体" panose="02010600030101010101" pitchFamily="2" charset="-122"/>
              </a:rPr>
              <a:t>[k]*∆</a:t>
            </a:r>
            <a:r>
              <a:rPr lang="en-US" altLang="zh-CN" sz="2800" b="1" baseline="-30000" dirty="0">
                <a:latin typeface="宋体" panose="02010600030101010101" pitchFamily="2" charset="-122"/>
                <a:ea typeface="宋体" panose="02010600030101010101" pitchFamily="2" charset="-122"/>
              </a:rPr>
              <a:t>o</a:t>
            </a:r>
            <a:r>
              <a:rPr lang="en-US" altLang="zh-CN" sz="2800" b="1" dirty="0">
                <a:latin typeface="宋体" panose="02010600030101010101" pitchFamily="2" charset="-122"/>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i</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gn="just">
              <a:lnSpc>
                <a:spcPct val="90000"/>
              </a:lnSpc>
              <a:buFontTx/>
              <a:buNone/>
            </a:pPr>
            <a:r>
              <a:rPr lang="zh-CN" altLang="en-US" sz="2800" b="1" dirty="0">
                <a:latin typeface="宋体" panose="02010600030101010101" pitchFamily="2" charset="-122"/>
                <a:ea typeface="宋体" panose="02010600030101010101" pitchFamily="2" charset="-122"/>
              </a:rPr>
              <a:t> 修改隐藏层权矩阵：</a:t>
            </a:r>
            <a:r>
              <a:rPr lang="en-US" altLang="zh-CN" sz="2800" b="1" dirty="0">
                <a:latin typeface="宋体" panose="02010600030101010101" pitchFamily="2" charset="-122"/>
                <a:ea typeface="宋体" panose="02010600030101010101" pitchFamily="2" charset="-122"/>
              </a:rPr>
              <a:t>for k=1 to n &amp; </a:t>
            </a:r>
            <a:r>
              <a:rPr lang="en-US" altLang="zh-CN" sz="2800" b="1" dirty="0" err="1">
                <a:latin typeface="宋体" panose="02010600030101010101" pitchFamily="2" charset="-122"/>
                <a:ea typeface="宋体" panose="02010600030101010101" pitchFamily="2" charset="-122"/>
              </a:rPr>
              <a:t>i</a:t>
            </a:r>
            <a:r>
              <a:rPr lang="en-US" altLang="zh-CN" sz="2800" b="1" dirty="0">
                <a:latin typeface="宋体" panose="02010600030101010101" pitchFamily="2" charset="-122"/>
                <a:ea typeface="宋体" panose="02010600030101010101" pitchFamily="2" charset="-122"/>
              </a:rPr>
              <a:t>=1 to H</a:t>
            </a:r>
            <a:endParaRPr lang="en-US" altLang="zh-CN" sz="2800" b="1" dirty="0">
              <a:latin typeface="宋体" panose="02010600030101010101" pitchFamily="2" charset="-122"/>
              <a:ea typeface="宋体" panose="02010600030101010101" pitchFamily="2" charset="-122"/>
            </a:endParaRPr>
          </a:p>
          <a:p>
            <a:pPr>
              <a:lnSpc>
                <a:spcPct val="90000"/>
              </a:lnSpc>
              <a:buFontTx/>
              <a:buNone/>
            </a:pPr>
            <a:r>
              <a:rPr lang="en-US" altLang="zh-CN" sz="2800" b="1" dirty="0">
                <a:latin typeface="宋体" panose="02010600030101010101" pitchFamily="2" charset="-122"/>
                <a:ea typeface="宋体" panose="02010600030101010101" pitchFamily="2" charset="-122"/>
              </a:rPr>
              <a:t>	    V[</a:t>
            </a:r>
            <a:r>
              <a:rPr lang="en-US" altLang="zh-CN" sz="2800" b="1" dirty="0" err="1">
                <a:latin typeface="宋体" panose="02010600030101010101" pitchFamily="2" charset="-122"/>
                <a:ea typeface="宋体" panose="02010600030101010101" pitchFamily="2" charset="-122"/>
              </a:rPr>
              <a:t>k,i</a:t>
            </a:r>
            <a:r>
              <a:rPr lang="en-US" altLang="zh-CN" sz="2800" b="1" dirty="0">
                <a:latin typeface="宋体" panose="02010600030101010101" pitchFamily="2" charset="-122"/>
                <a:ea typeface="宋体" panose="02010600030101010101" pitchFamily="2" charset="-122"/>
              </a:rPr>
              <a:t>]= V[</a:t>
            </a:r>
            <a:r>
              <a:rPr lang="en-US" altLang="zh-CN" sz="2800" b="1" dirty="0" err="1">
                <a:latin typeface="宋体" panose="02010600030101010101" pitchFamily="2" charset="-122"/>
                <a:ea typeface="宋体" panose="02010600030101010101" pitchFamily="2" charset="-122"/>
              </a:rPr>
              <a:t>k,i</a:t>
            </a:r>
            <a:r>
              <a:rPr lang="en-US" altLang="zh-CN" sz="2800" b="1" dirty="0">
                <a:latin typeface="宋体" panose="02010600030101010101" pitchFamily="2" charset="-122"/>
                <a:ea typeface="宋体" panose="02010600030101010101" pitchFamily="2" charset="-122"/>
              </a:rPr>
              <a:t>]+ α*X[k]* ∆</a:t>
            </a:r>
            <a:r>
              <a:rPr lang="en-US" altLang="zh-CN" sz="2800" b="1" baseline="-30000" dirty="0">
                <a:latin typeface="宋体" panose="02010600030101010101" pitchFamily="2" charset="-122"/>
                <a:ea typeface="宋体" panose="02010600030101010101" pitchFamily="2" charset="-122"/>
              </a:rPr>
              <a:t>h</a:t>
            </a:r>
            <a:r>
              <a:rPr lang="en-US" altLang="zh-CN" sz="2800" b="1" dirty="0">
                <a:latin typeface="宋体" panose="02010600030101010101" pitchFamily="2" charset="-122"/>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i</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
        <p:nvSpPr>
          <p:cNvPr id="2" name="标题 1"/>
          <p:cNvSpPr>
            <a:spLocks noGrp="1"/>
          </p:cNvSpPr>
          <p:nvPr>
            <p:ph type="title"/>
          </p:nvPr>
        </p:nvSpPr>
        <p:spPr>
          <a:xfrm>
            <a:off x="762000" y="725170"/>
            <a:ext cx="8229600" cy="533400"/>
          </a:xfrm>
        </p:spPr>
        <p:txBody>
          <a:bodyPr/>
          <a:lstStyle/>
          <a:p>
            <a:r>
              <a:rPr lang="zh-CN" altLang="en-US" dirty="0">
                <a:solidFill>
                  <a:srgbClr val="C00000"/>
                </a:solidFill>
                <a:latin typeface="宋体" panose="02010600030101010101" pitchFamily="2" charset="-122"/>
                <a:ea typeface="宋体" panose="02010600030101010101" pitchFamily="2" charset="-122"/>
              </a:rPr>
              <a:t>算法的主要实现环节 </a:t>
            </a:r>
            <a:endParaRPr lang="zh-CN" altLang="en-US" dirty="0">
              <a:solidFill>
                <a:srgbClr val="C00000"/>
              </a:solidFill>
              <a:latin typeface="宋体" panose="02010600030101010101" pitchFamily="2" charset="-122"/>
              <a:ea typeface="宋体" panose="02010600030101010101" pitchFamily="2" charset="-122"/>
            </a:endParaRPr>
          </a:p>
        </p:txBody>
      </p:sp>
      <p:sp>
        <p:nvSpPr>
          <p:cNvPr id="5" name="Rectangle 2"/>
          <p:cNvSpPr txBox="1">
            <a:spLocks noChangeArrowheads="1"/>
          </p:cNvSpPr>
          <p:nvPr/>
        </p:nvSpPr>
        <p:spPr bwMode="auto">
          <a:xfrm>
            <a:off x="541020" y="0"/>
            <a:ext cx="8138160" cy="612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6.4 BP</a:t>
            </a:r>
            <a:r>
              <a:rPr lang="zh-CN" altLang="en-US" sz="4000" dirty="0" smtClean="0">
                <a:latin typeface="宋体" panose="02010600030101010101" pitchFamily="2" charset="-122"/>
                <a:ea typeface="宋体" panose="02010600030101010101" pitchFamily="2" charset="-122"/>
              </a:rPr>
              <a:t>神经网络</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 calcmode="lin" valueType="num">
                                      <p:cBhvr additive="base">
                                        <p:cTn id="7" dur="500" fill="hold"/>
                                        <p:tgtEl>
                                          <p:spTgt spid="180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0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0227">
                                            <p:txEl>
                                              <p:pRg st="1" end="1"/>
                                            </p:txEl>
                                          </p:spTgt>
                                        </p:tgtEl>
                                        <p:attrNameLst>
                                          <p:attrName>style.visibility</p:attrName>
                                        </p:attrNameLst>
                                      </p:cBhvr>
                                      <p:to>
                                        <p:strVal val="visible"/>
                                      </p:to>
                                    </p:set>
                                    <p:anim calcmode="lin" valueType="num">
                                      <p:cBhvr additive="base">
                                        <p:cTn id="13" dur="500" fill="hold"/>
                                        <p:tgtEl>
                                          <p:spTgt spid="1802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02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0227">
                                            <p:txEl>
                                              <p:pRg st="2" end="2"/>
                                            </p:txEl>
                                          </p:spTgt>
                                        </p:tgtEl>
                                        <p:attrNameLst>
                                          <p:attrName>style.visibility</p:attrName>
                                        </p:attrNameLst>
                                      </p:cBhvr>
                                      <p:to>
                                        <p:strVal val="visible"/>
                                      </p:to>
                                    </p:set>
                                    <p:anim calcmode="lin" valueType="num">
                                      <p:cBhvr additive="base">
                                        <p:cTn id="19" dur="500" fill="hold"/>
                                        <p:tgtEl>
                                          <p:spTgt spid="1802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02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0227">
                                            <p:txEl>
                                              <p:pRg st="3" end="3"/>
                                            </p:txEl>
                                          </p:spTgt>
                                        </p:tgtEl>
                                        <p:attrNameLst>
                                          <p:attrName>style.visibility</p:attrName>
                                        </p:attrNameLst>
                                      </p:cBhvr>
                                      <p:to>
                                        <p:strVal val="visible"/>
                                      </p:to>
                                    </p:set>
                                    <p:anim calcmode="lin" valueType="num">
                                      <p:cBhvr additive="base">
                                        <p:cTn id="25" dur="500" fill="hold"/>
                                        <p:tgtEl>
                                          <p:spTgt spid="1802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02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0227">
                                            <p:txEl>
                                              <p:pRg st="4" end="4"/>
                                            </p:txEl>
                                          </p:spTgt>
                                        </p:tgtEl>
                                        <p:attrNameLst>
                                          <p:attrName>style.visibility</p:attrName>
                                        </p:attrNameLst>
                                      </p:cBhvr>
                                      <p:to>
                                        <p:strVal val="visible"/>
                                      </p:to>
                                    </p:set>
                                    <p:anim calcmode="lin" valueType="num">
                                      <p:cBhvr additive="base">
                                        <p:cTn id="31" dur="500" fill="hold"/>
                                        <p:tgtEl>
                                          <p:spTgt spid="1802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02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0227">
                                            <p:txEl>
                                              <p:pRg st="5" end="5"/>
                                            </p:txEl>
                                          </p:spTgt>
                                        </p:tgtEl>
                                        <p:attrNameLst>
                                          <p:attrName>style.visibility</p:attrName>
                                        </p:attrNameLst>
                                      </p:cBhvr>
                                      <p:to>
                                        <p:strVal val="visible"/>
                                      </p:to>
                                    </p:set>
                                    <p:anim calcmode="lin" valueType="num">
                                      <p:cBhvr additive="base">
                                        <p:cTn id="37" dur="500" fill="hold"/>
                                        <p:tgtEl>
                                          <p:spTgt spid="1802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02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0227">
                                            <p:txEl>
                                              <p:pRg st="6" end="6"/>
                                            </p:txEl>
                                          </p:spTgt>
                                        </p:tgtEl>
                                        <p:attrNameLst>
                                          <p:attrName>style.visibility</p:attrName>
                                        </p:attrNameLst>
                                      </p:cBhvr>
                                      <p:to>
                                        <p:strVal val="visible"/>
                                      </p:to>
                                    </p:set>
                                    <p:anim calcmode="lin" valueType="num">
                                      <p:cBhvr additive="base">
                                        <p:cTn id="43" dur="500" fill="hold"/>
                                        <p:tgtEl>
                                          <p:spTgt spid="18022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02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0227">
                                            <p:txEl>
                                              <p:pRg st="7" end="7"/>
                                            </p:txEl>
                                          </p:spTgt>
                                        </p:tgtEl>
                                        <p:attrNameLst>
                                          <p:attrName>style.visibility</p:attrName>
                                        </p:attrNameLst>
                                      </p:cBhvr>
                                      <p:to>
                                        <p:strVal val="visible"/>
                                      </p:to>
                                    </p:set>
                                    <p:anim calcmode="lin" valueType="num">
                                      <p:cBhvr additive="base">
                                        <p:cTn id="49" dur="500" fill="hold"/>
                                        <p:tgtEl>
                                          <p:spTgt spid="18022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022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autoUpdateAnimBg="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 y="974090"/>
            <a:ext cx="8991600" cy="5502910"/>
          </a:xfrm>
        </p:spPr>
        <p:txBody>
          <a:bodyPr/>
          <a:lstStyle/>
          <a:p>
            <a:r>
              <a:rPr lang="zh-CN" altLang="en-US" dirty="0">
                <a:latin typeface="宋体" panose="02010600030101010101" pitchFamily="2" charset="-122"/>
                <a:ea typeface="宋体" panose="02010600030101010101" pitchFamily="2" charset="-122"/>
              </a:rPr>
              <a:t>较好地解决了因样本的顺序引起的精度问题和训练的抖动问题 </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收敛速度：比较慢</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偏移量：给每一个神经元增加一个偏移量来加快收敛速度 </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冲量：联接权的本次修改要考虑上次修改的影响，以减少抖动问题 </a:t>
            </a:r>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
        <p:nvSpPr>
          <p:cNvPr id="4" name="Rectangle 2"/>
          <p:cNvSpPr txBox="1">
            <a:spLocks noGrp="1" noChangeArrowheads="1"/>
          </p:cNvSpPr>
          <p:nvPr>
            <p:ph type="title"/>
          </p:nvPr>
        </p:nvSpPr>
        <p:spPr bwMode="auto">
          <a:xfrm>
            <a:off x="762000" y="0"/>
            <a:ext cx="8229600" cy="59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6.4 BP</a:t>
            </a:r>
            <a:r>
              <a:rPr lang="zh-CN" altLang="en-US" sz="4000" dirty="0" smtClean="0">
                <a:latin typeface="宋体" panose="02010600030101010101" pitchFamily="2" charset="-122"/>
                <a:ea typeface="宋体" panose="02010600030101010101" pitchFamily="2" charset="-122"/>
              </a:rPr>
              <a:t>神经网络</a:t>
            </a:r>
            <a:endParaRPr lang="zh-CN" altLang="en-US" sz="4000" dirty="0">
              <a:latin typeface="宋体" panose="02010600030101010101" pitchFamily="2" charset="-122"/>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 y="727075"/>
            <a:ext cx="8991600" cy="5749925"/>
          </a:xfrm>
        </p:spPr>
        <p:txBody>
          <a:bodyPr/>
          <a:lstStyle/>
          <a:p>
            <a:r>
              <a:rPr lang="zh-CN" altLang="zh-CN" dirty="0" smtClean="0">
                <a:latin typeface="宋体" panose="02010600030101010101" pitchFamily="2" charset="-122"/>
                <a:ea typeface="宋体" panose="02010600030101010101" pitchFamily="2" charset="-122"/>
              </a:rPr>
              <a:t>基于神经网络</a:t>
            </a:r>
            <a:r>
              <a:rPr lang="zh-CN" altLang="zh-CN" dirty="0">
                <a:latin typeface="宋体" panose="02010600030101010101" pitchFamily="2" charset="-122"/>
                <a:ea typeface="宋体" panose="02010600030101010101" pitchFamily="2" charset="-122"/>
              </a:rPr>
              <a:t>的财产损失评估</a:t>
            </a:r>
            <a:r>
              <a:rPr lang="zh-CN" altLang="zh-CN" dirty="0" smtClean="0">
                <a:latin typeface="宋体" panose="02010600030101010101" pitchFamily="2" charset="-122"/>
                <a:ea typeface="宋体" panose="02010600030101010101" pitchFamily="2" charset="-122"/>
              </a:rPr>
              <a:t>模型</a:t>
            </a:r>
            <a:endParaRPr lang="en-US" altLang="zh-CN" dirty="0" smtClean="0">
              <a:latin typeface="宋体" panose="02010600030101010101" pitchFamily="2" charset="-122"/>
              <a:ea typeface="宋体" panose="02010600030101010101" pitchFamily="2" charset="-122"/>
            </a:endParaRPr>
          </a:p>
          <a:p>
            <a:pPr lvl="1"/>
            <a:r>
              <a:rPr lang="zh-CN" altLang="zh-CN" dirty="0" smtClean="0">
                <a:latin typeface="宋体" panose="02010600030101010101" pitchFamily="2" charset="-122"/>
                <a:ea typeface="宋体" panose="02010600030101010101" pitchFamily="2" charset="-122"/>
              </a:rPr>
              <a:t>财产</a:t>
            </a:r>
            <a:r>
              <a:rPr lang="zh-CN" altLang="zh-CN" dirty="0">
                <a:latin typeface="宋体" panose="02010600030101010101" pitchFamily="2" charset="-122"/>
                <a:ea typeface="宋体" panose="02010600030101010101" pitchFamily="2" charset="-122"/>
              </a:rPr>
              <a:t>损失评估模型主要是指</a:t>
            </a:r>
            <a:r>
              <a:rPr lang="en-US" altLang="zh-CN" dirty="0">
                <a:latin typeface="宋体" panose="02010600030101010101" pitchFamily="2" charset="-122"/>
                <a:ea typeface="宋体" panose="02010600030101010101" pitchFamily="2" charset="-122"/>
              </a:rPr>
              <a:t>F(</a:t>
            </a:r>
            <a:r>
              <a:rPr lang="zh-CN" altLang="zh-CN" dirty="0">
                <a:latin typeface="宋体" panose="02010600030101010101" pitchFamily="2" charset="-122"/>
                <a:ea typeface="宋体" panose="02010600030101010101" pitchFamily="2" charset="-122"/>
              </a:rPr>
              <a:t>财产损失率</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与</a:t>
            </a:r>
            <a:r>
              <a:rPr lang="en-US" altLang="zh-CN" dirty="0">
                <a:latin typeface="宋体" panose="02010600030101010101" pitchFamily="2" charset="-122"/>
                <a:ea typeface="宋体" panose="02010600030101010101" pitchFamily="2" charset="-122"/>
              </a:rPr>
              <a:t>h(</a:t>
            </a:r>
            <a:r>
              <a:rPr lang="zh-CN" altLang="zh-CN" dirty="0">
                <a:latin typeface="宋体" panose="02010600030101010101" pitchFamily="2" charset="-122"/>
                <a:ea typeface="宋体" panose="02010600030101010101" pitchFamily="2" charset="-122"/>
              </a:rPr>
              <a:t>水深</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函数关系式</a:t>
            </a:r>
            <a:r>
              <a:rPr lang="zh-CN" altLang="zh-CN"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lvl="1"/>
            <a:r>
              <a:rPr lang="zh-CN" altLang="zh-CN" dirty="0" smtClean="0">
                <a:latin typeface="宋体" panose="02010600030101010101" pitchFamily="2" charset="-122"/>
                <a:ea typeface="宋体" panose="02010600030101010101" pitchFamily="2" charset="-122"/>
              </a:rPr>
              <a:t>财产</a:t>
            </a:r>
            <a:r>
              <a:rPr lang="zh-CN" altLang="zh-CN" dirty="0">
                <a:latin typeface="宋体" panose="02010600030101010101" pitchFamily="2" charset="-122"/>
                <a:ea typeface="宋体" panose="02010600030101010101" pitchFamily="2" charset="-122"/>
              </a:rPr>
              <a:t>损失评估模型有三类</a:t>
            </a:r>
            <a:r>
              <a:rPr lang="zh-CN" altLang="zh-CN"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lvl="2"/>
            <a:r>
              <a:rPr lang="zh-CN" altLang="zh-CN" sz="2400" dirty="0" smtClean="0">
                <a:latin typeface="宋体" panose="02010600030101010101" pitchFamily="2" charset="-122"/>
                <a:ea typeface="宋体" panose="02010600030101010101" pitchFamily="2" charset="-122"/>
              </a:rPr>
              <a:t>多项式</a:t>
            </a:r>
            <a:r>
              <a:rPr lang="zh-CN" altLang="zh-CN" sz="2400" dirty="0">
                <a:latin typeface="宋体" panose="02010600030101010101" pitchFamily="2" charset="-122"/>
                <a:ea typeface="宋体" panose="02010600030101010101" pitchFamily="2" charset="-122"/>
              </a:rPr>
              <a:t>函数评估</a:t>
            </a:r>
            <a:r>
              <a:rPr lang="zh-CN" altLang="zh-CN" sz="2400" dirty="0" smtClean="0">
                <a:latin typeface="宋体" panose="02010600030101010101" pitchFamily="2" charset="-122"/>
                <a:ea typeface="宋体" panose="02010600030101010101" pitchFamily="2" charset="-122"/>
              </a:rPr>
              <a:t>模型</a:t>
            </a:r>
            <a:endParaRPr lang="en-US" altLang="zh-CN" sz="2400" dirty="0" smtClean="0">
              <a:latin typeface="宋体" panose="02010600030101010101" pitchFamily="2" charset="-122"/>
              <a:ea typeface="宋体" panose="02010600030101010101" pitchFamily="2" charset="-122"/>
            </a:endParaRPr>
          </a:p>
          <a:p>
            <a:pPr lvl="2"/>
            <a:r>
              <a:rPr lang="zh-CN" altLang="zh-CN" sz="2400" dirty="0" smtClean="0">
                <a:latin typeface="宋体" panose="02010600030101010101" pitchFamily="2" charset="-122"/>
                <a:ea typeface="宋体" panose="02010600030101010101" pitchFamily="2" charset="-122"/>
              </a:rPr>
              <a:t>指数函数</a:t>
            </a:r>
            <a:r>
              <a:rPr lang="zh-CN" altLang="zh-CN" sz="2400" dirty="0">
                <a:latin typeface="宋体" panose="02010600030101010101" pitchFamily="2" charset="-122"/>
                <a:ea typeface="宋体" panose="02010600030101010101" pitchFamily="2" charset="-122"/>
              </a:rPr>
              <a:t>型评估</a:t>
            </a:r>
            <a:r>
              <a:rPr lang="zh-CN" altLang="zh-CN" sz="2400" dirty="0" smtClean="0">
                <a:latin typeface="宋体" panose="02010600030101010101" pitchFamily="2" charset="-122"/>
                <a:ea typeface="宋体" panose="02010600030101010101" pitchFamily="2" charset="-122"/>
              </a:rPr>
              <a:t>模型</a:t>
            </a:r>
            <a:endParaRPr lang="en-US" altLang="zh-CN" sz="2400" dirty="0" smtClean="0">
              <a:latin typeface="宋体" panose="02010600030101010101" pitchFamily="2" charset="-122"/>
              <a:ea typeface="宋体" panose="02010600030101010101" pitchFamily="2" charset="-122"/>
            </a:endParaRPr>
          </a:p>
          <a:p>
            <a:pPr lvl="2"/>
            <a:r>
              <a:rPr lang="zh-CN" altLang="zh-CN" sz="2400" dirty="0" smtClean="0">
                <a:latin typeface="宋体" panose="02010600030101010101" pitchFamily="2" charset="-122"/>
                <a:ea typeface="宋体" panose="02010600030101010101" pitchFamily="2" charset="-122"/>
              </a:rPr>
              <a:t>分式</a:t>
            </a:r>
            <a:r>
              <a:rPr lang="zh-CN" altLang="zh-CN" sz="2400" dirty="0">
                <a:latin typeface="宋体" panose="02010600030101010101" pitchFamily="2" charset="-122"/>
                <a:ea typeface="宋体" panose="02010600030101010101" pitchFamily="2" charset="-122"/>
              </a:rPr>
              <a:t>函数型评估</a:t>
            </a:r>
            <a:r>
              <a:rPr lang="zh-CN" altLang="zh-CN" sz="2400" dirty="0" smtClean="0">
                <a:latin typeface="宋体" panose="02010600030101010101" pitchFamily="2" charset="-122"/>
                <a:ea typeface="宋体" panose="02010600030101010101" pitchFamily="2" charset="-122"/>
              </a:rPr>
              <a:t>模型</a:t>
            </a:r>
            <a:endParaRPr lang="en-US" altLang="zh-CN" sz="2400" dirty="0" smtClean="0">
              <a:latin typeface="宋体" panose="02010600030101010101" pitchFamily="2" charset="-122"/>
              <a:ea typeface="宋体" panose="02010600030101010101" pitchFamily="2" charset="-122"/>
            </a:endParaRPr>
          </a:p>
          <a:p>
            <a:pPr lvl="1"/>
            <a:r>
              <a:rPr lang="zh-CN" altLang="zh-CN" dirty="0" smtClean="0">
                <a:latin typeface="宋体" panose="02010600030101010101" pitchFamily="2" charset="-122"/>
                <a:ea typeface="宋体" panose="02010600030101010101" pitchFamily="2" charset="-122"/>
              </a:rPr>
              <a:t>三</a:t>
            </a:r>
            <a:r>
              <a:rPr lang="zh-CN" altLang="zh-CN" dirty="0">
                <a:latin typeface="宋体" panose="02010600030101010101" pitchFamily="2" charset="-122"/>
                <a:ea typeface="宋体" panose="02010600030101010101" pitchFamily="2" charset="-122"/>
              </a:rPr>
              <a:t>种模型可以精确描述某一种财产在特定条件下的</a:t>
            </a:r>
            <a:r>
              <a:rPr lang="zh-CN" altLang="zh-CN" dirty="0" smtClean="0">
                <a:latin typeface="宋体" panose="02010600030101010101" pitchFamily="2" charset="-122"/>
                <a:ea typeface="宋体" panose="02010600030101010101" pitchFamily="2" charset="-122"/>
              </a:rPr>
              <a:t>损失率</a:t>
            </a:r>
            <a:endParaRPr lang="en-US" altLang="zh-CN" dirty="0" smtClean="0">
              <a:latin typeface="宋体" panose="02010600030101010101" pitchFamily="2" charset="-122"/>
              <a:ea typeface="宋体" panose="02010600030101010101" pitchFamily="2" charset="-122"/>
            </a:endParaRPr>
          </a:p>
          <a:p>
            <a:pPr lvl="1"/>
            <a:r>
              <a:rPr lang="zh-CN" altLang="zh-CN" dirty="0" smtClean="0">
                <a:latin typeface="宋体" panose="02010600030101010101" pitchFamily="2" charset="-122"/>
                <a:ea typeface="宋体" panose="02010600030101010101" pitchFamily="2" charset="-122"/>
              </a:rPr>
              <a:t>但是</a:t>
            </a:r>
            <a:r>
              <a:rPr lang="zh-CN" altLang="zh-CN" dirty="0">
                <a:latin typeface="宋体" panose="02010600030101010101" pitchFamily="2" charset="-122"/>
                <a:ea typeface="宋体" panose="02010600030101010101" pitchFamily="2" charset="-122"/>
              </a:rPr>
              <a:t>不能同时描述另一种财产损失，通用性差；而且只考虑单一的影响因素</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水深</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，实用性差</a:t>
            </a:r>
            <a:endParaRPr lang="zh-CN" altLang="en-US" dirty="0">
              <a:latin typeface="宋体" panose="02010600030101010101" pitchFamily="2" charset="-122"/>
              <a:ea typeface="宋体" panose="02010600030101010101" pitchFamily="2" charset="-122"/>
            </a:endParaRPr>
          </a:p>
        </p:txBody>
      </p:sp>
      <p:sp>
        <p:nvSpPr>
          <p:cNvPr id="4" name="Rectangle 2"/>
          <p:cNvSpPr txBox="1">
            <a:spLocks noGrp="1" noChangeArrowheads="1"/>
          </p:cNvSpPr>
          <p:nvPr>
            <p:ph type="title"/>
          </p:nvPr>
        </p:nvSpPr>
        <p:spPr bwMode="auto">
          <a:xfrm>
            <a:off x="762000" y="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6.5 </a:t>
            </a:r>
            <a:r>
              <a:rPr lang="zh-CN" altLang="en-US" sz="4000" dirty="0" smtClean="0">
                <a:latin typeface="宋体" panose="02010600030101010101" pitchFamily="2" charset="-122"/>
                <a:ea typeface="宋体" panose="02010600030101010101" pitchFamily="2" charset="-122"/>
              </a:rPr>
              <a:t>神经网络应用实例</a:t>
            </a:r>
            <a:endParaRPr lang="zh-CN" altLang="en-US" sz="4000" dirty="0">
              <a:latin typeface="宋体" panose="02010600030101010101" pitchFamily="2" charset="-122"/>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62000" y="69215"/>
            <a:ext cx="8229600" cy="505460"/>
          </a:xfrm>
        </p:spPr>
        <p:txBody>
          <a:bodyPr/>
          <a:p>
            <a:r>
              <a:rPr lang="en-US" altLang="zh-CN" sz="4000">
                <a:latin typeface="宋体" panose="02010600030101010101" pitchFamily="2" charset="-122"/>
                <a:ea typeface="宋体" panose="02010600030101010101" pitchFamily="2" charset="-122"/>
              </a:rPr>
              <a:t>6 </a:t>
            </a:r>
            <a:r>
              <a:rPr lang="zh-CN" altLang="en-US" sz="4000">
                <a:latin typeface="宋体" panose="02010600030101010101" pitchFamily="2" charset="-122"/>
                <a:ea typeface="宋体" panose="02010600030101010101" pitchFamily="2" charset="-122"/>
              </a:rPr>
              <a:t>神经网络</a:t>
            </a:r>
            <a:endParaRPr lang="zh-CN" altLang="en-US" sz="4000">
              <a:latin typeface="宋体" panose="02010600030101010101" pitchFamily="2" charset="-122"/>
              <a:ea typeface="宋体" panose="02010600030101010101" pitchFamily="2" charset="-122"/>
            </a:endParaRPr>
          </a:p>
        </p:txBody>
      </p:sp>
      <p:sp>
        <p:nvSpPr>
          <p:cNvPr id="4" name="文本框 3"/>
          <p:cNvSpPr txBox="1"/>
          <p:nvPr/>
        </p:nvSpPr>
        <p:spPr>
          <a:xfrm>
            <a:off x="762000" y="862330"/>
            <a:ext cx="7882255" cy="3749040"/>
          </a:xfrm>
          <a:prstGeom prst="rect">
            <a:avLst/>
          </a:prstGeom>
          <a:noFill/>
        </p:spPr>
        <p:txBody>
          <a:bodyPr wrap="square" rtlCol="0" anchor="t">
            <a:spAutoFit/>
          </a:bodyPr>
          <a:p>
            <a:pPr algn="l">
              <a:lnSpc>
                <a:spcPct val="150000"/>
              </a:lnSpc>
              <a:buFont typeface="Wingdings" panose="05000000000000000000" pitchFamily="2" charset="2"/>
              <a:buNone/>
            </a:pPr>
            <a:r>
              <a:rPr lang="en-US" altLang="zh-CN" sz="3200" b="1">
                <a:solidFill>
                  <a:schemeClr val="tx1"/>
                </a:solidFill>
                <a:latin typeface="宋体" panose="02010600030101010101" pitchFamily="2" charset="-122"/>
                <a:sym typeface="+mn-ea"/>
              </a:rPr>
              <a:t>6.1	</a:t>
            </a:r>
            <a:r>
              <a:rPr lang="zh-CN" altLang="en-US" sz="3200" b="1">
                <a:solidFill>
                  <a:schemeClr val="tx1"/>
                </a:solidFill>
                <a:latin typeface="宋体" panose="02010600030101010101" pitchFamily="2" charset="-122"/>
                <a:sym typeface="+mn-ea"/>
              </a:rPr>
              <a:t>人工神经网络的提出</a:t>
            </a:r>
            <a:endParaRPr lang="zh-CN" altLang="en-US" sz="3200" b="1" dirty="0">
              <a:solidFill>
                <a:schemeClr val="tx1"/>
              </a:solidFill>
              <a:latin typeface="宋体" panose="02010600030101010101" pitchFamily="2" charset="-122"/>
              <a:sym typeface="+mn-ea"/>
            </a:endParaRPr>
          </a:p>
          <a:p>
            <a:pPr algn="l">
              <a:lnSpc>
                <a:spcPct val="150000"/>
              </a:lnSpc>
              <a:buFont typeface="Wingdings" panose="05000000000000000000" pitchFamily="2" charset="2"/>
              <a:buNone/>
            </a:pPr>
            <a:r>
              <a:rPr lang="en-US" altLang="zh-CN" sz="3200" b="1" smtClean="0">
                <a:latin typeface="宋体" panose="02010600030101010101" pitchFamily="2" charset="-122"/>
                <a:sym typeface="+mn-ea"/>
              </a:rPr>
              <a:t>6.2	</a:t>
            </a:r>
            <a:r>
              <a:rPr lang="zh-CN" altLang="en-US" sz="3200" b="1" smtClean="0">
                <a:latin typeface="宋体" panose="02010600030101010101" pitchFamily="2" charset="-122"/>
                <a:sym typeface="+mn-ea"/>
              </a:rPr>
              <a:t>人工神经网络的概念</a:t>
            </a:r>
            <a:endParaRPr lang="zh-CN" altLang="en-US" sz="3200" b="1" dirty="0">
              <a:latin typeface="宋体" panose="02010600030101010101" pitchFamily="2" charset="-122"/>
              <a:cs typeface="Arial" panose="020B0604020202020204" pitchFamily="34" charset="0"/>
            </a:endParaRPr>
          </a:p>
          <a:p>
            <a:pPr lvl="0" algn="just">
              <a:lnSpc>
                <a:spcPct val="150000"/>
              </a:lnSpc>
              <a:buFont typeface="Wingdings" panose="05000000000000000000" pitchFamily="2" charset="2"/>
              <a:buNone/>
            </a:pPr>
            <a:r>
              <a:rPr sz="3200" b="1" dirty="0">
                <a:latin typeface="宋体" panose="02010600030101010101" pitchFamily="2" charset="-122"/>
                <a:sym typeface="+mn-ea"/>
              </a:rPr>
              <a:t>6.3</a:t>
            </a:r>
            <a:r>
              <a:rPr lang="en-US" sz="3200" b="1" dirty="0">
                <a:latin typeface="宋体" panose="02010600030101010101" pitchFamily="2" charset="-122"/>
                <a:sym typeface="+mn-ea"/>
              </a:rPr>
              <a:t>	</a:t>
            </a:r>
            <a:r>
              <a:rPr sz="3200" b="1" dirty="0">
                <a:latin typeface="宋体" panose="02010600030101010101" pitchFamily="2" charset="-122"/>
                <a:sym typeface="+mn-ea"/>
              </a:rPr>
              <a:t>人工神经网络的训练 </a:t>
            </a:r>
            <a:endParaRPr sz="3200" b="1" dirty="0">
              <a:latin typeface="宋体" panose="02010600030101010101" pitchFamily="2" charset="-122"/>
              <a:sym typeface="+mn-ea"/>
            </a:endParaRPr>
          </a:p>
          <a:p>
            <a:pPr lvl="0" algn="just">
              <a:lnSpc>
                <a:spcPct val="150000"/>
              </a:lnSpc>
              <a:buFont typeface="Wingdings" panose="05000000000000000000" pitchFamily="2" charset="2"/>
              <a:buNone/>
            </a:pPr>
            <a:r>
              <a:rPr sz="3200" b="1" dirty="0">
                <a:latin typeface="宋体" panose="02010600030101010101" pitchFamily="2" charset="-122"/>
                <a:sym typeface="+mn-ea"/>
              </a:rPr>
              <a:t>6.4</a:t>
            </a:r>
            <a:r>
              <a:rPr lang="en-US" sz="3200" b="1" dirty="0">
                <a:latin typeface="宋体" panose="02010600030101010101" pitchFamily="2" charset="-122"/>
                <a:sym typeface="+mn-ea"/>
              </a:rPr>
              <a:t>	</a:t>
            </a:r>
            <a:r>
              <a:rPr sz="3200" b="1" dirty="0">
                <a:latin typeface="宋体" panose="02010600030101010101" pitchFamily="2" charset="-122"/>
                <a:sym typeface="+mn-ea"/>
              </a:rPr>
              <a:t>BP神经网络</a:t>
            </a:r>
            <a:endParaRPr sz="3200" b="1" dirty="0">
              <a:latin typeface="宋体" panose="02010600030101010101" pitchFamily="2" charset="-122"/>
              <a:sym typeface="+mn-ea"/>
            </a:endParaRPr>
          </a:p>
          <a:p>
            <a:pPr lvl="0" algn="just">
              <a:lnSpc>
                <a:spcPct val="150000"/>
              </a:lnSpc>
              <a:buFont typeface="Wingdings" panose="05000000000000000000" pitchFamily="2" charset="2"/>
              <a:buNone/>
            </a:pPr>
            <a:r>
              <a:rPr sz="3200" b="1" dirty="0">
                <a:solidFill>
                  <a:srgbClr val="FF0000"/>
                </a:solidFill>
                <a:latin typeface="宋体" panose="02010600030101010101" pitchFamily="2" charset="-122"/>
                <a:sym typeface="+mn-ea"/>
              </a:rPr>
              <a:t>6.5</a:t>
            </a:r>
            <a:r>
              <a:rPr lang="en-US" sz="3200" b="1" dirty="0">
                <a:solidFill>
                  <a:srgbClr val="FF0000"/>
                </a:solidFill>
                <a:latin typeface="宋体" panose="02010600030101010101" pitchFamily="2" charset="-122"/>
                <a:sym typeface="+mn-ea"/>
              </a:rPr>
              <a:t>	</a:t>
            </a:r>
            <a:r>
              <a:rPr sz="3200" b="1" dirty="0">
                <a:solidFill>
                  <a:srgbClr val="FF0000"/>
                </a:solidFill>
                <a:latin typeface="宋体" panose="02010600030101010101" pitchFamily="2" charset="-122"/>
                <a:sym typeface="+mn-ea"/>
              </a:rPr>
              <a:t>神经网络应用实例</a:t>
            </a:r>
            <a:endParaRPr sz="3200" b="1" dirty="0">
              <a:solidFill>
                <a:srgbClr val="FF0000"/>
              </a:solidFill>
              <a:latin typeface="宋体" panose="02010600030101010101" pitchFamily="2" charset="-122"/>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 y="883285"/>
            <a:ext cx="8991600" cy="5593715"/>
          </a:xfrm>
        </p:spPr>
        <p:txBody>
          <a:bodyPr/>
          <a:lstStyle/>
          <a:p>
            <a:pPr>
              <a:lnSpc>
                <a:spcPct val="120000"/>
              </a:lnSpc>
              <a:spcBef>
                <a:spcPts val="20"/>
              </a:spcBef>
              <a:spcAft>
                <a:spcPts val="0"/>
              </a:spcAft>
            </a:pPr>
            <a:r>
              <a:rPr lang="zh-CN" altLang="zh-CN" dirty="0">
                <a:latin typeface="宋体" panose="02010600030101010101" pitchFamily="2" charset="-122"/>
                <a:ea typeface="宋体" panose="02010600030101010101" pitchFamily="2" charset="-122"/>
              </a:rPr>
              <a:t>洪灾损失可以认为是一种对洪灾损失及其影响因素之间的复杂的非线性函数关系的逼近</a:t>
            </a:r>
            <a:r>
              <a:rPr lang="zh-CN" altLang="zh-CN" dirty="0" smtClean="0">
                <a:latin typeface="宋体" panose="02010600030101010101" pitchFamily="2" charset="-122"/>
                <a:ea typeface="宋体" panose="02010600030101010101" pitchFamily="2" charset="-122"/>
              </a:rPr>
              <a:t>问题</a:t>
            </a:r>
            <a:endParaRPr lang="en-US" altLang="zh-CN" dirty="0" smtClean="0">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zh-CN" dirty="0" smtClean="0">
                <a:latin typeface="宋体" panose="02010600030101010101" pitchFamily="2" charset="-122"/>
                <a:ea typeface="宋体" panose="02010600030101010101" pitchFamily="2" charset="-122"/>
              </a:rPr>
              <a:t>应用</a:t>
            </a:r>
            <a:r>
              <a:rPr lang="en-US" altLang="zh-CN" dirty="0">
                <a:latin typeface="宋体" panose="02010600030101010101" pitchFamily="2" charset="-122"/>
                <a:ea typeface="宋体" panose="02010600030101010101" pitchFamily="2" charset="-122"/>
              </a:rPr>
              <a:t>BP</a:t>
            </a:r>
            <a:r>
              <a:rPr lang="zh-CN" altLang="zh-CN" dirty="0" smtClean="0">
                <a:latin typeface="宋体" panose="02010600030101010101" pitchFamily="2" charset="-122"/>
                <a:ea typeface="宋体" panose="02010600030101010101" pitchFamily="2" charset="-122"/>
              </a:rPr>
              <a:t>算法，</a:t>
            </a:r>
            <a:r>
              <a:rPr lang="zh-CN" altLang="zh-CN" dirty="0">
                <a:latin typeface="宋体" panose="02010600030101010101" pitchFamily="2" charset="-122"/>
                <a:ea typeface="宋体" panose="02010600030101010101" pitchFamily="2" charset="-122"/>
              </a:rPr>
              <a:t>通过选用节点的作用函数、隐含层的层数及相应的节点数、数据的预处理、网络的训练和测试，即可建立损失率模型，并应用于洪灾直接经济损失</a:t>
            </a:r>
            <a:r>
              <a:rPr lang="zh-CN" altLang="zh-CN" dirty="0" smtClean="0">
                <a:latin typeface="宋体" panose="02010600030101010101" pitchFamily="2" charset="-122"/>
                <a:ea typeface="宋体" panose="02010600030101010101" pitchFamily="2" charset="-122"/>
              </a:rPr>
              <a:t>评估</a:t>
            </a:r>
            <a:endParaRPr lang="en-US" altLang="zh-CN" dirty="0" smtClean="0">
              <a:latin typeface="宋体" panose="02010600030101010101" pitchFamily="2" charset="-122"/>
              <a:ea typeface="宋体" panose="02010600030101010101" pitchFamily="2" charset="-122"/>
            </a:endParaRPr>
          </a:p>
          <a:p>
            <a:pPr>
              <a:lnSpc>
                <a:spcPct val="120000"/>
              </a:lnSpc>
              <a:spcBef>
                <a:spcPts val="20"/>
              </a:spcBef>
              <a:spcAft>
                <a:spcPts val="0"/>
              </a:spcAft>
            </a:pPr>
            <a:r>
              <a:rPr lang="en-US" altLang="zh-CN" dirty="0" smtClean="0">
                <a:latin typeface="宋体" panose="02010600030101010101" pitchFamily="2" charset="-122"/>
                <a:ea typeface="宋体" panose="02010600030101010101" pitchFamily="2" charset="-122"/>
              </a:rPr>
              <a:t>BP</a:t>
            </a:r>
            <a:r>
              <a:rPr lang="zh-CN" altLang="zh-CN" dirty="0">
                <a:latin typeface="宋体" panose="02010600030101010101" pitchFamily="2" charset="-122"/>
                <a:ea typeface="宋体" panose="02010600030101010101" pitchFamily="2" charset="-122"/>
              </a:rPr>
              <a:t>算法有其自身的缺点，存在局部最优问题，并且训练速度</a:t>
            </a:r>
            <a:r>
              <a:rPr lang="zh-CN" altLang="zh-CN" dirty="0" smtClean="0">
                <a:latin typeface="宋体" panose="02010600030101010101" pitchFamily="2" charset="-122"/>
                <a:ea typeface="宋体" panose="02010600030101010101" pitchFamily="2" charset="-122"/>
              </a:rPr>
              <a:t>慢</a:t>
            </a:r>
            <a:endParaRPr lang="en-US" altLang="zh-CN" dirty="0" smtClean="0">
              <a:latin typeface="宋体" panose="02010600030101010101" pitchFamily="2" charset="-122"/>
              <a:ea typeface="宋体" panose="02010600030101010101" pitchFamily="2" charset="-122"/>
            </a:endParaRPr>
          </a:p>
        </p:txBody>
      </p:sp>
      <p:sp>
        <p:nvSpPr>
          <p:cNvPr id="4" name="Rectangle 2"/>
          <p:cNvSpPr txBox="1">
            <a:spLocks noChangeArrowheads="1"/>
          </p:cNvSpPr>
          <p:nvPr/>
        </p:nvSpPr>
        <p:spPr bwMode="auto">
          <a:xfrm>
            <a:off x="666115" y="762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smtClean="0">
                <a:latin typeface="宋体" panose="02010600030101010101" pitchFamily="2" charset="-122"/>
                <a:ea typeface="宋体" panose="02010600030101010101" pitchFamily="2" charset="-122"/>
              </a:rPr>
              <a:t>6.5 </a:t>
            </a:r>
            <a:r>
              <a:rPr lang="zh-CN" altLang="en-US" sz="4000" smtClean="0">
                <a:latin typeface="宋体" panose="02010600030101010101" pitchFamily="2" charset="-122"/>
                <a:ea typeface="宋体" panose="02010600030101010101" pitchFamily="2" charset="-122"/>
              </a:rPr>
              <a:t>神经网络应用实例</a:t>
            </a:r>
            <a:endParaRPr lang="zh-CN" altLang="en-US" sz="4000" dirty="0">
              <a:latin typeface="宋体" panose="02010600030101010101" pitchFamily="2" charset="-122"/>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3200" dirty="0">
                <a:latin typeface="宋体" panose="02010600030101010101" pitchFamily="2" charset="-122"/>
                <a:ea typeface="宋体" panose="02010600030101010101" pitchFamily="2" charset="-122"/>
              </a:rPr>
              <a:t>易损度统计分析：</a:t>
            </a:r>
            <a:endParaRPr lang="zh-CN" altLang="zh-CN" sz="3200" dirty="0">
              <a:latin typeface="宋体" panose="02010600030101010101" pitchFamily="2" charset="-122"/>
              <a:ea typeface="宋体" panose="02010600030101010101" pitchFamily="2" charset="-122"/>
            </a:endParaRPr>
          </a:p>
          <a:p>
            <a:pPr lvl="1"/>
            <a:r>
              <a:rPr lang="zh-CN" altLang="zh-CN" dirty="0">
                <a:latin typeface="宋体" panose="02010600030101010101" pitchFamily="2" charset="-122"/>
                <a:ea typeface="宋体" panose="02010600030101010101" pitchFamily="2" charset="-122"/>
              </a:rPr>
              <a:t>输入：保额、赔额、险种和标的类型，这里只取出险原因与洪涝灾害有关的数据。</a:t>
            </a:r>
            <a:endParaRPr lang="zh-CN" altLang="zh-CN" dirty="0">
              <a:latin typeface="宋体" panose="02010600030101010101" pitchFamily="2" charset="-122"/>
              <a:ea typeface="宋体" panose="02010600030101010101" pitchFamily="2" charset="-122"/>
            </a:endParaRPr>
          </a:p>
          <a:p>
            <a:pPr lvl="1"/>
            <a:r>
              <a:rPr lang="zh-CN" altLang="zh-CN" dirty="0">
                <a:latin typeface="宋体" panose="02010600030101010101" pitchFamily="2" charset="-122"/>
                <a:ea typeface="宋体" panose="02010600030101010101" pitchFamily="2" charset="-122"/>
              </a:rPr>
              <a:t>处理：在各险种和标的类型下，易损度＝总赔额</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总保</a:t>
            </a:r>
            <a:r>
              <a:rPr lang="zh-CN" altLang="zh-CN" dirty="0" smtClean="0">
                <a:latin typeface="宋体" panose="02010600030101010101" pitchFamily="2" charset="-122"/>
                <a:ea typeface="宋体" panose="02010600030101010101" pitchFamily="2" charset="-122"/>
              </a:rPr>
              <a:t>额</a:t>
            </a:r>
            <a:endParaRPr lang="en-US" altLang="zh-CN" dirty="0" smtClean="0">
              <a:latin typeface="宋体" panose="02010600030101010101" pitchFamily="2" charset="-122"/>
              <a:ea typeface="宋体" panose="02010600030101010101" pitchFamily="2" charset="-122"/>
            </a:endParaRPr>
          </a:p>
          <a:p>
            <a:pPr marL="457200" lvl="1" indent="0">
              <a:buNone/>
            </a:pPr>
            <a:endParaRPr lang="zh-CN" altLang="en-US" dirty="0">
              <a:latin typeface="宋体" panose="02010600030101010101" pitchFamily="2" charset="-122"/>
              <a:ea typeface="宋体" panose="02010600030101010101" pitchFamily="2" charset="-122"/>
            </a:endParaRPr>
          </a:p>
        </p:txBody>
      </p:sp>
      <p:graphicFrame>
        <p:nvGraphicFramePr>
          <p:cNvPr id="6" name="表格 5"/>
          <p:cNvGraphicFramePr>
            <a:graphicFrameLocks noGrp="1"/>
          </p:cNvGraphicFramePr>
          <p:nvPr/>
        </p:nvGraphicFramePr>
        <p:xfrm>
          <a:off x="914400" y="3047999"/>
          <a:ext cx="7086599" cy="3352800"/>
        </p:xfrm>
        <a:graphic>
          <a:graphicData uri="http://schemas.openxmlformats.org/drawingml/2006/table">
            <a:tbl>
              <a:tblPr>
                <a:tableStyleId>{5C22544A-7EE6-4342-B048-85BDC9FD1C3A}</a:tableStyleId>
              </a:tblPr>
              <a:tblGrid>
                <a:gridCol w="2665189"/>
                <a:gridCol w="3302298"/>
                <a:gridCol w="1119112"/>
              </a:tblGrid>
              <a:tr h="335280">
                <a:tc>
                  <a:txBody>
                    <a:bodyPr/>
                    <a:lstStyle/>
                    <a:p>
                      <a:pPr algn="ctr">
                        <a:spcAft>
                          <a:spcPts val="0"/>
                        </a:spcAft>
                      </a:pPr>
                      <a:r>
                        <a:rPr lang="zh-CN" sz="1400" b="1" kern="100">
                          <a:effectLst/>
                        </a:rPr>
                        <a:t>险种</a:t>
                      </a:r>
                      <a:endParaRPr lang="zh-CN" sz="1400" b="1" kern="100">
                        <a:effectLst/>
                        <a:latin typeface="Times New Roman" panose="02020603050405020304"/>
                        <a:ea typeface="宋体" panose="02010600030101010101" pitchFamily="2" charset="-122"/>
                      </a:endParaRPr>
                    </a:p>
                  </a:txBody>
                  <a:tcPr marL="0" marR="0" marT="0" marB="0"/>
                </a:tc>
                <a:tc>
                  <a:txBody>
                    <a:bodyPr/>
                    <a:lstStyle/>
                    <a:p>
                      <a:pPr algn="ctr">
                        <a:spcAft>
                          <a:spcPts val="0"/>
                        </a:spcAft>
                      </a:pPr>
                      <a:r>
                        <a:rPr lang="zh-CN" sz="1400" b="1" kern="100">
                          <a:effectLst/>
                        </a:rPr>
                        <a:t>标的类型</a:t>
                      </a:r>
                      <a:endParaRPr lang="zh-CN" sz="1400" b="1" kern="100">
                        <a:effectLst/>
                        <a:latin typeface="Times New Roman" panose="02020603050405020304"/>
                        <a:ea typeface="宋体" panose="02010600030101010101" pitchFamily="2" charset="-122"/>
                      </a:endParaRPr>
                    </a:p>
                  </a:txBody>
                  <a:tcPr marL="9525" marR="9525" marT="9525" marB="0" anchor="b"/>
                </a:tc>
                <a:tc>
                  <a:txBody>
                    <a:bodyPr/>
                    <a:lstStyle/>
                    <a:p>
                      <a:pPr algn="ctr">
                        <a:spcAft>
                          <a:spcPts val="0"/>
                        </a:spcAft>
                      </a:pPr>
                      <a:r>
                        <a:rPr lang="zh-CN" sz="1400" b="1" kern="100">
                          <a:effectLst/>
                        </a:rPr>
                        <a:t>易损度</a:t>
                      </a:r>
                      <a:endParaRPr lang="zh-CN" sz="1400" b="1" kern="100">
                        <a:effectLst/>
                        <a:latin typeface="Times New Roman" panose="02020603050405020304"/>
                        <a:ea typeface="宋体" panose="02010600030101010101" pitchFamily="2" charset="-122"/>
                      </a:endParaRPr>
                    </a:p>
                  </a:txBody>
                  <a:tcPr marL="9525" marR="9525" marT="9525" marB="0" anchor="b"/>
                </a:tc>
              </a:tr>
              <a:tr h="335280">
                <a:tc>
                  <a:txBody>
                    <a:bodyPr/>
                    <a:lstStyle/>
                    <a:p>
                      <a:pPr algn="just">
                        <a:spcAft>
                          <a:spcPts val="0"/>
                        </a:spcAft>
                      </a:pPr>
                      <a:r>
                        <a:rPr lang="zh-CN" sz="1400" b="1" kern="100">
                          <a:effectLst/>
                        </a:rPr>
                        <a:t>家庭财产综合保险</a:t>
                      </a:r>
                      <a:endParaRPr lang="zh-CN" sz="1400" b="1" kern="100">
                        <a:effectLst/>
                        <a:latin typeface="Times New Roman" panose="02020603050405020304"/>
                        <a:ea typeface="宋体" panose="02010600030101010101" pitchFamily="2" charset="-122"/>
                      </a:endParaRPr>
                    </a:p>
                  </a:txBody>
                  <a:tcPr marL="0" marR="0" marT="0" marB="0"/>
                </a:tc>
                <a:tc>
                  <a:txBody>
                    <a:bodyPr/>
                    <a:lstStyle/>
                    <a:p>
                      <a:pPr algn="just">
                        <a:spcAft>
                          <a:spcPts val="0"/>
                        </a:spcAft>
                      </a:pPr>
                      <a:r>
                        <a:rPr lang="zh-CN" sz="1400" b="1" kern="100">
                          <a:effectLst/>
                        </a:rPr>
                        <a:t>房屋及其室内附属设施</a:t>
                      </a:r>
                      <a:endParaRPr lang="zh-CN" sz="1400" b="1" kern="100">
                        <a:effectLst/>
                        <a:latin typeface="Times New Roman" panose="02020603050405020304"/>
                        <a:ea typeface="宋体" panose="02010600030101010101" pitchFamily="2" charset="-122"/>
                      </a:endParaRPr>
                    </a:p>
                  </a:txBody>
                  <a:tcPr marL="9525" marR="9525" marT="9525" marB="0" anchor="b"/>
                </a:tc>
                <a:tc>
                  <a:txBody>
                    <a:bodyPr/>
                    <a:lstStyle/>
                    <a:p>
                      <a:pPr algn="ctr">
                        <a:spcAft>
                          <a:spcPts val="0"/>
                        </a:spcAft>
                      </a:pPr>
                      <a:r>
                        <a:rPr lang="en-US" sz="1400" b="1" kern="100">
                          <a:effectLst/>
                        </a:rPr>
                        <a:t>0.4</a:t>
                      </a:r>
                      <a:endParaRPr lang="zh-CN" sz="1400" b="1" kern="100">
                        <a:effectLst/>
                        <a:latin typeface="Times New Roman" panose="02020603050405020304"/>
                        <a:ea typeface="宋体" panose="02010600030101010101" pitchFamily="2" charset="-122"/>
                      </a:endParaRPr>
                    </a:p>
                  </a:txBody>
                  <a:tcPr marL="9525" marR="9525" marT="9525" marB="0" anchor="b"/>
                </a:tc>
              </a:tr>
              <a:tr h="335280">
                <a:tc>
                  <a:txBody>
                    <a:bodyPr/>
                    <a:lstStyle/>
                    <a:p>
                      <a:pPr algn="just">
                        <a:spcAft>
                          <a:spcPts val="0"/>
                        </a:spcAft>
                      </a:pPr>
                      <a:r>
                        <a:rPr lang="zh-CN" sz="1400" b="1" kern="100">
                          <a:effectLst/>
                        </a:rPr>
                        <a:t>家庭财产综合保险</a:t>
                      </a:r>
                      <a:endParaRPr lang="zh-CN" sz="1400" b="1" kern="100">
                        <a:effectLst/>
                        <a:latin typeface="Times New Roman" panose="02020603050405020304"/>
                        <a:ea typeface="宋体" panose="02010600030101010101" pitchFamily="2" charset="-122"/>
                      </a:endParaRPr>
                    </a:p>
                  </a:txBody>
                  <a:tcPr marL="0" marR="0" marT="0" marB="0"/>
                </a:tc>
                <a:tc>
                  <a:txBody>
                    <a:bodyPr/>
                    <a:lstStyle/>
                    <a:p>
                      <a:pPr algn="just">
                        <a:spcAft>
                          <a:spcPts val="0"/>
                        </a:spcAft>
                      </a:pPr>
                      <a:r>
                        <a:rPr lang="zh-CN" sz="1400" b="1" kern="100">
                          <a:effectLst/>
                        </a:rPr>
                        <a:t>室内装潢</a:t>
                      </a:r>
                      <a:endParaRPr lang="zh-CN" sz="1400" b="1" kern="100">
                        <a:effectLst/>
                        <a:latin typeface="Times New Roman" panose="02020603050405020304"/>
                        <a:ea typeface="宋体" panose="02010600030101010101" pitchFamily="2" charset="-122"/>
                      </a:endParaRPr>
                    </a:p>
                  </a:txBody>
                  <a:tcPr marL="9525" marR="9525" marT="9525" marB="0" anchor="b"/>
                </a:tc>
                <a:tc>
                  <a:txBody>
                    <a:bodyPr/>
                    <a:lstStyle/>
                    <a:p>
                      <a:pPr algn="ctr">
                        <a:spcAft>
                          <a:spcPts val="0"/>
                        </a:spcAft>
                      </a:pPr>
                      <a:r>
                        <a:rPr lang="en-US" sz="1400" b="1" kern="100">
                          <a:effectLst/>
                        </a:rPr>
                        <a:t>0.5</a:t>
                      </a:r>
                      <a:endParaRPr lang="zh-CN" sz="1400" b="1" kern="100">
                        <a:effectLst/>
                        <a:latin typeface="Times New Roman" panose="02020603050405020304"/>
                        <a:ea typeface="宋体" panose="02010600030101010101" pitchFamily="2" charset="-122"/>
                      </a:endParaRPr>
                    </a:p>
                  </a:txBody>
                  <a:tcPr marL="9525" marR="9525" marT="9525" marB="0" anchor="b"/>
                </a:tc>
              </a:tr>
              <a:tr h="335280">
                <a:tc>
                  <a:txBody>
                    <a:bodyPr/>
                    <a:lstStyle/>
                    <a:p>
                      <a:pPr algn="just">
                        <a:spcAft>
                          <a:spcPts val="0"/>
                        </a:spcAft>
                      </a:pPr>
                      <a:r>
                        <a:rPr lang="zh-CN" sz="1400" b="1" kern="100">
                          <a:effectLst/>
                        </a:rPr>
                        <a:t>家庭财产综合保险</a:t>
                      </a:r>
                      <a:endParaRPr lang="zh-CN" sz="1400" b="1" kern="100">
                        <a:effectLst/>
                        <a:latin typeface="Times New Roman" panose="02020603050405020304"/>
                        <a:ea typeface="宋体" panose="02010600030101010101" pitchFamily="2" charset="-122"/>
                      </a:endParaRPr>
                    </a:p>
                  </a:txBody>
                  <a:tcPr marL="0" marR="0" marT="0" marB="0"/>
                </a:tc>
                <a:tc>
                  <a:txBody>
                    <a:bodyPr/>
                    <a:lstStyle/>
                    <a:p>
                      <a:pPr algn="just">
                        <a:spcAft>
                          <a:spcPts val="0"/>
                        </a:spcAft>
                      </a:pPr>
                      <a:r>
                        <a:rPr lang="zh-CN" sz="1400" b="1" kern="100">
                          <a:effectLst/>
                        </a:rPr>
                        <a:t>家用电器</a:t>
                      </a:r>
                      <a:endParaRPr lang="zh-CN" sz="1400" b="1" kern="100">
                        <a:effectLst/>
                        <a:latin typeface="Times New Roman" panose="02020603050405020304"/>
                        <a:ea typeface="宋体" panose="02010600030101010101" pitchFamily="2" charset="-122"/>
                      </a:endParaRPr>
                    </a:p>
                  </a:txBody>
                  <a:tcPr marL="9525" marR="9525" marT="9525" marB="0" anchor="b"/>
                </a:tc>
                <a:tc>
                  <a:txBody>
                    <a:bodyPr/>
                    <a:lstStyle/>
                    <a:p>
                      <a:pPr algn="ctr">
                        <a:spcAft>
                          <a:spcPts val="0"/>
                        </a:spcAft>
                      </a:pPr>
                      <a:r>
                        <a:rPr lang="en-US" sz="1400" b="1" kern="100">
                          <a:effectLst/>
                        </a:rPr>
                        <a:t>0.7</a:t>
                      </a:r>
                      <a:endParaRPr lang="zh-CN" sz="1400" b="1" kern="100">
                        <a:effectLst/>
                        <a:latin typeface="Times New Roman" panose="02020603050405020304"/>
                        <a:ea typeface="宋体" panose="02010600030101010101" pitchFamily="2" charset="-122"/>
                      </a:endParaRPr>
                    </a:p>
                  </a:txBody>
                  <a:tcPr marL="9525" marR="9525" marT="9525" marB="0" anchor="b"/>
                </a:tc>
              </a:tr>
              <a:tr h="335280">
                <a:tc>
                  <a:txBody>
                    <a:bodyPr/>
                    <a:lstStyle/>
                    <a:p>
                      <a:pPr algn="just">
                        <a:spcAft>
                          <a:spcPts val="0"/>
                        </a:spcAft>
                      </a:pPr>
                      <a:r>
                        <a:rPr lang="zh-CN" sz="1400" b="1" kern="100">
                          <a:effectLst/>
                        </a:rPr>
                        <a:t>家庭财产综合保险</a:t>
                      </a:r>
                      <a:endParaRPr lang="zh-CN" sz="1400" b="1" kern="100">
                        <a:effectLst/>
                        <a:latin typeface="Times New Roman" panose="02020603050405020304"/>
                        <a:ea typeface="宋体" panose="02010600030101010101" pitchFamily="2" charset="-122"/>
                      </a:endParaRPr>
                    </a:p>
                  </a:txBody>
                  <a:tcPr marL="0" marR="0" marT="0" marB="0"/>
                </a:tc>
                <a:tc>
                  <a:txBody>
                    <a:bodyPr/>
                    <a:lstStyle/>
                    <a:p>
                      <a:pPr algn="just">
                        <a:spcAft>
                          <a:spcPts val="0"/>
                        </a:spcAft>
                      </a:pPr>
                      <a:r>
                        <a:rPr lang="zh-CN" sz="1400" b="1" kern="100">
                          <a:effectLst/>
                        </a:rPr>
                        <a:t>衣物和床上用品 </a:t>
                      </a:r>
                      <a:endParaRPr lang="zh-CN" sz="1400" b="1" kern="100">
                        <a:effectLst/>
                        <a:latin typeface="Times New Roman" panose="02020603050405020304"/>
                        <a:ea typeface="宋体" panose="02010600030101010101" pitchFamily="2" charset="-122"/>
                      </a:endParaRPr>
                    </a:p>
                  </a:txBody>
                  <a:tcPr marL="9525" marR="9525" marT="9525" marB="0" anchor="b"/>
                </a:tc>
                <a:tc>
                  <a:txBody>
                    <a:bodyPr/>
                    <a:lstStyle/>
                    <a:p>
                      <a:pPr algn="ctr">
                        <a:spcAft>
                          <a:spcPts val="0"/>
                        </a:spcAft>
                      </a:pPr>
                      <a:r>
                        <a:rPr lang="en-US" sz="1400" b="1" kern="100">
                          <a:effectLst/>
                        </a:rPr>
                        <a:t>0.5</a:t>
                      </a:r>
                      <a:endParaRPr lang="zh-CN" sz="1400" b="1" kern="100">
                        <a:effectLst/>
                        <a:latin typeface="Times New Roman" panose="02020603050405020304"/>
                        <a:ea typeface="宋体" panose="02010600030101010101" pitchFamily="2" charset="-122"/>
                      </a:endParaRPr>
                    </a:p>
                  </a:txBody>
                  <a:tcPr marL="9525" marR="9525" marT="9525" marB="0" anchor="b"/>
                </a:tc>
              </a:tr>
              <a:tr h="335280">
                <a:tc>
                  <a:txBody>
                    <a:bodyPr/>
                    <a:lstStyle/>
                    <a:p>
                      <a:pPr algn="just">
                        <a:spcAft>
                          <a:spcPts val="0"/>
                        </a:spcAft>
                      </a:pPr>
                      <a:r>
                        <a:rPr lang="zh-CN" sz="1400" b="1" kern="100">
                          <a:effectLst/>
                        </a:rPr>
                        <a:t>家庭财产综合保险</a:t>
                      </a:r>
                      <a:endParaRPr lang="zh-CN" sz="1400" b="1" kern="100">
                        <a:effectLst/>
                        <a:latin typeface="Times New Roman" panose="02020603050405020304"/>
                        <a:ea typeface="宋体" panose="02010600030101010101" pitchFamily="2" charset="-122"/>
                      </a:endParaRPr>
                    </a:p>
                  </a:txBody>
                  <a:tcPr marL="0" marR="0" marT="0" marB="0"/>
                </a:tc>
                <a:tc>
                  <a:txBody>
                    <a:bodyPr/>
                    <a:lstStyle/>
                    <a:p>
                      <a:pPr algn="just">
                        <a:spcAft>
                          <a:spcPts val="0"/>
                        </a:spcAft>
                      </a:pPr>
                      <a:r>
                        <a:rPr lang="zh-CN" sz="1400" b="1" kern="100">
                          <a:effectLst/>
                        </a:rPr>
                        <a:t>家具</a:t>
                      </a:r>
                      <a:endParaRPr lang="zh-CN" sz="1400" b="1" kern="100">
                        <a:effectLst/>
                        <a:latin typeface="Times New Roman" panose="02020603050405020304"/>
                        <a:ea typeface="宋体" panose="02010600030101010101" pitchFamily="2" charset="-122"/>
                      </a:endParaRPr>
                    </a:p>
                  </a:txBody>
                  <a:tcPr marL="9525" marR="9525" marT="9525" marB="0" anchor="b"/>
                </a:tc>
                <a:tc>
                  <a:txBody>
                    <a:bodyPr/>
                    <a:lstStyle/>
                    <a:p>
                      <a:pPr algn="ctr">
                        <a:spcAft>
                          <a:spcPts val="0"/>
                        </a:spcAft>
                      </a:pPr>
                      <a:r>
                        <a:rPr lang="en-US" sz="1400" b="1" kern="100">
                          <a:effectLst/>
                        </a:rPr>
                        <a:t>0.6</a:t>
                      </a:r>
                      <a:endParaRPr lang="zh-CN" sz="1400" b="1" kern="100">
                        <a:effectLst/>
                        <a:latin typeface="Times New Roman" panose="02020603050405020304"/>
                        <a:ea typeface="宋体" panose="02010600030101010101" pitchFamily="2" charset="-122"/>
                      </a:endParaRPr>
                    </a:p>
                  </a:txBody>
                  <a:tcPr marL="9525" marR="9525" marT="9525" marB="0" anchor="b"/>
                </a:tc>
              </a:tr>
              <a:tr h="335280">
                <a:tc>
                  <a:txBody>
                    <a:bodyPr/>
                    <a:lstStyle/>
                    <a:p>
                      <a:pPr algn="just">
                        <a:spcAft>
                          <a:spcPts val="0"/>
                        </a:spcAft>
                      </a:pPr>
                      <a:r>
                        <a:rPr lang="zh-CN" sz="1400" b="1" kern="100">
                          <a:effectLst/>
                        </a:rPr>
                        <a:t>家庭财产综合保险</a:t>
                      </a:r>
                      <a:endParaRPr lang="zh-CN" sz="1400" b="1" kern="100">
                        <a:effectLst/>
                        <a:latin typeface="Times New Roman" panose="02020603050405020304"/>
                        <a:ea typeface="宋体" panose="02010600030101010101" pitchFamily="2" charset="-122"/>
                      </a:endParaRPr>
                    </a:p>
                  </a:txBody>
                  <a:tcPr marL="0" marR="0" marT="0" marB="0"/>
                </a:tc>
                <a:tc>
                  <a:txBody>
                    <a:bodyPr/>
                    <a:lstStyle/>
                    <a:p>
                      <a:pPr algn="just">
                        <a:spcAft>
                          <a:spcPts val="0"/>
                        </a:spcAft>
                      </a:pPr>
                      <a:r>
                        <a:rPr lang="zh-CN" sz="1400" b="1" kern="100">
                          <a:effectLst/>
                        </a:rPr>
                        <a:t>自行车</a:t>
                      </a:r>
                      <a:endParaRPr lang="zh-CN" sz="1400" b="1" kern="100">
                        <a:effectLst/>
                        <a:latin typeface="Times New Roman" panose="02020603050405020304"/>
                        <a:ea typeface="宋体" panose="02010600030101010101" pitchFamily="2" charset="-122"/>
                      </a:endParaRPr>
                    </a:p>
                  </a:txBody>
                  <a:tcPr marL="9525" marR="9525" marT="9525" marB="0" anchor="b"/>
                </a:tc>
                <a:tc>
                  <a:txBody>
                    <a:bodyPr/>
                    <a:lstStyle/>
                    <a:p>
                      <a:pPr algn="ctr">
                        <a:spcAft>
                          <a:spcPts val="0"/>
                        </a:spcAft>
                      </a:pPr>
                      <a:r>
                        <a:rPr lang="en-US" sz="1400" b="1" kern="100">
                          <a:effectLst/>
                        </a:rPr>
                        <a:t>0.2</a:t>
                      </a:r>
                      <a:endParaRPr lang="zh-CN" sz="1400" b="1" kern="100">
                        <a:effectLst/>
                        <a:latin typeface="Times New Roman" panose="02020603050405020304"/>
                        <a:ea typeface="宋体" panose="02010600030101010101" pitchFamily="2" charset="-122"/>
                      </a:endParaRPr>
                    </a:p>
                  </a:txBody>
                  <a:tcPr marL="9525" marR="9525" marT="9525" marB="0" anchor="b"/>
                </a:tc>
              </a:tr>
              <a:tr h="335280">
                <a:tc>
                  <a:txBody>
                    <a:bodyPr/>
                    <a:lstStyle/>
                    <a:p>
                      <a:pPr algn="just">
                        <a:spcAft>
                          <a:spcPts val="0"/>
                        </a:spcAft>
                      </a:pPr>
                      <a:r>
                        <a:rPr lang="zh-CN" sz="1400" b="1" kern="100">
                          <a:effectLst/>
                        </a:rPr>
                        <a:t>家庭财产综合保险</a:t>
                      </a:r>
                      <a:endParaRPr lang="zh-CN" sz="1400" b="1" kern="100">
                        <a:effectLst/>
                        <a:latin typeface="Times New Roman" panose="02020603050405020304"/>
                        <a:ea typeface="宋体" panose="02010600030101010101" pitchFamily="2" charset="-122"/>
                      </a:endParaRPr>
                    </a:p>
                  </a:txBody>
                  <a:tcPr marL="0" marR="0" marT="0" marB="0"/>
                </a:tc>
                <a:tc>
                  <a:txBody>
                    <a:bodyPr/>
                    <a:lstStyle/>
                    <a:p>
                      <a:pPr algn="just">
                        <a:spcAft>
                          <a:spcPts val="0"/>
                        </a:spcAft>
                      </a:pPr>
                      <a:r>
                        <a:rPr lang="zh-CN" sz="1400" b="1" kern="100">
                          <a:effectLst/>
                        </a:rPr>
                        <a:t>现金、首饰</a:t>
                      </a:r>
                      <a:endParaRPr lang="zh-CN" sz="1400" b="1" kern="100">
                        <a:effectLst/>
                        <a:latin typeface="Times New Roman" panose="02020603050405020304"/>
                        <a:ea typeface="宋体" panose="02010600030101010101" pitchFamily="2" charset="-122"/>
                      </a:endParaRPr>
                    </a:p>
                  </a:txBody>
                  <a:tcPr marL="9525" marR="9525" marT="9525" marB="0" anchor="b"/>
                </a:tc>
                <a:tc>
                  <a:txBody>
                    <a:bodyPr/>
                    <a:lstStyle/>
                    <a:p>
                      <a:pPr algn="ctr">
                        <a:spcAft>
                          <a:spcPts val="0"/>
                        </a:spcAft>
                      </a:pPr>
                      <a:r>
                        <a:rPr lang="en-US" sz="1400" b="1" kern="100">
                          <a:effectLst/>
                        </a:rPr>
                        <a:t>0.3</a:t>
                      </a:r>
                      <a:endParaRPr lang="zh-CN" sz="1400" b="1" kern="100">
                        <a:effectLst/>
                        <a:latin typeface="Times New Roman" panose="02020603050405020304"/>
                        <a:ea typeface="宋体" panose="02010600030101010101" pitchFamily="2" charset="-122"/>
                      </a:endParaRPr>
                    </a:p>
                  </a:txBody>
                  <a:tcPr marL="9525" marR="9525" marT="9525" marB="0" anchor="b"/>
                </a:tc>
              </a:tr>
              <a:tr h="335280">
                <a:tc>
                  <a:txBody>
                    <a:bodyPr/>
                    <a:lstStyle/>
                    <a:p>
                      <a:pPr algn="just">
                        <a:spcAft>
                          <a:spcPts val="0"/>
                        </a:spcAft>
                      </a:pPr>
                      <a:r>
                        <a:rPr lang="zh-CN" sz="1400" b="1" kern="100">
                          <a:effectLst/>
                        </a:rPr>
                        <a:t>家庭财产综合保险</a:t>
                      </a:r>
                      <a:endParaRPr lang="zh-CN" sz="1400" b="1" kern="100">
                        <a:effectLst/>
                        <a:latin typeface="Times New Roman" panose="02020603050405020304"/>
                        <a:ea typeface="宋体" panose="02010600030101010101" pitchFamily="2" charset="-122"/>
                      </a:endParaRPr>
                    </a:p>
                  </a:txBody>
                  <a:tcPr marL="0" marR="0" marT="0" marB="0"/>
                </a:tc>
                <a:tc>
                  <a:txBody>
                    <a:bodyPr/>
                    <a:lstStyle/>
                    <a:p>
                      <a:pPr algn="just">
                        <a:spcAft>
                          <a:spcPts val="0"/>
                        </a:spcAft>
                      </a:pPr>
                      <a:r>
                        <a:rPr lang="zh-CN" sz="1400" b="1" kern="100">
                          <a:effectLst/>
                        </a:rPr>
                        <a:t>便携式用品</a:t>
                      </a:r>
                      <a:endParaRPr lang="zh-CN" sz="1400" b="1" kern="100">
                        <a:effectLst/>
                        <a:latin typeface="Times New Roman" panose="02020603050405020304"/>
                        <a:ea typeface="宋体" panose="02010600030101010101" pitchFamily="2" charset="-122"/>
                      </a:endParaRPr>
                    </a:p>
                  </a:txBody>
                  <a:tcPr marL="9525" marR="9525" marT="9525" marB="0" anchor="b"/>
                </a:tc>
                <a:tc>
                  <a:txBody>
                    <a:bodyPr/>
                    <a:lstStyle/>
                    <a:p>
                      <a:pPr algn="ctr">
                        <a:spcAft>
                          <a:spcPts val="0"/>
                        </a:spcAft>
                      </a:pPr>
                      <a:r>
                        <a:rPr lang="en-US" sz="1400" b="1" kern="100">
                          <a:effectLst/>
                        </a:rPr>
                        <a:t>0.2</a:t>
                      </a:r>
                      <a:endParaRPr lang="zh-CN" sz="1400" b="1" kern="100">
                        <a:effectLst/>
                        <a:latin typeface="Times New Roman" panose="02020603050405020304"/>
                        <a:ea typeface="宋体" panose="02010600030101010101" pitchFamily="2" charset="-122"/>
                      </a:endParaRPr>
                    </a:p>
                  </a:txBody>
                  <a:tcPr marL="9525" marR="9525" marT="9525" marB="0" anchor="b"/>
                </a:tc>
              </a:tr>
              <a:tr h="335280">
                <a:tc>
                  <a:txBody>
                    <a:bodyPr/>
                    <a:lstStyle/>
                    <a:p>
                      <a:pPr algn="just">
                        <a:spcAft>
                          <a:spcPts val="0"/>
                        </a:spcAft>
                      </a:pPr>
                      <a:r>
                        <a:rPr lang="zh-CN" sz="1400" b="1" kern="100">
                          <a:effectLst/>
                        </a:rPr>
                        <a:t>……</a:t>
                      </a:r>
                      <a:endParaRPr lang="zh-CN" sz="1400" b="1" kern="100">
                        <a:effectLst/>
                        <a:latin typeface="Times New Roman" panose="02020603050405020304"/>
                        <a:ea typeface="宋体" panose="02010600030101010101" pitchFamily="2" charset="-122"/>
                      </a:endParaRPr>
                    </a:p>
                  </a:txBody>
                  <a:tcPr marL="0" marR="0" marT="0" marB="0"/>
                </a:tc>
                <a:tc>
                  <a:txBody>
                    <a:bodyPr/>
                    <a:lstStyle/>
                    <a:p>
                      <a:pPr algn="just">
                        <a:spcAft>
                          <a:spcPts val="0"/>
                        </a:spcAft>
                      </a:pPr>
                      <a:r>
                        <a:rPr lang="zh-CN" sz="1400" b="1" kern="100">
                          <a:effectLst/>
                        </a:rPr>
                        <a:t>……</a:t>
                      </a:r>
                      <a:endParaRPr lang="zh-CN" sz="1400" b="1" kern="100">
                        <a:effectLst/>
                        <a:latin typeface="Times New Roman" panose="02020603050405020304"/>
                        <a:ea typeface="宋体" panose="02010600030101010101" pitchFamily="2" charset="-122"/>
                      </a:endParaRPr>
                    </a:p>
                  </a:txBody>
                  <a:tcPr marL="9525" marR="9525" marT="9525" marB="0" anchor="b"/>
                </a:tc>
                <a:tc>
                  <a:txBody>
                    <a:bodyPr/>
                    <a:lstStyle/>
                    <a:p>
                      <a:pPr algn="ctr">
                        <a:spcAft>
                          <a:spcPts val="0"/>
                        </a:spcAft>
                      </a:pPr>
                      <a:r>
                        <a:rPr lang="zh-CN" sz="1400" b="1" kern="100" dirty="0">
                          <a:effectLst/>
                        </a:rPr>
                        <a:t>……</a:t>
                      </a:r>
                      <a:endParaRPr lang="zh-CN" sz="1400" b="1" kern="100" dirty="0">
                        <a:effectLst/>
                        <a:latin typeface="Times New Roman" panose="02020603050405020304"/>
                        <a:ea typeface="宋体" panose="02010600030101010101" pitchFamily="2" charset="-122"/>
                      </a:endParaRPr>
                    </a:p>
                  </a:txBody>
                  <a:tcPr marL="9525" marR="9525" marT="9525" marB="0" anchor="b"/>
                </a:tc>
              </a:tr>
            </a:tbl>
          </a:graphicData>
        </a:graphic>
      </p:graphicFrame>
      <p:sp>
        <p:nvSpPr>
          <p:cNvPr id="7" name="Rectangle 2"/>
          <p:cNvSpPr txBox="1">
            <a:spLocks noGrp="1" noChangeArrowheads="1"/>
          </p:cNvSpPr>
          <p:nvPr>
            <p:ph type="title"/>
          </p:nvPr>
        </p:nvSpPr>
        <p:spPr bwMode="auto">
          <a:xfrm>
            <a:off x="762000" y="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6.5 </a:t>
            </a:r>
            <a:r>
              <a:rPr lang="zh-CN" altLang="en-US" sz="4000" dirty="0" smtClean="0">
                <a:latin typeface="宋体" panose="02010600030101010101" pitchFamily="2" charset="-122"/>
                <a:ea typeface="宋体" panose="02010600030101010101" pitchFamily="2" charset="-122"/>
              </a:rPr>
              <a:t>神经网络应用实例</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457200" y="609600"/>
          <a:ext cx="8534400" cy="5967095"/>
        </p:xfrm>
        <a:graphic>
          <a:graphicData uri="http://schemas.openxmlformats.org/presentationml/2006/ole">
            <mc:AlternateContent xmlns:mc="http://schemas.openxmlformats.org/markup-compatibility/2006">
              <mc:Choice xmlns:v="urn:schemas-microsoft-com:vml" Requires="v">
                <p:oleObj spid="_x0000_s5133" name="Visio" r:id="rId1" imgW="6714490" imgH="8427085" progId="Visio.Drawing.11">
                  <p:embed/>
                </p:oleObj>
              </mc:Choice>
              <mc:Fallback>
                <p:oleObj name="Visio" r:id="rId1" imgW="6714490" imgH="8427085"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8534400" cy="5967095"/>
                      </a:xfrm>
                      <a:prstGeom prst="rect">
                        <a:avLst/>
                      </a:prstGeom>
                      <a:noFill/>
                    </p:spPr>
                  </p:pic>
                </p:oleObj>
              </mc:Fallback>
            </mc:AlternateContent>
          </a:graphicData>
        </a:graphic>
      </p:graphicFrame>
      <p:sp>
        <p:nvSpPr>
          <p:cNvPr id="6" name="Rectangle 2"/>
          <p:cNvSpPr txBox="1">
            <a:spLocks noGrp="1" noChangeArrowheads="1"/>
          </p:cNvSpPr>
          <p:nvPr>
            <p:ph type="title"/>
          </p:nvPr>
        </p:nvSpPr>
        <p:spPr bwMode="auto">
          <a:xfrm>
            <a:off x="762000" y="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6.5 </a:t>
            </a:r>
            <a:r>
              <a:rPr lang="zh-CN" altLang="en-US" sz="4000" dirty="0" smtClean="0">
                <a:latin typeface="宋体" panose="02010600030101010101" pitchFamily="2" charset="-122"/>
                <a:ea typeface="宋体" panose="02010600030101010101" pitchFamily="2" charset="-122"/>
              </a:rPr>
              <a:t>神经网络应用实例</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20000"/>
              </a:lnSpc>
              <a:spcBef>
                <a:spcPts val="20"/>
              </a:spcBef>
              <a:spcAft>
                <a:spcPts val="0"/>
              </a:spcAft>
            </a:pPr>
            <a:r>
              <a:rPr lang="zh-CN" altLang="zh-CN" dirty="0">
                <a:latin typeface="宋体" panose="02010600030101010101" pitchFamily="2" charset="-122"/>
                <a:ea typeface="宋体" panose="02010600030101010101" pitchFamily="2" charset="-122"/>
              </a:rPr>
              <a:t>财产损失评估模型建立</a:t>
            </a:r>
            <a:r>
              <a:rPr lang="zh-CN" altLang="zh-CN" dirty="0" smtClean="0">
                <a:latin typeface="宋体" panose="02010600030101010101" pitchFamily="2" charset="-122"/>
                <a:ea typeface="宋体" panose="02010600030101010101" pitchFamily="2" charset="-122"/>
              </a:rPr>
              <a:t>过程流程图</a:t>
            </a:r>
            <a:endParaRPr lang="en-US" altLang="zh-CN" dirty="0" smtClean="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en-US" altLang="zh-CN"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a:t>
            </a:r>
            <a:r>
              <a:rPr lang="zh-CN" altLang="zh-CN" dirty="0" smtClean="0">
                <a:latin typeface="宋体" panose="02010600030101010101" pitchFamily="2" charset="-122"/>
                <a:ea typeface="宋体" panose="02010600030101010101" pitchFamily="2" charset="-122"/>
              </a:rPr>
              <a:t>从</a:t>
            </a:r>
            <a:r>
              <a:rPr lang="zh-CN" altLang="zh-CN" dirty="0">
                <a:latin typeface="宋体" panose="02010600030101010101" pitchFamily="2" charset="-122"/>
                <a:ea typeface="宋体" panose="02010600030101010101" pitchFamily="2" charset="-122"/>
              </a:rPr>
              <a:t>历史理赔数据中进行样本提取；</a:t>
            </a:r>
            <a:endParaRPr lang="zh-CN" altLang="zh-CN" dirty="0">
              <a:latin typeface="宋体" panose="02010600030101010101" pitchFamily="2" charset="-122"/>
              <a:ea typeface="宋体" panose="02010600030101010101" pitchFamily="2" charset="-122"/>
            </a:endParaRPr>
          </a:p>
          <a:p>
            <a:pPr lvl="2">
              <a:lnSpc>
                <a:spcPct val="120000"/>
              </a:lnSpc>
              <a:spcBef>
                <a:spcPts val="20"/>
              </a:spcBef>
              <a:spcAft>
                <a:spcPts val="0"/>
              </a:spcAft>
            </a:pPr>
            <a:r>
              <a:rPr lang="zh-CN" altLang="zh-CN" sz="2400" dirty="0">
                <a:latin typeface="宋体" panose="02010600030101010101" pitchFamily="2" charset="-122"/>
                <a:ea typeface="宋体" panose="02010600030101010101" pitchFamily="2" charset="-122"/>
              </a:rPr>
              <a:t>从保险公司中获取某一时间段内的出险原因为洪涝灾害的历史理赔数据，从这些数据中提取出损失率</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赔付信息中的赔付金额</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保险金额</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、险种、标的类型、出险时间和出险地点；其中损失率为样本输出。</a:t>
            </a:r>
            <a:endParaRPr lang="zh-CN" altLang="zh-CN" sz="2400" dirty="0">
              <a:latin typeface="宋体" panose="02010600030101010101" pitchFamily="2" charset="-122"/>
              <a:ea typeface="宋体" panose="02010600030101010101" pitchFamily="2" charset="-122"/>
            </a:endParaRPr>
          </a:p>
          <a:p>
            <a:pPr lvl="2">
              <a:lnSpc>
                <a:spcPct val="120000"/>
              </a:lnSpc>
              <a:spcBef>
                <a:spcPts val="20"/>
              </a:spcBef>
              <a:spcAft>
                <a:spcPts val="0"/>
              </a:spcAft>
            </a:pPr>
            <a:r>
              <a:rPr lang="zh-CN" altLang="zh-CN" sz="2400" dirty="0">
                <a:latin typeface="宋体" panose="02010600030101010101" pitchFamily="2" charset="-122"/>
                <a:ea typeface="宋体" panose="02010600030101010101" pitchFamily="2" charset="-122"/>
              </a:rPr>
              <a:t>根据险种和标的类型查找已经生成的标的易损度表，得到标的的易损度；</a:t>
            </a:r>
            <a:endParaRPr lang="zh-CN" altLang="zh-CN" sz="2400" dirty="0">
              <a:latin typeface="宋体" panose="02010600030101010101" pitchFamily="2" charset="-122"/>
              <a:ea typeface="宋体" panose="02010600030101010101" pitchFamily="2" charset="-122"/>
            </a:endParaRPr>
          </a:p>
          <a:p>
            <a:pPr lvl="2">
              <a:lnSpc>
                <a:spcPct val="120000"/>
              </a:lnSpc>
              <a:spcBef>
                <a:spcPts val="20"/>
              </a:spcBef>
              <a:spcAft>
                <a:spcPts val="0"/>
              </a:spcAft>
            </a:pPr>
            <a:r>
              <a:rPr lang="zh-CN" altLang="zh-CN" sz="2400" dirty="0">
                <a:latin typeface="宋体" panose="02010600030101010101" pitchFamily="2" charset="-122"/>
                <a:ea typeface="宋体" panose="02010600030101010101" pitchFamily="2" charset="-122"/>
              </a:rPr>
              <a:t>根据出险时间和出险地点，查询历史灾害数据，得到相应的洪水淹没水深、洪水淹没时间和灾害强度</a:t>
            </a:r>
            <a:r>
              <a:rPr lang="zh-CN" altLang="zh-CN" sz="2400" dirty="0" smtClean="0">
                <a:latin typeface="宋体" panose="02010600030101010101" pitchFamily="2" charset="-122"/>
                <a:ea typeface="宋体" panose="02010600030101010101" pitchFamily="2" charset="-122"/>
              </a:rPr>
              <a:t>；标</a:t>
            </a:r>
            <a:r>
              <a:rPr lang="zh-CN" altLang="zh-CN" sz="2400" dirty="0">
                <a:latin typeface="宋体" panose="02010600030101010101" pitchFamily="2" charset="-122"/>
                <a:ea typeface="宋体" panose="02010600030101010101" pitchFamily="2" charset="-122"/>
              </a:rPr>
              <a:t>的的易损度共同组成样本输入。</a:t>
            </a:r>
            <a:endParaRPr lang="zh-CN" altLang="en-US" sz="2400" dirty="0">
              <a:latin typeface="宋体" panose="02010600030101010101" pitchFamily="2" charset="-122"/>
              <a:ea typeface="宋体" panose="02010600030101010101" pitchFamily="2" charset="-122"/>
            </a:endParaRPr>
          </a:p>
        </p:txBody>
      </p:sp>
      <p:sp>
        <p:nvSpPr>
          <p:cNvPr id="4" name="Rectangle 2"/>
          <p:cNvSpPr txBox="1">
            <a:spLocks noGrp="1" noChangeArrowheads="1"/>
          </p:cNvSpPr>
          <p:nvPr>
            <p:ph type="title"/>
          </p:nvPr>
        </p:nvSpPr>
        <p:spPr bwMode="auto">
          <a:xfrm>
            <a:off x="762000" y="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6.5 </a:t>
            </a:r>
            <a:r>
              <a:rPr lang="zh-CN" altLang="en-US" sz="4000" dirty="0" smtClean="0">
                <a:latin typeface="宋体" panose="02010600030101010101" pitchFamily="2" charset="-122"/>
                <a:ea typeface="宋体" panose="02010600030101010101" pitchFamily="2" charset="-122"/>
              </a:rPr>
              <a:t>神经网络应用实例</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0"/>
            <a:ext cx="8229600" cy="609600"/>
          </a:xfrm>
        </p:spPr>
        <p:txBody>
          <a:bodyPr/>
          <a:lstStyle/>
          <a:p>
            <a:r>
              <a:rPr lang="en-US" altLang="zh-CN" sz="4000" b="1">
                <a:latin typeface="宋体" panose="02010600030101010101" pitchFamily="2" charset="-122"/>
                <a:ea typeface="宋体" panose="02010600030101010101" pitchFamily="2" charset="-122"/>
              </a:rPr>
              <a:t>6.1 </a:t>
            </a:r>
            <a:r>
              <a:rPr lang="zh-CN" altLang="en-US" sz="4000" b="1">
                <a:latin typeface="宋体" panose="02010600030101010101" pitchFamily="2" charset="-122"/>
                <a:ea typeface="宋体" panose="02010600030101010101" pitchFamily="2" charset="-122"/>
              </a:rPr>
              <a:t>人工神经网络的提出</a:t>
            </a:r>
            <a:endParaRPr lang="zh-CN" altLang="en-US" sz="4000">
              <a:latin typeface="宋体" panose="02010600030101010101" pitchFamily="2" charset="-122"/>
              <a:ea typeface="宋体" panose="02010600030101010101" pitchFamily="2" charset="-122"/>
            </a:endParaRPr>
          </a:p>
        </p:txBody>
      </p:sp>
      <p:sp>
        <p:nvSpPr>
          <p:cNvPr id="30723" name="Rectangle 3"/>
          <p:cNvSpPr>
            <a:spLocks noGrp="1" noChangeArrowheads="1"/>
          </p:cNvSpPr>
          <p:nvPr>
            <p:ph type="body" idx="1"/>
          </p:nvPr>
        </p:nvSpPr>
        <p:spPr>
          <a:xfrm>
            <a:off x="76200" y="765175"/>
            <a:ext cx="8991600" cy="5711825"/>
          </a:xfrm>
        </p:spPr>
        <p:txBody>
          <a:bodyPr/>
          <a:lstStyle/>
          <a:p>
            <a:r>
              <a:rPr lang="en-US" altLang="zh-CN" b="1"/>
              <a:t> </a:t>
            </a:r>
            <a:r>
              <a:rPr lang="zh-CN" altLang="en-US" b="1">
                <a:latin typeface="宋体" panose="02010600030101010101" pitchFamily="2" charset="-122"/>
                <a:ea typeface="宋体" panose="02010600030101010101" pitchFamily="2" charset="-122"/>
              </a:rPr>
              <a:t>物理符号系统</a:t>
            </a:r>
            <a:endParaRPr lang="zh-CN" altLang="en-US">
              <a:latin typeface="宋体" panose="02010600030101010101" pitchFamily="2" charset="-122"/>
              <a:ea typeface="宋体" panose="02010600030101010101" pitchFamily="2" charset="-122"/>
            </a:endParaRPr>
          </a:p>
        </p:txBody>
      </p:sp>
      <p:sp>
        <p:nvSpPr>
          <p:cNvPr id="30724" name="Rectangle 4"/>
          <p:cNvSpPr>
            <a:spLocks noChangeArrowheads="1"/>
          </p:cNvSpPr>
          <p:nvPr/>
        </p:nvSpPr>
        <p:spPr bwMode="auto">
          <a:xfrm>
            <a:off x="762000" y="1752600"/>
            <a:ext cx="6858000" cy="44196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latin typeface="Times New Roman" panose="02020603050405020304" pitchFamily="18" charset="0"/>
              </a:rPr>
              <a:t> </a:t>
            </a:r>
            <a:r>
              <a:rPr lang="zh-CN" altLang="en-US" b="1" dirty="0">
                <a:latin typeface="Times New Roman" panose="02020603050405020304" pitchFamily="18" charset="0"/>
              </a:rPr>
              <a:t>人脑的反映     形式化</a:t>
            </a:r>
            <a:endParaRPr lang="zh-CN" altLang="en-US" b="1" dirty="0">
              <a:latin typeface="Times New Roman" panose="02020603050405020304" pitchFamily="18" charset="0"/>
            </a:endParaRPr>
          </a:p>
          <a:p>
            <a:pPr algn="ctr"/>
            <a:r>
              <a:rPr lang="zh-CN" altLang="en-US" b="1" dirty="0">
                <a:latin typeface="Times New Roman" panose="02020603050405020304" pitchFamily="18" charset="0"/>
              </a:rPr>
              <a:t> </a:t>
            </a:r>
            <a:endParaRPr lang="zh-CN" altLang="en-US" b="1" dirty="0">
              <a:latin typeface="Times New Roman" panose="02020603050405020304" pitchFamily="18" charset="0"/>
            </a:endParaRPr>
          </a:p>
          <a:p>
            <a:pPr algn="ctr"/>
            <a:r>
              <a:rPr lang="zh-CN" altLang="en-US" b="1" dirty="0">
                <a:latin typeface="Times New Roman" panose="02020603050405020304" pitchFamily="18" charset="0"/>
              </a:rPr>
              <a:t> 现实              信息              数据</a:t>
            </a:r>
            <a:endParaRPr lang="zh-CN" altLang="en-US" b="1" dirty="0">
              <a:latin typeface="Times New Roman" panose="02020603050405020304" pitchFamily="18" charset="0"/>
            </a:endParaRPr>
          </a:p>
          <a:p>
            <a:pPr algn="ctr"/>
            <a:r>
              <a:rPr lang="zh-CN" altLang="en-US" b="1" dirty="0">
                <a:latin typeface="Times New Roman" panose="02020603050405020304" pitchFamily="18" charset="0"/>
              </a:rPr>
              <a:t> </a:t>
            </a:r>
            <a:endParaRPr lang="zh-CN" altLang="en-US" b="1" dirty="0">
              <a:latin typeface="Times New Roman" panose="02020603050405020304" pitchFamily="18" charset="0"/>
            </a:endParaRPr>
          </a:p>
          <a:p>
            <a:pPr algn="ctr"/>
            <a:r>
              <a:rPr lang="zh-CN" altLang="en-US" b="1" dirty="0">
                <a:latin typeface="Times New Roman" panose="02020603050405020304" pitchFamily="18" charset="0"/>
              </a:rPr>
              <a:t> </a:t>
            </a:r>
            <a:endParaRPr lang="zh-CN" altLang="en-US" b="1" dirty="0">
              <a:latin typeface="Times New Roman" panose="02020603050405020304" pitchFamily="18" charset="0"/>
            </a:endParaRPr>
          </a:p>
          <a:p>
            <a:pPr algn="ctr"/>
            <a:r>
              <a:rPr lang="zh-CN" altLang="en-US" b="1" dirty="0">
                <a:latin typeface="Times New Roman" panose="02020603050405020304" pitchFamily="18" charset="0"/>
              </a:rPr>
              <a:t>    物理系统                            物理符号系统</a:t>
            </a:r>
            <a:endParaRPr lang="zh-CN" altLang="en-US" b="1" dirty="0">
              <a:latin typeface="Times New Roman" panose="02020603050405020304" pitchFamily="18" charset="0"/>
            </a:endParaRPr>
          </a:p>
          <a:p>
            <a:pPr algn="ctr"/>
            <a:r>
              <a:rPr lang="zh-CN" altLang="en-US" b="1" dirty="0">
                <a:latin typeface="Times New Roman" panose="02020603050405020304" pitchFamily="18" charset="0"/>
              </a:rPr>
              <a:t> </a:t>
            </a:r>
            <a:endParaRPr lang="zh-CN" altLang="en-US" b="1" dirty="0">
              <a:latin typeface="Times New Roman" panose="02020603050405020304" pitchFamily="18" charset="0"/>
            </a:endParaRPr>
          </a:p>
          <a:p>
            <a:pPr algn="ctr"/>
            <a:r>
              <a:rPr lang="zh-CN" altLang="en-US" b="1" dirty="0">
                <a:latin typeface="Times New Roman" panose="02020603050405020304" pitchFamily="18" charset="0"/>
              </a:rPr>
              <a:t>                                                表现智能</a:t>
            </a:r>
            <a:endParaRPr lang="zh-CN" altLang="en-US" b="1" dirty="0">
              <a:latin typeface="Times New Roman" panose="02020603050405020304" pitchFamily="18" charset="0"/>
            </a:endParaRPr>
          </a:p>
        </p:txBody>
      </p:sp>
      <p:grpSp>
        <p:nvGrpSpPr>
          <p:cNvPr id="30725" name="Group 5"/>
          <p:cNvGrpSpPr/>
          <p:nvPr/>
        </p:nvGrpSpPr>
        <p:grpSpPr bwMode="auto">
          <a:xfrm>
            <a:off x="3038475" y="3208338"/>
            <a:ext cx="2514600" cy="1668462"/>
            <a:chOff x="3417" y="7941"/>
            <a:chExt cx="3960" cy="2628"/>
          </a:xfrm>
        </p:grpSpPr>
        <p:sp>
          <p:nvSpPr>
            <p:cNvPr id="30726" name="AutoShape 6"/>
            <p:cNvSpPr>
              <a:spLocks noChangeArrowheads="1"/>
            </p:cNvSpPr>
            <p:nvPr/>
          </p:nvSpPr>
          <p:spPr bwMode="auto">
            <a:xfrm>
              <a:off x="3765" y="8682"/>
              <a:ext cx="1440" cy="156"/>
            </a:xfrm>
            <a:prstGeom prst="rightArrow">
              <a:avLst>
                <a:gd name="adj1" fmla="val 50000"/>
                <a:gd name="adj2" fmla="val 230769"/>
              </a:avLst>
            </a:prstGeom>
            <a:solidFill>
              <a:srgbClr val="FFFFFF"/>
            </a:solidFill>
            <a:ln w="9525">
              <a:solidFill>
                <a:srgbClr val="000000"/>
              </a:solidFill>
              <a:miter lim="800000"/>
            </a:ln>
          </p:spPr>
          <p:txBody>
            <a:bodyPr/>
            <a:lstStyle/>
            <a:p>
              <a:endParaRPr lang="zh-CN" altLang="en-US"/>
            </a:p>
          </p:txBody>
        </p:sp>
        <p:sp>
          <p:nvSpPr>
            <p:cNvPr id="30727" name="AutoShape 7"/>
            <p:cNvSpPr>
              <a:spLocks noChangeArrowheads="1"/>
            </p:cNvSpPr>
            <p:nvPr/>
          </p:nvSpPr>
          <p:spPr bwMode="auto">
            <a:xfrm>
              <a:off x="5622" y="8697"/>
              <a:ext cx="1440" cy="156"/>
            </a:xfrm>
            <a:prstGeom prst="rightArrow">
              <a:avLst>
                <a:gd name="adj1" fmla="val 50000"/>
                <a:gd name="adj2" fmla="val 230769"/>
              </a:avLst>
            </a:prstGeom>
            <a:solidFill>
              <a:srgbClr val="FFFFFF"/>
            </a:solidFill>
            <a:ln w="9525">
              <a:solidFill>
                <a:srgbClr val="000000"/>
              </a:solidFill>
              <a:miter lim="800000"/>
            </a:ln>
          </p:spPr>
          <p:txBody>
            <a:bodyPr/>
            <a:lstStyle/>
            <a:p>
              <a:endParaRPr lang="zh-CN" altLang="en-US"/>
            </a:p>
          </p:txBody>
        </p:sp>
        <p:sp>
          <p:nvSpPr>
            <p:cNvPr id="30728" name="Line 8"/>
            <p:cNvSpPr>
              <a:spLocks noChangeShapeType="1"/>
            </p:cNvSpPr>
            <p:nvPr/>
          </p:nvSpPr>
          <p:spPr bwMode="auto">
            <a:xfrm>
              <a:off x="4497" y="7941"/>
              <a:ext cx="0" cy="7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9" name="Line 9"/>
            <p:cNvSpPr>
              <a:spLocks noChangeShapeType="1"/>
            </p:cNvSpPr>
            <p:nvPr/>
          </p:nvSpPr>
          <p:spPr bwMode="auto">
            <a:xfrm>
              <a:off x="6297" y="7992"/>
              <a:ext cx="0" cy="7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0" name="Line 10"/>
            <p:cNvSpPr>
              <a:spLocks noChangeShapeType="1"/>
            </p:cNvSpPr>
            <p:nvPr/>
          </p:nvSpPr>
          <p:spPr bwMode="auto">
            <a:xfrm>
              <a:off x="3417" y="8928"/>
              <a:ext cx="0" cy="93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1" name="Line 11"/>
            <p:cNvSpPr>
              <a:spLocks noChangeShapeType="1"/>
            </p:cNvSpPr>
            <p:nvPr/>
          </p:nvSpPr>
          <p:spPr bwMode="auto">
            <a:xfrm>
              <a:off x="7377" y="8928"/>
              <a:ext cx="0" cy="93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2" name="AutoShape 12"/>
            <p:cNvSpPr>
              <a:spLocks noChangeArrowheads="1"/>
            </p:cNvSpPr>
            <p:nvPr/>
          </p:nvSpPr>
          <p:spPr bwMode="auto">
            <a:xfrm>
              <a:off x="3747" y="9945"/>
              <a:ext cx="2880" cy="156"/>
            </a:xfrm>
            <a:prstGeom prst="leftArrow">
              <a:avLst>
                <a:gd name="adj1" fmla="val 50000"/>
                <a:gd name="adj2" fmla="val 461538"/>
              </a:avLst>
            </a:prstGeom>
            <a:solidFill>
              <a:srgbClr val="FFFFFF"/>
            </a:solidFill>
            <a:ln w="9525">
              <a:solidFill>
                <a:srgbClr val="000000"/>
              </a:solidFill>
              <a:miter lim="800000"/>
            </a:ln>
          </p:spPr>
          <p:txBody>
            <a:bodyPr/>
            <a:lstStyle/>
            <a:p>
              <a:endParaRPr lang="zh-CN" altLang="en-US"/>
            </a:p>
          </p:txBody>
        </p:sp>
        <p:sp>
          <p:nvSpPr>
            <p:cNvPr id="30733" name="AutoShape 13"/>
            <p:cNvSpPr>
              <a:spLocks noChangeArrowheads="1"/>
            </p:cNvSpPr>
            <p:nvPr/>
          </p:nvSpPr>
          <p:spPr bwMode="auto">
            <a:xfrm>
              <a:off x="7197" y="10101"/>
              <a:ext cx="180" cy="468"/>
            </a:xfrm>
            <a:prstGeom prst="curvedLeftArrow">
              <a:avLst>
                <a:gd name="adj1" fmla="val 52000"/>
                <a:gd name="adj2" fmla="val 104000"/>
                <a:gd name="adj3" fmla="val 33333"/>
              </a:avLst>
            </a:prstGeom>
            <a:solidFill>
              <a:srgbClr val="FFFFFF"/>
            </a:solidFill>
            <a:ln w="9525">
              <a:solidFill>
                <a:srgbClr val="000000"/>
              </a:solidFill>
              <a:miter lim="800000"/>
            </a:ln>
          </p:spPr>
          <p:txBody>
            <a:bodyPr/>
            <a:lstStyle/>
            <a:p>
              <a:endParaRPr lang="zh-CN" alt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9075" y="609600"/>
            <a:ext cx="8562340" cy="5867400"/>
          </a:xfrm>
        </p:spPr>
        <p:txBody>
          <a:bodyPr/>
          <a:lstStyle/>
          <a:p>
            <a:pPr lvl="1"/>
            <a:r>
              <a:rPr lang="en-US" altLang="zh-CN" dirty="0" smtClean="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a:t>
            </a:r>
            <a:r>
              <a:rPr lang="zh-CN" altLang="zh-CN" dirty="0" smtClean="0">
                <a:latin typeface="宋体" panose="02010600030101010101" pitchFamily="2" charset="-122"/>
                <a:ea typeface="宋体" panose="02010600030101010101" pitchFamily="2" charset="-122"/>
              </a:rPr>
              <a:t>根据</a:t>
            </a:r>
            <a:r>
              <a:rPr lang="zh-CN" altLang="zh-CN" dirty="0">
                <a:latin typeface="宋体" panose="02010600030101010101" pitchFamily="2" charset="-122"/>
                <a:ea typeface="宋体" panose="02010600030101010101" pitchFamily="2" charset="-122"/>
              </a:rPr>
              <a:t>模型的样本输入和样本输出进行模型学习，确定模型的各个参数。</a:t>
            </a:r>
            <a:endParaRPr lang="zh-CN" altLang="zh-CN" dirty="0">
              <a:latin typeface="宋体" panose="02010600030101010101" pitchFamily="2" charset="-122"/>
              <a:ea typeface="宋体" panose="02010600030101010101" pitchFamily="2" charset="-122"/>
            </a:endParaRPr>
          </a:p>
          <a:p>
            <a:pPr lvl="2"/>
            <a:r>
              <a:rPr lang="zh-CN" altLang="zh-CN" dirty="0">
                <a:latin typeface="宋体" panose="02010600030101010101" pitchFamily="2" charset="-122"/>
                <a:ea typeface="宋体" panose="02010600030101010101" pitchFamily="2" charset="-122"/>
              </a:rPr>
              <a:t>用</a:t>
            </a: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表示</a:t>
            </a:r>
            <a:r>
              <a:rPr lang="zh-CN" altLang="zh-CN" dirty="0">
                <a:latin typeface="宋体" panose="02010600030101010101" pitchFamily="2" charset="-122"/>
                <a:ea typeface="宋体" panose="02010600030101010101" pitchFamily="2" charset="-122"/>
              </a:rPr>
              <a:t>模型的输入，其中：</a:t>
            </a:r>
            <a:r>
              <a:rPr lang="en-US" altLang="zh-CN" dirty="0">
                <a:latin typeface="宋体" panose="02010600030101010101" pitchFamily="2" charset="-122"/>
                <a:ea typeface="宋体" panose="02010600030101010101" pitchFamily="2" charset="-122"/>
              </a:rPr>
              <a:t> </a:t>
            </a:r>
            <a:endParaRPr lang="zh-CN" altLang="zh-CN" dirty="0">
              <a:latin typeface="宋体" panose="02010600030101010101" pitchFamily="2" charset="-122"/>
              <a:ea typeface="宋体" panose="02010600030101010101" pitchFamily="2" charset="-122"/>
            </a:endParaRPr>
          </a:p>
          <a:p>
            <a:pPr lvl="2"/>
            <a:r>
              <a:rPr lang="en-US" altLang="zh-CN" dirty="0" smtClean="0">
                <a:latin typeface="宋体" panose="02010600030101010101" pitchFamily="2" charset="-122"/>
                <a:ea typeface="宋体" panose="02010600030101010101" pitchFamily="2" charset="-122"/>
              </a:rPr>
              <a:t>x1</a:t>
            </a:r>
            <a:r>
              <a:rPr lang="zh-CN" altLang="zh-CN" dirty="0" smtClean="0">
                <a:latin typeface="宋体" panose="02010600030101010101" pitchFamily="2" charset="-122"/>
                <a:ea typeface="宋体" panose="02010600030101010101" pitchFamily="2" charset="-122"/>
              </a:rPr>
              <a:t>－洪水淹没</a:t>
            </a:r>
            <a:r>
              <a:rPr lang="zh-CN" altLang="zh-CN" dirty="0">
                <a:latin typeface="宋体" panose="02010600030101010101" pitchFamily="2" charset="-122"/>
                <a:ea typeface="宋体" panose="02010600030101010101" pitchFamily="2" charset="-122"/>
              </a:rPr>
              <a:t>水深</a:t>
            </a:r>
            <a:endParaRPr lang="zh-CN" altLang="zh-CN" dirty="0">
              <a:latin typeface="宋体" panose="02010600030101010101" pitchFamily="2" charset="-122"/>
              <a:ea typeface="宋体" panose="02010600030101010101" pitchFamily="2" charset="-122"/>
            </a:endParaRPr>
          </a:p>
          <a:p>
            <a:pPr lvl="2"/>
            <a:r>
              <a:rPr lang="en-US" altLang="zh-CN" dirty="0" smtClean="0">
                <a:latin typeface="宋体" panose="02010600030101010101" pitchFamily="2" charset="-122"/>
                <a:ea typeface="宋体" panose="02010600030101010101" pitchFamily="2" charset="-122"/>
              </a:rPr>
              <a:t>x2</a:t>
            </a:r>
            <a:r>
              <a:rPr lang="zh-CN" altLang="zh-CN" dirty="0" smtClean="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洪水淹没时间</a:t>
            </a:r>
            <a:endParaRPr lang="zh-CN" altLang="zh-CN" dirty="0">
              <a:latin typeface="宋体" panose="02010600030101010101" pitchFamily="2" charset="-122"/>
              <a:ea typeface="宋体" panose="02010600030101010101" pitchFamily="2" charset="-122"/>
            </a:endParaRPr>
          </a:p>
          <a:p>
            <a:pPr lvl="2"/>
            <a:r>
              <a:rPr lang="en-US" altLang="zh-CN" dirty="0" smtClean="0">
                <a:latin typeface="宋体" panose="02010600030101010101" pitchFamily="2" charset="-122"/>
                <a:ea typeface="宋体" panose="02010600030101010101" pitchFamily="2" charset="-122"/>
              </a:rPr>
              <a:t>x3</a:t>
            </a:r>
            <a:r>
              <a:rPr lang="zh-CN" altLang="zh-CN" dirty="0" smtClean="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灾害强度</a:t>
            </a:r>
            <a:endParaRPr lang="zh-CN" altLang="zh-CN" dirty="0">
              <a:latin typeface="宋体" panose="02010600030101010101" pitchFamily="2" charset="-122"/>
              <a:ea typeface="宋体" panose="02010600030101010101" pitchFamily="2" charset="-122"/>
            </a:endParaRPr>
          </a:p>
          <a:p>
            <a:pPr lvl="2"/>
            <a:r>
              <a:rPr lang="en-US" altLang="zh-CN" dirty="0" smtClean="0">
                <a:latin typeface="宋体" panose="02010600030101010101" pitchFamily="2" charset="-122"/>
                <a:ea typeface="宋体" panose="02010600030101010101" pitchFamily="2" charset="-122"/>
              </a:rPr>
              <a:t>x4</a:t>
            </a:r>
            <a:r>
              <a:rPr lang="zh-CN" altLang="zh-CN" dirty="0" smtClean="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标的易损度</a:t>
            </a:r>
            <a:endParaRPr lang="zh-CN" altLang="zh-CN" dirty="0">
              <a:latin typeface="宋体" panose="02010600030101010101" pitchFamily="2" charset="-122"/>
              <a:ea typeface="宋体" panose="02010600030101010101" pitchFamily="2" charset="-122"/>
            </a:endParaRPr>
          </a:p>
          <a:p>
            <a:pPr lvl="2"/>
            <a:r>
              <a:rPr lang="zh-CN" altLang="zh-CN" dirty="0">
                <a:latin typeface="宋体" panose="02010600030101010101" pitchFamily="2" charset="-122"/>
                <a:ea typeface="宋体" panose="02010600030101010101" pitchFamily="2" charset="-122"/>
              </a:rPr>
              <a:t>用</a:t>
            </a: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y</a:t>
            </a:r>
            <a:r>
              <a:rPr lang="zh-CN" altLang="zh-CN" dirty="0" smtClean="0">
                <a:latin typeface="宋体" panose="02010600030101010101" pitchFamily="2" charset="-122"/>
                <a:ea typeface="宋体" panose="02010600030101010101" pitchFamily="2" charset="-122"/>
              </a:rPr>
              <a:t>表示</a:t>
            </a:r>
            <a:r>
              <a:rPr lang="zh-CN" altLang="zh-CN" dirty="0">
                <a:latin typeface="宋体" panose="02010600030101010101" pitchFamily="2" charset="-122"/>
                <a:ea typeface="宋体" panose="02010600030101010101" pitchFamily="2" charset="-122"/>
              </a:rPr>
              <a:t>模型的输出，</a:t>
            </a:r>
            <a:r>
              <a:rPr lang="zh-CN" altLang="zh-CN" dirty="0" smtClean="0">
                <a:latin typeface="宋体" panose="02010600030101010101" pitchFamily="2" charset="-122"/>
                <a:ea typeface="宋体" panose="02010600030101010101" pitchFamily="2" charset="-122"/>
              </a:rPr>
              <a:t>即</a:t>
            </a:r>
            <a:r>
              <a:rPr lang="en-US" altLang="zh-CN" dirty="0" err="1" smtClean="0">
                <a:latin typeface="宋体" panose="02010600030101010101" pitchFamily="2" charset="-122"/>
                <a:ea typeface="宋体" panose="02010600030101010101" pitchFamily="2" charset="-122"/>
              </a:rPr>
              <a:t>y－</a:t>
            </a:r>
            <a:r>
              <a:rPr lang="en-US" altLang="zh-CN" dirty="0" err="1">
                <a:latin typeface="宋体" panose="02010600030101010101" pitchFamily="2" charset="-122"/>
                <a:ea typeface="宋体" panose="02010600030101010101" pitchFamily="2" charset="-122"/>
              </a:rPr>
              <a:t>损失率</a:t>
            </a:r>
            <a:endParaRPr lang="en-US" altLang="zh-CN" dirty="0">
              <a:latin typeface="宋体" panose="02010600030101010101" pitchFamily="2" charset="-122"/>
              <a:ea typeface="宋体" panose="02010600030101010101" pitchFamily="2" charset="-122"/>
            </a:endParaRPr>
          </a:p>
          <a:p>
            <a:pPr marL="914400" lvl="2" indent="0">
              <a:buNone/>
            </a:pPr>
            <a:endParaRPr lang="zh-CN" altLang="zh-CN" dirty="0"/>
          </a:p>
          <a:p>
            <a:pPr lvl="1"/>
            <a:endParaRPr lang="zh-CN" altLang="en-US"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4035" y="1637665"/>
            <a:ext cx="1371600"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981200" y="4191000"/>
          <a:ext cx="4260036" cy="2362200"/>
        </p:xfrm>
        <a:graphic>
          <a:graphicData uri="http://schemas.openxmlformats.org/presentationml/2006/ole">
            <mc:AlternateContent xmlns:mc="http://schemas.openxmlformats.org/markup-compatibility/2006">
              <mc:Choice xmlns:v="urn:schemas-microsoft-com:vml" Requires="v">
                <p:oleObj spid="_x0000_s6159" name="Visio" r:id="rId2" imgW="2656205" imgH="1743710" progId="Visio.Drawing.11">
                  <p:embed/>
                </p:oleObj>
              </mc:Choice>
              <mc:Fallback>
                <p:oleObj name="Visio" r:id="rId2" imgW="2656205" imgH="1743710"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191000"/>
                        <a:ext cx="4260036" cy="2362200"/>
                      </a:xfrm>
                      <a:prstGeom prst="rect">
                        <a:avLst/>
                      </a:prstGeom>
                      <a:noFill/>
                    </p:spPr>
                  </p:pic>
                </p:oleObj>
              </mc:Fallback>
            </mc:AlternateContent>
          </a:graphicData>
        </a:graphic>
      </p:graphicFrame>
      <p:sp>
        <p:nvSpPr>
          <p:cNvPr id="7" name="Rectangle 2"/>
          <p:cNvSpPr txBox="1">
            <a:spLocks noGrp="1" noChangeArrowheads="1"/>
          </p:cNvSpPr>
          <p:nvPr>
            <p:ph type="title"/>
          </p:nvPr>
        </p:nvSpPr>
        <p:spPr bwMode="auto">
          <a:xfrm>
            <a:off x="762000" y="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6.5 </a:t>
            </a:r>
            <a:r>
              <a:rPr lang="zh-CN" altLang="en-US" sz="4000" dirty="0" smtClean="0">
                <a:latin typeface="宋体" panose="02010600030101010101" pitchFamily="2" charset="-122"/>
                <a:ea typeface="宋体" panose="02010600030101010101" pitchFamily="2" charset="-122"/>
              </a:rPr>
              <a:t>神经网络应用实例</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latin typeface="宋体" panose="02010600030101010101" pitchFamily="2" charset="-122"/>
                <a:ea typeface="宋体" panose="02010600030101010101" pitchFamily="2" charset="-122"/>
              </a:rPr>
              <a:t>财产损失评估应用的步骤如下：</a:t>
            </a:r>
            <a:endParaRPr lang="zh-CN" altLang="zh-CN" dirty="0">
              <a:latin typeface="宋体" panose="02010600030101010101" pitchFamily="2" charset="-122"/>
              <a:ea typeface="宋体" panose="02010600030101010101" pitchFamily="2" charset="-122"/>
            </a:endParaRPr>
          </a:p>
          <a:p>
            <a:pPr lvl="1"/>
            <a:r>
              <a:rPr lang="zh-CN" altLang="zh-CN" dirty="0">
                <a:latin typeface="宋体" panose="02010600030101010101" pitchFamily="2" charset="-122"/>
                <a:ea typeface="宋体" panose="02010600030101010101" pitchFamily="2" charset="-122"/>
              </a:rPr>
              <a:t>从灾害图层中提取灾害数据，包括淹没水深、淹没时间、灾害强度和淹没区域；</a:t>
            </a:r>
            <a:endParaRPr lang="zh-CN" altLang="zh-CN" dirty="0">
              <a:latin typeface="宋体" panose="02010600030101010101" pitchFamily="2" charset="-122"/>
              <a:ea typeface="宋体" panose="02010600030101010101" pitchFamily="2" charset="-122"/>
            </a:endParaRPr>
          </a:p>
          <a:p>
            <a:pPr lvl="1"/>
            <a:r>
              <a:rPr lang="zh-CN" altLang="zh-CN" dirty="0">
                <a:latin typeface="宋体" panose="02010600030101010101" pitchFamily="2" charset="-122"/>
                <a:ea typeface="宋体" panose="02010600030101010101" pitchFamily="2" charset="-122"/>
              </a:rPr>
              <a:t>把在灾害图层中提取的淹没区域与保险责任图层进行叠加，得到受损标的信息，包括险种、标的类型和标的价值。根据险种和标的类型查找标的易损度表，得到标的的易损度；</a:t>
            </a:r>
            <a:endParaRPr lang="zh-CN" altLang="zh-CN" dirty="0">
              <a:latin typeface="宋体" panose="02010600030101010101" pitchFamily="2" charset="-122"/>
              <a:ea typeface="宋体" panose="02010600030101010101" pitchFamily="2" charset="-122"/>
            </a:endParaRPr>
          </a:p>
          <a:p>
            <a:pPr lvl="1"/>
            <a:r>
              <a:rPr lang="zh-CN" altLang="zh-CN" dirty="0">
                <a:latin typeface="宋体" panose="02010600030101010101" pitchFamily="2" charset="-122"/>
                <a:ea typeface="宋体" panose="02010600030101010101" pitchFamily="2" charset="-122"/>
              </a:rPr>
              <a:t>淹没水深、淹没时间、灾害强度和标的易损度共同组成财产损失评估模型的输入因子，通过评估模型方法运算得到各损失标的的损失率。</a:t>
            </a:r>
            <a:endParaRPr lang="zh-CN" altLang="zh-CN" dirty="0">
              <a:latin typeface="宋体" panose="02010600030101010101" pitchFamily="2" charset="-122"/>
              <a:ea typeface="宋体" panose="02010600030101010101" pitchFamily="2" charset="-122"/>
            </a:endParaRPr>
          </a:p>
          <a:p>
            <a:pPr lvl="1"/>
            <a:r>
              <a:rPr lang="zh-CN" altLang="zh-CN" dirty="0">
                <a:latin typeface="宋体" panose="02010600030101010101" pitchFamily="2" charset="-122"/>
                <a:ea typeface="宋体" panose="02010600030101010101" pitchFamily="2" charset="-122"/>
              </a:rPr>
              <a:t>把损失评估结果展现给用户，分成以保单为中心和以客户为中心两种方式。</a:t>
            </a:r>
            <a:endParaRPr lang="zh-CN" altLang="zh-CN" dirty="0">
              <a:latin typeface="宋体" panose="02010600030101010101" pitchFamily="2" charset="-122"/>
              <a:ea typeface="宋体" panose="02010600030101010101" pitchFamily="2" charset="-122"/>
            </a:endParaRPr>
          </a:p>
          <a:p>
            <a:pPr lvl="1"/>
            <a:endParaRPr lang="zh-CN" altLang="en-US" dirty="0"/>
          </a:p>
        </p:txBody>
      </p:sp>
      <p:sp>
        <p:nvSpPr>
          <p:cNvPr id="4" name="Rectangle 2"/>
          <p:cNvSpPr txBox="1">
            <a:spLocks noGrp="1" noChangeArrowheads="1"/>
          </p:cNvSpPr>
          <p:nvPr>
            <p:ph type="title"/>
          </p:nvPr>
        </p:nvSpPr>
        <p:spPr bwMode="auto">
          <a:xfrm>
            <a:off x="762000" y="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6.5 </a:t>
            </a:r>
            <a:r>
              <a:rPr lang="zh-CN" altLang="en-US" sz="4000" dirty="0" smtClean="0">
                <a:latin typeface="宋体" panose="02010600030101010101" pitchFamily="2" charset="-122"/>
                <a:ea typeface="宋体" panose="02010600030101010101" pitchFamily="2" charset="-122"/>
              </a:rPr>
              <a:t>神经网络应用实例</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228600" y="533400"/>
          <a:ext cx="8610600" cy="6086475"/>
        </p:xfrm>
        <a:graphic>
          <a:graphicData uri="http://schemas.openxmlformats.org/presentationml/2006/ole">
            <mc:AlternateContent xmlns:mc="http://schemas.openxmlformats.org/markup-compatibility/2006">
              <mc:Choice xmlns:v="urn:schemas-microsoft-com:vml" Requires="v">
                <p:oleObj spid="_x0000_s7181" name="Visio" r:id="rId1" imgW="6812915" imgH="7781290" progId="Visio.Drawing.11">
                  <p:embed/>
                </p:oleObj>
              </mc:Choice>
              <mc:Fallback>
                <p:oleObj name="Visio" r:id="rId1" imgW="6812915" imgH="778129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3400"/>
                        <a:ext cx="8610600" cy="6086475"/>
                      </a:xfrm>
                      <a:prstGeom prst="rect">
                        <a:avLst/>
                      </a:prstGeom>
                      <a:noFill/>
                    </p:spPr>
                  </p:pic>
                </p:oleObj>
              </mc:Fallback>
            </mc:AlternateContent>
          </a:graphicData>
        </a:graphic>
      </p:graphicFrame>
      <p:sp>
        <p:nvSpPr>
          <p:cNvPr id="6" name="Rectangle 2"/>
          <p:cNvSpPr txBox="1">
            <a:spLocks noGrp="1" noChangeArrowheads="1"/>
          </p:cNvSpPr>
          <p:nvPr>
            <p:ph type="title"/>
          </p:nvPr>
        </p:nvSpPr>
        <p:spPr bwMode="auto">
          <a:xfrm>
            <a:off x="723265" y="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6.5 </a:t>
            </a:r>
            <a:r>
              <a:rPr lang="zh-CN" altLang="en-US" sz="4000" dirty="0" smtClean="0">
                <a:latin typeface="宋体" panose="02010600030101010101" pitchFamily="2" charset="-122"/>
                <a:ea typeface="宋体" panose="02010600030101010101" pitchFamily="2" charset="-122"/>
              </a:rPr>
              <a:t>神经网络应用实例</a:t>
            </a:r>
            <a:endParaRPr lang="zh-CN" altLang="en-US" sz="40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800" dirty="0" smtClean="0">
                <a:latin typeface="宋体" panose="02010600030101010101" pitchFamily="2" charset="-122"/>
                <a:ea typeface="宋体" panose="02010600030101010101" pitchFamily="2" charset="-122"/>
              </a:rPr>
              <a:t>模型</a:t>
            </a:r>
            <a:r>
              <a:rPr lang="zh-CN" altLang="zh-CN" sz="2800" dirty="0">
                <a:latin typeface="宋体" panose="02010600030101010101" pitchFamily="2" charset="-122"/>
                <a:ea typeface="宋体" panose="02010600030101010101" pitchFamily="2" charset="-122"/>
              </a:rPr>
              <a:t>输入的数据来源有两个部分，灾害图层信息和保险责任数据。</a:t>
            </a:r>
            <a:endParaRPr lang="zh-CN" altLang="zh-CN" sz="2800" dirty="0">
              <a:latin typeface="宋体" panose="02010600030101010101" pitchFamily="2" charset="-122"/>
              <a:ea typeface="宋体" panose="02010600030101010101" pitchFamily="2" charset="-122"/>
            </a:endParaRPr>
          </a:p>
          <a:p>
            <a:pPr lvl="1"/>
            <a:r>
              <a:rPr lang="zh-CN" altLang="zh-CN" dirty="0">
                <a:latin typeface="宋体" panose="02010600030101010101" pitchFamily="2" charset="-122"/>
                <a:ea typeface="宋体" panose="02010600030101010101" pitchFamily="2" charset="-122"/>
              </a:rPr>
              <a:t>灾害图层信息</a:t>
            </a:r>
            <a:endParaRPr lang="zh-CN" altLang="zh-CN" dirty="0">
              <a:latin typeface="宋体" panose="02010600030101010101" pitchFamily="2" charset="-122"/>
              <a:ea typeface="宋体" panose="02010600030101010101" pitchFamily="2" charset="-122"/>
            </a:endParaRPr>
          </a:p>
          <a:p>
            <a:pPr lvl="2"/>
            <a:r>
              <a:rPr lang="zh-CN" altLang="zh-CN" sz="2400" dirty="0">
                <a:latin typeface="宋体" panose="02010600030101010101" pitchFamily="2" charset="-122"/>
                <a:ea typeface="宋体" panose="02010600030101010101" pitchFamily="2" charset="-122"/>
              </a:rPr>
              <a:t>灾害图层信息有两种表现形式：</a:t>
            </a:r>
            <a:endParaRPr lang="zh-CN" altLang="zh-CN" sz="2400" dirty="0">
              <a:latin typeface="宋体" panose="02010600030101010101" pitchFamily="2" charset="-122"/>
              <a:ea typeface="宋体" panose="02010600030101010101" pitchFamily="2" charset="-122"/>
            </a:endParaRPr>
          </a:p>
          <a:p>
            <a:pPr lvl="1"/>
            <a:r>
              <a:rPr lang="zh-CN" altLang="zh-CN" dirty="0" smtClean="0">
                <a:latin typeface="宋体" panose="02010600030101010101" pitchFamily="2" charset="-122"/>
                <a:ea typeface="宋体" panose="02010600030101010101" pitchFamily="2" charset="-122"/>
              </a:rPr>
              <a:t>灾害</a:t>
            </a:r>
            <a:r>
              <a:rPr lang="zh-CN" altLang="zh-CN" dirty="0">
                <a:latin typeface="宋体" panose="02010600030101010101" pitchFamily="2" charset="-122"/>
                <a:ea typeface="宋体" panose="02010600030101010101" pitchFamily="2" charset="-122"/>
              </a:rPr>
              <a:t>将要发生时，由灾情预测模型</a:t>
            </a:r>
            <a:r>
              <a:rPr lang="zh-CN" altLang="zh-CN" dirty="0" smtClean="0">
                <a:latin typeface="宋体" panose="02010600030101010101" pitchFamily="2" charset="-122"/>
                <a:ea typeface="宋体" panose="02010600030101010101" pitchFamily="2" charset="-122"/>
              </a:rPr>
              <a:t>得到</a:t>
            </a:r>
            <a:endParaRPr lang="zh-CN" altLang="zh-CN" dirty="0">
              <a:latin typeface="宋体" panose="02010600030101010101" pitchFamily="2" charset="-122"/>
              <a:ea typeface="宋体" panose="02010600030101010101" pitchFamily="2" charset="-122"/>
            </a:endParaRPr>
          </a:p>
          <a:p>
            <a:pPr lvl="1"/>
            <a:r>
              <a:rPr lang="zh-CN" altLang="zh-CN" dirty="0" smtClean="0">
                <a:latin typeface="宋体" panose="02010600030101010101" pitchFamily="2" charset="-122"/>
                <a:ea typeface="宋体" panose="02010600030101010101" pitchFamily="2" charset="-122"/>
              </a:rPr>
              <a:t>灾害</a:t>
            </a:r>
            <a:r>
              <a:rPr lang="zh-CN" altLang="zh-CN" dirty="0">
                <a:latin typeface="宋体" panose="02010600030101010101" pitchFamily="2" charset="-122"/>
                <a:ea typeface="宋体" panose="02010600030101010101" pitchFamily="2" charset="-122"/>
              </a:rPr>
              <a:t>实际发生后，由实际的观测得到</a:t>
            </a:r>
            <a:r>
              <a:rPr lang="zh-CN" altLang="zh-CN" dirty="0" smtClean="0">
                <a:latin typeface="宋体" panose="02010600030101010101" pitchFamily="2" charset="-122"/>
                <a:ea typeface="宋体" panose="02010600030101010101" pitchFamily="2" charset="-122"/>
              </a:rPr>
              <a:t>。两种</a:t>
            </a:r>
            <a:r>
              <a:rPr lang="zh-CN" altLang="zh-CN" dirty="0">
                <a:latin typeface="宋体" panose="02010600030101010101" pitchFamily="2" charset="-122"/>
                <a:ea typeface="宋体" panose="02010600030101010101" pitchFamily="2" charset="-122"/>
              </a:rPr>
              <a:t>方式：</a:t>
            </a:r>
            <a:endParaRPr lang="zh-CN" altLang="zh-CN" dirty="0">
              <a:latin typeface="宋体" panose="02010600030101010101" pitchFamily="2" charset="-122"/>
              <a:ea typeface="宋体" panose="02010600030101010101" pitchFamily="2" charset="-122"/>
            </a:endParaRPr>
          </a:p>
          <a:p>
            <a:pPr lvl="2"/>
            <a:r>
              <a:rPr lang="zh-CN" altLang="zh-CN" sz="2400" dirty="0">
                <a:latin typeface="宋体" panose="02010600030101010101" pitchFamily="2" charset="-122"/>
                <a:ea typeface="宋体" panose="02010600030101010101" pitchFamily="2" charset="-122"/>
              </a:rPr>
              <a:t>通过分析遥感图像获取灾害图层信息，这里考虑到如果每次水灾都需要遥感影像，成本太高。所以需要考虑在有限的成本下实现遥感图像在系统中的应用。</a:t>
            </a:r>
            <a:endParaRPr lang="zh-CN" altLang="zh-CN" sz="2400" dirty="0">
              <a:latin typeface="宋体" panose="02010600030101010101" pitchFamily="2" charset="-122"/>
              <a:ea typeface="宋体" panose="02010600030101010101" pitchFamily="2" charset="-122"/>
            </a:endParaRPr>
          </a:p>
          <a:p>
            <a:pPr lvl="2"/>
            <a:r>
              <a:rPr lang="zh-CN" altLang="zh-CN" sz="2400" dirty="0">
                <a:latin typeface="宋体" panose="02010600030101010101" pitchFamily="2" charset="-122"/>
                <a:ea typeface="宋体" panose="02010600030101010101" pitchFamily="2" charset="-122"/>
              </a:rPr>
              <a:t>利用</a:t>
            </a:r>
            <a:r>
              <a:rPr lang="en-US" altLang="zh-CN" sz="2400" dirty="0">
                <a:latin typeface="宋体" panose="02010600030101010101" pitchFamily="2" charset="-122"/>
                <a:ea typeface="宋体" panose="02010600030101010101" pitchFamily="2" charset="-122"/>
              </a:rPr>
              <a:t>GPS</a:t>
            </a:r>
            <a:r>
              <a:rPr lang="zh-CN" altLang="zh-CN" sz="2400" dirty="0">
                <a:latin typeface="宋体" panose="02010600030101010101" pitchFamily="2" charset="-122"/>
                <a:ea typeface="宋体" panose="02010600030101010101" pitchFamily="2" charset="-122"/>
              </a:rPr>
              <a:t>技术，派出查勘车标记出受淹地区，再从监测站得到相应的淹没水深、淹没时间和灾害强度，把这些信息组合成灾害图层。</a:t>
            </a:r>
            <a:endParaRPr lang="zh-CN" altLang="zh-CN" sz="2400" dirty="0">
              <a:latin typeface="宋体" panose="02010600030101010101" pitchFamily="2" charset="-122"/>
              <a:ea typeface="宋体" panose="02010600030101010101" pitchFamily="2" charset="-122"/>
            </a:endParaRPr>
          </a:p>
          <a:p>
            <a:pPr lvl="1"/>
            <a:endParaRPr lang="zh-CN" altLang="en-US" sz="2400" dirty="0">
              <a:latin typeface="宋体" panose="02010600030101010101" pitchFamily="2" charset="-122"/>
              <a:ea typeface="宋体" panose="02010600030101010101" pitchFamily="2" charset="-122"/>
            </a:endParaRPr>
          </a:p>
        </p:txBody>
      </p:sp>
      <p:sp>
        <p:nvSpPr>
          <p:cNvPr id="4" name="Rectangle 2"/>
          <p:cNvSpPr txBox="1">
            <a:spLocks noGrp="1" noChangeArrowheads="1"/>
          </p:cNvSpPr>
          <p:nvPr>
            <p:ph type="title"/>
          </p:nvPr>
        </p:nvSpPr>
        <p:spPr bwMode="auto">
          <a:xfrm>
            <a:off x="762000" y="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6.5 </a:t>
            </a:r>
            <a:r>
              <a:rPr lang="zh-CN" altLang="en-US" sz="4000" dirty="0" smtClean="0">
                <a:latin typeface="宋体" panose="02010600030101010101" pitchFamily="2" charset="-122"/>
                <a:ea typeface="宋体" panose="02010600030101010101" pitchFamily="2" charset="-122"/>
              </a:rPr>
              <a:t>神经网络应用实例</a:t>
            </a:r>
            <a:endParaRPr lang="zh-CN" altLang="en-US" sz="4000" dirty="0">
              <a:latin typeface="宋体" panose="02010600030101010101" pitchFamily="2" charset="-122"/>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192780" y="911860"/>
            <a:ext cx="5591175" cy="5123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51130" y="822960"/>
            <a:ext cx="2744470" cy="5212080"/>
          </a:xfrm>
          <a:prstGeom prst="rect">
            <a:avLst/>
          </a:prstGeom>
        </p:spPr>
        <p:txBody>
          <a:bodyPr wrap="square">
            <a:spAutoFit/>
          </a:bodyPr>
          <a:lstStyle/>
          <a:p>
            <a:r>
              <a:rPr lang="zh-CN" altLang="zh-CN" sz="2800" b="1" dirty="0"/>
              <a:t>从灾害图层中提取出洪水淹没区域、洪水淹没水深，洪水淹没时间和灾害强度。其中洪水淹没区域用来确定受损标的；洪水淹没水深、洪水淹没时间和灾害强度将作为财产损失评估模型的输入</a:t>
            </a:r>
            <a:endParaRPr lang="zh-CN" altLang="en-US" sz="2800" b="1" dirty="0"/>
          </a:p>
        </p:txBody>
      </p:sp>
      <p:sp>
        <p:nvSpPr>
          <p:cNvPr id="6" name="Rectangle 2"/>
          <p:cNvSpPr txBox="1">
            <a:spLocks noGrp="1" noChangeArrowheads="1"/>
          </p:cNvSpPr>
          <p:nvPr>
            <p:ph type="title"/>
          </p:nvPr>
        </p:nvSpPr>
        <p:spPr bwMode="auto">
          <a:xfrm>
            <a:off x="762000" y="0"/>
            <a:ext cx="8229600" cy="610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6.5 </a:t>
            </a:r>
            <a:r>
              <a:rPr lang="zh-CN" altLang="en-US" sz="4000" dirty="0" smtClean="0">
                <a:latin typeface="宋体" panose="02010600030101010101" pitchFamily="2" charset="-122"/>
                <a:ea typeface="宋体" panose="02010600030101010101" pitchFamily="2" charset="-122"/>
              </a:rPr>
              <a:t>神经网络应用实例</a:t>
            </a:r>
            <a:endParaRPr lang="zh-CN" altLang="en-US" sz="4000" dirty="0">
              <a:latin typeface="宋体" panose="02010600030101010101" pitchFamily="2" charset="-122"/>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659505" y="942340"/>
            <a:ext cx="5446395" cy="5331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40335" y="750570"/>
            <a:ext cx="3519170" cy="5356860"/>
          </a:xfrm>
          <a:prstGeom prst="rect">
            <a:avLst/>
          </a:prstGeom>
        </p:spPr>
        <p:txBody>
          <a:bodyPr wrap="square">
            <a:spAutoFit/>
          </a:bodyPr>
          <a:lstStyle/>
          <a:p>
            <a:pPr>
              <a:lnSpc>
                <a:spcPct val="120000"/>
              </a:lnSpc>
              <a:spcBef>
                <a:spcPts val="0"/>
              </a:spcBef>
              <a:spcAft>
                <a:spcPts val="0"/>
              </a:spcAft>
            </a:pPr>
            <a:r>
              <a:rPr lang="zh-CN" altLang="zh-CN" b="1" dirty="0" smtClean="0"/>
              <a:t>在</a:t>
            </a:r>
            <a:r>
              <a:rPr lang="zh-CN" altLang="zh-CN" b="1" dirty="0"/>
              <a:t>灾害图层中已经得到了洪水淹没区域，根据淹没区域与保险责任图层的叠加，可以得到受损标的信息</a:t>
            </a:r>
            <a:r>
              <a:rPr lang="zh-CN" altLang="zh-CN" b="1" dirty="0" smtClean="0"/>
              <a:t>（阴影</a:t>
            </a:r>
            <a:r>
              <a:rPr lang="zh-CN" altLang="zh-CN" b="1" dirty="0"/>
              <a:t>部分是灾害区域，上面的黑色方块对应保险标的），包括险种、标的类型和标的价值。根据险种和标的类型查找易损度表，得到标的易损度作为财产损失评估模型的输入</a:t>
            </a:r>
            <a:endParaRPr lang="zh-CN" altLang="en-US" b="1" dirty="0"/>
          </a:p>
        </p:txBody>
      </p:sp>
      <p:sp>
        <p:nvSpPr>
          <p:cNvPr id="6" name="Rectangle 2"/>
          <p:cNvSpPr txBox="1">
            <a:spLocks noGrp="1" noChangeArrowheads="1"/>
          </p:cNvSpPr>
          <p:nvPr>
            <p:ph type="title"/>
          </p:nvPr>
        </p:nvSpPr>
        <p:spPr bwMode="auto">
          <a:xfrm>
            <a:off x="762000" y="0"/>
            <a:ext cx="8229600" cy="62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6.5 </a:t>
            </a:r>
            <a:r>
              <a:rPr lang="zh-CN" altLang="en-US" sz="4000" dirty="0" smtClean="0">
                <a:latin typeface="宋体" panose="02010600030101010101" pitchFamily="2" charset="-122"/>
                <a:ea typeface="宋体" panose="02010600030101010101" pitchFamily="2" charset="-122"/>
              </a:rPr>
              <a:t>神经网络应用实例</a:t>
            </a:r>
            <a:endParaRPr lang="zh-CN" altLang="en-US" sz="4000" dirty="0">
              <a:latin typeface="宋体" panose="02010600030101010101" pitchFamily="2" charset="-122"/>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 y="713740"/>
            <a:ext cx="8991600" cy="5763260"/>
          </a:xfrm>
        </p:spPr>
        <p:txBody>
          <a:bodyPr/>
          <a:lstStyle/>
          <a:p>
            <a:pPr lvl="0"/>
            <a:r>
              <a:rPr lang="zh-CN" altLang="zh-CN" dirty="0">
                <a:latin typeface="宋体" panose="02010600030101010101" pitchFamily="2" charset="-122"/>
                <a:ea typeface="宋体" panose="02010600030101010101" pitchFamily="2" charset="-122"/>
              </a:rPr>
              <a:t>模型计算</a:t>
            </a:r>
            <a:endParaRPr lang="zh-CN" altLang="zh-CN" dirty="0">
              <a:latin typeface="宋体" panose="02010600030101010101" pitchFamily="2" charset="-122"/>
              <a:ea typeface="宋体" panose="02010600030101010101" pitchFamily="2" charset="-122"/>
            </a:endParaRPr>
          </a:p>
          <a:p>
            <a:pPr lvl="1"/>
            <a:r>
              <a:rPr lang="zh-CN" altLang="zh-CN" dirty="0" smtClean="0">
                <a:latin typeface="宋体" panose="02010600030101010101" pitchFamily="2" charset="-122"/>
                <a:ea typeface="宋体" panose="02010600030101010101" pitchFamily="2" charset="-122"/>
              </a:rPr>
              <a:t>模型</a:t>
            </a:r>
            <a:r>
              <a:rPr lang="zh-CN" altLang="zh-CN" dirty="0">
                <a:latin typeface="宋体" panose="02010600030101010101" pitchFamily="2" charset="-122"/>
                <a:ea typeface="宋体" panose="02010600030101010101" pitchFamily="2" charset="-122"/>
              </a:rPr>
              <a:t>输入中已经提取出了模型的输入因子</a:t>
            </a:r>
            <a:r>
              <a:rPr lang="zh-CN" altLang="zh-CN"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lvl="2"/>
            <a:r>
              <a:rPr lang="zh-CN" altLang="zh-CN" sz="2400" dirty="0" smtClean="0">
                <a:latin typeface="宋体" panose="02010600030101010101" pitchFamily="2" charset="-122"/>
                <a:ea typeface="宋体" panose="02010600030101010101" pitchFamily="2" charset="-122"/>
              </a:rPr>
              <a:t>它</a:t>
            </a:r>
            <a:r>
              <a:rPr lang="zh-CN" altLang="zh-CN" sz="2400" dirty="0">
                <a:latin typeface="宋体" panose="02010600030101010101" pitchFamily="2" charset="-122"/>
                <a:ea typeface="宋体" panose="02010600030101010101" pitchFamily="2" charset="-122"/>
              </a:rPr>
              <a:t>包括灾害图层中的洪水淹没</a:t>
            </a:r>
            <a:r>
              <a:rPr lang="zh-CN" altLang="zh-CN" sz="2400" dirty="0" smtClean="0">
                <a:latin typeface="宋体" panose="02010600030101010101" pitchFamily="2" charset="-122"/>
                <a:ea typeface="宋体" panose="02010600030101010101" pitchFamily="2" charset="-122"/>
              </a:rPr>
              <a:t>水深</a:t>
            </a:r>
            <a:endParaRPr lang="en-US" altLang="zh-CN" sz="2400" dirty="0" smtClean="0">
              <a:latin typeface="宋体" panose="02010600030101010101" pitchFamily="2" charset="-122"/>
              <a:ea typeface="宋体" panose="02010600030101010101" pitchFamily="2" charset="-122"/>
            </a:endParaRPr>
          </a:p>
          <a:p>
            <a:pPr lvl="2"/>
            <a:r>
              <a:rPr lang="zh-CN" altLang="zh-CN" sz="2400" dirty="0" smtClean="0">
                <a:latin typeface="宋体" panose="02010600030101010101" pitchFamily="2" charset="-122"/>
                <a:ea typeface="宋体" panose="02010600030101010101" pitchFamily="2" charset="-122"/>
              </a:rPr>
              <a:t>洪水淹没</a:t>
            </a:r>
            <a:r>
              <a:rPr lang="zh-CN" altLang="zh-CN" sz="2400" dirty="0">
                <a:latin typeface="宋体" panose="02010600030101010101" pitchFamily="2" charset="-122"/>
                <a:ea typeface="宋体" panose="02010600030101010101" pitchFamily="2" charset="-122"/>
              </a:rPr>
              <a:t>时间和灾害</a:t>
            </a:r>
            <a:r>
              <a:rPr lang="zh-CN" altLang="zh-CN" sz="2400" dirty="0" smtClean="0">
                <a:latin typeface="宋体" panose="02010600030101010101" pitchFamily="2" charset="-122"/>
                <a:ea typeface="宋体" panose="02010600030101010101" pitchFamily="2" charset="-122"/>
              </a:rPr>
              <a:t>强度</a:t>
            </a:r>
            <a:endParaRPr lang="en-US" altLang="zh-CN" sz="2400" dirty="0" smtClean="0">
              <a:latin typeface="宋体" panose="02010600030101010101" pitchFamily="2" charset="-122"/>
              <a:ea typeface="宋体" panose="02010600030101010101" pitchFamily="2" charset="-122"/>
            </a:endParaRPr>
          </a:p>
          <a:p>
            <a:pPr lvl="2"/>
            <a:r>
              <a:rPr lang="zh-CN" altLang="zh-CN" sz="2400" dirty="0" smtClean="0">
                <a:latin typeface="宋体" panose="02010600030101010101" pitchFamily="2" charset="-122"/>
                <a:ea typeface="宋体" panose="02010600030101010101" pitchFamily="2" charset="-122"/>
              </a:rPr>
              <a:t>保险</a:t>
            </a:r>
            <a:r>
              <a:rPr lang="zh-CN" altLang="zh-CN" sz="2400" dirty="0">
                <a:latin typeface="宋体" panose="02010600030101010101" pitchFamily="2" charset="-122"/>
                <a:ea typeface="宋体" panose="02010600030101010101" pitchFamily="2" charset="-122"/>
              </a:rPr>
              <a:t>责任图层中查询出的标的易损</a:t>
            </a:r>
            <a:r>
              <a:rPr lang="zh-CN" altLang="zh-CN" sz="2400" dirty="0" smtClean="0">
                <a:latin typeface="宋体" panose="02010600030101010101" pitchFamily="2" charset="-122"/>
                <a:ea typeface="宋体" panose="02010600030101010101" pitchFamily="2" charset="-122"/>
              </a:rPr>
              <a:t>度 </a:t>
            </a:r>
            <a:endParaRPr lang="zh-CN" altLang="zh-CN" sz="2400" dirty="0">
              <a:latin typeface="宋体" panose="02010600030101010101" pitchFamily="2" charset="-122"/>
              <a:ea typeface="宋体" panose="02010600030101010101" pitchFamily="2" charset="-122"/>
            </a:endParaRPr>
          </a:p>
          <a:p>
            <a:pPr lvl="1"/>
            <a:r>
              <a:rPr lang="zh-CN" altLang="zh-CN" dirty="0" smtClean="0">
                <a:latin typeface="宋体" panose="02010600030101010101" pitchFamily="2" charset="-122"/>
                <a:ea typeface="宋体" panose="02010600030101010101" pitchFamily="2" charset="-122"/>
              </a:rPr>
              <a:t>模型</a:t>
            </a:r>
            <a:r>
              <a:rPr lang="zh-CN" altLang="zh-CN" dirty="0">
                <a:latin typeface="宋体" panose="02010600030101010101" pitchFamily="2" charset="-122"/>
                <a:ea typeface="宋体" panose="02010600030101010101" pitchFamily="2" charset="-122"/>
              </a:rPr>
              <a:t>计算之前，需要对输入数据进行预处理，把它们处理成</a:t>
            </a:r>
            <a:r>
              <a:rPr lang="en-US" altLang="zh-CN" dirty="0">
                <a:latin typeface="宋体" panose="02010600030101010101" pitchFamily="2" charset="-122"/>
                <a:ea typeface="宋体" panose="02010600030101010101" pitchFamily="2" charset="-122"/>
              </a:rPr>
              <a:t>[0</a:t>
            </a: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区间上的数，这里可以采用下面的数学公式来实现</a:t>
            </a:r>
            <a:r>
              <a:rPr lang="zh-CN" altLang="zh-CN"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lvl="1"/>
            <a:endParaRPr lang="en-US" altLang="zh-CN" sz="2400" dirty="0">
              <a:latin typeface="宋体" panose="02010600030101010101" pitchFamily="2" charset="-122"/>
              <a:ea typeface="宋体" panose="02010600030101010101" pitchFamily="2" charset="-122"/>
            </a:endParaRPr>
          </a:p>
          <a:p>
            <a:pPr lvl="1"/>
            <a:endParaRPr lang="zh-CN" altLang="zh-CN" sz="2400" dirty="0">
              <a:latin typeface="宋体" panose="02010600030101010101" pitchFamily="2" charset="-122"/>
              <a:ea typeface="宋体" panose="02010600030101010101" pitchFamily="2" charset="-122"/>
            </a:endParaRPr>
          </a:p>
          <a:p>
            <a:pPr lvl="1"/>
            <a:r>
              <a:rPr lang="en-US" altLang="zh-CN" dirty="0" err="1" smtClean="0">
                <a:latin typeface="宋体" panose="02010600030101010101" pitchFamily="2" charset="-122"/>
                <a:ea typeface="宋体" panose="02010600030101010101" pitchFamily="2" charset="-122"/>
              </a:rPr>
              <a:t>Xmin,Xmax</a:t>
            </a:r>
            <a:r>
              <a:rPr lang="zh-CN" altLang="zh-CN" dirty="0" smtClean="0">
                <a:latin typeface="宋体" panose="02010600030101010101" pitchFamily="2" charset="-122"/>
                <a:ea typeface="宋体" panose="02010600030101010101" pitchFamily="2" charset="-122"/>
              </a:rPr>
              <a:t>和</a:t>
            </a:r>
            <a:r>
              <a:rPr lang="zh-CN" altLang="zh-CN" dirty="0">
                <a:latin typeface="宋体" panose="02010600030101010101" pitchFamily="2" charset="-122"/>
                <a:ea typeface="宋体" panose="02010600030101010101" pitchFamily="2" charset="-122"/>
              </a:rPr>
              <a:t>在模型学习建立的过程中已经确认。</a:t>
            </a:r>
            <a:endParaRPr lang="zh-CN" altLang="en-US" dirty="0">
              <a:latin typeface="宋体" panose="02010600030101010101" pitchFamily="2" charset="-122"/>
              <a:ea typeface="宋体" panose="02010600030101010101" pitchFamily="2" charset="-122"/>
            </a:endParaRPr>
          </a:p>
        </p:txBody>
      </p:sp>
      <p:pic>
        <p:nvPicPr>
          <p:cNvPr id="10242" name="Picture 2"/>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223770" y="4300220"/>
            <a:ext cx="4267200" cy="59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Grp="1" noChangeArrowheads="1"/>
          </p:cNvSpPr>
          <p:nvPr>
            <p:ph type="title"/>
          </p:nvPr>
        </p:nvSpPr>
        <p:spPr bwMode="auto">
          <a:xfrm>
            <a:off x="762000" y="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6.5 </a:t>
            </a:r>
            <a:r>
              <a:rPr lang="zh-CN" altLang="en-US" sz="4000" dirty="0" smtClean="0">
                <a:latin typeface="宋体" panose="02010600030101010101" pitchFamily="2" charset="-122"/>
                <a:ea typeface="宋体" panose="02010600030101010101" pitchFamily="2" charset="-122"/>
              </a:rPr>
              <a:t>神经网络应用实例</a:t>
            </a:r>
            <a:endParaRPr lang="zh-CN" altLang="en-US" sz="4000" dirty="0">
              <a:latin typeface="宋体" panose="02010600030101010101" pitchFamily="2" charset="-122"/>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685800"/>
            <a:ext cx="7391400" cy="5707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txBox="1">
            <a:spLocks noGrp="1" noChangeArrowheads="1"/>
          </p:cNvSpPr>
          <p:nvPr>
            <p:ph type="title"/>
          </p:nvPr>
        </p:nvSpPr>
        <p:spPr bwMode="auto">
          <a:xfrm>
            <a:off x="762000" y="0"/>
            <a:ext cx="8229600" cy="57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6.5 </a:t>
            </a:r>
            <a:r>
              <a:rPr lang="zh-CN" altLang="en-US" sz="4000" dirty="0" smtClean="0">
                <a:latin typeface="宋体" panose="02010600030101010101" pitchFamily="2" charset="-122"/>
                <a:ea typeface="宋体" panose="02010600030101010101" pitchFamily="2" charset="-122"/>
              </a:rPr>
              <a:t>神经网络应用实例</a:t>
            </a:r>
            <a:endParaRPr lang="zh-CN" altLang="en-US" sz="4000" dirty="0">
              <a:latin typeface="宋体" panose="02010600030101010101" pitchFamily="2" charset="-122"/>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客户主题"/>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762000"/>
            <a:ext cx="7897311"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Grp="1" noChangeArrowheads="1"/>
          </p:cNvSpPr>
          <p:nvPr>
            <p:ph type="title"/>
          </p:nvPr>
        </p:nvSpPr>
        <p:spPr bwMode="auto">
          <a:xfrm>
            <a:off x="762000" y="0"/>
            <a:ext cx="8229600" cy="62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a:lstStyle>
          <a:p>
            <a:r>
              <a:rPr lang="en-US" altLang="zh-CN" sz="4000" dirty="0" smtClean="0">
                <a:latin typeface="宋体" panose="02010600030101010101" pitchFamily="2" charset="-122"/>
                <a:ea typeface="宋体" panose="02010600030101010101" pitchFamily="2" charset="-122"/>
              </a:rPr>
              <a:t>6.5 </a:t>
            </a:r>
            <a:r>
              <a:rPr lang="zh-CN" altLang="en-US" sz="4000" dirty="0" smtClean="0">
                <a:latin typeface="宋体" panose="02010600030101010101" pitchFamily="2" charset="-122"/>
                <a:ea typeface="宋体" panose="02010600030101010101" pitchFamily="2" charset="-122"/>
              </a:rPr>
              <a:t>神经网络应用实例</a:t>
            </a:r>
            <a:endParaRPr lang="zh-CN" altLang="en-US" sz="4000" dirty="0">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0"/>
            <a:ext cx="8229600" cy="609600"/>
          </a:xfrm>
        </p:spPr>
        <p:txBody>
          <a:bodyPr/>
          <a:lstStyle/>
          <a:p>
            <a:r>
              <a:rPr lang="en-US" altLang="zh-CN" sz="4000" b="1">
                <a:latin typeface="宋体" panose="02010600030101010101" pitchFamily="2" charset="-122"/>
                <a:ea typeface="宋体" panose="02010600030101010101" pitchFamily="2" charset="-122"/>
              </a:rPr>
              <a:t>6.1 </a:t>
            </a:r>
            <a:r>
              <a:rPr lang="zh-CN" altLang="en-US" sz="4000" b="1">
                <a:latin typeface="宋体" panose="02010600030101010101" pitchFamily="2" charset="-122"/>
                <a:ea typeface="宋体" panose="02010600030101010101" pitchFamily="2" charset="-122"/>
              </a:rPr>
              <a:t>人工神经网络的提出</a:t>
            </a:r>
            <a:endParaRPr lang="zh-CN" altLang="en-US" sz="4000">
              <a:latin typeface="宋体" panose="02010600030101010101" pitchFamily="2" charset="-122"/>
              <a:ea typeface="宋体" panose="02010600030101010101" pitchFamily="2" charset="-122"/>
            </a:endParaRPr>
          </a:p>
        </p:txBody>
      </p:sp>
      <p:sp>
        <p:nvSpPr>
          <p:cNvPr id="32771" name="Rectangle 3"/>
          <p:cNvSpPr>
            <a:spLocks noGrp="1" noChangeArrowheads="1"/>
          </p:cNvSpPr>
          <p:nvPr>
            <p:ph type="body" idx="1"/>
          </p:nvPr>
        </p:nvSpPr>
        <p:spPr/>
        <p:txBody>
          <a:bodyPr/>
          <a:lstStyle/>
          <a:p>
            <a:pPr>
              <a:lnSpc>
                <a:spcPct val="120000"/>
              </a:lnSpc>
              <a:spcBef>
                <a:spcPts val="20"/>
              </a:spcBef>
              <a:spcAft>
                <a:spcPts val="0"/>
              </a:spcAft>
            </a:pPr>
            <a:r>
              <a:rPr lang="en-US" altLang="zh-CN" b="1">
                <a:latin typeface="宋体" panose="02010600030101010101" pitchFamily="2" charset="-122"/>
                <a:ea typeface="宋体" panose="02010600030101010101" pitchFamily="2" charset="-122"/>
              </a:rPr>
              <a:t>Newell</a:t>
            </a:r>
            <a:r>
              <a:rPr lang="zh-CN" altLang="en-US" b="1">
                <a:latin typeface="宋体" panose="02010600030101010101" pitchFamily="2" charset="-122"/>
                <a:ea typeface="宋体" panose="02010600030101010101" pitchFamily="2" charset="-122"/>
              </a:rPr>
              <a:t>和</a:t>
            </a:r>
            <a:r>
              <a:rPr lang="en-US" altLang="zh-CN" b="1">
                <a:latin typeface="宋体" panose="02010600030101010101" pitchFamily="2" charset="-122"/>
                <a:ea typeface="宋体" panose="02010600030101010101" pitchFamily="2" charset="-122"/>
              </a:rPr>
              <a:t>Simon</a:t>
            </a:r>
            <a:r>
              <a:rPr lang="zh-CN" altLang="en-US" b="1">
                <a:latin typeface="宋体" panose="02010600030101010101" pitchFamily="2" charset="-122"/>
                <a:ea typeface="宋体" panose="02010600030101010101" pitchFamily="2" charset="-122"/>
              </a:rPr>
              <a:t>假说：一个物理系统表现智能行为的充要条件是它有一个物理符号系统。</a:t>
            </a:r>
            <a:endParaRPr lang="zh-CN" altLang="en-US" b="1">
              <a:latin typeface="宋体" panose="02010600030101010101" pitchFamily="2" charset="-122"/>
              <a:ea typeface="宋体" panose="02010600030101010101" pitchFamily="2" charset="-122"/>
            </a:endParaRPr>
          </a:p>
          <a:p>
            <a:pPr marL="0" indent="0">
              <a:lnSpc>
                <a:spcPct val="120000"/>
              </a:lnSpc>
              <a:spcBef>
                <a:spcPts val="20"/>
              </a:spcBef>
              <a:spcAft>
                <a:spcPts val="0"/>
              </a:spcAft>
              <a:buNone/>
            </a:pPr>
            <a:endParaRPr lang="zh-CN" altLang="en-US" b="1">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b="1">
                <a:latin typeface="宋体" panose="02010600030101010101" pitchFamily="2" charset="-122"/>
                <a:ea typeface="宋体" panose="02010600030101010101" pitchFamily="2" charset="-122"/>
              </a:rPr>
              <a:t>概念：物理符号系统需要有一组称为符号的实体组成，它们都是物理模型，可以在另一类称为符号结构的实体中作为成分出现，以构成更高级别的系统。</a:t>
            </a:r>
            <a:endParaRPr lang="zh-CN" altLang="en-US"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 calcmode="lin" valueType="num">
                                      <p:cBhvr additive="base">
                                        <p:cTn id="13" dur="500" fill="hold"/>
                                        <p:tgtEl>
                                          <p:spTgt spid="3277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77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2000" y="0"/>
            <a:ext cx="8229600" cy="609600"/>
          </a:xfrm>
        </p:spPr>
        <p:txBody>
          <a:bodyPr/>
          <a:lstStyle/>
          <a:p>
            <a:r>
              <a:rPr lang="en-US" altLang="zh-CN" sz="4000" b="1">
                <a:latin typeface="宋体" panose="02010600030101010101" pitchFamily="2" charset="-122"/>
                <a:ea typeface="宋体" panose="02010600030101010101" pitchFamily="2" charset="-122"/>
              </a:rPr>
              <a:t>6.1 </a:t>
            </a:r>
            <a:r>
              <a:rPr lang="zh-CN" altLang="en-US" sz="4000" b="1">
                <a:latin typeface="宋体" panose="02010600030101010101" pitchFamily="2" charset="-122"/>
                <a:ea typeface="宋体" panose="02010600030101010101" pitchFamily="2" charset="-122"/>
              </a:rPr>
              <a:t>人工神经网络的提出</a:t>
            </a:r>
            <a:endParaRPr lang="zh-CN" altLang="en-US" sz="4000">
              <a:latin typeface="宋体" panose="02010600030101010101" pitchFamily="2" charset="-122"/>
              <a:ea typeface="宋体" panose="02010600030101010101" pitchFamily="2" charset="-122"/>
            </a:endParaRPr>
          </a:p>
        </p:txBody>
      </p:sp>
      <p:sp>
        <p:nvSpPr>
          <p:cNvPr id="34819" name="Rectangle 3"/>
          <p:cNvSpPr>
            <a:spLocks noGrp="1" noChangeArrowheads="1"/>
          </p:cNvSpPr>
          <p:nvPr>
            <p:ph type="body" idx="1"/>
          </p:nvPr>
        </p:nvSpPr>
        <p:spPr/>
        <p:txBody>
          <a:bodyPr/>
          <a:lstStyle/>
          <a:p>
            <a:pPr>
              <a:lnSpc>
                <a:spcPct val="120000"/>
              </a:lnSpc>
              <a:spcBef>
                <a:spcPts val="20"/>
              </a:spcBef>
              <a:spcAft>
                <a:spcPts val="0"/>
              </a:spcAft>
            </a:pPr>
            <a:r>
              <a:rPr lang="zh-CN" altLang="en-US" sz="3200" b="1">
                <a:solidFill>
                  <a:srgbClr val="CC0000"/>
                </a:solidFill>
                <a:latin typeface="宋体" panose="02010600030101010101" pitchFamily="2" charset="-122"/>
                <a:ea typeface="宋体" panose="02010600030101010101" pitchFamily="2" charset="-122"/>
              </a:rPr>
              <a:t>联接主义观点</a:t>
            </a:r>
            <a:r>
              <a:rPr lang="zh-CN" altLang="en-US" sz="3200">
                <a:latin typeface="宋体" panose="02010600030101010101" pitchFamily="2" charset="-122"/>
                <a:ea typeface="宋体" panose="02010600030101010101" pitchFamily="2" charset="-122"/>
              </a:rPr>
              <a:t> </a:t>
            </a:r>
            <a:endParaRPr lang="zh-CN" altLang="en-US" sz="3200">
              <a:latin typeface="宋体" panose="02010600030101010101" pitchFamily="2" charset="-122"/>
              <a:ea typeface="宋体" panose="02010600030101010101" pitchFamily="2" charset="-122"/>
            </a:endParaRPr>
          </a:p>
          <a:p>
            <a:pPr lvl="1">
              <a:lnSpc>
                <a:spcPct val="120000"/>
              </a:lnSpc>
              <a:spcBef>
                <a:spcPts val="20"/>
              </a:spcBef>
              <a:spcAft>
                <a:spcPts val="0"/>
              </a:spcAft>
              <a:buFont typeface="Wingdings" panose="05000000000000000000" charset="0"/>
              <a:buChar char="Ø"/>
            </a:pPr>
            <a:r>
              <a:rPr lang="zh-CN" altLang="en-US" b="1">
                <a:latin typeface="宋体" panose="02010600030101010101" pitchFamily="2" charset="-122"/>
                <a:ea typeface="宋体" panose="02010600030101010101" pitchFamily="2" charset="-122"/>
              </a:rPr>
              <a:t> 核心：智能的本质是联接机制。 </a:t>
            </a:r>
            <a:endParaRPr lang="zh-CN" altLang="en-US" b="1">
              <a:latin typeface="宋体" panose="02010600030101010101" pitchFamily="2" charset="-122"/>
              <a:ea typeface="宋体" panose="02010600030101010101" pitchFamily="2" charset="-122"/>
            </a:endParaRPr>
          </a:p>
          <a:p>
            <a:pPr lvl="1">
              <a:lnSpc>
                <a:spcPct val="120000"/>
              </a:lnSpc>
              <a:spcBef>
                <a:spcPts val="20"/>
              </a:spcBef>
              <a:spcAft>
                <a:spcPts val="0"/>
              </a:spcAft>
              <a:buFont typeface="Wingdings" panose="05000000000000000000" charset="0"/>
              <a:buChar char="Ø"/>
            </a:pPr>
            <a:r>
              <a:rPr lang="zh-CN" altLang="en-US" b="1">
                <a:latin typeface="宋体" panose="02010600030101010101" pitchFamily="2" charset="-122"/>
                <a:ea typeface="宋体" panose="02010600030101010101" pitchFamily="2" charset="-122"/>
              </a:rPr>
              <a:t> 神经网络是一个由大量简单的处理单元组成的高度  复杂的大规模非线性自适应系统 </a:t>
            </a:r>
            <a:endParaRPr lang="zh-CN" altLang="en-US" b="1">
              <a:latin typeface="宋体" panose="02010600030101010101" pitchFamily="2" charset="-122"/>
              <a:ea typeface="宋体" panose="02010600030101010101" pitchFamily="2" charset="-122"/>
            </a:endParaRPr>
          </a:p>
          <a:p>
            <a:pPr lvl="1">
              <a:lnSpc>
                <a:spcPct val="120000"/>
              </a:lnSpc>
              <a:spcBef>
                <a:spcPts val="20"/>
              </a:spcBef>
              <a:spcAft>
                <a:spcPts val="0"/>
              </a:spcAft>
              <a:buFont typeface="Wingdings" panose="05000000000000000000" charset="0"/>
              <a:buChar char="Ø"/>
            </a:pPr>
            <a:r>
              <a:rPr lang="en-US" altLang="zh-CN" b="1">
                <a:latin typeface="宋体" panose="02010600030101010101" pitchFamily="2" charset="-122"/>
                <a:ea typeface="宋体" panose="02010600030101010101" pitchFamily="2" charset="-122"/>
              </a:rPr>
              <a:t> ANN</a:t>
            </a:r>
            <a:r>
              <a:rPr lang="zh-CN" altLang="en-US" b="1">
                <a:latin typeface="宋体" panose="02010600030101010101" pitchFamily="2" charset="-122"/>
                <a:ea typeface="宋体" panose="02010600030101010101" pitchFamily="2" charset="-122"/>
              </a:rPr>
              <a:t>力求从四个方面去模拟人脑的智能行为</a:t>
            </a:r>
            <a:endParaRPr lang="zh-CN" altLang="en-US"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b="1">
                <a:latin typeface="宋体" panose="02010600030101010101" pitchFamily="2" charset="-122"/>
                <a:ea typeface="宋体" panose="02010600030101010101" pitchFamily="2" charset="-122"/>
              </a:rPr>
              <a:t>物理结构 </a:t>
            </a:r>
            <a:endParaRPr lang="zh-CN" altLang="en-US"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b="1">
                <a:latin typeface="宋体" panose="02010600030101010101" pitchFamily="2" charset="-122"/>
                <a:ea typeface="宋体" panose="02010600030101010101" pitchFamily="2" charset="-122"/>
              </a:rPr>
              <a:t>计算模拟 </a:t>
            </a:r>
            <a:endParaRPr lang="zh-CN" altLang="en-US"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b="1">
                <a:latin typeface="宋体" panose="02010600030101010101" pitchFamily="2" charset="-122"/>
                <a:ea typeface="宋体" panose="02010600030101010101" pitchFamily="2" charset="-122"/>
              </a:rPr>
              <a:t>存储与操作 </a:t>
            </a:r>
            <a:endParaRPr lang="zh-CN" altLang="en-US"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b="1">
                <a:latin typeface="宋体" panose="02010600030101010101" pitchFamily="2" charset="-122"/>
                <a:ea typeface="宋体" panose="02010600030101010101" pitchFamily="2" charset="-122"/>
              </a:rPr>
              <a:t>训练 </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 calcmode="lin" valueType="num">
                                      <p:cBhvr additive="base">
                                        <p:cTn id="13" dur="500" fill="hold"/>
                                        <p:tgtEl>
                                          <p:spTgt spid="34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anim calcmode="lin" valueType="num">
                                      <p:cBhvr additive="base">
                                        <p:cTn id="19" dur="500" fill="hold"/>
                                        <p:tgtEl>
                                          <p:spTgt spid="348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9">
                                            <p:txEl>
                                              <p:pRg st="3" end="3"/>
                                            </p:txEl>
                                          </p:spTgt>
                                        </p:tgtEl>
                                        <p:attrNameLst>
                                          <p:attrName>style.visibility</p:attrName>
                                        </p:attrNameLst>
                                      </p:cBhvr>
                                      <p:to>
                                        <p:strVal val="visible"/>
                                      </p:to>
                                    </p:set>
                                    <p:anim calcmode="lin" valueType="num">
                                      <p:cBhvr additive="base">
                                        <p:cTn id="25" dur="500" fill="hold"/>
                                        <p:tgtEl>
                                          <p:spTgt spid="348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19">
                                            <p:txEl>
                                              <p:pRg st="4" end="4"/>
                                            </p:txEl>
                                          </p:spTgt>
                                        </p:tgtEl>
                                        <p:attrNameLst>
                                          <p:attrName>style.visibility</p:attrName>
                                        </p:attrNameLst>
                                      </p:cBhvr>
                                      <p:to>
                                        <p:strVal val="visible"/>
                                      </p:to>
                                    </p:set>
                                    <p:anim calcmode="lin" valueType="num">
                                      <p:cBhvr additive="base">
                                        <p:cTn id="31" dur="500" fill="hold"/>
                                        <p:tgtEl>
                                          <p:spTgt spid="348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19">
                                            <p:txEl>
                                              <p:pRg st="5" end="5"/>
                                            </p:txEl>
                                          </p:spTgt>
                                        </p:tgtEl>
                                        <p:attrNameLst>
                                          <p:attrName>style.visibility</p:attrName>
                                        </p:attrNameLst>
                                      </p:cBhvr>
                                      <p:to>
                                        <p:strVal val="visible"/>
                                      </p:to>
                                    </p:set>
                                    <p:anim calcmode="lin" valueType="num">
                                      <p:cBhvr additive="base">
                                        <p:cTn id="37" dur="500" fill="hold"/>
                                        <p:tgtEl>
                                          <p:spTgt spid="3481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19">
                                            <p:txEl>
                                              <p:pRg st="6" end="6"/>
                                            </p:txEl>
                                          </p:spTgt>
                                        </p:tgtEl>
                                        <p:attrNameLst>
                                          <p:attrName>style.visibility</p:attrName>
                                        </p:attrNameLst>
                                      </p:cBhvr>
                                      <p:to>
                                        <p:strVal val="visible"/>
                                      </p:to>
                                    </p:set>
                                    <p:anim calcmode="lin" valueType="num">
                                      <p:cBhvr additive="base">
                                        <p:cTn id="43" dur="500" fill="hold"/>
                                        <p:tgtEl>
                                          <p:spTgt spid="3481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8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819">
                                            <p:txEl>
                                              <p:pRg st="7" end="7"/>
                                            </p:txEl>
                                          </p:spTgt>
                                        </p:tgtEl>
                                        <p:attrNameLst>
                                          <p:attrName>style.visibility</p:attrName>
                                        </p:attrNameLst>
                                      </p:cBhvr>
                                      <p:to>
                                        <p:strVal val="visible"/>
                                      </p:to>
                                    </p:set>
                                    <p:anim calcmode="lin" valueType="num">
                                      <p:cBhvr additive="base">
                                        <p:cTn id="49" dur="500" fill="hold"/>
                                        <p:tgtEl>
                                          <p:spTgt spid="3481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81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ldLvl="2" autoUpdateAnimBg="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62000" y="0"/>
            <a:ext cx="8229600" cy="609600"/>
          </a:xfrm>
        </p:spPr>
        <p:txBody>
          <a:bodyPr/>
          <a:lstStyle/>
          <a:p>
            <a:r>
              <a:rPr lang="en-US" altLang="zh-CN" sz="4000" b="1">
                <a:latin typeface="宋体" panose="02010600030101010101" pitchFamily="2" charset="-122"/>
                <a:ea typeface="宋体" panose="02010600030101010101" pitchFamily="2" charset="-122"/>
              </a:rPr>
              <a:t>6.1 </a:t>
            </a:r>
            <a:r>
              <a:rPr lang="zh-CN" altLang="en-US" sz="4000" b="1">
                <a:latin typeface="宋体" panose="02010600030101010101" pitchFamily="2" charset="-122"/>
                <a:ea typeface="宋体" panose="02010600030101010101" pitchFamily="2" charset="-122"/>
              </a:rPr>
              <a:t>人工神经网络的提出</a:t>
            </a:r>
            <a:endParaRPr lang="zh-CN" altLang="en-US" sz="4000">
              <a:latin typeface="宋体" panose="02010600030101010101" pitchFamily="2" charset="-122"/>
              <a:ea typeface="宋体" panose="02010600030101010101" pitchFamily="2" charset="-122"/>
            </a:endParaRPr>
          </a:p>
        </p:txBody>
      </p:sp>
      <p:sp>
        <p:nvSpPr>
          <p:cNvPr id="38915" name="Rectangle 3"/>
          <p:cNvSpPr>
            <a:spLocks noGrp="1" noChangeArrowheads="1"/>
          </p:cNvSpPr>
          <p:nvPr>
            <p:ph type="body" idx="1"/>
          </p:nvPr>
        </p:nvSpPr>
        <p:spPr/>
        <p:txBody>
          <a:bodyPr/>
          <a:lstStyle/>
          <a:p>
            <a:r>
              <a:rPr lang="zh-CN" altLang="en-US" b="1">
                <a:latin typeface="宋体" panose="02010600030101010101" pitchFamily="2" charset="-122"/>
                <a:ea typeface="宋体" panose="02010600030101010101" pitchFamily="2" charset="-122"/>
              </a:rPr>
              <a:t>两种人工智能技术的比较</a:t>
            </a:r>
            <a:endParaRPr lang="zh-CN" altLang="en-US" b="1">
              <a:latin typeface="宋体" panose="02010600030101010101" pitchFamily="2" charset="-122"/>
              <a:ea typeface="宋体" panose="02010600030101010101" pitchFamily="2" charset="-122"/>
            </a:endParaRPr>
          </a:p>
        </p:txBody>
      </p:sp>
      <p:graphicFrame>
        <p:nvGraphicFramePr>
          <p:cNvPr id="38916" name="Group 4"/>
          <p:cNvGraphicFramePr>
            <a:graphicFrameLocks noGrp="1"/>
          </p:cNvGraphicFramePr>
          <p:nvPr/>
        </p:nvGraphicFramePr>
        <p:xfrm>
          <a:off x="490855" y="1386205"/>
          <a:ext cx="8272145" cy="4453255"/>
        </p:xfrm>
        <a:graphic>
          <a:graphicData uri="http://schemas.openxmlformats.org/drawingml/2006/table">
            <a:tbl>
              <a:tblPr/>
              <a:tblGrid>
                <a:gridCol w="1235710"/>
                <a:gridCol w="2510155"/>
                <a:gridCol w="4526280"/>
              </a:tblGrid>
              <a:tr h="781685">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项目</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传统的</a:t>
                      </a: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AI</a:t>
                      </a: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技术</a:t>
                      </a:r>
                      <a:r>
                        <a:rPr kumimoji="0" lang="zh-CN" altLang="en-US"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ANN</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技术</a:t>
                      </a: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010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基本实现方式</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串行处理；由程序实现控制</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并行处理；对样本数据进行多目标学习；通过人工神经元之间的相互作用实现控制</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23365">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基本开发方法</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设计规则、框架、程序；用样本数据进行调试（由人根据已知的环境去构造一个模型）</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定义人工神经网络的结构原型，通过样本数据，依据基本的学习算法完成学习</a:t>
                      </a:r>
                      <a:r>
                        <a:rPr kumimoji="0" lang="en-US" altLang="zh-CN" sz="1800" b="1" i="0" u="none" strike="noStrike" cap="none" normalizeH="0" baseline="0" smtClean="0">
                          <a:ln>
                            <a:noFill/>
                          </a:ln>
                          <a:solidFill>
                            <a:schemeClr val="tx1"/>
                          </a:solidFill>
                          <a:effectLst/>
                          <a:latin typeface="Times New Roman" panose="02020603050405020304"/>
                          <a:ea typeface="宋体" panose="02010600030101010101" pitchFamily="2" charset="-122"/>
                        </a:rPr>
                        <a:t>——</a:t>
                      </a: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自动从样本数据中抽取内涵（自动适应应用环境）</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042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适应领域</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精确计算：符号处理，数值计算</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非精确计算：模拟处理，感觉，大规模数据并行处理</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8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模拟对象</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左脑（逻辑思维）</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右脑（形象思维）</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9029</Words>
  <Application>WPS 演示</Application>
  <PresentationFormat>全屏显示(4:3)</PresentationFormat>
  <Paragraphs>1067</Paragraphs>
  <Slides>68</Slides>
  <Notes>47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8</vt:i4>
      </vt:variant>
      <vt:variant>
        <vt:lpstr>幻灯片标题</vt:lpstr>
      </vt:variant>
      <vt:variant>
        <vt:i4>68</vt:i4>
      </vt:variant>
    </vt:vector>
  </HeadingPairs>
  <TitlesOfParts>
    <vt:vector size="87" baseType="lpstr">
      <vt:lpstr>Arial</vt:lpstr>
      <vt:lpstr>宋体</vt:lpstr>
      <vt:lpstr>Wingdings</vt:lpstr>
      <vt:lpstr>Times New Roman</vt:lpstr>
      <vt:lpstr>黑体</vt:lpstr>
      <vt:lpstr>Tahoma</vt:lpstr>
      <vt:lpstr>BatangChe</vt:lpstr>
      <vt:lpstr>Wingdings</vt:lpstr>
      <vt:lpstr>Times New Roman</vt:lpstr>
      <vt:lpstr>微软雅黑</vt:lpstr>
      <vt:lpstr>自定义设计方案</vt:lpstr>
      <vt:lpstr>Equation.3</vt:lpstr>
      <vt:lpstr>Equation.3</vt:lpstr>
      <vt:lpstr>Equation.3</vt:lpstr>
      <vt:lpstr>Equation.3</vt:lpstr>
      <vt:lpstr>Equation.3</vt:lpstr>
      <vt:lpstr>Visio.Drawing.11</vt:lpstr>
      <vt:lpstr>Visio.Drawing.11</vt:lpstr>
      <vt:lpstr>Visio.Drawing.11</vt:lpstr>
      <vt:lpstr>数据挖掘与知识发现 （基于认知的复杂数据对象的知识发现技术）</vt:lpstr>
      <vt:lpstr>6 神经网络</vt:lpstr>
      <vt:lpstr>6.1 人工神经网络的提出</vt:lpstr>
      <vt:lpstr>6.1 人工神经网络的提出</vt:lpstr>
      <vt:lpstr>6.1 人工神经网络的提出</vt:lpstr>
      <vt:lpstr>6.1 人工神经网络的提出</vt:lpstr>
      <vt:lpstr>6.1 人工神经网络的提出</vt:lpstr>
      <vt:lpstr>6.1 人工神经网络的提出</vt:lpstr>
      <vt:lpstr>6.1 人工神经网络的提出</vt:lpstr>
      <vt:lpstr>6.1 人工神经网络的提出 </vt:lpstr>
      <vt:lpstr>6.2 人工神经网络的概念</vt:lpstr>
      <vt:lpstr>6 神经网络</vt:lpstr>
      <vt:lpstr>PowerPoint 演示文稿</vt:lpstr>
      <vt:lpstr>6.2 人工神经网络的概念</vt:lpstr>
      <vt:lpstr>6.2 人工神经网络的概念</vt:lpstr>
      <vt:lpstr>人工神经元的基本构成 </vt:lpstr>
      <vt:lpstr>激活函数(Activation Function) </vt:lpstr>
      <vt:lpstr>非线性斜面函数(Ramp Function)</vt:lpstr>
      <vt:lpstr>3、阈值函数（Threshold Function）阶跃函数</vt:lpstr>
      <vt:lpstr>阈值函数（Threshold Function）阶跃函数</vt:lpstr>
      <vt:lpstr>S形函数 </vt:lpstr>
      <vt:lpstr>S形函数 </vt:lpstr>
      <vt:lpstr>简单单级网</vt:lpstr>
      <vt:lpstr>简单单级网</vt:lpstr>
      <vt:lpstr>单级横向反馈网</vt:lpstr>
      <vt:lpstr>单级横向反馈网 </vt:lpstr>
      <vt:lpstr>多级网</vt:lpstr>
      <vt:lpstr>6.2 人工神经网络的概念</vt:lpstr>
      <vt:lpstr>6.2 人工神经网络的概念</vt:lpstr>
      <vt:lpstr>6.3 人工神经网络的训练 </vt:lpstr>
      <vt:lpstr>6 神经网络</vt:lpstr>
      <vt:lpstr>6.3 人工神经网络的训练 </vt:lpstr>
      <vt:lpstr>有导师学习 </vt:lpstr>
      <vt:lpstr>BP网络</vt:lpstr>
      <vt:lpstr>6 神经网络</vt:lpstr>
      <vt:lpstr>BP算法 </vt:lpstr>
      <vt:lpstr>输出函数分析</vt:lpstr>
      <vt:lpstr>网络的拓扑结构</vt:lpstr>
      <vt:lpstr>网络的拓扑结构 </vt:lpstr>
      <vt:lpstr>网络的拓扑结构</vt:lpstr>
      <vt:lpstr>训练过程 </vt:lpstr>
      <vt:lpstr>训练过程 </vt:lpstr>
      <vt:lpstr>训练过程</vt:lpstr>
      <vt:lpstr>训练过程 </vt:lpstr>
      <vt:lpstr>训练过程 </vt:lpstr>
      <vt:lpstr>训练过程 </vt:lpstr>
      <vt:lpstr>BP算法 </vt:lpstr>
      <vt:lpstr>BP算法 </vt:lpstr>
      <vt:lpstr>  BP算法</vt:lpstr>
      <vt:lpstr> BP算法</vt:lpstr>
      <vt:lpstr>算法的主要实现环节 </vt:lpstr>
      <vt:lpstr>算法的主要实现环节 </vt:lpstr>
      <vt:lpstr>6.4 BP神经网络</vt:lpstr>
      <vt:lpstr>6.5 神经网络应用实例</vt:lpstr>
      <vt:lpstr>6 神经网络</vt:lpstr>
      <vt:lpstr>PowerPoint 演示文稿</vt:lpstr>
      <vt:lpstr>6.5 神经网络应用实例</vt:lpstr>
      <vt:lpstr>6.5 神经网络应用实例</vt:lpstr>
      <vt:lpstr>6.5 神经网络应用实例</vt:lpstr>
      <vt:lpstr>6.5 神经网络应用实例</vt:lpstr>
      <vt:lpstr>6.5 神经网络应用实例</vt:lpstr>
      <vt:lpstr>6.5 神经网络应用实例</vt:lpstr>
      <vt:lpstr>6.5 神经网络应用实例</vt:lpstr>
      <vt:lpstr>6.5 神经网络应用实例</vt:lpstr>
      <vt:lpstr>6.5 神经网络应用实例</vt:lpstr>
      <vt:lpstr>6.5 神经网络应用实例</vt:lpstr>
      <vt:lpstr>6.5 神经网络应用实例</vt:lpstr>
      <vt:lpstr>6.5 神经网络应用实例</vt:lpstr>
    </vt:vector>
  </TitlesOfParts>
  <Company>KMT Software,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Coins And Clouds</dc:title>
  <dc:creator>KMT Software, Inc.</dc:creator>
  <cp:keywords>exciting online presentation communicate impactful exchange information broadcast collaborate on-screen projector white</cp:keywords>
  <dc:description>This template is ideal for your finance related presentations.</dc:description>
  <cp:category>Finance</cp:category>
  <cp:lastModifiedBy>Administrator</cp:lastModifiedBy>
  <cp:revision>550</cp:revision>
  <dcterms:created xsi:type="dcterms:W3CDTF">1999-05-14T23:51:00Z</dcterms:created>
  <dcterms:modified xsi:type="dcterms:W3CDTF">2016-10-14T04:45:37Z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t:lpwstr>Coins And Clouds</vt:lpwstr>
  </property>
  <property fmtid="{D5CDD505-2E9C-101B-9397-08002B2CF9AE}" pid="3" name="Style">
    <vt:lpwstr>P</vt:lpwstr>
  </property>
  <property fmtid="{D5CDD505-2E9C-101B-9397-08002B2CF9AE}" pid="4" name="Folder">
    <vt:lpwstr>Finance</vt:lpwstr>
  </property>
  <property fmtid="{D5CDD505-2E9C-101B-9397-08002B2CF9AE}" pid="5" name="Attribution">
    <vt:lpwstr>Copyright © 2005 KMT Software, Inc.</vt:lpwstr>
  </property>
  <property fmtid="{D5CDD505-2E9C-101B-9397-08002B2CF9AE}" pid="6" name="KSOProductBuildVer">
    <vt:lpwstr>2052-10.1.0.5975</vt:lpwstr>
  </property>
</Properties>
</file>