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sldIdLst>
    <p:sldId id="585" r:id="rId3"/>
    <p:sldId id="638" r:id="rId5"/>
    <p:sldId id="527" r:id="rId6"/>
    <p:sldId id="529" r:id="rId7"/>
    <p:sldId id="530" r:id="rId8"/>
    <p:sldId id="531" r:id="rId9"/>
    <p:sldId id="532" r:id="rId10"/>
    <p:sldId id="533" r:id="rId11"/>
    <p:sldId id="534" r:id="rId12"/>
    <p:sldId id="639" r:id="rId13"/>
    <p:sldId id="542" r:id="rId14"/>
    <p:sldId id="543" r:id="rId15"/>
    <p:sldId id="544" r:id="rId16"/>
    <p:sldId id="545" r:id="rId17"/>
    <p:sldId id="546" r:id="rId18"/>
    <p:sldId id="547" r:id="rId19"/>
    <p:sldId id="548" r:id="rId20"/>
    <p:sldId id="549" r:id="rId21"/>
    <p:sldId id="550" r:id="rId22"/>
    <p:sldId id="551" r:id="rId23"/>
    <p:sldId id="552" r:id="rId24"/>
    <p:sldId id="553" r:id="rId25"/>
    <p:sldId id="554" r:id="rId26"/>
    <p:sldId id="555" r:id="rId27"/>
    <p:sldId id="556" r:id="rId28"/>
    <p:sldId id="557" r:id="rId29"/>
    <p:sldId id="558" r:id="rId30"/>
    <p:sldId id="559" r:id="rId31"/>
    <p:sldId id="560" r:id="rId32"/>
    <p:sldId id="561" r:id="rId33"/>
    <p:sldId id="562" r:id="rId34"/>
    <p:sldId id="563" r:id="rId35"/>
    <p:sldId id="564" r:id="rId36"/>
    <p:sldId id="565" r:id="rId37"/>
    <p:sldId id="566" r:id="rId38"/>
    <p:sldId id="567" r:id="rId39"/>
    <p:sldId id="568" r:id="rId40"/>
    <p:sldId id="569" r:id="rId41"/>
    <p:sldId id="570" r:id="rId42"/>
    <p:sldId id="571" r:id="rId43"/>
    <p:sldId id="572" r:id="rId44"/>
    <p:sldId id="573" r:id="rId45"/>
    <p:sldId id="574" r:id="rId46"/>
    <p:sldId id="576" r:id="rId47"/>
    <p:sldId id="577" r:id="rId48"/>
    <p:sldId id="640" r:id="rId49"/>
    <p:sldId id="579" r:id="rId50"/>
    <p:sldId id="580" r:id="rId51"/>
    <p:sldId id="581" r:id="rId52"/>
    <p:sldId id="582" r:id="rId53"/>
    <p:sldId id="583" r:id="rId54"/>
    <p:sldId id="584"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3300"/>
    <a:srgbClr val="CC0000"/>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3" autoAdjust="0"/>
    <p:restoredTop sz="94720" autoAdjust="0"/>
  </p:normalViewPr>
  <p:slideViewPr>
    <p:cSldViewPr>
      <p:cViewPr>
        <p:scale>
          <a:sx n="75" d="100"/>
          <a:sy n="75" d="100"/>
        </p:scale>
        <p:origin x="-1320" y="276"/>
      </p:cViewPr>
      <p:guideLst>
        <p:guide orient="horz" pos="2126"/>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ea typeface="+mn-ea"/>
              </a:defRPr>
            </a:lvl1pPr>
          </a:lstStyle>
          <a:p>
            <a:pPr>
              <a:defRPr/>
            </a:pPr>
            <a:endParaRPr lang="zh-CN" altLang="en-US"/>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mn-ea"/>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ea typeface="+mn-ea"/>
              </a:defRPr>
            </a:lvl1pPr>
          </a:lstStyle>
          <a:p>
            <a:pPr>
              <a:defRPr/>
            </a:pPr>
            <a:endParaRPr lang="en-US" altLang="zh-CN"/>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ea typeface="+mn-ea"/>
              </a:defRPr>
            </a:lvl1pPr>
          </a:lstStyle>
          <a:p>
            <a:pPr>
              <a:defRPr/>
            </a:pPr>
            <a:fld id="{6F818B2C-4A0E-404A-9A7E-D11C51D6864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63D8DE-7D37-4B1A-8F19-1ACCEDF35EB3}" type="slidenum">
              <a:rPr lang="en-US" altLang="zh-CN"/>
            </a:fld>
            <a:endParaRPr lang="en-US" altLang="zh-CN"/>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93A4DFC8-035C-4C81-8353-24AFC254FACF}" type="slidenum">
              <a:rPr lang="zh-CN" altLang="en-US"/>
            </a:fld>
            <a:endParaRPr lang="en-US" altLang="zh-CN"/>
          </a:p>
        </p:txBody>
      </p:sp>
      <p:sp>
        <p:nvSpPr>
          <p:cNvPr id="661506" name="Rectangle 2"/>
          <p:cNvSpPr>
            <a:spLocks noGrp="1" noRot="1" noChangeAspect="1" noChangeArrowheads="1" noTextEdit="1"/>
          </p:cNvSpPr>
          <p:nvPr>
            <p:ph type="sldImg"/>
          </p:nvPr>
        </p:nvSpPr>
        <p:spPr/>
      </p:sp>
      <p:sp>
        <p:nvSpPr>
          <p:cNvPr id="6615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2D4DB317-741B-4DA3-B14D-E76809B35C04}" type="slidenum">
              <a:rPr lang="zh-CN" altLang="en-US"/>
            </a:fld>
            <a:endParaRPr lang="en-US" altLang="zh-CN"/>
          </a:p>
        </p:txBody>
      </p:sp>
      <p:sp>
        <p:nvSpPr>
          <p:cNvPr id="677890" name="Rectangle 2"/>
          <p:cNvSpPr>
            <a:spLocks noGrp="1" noRot="1" noChangeAspect="1" noChangeArrowheads="1" noTextEdit="1"/>
          </p:cNvSpPr>
          <p:nvPr>
            <p:ph type="sldImg"/>
          </p:nvPr>
        </p:nvSpPr>
        <p:spPr/>
      </p:sp>
      <p:sp>
        <p:nvSpPr>
          <p:cNvPr id="677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00DAACE2-8D16-4E8F-9AA9-FFB9D56937B7}" type="slidenum">
              <a:rPr lang="zh-CN" altLang="en-US"/>
            </a:fld>
            <a:endParaRPr lang="en-US" altLang="zh-CN"/>
          </a:p>
        </p:txBody>
      </p:sp>
      <p:sp>
        <p:nvSpPr>
          <p:cNvPr id="678914" name="Rectangle 2"/>
          <p:cNvSpPr>
            <a:spLocks noGrp="1" noRot="1" noChangeAspect="1" noChangeArrowheads="1" noTextEdit="1"/>
          </p:cNvSpPr>
          <p:nvPr>
            <p:ph type="sldImg"/>
          </p:nvPr>
        </p:nvSpPr>
        <p:spPr/>
      </p:sp>
      <p:sp>
        <p:nvSpPr>
          <p:cNvPr id="678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8DAB2BEA-69B3-46A2-92C3-5489A8ABEDBF}" type="slidenum">
              <a:rPr lang="zh-CN" altLang="en-US"/>
            </a:fld>
            <a:endParaRPr lang="en-US" altLang="zh-CN"/>
          </a:p>
        </p:txBody>
      </p:sp>
      <p:sp>
        <p:nvSpPr>
          <p:cNvPr id="679938" name="Rectangle 2"/>
          <p:cNvSpPr>
            <a:spLocks noGrp="1" noRot="1" noChangeAspect="1" noChangeArrowheads="1" noTextEdit="1"/>
          </p:cNvSpPr>
          <p:nvPr>
            <p:ph type="sldImg"/>
          </p:nvPr>
        </p:nvSpPr>
        <p:spPr/>
      </p:sp>
      <p:sp>
        <p:nvSpPr>
          <p:cNvPr id="679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160E06D6-59E0-4B7C-AF60-B0B6AEFD6C7F}" type="slidenum">
              <a:rPr lang="zh-CN" altLang="en-US"/>
            </a:fld>
            <a:endParaRPr lang="en-US" altLang="zh-CN"/>
          </a:p>
        </p:txBody>
      </p:sp>
      <p:sp>
        <p:nvSpPr>
          <p:cNvPr id="680962" name="Rectangle 2"/>
          <p:cNvSpPr>
            <a:spLocks noGrp="1" noRot="1" noChangeAspect="1" noChangeArrowheads="1" noTextEdit="1"/>
          </p:cNvSpPr>
          <p:nvPr>
            <p:ph type="sldImg"/>
          </p:nvPr>
        </p:nvSpPr>
        <p:spPr/>
      </p:sp>
      <p:sp>
        <p:nvSpPr>
          <p:cNvPr id="6809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9ECC4D85-2008-4990-8E1F-B80A9C8DC9F4}" type="slidenum">
              <a:rPr lang="zh-CN" altLang="en-US"/>
            </a:fld>
            <a:endParaRPr lang="en-US" altLang="zh-CN"/>
          </a:p>
        </p:txBody>
      </p:sp>
      <p:sp>
        <p:nvSpPr>
          <p:cNvPr id="681986" name="Rectangle 2"/>
          <p:cNvSpPr>
            <a:spLocks noGrp="1" noRot="1" noChangeAspect="1" noChangeArrowheads="1" noTextEdit="1"/>
          </p:cNvSpPr>
          <p:nvPr>
            <p:ph type="sldImg"/>
          </p:nvPr>
        </p:nvSpPr>
        <p:spPr/>
      </p:sp>
      <p:sp>
        <p:nvSpPr>
          <p:cNvPr id="681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A280B89E-2A31-407A-8438-1DC562203C12}" type="slidenum">
              <a:rPr lang="zh-CN" altLang="en-US"/>
            </a:fld>
            <a:endParaRPr lang="en-US" altLang="zh-CN"/>
          </a:p>
        </p:txBody>
      </p:sp>
      <p:sp>
        <p:nvSpPr>
          <p:cNvPr id="683010" name="Rectangle 2"/>
          <p:cNvSpPr>
            <a:spLocks noGrp="1" noRot="1" noChangeAspect="1" noChangeArrowheads="1" noTextEdit="1"/>
          </p:cNvSpPr>
          <p:nvPr>
            <p:ph type="sldImg"/>
          </p:nvPr>
        </p:nvSpPr>
        <p:spPr/>
      </p:sp>
      <p:sp>
        <p:nvSpPr>
          <p:cNvPr id="683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574E1831-C083-4FED-93F9-42E0AAFF5043}" type="slidenum">
              <a:rPr lang="zh-CN" altLang="en-US"/>
            </a:fld>
            <a:endParaRPr lang="en-US" altLang="zh-CN"/>
          </a:p>
        </p:txBody>
      </p:sp>
      <p:sp>
        <p:nvSpPr>
          <p:cNvPr id="684034" name="Rectangle 2"/>
          <p:cNvSpPr>
            <a:spLocks noGrp="1" noRot="1" noChangeAspect="1" noChangeArrowheads="1" noTextEdit="1"/>
          </p:cNvSpPr>
          <p:nvPr>
            <p:ph type="sldImg"/>
          </p:nvPr>
        </p:nvSpPr>
        <p:spPr/>
      </p:sp>
      <p:sp>
        <p:nvSpPr>
          <p:cNvPr id="6840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FFFA7C63-CC50-4917-AFD4-15ACD16D0FAC}" type="slidenum">
              <a:rPr lang="zh-CN" altLang="en-US"/>
            </a:fld>
            <a:endParaRPr lang="en-US" altLang="zh-CN"/>
          </a:p>
        </p:txBody>
      </p:sp>
      <p:sp>
        <p:nvSpPr>
          <p:cNvPr id="685058" name="Rectangle 2"/>
          <p:cNvSpPr>
            <a:spLocks noGrp="1" noRot="1" noChangeAspect="1" noChangeArrowheads="1" noTextEdit="1"/>
          </p:cNvSpPr>
          <p:nvPr>
            <p:ph type="sldImg"/>
          </p:nvPr>
        </p:nvSpPr>
        <p:spPr/>
      </p:sp>
      <p:sp>
        <p:nvSpPr>
          <p:cNvPr id="6850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75B79293-DE60-4F20-B6B6-14CD22F4D2C9}" type="slidenum">
              <a:rPr lang="zh-CN" altLang="en-US"/>
            </a:fld>
            <a:endParaRPr lang="en-US" altLang="zh-CN"/>
          </a:p>
        </p:txBody>
      </p:sp>
      <p:sp>
        <p:nvSpPr>
          <p:cNvPr id="686082" name="Rectangle 2"/>
          <p:cNvSpPr>
            <a:spLocks noGrp="1" noRot="1" noChangeAspect="1" noChangeArrowheads="1" noTextEdit="1"/>
          </p:cNvSpPr>
          <p:nvPr>
            <p:ph type="sldImg"/>
          </p:nvPr>
        </p:nvSpPr>
        <p:spPr/>
      </p:sp>
      <p:sp>
        <p:nvSpPr>
          <p:cNvPr id="686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93A4DFC8-035C-4C81-8353-24AFC254FACF}" type="slidenum">
              <a:rPr lang="zh-CN" altLang="en-US"/>
            </a:fld>
            <a:endParaRPr lang="en-US" altLang="zh-CN"/>
          </a:p>
        </p:txBody>
      </p:sp>
      <p:sp>
        <p:nvSpPr>
          <p:cNvPr id="661506" name="Rectangle 2"/>
          <p:cNvSpPr>
            <a:spLocks noGrp="1" noRot="1" noChangeAspect="1" noChangeArrowheads="1" noTextEdit="1"/>
          </p:cNvSpPr>
          <p:nvPr>
            <p:ph type="sldImg"/>
          </p:nvPr>
        </p:nvSpPr>
        <p:spPr/>
      </p:sp>
      <p:sp>
        <p:nvSpPr>
          <p:cNvPr id="6615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94BE1432-EEFD-42DC-83D0-FFF3823C108C}" type="slidenum">
              <a:rPr lang="zh-CN" altLang="en-US"/>
            </a:fld>
            <a:endParaRPr lang="en-US" altLang="zh-CN"/>
          </a:p>
        </p:txBody>
      </p:sp>
      <p:sp>
        <p:nvSpPr>
          <p:cNvPr id="687106" name="Rectangle 2"/>
          <p:cNvSpPr>
            <a:spLocks noGrp="1" noRot="1" noChangeAspect="1" noChangeArrowheads="1" noTextEdit="1"/>
          </p:cNvSpPr>
          <p:nvPr>
            <p:ph type="sldImg"/>
          </p:nvPr>
        </p:nvSpPr>
        <p:spPr/>
      </p:sp>
      <p:sp>
        <p:nvSpPr>
          <p:cNvPr id="687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2E5C182E-6531-4014-A208-898F83FAA1AA}" type="slidenum">
              <a:rPr lang="zh-CN" altLang="en-US"/>
            </a:fld>
            <a:endParaRPr lang="en-US" altLang="zh-CN"/>
          </a:p>
        </p:txBody>
      </p:sp>
      <p:sp>
        <p:nvSpPr>
          <p:cNvPr id="688130" name="Rectangle 2"/>
          <p:cNvSpPr>
            <a:spLocks noGrp="1" noRot="1" noChangeAspect="1" noChangeArrowheads="1" noTextEdit="1"/>
          </p:cNvSpPr>
          <p:nvPr>
            <p:ph type="sldImg"/>
          </p:nvPr>
        </p:nvSpPr>
        <p:spPr/>
      </p:sp>
      <p:sp>
        <p:nvSpPr>
          <p:cNvPr id="6881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E5DF2C2D-26EF-4870-B561-5B7781FF630A}" type="slidenum">
              <a:rPr lang="zh-CN" altLang="en-US"/>
            </a:fld>
            <a:endParaRPr lang="en-US" altLang="zh-CN"/>
          </a:p>
        </p:txBody>
      </p:sp>
      <p:sp>
        <p:nvSpPr>
          <p:cNvPr id="689154" name="Rectangle 2"/>
          <p:cNvSpPr>
            <a:spLocks noGrp="1" noRot="1" noChangeAspect="1" noChangeArrowheads="1" noTextEdit="1"/>
          </p:cNvSpPr>
          <p:nvPr>
            <p:ph type="sldImg"/>
          </p:nvPr>
        </p:nvSpPr>
        <p:spPr/>
      </p:sp>
      <p:sp>
        <p:nvSpPr>
          <p:cNvPr id="689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9F2A4AC6-8E1E-4C7E-823D-3EC6803916D7}" type="slidenum">
              <a:rPr lang="zh-CN" altLang="en-US"/>
            </a:fld>
            <a:endParaRPr lang="en-US" altLang="zh-CN"/>
          </a:p>
        </p:txBody>
      </p:sp>
      <p:sp>
        <p:nvSpPr>
          <p:cNvPr id="690178" name="Rectangle 2"/>
          <p:cNvSpPr>
            <a:spLocks noGrp="1" noRot="1" noChangeAspect="1" noChangeArrowheads="1" noTextEdit="1"/>
          </p:cNvSpPr>
          <p:nvPr>
            <p:ph type="sldImg"/>
          </p:nvPr>
        </p:nvSpPr>
        <p:spPr/>
      </p:sp>
      <p:sp>
        <p:nvSpPr>
          <p:cNvPr id="690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DA95F4FD-8B9E-428F-A488-4E1F11ACE909}" type="slidenum">
              <a:rPr lang="zh-CN" altLang="en-US"/>
            </a:fld>
            <a:endParaRPr lang="en-US" altLang="zh-CN"/>
          </a:p>
        </p:txBody>
      </p:sp>
      <p:sp>
        <p:nvSpPr>
          <p:cNvPr id="691202" name="Rectangle 2"/>
          <p:cNvSpPr>
            <a:spLocks noGrp="1" noRot="1" noChangeAspect="1" noChangeArrowheads="1" noTextEdit="1"/>
          </p:cNvSpPr>
          <p:nvPr>
            <p:ph type="sldImg"/>
          </p:nvPr>
        </p:nvSpPr>
        <p:spPr/>
      </p:sp>
      <p:sp>
        <p:nvSpPr>
          <p:cNvPr id="691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54CBC275-A32D-495E-B55B-A7F699FF09E0}" type="slidenum">
              <a:rPr lang="zh-CN" altLang="en-US"/>
            </a:fld>
            <a:endParaRPr lang="en-US" altLang="zh-CN"/>
          </a:p>
        </p:txBody>
      </p:sp>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8FDDB9B6-D219-4038-BC51-F5B5B5908374}" type="slidenum">
              <a:rPr lang="zh-CN" altLang="en-US"/>
            </a:fld>
            <a:endParaRPr lang="en-US" altLang="zh-CN"/>
          </a:p>
        </p:txBody>
      </p:sp>
      <p:sp>
        <p:nvSpPr>
          <p:cNvPr id="693250" name="Rectangle 2"/>
          <p:cNvSpPr>
            <a:spLocks noGrp="1" noRot="1" noChangeAspect="1" noChangeArrowheads="1" noTextEdit="1"/>
          </p:cNvSpPr>
          <p:nvPr>
            <p:ph type="sldImg"/>
          </p:nvPr>
        </p:nvSpPr>
        <p:spPr/>
      </p:sp>
      <p:sp>
        <p:nvSpPr>
          <p:cNvPr id="6932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027A8D92-4402-4C5E-9EF9-C92C7BA5D162}" type="slidenum">
              <a:rPr lang="zh-CN" altLang="en-US"/>
            </a:fld>
            <a:endParaRPr lang="en-US" altLang="zh-CN"/>
          </a:p>
        </p:txBody>
      </p:sp>
      <p:sp>
        <p:nvSpPr>
          <p:cNvPr id="694274" name="Rectangle 2"/>
          <p:cNvSpPr>
            <a:spLocks noGrp="1" noRot="1" noChangeAspect="1" noChangeArrowheads="1" noTextEdit="1"/>
          </p:cNvSpPr>
          <p:nvPr>
            <p:ph type="sldImg"/>
          </p:nvPr>
        </p:nvSpPr>
        <p:spPr/>
      </p:sp>
      <p:sp>
        <p:nvSpPr>
          <p:cNvPr id="694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BB1589E8-F84B-4009-9659-D6A3C98D92C7}" type="slidenum">
              <a:rPr lang="zh-CN" altLang="en-US"/>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F47114FC-25E7-414E-98E1-2D0BBB70D0F8}" type="slidenum">
              <a:rPr lang="zh-CN" altLang="en-US"/>
            </a:fld>
            <a:endParaRPr lang="en-US" altLang="zh-CN"/>
          </a:p>
        </p:txBody>
      </p:sp>
      <p:sp>
        <p:nvSpPr>
          <p:cNvPr id="696322" name="Rectangle 2"/>
          <p:cNvSpPr>
            <a:spLocks noGrp="1" noRot="1" noChangeAspect="1" noChangeArrowheads="1" noTextEdit="1"/>
          </p:cNvSpPr>
          <p:nvPr>
            <p:ph type="sldImg"/>
          </p:nvPr>
        </p:nvSpPr>
        <p:spPr/>
      </p:sp>
      <p:sp>
        <p:nvSpPr>
          <p:cNvPr id="6963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FABBD7BF-C482-4BF0-9714-1375BD178C14}" type="slidenum">
              <a:rPr lang="zh-CN" altLang="en-US"/>
            </a:fld>
            <a:endParaRPr lang="en-US" altLang="zh-CN"/>
          </a:p>
        </p:txBody>
      </p:sp>
      <p:sp>
        <p:nvSpPr>
          <p:cNvPr id="662530" name="Rectangle 2"/>
          <p:cNvSpPr>
            <a:spLocks noGrp="1" noRot="1" noChangeAspect="1" noChangeArrowheads="1" noTextEdit="1"/>
          </p:cNvSpPr>
          <p:nvPr>
            <p:ph type="sldImg"/>
          </p:nvPr>
        </p:nvSpPr>
        <p:spPr/>
      </p:sp>
      <p:sp>
        <p:nvSpPr>
          <p:cNvPr id="6625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DC4421C6-7958-4D4F-94A0-C6A0AD5EFBEC}" type="slidenum">
              <a:rPr lang="zh-CN" altLang="en-US"/>
            </a:fld>
            <a:endParaRPr lang="en-US" altLang="zh-CN"/>
          </a:p>
        </p:txBody>
      </p:sp>
      <p:sp>
        <p:nvSpPr>
          <p:cNvPr id="697346" name="Rectangle 2"/>
          <p:cNvSpPr>
            <a:spLocks noGrp="1" noRot="1" noChangeAspect="1" noChangeArrowheads="1" noTextEdit="1"/>
          </p:cNvSpPr>
          <p:nvPr>
            <p:ph type="sldImg"/>
          </p:nvPr>
        </p:nvSpPr>
        <p:spPr/>
      </p:sp>
      <p:sp>
        <p:nvSpPr>
          <p:cNvPr id="6973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50651512-C226-4E22-855E-0638501E64F5}" type="slidenum">
              <a:rPr lang="zh-CN" altLang="en-US"/>
            </a:fld>
            <a:endParaRPr lang="en-US" altLang="zh-CN"/>
          </a:p>
        </p:txBody>
      </p:sp>
      <p:sp>
        <p:nvSpPr>
          <p:cNvPr id="614402" name="Rectangle 2"/>
          <p:cNvSpPr>
            <a:spLocks noGrp="1" noRot="1" noChangeAspect="1" noChangeArrowheads="1" noTextEdit="1"/>
          </p:cNvSpPr>
          <p:nvPr>
            <p:ph type="sldImg"/>
          </p:nvPr>
        </p:nvSpPr>
        <p:spPr/>
      </p:sp>
      <p:sp>
        <p:nvSpPr>
          <p:cNvPr id="614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277E4178-EAAB-48E9-8B56-D75D2D410D30}" type="slidenum">
              <a:rPr lang="zh-CN" altLang="en-US"/>
            </a:fld>
            <a:endParaRPr lang="en-US" altLang="zh-CN"/>
          </a:p>
        </p:txBody>
      </p:sp>
      <p:sp>
        <p:nvSpPr>
          <p:cNvPr id="698370" name="Rectangle 2"/>
          <p:cNvSpPr>
            <a:spLocks noGrp="1" noRot="1" noChangeAspect="1" noChangeArrowheads="1" noTextEdit="1"/>
          </p:cNvSpPr>
          <p:nvPr>
            <p:ph type="sldImg"/>
          </p:nvPr>
        </p:nvSpPr>
        <p:spPr/>
      </p:sp>
      <p:sp>
        <p:nvSpPr>
          <p:cNvPr id="6983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874B3ECB-C349-4D23-B88A-170BC0137758}" type="slidenum">
              <a:rPr lang="zh-CN" altLang="en-US"/>
            </a:fld>
            <a:endParaRPr lang="en-US" altLang="zh-CN"/>
          </a:p>
        </p:txBody>
      </p:sp>
      <p:sp>
        <p:nvSpPr>
          <p:cNvPr id="699394" name="Rectangle 2"/>
          <p:cNvSpPr>
            <a:spLocks noGrp="1" noRot="1" noChangeAspect="1" noChangeArrowheads="1" noTextEdit="1"/>
          </p:cNvSpPr>
          <p:nvPr>
            <p:ph type="sldImg"/>
          </p:nvPr>
        </p:nvSpPr>
        <p:spPr/>
      </p:sp>
      <p:sp>
        <p:nvSpPr>
          <p:cNvPr id="6993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D4E05BCE-6B86-419F-8FA2-95882731633E}" type="slidenum">
              <a:rPr lang="zh-CN" altLang="en-US"/>
            </a:fld>
            <a:endParaRPr lang="en-US" altLang="zh-CN"/>
          </a:p>
        </p:txBody>
      </p:sp>
      <p:sp>
        <p:nvSpPr>
          <p:cNvPr id="700418" name="Rectangle 2"/>
          <p:cNvSpPr>
            <a:spLocks noGrp="1" noRot="1" noChangeAspect="1" noChangeArrowheads="1" noTextEdit="1"/>
          </p:cNvSpPr>
          <p:nvPr>
            <p:ph type="sldImg"/>
          </p:nvPr>
        </p:nvSpPr>
        <p:spPr/>
      </p:sp>
      <p:sp>
        <p:nvSpPr>
          <p:cNvPr id="7004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DF0EC750-F391-4EE6-A0F7-C46FBC279C94}" type="slidenum">
              <a:rPr lang="zh-CN" altLang="en-US"/>
            </a:fld>
            <a:endParaRPr lang="en-US" altLang="zh-CN"/>
          </a:p>
        </p:txBody>
      </p:sp>
      <p:sp>
        <p:nvSpPr>
          <p:cNvPr id="701442" name="Rectangle 2"/>
          <p:cNvSpPr>
            <a:spLocks noGrp="1" noRot="1" noChangeAspect="1" noChangeArrowheads="1" noTextEdit="1"/>
          </p:cNvSpPr>
          <p:nvPr>
            <p:ph type="sldImg"/>
          </p:nvPr>
        </p:nvSpPr>
        <p:spPr/>
      </p:sp>
      <p:sp>
        <p:nvSpPr>
          <p:cNvPr id="7014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64ED667C-20C6-4FCF-A9B4-E4324CB0510F}" type="slidenum">
              <a:rPr lang="zh-CN" altLang="en-US"/>
            </a:fld>
            <a:endParaRPr lang="en-US" altLang="zh-CN"/>
          </a:p>
        </p:txBody>
      </p:sp>
      <p:sp>
        <p:nvSpPr>
          <p:cNvPr id="702466" name="Rectangle 2"/>
          <p:cNvSpPr>
            <a:spLocks noGrp="1" noRot="1" noChangeAspect="1" noChangeArrowheads="1" noTextEdit="1"/>
          </p:cNvSpPr>
          <p:nvPr>
            <p:ph type="sldImg"/>
          </p:nvPr>
        </p:nvSpPr>
        <p:spPr/>
      </p:sp>
      <p:sp>
        <p:nvSpPr>
          <p:cNvPr id="702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C88C37B2-907F-40E9-9CDD-105BE5C27F15}" type="slidenum">
              <a:rPr lang="zh-CN" altLang="en-US"/>
            </a:fld>
            <a:endParaRPr lang="en-US" altLang="zh-CN"/>
          </a:p>
        </p:txBody>
      </p:sp>
      <p:sp>
        <p:nvSpPr>
          <p:cNvPr id="703490" name="Rectangle 2"/>
          <p:cNvSpPr>
            <a:spLocks noGrp="1" noRot="1" noChangeAspect="1" noChangeArrowheads="1" noTextEdit="1"/>
          </p:cNvSpPr>
          <p:nvPr>
            <p:ph type="sldImg"/>
          </p:nvPr>
        </p:nvSpPr>
        <p:spPr/>
      </p:sp>
      <p:sp>
        <p:nvSpPr>
          <p:cNvPr id="7034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A7EC276A-06AA-439B-B5C6-C9442B69082F}" type="slidenum">
              <a:rPr lang="zh-CN" altLang="en-US"/>
            </a:fld>
            <a:endParaRPr lang="en-US" altLang="zh-CN"/>
          </a:p>
        </p:txBody>
      </p:sp>
      <p:sp>
        <p:nvSpPr>
          <p:cNvPr id="704514" name="Rectangle 2"/>
          <p:cNvSpPr>
            <a:spLocks noGrp="1" noRot="1" noChangeAspect="1" noChangeArrowheads="1" noTextEdit="1"/>
          </p:cNvSpPr>
          <p:nvPr>
            <p:ph type="sldImg"/>
          </p:nvPr>
        </p:nvSpPr>
        <p:spPr/>
      </p:sp>
      <p:sp>
        <p:nvSpPr>
          <p:cNvPr id="704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746D88DB-E5F2-456E-AB31-9C417A8C07B5}" type="slidenum">
              <a:rPr lang="zh-CN" altLang="en-US"/>
            </a:fld>
            <a:endParaRPr lang="en-US" altLang="zh-CN"/>
          </a:p>
        </p:txBody>
      </p:sp>
      <p:sp>
        <p:nvSpPr>
          <p:cNvPr id="705538" name="Rectangle 2"/>
          <p:cNvSpPr>
            <a:spLocks noGrp="1" noRot="1" noChangeAspect="1" noChangeArrowheads="1" noTextEdit="1"/>
          </p:cNvSpPr>
          <p:nvPr>
            <p:ph type="sldImg"/>
          </p:nvPr>
        </p:nvSpPr>
        <p:spPr/>
      </p:sp>
      <p:sp>
        <p:nvSpPr>
          <p:cNvPr id="705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471AA1BB-CDF2-4222-BEBF-07FB63E119AD}" type="slidenum">
              <a:rPr lang="zh-CN" altLang="en-US"/>
            </a:fld>
            <a:endParaRPr lang="en-US" altLang="zh-CN"/>
          </a:p>
        </p:txBody>
      </p:sp>
      <p:sp>
        <p:nvSpPr>
          <p:cNvPr id="664578" name="Rectangle 2"/>
          <p:cNvSpPr>
            <a:spLocks noGrp="1" noRot="1" noChangeAspect="1" noChangeArrowheads="1" noTextEdit="1"/>
          </p:cNvSpPr>
          <p:nvPr>
            <p:ph type="sldImg"/>
          </p:nvPr>
        </p:nvSpPr>
        <p:spPr/>
      </p:sp>
      <p:sp>
        <p:nvSpPr>
          <p:cNvPr id="66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BE96B010-518C-461A-8531-7AC2658FE394}" type="slidenum">
              <a:rPr lang="zh-CN" altLang="en-US"/>
            </a:fld>
            <a:endParaRPr lang="en-US" altLang="zh-CN"/>
          </a:p>
        </p:txBody>
      </p:sp>
      <p:sp>
        <p:nvSpPr>
          <p:cNvPr id="706562" name="Rectangle 2"/>
          <p:cNvSpPr>
            <a:spLocks noGrp="1" noRot="1" noChangeAspect="1" noChangeArrowheads="1" noTextEdit="1"/>
          </p:cNvSpPr>
          <p:nvPr>
            <p:ph type="sldImg"/>
          </p:nvPr>
        </p:nvSpPr>
        <p:spPr/>
      </p:sp>
      <p:sp>
        <p:nvSpPr>
          <p:cNvPr id="706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3C2550B8-A2B7-4231-926D-B209C5EB017F}" type="slidenum">
              <a:rPr lang="zh-CN" altLang="en-US"/>
            </a:fld>
            <a:endParaRPr lang="en-US" altLang="zh-CN"/>
          </a:p>
        </p:txBody>
      </p:sp>
      <p:sp>
        <p:nvSpPr>
          <p:cNvPr id="707586" name="Rectangle 2"/>
          <p:cNvSpPr>
            <a:spLocks noGrp="1" noRot="1" noChangeAspect="1" noChangeArrowheads="1" noTextEdit="1"/>
          </p:cNvSpPr>
          <p:nvPr>
            <p:ph type="sldImg"/>
          </p:nvPr>
        </p:nvSpPr>
        <p:spPr/>
      </p:sp>
      <p:sp>
        <p:nvSpPr>
          <p:cNvPr id="707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8454E87F-9E22-4EB4-9D22-5EAFB3C0AB17}" type="slidenum">
              <a:rPr lang="zh-CN" altLang="en-US"/>
            </a:fld>
            <a:endParaRPr lang="en-US" altLang="zh-CN"/>
          </a:p>
        </p:txBody>
      </p:sp>
      <p:sp>
        <p:nvSpPr>
          <p:cNvPr id="708610" name="Rectangle 2"/>
          <p:cNvSpPr>
            <a:spLocks noGrp="1" noRot="1" noChangeAspect="1" noChangeArrowheads="1" noTextEdit="1"/>
          </p:cNvSpPr>
          <p:nvPr>
            <p:ph type="sldImg"/>
          </p:nvPr>
        </p:nvSpPr>
        <p:spPr/>
      </p:sp>
      <p:sp>
        <p:nvSpPr>
          <p:cNvPr id="708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C195C47F-4262-4EA9-BC65-ECFE2BD67103}" type="slidenum">
              <a:rPr lang="zh-CN" altLang="en-US"/>
            </a:fld>
            <a:endParaRPr lang="en-US" altLang="zh-CN"/>
          </a:p>
        </p:txBody>
      </p:sp>
      <p:sp>
        <p:nvSpPr>
          <p:cNvPr id="709634" name="Rectangle 2"/>
          <p:cNvSpPr>
            <a:spLocks noGrp="1" noRot="1" noChangeAspect="1" noChangeArrowheads="1" noTextEdit="1"/>
          </p:cNvSpPr>
          <p:nvPr>
            <p:ph type="sldImg"/>
          </p:nvPr>
        </p:nvSpPr>
        <p:spPr/>
      </p:sp>
      <p:sp>
        <p:nvSpPr>
          <p:cNvPr id="709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E5F45361-26D7-46A1-BDB6-578F0F206AE8}" type="slidenum">
              <a:rPr lang="zh-CN" altLang="en-US"/>
            </a:fld>
            <a:endParaRPr lang="en-US" altLang="zh-CN"/>
          </a:p>
        </p:txBody>
      </p:sp>
      <p:sp>
        <p:nvSpPr>
          <p:cNvPr id="711682" name="Rectangle 2"/>
          <p:cNvSpPr>
            <a:spLocks noGrp="1" noRot="1" noChangeAspect="1" noChangeArrowheads="1" noTextEdit="1"/>
          </p:cNvSpPr>
          <p:nvPr>
            <p:ph type="sldImg"/>
          </p:nvPr>
        </p:nvSpPr>
        <p:spPr/>
      </p:sp>
      <p:sp>
        <p:nvSpPr>
          <p:cNvPr id="711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E9F0A385-4034-4897-B5CD-6DD44B84DFCF}" type="slidenum">
              <a:rPr lang="zh-CN" altLang="en-US"/>
            </a:fld>
            <a:endParaRPr lang="en-US" altLang="zh-CN"/>
          </a:p>
        </p:txBody>
      </p:sp>
      <p:sp>
        <p:nvSpPr>
          <p:cNvPr id="712706" name="Rectangle 2"/>
          <p:cNvSpPr>
            <a:spLocks noGrp="1" noRot="1" noChangeAspect="1" noChangeArrowheads="1" noTextEdit="1"/>
          </p:cNvSpPr>
          <p:nvPr>
            <p:ph type="sldImg"/>
          </p:nvPr>
        </p:nvSpPr>
        <p:spPr/>
      </p:sp>
      <p:sp>
        <p:nvSpPr>
          <p:cNvPr id="712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93A4DFC8-035C-4C81-8353-24AFC254FACF}" type="slidenum">
              <a:rPr lang="zh-CN" altLang="en-US"/>
            </a:fld>
            <a:endParaRPr lang="en-US" altLang="zh-CN"/>
          </a:p>
        </p:txBody>
      </p:sp>
      <p:sp>
        <p:nvSpPr>
          <p:cNvPr id="661506" name="Rectangle 2"/>
          <p:cNvSpPr>
            <a:spLocks noGrp="1" noRot="1" noChangeAspect="1" noChangeArrowheads="1" noTextEdit="1"/>
          </p:cNvSpPr>
          <p:nvPr>
            <p:ph type="sldImg"/>
          </p:nvPr>
        </p:nvSpPr>
        <p:spPr/>
      </p:sp>
      <p:sp>
        <p:nvSpPr>
          <p:cNvPr id="6615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20608951-6D1A-4023-8968-1068B919B811}" type="slidenum">
              <a:rPr lang="zh-CN" altLang="en-US"/>
            </a:fld>
            <a:endParaRPr lang="en-US" altLang="zh-CN"/>
          </a:p>
        </p:txBody>
      </p:sp>
      <p:sp>
        <p:nvSpPr>
          <p:cNvPr id="714754" name="Rectangle 2"/>
          <p:cNvSpPr>
            <a:spLocks noGrp="1" noRot="1" noChangeAspect="1" noChangeArrowheads="1" noTextEdit="1"/>
          </p:cNvSpPr>
          <p:nvPr>
            <p:ph type="sldImg"/>
          </p:nvPr>
        </p:nvSpPr>
        <p:spPr/>
      </p:sp>
      <p:sp>
        <p:nvSpPr>
          <p:cNvPr id="714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F02E6980-0CD9-4DC1-8F10-3F0CE0920ACA}" type="slidenum">
              <a:rPr lang="zh-CN" altLang="en-US"/>
            </a:fld>
            <a:endParaRPr lang="en-US" altLang="zh-CN"/>
          </a:p>
        </p:txBody>
      </p:sp>
      <p:sp>
        <p:nvSpPr>
          <p:cNvPr id="715778" name="Rectangle 2"/>
          <p:cNvSpPr>
            <a:spLocks noGrp="1" noRot="1" noChangeAspect="1" noChangeArrowheads="1" noTextEdit="1"/>
          </p:cNvSpPr>
          <p:nvPr>
            <p:ph type="sldImg"/>
          </p:nvPr>
        </p:nvSpPr>
        <p:spPr/>
      </p:sp>
      <p:sp>
        <p:nvSpPr>
          <p:cNvPr id="715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3A8C10F8-3752-4678-99F6-452D3BA96284}" type="slidenum">
              <a:rPr lang="zh-CN" altLang="en-US"/>
            </a:fld>
            <a:endParaRPr lang="en-US" altLang="zh-CN"/>
          </a:p>
        </p:txBody>
      </p:sp>
      <p:sp>
        <p:nvSpPr>
          <p:cNvPr id="716802" name="Rectangle 2"/>
          <p:cNvSpPr>
            <a:spLocks noGrp="1" noRot="1" noChangeAspect="1" noChangeArrowheads="1" noTextEdit="1"/>
          </p:cNvSpPr>
          <p:nvPr>
            <p:ph type="sldImg"/>
          </p:nvPr>
        </p:nvSpPr>
        <p:spPr/>
      </p:sp>
      <p:sp>
        <p:nvSpPr>
          <p:cNvPr id="7168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C34FB949-350A-4BA4-9CC2-177F2947131E}" type="slidenum">
              <a:rPr lang="zh-CN" altLang="en-US"/>
            </a:fld>
            <a:endParaRPr lang="en-US" altLang="zh-CN"/>
          </a:p>
        </p:txBody>
      </p:sp>
      <p:sp>
        <p:nvSpPr>
          <p:cNvPr id="665602" name="Rectangle 2"/>
          <p:cNvSpPr>
            <a:spLocks noGrp="1" noRot="1" noChangeAspect="1" noChangeArrowheads="1" noTextEdit="1"/>
          </p:cNvSpPr>
          <p:nvPr>
            <p:ph type="sldImg"/>
          </p:nvPr>
        </p:nvSpPr>
        <p:spPr/>
      </p:sp>
      <p:sp>
        <p:nvSpPr>
          <p:cNvPr id="6656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60621B05-BD8E-47AE-9703-9B90C8D16A64}" type="slidenum">
              <a:rPr lang="zh-CN" altLang="en-US"/>
            </a:fld>
            <a:endParaRPr lang="en-US" altLang="zh-CN"/>
          </a:p>
        </p:txBody>
      </p:sp>
      <p:sp>
        <p:nvSpPr>
          <p:cNvPr id="717826" name="Rectangle 2"/>
          <p:cNvSpPr>
            <a:spLocks noGrp="1" noRot="1" noChangeAspect="1" noChangeArrowheads="1" noTextEdit="1"/>
          </p:cNvSpPr>
          <p:nvPr>
            <p:ph type="sldImg"/>
          </p:nvPr>
        </p:nvSpPr>
        <p:spPr/>
      </p:sp>
      <p:sp>
        <p:nvSpPr>
          <p:cNvPr id="717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01F093BA-0829-44AC-8BE8-FDCB4CABD4FE}" type="slidenum">
              <a:rPr lang="zh-CN" altLang="en-US"/>
            </a:fld>
            <a:endParaRPr lang="en-US" altLang="zh-CN"/>
          </a:p>
        </p:txBody>
      </p:sp>
      <p:sp>
        <p:nvSpPr>
          <p:cNvPr id="718850" name="Rectangle 2"/>
          <p:cNvSpPr>
            <a:spLocks noGrp="1" noRot="1" noChangeAspect="1" noChangeArrowheads="1" noTextEdit="1"/>
          </p:cNvSpPr>
          <p:nvPr>
            <p:ph type="sldImg"/>
          </p:nvPr>
        </p:nvSpPr>
        <p:spPr/>
      </p:sp>
      <p:sp>
        <p:nvSpPr>
          <p:cNvPr id="718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1B2EDA5B-A200-443D-BC68-7FB584B9FF6C}" type="slidenum">
              <a:rPr lang="zh-CN" altLang="en-US"/>
            </a:fld>
            <a:endParaRPr lang="en-US" altLang="zh-CN"/>
          </a:p>
        </p:txBody>
      </p:sp>
      <p:sp>
        <p:nvSpPr>
          <p:cNvPr id="719874" name="Rectangle 2"/>
          <p:cNvSpPr>
            <a:spLocks noGrp="1" noRot="1" noChangeAspect="1" noChangeArrowheads="1" noTextEdit="1"/>
          </p:cNvSpPr>
          <p:nvPr>
            <p:ph type="sldImg"/>
          </p:nvPr>
        </p:nvSpPr>
        <p:spPr/>
      </p:sp>
      <p:sp>
        <p:nvSpPr>
          <p:cNvPr id="719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3FAC890A-0D3B-465B-9ECD-138CBA3700E4}" type="slidenum">
              <a:rPr lang="zh-CN" altLang="en-US"/>
            </a:fld>
            <a:endParaRPr lang="en-US" altLang="zh-CN"/>
          </a:p>
        </p:txBody>
      </p:sp>
      <p:sp>
        <p:nvSpPr>
          <p:cNvPr id="666626" name="Rectangle 2"/>
          <p:cNvSpPr>
            <a:spLocks noGrp="1" noRot="1" noChangeAspect="1" noChangeArrowheads="1" noTextEdit="1"/>
          </p:cNvSpPr>
          <p:nvPr>
            <p:ph type="sldImg"/>
          </p:nvPr>
        </p:nvSpPr>
        <p:spPr/>
      </p:sp>
      <p:sp>
        <p:nvSpPr>
          <p:cNvPr id="666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F572F81F-AE27-4580-9312-97B7ACFD3682}" type="slidenum">
              <a:rPr lang="zh-CN" altLang="en-US"/>
            </a:fld>
            <a:endParaRPr lang="en-US" altLang="zh-CN"/>
          </a:p>
        </p:txBody>
      </p:sp>
      <p:sp>
        <p:nvSpPr>
          <p:cNvPr id="667650" name="Rectangle 2"/>
          <p:cNvSpPr>
            <a:spLocks noGrp="1" noRot="1" noChangeAspect="1" noChangeArrowheads="1" noTextEdit="1"/>
          </p:cNvSpPr>
          <p:nvPr>
            <p:ph type="sldImg"/>
          </p:nvPr>
        </p:nvSpPr>
        <p:spPr/>
      </p:sp>
      <p:sp>
        <p:nvSpPr>
          <p:cNvPr id="667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B92D43D0-284E-437A-91D3-E280433B1DA3}" type="slidenum">
              <a:rPr lang="zh-CN" altLang="en-US"/>
            </a:fld>
            <a:endParaRPr lang="en-US" altLang="zh-CN"/>
          </a:p>
        </p:txBody>
      </p:sp>
      <p:sp>
        <p:nvSpPr>
          <p:cNvPr id="668674" name="Rectangle 2"/>
          <p:cNvSpPr>
            <a:spLocks noGrp="1" noRot="1" noChangeAspect="1" noChangeArrowheads="1" noTextEdit="1"/>
          </p:cNvSpPr>
          <p:nvPr>
            <p:ph type="sldImg"/>
          </p:nvPr>
        </p:nvSpPr>
        <p:spPr/>
      </p:sp>
      <p:sp>
        <p:nvSpPr>
          <p:cNvPr id="668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E1FB8D20-D59A-4E11-9032-314E58DFF867}" type="slidenum">
              <a:rPr lang="zh-CN" altLang="en-US"/>
            </a:fld>
            <a:endParaRPr lang="en-US" altLang="zh-CN"/>
          </a:p>
        </p:txBody>
      </p:sp>
      <p:sp>
        <p:nvSpPr>
          <p:cNvPr id="669698" name="Rectangle 2"/>
          <p:cNvSpPr>
            <a:spLocks noGrp="1" noRot="1" noChangeAspect="1" noChangeArrowheads="1" noTextEdit="1"/>
          </p:cNvSpPr>
          <p:nvPr>
            <p:ph type="sldImg"/>
          </p:nvPr>
        </p:nvSpPr>
        <p:spPr/>
      </p:sp>
      <p:sp>
        <p:nvSpPr>
          <p:cNvPr id="66969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134AA694-6752-4862-80FB-5EC13F1EBCCC}"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EE0FF43-9AA1-459B-B841-FF28C79F881C}"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0"/>
            <a:ext cx="22479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0"/>
            <a:ext cx="6591300" cy="6477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DFE67DC8-6DB3-4583-BDDB-9DCAAAA6C9F9}"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8368F93D-8FCA-4C5E-B577-0BEE6BC6ABDC}"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AE36DD20-3BA7-4148-B65A-67CE92AB73C7}" type="slidenum">
              <a:rPr lang="zh-CN" altLang="en-US"/>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 y="609600"/>
            <a:ext cx="8991600" cy="5867400"/>
          </a:xfrm>
        </p:spPr>
        <p:txBody>
          <a:bodyPr/>
          <a:lstStyle/>
          <a:p>
            <a:pPr lvl="0"/>
            <a:endParaRPr lang="zh-CN" altLang="en-US" noProof="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8577AC5F-9664-4DA0-B9E8-C6F60A595BD9}"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0"/>
            <a:ext cx="8229600" cy="533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76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0F4CBA56-213D-427E-B92E-08FDB37CA696}" type="slidenum">
              <a:rPr lang="zh-CN" altLang="en-US"/>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6200" y="0"/>
            <a:ext cx="8991600" cy="6477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EB1A2181-C0E9-4F71-AB3E-98B42529AF90}" type="slidenum">
              <a:rPr lang="zh-CN" altLang="en-US"/>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0"/>
            <a:ext cx="8229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609600"/>
            <a:ext cx="44196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6096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619500"/>
            <a:ext cx="4419600" cy="28575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0"/>
          <p:cNvSpPr>
            <a:spLocks noGrp="1" noChangeArrowheads="1"/>
          </p:cNvSpPr>
          <p:nvPr>
            <p:ph type="ftr" sz="quarter" idx="10"/>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1"/>
          </p:nvPr>
        </p:nvSpPr>
        <p:spPr/>
        <p:txBody>
          <a:bodyPr/>
          <a:lstStyle>
            <a:lvl1pPr>
              <a:defRPr/>
            </a:lvl1pPr>
          </a:lstStyle>
          <a:p>
            <a:pPr>
              <a:defRPr/>
            </a:pPr>
            <a:fld id="{0BCE98E0-4CCC-4A74-93DB-499F34CEC01C}" type="slidenum">
              <a:rPr lang="zh-CN" altLang="en-US"/>
            </a:fld>
            <a:endParaRPr lang="en-US" altLang="zh-CN"/>
          </a:p>
        </p:txBody>
      </p:sp>
      <p:sp>
        <p:nvSpPr>
          <p:cNvPr id="8"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6F1DE2B6-3E02-4BB8-BA5F-DA5690D838BB}"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ftr" sz="quarter" idx="10"/>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1"/>
          </p:nvPr>
        </p:nvSpPr>
        <p:spPr/>
        <p:txBody>
          <a:bodyPr/>
          <a:lstStyle>
            <a:lvl1pPr>
              <a:defRPr/>
            </a:lvl1pPr>
          </a:lstStyle>
          <a:p>
            <a:pPr>
              <a:defRPr/>
            </a:pPr>
            <a:fld id="{E5A6CBDF-5761-4B80-8E9E-4C464B9C4C9D}" type="slidenum">
              <a:rPr lang="zh-CN" altLang="en-US"/>
            </a:fld>
            <a:endParaRPr lang="en-US" altLang="zh-CN"/>
          </a:p>
        </p:txBody>
      </p:sp>
      <p:sp>
        <p:nvSpPr>
          <p:cNvPr id="6"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609600"/>
            <a:ext cx="4419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1B8903F5-D45B-47C5-9435-3F5B500B4CBF}"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ftr" sz="quarter" idx="10"/>
          </p:nvPr>
        </p:nvSpPr>
        <p:spPr/>
        <p:txBody>
          <a:bodyPr/>
          <a:lstStyle>
            <a:lvl1pPr>
              <a:defRPr/>
            </a:lvl1pPr>
          </a:lstStyle>
          <a:p>
            <a:pPr>
              <a:defRPr/>
            </a:pPr>
            <a:endParaRPr lang="en-US" altLang="zh-CN"/>
          </a:p>
        </p:txBody>
      </p:sp>
      <p:sp>
        <p:nvSpPr>
          <p:cNvPr id="8" name="Rectangle 11"/>
          <p:cNvSpPr>
            <a:spLocks noGrp="1" noChangeArrowheads="1"/>
          </p:cNvSpPr>
          <p:nvPr>
            <p:ph type="sldNum" sz="quarter" idx="11"/>
          </p:nvPr>
        </p:nvSpPr>
        <p:spPr/>
        <p:txBody>
          <a:bodyPr/>
          <a:lstStyle>
            <a:lvl1pPr>
              <a:defRPr/>
            </a:lvl1pPr>
          </a:lstStyle>
          <a:p>
            <a:pPr>
              <a:defRPr/>
            </a:pPr>
            <a:fld id="{CA41D56A-B1E3-486E-999D-B5D262E07330}" type="slidenum">
              <a:rPr lang="zh-CN" altLang="en-US"/>
            </a:fld>
            <a:endParaRPr lang="en-US" altLang="zh-CN"/>
          </a:p>
        </p:txBody>
      </p:sp>
      <p:sp>
        <p:nvSpPr>
          <p:cNvPr id="9"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ftr" sz="quarter" idx="10"/>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1"/>
          </p:nvPr>
        </p:nvSpPr>
        <p:spPr/>
        <p:txBody>
          <a:bodyPr/>
          <a:lstStyle>
            <a:lvl1pPr>
              <a:defRPr/>
            </a:lvl1pPr>
          </a:lstStyle>
          <a:p>
            <a:pPr>
              <a:defRPr/>
            </a:pPr>
            <a:fld id="{DAD6884C-FE27-42F2-85C6-D1ED0DD57EE9}" type="slidenum">
              <a:rPr lang="zh-CN" altLang="en-US"/>
            </a:fld>
            <a:endParaRPr lang="en-US" altLang="zh-CN"/>
          </a:p>
        </p:txBody>
      </p:sp>
      <p:sp>
        <p:nvSpPr>
          <p:cNvPr id="5"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p:txBody>
          <a:bodyPr/>
          <a:lstStyle>
            <a:lvl1pPr>
              <a:defRPr/>
            </a:lvl1pPr>
          </a:lstStyle>
          <a:p>
            <a:pPr>
              <a:defRPr/>
            </a:pPr>
            <a:endParaRPr lang="en-US" altLang="zh-CN"/>
          </a:p>
        </p:txBody>
      </p:sp>
      <p:sp>
        <p:nvSpPr>
          <p:cNvPr id="3" name="Rectangle 11"/>
          <p:cNvSpPr>
            <a:spLocks noGrp="1" noChangeArrowheads="1"/>
          </p:cNvSpPr>
          <p:nvPr>
            <p:ph type="sldNum" sz="quarter" idx="11"/>
          </p:nvPr>
        </p:nvSpPr>
        <p:spPr/>
        <p:txBody>
          <a:bodyPr/>
          <a:lstStyle>
            <a:lvl1pPr>
              <a:defRPr/>
            </a:lvl1pPr>
          </a:lstStyle>
          <a:p>
            <a:pPr>
              <a:defRPr/>
            </a:pPr>
            <a:fld id="{C1559B5B-CAC8-48E5-A5EA-265CF577AB50}" type="slidenum">
              <a:rPr lang="zh-CN" altLang="en-US"/>
            </a:fld>
            <a:endParaRPr lang="en-US" altLang="zh-CN"/>
          </a:p>
        </p:txBody>
      </p:sp>
      <p:sp>
        <p:nvSpPr>
          <p:cNvPr id="4"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DF417867-52AA-4ADD-82CA-5ADA6F2F21A4}"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ftr" sz="quarter" idx="10"/>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p:txBody>
          <a:bodyPr/>
          <a:lstStyle>
            <a:lvl1pPr>
              <a:defRPr/>
            </a:lvl1pPr>
          </a:lstStyle>
          <a:p>
            <a:pPr>
              <a:defRPr/>
            </a:pPr>
            <a:fld id="{9A16B488-3AE7-498D-963C-B5F2CF4AF69B}" type="slidenum">
              <a:rPr lang="zh-CN" altLang="en-US"/>
            </a:fld>
            <a:endParaRPr lang="en-US" altLang="zh-CN"/>
          </a:p>
        </p:txBody>
      </p:sp>
      <p:sp>
        <p:nvSpPr>
          <p:cNvPr id="7" name="Rectangle 12"/>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2" name="Rectangle 10"/>
          <p:cNvSpPr>
            <a:spLocks noGrp="1" noChangeArrowheads="1"/>
          </p:cNvSpPr>
          <p:nvPr>
            <p:ph type="ftr" sz="quarter" idx="3"/>
          </p:nvPr>
        </p:nvSpPr>
        <p:spPr bwMode="auto">
          <a:xfrm>
            <a:off x="3124200" y="6553200"/>
            <a:ext cx="2895600" cy="22860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a:ea typeface="宋体" panose="02010600030101010101" pitchFamily="2" charset="-122"/>
              </a:defRPr>
            </a:lvl1pPr>
          </a:lstStyle>
          <a:p>
            <a:pPr>
              <a:defRPr/>
            </a:pPr>
            <a:endParaRPr lang="en-US" altLang="zh-CN"/>
          </a:p>
        </p:txBody>
      </p:sp>
      <p:sp>
        <p:nvSpPr>
          <p:cNvPr id="13323" name="Rectangle 11"/>
          <p:cNvSpPr>
            <a:spLocks noGrp="1" noChangeArrowheads="1"/>
          </p:cNvSpPr>
          <p:nvPr>
            <p:ph type="sldNum" sz="quarter" idx="4"/>
          </p:nvPr>
        </p:nvSpPr>
        <p:spPr bwMode="auto">
          <a:xfrm>
            <a:off x="7162800" y="6553200"/>
            <a:ext cx="1905000" cy="2286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ea typeface="宋体" panose="02010600030101010101" pitchFamily="2" charset="-122"/>
              </a:defRPr>
            </a:lvl1pPr>
          </a:lstStyle>
          <a:p>
            <a:pPr>
              <a:defRPr/>
            </a:pPr>
            <a:fld id="{53134395-B281-4CCE-933D-01DBBDB1918E}" type="slidenum">
              <a:rPr lang="zh-CN" altLang="en-US"/>
            </a:fld>
            <a:endParaRPr lang="en-US" altLang="zh-CN"/>
          </a:p>
        </p:txBody>
      </p:sp>
      <p:sp>
        <p:nvSpPr>
          <p:cNvPr id="13324" name="Rectangle 12"/>
          <p:cNvSpPr>
            <a:spLocks noGrp="1" noChangeArrowheads="1"/>
          </p:cNvSpPr>
          <p:nvPr>
            <p:ph type="dt" sz="half" idx="2"/>
          </p:nvPr>
        </p:nvSpPr>
        <p:spPr bwMode="auto">
          <a:xfrm>
            <a:off x="76200" y="6553200"/>
            <a:ext cx="1905000" cy="22860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a:ea typeface="宋体" panose="02010600030101010101" pitchFamily="2" charset="-122"/>
              </a:defRPr>
            </a:lvl1pPr>
          </a:lstStyle>
          <a:p>
            <a:pPr>
              <a:defRPr/>
            </a:pPr>
            <a:endParaRPr lang="en-US" altLang="zh-CN"/>
          </a:p>
        </p:txBody>
      </p:sp>
      <p:sp>
        <p:nvSpPr>
          <p:cNvPr id="13331" name="Rectangle 19"/>
          <p:cNvSpPr>
            <a:spLocks noChangeArrowheads="1"/>
          </p:cNvSpPr>
          <p:nvPr/>
        </p:nvSpPr>
        <p:spPr bwMode="auto">
          <a:xfrm>
            <a:off x="381000" y="6553200"/>
            <a:ext cx="2133600" cy="228600"/>
          </a:xfrm>
          <a:prstGeom prst="rect">
            <a:avLst/>
          </a:prstGeom>
          <a:noFill/>
          <a:ln w="9525">
            <a:noFill/>
            <a:miter lim="800000"/>
          </a:ln>
          <a:effectLst/>
        </p:spPr>
        <p:txBody>
          <a:bodyPr/>
          <a:lstStyle/>
          <a:p>
            <a:pPr eaLnBrk="0" hangingPunct="0">
              <a:defRPr/>
            </a:pPr>
            <a:endParaRPr lang="en-US" altLang="zh-CN" sz="1400"/>
          </a:p>
        </p:txBody>
      </p:sp>
      <p:sp>
        <p:nvSpPr>
          <p:cNvPr id="13332" name="Rectangle 20"/>
          <p:cNvSpPr>
            <a:spLocks noChangeArrowheads="1"/>
          </p:cNvSpPr>
          <p:nvPr/>
        </p:nvSpPr>
        <p:spPr bwMode="auto">
          <a:xfrm>
            <a:off x="3048000" y="6553200"/>
            <a:ext cx="2895600" cy="228600"/>
          </a:xfrm>
          <a:prstGeom prst="rect">
            <a:avLst/>
          </a:prstGeom>
          <a:noFill/>
          <a:ln w="9525">
            <a:noFill/>
            <a:miter lim="800000"/>
          </a:ln>
          <a:effectLst/>
        </p:spPr>
        <p:txBody>
          <a:bodyPr/>
          <a:lstStyle/>
          <a:p>
            <a:pPr algn="ctr" eaLnBrk="0" hangingPunct="0">
              <a:defRPr/>
            </a:pPr>
            <a:endParaRPr lang="en-US" altLang="zh-CN" sz="1400"/>
          </a:p>
        </p:txBody>
      </p:sp>
      <p:pic>
        <p:nvPicPr>
          <p:cNvPr id="2055" name="Picture 22" descr="未标题-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23"/>
          <p:cNvSpPr>
            <a:spLocks noGrp="1" noChangeArrowheads="1"/>
          </p:cNvSpPr>
          <p:nvPr>
            <p:ph type="title"/>
          </p:nvPr>
        </p:nvSpPr>
        <p:spPr bwMode="auto">
          <a:xfrm>
            <a:off x="762000" y="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7" name="Rectangle 24"/>
          <p:cNvSpPr>
            <a:spLocks noGrp="1" noChangeArrowheads="1"/>
          </p:cNvSpPr>
          <p:nvPr>
            <p:ph type="body" idx="1"/>
          </p:nvPr>
        </p:nvSpPr>
        <p:spPr bwMode="auto">
          <a:xfrm>
            <a:off x="76200" y="609600"/>
            <a:ext cx="8991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0" fontAlgn="base" hangingPunct="0">
        <a:spcBef>
          <a:spcPct val="0"/>
        </a:spcBef>
        <a:spcAft>
          <a:spcPct val="0"/>
        </a:spcAft>
        <a:defRPr sz="3600" b="1">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3600" b="1">
          <a:solidFill>
            <a:srgbClr val="FFFF00"/>
          </a:solidFill>
          <a:latin typeface="Arial" panose="020B0604020202020204" pitchFamily="34" charset="0"/>
          <a:ea typeface="黑体" panose="02010609060101010101" pitchFamily="2" charset="-122"/>
        </a:defRPr>
      </a:lvl5pPr>
      <a:lvl6pPr marL="4572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6pPr>
      <a:lvl7pPr marL="9144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7pPr>
      <a:lvl8pPr marL="13716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8pPr>
      <a:lvl9pPr marL="1828800" algn="ctr" rtl="0" fontAlgn="base">
        <a:spcBef>
          <a:spcPct val="0"/>
        </a:spcBef>
        <a:spcAft>
          <a:spcPct val="0"/>
        </a:spcAft>
        <a:defRPr sz="3600" b="1">
          <a:solidFill>
            <a:srgbClr val="FFFF00"/>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oleObject" Target="../embeddings/oleObject9.bin"/><Relationship Id="rId7" Type="http://schemas.openxmlformats.org/officeDocument/2006/relationships/image" Target="../media/image11.wmf"/><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 Id="rId3" Type="http://schemas.openxmlformats.org/officeDocument/2006/relationships/image" Target="../media/image9.wmf"/><Relationship Id="rId2" Type="http://schemas.openxmlformats.org/officeDocument/2006/relationships/image" Target="../media/image8.wmf"/><Relationship Id="rId14" Type="http://schemas.openxmlformats.org/officeDocument/2006/relationships/notesSlide" Target="../notesSlides/notesSlide20.xml"/><Relationship Id="rId13" Type="http://schemas.openxmlformats.org/officeDocument/2006/relationships/vmlDrawing" Target="../drawings/vmlDrawing4.vml"/><Relationship Id="rId12" Type="http://schemas.openxmlformats.org/officeDocument/2006/relationships/slideLayout" Target="../slideLayouts/slideLayout2.xml"/><Relationship Id="rId11" Type="http://schemas.openxmlformats.org/officeDocument/2006/relationships/image" Target="../media/image13.wmf"/><Relationship Id="rId10" Type="http://schemas.openxmlformats.org/officeDocument/2006/relationships/oleObject" Target="../embeddings/oleObject10.bin"/><Relationship Id="rId1"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slide" Target="slide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wmf"/><Relationship Id="rId7" Type="http://schemas.openxmlformats.org/officeDocument/2006/relationships/oleObject" Target="../embeddings/oleObject14.bin"/><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 Id="rId3" Type="http://schemas.openxmlformats.org/officeDocument/2006/relationships/oleObject" Target="../embeddings/oleObject12.bin"/><Relationship Id="rId2" Type="http://schemas.openxmlformats.org/officeDocument/2006/relationships/image" Target="../media/image14.wmf"/><Relationship Id="rId11" Type="http://schemas.openxmlformats.org/officeDocument/2006/relationships/notesSlide" Target="../notesSlides/notesSlide36.xml"/><Relationship Id="rId10" Type="http://schemas.openxmlformats.org/officeDocument/2006/relationships/vmlDrawing" Target="../drawings/vmlDrawing5.vml"/><Relationship Id="rId1"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16.bin"/><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diap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399" y="5486400"/>
            <a:ext cx="1692275" cy="9001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ctrTitle"/>
          </p:nvPr>
        </p:nvSpPr>
        <p:spPr>
          <a:xfrm>
            <a:off x="277495" y="1068705"/>
            <a:ext cx="8588375" cy="1143000"/>
          </a:xfrm>
        </p:spPr>
        <p:txBody>
          <a:bodyPr/>
          <a:p>
            <a:pPr algn="ct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挖掘</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b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b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基于</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认知的复杂</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数据对象</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的</a:t>
            </a:r>
            <a:r>
              <a:rPr lang="zh-CN" altLang="en-US" sz="3200"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知识发现</a:t>
            </a:r>
            <a:r>
              <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技术）</a:t>
            </a:r>
            <a:endParaRPr lang="zh-CN" altLang="en-US" sz="3200" dirty="0"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6" name="Rectangle 5"/>
          <p:cNvSpPr>
            <a:spLocks noChangeArrowheads="1"/>
          </p:cNvSpPr>
          <p:nvPr/>
        </p:nvSpPr>
        <p:spPr bwMode="auto">
          <a:xfrm>
            <a:off x="277495" y="2211705"/>
            <a:ext cx="8686800" cy="117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pPr algn="ctr"/>
            <a:r>
              <a:rPr lang="zh-CN" altLang="en-US" sz="2800" dirty="0">
                <a:sym typeface="+mn-ea"/>
              </a:rPr>
              <a:t>（</a:t>
            </a:r>
            <a:r>
              <a:rPr lang="en-US" altLang="zh-CN" sz="2800" dirty="0" smtClean="0">
                <a:latin typeface="Times New Roman" panose="02020603050405020304" pitchFamily="18" charset="0"/>
              </a:rPr>
              <a:t>Cognition Based Knowledge Discovery in </a:t>
            </a:r>
            <a:r>
              <a:rPr lang="en-US" altLang="zh-CN" sz="2800" dirty="0">
                <a:latin typeface="Times New Roman" panose="02020603050405020304" pitchFamily="18" charset="0"/>
              </a:rPr>
              <a:t>Database KDD of Complex Data Object</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7" name="文本框 6"/>
          <p:cNvSpPr txBox="1"/>
          <p:nvPr/>
        </p:nvSpPr>
        <p:spPr>
          <a:xfrm>
            <a:off x="5447030" y="4048125"/>
            <a:ext cx="3282315" cy="579120"/>
          </a:xfrm>
          <a:prstGeom prst="rect">
            <a:avLst/>
          </a:prstGeom>
          <a:noFill/>
        </p:spPr>
        <p:txBody>
          <a:bodyPr wrap="square" rtlCol="0">
            <a:spAutoFit/>
          </a:bodyPr>
          <a:p>
            <a:pPr algn="r"/>
            <a:r>
              <a:rPr lang="en-US" altLang="zh-CN" sz="3200" b="1">
                <a:solidFill>
                  <a:srgbClr val="000099"/>
                </a:solidFill>
                <a:latin typeface="宋体" panose="02010600030101010101" pitchFamily="2" charset="-122"/>
              </a:rPr>
              <a:t>——</a:t>
            </a:r>
            <a:r>
              <a:rPr lang="zh-CN" altLang="en-US" sz="3200" b="1">
                <a:solidFill>
                  <a:srgbClr val="000099"/>
                </a:solidFill>
                <a:latin typeface="宋体" panose="02010600030101010101" pitchFamily="2" charset="-122"/>
              </a:rPr>
              <a:t>张德政</a:t>
            </a:r>
            <a:endParaRPr lang="zh-CN" altLang="en-US" sz="3200" b="1">
              <a:solidFill>
                <a:srgbClr val="000099"/>
              </a:solidFill>
              <a:latin typeface="宋体" panose="02010600030101010101" pitchFamily="2" charset="-122"/>
            </a:endParaRPr>
          </a:p>
        </p:txBody>
      </p:sp>
      <p:sp>
        <p:nvSpPr>
          <p:cNvPr id="8" name="云形标注 7"/>
          <p:cNvSpPr/>
          <p:nvPr/>
        </p:nvSpPr>
        <p:spPr>
          <a:xfrm>
            <a:off x="1485900" y="3814445"/>
            <a:ext cx="3961130" cy="1841500"/>
          </a:xfrm>
          <a:prstGeom prst="cloudCallout">
            <a:avLst>
              <a:gd name="adj1" fmla="val -42745"/>
              <a:gd name="adj2" fmla="val 64287"/>
            </a:avLst>
          </a:prstGeom>
          <a:solidFill>
            <a:schemeClr val="accent1"/>
          </a:solidFill>
          <a:ln w="9525" cap="flat" cmpd="sng">
            <a:solidFill>
              <a:schemeClr val="tx1"/>
            </a:solidFill>
            <a:prstDash val="solid"/>
            <a:miter/>
            <a:headEnd type="none" w="med" len="med"/>
            <a:tailEnd type="none" w="med" len="med"/>
          </a:ln>
        </p:spPr>
        <p:txBody>
          <a:bodyPr/>
          <a:p>
            <a:pPr lvl="0" algn="ctr"/>
            <a:r>
              <a:rPr lang="en-US" altLang="zh-CN" sz="2800" b="1" dirty="0">
                <a:latin typeface="宋体" panose="02010600030101010101" pitchFamily="2" charset="-122"/>
                <a:sym typeface="+mn-ea"/>
              </a:rPr>
              <a:t>8 </a:t>
            </a:r>
            <a:r>
              <a:rPr lang="zh-CN" altLang="en-US" sz="2800" b="1" dirty="0">
                <a:latin typeface="宋体" panose="02010600030101010101" pitchFamily="2" charset="-122"/>
                <a:sym typeface="+mn-ea"/>
              </a:rPr>
              <a:t>文本挖掘（</a:t>
            </a:r>
            <a:r>
              <a:rPr lang="en-US" altLang="zh-CN" sz="2800" b="1" dirty="0" err="1">
                <a:latin typeface="宋体" panose="02010600030101010101" pitchFamily="2" charset="-122"/>
                <a:sym typeface="+mn-ea"/>
              </a:rPr>
              <a:t>TextMining</a:t>
            </a:r>
            <a:r>
              <a:rPr lang="en-US" altLang="zh-CN" sz="2800" b="1" dirty="0">
                <a:latin typeface="宋体" panose="02010600030101010101" pitchFamily="2" charset="-122"/>
                <a:sym typeface="+mn-ea"/>
              </a:rPr>
              <a:t>）</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CAD304E-1C08-4756-9B33-1A931997EE11}" type="slidenum">
              <a:rPr lang="zh-CN" altLang="en-US"/>
            </a:fld>
            <a:endParaRPr lang="en-US" altLang="zh-CN"/>
          </a:p>
        </p:txBody>
      </p:sp>
      <p:sp>
        <p:nvSpPr>
          <p:cNvPr id="629762" name="Rectangle 2"/>
          <p:cNvSpPr>
            <a:spLocks noGrp="1" noChangeArrowheads="1"/>
          </p:cNvSpPr>
          <p:nvPr>
            <p:ph type="title"/>
          </p:nvPr>
        </p:nvSpPr>
        <p:spPr>
          <a:xfrm>
            <a:off x="990600" y="0"/>
            <a:ext cx="7428230" cy="645160"/>
          </a:xfrm>
        </p:spPr>
        <p:txBody>
          <a:bodyPr/>
          <a:lstStyle/>
          <a:p>
            <a:pPr algn="ctr"/>
            <a:r>
              <a:rPr lang="zh-CN" altLang="en-US" sz="4000" b="1" dirty="0">
                <a:latin typeface="宋体" panose="02010600030101010101" pitchFamily="2" charset="-122"/>
                <a:ea typeface="宋体" panose="02010600030101010101" pitchFamily="2" charset="-122"/>
              </a:rPr>
              <a:t>文本挖掘</a:t>
            </a:r>
            <a:endParaRPr lang="zh-CN" altLang="en-US" sz="4000" b="1" dirty="0">
              <a:latin typeface="宋体" panose="02010600030101010101" pitchFamily="2" charset="-122"/>
              <a:ea typeface="宋体" panose="02010600030101010101" pitchFamily="2" charset="-122"/>
            </a:endParaRPr>
          </a:p>
        </p:txBody>
      </p:sp>
      <p:sp>
        <p:nvSpPr>
          <p:cNvPr id="629763" name="Rectangle 3"/>
          <p:cNvSpPr>
            <a:spLocks noGrp="1" noChangeArrowheads="1"/>
          </p:cNvSpPr>
          <p:nvPr>
            <p:ph type="body" idx="1"/>
          </p:nvPr>
        </p:nvSpPr>
        <p:spPr>
          <a:xfrm>
            <a:off x="704215" y="915670"/>
            <a:ext cx="7960360" cy="4891405"/>
          </a:xfrm>
        </p:spPr>
        <p:txBody>
          <a:bodyPr/>
          <a:lstStyle/>
          <a:p>
            <a:pPr marL="0" indent="0">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主讲内容：</a:t>
            </a:r>
            <a:endParaRPr lang="zh-CN" altLang="en-US" sz="2800" b="1" dirty="0">
              <a:latin typeface="宋体" panose="02010600030101010101" pitchFamily="2" charset="-122"/>
              <a:ea typeface="宋体" panose="02010600030101010101" pitchFamily="2" charset="-122"/>
            </a:endParaRPr>
          </a:p>
          <a:p>
            <a:pPr marL="533400" indent="-533400">
              <a:lnSpc>
                <a:spcPct val="120000"/>
              </a:lnSpc>
              <a:spcBef>
                <a:spcPts val="20"/>
              </a:spcBef>
              <a:spcAft>
                <a:spcPts val="0"/>
              </a:spcAft>
              <a:buFont typeface="Wingdings" panose="05000000000000000000" pitchFamily="2" charset="2"/>
              <a:buAutoNum type="arabicPeriod"/>
            </a:pPr>
            <a:r>
              <a:rPr lang="zh-CN" altLang="en-US" sz="2800" b="1" dirty="0">
                <a:solidFill>
                  <a:schemeClr val="tx1"/>
                </a:solidFill>
                <a:latin typeface="宋体" panose="02010600030101010101" pitchFamily="2" charset="-122"/>
                <a:ea typeface="宋体" panose="02010600030101010101" pitchFamily="2" charset="-122"/>
              </a:rPr>
              <a:t>文本挖掘</a:t>
            </a:r>
            <a:endParaRPr lang="zh-CN" altLang="en-US" sz="2800" b="1" dirty="0">
              <a:solidFill>
                <a:schemeClr val="tx1"/>
              </a:solidFill>
              <a:latin typeface="宋体" panose="02010600030101010101" pitchFamily="2" charset="-122"/>
              <a:ea typeface="宋体" panose="02010600030101010101" pitchFamily="2" charset="-122"/>
            </a:endParaRPr>
          </a:p>
          <a:p>
            <a:pPr marL="533400" indent="-533400">
              <a:lnSpc>
                <a:spcPct val="120000"/>
              </a:lnSpc>
              <a:spcBef>
                <a:spcPts val="20"/>
              </a:spcBef>
              <a:spcAft>
                <a:spcPts val="0"/>
              </a:spcAft>
              <a:buFont typeface="Wingdings" panose="05000000000000000000" pitchFamily="2" charset="2"/>
              <a:buAutoNum type="arabicPeriod"/>
            </a:pPr>
            <a:r>
              <a:rPr lang="zh-CN" altLang="en-US" sz="2800" b="1" dirty="0">
                <a:solidFill>
                  <a:srgbClr val="FF0000"/>
                </a:solidFill>
                <a:latin typeface="宋体" panose="02010600030101010101" pitchFamily="2" charset="-122"/>
                <a:ea typeface="宋体" panose="02010600030101010101" pitchFamily="2" charset="-122"/>
              </a:rPr>
              <a:t>文本挖掘的过程</a:t>
            </a:r>
            <a:endParaRPr lang="zh-CN" altLang="en-US" sz="2800" b="1" dirty="0">
              <a:solidFill>
                <a:srgbClr val="FF0000"/>
              </a:solidFill>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特征建立</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特征集缩减</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知识模式提取</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模型评价</a:t>
            </a:r>
            <a:endParaRPr lang="zh-CN" altLang="en-US" sz="2800" b="1" dirty="0">
              <a:latin typeface="宋体" panose="02010600030101010101" pitchFamily="2" charset="-122"/>
              <a:ea typeface="宋体" panose="02010600030101010101" pitchFamily="2" charset="-122"/>
            </a:endParaRPr>
          </a:p>
          <a:p>
            <a:pPr marL="514350" lvl="0" indent="-514350">
              <a:lnSpc>
                <a:spcPct val="120000"/>
              </a:lnSpc>
              <a:spcBef>
                <a:spcPts val="20"/>
              </a:spcBef>
              <a:spcAft>
                <a:spcPts val="0"/>
              </a:spcAft>
              <a:buFont typeface="+mj-lt"/>
              <a:buAutoNum type="arabicPeriod"/>
            </a:pPr>
            <a:r>
              <a:rPr lang="zh-CN" altLang="en-US" sz="2800" dirty="0">
                <a:solidFill>
                  <a:schemeClr val="tx1"/>
                </a:solidFill>
                <a:latin typeface="宋体" panose="02010600030101010101" pitchFamily="2" charset="-122"/>
                <a:ea typeface="宋体" panose="02010600030101010101" pitchFamily="2" charset="-122"/>
                <a:sym typeface="+mn-ea"/>
              </a:rPr>
              <a:t>国内外研究状况</a:t>
            </a:r>
            <a:endParaRPr lang="zh-CN" altLang="en-US" sz="2800" b="1" dirty="0">
              <a:solidFill>
                <a:schemeClr val="tx1"/>
              </a:solidFill>
              <a:latin typeface="宋体" panose="02010600030101010101" pitchFamily="2" charset="-122"/>
              <a:ea typeface="宋体" panose="02010600030101010101" pitchFamily="2" charset="-122"/>
              <a:sym typeface="+mn-ea"/>
            </a:endParaRPr>
          </a:p>
          <a:p>
            <a:pPr marL="914400" lvl="1" indent="-457200"/>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529385F7-3F0A-4CA6-A763-0ED07248CDC6}" type="slidenum">
              <a:rPr lang="zh-CN" altLang="en-US"/>
            </a:fld>
            <a:endParaRPr lang="en-US" altLang="zh-CN"/>
          </a:p>
        </p:txBody>
      </p:sp>
      <p:sp>
        <p:nvSpPr>
          <p:cNvPr id="507906" name="Rectangle 2"/>
          <p:cNvSpPr>
            <a:spLocks noGrp="1" noChangeArrowheads="1"/>
          </p:cNvSpPr>
          <p:nvPr>
            <p:ph type="title"/>
          </p:nvPr>
        </p:nvSpPr>
        <p:spPr>
          <a:xfrm>
            <a:off x="838835" y="0"/>
            <a:ext cx="7877810" cy="660400"/>
          </a:xfrm>
        </p:spPr>
        <p:txBody>
          <a:bodyPr/>
          <a:lstStyle/>
          <a:p>
            <a:r>
              <a:rPr lang="zh-CN" altLang="en-US" sz="4000" b="1" dirty="0">
                <a:latin typeface="宋体" panose="02010600030101010101" pitchFamily="2" charset="-122"/>
                <a:ea typeface="宋体" panose="02010600030101010101" pitchFamily="2" charset="-122"/>
              </a:rPr>
              <a:t>文本挖掘的过程</a:t>
            </a:r>
            <a:endParaRPr lang="zh-CN" altLang="en-US" sz="4000" b="1" dirty="0">
              <a:latin typeface="宋体" panose="02010600030101010101" pitchFamily="2" charset="-122"/>
              <a:ea typeface="宋体" panose="02010600030101010101" pitchFamily="2" charset="-122"/>
            </a:endParaRPr>
          </a:p>
        </p:txBody>
      </p:sp>
      <p:sp>
        <p:nvSpPr>
          <p:cNvPr id="507907" name="Rectangle 3"/>
          <p:cNvSpPr>
            <a:spLocks noGrp="1" noChangeArrowheads="1"/>
          </p:cNvSpPr>
          <p:nvPr>
            <p:ph type="body" idx="1"/>
          </p:nvPr>
        </p:nvSpPr>
        <p:spPr>
          <a:xfrm>
            <a:off x="838200" y="4437063"/>
            <a:ext cx="7467600" cy="366712"/>
          </a:xfrm>
        </p:spPr>
        <p:txBody>
          <a:bodyPr/>
          <a:lstStyle/>
          <a:p>
            <a:pPr lvl="3">
              <a:lnSpc>
                <a:spcPct val="90000"/>
              </a:lnSpc>
              <a:buFont typeface="Wingdings" panose="05000000000000000000" pitchFamily="2" charset="2"/>
              <a:buNone/>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文本挖掘的一般处理过程</a:t>
            </a:r>
            <a:endParaRPr lang="zh-CN" altLang="en-US" sz="2400" b="1">
              <a:latin typeface="宋体" panose="02010600030101010101" pitchFamily="2" charset="-122"/>
              <a:ea typeface="宋体" panose="02010600030101010101" pitchFamily="2" charset="-122"/>
            </a:endParaRPr>
          </a:p>
        </p:txBody>
      </p:sp>
      <p:grpSp>
        <p:nvGrpSpPr>
          <p:cNvPr id="507943" name="Group 39"/>
          <p:cNvGrpSpPr/>
          <p:nvPr/>
        </p:nvGrpSpPr>
        <p:grpSpPr bwMode="auto">
          <a:xfrm>
            <a:off x="250825" y="1700213"/>
            <a:ext cx="8642350" cy="2449512"/>
            <a:chOff x="192" y="960"/>
            <a:chExt cx="5184" cy="1152"/>
          </a:xfrm>
        </p:grpSpPr>
        <p:grpSp>
          <p:nvGrpSpPr>
            <p:cNvPr id="507942" name="Group 38"/>
            <p:cNvGrpSpPr/>
            <p:nvPr/>
          </p:nvGrpSpPr>
          <p:grpSpPr bwMode="auto">
            <a:xfrm>
              <a:off x="240" y="960"/>
              <a:ext cx="5136" cy="1008"/>
              <a:chOff x="240" y="960"/>
              <a:chExt cx="5136" cy="1008"/>
            </a:xfrm>
          </p:grpSpPr>
          <p:grpSp>
            <p:nvGrpSpPr>
              <p:cNvPr id="507932" name="Group 28"/>
              <p:cNvGrpSpPr/>
              <p:nvPr/>
            </p:nvGrpSpPr>
            <p:grpSpPr bwMode="auto">
              <a:xfrm>
                <a:off x="240" y="960"/>
                <a:ext cx="5136" cy="768"/>
                <a:chOff x="192" y="960"/>
                <a:chExt cx="5136" cy="768"/>
              </a:xfrm>
            </p:grpSpPr>
            <p:sp>
              <p:nvSpPr>
                <p:cNvPr id="507908" name="AutoShape 4"/>
                <p:cNvSpPr>
                  <a:spLocks noChangeArrowheads="1"/>
                </p:cNvSpPr>
                <p:nvPr/>
              </p:nvSpPr>
              <p:spPr bwMode="auto">
                <a:xfrm>
                  <a:off x="192" y="1008"/>
                  <a:ext cx="528" cy="720"/>
                </a:xfrm>
                <a:prstGeom prst="flowChartMultidocument">
                  <a:avLst/>
                </a:prstGeom>
                <a:solidFill>
                  <a:srgbClr val="00FFFF"/>
                </a:solidFill>
                <a:ln w="9525">
                  <a:solidFill>
                    <a:srgbClr val="0066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nchor="ctr">
                  <a:spAutoFit/>
                </a:bodyPr>
                <a:lstStyle/>
                <a:p>
                  <a:endParaRPr lang="zh-CN" altLang="en-US"/>
                </a:p>
              </p:txBody>
            </p:sp>
            <p:sp>
              <p:nvSpPr>
                <p:cNvPr id="507915" name="Text Box 11"/>
                <p:cNvSpPr txBox="1">
                  <a:spLocks noChangeArrowheads="1"/>
                </p:cNvSpPr>
                <p:nvPr/>
              </p:nvSpPr>
              <p:spPr bwMode="auto">
                <a:xfrm>
                  <a:off x="912" y="960"/>
                  <a:ext cx="576" cy="624"/>
                </a:xfrm>
                <a:prstGeom prst="rect">
                  <a:avLst/>
                </a:prstGeom>
                <a:noFill/>
                <a:ln w="9525">
                  <a:solidFill>
                    <a:srgbClr val="006699"/>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r>
                    <a:rPr kumimoji="0" lang="zh-CN" altLang="en-US" sz="2200" b="1">
                      <a:latin typeface="Times New Roman" panose="02020603050405020304" pitchFamily="18" charset="0"/>
                    </a:rPr>
                    <a:t>特征的建立</a:t>
                  </a:r>
                  <a:endParaRPr kumimoji="0" lang="zh-CN" altLang="en-US" sz="2200" b="1">
                    <a:latin typeface="Times New Roman" panose="02020603050405020304" pitchFamily="18" charset="0"/>
                  </a:endParaRPr>
                </a:p>
              </p:txBody>
            </p:sp>
            <p:sp>
              <p:nvSpPr>
                <p:cNvPr id="507916" name="Text Box 12"/>
                <p:cNvSpPr txBox="1">
                  <a:spLocks noChangeArrowheads="1"/>
                </p:cNvSpPr>
                <p:nvPr/>
              </p:nvSpPr>
              <p:spPr bwMode="auto">
                <a:xfrm>
                  <a:off x="1680" y="960"/>
                  <a:ext cx="672" cy="624"/>
                </a:xfrm>
                <a:prstGeom prst="rect">
                  <a:avLst/>
                </a:prstGeom>
                <a:noFill/>
                <a:ln w="9525">
                  <a:solidFill>
                    <a:srgbClr val="006699"/>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r>
                    <a:rPr kumimoji="0" lang="zh-CN" altLang="en-US" sz="2200" b="1">
                      <a:latin typeface="Times New Roman" panose="02020603050405020304" pitchFamily="18" charset="0"/>
                    </a:rPr>
                    <a:t>特征集的缩减</a:t>
                  </a:r>
                  <a:endParaRPr kumimoji="0" lang="zh-CN" altLang="en-US" sz="2200" b="1">
                    <a:latin typeface="Times New Roman" panose="02020603050405020304" pitchFamily="18" charset="0"/>
                  </a:endParaRPr>
                </a:p>
              </p:txBody>
            </p:sp>
            <p:sp>
              <p:nvSpPr>
                <p:cNvPr id="507917" name="Text Box 13"/>
                <p:cNvSpPr txBox="1">
                  <a:spLocks noChangeArrowheads="1"/>
                </p:cNvSpPr>
                <p:nvPr/>
              </p:nvSpPr>
              <p:spPr bwMode="auto">
                <a:xfrm>
                  <a:off x="2544" y="960"/>
                  <a:ext cx="960" cy="624"/>
                </a:xfrm>
                <a:prstGeom prst="rect">
                  <a:avLst/>
                </a:prstGeom>
                <a:noFill/>
                <a:ln w="9525">
                  <a:solidFill>
                    <a:srgbClr val="006699"/>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r>
                    <a:rPr kumimoji="0" lang="zh-CN" altLang="en-US" sz="2200" b="1">
                      <a:latin typeface="Times New Roman" panose="02020603050405020304" pitchFamily="18" charset="0"/>
                    </a:rPr>
                    <a:t>学习与知识模式的提取</a:t>
                  </a:r>
                  <a:endParaRPr kumimoji="0" lang="zh-CN" altLang="en-US" sz="2200" b="1">
                    <a:latin typeface="Times New Roman" panose="02020603050405020304" pitchFamily="18" charset="0"/>
                  </a:endParaRPr>
                </a:p>
              </p:txBody>
            </p:sp>
            <p:sp>
              <p:nvSpPr>
                <p:cNvPr id="507919" name="Text Box 15"/>
                <p:cNvSpPr txBox="1">
                  <a:spLocks noChangeArrowheads="1"/>
                </p:cNvSpPr>
                <p:nvPr/>
              </p:nvSpPr>
              <p:spPr bwMode="auto">
                <a:xfrm>
                  <a:off x="4608" y="960"/>
                  <a:ext cx="720" cy="624"/>
                </a:xfrm>
                <a:prstGeom prst="rect">
                  <a:avLst/>
                </a:prstGeom>
                <a:noFill/>
                <a:ln w="9525">
                  <a:solidFill>
                    <a:srgbClr val="006699"/>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r>
                    <a:rPr kumimoji="0" lang="zh-CN" altLang="en-US" sz="2200" b="1">
                      <a:latin typeface="Times New Roman" panose="02020603050405020304" pitchFamily="18" charset="0"/>
                    </a:rPr>
                    <a:t>知识模式</a:t>
                  </a:r>
                  <a:endParaRPr kumimoji="0" lang="zh-CN" altLang="en-US" sz="2200" b="1">
                    <a:latin typeface="Times New Roman" panose="02020603050405020304" pitchFamily="18" charset="0"/>
                  </a:endParaRPr>
                </a:p>
              </p:txBody>
            </p:sp>
            <p:sp>
              <p:nvSpPr>
                <p:cNvPr id="507921" name="AutoShape 17"/>
                <p:cNvSpPr>
                  <a:spLocks noChangeArrowheads="1"/>
                </p:cNvSpPr>
                <p:nvPr/>
              </p:nvSpPr>
              <p:spPr bwMode="auto">
                <a:xfrm>
                  <a:off x="720" y="1200"/>
                  <a:ext cx="192" cy="192"/>
                </a:xfrm>
                <a:prstGeom prst="rightArrow">
                  <a:avLst>
                    <a:gd name="adj1" fmla="val 50000"/>
                    <a:gd name="adj2" fmla="val 25000"/>
                  </a:avLst>
                </a:prstGeom>
                <a:solidFill>
                  <a:srgbClr val="00FFFF"/>
                </a:solidFill>
                <a:ln w="9525">
                  <a:solidFill>
                    <a:srgbClr val="006699"/>
                  </a:solidFill>
                  <a:miter lim="800000"/>
                </a:ln>
              </p:spPr>
              <p:txBody>
                <a:bodyPr/>
                <a:lstStyle/>
                <a:p>
                  <a:endParaRPr lang="zh-CN" altLang="en-US"/>
                </a:p>
              </p:txBody>
            </p:sp>
            <p:sp>
              <p:nvSpPr>
                <p:cNvPr id="507926" name="AutoShape 22"/>
                <p:cNvSpPr>
                  <a:spLocks noChangeArrowheads="1"/>
                </p:cNvSpPr>
                <p:nvPr/>
              </p:nvSpPr>
              <p:spPr bwMode="auto">
                <a:xfrm>
                  <a:off x="4416" y="1152"/>
                  <a:ext cx="192" cy="192"/>
                </a:xfrm>
                <a:prstGeom prst="rightArrow">
                  <a:avLst>
                    <a:gd name="adj1" fmla="val 50000"/>
                    <a:gd name="adj2" fmla="val 25000"/>
                  </a:avLst>
                </a:prstGeom>
                <a:solidFill>
                  <a:srgbClr val="00FFFF"/>
                </a:solidFill>
                <a:ln w="9525">
                  <a:solidFill>
                    <a:srgbClr val="006699"/>
                  </a:solidFill>
                  <a:miter lim="800000"/>
                </a:ln>
              </p:spPr>
              <p:txBody>
                <a:bodyPr/>
                <a:lstStyle/>
                <a:p>
                  <a:endParaRPr lang="zh-CN" altLang="en-US"/>
                </a:p>
              </p:txBody>
            </p:sp>
            <p:sp>
              <p:nvSpPr>
                <p:cNvPr id="507927" name="AutoShape 23"/>
                <p:cNvSpPr>
                  <a:spLocks noChangeArrowheads="1"/>
                </p:cNvSpPr>
                <p:nvPr/>
              </p:nvSpPr>
              <p:spPr bwMode="auto">
                <a:xfrm>
                  <a:off x="3504" y="1200"/>
                  <a:ext cx="192" cy="192"/>
                </a:xfrm>
                <a:prstGeom prst="rightArrow">
                  <a:avLst>
                    <a:gd name="adj1" fmla="val 50000"/>
                    <a:gd name="adj2" fmla="val 25000"/>
                  </a:avLst>
                </a:prstGeom>
                <a:solidFill>
                  <a:srgbClr val="00FFFF"/>
                </a:solidFill>
                <a:ln w="9525">
                  <a:solidFill>
                    <a:srgbClr val="006699"/>
                  </a:solidFill>
                  <a:miter lim="800000"/>
                </a:ln>
              </p:spPr>
              <p:txBody>
                <a:bodyPr/>
                <a:lstStyle/>
                <a:p>
                  <a:endParaRPr lang="zh-CN" altLang="en-US"/>
                </a:p>
              </p:txBody>
            </p:sp>
            <p:sp>
              <p:nvSpPr>
                <p:cNvPr id="507928" name="AutoShape 24"/>
                <p:cNvSpPr>
                  <a:spLocks noChangeArrowheads="1"/>
                </p:cNvSpPr>
                <p:nvPr/>
              </p:nvSpPr>
              <p:spPr bwMode="auto">
                <a:xfrm>
                  <a:off x="2352" y="1200"/>
                  <a:ext cx="192" cy="192"/>
                </a:xfrm>
                <a:prstGeom prst="rightArrow">
                  <a:avLst>
                    <a:gd name="adj1" fmla="val 50000"/>
                    <a:gd name="adj2" fmla="val 25000"/>
                  </a:avLst>
                </a:prstGeom>
                <a:solidFill>
                  <a:srgbClr val="00FFFF"/>
                </a:solidFill>
                <a:ln w="9525">
                  <a:solidFill>
                    <a:srgbClr val="006699"/>
                  </a:solidFill>
                  <a:miter lim="800000"/>
                </a:ln>
              </p:spPr>
              <p:txBody>
                <a:bodyPr/>
                <a:lstStyle/>
                <a:p>
                  <a:endParaRPr lang="zh-CN" altLang="en-US"/>
                </a:p>
              </p:txBody>
            </p:sp>
            <p:sp>
              <p:nvSpPr>
                <p:cNvPr id="507929" name="AutoShape 25"/>
                <p:cNvSpPr>
                  <a:spLocks noChangeArrowheads="1"/>
                </p:cNvSpPr>
                <p:nvPr/>
              </p:nvSpPr>
              <p:spPr bwMode="auto">
                <a:xfrm>
                  <a:off x="1488" y="1200"/>
                  <a:ext cx="192" cy="192"/>
                </a:xfrm>
                <a:prstGeom prst="rightArrow">
                  <a:avLst>
                    <a:gd name="adj1" fmla="val 50000"/>
                    <a:gd name="adj2" fmla="val 25000"/>
                  </a:avLst>
                </a:prstGeom>
                <a:solidFill>
                  <a:srgbClr val="00FFFF"/>
                </a:solidFill>
                <a:ln w="9525">
                  <a:solidFill>
                    <a:srgbClr val="006699"/>
                  </a:solidFill>
                  <a:miter lim="800000"/>
                </a:ln>
              </p:spPr>
              <p:txBody>
                <a:bodyPr/>
                <a:lstStyle/>
                <a:p>
                  <a:endParaRPr lang="zh-CN" altLang="en-US"/>
                </a:p>
              </p:txBody>
            </p:sp>
            <p:sp>
              <p:nvSpPr>
                <p:cNvPr id="507930" name="Text Box 26"/>
                <p:cNvSpPr txBox="1">
                  <a:spLocks noChangeArrowheads="1"/>
                </p:cNvSpPr>
                <p:nvPr/>
              </p:nvSpPr>
              <p:spPr bwMode="auto">
                <a:xfrm>
                  <a:off x="3696" y="960"/>
                  <a:ext cx="720" cy="624"/>
                </a:xfrm>
                <a:prstGeom prst="rect">
                  <a:avLst/>
                </a:prstGeom>
                <a:noFill/>
                <a:ln w="9525">
                  <a:solidFill>
                    <a:srgbClr val="006699"/>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r>
                    <a:rPr kumimoji="0" lang="zh-CN" altLang="en-US" sz="2200" b="1">
                      <a:latin typeface="Times New Roman" panose="02020603050405020304" pitchFamily="18" charset="0"/>
                    </a:rPr>
                    <a:t>模式质量的评价</a:t>
                  </a:r>
                  <a:endParaRPr kumimoji="0" lang="zh-CN" altLang="en-US" sz="2200" b="1">
                    <a:latin typeface="Times New Roman" panose="02020603050405020304" pitchFamily="18" charset="0"/>
                  </a:endParaRPr>
                </a:p>
              </p:txBody>
            </p:sp>
          </p:grpSp>
          <p:sp>
            <p:nvSpPr>
              <p:cNvPr id="507933" name="Line 29"/>
              <p:cNvSpPr>
                <a:spLocks noChangeShapeType="1"/>
              </p:cNvSpPr>
              <p:nvPr/>
            </p:nvSpPr>
            <p:spPr bwMode="auto">
              <a:xfrm>
                <a:off x="1200" y="1968"/>
                <a:ext cx="3840" cy="0"/>
              </a:xfrm>
              <a:prstGeom prst="line">
                <a:avLst/>
              </a:prstGeom>
              <a:noFill/>
              <a:ln w="9525">
                <a:solidFill>
                  <a:srgbClr val="0066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nchor="ctr">
                <a:spAutoFit/>
              </a:bodyPr>
              <a:lstStyle/>
              <a:p>
                <a:endParaRPr lang="zh-CN" altLang="en-US"/>
              </a:p>
            </p:txBody>
          </p:sp>
          <p:sp>
            <p:nvSpPr>
              <p:cNvPr id="507934" name="Line 30"/>
              <p:cNvSpPr>
                <a:spLocks noChangeShapeType="1"/>
              </p:cNvSpPr>
              <p:nvPr/>
            </p:nvSpPr>
            <p:spPr bwMode="auto">
              <a:xfrm flipV="1">
                <a:off x="1200" y="1584"/>
                <a:ext cx="0" cy="384"/>
              </a:xfrm>
              <a:prstGeom prst="line">
                <a:avLst/>
              </a:prstGeom>
              <a:noFill/>
              <a:ln w="9525">
                <a:solidFill>
                  <a:srgbClr val="0066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sp>
            <p:nvSpPr>
              <p:cNvPr id="507935" name="Line 31"/>
              <p:cNvSpPr>
                <a:spLocks noChangeShapeType="1"/>
              </p:cNvSpPr>
              <p:nvPr/>
            </p:nvSpPr>
            <p:spPr bwMode="auto">
              <a:xfrm flipV="1">
                <a:off x="2064" y="1584"/>
                <a:ext cx="0" cy="384"/>
              </a:xfrm>
              <a:prstGeom prst="line">
                <a:avLst/>
              </a:prstGeom>
              <a:noFill/>
              <a:ln w="9525">
                <a:solidFill>
                  <a:srgbClr val="0066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sp>
            <p:nvSpPr>
              <p:cNvPr id="507936" name="Line 32"/>
              <p:cNvSpPr>
                <a:spLocks noChangeShapeType="1"/>
              </p:cNvSpPr>
              <p:nvPr/>
            </p:nvSpPr>
            <p:spPr bwMode="auto">
              <a:xfrm flipV="1">
                <a:off x="3120" y="1584"/>
                <a:ext cx="0" cy="384"/>
              </a:xfrm>
              <a:prstGeom prst="line">
                <a:avLst/>
              </a:prstGeom>
              <a:noFill/>
              <a:ln w="9525">
                <a:solidFill>
                  <a:srgbClr val="0066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sp>
            <p:nvSpPr>
              <p:cNvPr id="507937" name="Line 33"/>
              <p:cNvSpPr>
                <a:spLocks noChangeShapeType="1"/>
              </p:cNvSpPr>
              <p:nvPr/>
            </p:nvSpPr>
            <p:spPr bwMode="auto">
              <a:xfrm flipV="1">
                <a:off x="4080" y="1584"/>
                <a:ext cx="0" cy="384"/>
              </a:xfrm>
              <a:prstGeom prst="line">
                <a:avLst/>
              </a:prstGeom>
              <a:noFill/>
              <a:ln w="9525">
                <a:solidFill>
                  <a:srgbClr val="0066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sp>
            <p:nvSpPr>
              <p:cNvPr id="507938" name="Line 34"/>
              <p:cNvSpPr>
                <a:spLocks noChangeShapeType="1"/>
              </p:cNvSpPr>
              <p:nvPr/>
            </p:nvSpPr>
            <p:spPr bwMode="auto">
              <a:xfrm flipV="1">
                <a:off x="5040" y="1584"/>
                <a:ext cx="0" cy="384"/>
              </a:xfrm>
              <a:prstGeom prst="line">
                <a:avLst/>
              </a:prstGeom>
              <a:noFill/>
              <a:ln w="9525">
                <a:solidFill>
                  <a:srgbClr val="0066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grpSp>
        <p:sp>
          <p:nvSpPr>
            <p:cNvPr id="507941" name="Text Box 37"/>
            <p:cNvSpPr txBox="1">
              <a:spLocks noChangeArrowheads="1"/>
            </p:cNvSpPr>
            <p:nvPr/>
          </p:nvSpPr>
          <p:spPr bwMode="auto">
            <a:xfrm>
              <a:off x="192" y="1776"/>
              <a:ext cx="624" cy="336"/>
            </a:xfrm>
            <a:prstGeom prst="rect">
              <a:avLst/>
            </a:prstGeom>
            <a:noFill/>
            <a:ln w="9525">
              <a:solidFill>
                <a:srgbClr val="006699"/>
              </a:solidFill>
              <a:miter lim="800000"/>
            </a:ln>
            <a:extLst>
              <a:ext uri="{909E8E84-426E-40DD-AFC4-6F175D3DCCD1}">
                <a14:hiddenFill xmlns:a14="http://schemas.microsoft.com/office/drawing/2010/main">
                  <a:noFill/>
                </a14:hiddenFill>
              </a:ext>
            </a:extLst>
          </p:spPr>
          <p:txBody>
            <a:bodyPr/>
            <a:lstStyle/>
            <a:p>
              <a:pPr algn="just" eaLnBrk="0" hangingPunct="0"/>
              <a:r>
                <a:rPr kumimoji="0" lang="zh-CN" altLang="en-US" sz="2000" b="1">
                  <a:latin typeface="Times New Roman" panose="02020603050405020304" pitchFamily="18" charset="0"/>
                </a:rPr>
                <a:t>文档集</a:t>
              </a:r>
              <a:endParaRPr kumimoji="0" lang="zh-CN" altLang="en-US" sz="2000" b="1">
                <a:latin typeface="Times New Roman" panose="02020603050405020304" pitchFamily="18" charset="0"/>
              </a:endParaRPr>
            </a:p>
          </p:txBody>
        </p:sp>
      </p:grpSp>
      <p:sp>
        <p:nvSpPr>
          <p:cNvPr id="507944" name="Rectangle 40"/>
          <p:cNvSpPr>
            <a:spLocks noChangeArrowheads="1"/>
          </p:cNvSpPr>
          <p:nvPr/>
        </p:nvSpPr>
        <p:spPr bwMode="auto">
          <a:xfrm>
            <a:off x="838200" y="5589588"/>
            <a:ext cx="7467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600200" lvl="3" indent="-228600">
              <a:lnSpc>
                <a:spcPct val="90000"/>
              </a:lnSpc>
              <a:spcBef>
                <a:spcPct val="20000"/>
              </a:spcBef>
              <a:buClr>
                <a:schemeClr val="accent2"/>
              </a:buClr>
              <a:buSzPct val="55000"/>
              <a:buFont typeface="Wingdings" panose="05000000000000000000" pitchFamily="2" charset="2"/>
              <a:buNone/>
            </a:pPr>
            <a:endParaRPr lang="en-US" altLang="zh-CN"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B229B3E-A488-4C37-960C-458C29B10DDA}" type="slidenum">
              <a:rPr lang="zh-CN" altLang="en-US"/>
            </a:fld>
            <a:endParaRPr lang="en-US" altLang="zh-CN"/>
          </a:p>
        </p:txBody>
      </p:sp>
      <p:sp>
        <p:nvSpPr>
          <p:cNvPr id="626690" name="Rectangle 2"/>
          <p:cNvSpPr>
            <a:spLocks noGrp="1" noChangeArrowheads="1"/>
          </p:cNvSpPr>
          <p:nvPr>
            <p:ph type="title"/>
          </p:nvPr>
        </p:nvSpPr>
        <p:spPr>
          <a:xfrm>
            <a:off x="914400" y="0"/>
            <a:ext cx="7793355" cy="673100"/>
          </a:xfrm>
        </p:spPr>
        <p:txBody>
          <a:bodyPr/>
          <a:lstStyle/>
          <a:p>
            <a:r>
              <a:rPr lang="zh-CN" altLang="en-US" sz="4000" dirty="0">
                <a:latin typeface="宋体" panose="02010600030101010101" pitchFamily="2" charset="-122"/>
                <a:ea typeface="宋体" panose="02010600030101010101" pitchFamily="2" charset="-122"/>
              </a:rPr>
              <a:t>特征建立</a:t>
            </a:r>
            <a:endParaRPr lang="zh-CN" altLang="en-US" sz="4000" dirty="0">
              <a:latin typeface="宋体" panose="02010600030101010101" pitchFamily="2" charset="-122"/>
              <a:ea typeface="宋体" panose="02010600030101010101" pitchFamily="2" charset="-122"/>
            </a:endParaRPr>
          </a:p>
        </p:txBody>
      </p:sp>
      <p:sp>
        <p:nvSpPr>
          <p:cNvPr id="626691" name="Rectangle 3"/>
          <p:cNvSpPr>
            <a:spLocks noGrp="1" noChangeArrowheads="1"/>
          </p:cNvSpPr>
          <p:nvPr>
            <p:ph type="body" idx="1"/>
          </p:nvPr>
        </p:nvSpPr>
        <p:spPr>
          <a:xfrm>
            <a:off x="427355" y="1075690"/>
            <a:ext cx="8280400" cy="4929187"/>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lnSpc>
                <a:spcPct val="120000"/>
              </a:lnSpc>
              <a:spcBef>
                <a:spcPts val="20"/>
              </a:spcBef>
              <a:spcAft>
                <a:spcPts val="0"/>
              </a:spcAft>
              <a:buFont typeface="Wingdings" panose="05000000000000000000" pitchFamily="2" charset="2"/>
              <a:buNone/>
            </a:pPr>
            <a:r>
              <a:rPr lang="zh-CN" altLang="en-US" b="1" dirty="0">
                <a:latin typeface="宋体" panose="02010600030101010101" pitchFamily="2" charset="-122"/>
                <a:ea typeface="宋体" panose="02010600030101010101" pitchFamily="2" charset="-122"/>
              </a:rPr>
              <a:t>（1）分词</a:t>
            </a:r>
            <a:endParaRPr lang="zh-CN" altLang="en-US"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 中文语言需要根据语义或语法结构来将句子切分成具有独立语义的单词。</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由于文档的特征项一般都是专业词汇，所以在进行特征项提取时无须对普通的词汇进行切分和词频统计。</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D8F5C64-7289-44DE-B315-CD061DA70934}" type="slidenum">
              <a:rPr lang="zh-CN" altLang="en-US"/>
            </a:fld>
            <a:endParaRPr lang="en-US" altLang="zh-CN"/>
          </a:p>
        </p:txBody>
      </p:sp>
      <p:sp>
        <p:nvSpPr>
          <p:cNvPr id="653314" name="Rectangle 2"/>
          <p:cNvSpPr>
            <a:spLocks noGrp="1" noChangeArrowheads="1"/>
          </p:cNvSpPr>
          <p:nvPr>
            <p:ph type="title"/>
          </p:nvPr>
        </p:nvSpPr>
        <p:spPr>
          <a:xfrm>
            <a:off x="466090" y="-34290"/>
            <a:ext cx="8469630" cy="647700"/>
          </a:xfrm>
        </p:spPr>
        <p:txBody>
          <a:bodyPr/>
          <a:lstStyle/>
          <a:p>
            <a:r>
              <a:rPr lang="zh-CN" altLang="en-US" sz="4000">
                <a:latin typeface="宋体" panose="02010600030101010101" pitchFamily="2" charset="-122"/>
                <a:ea typeface="宋体" panose="02010600030101010101" pitchFamily="2" charset="-122"/>
              </a:rPr>
              <a:t>特征建立</a:t>
            </a:r>
            <a:endParaRPr lang="zh-CN" altLang="en-US" sz="4000">
              <a:latin typeface="宋体" panose="02010600030101010101" pitchFamily="2" charset="-122"/>
              <a:ea typeface="宋体" panose="02010600030101010101" pitchFamily="2" charset="-122"/>
            </a:endParaRPr>
          </a:p>
        </p:txBody>
      </p:sp>
      <p:sp>
        <p:nvSpPr>
          <p:cNvPr id="653315" name="Rectangle 3"/>
          <p:cNvSpPr>
            <a:spLocks noGrp="1" noChangeArrowheads="1"/>
          </p:cNvSpPr>
          <p:nvPr>
            <p:ph type="body" idx="1"/>
          </p:nvPr>
        </p:nvSpPr>
        <p:spPr>
          <a:xfrm>
            <a:off x="271145" y="702310"/>
            <a:ext cx="8665210" cy="531749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buFont typeface="Wingdings" panose="05000000000000000000" pitchFamily="2" charset="2"/>
              <a:buNone/>
            </a:pPr>
            <a:r>
              <a:rPr lang="zh-CN" altLang="en-US" b="1" dirty="0">
                <a:latin typeface="宋体" panose="02010600030101010101" pitchFamily="2" charset="-122"/>
                <a:ea typeface="宋体" panose="02010600030101010101" pitchFamily="2" charset="-122"/>
              </a:rPr>
              <a:t>（2）词典设置</a:t>
            </a:r>
            <a:endParaRPr lang="zh-CN" altLang="en-US"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为了解决特征词条（即在一定程度上能够反映文档实际内容的关键字向量）相互独立与自然语言的多样性之间的矛盾。</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建立三个词典：主词典、同义词词典和蕴含词词典。用于词频统计，其中主词典中的词条要求在含义上保持尽可能的独立。进行词频统计和特征提取时，以主词典中的主词条为表示词条进行处理，词条在文档中的出现频率是由主词条、同义词词条、蕴含词词条三个部分的词频统计数加权累计得到。</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32C6486-BE63-46C2-BEFA-1C8C292A5688}" type="slidenum">
              <a:rPr lang="zh-CN" altLang="en-US"/>
            </a:fld>
            <a:endParaRPr lang="en-US" altLang="zh-CN"/>
          </a:p>
        </p:txBody>
      </p:sp>
      <p:sp>
        <p:nvSpPr>
          <p:cNvPr id="628738" name="Rectangle 2"/>
          <p:cNvSpPr>
            <a:spLocks noGrp="1" noChangeArrowheads="1"/>
          </p:cNvSpPr>
          <p:nvPr>
            <p:ph type="title"/>
          </p:nvPr>
        </p:nvSpPr>
        <p:spPr>
          <a:xfrm>
            <a:off x="402590" y="0"/>
            <a:ext cx="8457565" cy="647700"/>
          </a:xfrm>
        </p:spPr>
        <p:txBody>
          <a:bodyPr/>
          <a:lstStyle/>
          <a:p>
            <a:r>
              <a:rPr lang="zh-CN" altLang="en-US" sz="4000" dirty="0">
                <a:latin typeface="宋体" panose="02010600030101010101" pitchFamily="2" charset="-122"/>
                <a:ea typeface="宋体" panose="02010600030101010101" pitchFamily="2" charset="-122"/>
              </a:rPr>
              <a:t>特征提取</a:t>
            </a:r>
            <a:endParaRPr lang="zh-CN" altLang="en-US" sz="4000" dirty="0">
              <a:latin typeface="宋体" panose="02010600030101010101" pitchFamily="2" charset="-122"/>
              <a:ea typeface="宋体" panose="02010600030101010101" pitchFamily="2" charset="-122"/>
            </a:endParaRPr>
          </a:p>
        </p:txBody>
      </p:sp>
      <p:sp>
        <p:nvSpPr>
          <p:cNvPr id="628739" name="Rectangle 3"/>
          <p:cNvSpPr>
            <a:spLocks noGrp="1" noChangeArrowheads="1"/>
          </p:cNvSpPr>
          <p:nvPr>
            <p:ph type="body" idx="1"/>
          </p:nvPr>
        </p:nvSpPr>
        <p:spPr>
          <a:xfrm>
            <a:off x="272415" y="1079500"/>
            <a:ext cx="8588375" cy="513334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buFont typeface="Wingdings" panose="05000000000000000000" pitchFamily="2" charset="2"/>
              <a:buNone/>
            </a:pPr>
            <a:r>
              <a:rPr lang="zh-CN" altLang="en-US" b="1">
                <a:latin typeface="宋体" panose="02010600030101010101" pitchFamily="2" charset="-122"/>
                <a:ea typeface="宋体" panose="02010600030101010101" pitchFamily="2" charset="-122"/>
              </a:rPr>
              <a:t>（3）特征提取</a:t>
            </a:r>
            <a:endParaRPr lang="zh-CN" altLang="en-US" b="1">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a:latin typeface="宋体" panose="02010600030101010101" pitchFamily="2" charset="-122"/>
                <a:ea typeface="宋体" panose="02010600030101010101" pitchFamily="2" charset="-122"/>
              </a:rPr>
              <a:t>   所谓特征提取是目标表示中词条及其权值的选取。可以根据用户所给出的挖掘目标样本，得出文本数据对象的内在特征，即得到目标样本的源模式，并以此为依据进行有目的的信息提取，即进行特征模式的匹配。</a:t>
            </a:r>
            <a:endParaRPr lang="zh-CN" altLang="en-US" sz="2800" b="1">
              <a:latin typeface="宋体" panose="02010600030101010101" pitchFamily="2" charset="-122"/>
              <a:ea typeface="宋体" panose="02010600030101010101" pitchFamily="2" charset="-122"/>
            </a:endParaRPr>
          </a:p>
          <a:p>
            <a:pPr marL="0" indent="0" algn="just">
              <a:buFont typeface="Wingdings" panose="05000000000000000000" pitchFamily="2" charset="2"/>
              <a:buNone/>
            </a:pPr>
            <a:r>
              <a:rPr lang="zh-CN" altLang="en-US" sz="2800" b="1">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0BE0101-4CD7-44EC-8A7A-8E79D5C72005}" type="slidenum">
              <a:rPr lang="zh-CN" altLang="en-US"/>
            </a:fld>
            <a:endParaRPr lang="en-US" altLang="zh-CN"/>
          </a:p>
        </p:txBody>
      </p:sp>
      <p:sp>
        <p:nvSpPr>
          <p:cNvPr id="627714" name="Rectangle 2"/>
          <p:cNvSpPr>
            <a:spLocks noGrp="1" noChangeArrowheads="1"/>
          </p:cNvSpPr>
          <p:nvPr>
            <p:ph type="title"/>
          </p:nvPr>
        </p:nvSpPr>
        <p:spPr>
          <a:xfrm>
            <a:off x="416560" y="16510"/>
            <a:ext cx="8367395" cy="617855"/>
          </a:xfrm>
        </p:spPr>
        <p:txBody>
          <a:bodyPr/>
          <a:lstStyle/>
          <a:p>
            <a:r>
              <a:rPr lang="zh-CN" altLang="en-US" sz="4000" dirty="0">
                <a:latin typeface="宋体" panose="02010600030101010101" pitchFamily="2" charset="-122"/>
                <a:ea typeface="宋体" panose="02010600030101010101" pitchFamily="2" charset="-122"/>
              </a:rPr>
              <a:t>特征建立</a:t>
            </a:r>
            <a:endParaRPr lang="zh-CN" altLang="en-US" sz="4000" dirty="0">
              <a:latin typeface="宋体" panose="02010600030101010101" pitchFamily="2" charset="-122"/>
              <a:ea typeface="宋体" panose="02010600030101010101" pitchFamily="2" charset="-122"/>
            </a:endParaRPr>
          </a:p>
        </p:txBody>
      </p:sp>
      <p:sp>
        <p:nvSpPr>
          <p:cNvPr id="627715" name="Rectangle 3"/>
          <p:cNvSpPr>
            <a:spLocks noGrp="1" noChangeArrowheads="1"/>
          </p:cNvSpPr>
          <p:nvPr>
            <p:ph type="body" idx="1"/>
          </p:nvPr>
        </p:nvSpPr>
        <p:spPr>
          <a:xfrm>
            <a:off x="264795" y="1045845"/>
            <a:ext cx="8614410" cy="525272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lnSpc>
                <a:spcPct val="120000"/>
              </a:lnSpc>
              <a:spcBef>
                <a:spcPts val="20"/>
              </a:spcBef>
              <a:spcAft>
                <a:spcPts val="0"/>
              </a:spcAft>
              <a:buFont typeface="Wingdings" panose="05000000000000000000" pitchFamily="2" charset="2"/>
              <a:buNone/>
            </a:pP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）评价指标</a:t>
            </a:r>
            <a:endParaRPr lang="zh-CN" altLang="en-US" b="1">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a:latin typeface="宋体" panose="02010600030101010101" pitchFamily="2" charset="-122"/>
                <a:ea typeface="宋体" panose="02010600030101010101" pitchFamily="2" charset="-122"/>
              </a:rPr>
              <a:t>    文本挖掘系统的验证一般采用测试集和交叉验证的方法，并用查全率（</a:t>
            </a:r>
            <a:r>
              <a:rPr lang="en-US" altLang="zh-CN" sz="2800" b="1">
                <a:latin typeface="宋体" panose="02010600030101010101" pitchFamily="2" charset="-122"/>
                <a:ea typeface="宋体" panose="02010600030101010101" pitchFamily="2" charset="-122"/>
              </a:rPr>
              <a:t>Recall）</a:t>
            </a:r>
            <a:r>
              <a:rPr lang="zh-CN" altLang="en-US" sz="2800" b="1">
                <a:latin typeface="宋体" panose="02010600030101010101" pitchFamily="2" charset="-122"/>
                <a:ea typeface="宋体" panose="02010600030101010101" pitchFamily="2" charset="-122"/>
              </a:rPr>
              <a:t>和精度（</a:t>
            </a:r>
            <a:r>
              <a:rPr lang="en-US" altLang="zh-CN" sz="2800" b="1">
                <a:latin typeface="宋体" panose="02010600030101010101" pitchFamily="2" charset="-122"/>
                <a:ea typeface="宋体" panose="02010600030101010101" pitchFamily="2" charset="-122"/>
              </a:rPr>
              <a:t>Precision）</a:t>
            </a:r>
            <a:r>
              <a:rPr lang="zh-CN" altLang="en-US" sz="2800" b="1">
                <a:latin typeface="宋体" panose="02010600030101010101" pitchFamily="2" charset="-122"/>
                <a:ea typeface="宋体" panose="02010600030101010101" pitchFamily="2" charset="-122"/>
              </a:rPr>
              <a:t>来衡量文本信息挖掘的效果。查全率为挖掘到的文档数与实际相关文档数之比，精度为结果集中的相关文档数与结果集文档数之比。一个优秀的文本信息挖掘系统应同时具有较高的查全率和精度。</a:t>
            </a:r>
            <a:endParaRPr lang="zh-CN" altLang="en-US" sz="2800" b="1">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580D560-1AAF-4229-8EAC-A224EC417219}" type="slidenum">
              <a:rPr lang="zh-CN" altLang="en-US"/>
            </a:fld>
            <a:endParaRPr lang="en-US" altLang="zh-CN"/>
          </a:p>
        </p:txBody>
      </p:sp>
      <p:sp>
        <p:nvSpPr>
          <p:cNvPr id="563202" name="Rectangle 2"/>
          <p:cNvSpPr>
            <a:spLocks noGrp="1" noChangeArrowheads="1"/>
          </p:cNvSpPr>
          <p:nvPr>
            <p:ph type="title"/>
          </p:nvPr>
        </p:nvSpPr>
        <p:spPr>
          <a:xfrm>
            <a:off x="412750" y="38100"/>
            <a:ext cx="8523605" cy="571500"/>
          </a:xfrm>
        </p:spPr>
        <p:txBody>
          <a:bodyPr/>
          <a:lstStyle/>
          <a:p>
            <a:r>
              <a:rPr lang="zh-CN" altLang="en-US" sz="4000" dirty="0">
                <a:latin typeface="宋体" panose="02010600030101010101" pitchFamily="2" charset="-122"/>
                <a:ea typeface="宋体" panose="02010600030101010101" pitchFamily="2" charset="-122"/>
              </a:rPr>
              <a:t>特征建立</a:t>
            </a:r>
            <a:endParaRPr lang="zh-CN" altLang="en-US" sz="4000" dirty="0">
              <a:latin typeface="宋体" panose="02010600030101010101" pitchFamily="2" charset="-122"/>
              <a:ea typeface="宋体" panose="02010600030101010101" pitchFamily="2" charset="-122"/>
            </a:endParaRPr>
          </a:p>
        </p:txBody>
      </p:sp>
      <p:sp>
        <p:nvSpPr>
          <p:cNvPr id="563203" name="Rectangle 3"/>
          <p:cNvSpPr>
            <a:spLocks noGrp="1" noChangeArrowheads="1"/>
          </p:cNvSpPr>
          <p:nvPr>
            <p:ph type="body" idx="1"/>
          </p:nvPr>
        </p:nvSpPr>
        <p:spPr>
          <a:xfrm>
            <a:off x="412750" y="809625"/>
            <a:ext cx="8379460" cy="4943475"/>
          </a:xfrm>
        </p:spPr>
        <p:txBody>
          <a:bodyPr/>
          <a:lstStyle/>
          <a:p>
            <a:pPr>
              <a:lnSpc>
                <a:spcPct val="90000"/>
              </a:lnSpc>
            </a:pPr>
            <a:r>
              <a:rPr lang="zh-CN" altLang="en-US" b="1" dirty="0">
                <a:latin typeface="宋体" panose="02010600030101010101" pitchFamily="2" charset="-122"/>
                <a:ea typeface="宋体" panose="02010600030101010101" pitchFamily="2" charset="-122"/>
              </a:rPr>
              <a:t>定义：文本特征指的是关于文本的元数据。</a:t>
            </a:r>
            <a:endParaRPr lang="zh-CN" altLang="en-US" b="1" dirty="0">
              <a:latin typeface="宋体" panose="02010600030101010101" pitchFamily="2" charset="-122"/>
              <a:ea typeface="宋体" panose="02010600030101010101" pitchFamily="2" charset="-122"/>
            </a:endParaRPr>
          </a:p>
          <a:p>
            <a:pPr>
              <a:lnSpc>
                <a:spcPct val="90000"/>
              </a:lnSpc>
            </a:pPr>
            <a:r>
              <a:rPr lang="zh-CN" altLang="en-US" b="1" dirty="0">
                <a:latin typeface="宋体" panose="02010600030101010101" pitchFamily="2" charset="-122"/>
                <a:ea typeface="宋体" panose="02010600030101010101" pitchFamily="2" charset="-122"/>
              </a:rPr>
              <a:t>分类：</a:t>
            </a:r>
            <a:endParaRPr lang="zh-CN" altLang="en-US"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描述性特征：文本的名称、日期、大小、类型等。</a:t>
            </a:r>
            <a:endParaRPr lang="zh-CN" altLang="en-US"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语义性特征：文本的作者、标题、机构、内容等。</a:t>
            </a:r>
            <a:endParaRPr lang="zh-CN" altLang="en-US" b="1" dirty="0">
              <a:latin typeface="宋体" panose="02010600030101010101" pitchFamily="2" charset="-122"/>
              <a:ea typeface="宋体" panose="02010600030101010101" pitchFamily="2" charset="-122"/>
            </a:endParaRPr>
          </a:p>
          <a:p>
            <a:pPr>
              <a:lnSpc>
                <a:spcPct val="90000"/>
              </a:lnSpc>
            </a:pPr>
            <a:r>
              <a:rPr lang="zh-CN" altLang="en-US" b="1" dirty="0">
                <a:latin typeface="宋体" panose="02010600030101010101" pitchFamily="2" charset="-122"/>
                <a:ea typeface="宋体" panose="02010600030101010101" pitchFamily="2" charset="-122"/>
              </a:rPr>
              <a:t>表示（文档建模）：</a:t>
            </a:r>
            <a:endParaRPr lang="zh-CN" altLang="en-US" b="1" dirty="0">
              <a:latin typeface="宋体" panose="02010600030101010101" pitchFamily="2" charset="-122"/>
              <a:ea typeface="宋体" panose="02010600030101010101" pitchFamily="2" charset="-122"/>
            </a:endParaRPr>
          </a:p>
          <a:p>
            <a:pPr lvl="1">
              <a:lnSpc>
                <a:spcPct val="90000"/>
              </a:lnSpc>
            </a:pPr>
            <a:r>
              <a:rPr lang="zh-CN" altLang="en-US" b="1" dirty="0">
                <a:latin typeface="宋体" panose="02010600030101010101" pitchFamily="2" charset="-122"/>
                <a:ea typeface="宋体" panose="02010600030101010101" pitchFamily="2" charset="-122"/>
              </a:rPr>
              <a:t>采用向量空间模型</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VSM）（</a:t>
            </a:r>
            <a:r>
              <a:rPr lang="zh-CN" altLang="en-US" dirty="0">
                <a:latin typeface="宋体" panose="02010600030101010101" pitchFamily="2" charset="-122"/>
                <a:ea typeface="宋体" panose="02010600030101010101" pitchFamily="2" charset="-122"/>
              </a:rPr>
              <a:t>矩阵）</a:t>
            </a:r>
            <a:endParaRPr lang="zh-CN" altLang="en-US" dirty="0">
              <a:latin typeface="宋体" panose="02010600030101010101" pitchFamily="2" charset="-122"/>
              <a:ea typeface="宋体" panose="02010600030101010101" pitchFamily="2" charset="-122"/>
            </a:endParaRPr>
          </a:p>
          <a:p>
            <a:pPr lvl="1">
              <a:lnSpc>
                <a:spcPct val="90000"/>
              </a:lnSpc>
            </a:pPr>
            <a:endParaRPr lang="zh-CN" altLang="en-US" sz="2800" b="1" dirty="0">
              <a:latin typeface="宋体" panose="02010600030101010101" pitchFamily="2" charset="-122"/>
              <a:ea typeface="宋体" panose="02010600030101010101" pitchFamily="2" charset="-122"/>
            </a:endParaRPr>
          </a:p>
          <a:p>
            <a:pPr lvl="1">
              <a:lnSpc>
                <a:spcPct val="90000"/>
              </a:lnSpc>
            </a:pPr>
            <a:r>
              <a:rPr lang="zh-CN" altLang="en-US" sz="2800" b="1" dirty="0">
                <a:latin typeface="宋体" panose="02010600030101010101" pitchFamily="2" charset="-122"/>
                <a:ea typeface="宋体" panose="02010600030101010101" pitchFamily="2" charset="-122"/>
              </a:rPr>
              <a:t>（其中</a:t>
            </a:r>
            <a:r>
              <a:rPr lang="en-US" altLang="zh-CN" sz="2800" b="1" dirty="0" err="1">
                <a:latin typeface="宋体" panose="02010600030101010101" pitchFamily="2" charset="-122"/>
                <a:ea typeface="宋体" panose="02010600030101010101" pitchFamily="2" charset="-122"/>
              </a:rPr>
              <a:t>t</a:t>
            </a:r>
            <a:r>
              <a:rPr lang="en-US" altLang="zh-CN" sz="2800" b="1" baseline="-25000" dirty="0" err="1">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为词条项，</a:t>
            </a:r>
            <a:r>
              <a:rPr lang="en-US" altLang="zh-CN" sz="2800" b="1" dirty="0" err="1">
                <a:latin typeface="宋体" panose="02010600030101010101" pitchFamily="2" charset="-122"/>
                <a:ea typeface="宋体" panose="02010600030101010101" pitchFamily="2" charset="-122"/>
              </a:rPr>
              <a:t>w</a:t>
            </a:r>
            <a:r>
              <a:rPr lang="en-US" altLang="zh-CN" sz="2800" b="1" baseline="-25000" dirty="0" err="1">
                <a:latin typeface="宋体" panose="02010600030101010101" pitchFamily="2" charset="-122"/>
                <a:ea typeface="宋体" panose="02010600030101010101" pitchFamily="2" charset="-122"/>
              </a:rPr>
              <a:t>i</a:t>
            </a:r>
            <a:r>
              <a:rPr lang="en-US" altLang="zh-CN" sz="2800" b="1" dirty="0">
                <a:latin typeface="宋体" panose="02010600030101010101" pitchFamily="2" charset="-122"/>
                <a:ea typeface="宋体" panose="02010600030101010101" pitchFamily="2" charset="-122"/>
              </a:rPr>
              <a:t>(d)</a:t>
            </a:r>
            <a:r>
              <a:rPr lang="zh-CN" altLang="en-US" sz="2800" b="1" dirty="0">
                <a:latin typeface="宋体" panose="02010600030101010101" pitchFamily="2" charset="-122"/>
                <a:ea typeface="宋体" panose="02010600030101010101" pitchFamily="2" charset="-122"/>
              </a:rPr>
              <a:t>为</a:t>
            </a:r>
            <a:r>
              <a:rPr lang="en-US" altLang="zh-CN" sz="2800" b="1" dirty="0" err="1">
                <a:latin typeface="宋体" panose="02010600030101010101" pitchFamily="2" charset="-122"/>
                <a:ea typeface="宋体" panose="02010600030101010101" pitchFamily="2" charset="-122"/>
              </a:rPr>
              <a:t>t</a:t>
            </a:r>
            <a:r>
              <a:rPr lang="en-US" altLang="zh-CN" sz="2800" b="1" baseline="-25000" dirty="0" err="1">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在</a:t>
            </a:r>
            <a:r>
              <a:rPr lang="en-US" altLang="zh-CN" sz="2800" b="1" dirty="0">
                <a:latin typeface="宋体" panose="02010600030101010101" pitchFamily="2" charset="-122"/>
                <a:ea typeface="宋体" panose="02010600030101010101" pitchFamily="2" charset="-122"/>
              </a:rPr>
              <a:t>d</a:t>
            </a:r>
            <a:r>
              <a:rPr lang="zh-CN" altLang="en-US" sz="2800" b="1" dirty="0">
                <a:latin typeface="宋体" panose="02010600030101010101" pitchFamily="2" charset="-122"/>
                <a:ea typeface="宋体" panose="02010600030101010101" pitchFamily="2" charset="-122"/>
              </a:rPr>
              <a:t>中的权值）</a:t>
            </a:r>
            <a:endParaRPr lang="zh-CN" altLang="en-US" sz="2800" b="1" dirty="0">
              <a:latin typeface="宋体" panose="02010600030101010101" pitchFamily="2" charset="-122"/>
              <a:ea typeface="宋体" panose="02010600030101010101" pitchFamily="2" charset="-122"/>
            </a:endParaRPr>
          </a:p>
        </p:txBody>
      </p:sp>
      <p:graphicFrame>
        <p:nvGraphicFramePr>
          <p:cNvPr id="563204" name="Object 4"/>
          <p:cNvGraphicFramePr>
            <a:graphicFrameLocks noChangeAspect="1"/>
          </p:cNvGraphicFramePr>
          <p:nvPr/>
        </p:nvGraphicFramePr>
        <p:xfrm>
          <a:off x="1394460" y="4538345"/>
          <a:ext cx="6172200" cy="457200"/>
        </p:xfrm>
        <a:graphic>
          <a:graphicData uri="http://schemas.openxmlformats.org/presentationml/2006/ole">
            <mc:AlternateContent xmlns:mc="http://schemas.openxmlformats.org/markup-compatibility/2006">
              <mc:Choice xmlns:v="urn:schemas-microsoft-com:vml" Requires="v">
                <p:oleObj spid="_x0000_s1034" name="Equation" r:id="rId1" imgW="2425700" imgH="203200" progId="Equation.3">
                  <p:embed/>
                </p:oleObj>
              </mc:Choice>
              <mc:Fallback>
                <p:oleObj name="Equation" r:id="rId1" imgW="2425700" imgH="203200" progId="Equation.3">
                  <p:embed/>
                  <p:pic>
                    <p:nvPicPr>
                      <p:cNvPr id="0" name="图片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460" y="4538345"/>
                        <a:ext cx="6172200" cy="4572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61340" y="0"/>
            <a:ext cx="8222615" cy="617220"/>
          </a:xfrm>
        </p:spPr>
        <p:txBody>
          <a:bodyPr/>
          <a:lstStyle/>
          <a:p>
            <a:r>
              <a:rPr lang="zh-CN" altLang="en-US" sz="4000" b="1" dirty="0">
                <a:latin typeface="宋体" panose="02010600030101010101" pitchFamily="2" charset="-122"/>
                <a:ea typeface="宋体" panose="02010600030101010101" pitchFamily="2" charset="-122"/>
              </a:rPr>
              <a:t>文本特征评价函数的数学表示</a:t>
            </a:r>
            <a:endParaRPr lang="en-US" altLang="zh-CN" sz="4000" b="1" dirty="0">
              <a:latin typeface="宋体" panose="02010600030101010101" pitchFamily="2" charset="-122"/>
              <a:ea typeface="宋体" panose="02010600030101010101" pitchFamily="2" charset="-122"/>
            </a:endParaRPr>
          </a:p>
        </p:txBody>
      </p:sp>
      <p:sp>
        <p:nvSpPr>
          <p:cNvPr id="568323" name="Rectangle 3"/>
          <p:cNvSpPr>
            <a:spLocks noGrp="1" noChangeArrowheads="1"/>
          </p:cNvSpPr>
          <p:nvPr>
            <p:ph type="body" idx="1"/>
          </p:nvPr>
        </p:nvSpPr>
        <p:spPr>
          <a:xfrm>
            <a:off x="234950" y="952500"/>
            <a:ext cx="8531225" cy="5241925"/>
          </a:xfrm>
        </p:spPr>
        <p:txBody>
          <a:bodyPr/>
          <a:lstStyle/>
          <a:p>
            <a:r>
              <a:rPr lang="zh-CN" altLang="en-US" sz="2800" b="1">
                <a:latin typeface="宋体" panose="02010600030101010101" pitchFamily="2" charset="-122"/>
                <a:ea typeface="宋体" panose="02010600030101010101" pitchFamily="2" charset="-122"/>
              </a:rPr>
              <a:t>信息增益（</a:t>
            </a:r>
            <a:r>
              <a:rPr lang="en-US" altLang="zh-CN" sz="2800" b="1">
                <a:latin typeface="宋体" panose="02010600030101010101" pitchFamily="2" charset="-122"/>
                <a:ea typeface="宋体" panose="02010600030101010101" pitchFamily="2" charset="-122"/>
              </a:rPr>
              <a:t>information gain）</a:t>
            </a:r>
            <a:endParaRPr lang="en-US" altLang="zh-CN" sz="2800" b="1">
              <a:latin typeface="宋体" panose="02010600030101010101" pitchFamily="2" charset="-122"/>
              <a:ea typeface="宋体" panose="02010600030101010101" pitchFamily="2" charset="-122"/>
            </a:endParaRPr>
          </a:p>
          <a:p>
            <a:endParaRPr lang="en-US" altLang="zh-CN" sz="2800" b="1"/>
          </a:p>
          <a:p>
            <a:endParaRPr lang="en-US" altLang="zh-CN" sz="2800" b="1"/>
          </a:p>
          <a:p>
            <a:r>
              <a:rPr lang="zh-CN" altLang="en-US" sz="2800" b="1">
                <a:latin typeface="宋体" panose="02010600030101010101" pitchFamily="2" charset="-122"/>
                <a:ea typeface="宋体" panose="02010600030101010101" pitchFamily="2" charset="-122"/>
              </a:rPr>
              <a:t>期望交叉熵（</a:t>
            </a:r>
            <a:r>
              <a:rPr lang="en-US" altLang="zh-CN" sz="2800" b="1">
                <a:latin typeface="宋体" panose="02010600030101010101" pitchFamily="2" charset="-122"/>
                <a:ea typeface="宋体" panose="02010600030101010101" pitchFamily="2" charset="-122"/>
              </a:rPr>
              <a:t>expected cross entropy）</a:t>
            </a:r>
            <a:endParaRPr lang="en-US" altLang="zh-CN" sz="2800" b="1">
              <a:latin typeface="宋体" panose="02010600030101010101" pitchFamily="2" charset="-122"/>
              <a:ea typeface="宋体" panose="02010600030101010101" pitchFamily="2" charset="-122"/>
            </a:endParaRPr>
          </a:p>
          <a:p>
            <a:endParaRPr lang="en-US" altLang="zh-CN" sz="2800" b="1"/>
          </a:p>
          <a:p>
            <a:endParaRPr lang="zh-CN" altLang="en-US" sz="2800" b="1"/>
          </a:p>
          <a:p>
            <a:r>
              <a:rPr lang="zh-CN" altLang="en-US" sz="2800" b="1">
                <a:latin typeface="宋体" panose="02010600030101010101" pitchFamily="2" charset="-122"/>
                <a:ea typeface="宋体" panose="02010600030101010101" pitchFamily="2" charset="-122"/>
              </a:rPr>
              <a:t>互信息（</a:t>
            </a:r>
            <a:r>
              <a:rPr lang="en-US" altLang="zh-CN" sz="2800" b="1">
                <a:latin typeface="宋体" panose="02010600030101010101" pitchFamily="2" charset="-122"/>
                <a:ea typeface="宋体" panose="02010600030101010101" pitchFamily="2" charset="-122"/>
              </a:rPr>
              <a:t>mutual information）</a:t>
            </a:r>
            <a:endParaRPr lang="en-US" altLang="zh-CN" sz="2800" b="1">
              <a:latin typeface="宋体" panose="02010600030101010101" pitchFamily="2" charset="-122"/>
              <a:ea typeface="宋体" panose="02010600030101010101" pitchFamily="2" charset="-122"/>
            </a:endParaRPr>
          </a:p>
          <a:p>
            <a:endParaRPr lang="zh-CN" altLang="en-US" sz="2800" b="1"/>
          </a:p>
          <a:p>
            <a:endParaRPr lang="zh-CN" altLang="en-US" sz="2800" b="1"/>
          </a:p>
        </p:txBody>
      </p:sp>
      <p:sp>
        <p:nvSpPr>
          <p:cNvPr id="568326" name="Rectangle 6"/>
          <p:cNvSpPr>
            <a:spLocks noChangeArrowheads="1"/>
          </p:cNvSpPr>
          <p:nvPr/>
        </p:nvSpPr>
        <p:spPr bwMode="auto">
          <a:xfrm>
            <a:off x="3148013" y="2833688"/>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sp>
        <p:nvSpPr>
          <p:cNvPr id="568328" name="Rectangle 8"/>
          <p:cNvSpPr>
            <a:spLocks noChangeArrowheads="1"/>
          </p:cNvSpPr>
          <p:nvPr/>
        </p:nvSpPr>
        <p:spPr bwMode="auto">
          <a:xfrm>
            <a:off x="2114550" y="2422525"/>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68327" name="Object 7"/>
          <p:cNvGraphicFramePr>
            <a:graphicFrameLocks noChangeAspect="1"/>
          </p:cNvGraphicFramePr>
          <p:nvPr/>
        </p:nvGraphicFramePr>
        <p:xfrm>
          <a:off x="684213" y="1470025"/>
          <a:ext cx="7772400" cy="914400"/>
        </p:xfrm>
        <a:graphic>
          <a:graphicData uri="http://schemas.openxmlformats.org/presentationml/2006/ole">
            <mc:AlternateContent xmlns:mc="http://schemas.openxmlformats.org/markup-compatibility/2006">
              <mc:Choice xmlns:v="urn:schemas-microsoft-com:vml" Requires="v">
                <p:oleObj spid="_x0000_s2074" name="" r:id="rId1" imgW="4914900" imgH="685800" progId="Equation.3">
                  <p:embed/>
                </p:oleObj>
              </mc:Choice>
              <mc:Fallback>
                <p:oleObj name="" r:id="rId1" imgW="4914900" imgH="685800" progId="Equation.3">
                  <p:embed/>
                  <p:pic>
                    <p:nvPicPr>
                      <p:cNvPr id="0" name="图片 2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70025"/>
                        <a:ext cx="7772400" cy="914400"/>
                      </a:xfrm>
                      <a:prstGeom prst="rect">
                        <a:avLst/>
                      </a:prstGeom>
                      <a:solidFill>
                        <a:srgbClr val="00CCFF"/>
                      </a:solidFill>
                    </p:spPr>
                  </p:pic>
                </p:oleObj>
              </mc:Fallback>
            </mc:AlternateContent>
          </a:graphicData>
        </a:graphic>
      </p:graphicFrame>
      <p:sp>
        <p:nvSpPr>
          <p:cNvPr id="568330" name="Rectangle 10"/>
          <p:cNvSpPr>
            <a:spLocks noChangeArrowheads="1"/>
          </p:cNvSpPr>
          <p:nvPr/>
        </p:nvSpPr>
        <p:spPr bwMode="auto">
          <a:xfrm>
            <a:off x="2947988" y="3181350"/>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68329" name="Object 9"/>
          <p:cNvGraphicFramePr>
            <a:graphicFrameLocks noChangeAspect="1"/>
          </p:cNvGraphicFramePr>
          <p:nvPr/>
        </p:nvGraphicFramePr>
        <p:xfrm>
          <a:off x="762000" y="2994025"/>
          <a:ext cx="5029200" cy="762000"/>
        </p:xfrm>
        <a:graphic>
          <a:graphicData uri="http://schemas.openxmlformats.org/presentationml/2006/ole">
            <mc:AlternateContent xmlns:mc="http://schemas.openxmlformats.org/markup-compatibility/2006">
              <mc:Choice xmlns:v="urn:schemas-microsoft-com:vml" Requires="v">
                <p:oleObj spid="_x0000_s2075" name="" r:id="rId3" imgW="3251200" imgH="495300" progId="Equation.3">
                  <p:embed/>
                </p:oleObj>
              </mc:Choice>
              <mc:Fallback>
                <p:oleObj name="" r:id="rId3" imgW="3251200" imgH="495300" progId="Equation.3">
                  <p:embed/>
                  <p:pic>
                    <p:nvPicPr>
                      <p:cNvPr id="0" name="图片 2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994025"/>
                        <a:ext cx="5029200" cy="762000"/>
                      </a:xfrm>
                      <a:prstGeom prst="rect">
                        <a:avLst/>
                      </a:prstGeom>
                      <a:solidFill>
                        <a:srgbClr val="00CCFF"/>
                      </a:solidFill>
                    </p:spPr>
                  </p:pic>
                </p:oleObj>
              </mc:Fallback>
            </mc:AlternateContent>
          </a:graphicData>
        </a:graphic>
      </p:graphicFrame>
      <p:sp>
        <p:nvSpPr>
          <p:cNvPr id="568332" name="Rectangle 12"/>
          <p:cNvSpPr>
            <a:spLocks noChangeArrowheads="1"/>
          </p:cNvSpPr>
          <p:nvPr/>
        </p:nvSpPr>
        <p:spPr bwMode="auto">
          <a:xfrm>
            <a:off x="3214688" y="3181350"/>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sp>
        <p:nvSpPr>
          <p:cNvPr id="568334" name="Rectangle 14"/>
          <p:cNvSpPr>
            <a:spLocks noChangeArrowheads="1"/>
          </p:cNvSpPr>
          <p:nvPr/>
        </p:nvSpPr>
        <p:spPr bwMode="auto">
          <a:xfrm>
            <a:off x="3290888" y="3181350"/>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68333" name="Object 13"/>
          <p:cNvGraphicFramePr>
            <a:graphicFrameLocks noChangeAspect="1"/>
          </p:cNvGraphicFramePr>
          <p:nvPr/>
        </p:nvGraphicFramePr>
        <p:xfrm>
          <a:off x="762000" y="4518025"/>
          <a:ext cx="4800600" cy="838200"/>
        </p:xfrm>
        <a:graphic>
          <a:graphicData uri="http://schemas.openxmlformats.org/presentationml/2006/ole">
            <mc:AlternateContent xmlns:mc="http://schemas.openxmlformats.org/markup-compatibility/2006">
              <mc:Choice xmlns:v="urn:schemas-microsoft-com:vml" Requires="v">
                <p:oleObj spid="_x0000_s2076" name="" r:id="rId5" imgW="2717800" imgH="495300" progId="Equation.3">
                  <p:embed/>
                </p:oleObj>
              </mc:Choice>
              <mc:Fallback>
                <p:oleObj name="" r:id="rId5" imgW="2717800" imgH="495300" progId="Equation.3">
                  <p:embed/>
                  <p:pic>
                    <p:nvPicPr>
                      <p:cNvPr id="0" name="图片 20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518025"/>
                        <a:ext cx="4800600" cy="838200"/>
                      </a:xfrm>
                      <a:prstGeom prst="rect">
                        <a:avLst/>
                      </a:prstGeom>
                      <a:solidFill>
                        <a:srgbClr val="00CCFF"/>
                      </a:solidFill>
                    </p:spPr>
                  </p:pic>
                </p:oleObj>
              </mc:Fallback>
            </mc:AlternateContent>
          </a:graphicData>
        </a:graphic>
      </p:graphicFrame>
      <p:sp>
        <p:nvSpPr>
          <p:cNvPr id="568335" name="Rectangle 15"/>
          <p:cNvSpPr>
            <a:spLocks noChangeArrowheads="1"/>
          </p:cNvSpPr>
          <p:nvPr/>
        </p:nvSpPr>
        <p:spPr bwMode="auto">
          <a:xfrm>
            <a:off x="5638800" y="4975225"/>
            <a:ext cx="3505200" cy="12192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sz="1600" b="1">
                <a:solidFill>
                  <a:schemeClr val="tx2"/>
                </a:solidFill>
                <a:latin typeface="宋体" panose="02010600030101010101" pitchFamily="2" charset="-122"/>
              </a:rPr>
              <a:t>F</a:t>
            </a:r>
            <a:r>
              <a:rPr kumimoji="0" lang="zh-CN" altLang="en-US" sz="1600" b="1">
                <a:solidFill>
                  <a:schemeClr val="tx2"/>
                </a:solidFill>
                <a:latin typeface="宋体" panose="02010600030101010101" pitchFamily="2" charset="-122"/>
              </a:rPr>
              <a:t>是对应于单词 </a:t>
            </a:r>
            <a:r>
              <a:rPr kumimoji="0" lang="en-US" altLang="zh-CN" sz="1600" b="1">
                <a:solidFill>
                  <a:schemeClr val="tx2"/>
                </a:solidFill>
                <a:latin typeface="宋体" panose="02010600030101010101" pitchFamily="2" charset="-122"/>
              </a:rPr>
              <a:t>W </a:t>
            </a:r>
            <a:r>
              <a:rPr kumimoji="0" lang="zh-CN" altLang="en-US" sz="1600" b="1">
                <a:solidFill>
                  <a:schemeClr val="tx2"/>
                </a:solidFill>
                <a:latin typeface="宋体" panose="02010600030101010101" pitchFamily="2" charset="-122"/>
              </a:rPr>
              <a:t>的特征；</a:t>
            </a:r>
            <a:endParaRPr kumimoji="0" lang="zh-CN" altLang="en-US" sz="1600" b="1">
              <a:solidFill>
                <a:schemeClr val="tx2"/>
              </a:solidFill>
              <a:latin typeface="Times New Roman" panose="02020603050405020304" pitchFamily="18" charset="0"/>
            </a:endParaRPr>
          </a:p>
          <a:p>
            <a:pPr eaLnBrk="0" hangingPunct="0"/>
            <a:r>
              <a:rPr kumimoji="0" lang="en-US" altLang="zh-CN" sz="1600" b="1">
                <a:solidFill>
                  <a:schemeClr val="tx2"/>
                </a:solidFill>
                <a:latin typeface="宋体" panose="02010600030101010101" pitchFamily="2" charset="-122"/>
              </a:rPr>
              <a:t>P(W)</a:t>
            </a:r>
            <a:r>
              <a:rPr kumimoji="0" lang="zh-CN" altLang="en-US" sz="1600" b="1">
                <a:solidFill>
                  <a:schemeClr val="tx2"/>
                </a:solidFill>
                <a:latin typeface="宋体" panose="02010600030101010101" pitchFamily="2" charset="-122"/>
              </a:rPr>
              <a:t>为单词 </a:t>
            </a:r>
            <a:r>
              <a:rPr kumimoji="0" lang="en-US" altLang="zh-CN" sz="1600" b="1">
                <a:solidFill>
                  <a:schemeClr val="tx2"/>
                </a:solidFill>
                <a:latin typeface="宋体" panose="02010600030101010101" pitchFamily="2" charset="-122"/>
              </a:rPr>
              <a:t>W </a:t>
            </a:r>
            <a:r>
              <a:rPr kumimoji="0" lang="zh-CN" altLang="en-US" sz="1600" b="1">
                <a:solidFill>
                  <a:schemeClr val="tx2"/>
                </a:solidFill>
                <a:latin typeface="宋体" panose="02010600030101010101" pitchFamily="2" charset="-122"/>
              </a:rPr>
              <a:t>出现的概率；</a:t>
            </a:r>
            <a:endParaRPr kumimoji="0" lang="zh-CN" altLang="en-US" sz="1600" b="1">
              <a:solidFill>
                <a:schemeClr val="tx2"/>
              </a:solidFill>
              <a:latin typeface="Times New Roman" panose="02020603050405020304" pitchFamily="18" charset="0"/>
            </a:endParaRPr>
          </a:p>
          <a:p>
            <a:pPr eaLnBrk="0" hangingPunct="0"/>
            <a:r>
              <a:rPr kumimoji="0" lang="en-US" altLang="zh-CN" sz="1600" b="1">
                <a:solidFill>
                  <a:schemeClr val="tx2"/>
                </a:solidFill>
                <a:latin typeface="宋体" panose="02010600030101010101" pitchFamily="2" charset="-122"/>
              </a:rPr>
              <a:t>P(C</a:t>
            </a:r>
            <a:r>
              <a:rPr kumimoji="0" lang="en-US" altLang="zh-CN" sz="1600" b="1" baseline="-30000">
                <a:solidFill>
                  <a:schemeClr val="tx2"/>
                </a:solidFill>
                <a:latin typeface="宋体" panose="02010600030101010101" pitchFamily="2" charset="-122"/>
              </a:rPr>
              <a:t>i</a:t>
            </a:r>
            <a:r>
              <a:rPr kumimoji="0" lang="en-US" altLang="zh-CN" sz="1600" b="1">
                <a:solidFill>
                  <a:schemeClr val="tx2"/>
                </a:solidFill>
                <a:latin typeface="宋体" panose="02010600030101010101" pitchFamily="2" charset="-122"/>
              </a:rPr>
              <a:t>)</a:t>
            </a:r>
            <a:r>
              <a:rPr kumimoji="0" lang="zh-CN" altLang="en-US" sz="1600" b="1">
                <a:solidFill>
                  <a:schemeClr val="tx2"/>
                </a:solidFill>
                <a:latin typeface="宋体" panose="02010600030101010101" pitchFamily="2" charset="-122"/>
              </a:rPr>
              <a:t>为第 </a:t>
            </a:r>
            <a:r>
              <a:rPr kumimoji="0" lang="en-US" altLang="zh-CN" sz="1600" b="1">
                <a:solidFill>
                  <a:schemeClr val="tx2"/>
                </a:solidFill>
                <a:latin typeface="宋体" panose="02010600030101010101" pitchFamily="2" charset="-122"/>
              </a:rPr>
              <a:t>i </a:t>
            </a:r>
            <a:r>
              <a:rPr kumimoji="0" lang="zh-CN" altLang="en-US" sz="1600" b="1">
                <a:solidFill>
                  <a:schemeClr val="tx2"/>
                </a:solidFill>
                <a:latin typeface="宋体" panose="02010600030101010101" pitchFamily="2" charset="-122"/>
              </a:rPr>
              <a:t>类值的出现概率；</a:t>
            </a:r>
            <a:endParaRPr kumimoji="0" lang="zh-CN" altLang="en-US" sz="1600" b="1">
              <a:solidFill>
                <a:schemeClr val="tx2"/>
              </a:solidFill>
              <a:latin typeface="Times New Roman" panose="02020603050405020304" pitchFamily="18" charset="0"/>
            </a:endParaRPr>
          </a:p>
          <a:p>
            <a:pPr eaLnBrk="0" hangingPunct="0"/>
            <a:r>
              <a:rPr kumimoji="0" lang="en-US" altLang="zh-CN" sz="1600" b="1">
                <a:solidFill>
                  <a:schemeClr val="tx2"/>
                </a:solidFill>
                <a:latin typeface="宋体" panose="02010600030101010101" pitchFamily="2" charset="-122"/>
              </a:rPr>
              <a:t>p(C</a:t>
            </a:r>
            <a:r>
              <a:rPr kumimoji="0" lang="en-US" altLang="zh-CN" sz="1600" b="1" baseline="-30000">
                <a:solidFill>
                  <a:schemeClr val="tx2"/>
                </a:solidFill>
                <a:latin typeface="宋体" panose="02010600030101010101" pitchFamily="2" charset="-122"/>
              </a:rPr>
              <a:t>i</a:t>
            </a:r>
            <a:r>
              <a:rPr kumimoji="0" lang="en-US" altLang="zh-CN" sz="1600" b="1">
                <a:solidFill>
                  <a:schemeClr val="tx2"/>
                </a:solidFill>
                <a:latin typeface="宋体" panose="02010600030101010101" pitchFamily="2" charset="-122"/>
              </a:rPr>
              <a:t>|W)</a:t>
            </a:r>
            <a:r>
              <a:rPr kumimoji="0" lang="zh-CN" altLang="en-US" sz="1600" b="1">
                <a:solidFill>
                  <a:schemeClr val="tx2"/>
                </a:solidFill>
                <a:latin typeface="宋体" panose="02010600030101010101" pitchFamily="2" charset="-122"/>
              </a:rPr>
              <a:t>为单词</a:t>
            </a:r>
            <a:r>
              <a:rPr kumimoji="0" lang="en-US" altLang="zh-CN" sz="1600" b="1">
                <a:solidFill>
                  <a:schemeClr val="tx2"/>
                </a:solidFill>
                <a:latin typeface="宋体" panose="02010600030101010101" pitchFamily="2" charset="-122"/>
              </a:rPr>
              <a:t>W</a:t>
            </a:r>
            <a:r>
              <a:rPr kumimoji="0" lang="zh-CN" altLang="en-US" sz="1600" b="1">
                <a:solidFill>
                  <a:schemeClr val="tx2"/>
                </a:solidFill>
                <a:latin typeface="宋体" panose="02010600030101010101" pitchFamily="2" charset="-122"/>
              </a:rPr>
              <a:t>出现时属于第 </a:t>
            </a:r>
            <a:r>
              <a:rPr kumimoji="0" lang="en-US" altLang="zh-CN" sz="1600" b="1">
                <a:solidFill>
                  <a:schemeClr val="tx2"/>
                </a:solidFill>
                <a:latin typeface="宋体" panose="02010600030101010101" pitchFamily="2" charset="-122"/>
              </a:rPr>
              <a:t>i </a:t>
            </a:r>
            <a:r>
              <a:rPr kumimoji="0" lang="zh-CN" altLang="en-US" sz="1600" b="1">
                <a:solidFill>
                  <a:schemeClr val="tx2"/>
                </a:solidFill>
                <a:latin typeface="宋体" panose="02010600030101010101" pitchFamily="2" charset="-122"/>
              </a:rPr>
              <a:t>类的条件概率。</a:t>
            </a:r>
            <a:endParaRPr kumimoji="0" lang="zh-CN" altLang="en-US" sz="1600" b="1">
              <a:solidFill>
                <a:schemeClr val="tx2"/>
              </a:solidFill>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5EC03412-D65D-42EF-AEDC-8B5AA5742502}" type="slidenum">
              <a:rPr lang="zh-CN" altLang="en-US"/>
            </a:fld>
            <a:endParaRPr lang="en-US" altLang="zh-CN"/>
          </a:p>
        </p:txBody>
      </p:sp>
      <p:sp>
        <p:nvSpPr>
          <p:cNvPr id="569346" name="Rectangle 2"/>
          <p:cNvSpPr>
            <a:spLocks noGrp="1" noChangeArrowheads="1"/>
          </p:cNvSpPr>
          <p:nvPr>
            <p:ph type="title"/>
          </p:nvPr>
        </p:nvSpPr>
        <p:spPr>
          <a:xfrm>
            <a:off x="381000" y="0"/>
            <a:ext cx="8763000" cy="617220"/>
          </a:xfrm>
        </p:spPr>
        <p:txBody>
          <a:bodyPr/>
          <a:lstStyle/>
          <a:p>
            <a:r>
              <a:rPr lang="zh-CN" altLang="en-US" sz="4000" b="1">
                <a:latin typeface="宋体" panose="02010600030101010101" pitchFamily="2" charset="-122"/>
                <a:ea typeface="宋体" panose="02010600030101010101" pitchFamily="2" charset="-122"/>
              </a:rPr>
              <a:t>文本特征评价函数的数学表示(续)</a:t>
            </a:r>
            <a:endParaRPr lang="zh-CN" altLang="en-US" sz="4000" b="1">
              <a:latin typeface="宋体" panose="02010600030101010101" pitchFamily="2" charset="-122"/>
              <a:ea typeface="宋体" panose="02010600030101010101" pitchFamily="2" charset="-122"/>
            </a:endParaRPr>
          </a:p>
        </p:txBody>
      </p:sp>
      <p:sp>
        <p:nvSpPr>
          <p:cNvPr id="569347" name="Rectangle 3"/>
          <p:cNvSpPr>
            <a:spLocks noGrp="1" noChangeArrowheads="1"/>
          </p:cNvSpPr>
          <p:nvPr>
            <p:ph type="body" idx="1"/>
          </p:nvPr>
        </p:nvSpPr>
        <p:spPr>
          <a:xfrm>
            <a:off x="209550" y="1177925"/>
            <a:ext cx="8766175" cy="3451225"/>
          </a:xfrm>
        </p:spPr>
        <p:txBody>
          <a:bodyPr/>
          <a:lstStyle/>
          <a:p>
            <a:r>
              <a:rPr lang="zh-CN" altLang="en-US" sz="2800" b="1">
                <a:latin typeface="宋体" panose="02010600030101010101" pitchFamily="2" charset="-122"/>
                <a:ea typeface="宋体" panose="02010600030101010101" pitchFamily="2" charset="-122"/>
              </a:rPr>
              <a:t>文本证据权（</a:t>
            </a:r>
            <a:r>
              <a:rPr lang="en-US" altLang="zh-CN" sz="2800" b="1">
                <a:latin typeface="宋体" panose="02010600030101010101" pitchFamily="2" charset="-122"/>
                <a:ea typeface="宋体" panose="02010600030101010101" pitchFamily="2" charset="-122"/>
              </a:rPr>
              <a:t>the weight of evidence for text）</a:t>
            </a:r>
            <a:endParaRPr lang="en-US" altLang="zh-CN" sz="2800" b="1">
              <a:latin typeface="宋体" panose="02010600030101010101" pitchFamily="2" charset="-122"/>
              <a:ea typeface="宋体" panose="02010600030101010101" pitchFamily="2" charset="-122"/>
            </a:endParaRPr>
          </a:p>
          <a:p>
            <a:endParaRPr lang="zh-CN" altLang="en-US" sz="2800" b="1"/>
          </a:p>
          <a:p>
            <a:endParaRPr lang="zh-CN" altLang="en-US" sz="2800" b="1"/>
          </a:p>
          <a:p>
            <a:r>
              <a:rPr lang="zh-CN" altLang="en-US" sz="2800" b="1">
                <a:solidFill>
                  <a:schemeClr val="tx2"/>
                </a:solidFill>
                <a:latin typeface="宋体" panose="02010600030101010101" pitchFamily="2" charset="-122"/>
                <a:ea typeface="宋体" panose="02010600030101010101" pitchFamily="2" charset="-122"/>
              </a:rPr>
              <a:t>词频（</a:t>
            </a:r>
            <a:r>
              <a:rPr lang="en-US" altLang="zh-CN" sz="2800" b="1">
                <a:solidFill>
                  <a:schemeClr val="tx2"/>
                </a:solidFill>
                <a:latin typeface="宋体" panose="02010600030101010101" pitchFamily="2" charset="-122"/>
                <a:ea typeface="宋体" panose="02010600030101010101" pitchFamily="2" charset="-122"/>
              </a:rPr>
              <a:t>word frequency）</a:t>
            </a:r>
            <a:endParaRPr lang="zh-CN" altLang="en-US" sz="2800" b="1">
              <a:solidFill>
                <a:schemeClr val="tx2"/>
              </a:solidFill>
            </a:endParaRPr>
          </a:p>
          <a:p>
            <a:pPr lvl="1"/>
            <a:r>
              <a:rPr lang="zh-CN" altLang="en-US" sz="2400" b="1">
                <a:latin typeface="宋体" panose="02010600030101010101" pitchFamily="2" charset="-122"/>
                <a:ea typeface="宋体" panose="02010600030101010101" pitchFamily="2" charset="-122"/>
              </a:rPr>
              <a:t>词条在文本集中出现的次数</a:t>
            </a:r>
            <a:endParaRPr lang="zh-CN" altLang="en-US" sz="2400" b="1">
              <a:latin typeface="宋体" panose="02010600030101010101" pitchFamily="2" charset="-122"/>
              <a:ea typeface="宋体" panose="02010600030101010101" pitchFamily="2" charset="-122"/>
            </a:endParaRPr>
          </a:p>
        </p:txBody>
      </p:sp>
      <p:sp>
        <p:nvSpPr>
          <p:cNvPr id="569349" name="Rectangle 5"/>
          <p:cNvSpPr>
            <a:spLocks noChangeArrowheads="1"/>
          </p:cNvSpPr>
          <p:nvPr/>
        </p:nvSpPr>
        <p:spPr bwMode="auto">
          <a:xfrm>
            <a:off x="2614613" y="3162300"/>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69348" name="Object 4"/>
          <p:cNvGraphicFramePr>
            <a:graphicFrameLocks noChangeAspect="1"/>
          </p:cNvGraphicFramePr>
          <p:nvPr/>
        </p:nvGraphicFramePr>
        <p:xfrm>
          <a:off x="762000" y="1828800"/>
          <a:ext cx="6324600" cy="838200"/>
        </p:xfrm>
        <a:graphic>
          <a:graphicData uri="http://schemas.openxmlformats.org/presentationml/2006/ole">
            <mc:AlternateContent xmlns:mc="http://schemas.openxmlformats.org/markup-compatibility/2006">
              <mc:Choice xmlns:v="urn:schemas-microsoft-com:vml" Requires="v">
                <p:oleObj spid="_x0000_s3082" name="" r:id="rId1" imgW="3911600" imgH="533400" progId="Equation.3">
                  <p:embed/>
                </p:oleObj>
              </mc:Choice>
              <mc:Fallback>
                <p:oleObj name="" r:id="rId1" imgW="3911600" imgH="533400" progId="Equation.3">
                  <p:embed/>
                  <p:pic>
                    <p:nvPicPr>
                      <p:cNvPr id="0" name="图片 3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6324600" cy="838200"/>
                      </a:xfrm>
                      <a:prstGeom prst="rect">
                        <a:avLst/>
                      </a:prstGeom>
                      <a:solidFill>
                        <a:srgbClr val="00CCFF"/>
                      </a:solidFill>
                    </p:spPr>
                  </p:pic>
                </p:oleObj>
              </mc:Fallback>
            </mc:AlternateContent>
          </a:graphicData>
        </a:graphic>
      </p:graphicFrame>
      <p:sp>
        <p:nvSpPr>
          <p:cNvPr id="569351" name="Rectangle 7"/>
          <p:cNvSpPr>
            <a:spLocks noChangeArrowheads="1"/>
          </p:cNvSpPr>
          <p:nvPr/>
        </p:nvSpPr>
        <p:spPr bwMode="auto">
          <a:xfrm>
            <a:off x="3162300" y="3186113"/>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sp>
        <p:nvSpPr>
          <p:cNvPr id="569353" name="Rectangle 9"/>
          <p:cNvSpPr>
            <a:spLocks noChangeArrowheads="1"/>
          </p:cNvSpPr>
          <p:nvPr/>
        </p:nvSpPr>
        <p:spPr bwMode="auto">
          <a:xfrm>
            <a:off x="3986213" y="3328988"/>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sp>
        <p:nvSpPr>
          <p:cNvPr id="569354" name="Rectangle 10"/>
          <p:cNvSpPr>
            <a:spLocks noChangeArrowheads="1"/>
          </p:cNvSpPr>
          <p:nvPr/>
        </p:nvSpPr>
        <p:spPr bwMode="auto">
          <a:xfrm>
            <a:off x="3356610" y="4098290"/>
            <a:ext cx="5711190" cy="18288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r>
              <a:rPr kumimoji="0" lang="en-US" altLang="zh-CN" sz="2000" b="1">
                <a:solidFill>
                  <a:schemeClr val="tx2"/>
                </a:solidFill>
                <a:latin typeface="宋体" panose="02010600030101010101" pitchFamily="2" charset="-122"/>
              </a:rPr>
              <a:t>P(W)</a:t>
            </a:r>
            <a:r>
              <a:rPr kumimoji="0" lang="zh-CN" altLang="en-US" sz="2000" b="1">
                <a:solidFill>
                  <a:schemeClr val="tx2"/>
                </a:solidFill>
                <a:latin typeface="宋体" panose="02010600030101010101" pitchFamily="2" charset="-122"/>
              </a:rPr>
              <a:t>为单词 </a:t>
            </a:r>
            <a:r>
              <a:rPr kumimoji="0" lang="en-US" altLang="zh-CN" sz="2000" b="1">
                <a:solidFill>
                  <a:schemeClr val="tx2"/>
                </a:solidFill>
                <a:latin typeface="宋体" panose="02010600030101010101" pitchFamily="2" charset="-122"/>
              </a:rPr>
              <a:t>W </a:t>
            </a:r>
            <a:r>
              <a:rPr kumimoji="0" lang="zh-CN" altLang="en-US" sz="2000" b="1">
                <a:solidFill>
                  <a:schemeClr val="tx2"/>
                </a:solidFill>
                <a:latin typeface="宋体" panose="02010600030101010101" pitchFamily="2" charset="-122"/>
              </a:rPr>
              <a:t>出现的概率；</a:t>
            </a:r>
            <a:endParaRPr kumimoji="0" lang="zh-CN" altLang="en-US" sz="2000" b="1">
              <a:solidFill>
                <a:schemeClr val="tx2"/>
              </a:solidFill>
              <a:latin typeface="Times New Roman" panose="02020603050405020304" pitchFamily="18" charset="0"/>
            </a:endParaRPr>
          </a:p>
          <a:p>
            <a:pPr eaLnBrk="0" hangingPunct="0"/>
            <a:r>
              <a:rPr kumimoji="0" lang="en-US" altLang="zh-CN" sz="2000" b="1">
                <a:solidFill>
                  <a:schemeClr val="tx2"/>
                </a:solidFill>
                <a:latin typeface="宋体" panose="02010600030101010101" pitchFamily="2" charset="-122"/>
              </a:rPr>
              <a:t>P(C</a:t>
            </a:r>
            <a:r>
              <a:rPr kumimoji="0" lang="en-US" altLang="zh-CN" sz="2000" b="1" baseline="-30000">
                <a:solidFill>
                  <a:schemeClr val="tx2"/>
                </a:solidFill>
                <a:latin typeface="宋体" panose="02010600030101010101" pitchFamily="2" charset="-122"/>
              </a:rPr>
              <a:t>i</a:t>
            </a:r>
            <a:r>
              <a:rPr kumimoji="0" lang="en-US" altLang="zh-CN" sz="2000" b="1">
                <a:solidFill>
                  <a:schemeClr val="tx2"/>
                </a:solidFill>
                <a:latin typeface="宋体" panose="02010600030101010101" pitchFamily="2" charset="-122"/>
              </a:rPr>
              <a:t>)</a:t>
            </a:r>
            <a:r>
              <a:rPr kumimoji="0" lang="zh-CN" altLang="en-US" sz="2000" b="1">
                <a:solidFill>
                  <a:schemeClr val="tx2"/>
                </a:solidFill>
                <a:latin typeface="宋体" panose="02010600030101010101" pitchFamily="2" charset="-122"/>
              </a:rPr>
              <a:t>为第 </a:t>
            </a:r>
            <a:r>
              <a:rPr kumimoji="0" lang="en-US" altLang="zh-CN" sz="2000" b="1">
                <a:solidFill>
                  <a:schemeClr val="tx2"/>
                </a:solidFill>
                <a:latin typeface="宋体" panose="02010600030101010101" pitchFamily="2" charset="-122"/>
              </a:rPr>
              <a:t>i </a:t>
            </a:r>
            <a:r>
              <a:rPr kumimoji="0" lang="zh-CN" altLang="en-US" sz="2000" b="1">
                <a:solidFill>
                  <a:schemeClr val="tx2"/>
                </a:solidFill>
                <a:latin typeface="宋体" panose="02010600030101010101" pitchFamily="2" charset="-122"/>
              </a:rPr>
              <a:t>类值的出现概率；</a:t>
            </a:r>
            <a:endParaRPr kumimoji="0" lang="zh-CN" altLang="en-US" sz="2000" b="1">
              <a:solidFill>
                <a:schemeClr val="tx2"/>
              </a:solidFill>
              <a:latin typeface="Times New Roman" panose="02020603050405020304" pitchFamily="18" charset="0"/>
            </a:endParaRPr>
          </a:p>
          <a:p>
            <a:pPr eaLnBrk="0" hangingPunct="0"/>
            <a:r>
              <a:rPr kumimoji="0" lang="en-US" altLang="zh-CN" sz="2000" b="1">
                <a:solidFill>
                  <a:schemeClr val="tx2"/>
                </a:solidFill>
                <a:latin typeface="宋体" panose="02010600030101010101" pitchFamily="2" charset="-122"/>
              </a:rPr>
              <a:t>p(C</a:t>
            </a:r>
            <a:r>
              <a:rPr kumimoji="0" lang="en-US" altLang="zh-CN" sz="2000" b="1" baseline="-30000">
                <a:solidFill>
                  <a:schemeClr val="tx2"/>
                </a:solidFill>
                <a:latin typeface="宋体" panose="02010600030101010101" pitchFamily="2" charset="-122"/>
              </a:rPr>
              <a:t>i</a:t>
            </a:r>
            <a:r>
              <a:rPr kumimoji="0" lang="en-US" altLang="zh-CN" sz="2000" b="1">
                <a:solidFill>
                  <a:schemeClr val="tx2"/>
                </a:solidFill>
                <a:latin typeface="宋体" panose="02010600030101010101" pitchFamily="2" charset="-122"/>
              </a:rPr>
              <a:t>|W)</a:t>
            </a:r>
            <a:r>
              <a:rPr kumimoji="0" lang="zh-CN" altLang="en-US" sz="2000" b="1">
                <a:solidFill>
                  <a:schemeClr val="tx2"/>
                </a:solidFill>
                <a:latin typeface="宋体" panose="02010600030101010101" pitchFamily="2" charset="-122"/>
              </a:rPr>
              <a:t>为单词</a:t>
            </a:r>
            <a:r>
              <a:rPr kumimoji="0" lang="en-US" altLang="zh-CN" sz="2000" b="1">
                <a:solidFill>
                  <a:schemeClr val="tx2"/>
                </a:solidFill>
                <a:latin typeface="宋体" panose="02010600030101010101" pitchFamily="2" charset="-122"/>
              </a:rPr>
              <a:t>W</a:t>
            </a:r>
            <a:r>
              <a:rPr kumimoji="0" lang="zh-CN" altLang="en-US" sz="2000" b="1">
                <a:solidFill>
                  <a:schemeClr val="tx2"/>
                </a:solidFill>
                <a:latin typeface="宋体" panose="02010600030101010101" pitchFamily="2" charset="-122"/>
              </a:rPr>
              <a:t>出现时属于第 </a:t>
            </a:r>
            <a:r>
              <a:rPr kumimoji="0" lang="en-US" altLang="zh-CN" sz="2000" b="1">
                <a:solidFill>
                  <a:schemeClr val="tx2"/>
                </a:solidFill>
                <a:latin typeface="宋体" panose="02010600030101010101" pitchFamily="2" charset="-122"/>
              </a:rPr>
              <a:t>i </a:t>
            </a:r>
            <a:r>
              <a:rPr kumimoji="0" lang="zh-CN" altLang="en-US" sz="2000" b="1">
                <a:solidFill>
                  <a:schemeClr val="tx2"/>
                </a:solidFill>
                <a:latin typeface="宋体" panose="02010600030101010101" pitchFamily="2" charset="-122"/>
              </a:rPr>
              <a:t>类的条件概率；</a:t>
            </a:r>
            <a:endParaRPr kumimoji="0" lang="en-US" altLang="zh-CN" sz="2000" b="1">
              <a:solidFill>
                <a:schemeClr val="tx2"/>
              </a:solidFill>
              <a:latin typeface="宋体" panose="02010600030101010101" pitchFamily="2" charset="-122"/>
            </a:endParaRPr>
          </a:p>
          <a:p>
            <a:pPr eaLnBrk="0" hangingPunct="0"/>
            <a:r>
              <a:rPr kumimoji="0" lang="en-US" altLang="zh-CN" sz="2000" b="1">
                <a:solidFill>
                  <a:schemeClr val="tx2"/>
                </a:solidFill>
                <a:latin typeface="宋体" panose="02010600030101010101" pitchFamily="2" charset="-122"/>
              </a:rPr>
              <a:t>TF(W)</a:t>
            </a:r>
            <a:r>
              <a:rPr kumimoji="0" lang="zh-CN" altLang="en-US" sz="2000" b="1">
                <a:solidFill>
                  <a:schemeClr val="tx2"/>
                </a:solidFill>
                <a:latin typeface="宋体" panose="02010600030101010101" pitchFamily="2" charset="-122"/>
              </a:rPr>
              <a:t>为单词在文档集中出现的次数。</a:t>
            </a:r>
            <a:endParaRPr kumimoji="0" lang="zh-CN" altLang="en-US" sz="2000" b="1">
              <a:solidFill>
                <a:schemeClr val="tx2"/>
              </a:solidFill>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4"/>
          <p:cNvSpPr>
            <a:spLocks noGrp="1"/>
          </p:cNvSpPr>
          <p:nvPr>
            <p:ph type="sldNum" sz="quarter" idx="11"/>
          </p:nvPr>
        </p:nvSpPr>
        <p:spPr/>
        <p:txBody>
          <a:bodyPr/>
          <a:lstStyle/>
          <a:p>
            <a:fld id="{A30BE51D-4813-43F6-80C0-F3A598F7DC20}" type="slidenum">
              <a:rPr lang="zh-CN" altLang="en-US"/>
            </a:fld>
            <a:endParaRPr lang="en-US" altLang="zh-CN"/>
          </a:p>
        </p:txBody>
      </p:sp>
      <p:sp>
        <p:nvSpPr>
          <p:cNvPr id="564226" name="Rectangle 2"/>
          <p:cNvSpPr>
            <a:spLocks noGrp="1" noChangeArrowheads="1"/>
          </p:cNvSpPr>
          <p:nvPr>
            <p:ph type="title"/>
          </p:nvPr>
        </p:nvSpPr>
        <p:spPr>
          <a:xfrm>
            <a:off x="990600" y="25400"/>
            <a:ext cx="7793355" cy="593725"/>
          </a:xfrm>
        </p:spPr>
        <p:txBody>
          <a:bodyPr/>
          <a:lstStyle/>
          <a:p>
            <a:r>
              <a:rPr lang="zh-CN" altLang="en-US" sz="4000" b="1" dirty="0">
                <a:latin typeface="宋体" panose="02010600030101010101" pitchFamily="2" charset="-122"/>
                <a:ea typeface="宋体" panose="02010600030101010101" pitchFamily="2" charset="-122"/>
              </a:rPr>
              <a:t>文档建模</a:t>
            </a:r>
            <a:endParaRPr lang="zh-CN" altLang="en-US" sz="4000" b="1" dirty="0">
              <a:latin typeface="宋体" panose="02010600030101010101" pitchFamily="2" charset="-122"/>
              <a:ea typeface="宋体" panose="02010600030101010101" pitchFamily="2" charset="-122"/>
            </a:endParaRPr>
          </a:p>
        </p:txBody>
      </p:sp>
      <p:sp>
        <p:nvSpPr>
          <p:cNvPr id="564227" name="Rectangle 3"/>
          <p:cNvSpPr>
            <a:spLocks noGrp="1" noChangeArrowheads="1"/>
          </p:cNvSpPr>
          <p:nvPr>
            <p:ph type="body" idx="1"/>
          </p:nvPr>
        </p:nvSpPr>
        <p:spPr>
          <a:xfrm>
            <a:off x="685800" y="838200"/>
            <a:ext cx="7715250" cy="2519362"/>
          </a:xfrm>
        </p:spPr>
        <p:txBody>
          <a:bodyPr/>
          <a:lstStyle/>
          <a:p>
            <a:r>
              <a:rPr lang="zh-CN" altLang="en-US" b="1" dirty="0">
                <a:latin typeface="宋体" panose="02010600030101010101" pitchFamily="2" charset="-122"/>
                <a:ea typeface="宋体" panose="02010600030101010101" pitchFamily="2" charset="-122"/>
              </a:rPr>
              <a:t>词频矩阵</a:t>
            </a:r>
            <a:endParaRPr lang="zh-CN" altLang="en-US"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dirty="0">
                <a:latin typeface="宋体" panose="02010600030101010101" pitchFamily="2" charset="-122"/>
                <a:ea typeface="宋体" panose="02010600030101010101" pitchFamily="2" charset="-122"/>
              </a:rPr>
              <a:t>行对应关键词</a:t>
            </a: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列对应文档</a:t>
            </a:r>
            <a:r>
              <a:rPr lang="en-US" altLang="zh-CN" b="1" dirty="0">
                <a:latin typeface="宋体" panose="02010600030101010101" pitchFamily="2" charset="-122"/>
                <a:ea typeface="宋体" panose="02010600030101010101" pitchFamily="2" charset="-122"/>
              </a:rPr>
              <a:t>d</a:t>
            </a:r>
            <a:r>
              <a:rPr lang="zh-CN" altLang="en-US" b="1" dirty="0">
                <a:latin typeface="宋体" panose="02010600030101010101" pitchFamily="2" charset="-122"/>
                <a:ea typeface="宋体" panose="02010600030101010101" pitchFamily="2" charset="-122"/>
              </a:rPr>
              <a:t>向量</a:t>
            </a:r>
            <a:endParaRPr lang="zh-CN" altLang="en-US"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dirty="0">
                <a:latin typeface="宋体" panose="02010600030101010101" pitchFamily="2" charset="-122"/>
                <a:ea typeface="宋体" panose="02010600030101010101" pitchFamily="2" charset="-122"/>
              </a:rPr>
              <a:t>将每一个文档视为空间向量</a:t>
            </a:r>
            <a:r>
              <a:rPr lang="en-US" altLang="zh-CN" b="1" dirty="0">
                <a:latin typeface="宋体" panose="02010600030101010101" pitchFamily="2" charset="-122"/>
                <a:ea typeface="宋体" panose="02010600030101010101" pitchFamily="2" charset="-122"/>
              </a:rPr>
              <a:t>v</a:t>
            </a:r>
            <a:endParaRPr lang="en-US" altLang="zh-CN"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dirty="0">
                <a:latin typeface="宋体" panose="02010600030101010101" pitchFamily="2" charset="-122"/>
                <a:ea typeface="宋体" panose="02010600030101010101" pitchFamily="2" charset="-122"/>
              </a:rPr>
              <a:t>向量值反映单词</a:t>
            </a: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与文档</a:t>
            </a:r>
            <a:r>
              <a:rPr lang="en-US" altLang="zh-CN" b="1" dirty="0">
                <a:latin typeface="宋体" panose="02010600030101010101" pitchFamily="2" charset="-122"/>
                <a:ea typeface="宋体" panose="02010600030101010101" pitchFamily="2" charset="-122"/>
              </a:rPr>
              <a:t>d</a:t>
            </a:r>
            <a:r>
              <a:rPr lang="zh-CN" altLang="en-US" b="1" dirty="0">
                <a:latin typeface="宋体" panose="02010600030101010101" pitchFamily="2" charset="-122"/>
                <a:ea typeface="宋体" panose="02010600030101010101" pitchFamily="2" charset="-122"/>
              </a:rPr>
              <a:t>的关联度</a:t>
            </a:r>
            <a:endParaRPr lang="en-US" altLang="zh-CN" b="1" dirty="0">
              <a:latin typeface="宋体" panose="02010600030101010101" pitchFamily="2" charset="-122"/>
              <a:ea typeface="宋体" panose="02010600030101010101" pitchFamily="2" charset="-122"/>
            </a:endParaRPr>
          </a:p>
        </p:txBody>
      </p:sp>
      <p:graphicFrame>
        <p:nvGraphicFramePr>
          <p:cNvPr id="564591" name="Group 367"/>
          <p:cNvGraphicFramePr>
            <a:graphicFrameLocks noGrp="1"/>
          </p:cNvGraphicFramePr>
          <p:nvPr/>
        </p:nvGraphicFramePr>
        <p:xfrm>
          <a:off x="609600" y="3048000"/>
          <a:ext cx="7777162" cy="2651760"/>
        </p:xfrm>
        <a:graphic>
          <a:graphicData uri="http://schemas.openxmlformats.org/drawingml/2006/table">
            <a:tbl>
              <a:tblPr/>
              <a:tblGrid>
                <a:gridCol w="1112837"/>
                <a:gridCol w="1109663"/>
                <a:gridCol w="1111250"/>
                <a:gridCol w="1009650"/>
                <a:gridCol w="1211262"/>
                <a:gridCol w="1109663"/>
                <a:gridCol w="1112837"/>
              </a:tblGrid>
              <a:tr h="422275">
                <a:tc gridSpan="7">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表：表示文档词频的词频矩阵</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82880" marR="182880" anchor="ctr" anchorCtr="1"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endParaRPr kumimoji="1" lang="zh-CN" altLang="en-US"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3</a:t>
                      </a:r>
                      <a:endParaRPr kumimoji="1" lang="zh-CN" altLang="en-US"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4</a:t>
                      </a:r>
                      <a:endParaRPr kumimoji="1" lang="zh-CN" altLang="en-US"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5</a:t>
                      </a:r>
                      <a:endParaRPr kumimoji="1" lang="zh-CN" altLang="en-US"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6</a:t>
                      </a:r>
                      <a:endParaRPr kumimoji="1" lang="zh-CN" altLang="en-US"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322</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85</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69</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endParaRPr kumimoji="1" lang="zh-CN" altLang="en-US"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361</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76</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57</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cap="flat">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3</a:t>
                      </a:r>
                      <a:endParaRPr kumimoji="1" lang="zh-CN" altLang="en-US"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48</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221</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cap="flat">
                      <a:noFill/>
                    </a:lnR>
                    <a:lnT>
                      <a:noFill/>
                    </a:lnT>
                    <a:lnB>
                      <a:noFill/>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r>
                        <a:rPr kumimoji="1" lang="en-US" altLang="zh-CN"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4</a:t>
                      </a:r>
                      <a:endParaRPr kumimoji="1" lang="zh-CN" altLang="en-US" sz="2800" b="1" i="1" u="none" strike="noStrike" cap="none" normalizeH="0" baseline="-2500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35</a:t>
                      </a:r>
                      <a:endPar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CAD304E-1C08-4756-9B33-1A931997EE11}" type="slidenum">
              <a:rPr lang="zh-CN" altLang="en-US"/>
            </a:fld>
            <a:endParaRPr lang="en-US" altLang="zh-CN"/>
          </a:p>
        </p:txBody>
      </p:sp>
      <p:sp>
        <p:nvSpPr>
          <p:cNvPr id="629762" name="Rectangle 2"/>
          <p:cNvSpPr>
            <a:spLocks noGrp="1" noChangeArrowheads="1"/>
          </p:cNvSpPr>
          <p:nvPr>
            <p:ph type="title"/>
          </p:nvPr>
        </p:nvSpPr>
        <p:spPr>
          <a:xfrm>
            <a:off x="990600" y="0"/>
            <a:ext cx="7428230" cy="645160"/>
          </a:xfrm>
        </p:spPr>
        <p:txBody>
          <a:bodyPr/>
          <a:lstStyle/>
          <a:p>
            <a:pPr algn="ctr"/>
            <a:r>
              <a:rPr lang="zh-CN" altLang="en-US" sz="4000" b="1" dirty="0">
                <a:latin typeface="宋体" panose="02010600030101010101" pitchFamily="2" charset="-122"/>
                <a:ea typeface="宋体" panose="02010600030101010101" pitchFamily="2" charset="-122"/>
              </a:rPr>
              <a:t>文本挖掘</a:t>
            </a:r>
            <a:endParaRPr lang="zh-CN" altLang="en-US" sz="4000" b="1" dirty="0">
              <a:latin typeface="宋体" panose="02010600030101010101" pitchFamily="2" charset="-122"/>
              <a:ea typeface="宋体" panose="02010600030101010101" pitchFamily="2" charset="-122"/>
            </a:endParaRPr>
          </a:p>
        </p:txBody>
      </p:sp>
      <p:sp>
        <p:nvSpPr>
          <p:cNvPr id="629763" name="Rectangle 3"/>
          <p:cNvSpPr>
            <a:spLocks noGrp="1" noChangeArrowheads="1"/>
          </p:cNvSpPr>
          <p:nvPr>
            <p:ph type="body" idx="1"/>
          </p:nvPr>
        </p:nvSpPr>
        <p:spPr>
          <a:xfrm>
            <a:off x="704215" y="915670"/>
            <a:ext cx="7960360" cy="4891405"/>
          </a:xfrm>
        </p:spPr>
        <p:txBody>
          <a:bodyPr/>
          <a:lstStyle/>
          <a:p>
            <a:pPr marL="0" indent="0">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主讲内容：</a:t>
            </a:r>
            <a:endParaRPr lang="zh-CN" altLang="en-US" sz="2800" b="1" dirty="0">
              <a:latin typeface="宋体" panose="02010600030101010101" pitchFamily="2" charset="-122"/>
              <a:ea typeface="宋体" panose="02010600030101010101" pitchFamily="2" charset="-122"/>
            </a:endParaRPr>
          </a:p>
          <a:p>
            <a:pPr marL="533400" indent="-533400">
              <a:lnSpc>
                <a:spcPct val="120000"/>
              </a:lnSpc>
              <a:spcBef>
                <a:spcPts val="20"/>
              </a:spcBef>
              <a:spcAft>
                <a:spcPts val="0"/>
              </a:spcAft>
              <a:buFont typeface="Wingdings" panose="05000000000000000000" pitchFamily="2" charset="2"/>
              <a:buAutoNum type="arabicPeriod"/>
            </a:pPr>
            <a:r>
              <a:rPr lang="zh-CN" altLang="en-US" sz="2800" b="1" dirty="0">
                <a:solidFill>
                  <a:srgbClr val="FF0000"/>
                </a:solidFill>
                <a:latin typeface="宋体" panose="02010600030101010101" pitchFamily="2" charset="-122"/>
                <a:ea typeface="宋体" panose="02010600030101010101" pitchFamily="2" charset="-122"/>
              </a:rPr>
              <a:t>文本挖掘</a:t>
            </a:r>
            <a:endParaRPr lang="zh-CN" altLang="en-US" sz="2800" b="1" dirty="0">
              <a:solidFill>
                <a:srgbClr val="FF0000"/>
              </a:solidFill>
              <a:latin typeface="宋体" panose="02010600030101010101" pitchFamily="2" charset="-122"/>
              <a:ea typeface="宋体" panose="02010600030101010101" pitchFamily="2" charset="-122"/>
            </a:endParaRPr>
          </a:p>
          <a:p>
            <a:pPr marL="533400" indent="-533400">
              <a:lnSpc>
                <a:spcPct val="120000"/>
              </a:lnSpc>
              <a:spcBef>
                <a:spcPts val="20"/>
              </a:spcBef>
              <a:spcAft>
                <a:spcPts val="0"/>
              </a:spcAft>
              <a:buFont typeface="Wingdings" panose="05000000000000000000" pitchFamily="2" charset="2"/>
              <a:buAutoNum type="arabicPeriod"/>
            </a:pPr>
            <a:r>
              <a:rPr lang="zh-CN" altLang="en-US" sz="2800" b="1" dirty="0">
                <a:solidFill>
                  <a:schemeClr val="tx1"/>
                </a:solidFill>
                <a:latin typeface="宋体" panose="02010600030101010101" pitchFamily="2" charset="-122"/>
                <a:ea typeface="宋体" panose="02010600030101010101" pitchFamily="2" charset="-122"/>
              </a:rPr>
              <a:t>文本挖掘的过程</a:t>
            </a:r>
            <a:endParaRPr lang="zh-CN" altLang="en-US" sz="2800" b="1" dirty="0">
              <a:solidFill>
                <a:schemeClr val="tx1"/>
              </a:solidFill>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特征建立</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特征集缩减</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知识模式提取</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模型评价</a:t>
            </a:r>
            <a:endParaRPr lang="zh-CN" altLang="en-US" sz="2800" b="1" dirty="0">
              <a:latin typeface="宋体" panose="02010600030101010101" pitchFamily="2" charset="-122"/>
              <a:ea typeface="宋体" panose="02010600030101010101" pitchFamily="2" charset="-122"/>
            </a:endParaRPr>
          </a:p>
          <a:p>
            <a:pPr marL="514350" lvl="0" indent="-514350">
              <a:lnSpc>
                <a:spcPct val="120000"/>
              </a:lnSpc>
              <a:spcBef>
                <a:spcPts val="20"/>
              </a:spcBef>
              <a:spcAft>
                <a:spcPts val="0"/>
              </a:spcAft>
              <a:buFont typeface="+mj-lt"/>
              <a:buAutoNum type="arabicPeriod"/>
            </a:pPr>
            <a:r>
              <a:rPr lang="zh-CN" altLang="en-US" sz="2800" dirty="0">
                <a:solidFill>
                  <a:schemeClr val="tx1"/>
                </a:solidFill>
                <a:latin typeface="宋体" panose="02010600030101010101" pitchFamily="2" charset="-122"/>
                <a:ea typeface="宋体" panose="02010600030101010101" pitchFamily="2" charset="-122"/>
                <a:sym typeface="+mn-ea"/>
              </a:rPr>
              <a:t>国内外研究状况</a:t>
            </a:r>
            <a:endParaRPr lang="zh-CN" altLang="en-US" sz="2800" b="1" dirty="0">
              <a:solidFill>
                <a:schemeClr val="tx1"/>
              </a:solidFill>
              <a:latin typeface="宋体" panose="02010600030101010101" pitchFamily="2" charset="-122"/>
              <a:ea typeface="宋体" panose="02010600030101010101" pitchFamily="2" charset="-122"/>
              <a:sym typeface="+mn-ea"/>
            </a:endParaRPr>
          </a:p>
          <a:p>
            <a:pPr marL="914400" lvl="1" indent="-457200"/>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fld id="{CB3C0C91-F2DA-48AF-A8A7-F9DD9E3D3B40}" type="slidenum">
              <a:rPr lang="zh-CN" altLang="en-US"/>
            </a:fld>
            <a:endParaRPr lang="en-US" altLang="zh-CN"/>
          </a:p>
        </p:txBody>
      </p:sp>
      <p:sp>
        <p:nvSpPr>
          <p:cNvPr id="565250" name="Rectangle 2"/>
          <p:cNvSpPr>
            <a:spLocks noGrp="1" noChangeArrowheads="1"/>
          </p:cNvSpPr>
          <p:nvPr>
            <p:ph type="title"/>
          </p:nvPr>
        </p:nvSpPr>
        <p:spPr>
          <a:xfrm>
            <a:off x="377190" y="27940"/>
            <a:ext cx="8517890" cy="561340"/>
          </a:xfrm>
        </p:spPr>
        <p:txBody>
          <a:bodyPr/>
          <a:lstStyle/>
          <a:p>
            <a:r>
              <a:rPr lang="zh-CN" altLang="en-US" sz="4000" b="1" dirty="0">
                <a:latin typeface="宋体" panose="02010600030101010101" pitchFamily="2" charset="-122"/>
                <a:ea typeface="宋体" panose="02010600030101010101" pitchFamily="2" charset="-122"/>
              </a:rPr>
              <a:t>文档相似度计算</a:t>
            </a:r>
            <a:endParaRPr lang="zh-CN" altLang="en-US" sz="4000" b="1" dirty="0">
              <a:latin typeface="宋体" panose="02010600030101010101" pitchFamily="2" charset="-122"/>
              <a:ea typeface="宋体" panose="02010600030101010101" pitchFamily="2" charset="-122"/>
            </a:endParaRPr>
          </a:p>
        </p:txBody>
      </p:sp>
      <p:sp>
        <p:nvSpPr>
          <p:cNvPr id="565251" name="Rectangle 3"/>
          <p:cNvSpPr>
            <a:spLocks noGrp="1" noChangeArrowheads="1"/>
          </p:cNvSpPr>
          <p:nvPr>
            <p:ph type="body" idx="1"/>
          </p:nvPr>
        </p:nvSpPr>
        <p:spPr>
          <a:xfrm>
            <a:off x="377825" y="757555"/>
            <a:ext cx="8517255" cy="4331335"/>
          </a:xfrm>
        </p:spPr>
        <p:txBody>
          <a:bodyPr/>
          <a:lstStyle/>
          <a:p>
            <a:pPr>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余弦计算法（</a:t>
            </a:r>
            <a:r>
              <a:rPr lang="en-US" altLang="zh-CN" sz="2800" b="1" dirty="0">
                <a:latin typeface="宋体" panose="02010600030101010101" pitchFamily="2" charset="-122"/>
                <a:ea typeface="宋体" panose="02010600030101010101" pitchFamily="2" charset="-122"/>
              </a:rPr>
              <a:t>cosine measure）</a:t>
            </a:r>
            <a:endParaRPr lang="en-US" altLang="zh-CN"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余弦相似度定义：</a:t>
            </a: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其中    为两个文档向量，</a:t>
            </a: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    为内积 </a:t>
            </a:r>
            <a:r>
              <a:rPr lang="en-US" altLang="zh-CN" sz="2800" b="1"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sym typeface="+mn-ea"/>
              </a:rPr>
              <a:t>定义为 </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   为标准向量点积，定义为                                       </a:t>
            </a:r>
            <a:r>
              <a:rPr lang="zh-CN" altLang="en-US" sz="2800" b="1" dirty="0" smtClean="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800" b="1" dirty="0">
                <a:solidFill>
                  <a:schemeClr val="tx2"/>
                </a:solidFill>
                <a:latin typeface="宋体" panose="02010600030101010101" pitchFamily="2" charset="-122"/>
                <a:ea typeface="宋体" panose="02010600030101010101" pitchFamily="2" charset="-122"/>
              </a:rPr>
              <a:t>缺点：文档“无限”，导致矩阵增大，计算量增加</a:t>
            </a:r>
            <a:endParaRPr lang="zh-CN" altLang="en-US" sz="2800" b="1" dirty="0">
              <a:solidFill>
                <a:schemeClr val="tx2"/>
              </a:solidFill>
              <a:latin typeface="宋体" panose="02010600030101010101" pitchFamily="2" charset="-122"/>
              <a:ea typeface="宋体" panose="02010600030101010101" pitchFamily="2" charset="-122"/>
            </a:endParaRPr>
          </a:p>
        </p:txBody>
      </p:sp>
      <p:sp>
        <p:nvSpPr>
          <p:cNvPr id="565254" name="Rectangle 6"/>
          <p:cNvSpPr>
            <a:spLocks noChangeArrowheads="1"/>
          </p:cNvSpPr>
          <p:nvPr/>
        </p:nvSpPr>
        <p:spPr bwMode="auto">
          <a:xfrm>
            <a:off x="3871913" y="3167063"/>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65253" name="Object 5"/>
          <p:cNvGraphicFramePr>
            <a:graphicFrameLocks noChangeAspect="1"/>
          </p:cNvGraphicFramePr>
          <p:nvPr/>
        </p:nvGraphicFramePr>
        <p:xfrm>
          <a:off x="4133533" y="1412875"/>
          <a:ext cx="2882900" cy="701675"/>
        </p:xfrm>
        <a:graphic>
          <a:graphicData uri="http://schemas.openxmlformats.org/presentationml/2006/ole">
            <mc:AlternateContent xmlns:mc="http://schemas.openxmlformats.org/markup-compatibility/2006">
              <mc:Choice xmlns:v="urn:schemas-microsoft-com:vml" Requires="v">
                <p:oleObj spid="_x0000_s4138" name="Equation" r:id="rId1" imgW="1384300" imgH="508000" progId="Equation.3">
                  <p:embed/>
                </p:oleObj>
              </mc:Choice>
              <mc:Fallback>
                <p:oleObj name="Equation" r:id="rId1" imgW="1384300" imgH="508000" progId="Equation.3">
                  <p:embed/>
                  <p:pic>
                    <p:nvPicPr>
                      <p:cNvPr id="0" name="图片 4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533" y="1412875"/>
                        <a:ext cx="2882900" cy="701675"/>
                      </a:xfrm>
                      <a:prstGeom prst="rect">
                        <a:avLst/>
                      </a:prstGeom>
                      <a:solidFill>
                        <a:srgbClr val="00CCFF"/>
                      </a:solidFill>
                      <a:ln>
                        <a:noFill/>
                      </a:ln>
                      <a:extLst>
                        <a:ext uri="{91240B29-F687-4F45-9708-019B960494DF}">
                          <a14:hiddenLine xmlns:a14="http://schemas.microsoft.com/office/drawing/2010/main" w="9525">
                            <a:solidFill>
                              <a:srgbClr val="33CCCC"/>
                            </a:solidFill>
                            <a:miter lim="800000"/>
                            <a:headEnd/>
                            <a:tailEnd/>
                          </a14:hiddenLine>
                        </a:ext>
                      </a:extLst>
                    </p:spPr>
                  </p:pic>
                </p:oleObj>
              </mc:Fallback>
            </mc:AlternateContent>
          </a:graphicData>
        </a:graphic>
      </p:graphicFrame>
      <p:sp>
        <p:nvSpPr>
          <p:cNvPr id="565256" name="Rectangle 8"/>
          <p:cNvSpPr>
            <a:spLocks noChangeArrowheads="1"/>
          </p:cNvSpPr>
          <p:nvPr/>
        </p:nvSpPr>
        <p:spPr bwMode="auto">
          <a:xfrm>
            <a:off x="4348163" y="3300413"/>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pic>
        <p:nvPicPr>
          <p:cNvPr id="5652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6038" y="2995613"/>
            <a:ext cx="685800" cy="304800"/>
          </a:xfrm>
          <a:prstGeom prst="rect">
            <a:avLst/>
          </a:prstGeom>
          <a:solidFill>
            <a:srgbClr val="00CCFF"/>
          </a:solidFill>
        </p:spPr>
      </p:pic>
      <p:graphicFrame>
        <p:nvGraphicFramePr>
          <p:cNvPr id="565257" name="Object 9"/>
          <p:cNvGraphicFramePr>
            <a:graphicFrameLocks noChangeAspect="1"/>
          </p:cNvGraphicFramePr>
          <p:nvPr/>
        </p:nvGraphicFramePr>
        <p:xfrm>
          <a:off x="1316038" y="3395980"/>
          <a:ext cx="482600" cy="381000"/>
        </p:xfrm>
        <a:graphic>
          <a:graphicData uri="http://schemas.openxmlformats.org/presentationml/2006/ole">
            <mc:AlternateContent xmlns:mc="http://schemas.openxmlformats.org/markup-compatibility/2006">
              <mc:Choice xmlns:v="urn:schemas-microsoft-com:vml" Requires="v">
                <p:oleObj spid="_x0000_s4139" name="" r:id="rId4" imgW="215900" imgH="279400" progId="Equation.3">
                  <p:embed/>
                </p:oleObj>
              </mc:Choice>
              <mc:Fallback>
                <p:oleObj name="" r:id="rId4" imgW="215900" imgH="279400" progId="Equation.3">
                  <p:embed/>
                  <p:pic>
                    <p:nvPicPr>
                      <p:cNvPr id="0" name="图片 4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038" y="3395980"/>
                        <a:ext cx="482600" cy="381000"/>
                      </a:xfrm>
                      <a:prstGeom prst="rect">
                        <a:avLst/>
                      </a:prstGeom>
                      <a:solidFill>
                        <a:srgbClr val="00CCFF"/>
                      </a:solidFill>
                    </p:spPr>
                  </p:pic>
                </p:oleObj>
              </mc:Fallback>
            </mc:AlternateContent>
          </a:graphicData>
        </a:graphic>
      </p:graphicFrame>
      <p:sp>
        <p:nvSpPr>
          <p:cNvPr id="565260" name="Rectangle 12"/>
          <p:cNvSpPr>
            <a:spLocks noChangeArrowheads="1"/>
          </p:cNvSpPr>
          <p:nvPr/>
        </p:nvSpPr>
        <p:spPr bwMode="auto">
          <a:xfrm>
            <a:off x="4133850" y="3281363"/>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65259" name="Object 11"/>
          <p:cNvGraphicFramePr>
            <a:graphicFrameLocks noChangeAspect="1"/>
          </p:cNvGraphicFramePr>
          <p:nvPr/>
        </p:nvGraphicFramePr>
        <p:xfrm>
          <a:off x="5938520" y="3395980"/>
          <a:ext cx="1524000" cy="457200"/>
        </p:xfrm>
        <a:graphic>
          <a:graphicData uri="http://schemas.openxmlformats.org/presentationml/2006/ole">
            <mc:AlternateContent xmlns:mc="http://schemas.openxmlformats.org/markup-compatibility/2006">
              <mc:Choice xmlns:v="urn:schemas-microsoft-com:vml" Requires="v">
                <p:oleObj spid="_x0000_s4140" name="" r:id="rId6" imgW="876300" imgH="292100" progId="Equation.3">
                  <p:embed/>
                </p:oleObj>
              </mc:Choice>
              <mc:Fallback>
                <p:oleObj name="" r:id="rId6" imgW="876300" imgH="292100" progId="Equation.3">
                  <p:embed/>
                  <p:pic>
                    <p:nvPicPr>
                      <p:cNvPr id="0" name="图片 4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8520" y="3395980"/>
                        <a:ext cx="1524000" cy="457200"/>
                      </a:xfrm>
                      <a:prstGeom prst="rect">
                        <a:avLst/>
                      </a:prstGeom>
                      <a:solidFill>
                        <a:srgbClr val="00CCFF"/>
                      </a:solidFill>
                    </p:spPr>
                  </p:pic>
                </p:oleObj>
              </mc:Fallback>
            </mc:AlternateContent>
          </a:graphicData>
        </a:graphic>
      </p:graphicFrame>
      <p:sp>
        <p:nvSpPr>
          <p:cNvPr id="565262" name="Rectangle 14"/>
          <p:cNvSpPr>
            <a:spLocks noChangeArrowheads="1"/>
          </p:cNvSpPr>
          <p:nvPr/>
        </p:nvSpPr>
        <p:spPr bwMode="auto">
          <a:xfrm>
            <a:off x="4224338" y="3281363"/>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65261" name="Object 13"/>
          <p:cNvGraphicFramePr>
            <a:graphicFrameLocks noChangeAspect="1"/>
          </p:cNvGraphicFramePr>
          <p:nvPr/>
        </p:nvGraphicFramePr>
        <p:xfrm>
          <a:off x="4643120" y="2938780"/>
          <a:ext cx="1295400" cy="457200"/>
        </p:xfrm>
        <a:graphic>
          <a:graphicData uri="http://schemas.openxmlformats.org/presentationml/2006/ole">
            <mc:AlternateContent xmlns:mc="http://schemas.openxmlformats.org/markup-compatibility/2006">
              <mc:Choice xmlns:v="urn:schemas-microsoft-com:vml" Requires="v">
                <p:oleObj spid="_x0000_s4141" name="" r:id="rId8" imgW="698500" imgH="292100" progId="Equation.3">
                  <p:embed/>
                </p:oleObj>
              </mc:Choice>
              <mc:Fallback>
                <p:oleObj name="" r:id="rId8" imgW="698500" imgH="292100" progId="Equation.3">
                  <p:embed/>
                  <p:pic>
                    <p:nvPicPr>
                      <p:cNvPr id="0" name="图片 4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120" y="2938780"/>
                        <a:ext cx="1295400" cy="457200"/>
                      </a:xfrm>
                      <a:prstGeom prst="rect">
                        <a:avLst/>
                      </a:prstGeom>
                      <a:solidFill>
                        <a:srgbClr val="00CCFF"/>
                      </a:solidFill>
                    </p:spPr>
                  </p:pic>
                </p:oleObj>
              </mc:Fallback>
            </mc:AlternateContent>
          </a:graphicData>
        </a:graphic>
      </p:graphicFrame>
      <p:graphicFrame>
        <p:nvGraphicFramePr>
          <p:cNvPr id="565263" name="Object 15"/>
          <p:cNvGraphicFramePr>
            <a:graphicFrameLocks noChangeAspect="1"/>
          </p:cNvGraphicFramePr>
          <p:nvPr/>
        </p:nvGraphicFramePr>
        <p:xfrm>
          <a:off x="2096770" y="2446973"/>
          <a:ext cx="609600" cy="304800"/>
        </p:xfrm>
        <a:graphic>
          <a:graphicData uri="http://schemas.openxmlformats.org/presentationml/2006/ole">
            <mc:AlternateContent xmlns:mc="http://schemas.openxmlformats.org/markup-compatibility/2006">
              <mc:Choice xmlns:v="urn:schemas-microsoft-com:vml" Requires="v">
                <p:oleObj spid="_x0000_s4142" name="Equation" r:id="rId10" imgW="393700" imgH="254000" progId="Equation.3">
                  <p:embed/>
                </p:oleObj>
              </mc:Choice>
              <mc:Fallback>
                <p:oleObj name="Equation" r:id="rId10" imgW="393700" imgH="254000" progId="Equation.3">
                  <p:embed/>
                  <p:pic>
                    <p:nvPicPr>
                      <p:cNvPr id="0" name="图片 4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6770" y="2446973"/>
                        <a:ext cx="609600" cy="3048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13BF93-98DD-442D-A6A2-FAB011B74AA8}" type="slidenum">
              <a:rPr lang="zh-CN" altLang="en-US"/>
            </a:fld>
            <a:endParaRPr lang="en-US" altLang="zh-CN"/>
          </a:p>
        </p:txBody>
      </p:sp>
      <p:sp>
        <p:nvSpPr>
          <p:cNvPr id="566274" name="Rectangle 2"/>
          <p:cNvSpPr>
            <a:spLocks noGrp="1" noChangeArrowheads="1"/>
          </p:cNvSpPr>
          <p:nvPr>
            <p:ph type="title"/>
          </p:nvPr>
        </p:nvSpPr>
        <p:spPr>
          <a:xfrm>
            <a:off x="675640" y="20320"/>
            <a:ext cx="7793355" cy="569595"/>
          </a:xfrm>
        </p:spPr>
        <p:txBody>
          <a:bodyPr/>
          <a:lstStyle/>
          <a:p>
            <a:r>
              <a:rPr lang="zh-CN" altLang="en-US" sz="4000" b="1" dirty="0">
                <a:latin typeface="宋体" panose="02010600030101010101" pitchFamily="2" charset="-122"/>
                <a:ea typeface="宋体" panose="02010600030101010101" pitchFamily="2" charset="-122"/>
              </a:rPr>
              <a:t>特征集的缩减</a:t>
            </a:r>
            <a:endParaRPr lang="zh-CN" altLang="en-US" sz="4000" b="1" dirty="0">
              <a:latin typeface="宋体" panose="02010600030101010101" pitchFamily="2" charset="-122"/>
              <a:ea typeface="宋体" panose="02010600030101010101" pitchFamily="2" charset="-122"/>
            </a:endParaRPr>
          </a:p>
        </p:txBody>
      </p:sp>
      <p:sp>
        <p:nvSpPr>
          <p:cNvPr id="566275" name="Rectangle 3"/>
          <p:cNvSpPr>
            <a:spLocks noGrp="1" noChangeArrowheads="1"/>
          </p:cNvSpPr>
          <p:nvPr>
            <p:ph type="body" idx="1"/>
          </p:nvPr>
        </p:nvSpPr>
        <p:spPr>
          <a:xfrm>
            <a:off x="228600" y="590550"/>
            <a:ext cx="8670290" cy="5614670"/>
          </a:xfrm>
        </p:spPr>
        <p:txBody>
          <a:bodyPr/>
          <a:lstStyle/>
          <a:p>
            <a:pPr>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潜在语义索引（</a:t>
            </a:r>
            <a:r>
              <a:rPr lang="en-US" altLang="zh-CN" sz="2800" b="1" dirty="0">
                <a:latin typeface="宋体" panose="02010600030101010101" pitchFamily="2" charset="-122"/>
                <a:ea typeface="宋体" panose="02010600030101010101" pitchFamily="2" charset="-122"/>
              </a:rPr>
              <a:t>latent semantic indexing）</a:t>
            </a:r>
            <a:r>
              <a:rPr lang="zh-CN" altLang="en-US" sz="2800" b="1" dirty="0">
                <a:latin typeface="宋体" panose="02010600030101010101" pitchFamily="2" charset="-122"/>
                <a:ea typeface="宋体" panose="02010600030101010101" pitchFamily="2" charset="-122"/>
              </a:rPr>
              <a:t>方法</a:t>
            </a: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利用矩阵理论中的</a:t>
            </a:r>
            <a:r>
              <a:rPr lang="zh-CN" altLang="en-US" sz="2400" b="1" dirty="0">
                <a:solidFill>
                  <a:schemeClr val="tx2"/>
                </a:solidFill>
                <a:latin typeface="宋体" panose="02010600030101010101" pitchFamily="2" charset="-122"/>
                <a:ea typeface="宋体" panose="02010600030101010101" pitchFamily="2" charset="-122"/>
              </a:rPr>
              <a:t>“奇异值分解（</a:t>
            </a:r>
            <a:r>
              <a:rPr lang="en-US" altLang="zh-CN" sz="2400" b="1" dirty="0">
                <a:solidFill>
                  <a:schemeClr val="tx2"/>
                </a:solidFill>
                <a:latin typeface="宋体" panose="02010600030101010101" pitchFamily="2" charset="-122"/>
                <a:ea typeface="宋体" panose="02010600030101010101" pitchFamily="2" charset="-122"/>
              </a:rPr>
              <a:t>singular value </a:t>
            </a:r>
            <a:r>
              <a:rPr lang="en-US" altLang="zh-CN" sz="2400" b="1" dirty="0" err="1">
                <a:solidFill>
                  <a:schemeClr val="tx2"/>
                </a:solidFill>
                <a:latin typeface="宋体" panose="02010600030101010101" pitchFamily="2" charset="-122"/>
                <a:ea typeface="宋体" panose="02010600030101010101" pitchFamily="2" charset="-122"/>
              </a:rPr>
              <a:t>decomposition,SVD</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技术，将词频矩阵转化为奇异矩阵（</a:t>
            </a:r>
            <a:r>
              <a:rPr lang="en-US" altLang="zh-CN" sz="2400" b="1" dirty="0">
                <a:latin typeface="宋体" panose="02010600030101010101" pitchFamily="2" charset="-122"/>
                <a:ea typeface="宋体" panose="02010600030101010101" pitchFamily="2" charset="-122"/>
              </a:rPr>
              <a:t>K×K）</a:t>
            </a:r>
            <a:endParaRPr lang="en-US" altLang="zh-CN"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潜在语义索引方法基本步骤：</a:t>
            </a: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1.建立词频矩阵，</a:t>
            </a:r>
            <a:r>
              <a:rPr lang="en-US" altLang="zh-CN" sz="2400" b="1" dirty="0">
                <a:latin typeface="宋体" panose="02010600030101010101" pitchFamily="2" charset="-122"/>
                <a:ea typeface="宋体" panose="02010600030101010101" pitchFamily="2" charset="-122"/>
              </a:rPr>
              <a:t>frequency matrix</a:t>
            </a:r>
            <a:endParaRPr lang="en-US" altLang="zh-CN"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2.计算</a:t>
            </a:r>
            <a:r>
              <a:rPr lang="en-US" altLang="zh-CN" sz="2400" b="1" dirty="0">
                <a:latin typeface="宋体" panose="02010600030101010101" pitchFamily="2" charset="-122"/>
                <a:ea typeface="宋体" panose="02010600030101010101" pitchFamily="2" charset="-122"/>
              </a:rPr>
              <a:t>frequency matrix</a:t>
            </a:r>
            <a:r>
              <a:rPr lang="zh-CN" altLang="en-US" sz="2400" b="1" dirty="0">
                <a:latin typeface="宋体" panose="02010600030101010101" pitchFamily="2" charset="-122"/>
                <a:ea typeface="宋体" panose="02010600030101010101" pitchFamily="2" charset="-122"/>
              </a:rPr>
              <a:t>的奇异值分解</a:t>
            </a:r>
            <a:endParaRPr lang="zh-CN" altLang="en-US" sz="2400" b="1"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分解</a:t>
            </a:r>
            <a:r>
              <a:rPr lang="en-US" altLang="zh-CN" sz="2400" b="1" dirty="0">
                <a:latin typeface="宋体" panose="02010600030101010101" pitchFamily="2" charset="-122"/>
                <a:ea typeface="宋体" panose="02010600030101010101" pitchFamily="2" charset="-122"/>
              </a:rPr>
              <a:t>frequency matrix</a:t>
            </a:r>
            <a:r>
              <a:rPr lang="zh-CN" altLang="en-US" sz="2400" b="1" dirty="0">
                <a:latin typeface="宋体" panose="02010600030101010101" pitchFamily="2" charset="-122"/>
                <a:ea typeface="宋体" panose="02010600030101010101" pitchFamily="2" charset="-122"/>
              </a:rPr>
              <a:t>成3个矩阵</a:t>
            </a:r>
            <a:r>
              <a:rPr lang="en-US" altLang="zh-CN" sz="2400" b="1" dirty="0">
                <a:latin typeface="宋体" panose="02010600030101010101" pitchFamily="2" charset="-122"/>
                <a:ea typeface="宋体" panose="02010600030101010101" pitchFamily="2" charset="-122"/>
              </a:rPr>
              <a:t>U，S，V。U</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V</a:t>
            </a:r>
            <a:r>
              <a:rPr lang="zh-CN" altLang="en-US" sz="2400" b="1" dirty="0">
                <a:latin typeface="宋体" panose="02010600030101010101" pitchFamily="2" charset="-122"/>
                <a:ea typeface="宋体" panose="02010600030101010101" pitchFamily="2" charset="-122"/>
              </a:rPr>
              <a:t>是正交矩阵（</a:t>
            </a:r>
            <a:r>
              <a:rPr lang="en-US" altLang="zh-CN" sz="2400" b="1" dirty="0">
                <a:latin typeface="宋体" panose="02010600030101010101" pitchFamily="2" charset="-122"/>
                <a:ea typeface="宋体" panose="02010600030101010101" pitchFamily="2" charset="-122"/>
              </a:rPr>
              <a:t>U</a:t>
            </a:r>
            <a:r>
              <a:rPr lang="en-US" altLang="zh-CN" sz="2400" b="1" baseline="30000" dirty="0">
                <a:latin typeface="宋体" panose="02010600030101010101" pitchFamily="2" charset="-122"/>
                <a:ea typeface="宋体" panose="02010600030101010101" pitchFamily="2" charset="-122"/>
              </a:rPr>
              <a:t>T</a:t>
            </a:r>
            <a:r>
              <a:rPr lang="en-US" altLang="zh-CN" sz="2400" b="1" dirty="0">
                <a:latin typeface="宋体" panose="02010600030101010101" pitchFamily="2" charset="-122"/>
                <a:ea typeface="宋体" panose="02010600030101010101" pitchFamily="2" charset="-122"/>
              </a:rPr>
              <a:t>U=I），S</a:t>
            </a:r>
            <a:r>
              <a:rPr lang="zh-CN" altLang="en-US" sz="2400" b="1" dirty="0">
                <a:latin typeface="宋体" panose="02010600030101010101" pitchFamily="2" charset="-122"/>
                <a:ea typeface="宋体" panose="02010600030101010101" pitchFamily="2" charset="-122"/>
              </a:rPr>
              <a:t>是奇异值的对角矩阵（</a:t>
            </a:r>
            <a:r>
              <a:rPr lang="en-US" altLang="zh-CN" sz="2400" b="1" dirty="0">
                <a:latin typeface="宋体" panose="02010600030101010101" pitchFamily="2" charset="-122"/>
                <a:ea typeface="宋体" panose="02010600030101010101" pitchFamily="2" charset="-122"/>
              </a:rPr>
              <a:t>K×K）</a:t>
            </a:r>
            <a:endParaRPr lang="en-US" altLang="zh-CN"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3.对于每一个文档 </a:t>
            </a:r>
            <a:r>
              <a:rPr lang="en-US" altLang="zh-CN" sz="2400" b="1" dirty="0">
                <a:latin typeface="宋体" panose="02010600030101010101" pitchFamily="2" charset="-122"/>
                <a:ea typeface="宋体" panose="02010600030101010101" pitchFamily="2" charset="-122"/>
              </a:rPr>
              <a:t>d，</a:t>
            </a:r>
            <a:r>
              <a:rPr lang="zh-CN" altLang="en-US" sz="2400" b="1" dirty="0">
                <a:latin typeface="宋体" panose="02010600030101010101" pitchFamily="2" charset="-122"/>
                <a:ea typeface="宋体" panose="02010600030101010101" pitchFamily="2" charset="-122"/>
              </a:rPr>
              <a:t>用排除了</a:t>
            </a:r>
            <a:r>
              <a:rPr lang="en-US" altLang="zh-CN" sz="2400" b="1" dirty="0">
                <a:latin typeface="宋体" panose="02010600030101010101" pitchFamily="2" charset="-122"/>
                <a:ea typeface="宋体" panose="02010600030101010101" pitchFamily="2" charset="-122"/>
              </a:rPr>
              <a:t>SVD</a:t>
            </a:r>
            <a:r>
              <a:rPr lang="zh-CN" altLang="en-US" sz="2400" b="1" dirty="0">
                <a:latin typeface="宋体" panose="02010600030101010101" pitchFamily="2" charset="-122"/>
                <a:ea typeface="宋体" panose="02010600030101010101" pitchFamily="2" charset="-122"/>
              </a:rPr>
              <a:t>中消除后的词的新的向量替换原有的向量</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4.保存所有向量集合，用高级多维索引技术为其创建索引</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5.用转换后的文档向量进行相似度计算</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4"/>
          <p:cNvSpPr>
            <a:spLocks noGrp="1"/>
          </p:cNvSpPr>
          <p:nvPr>
            <p:ph type="sldNum" sz="quarter" idx="11"/>
          </p:nvPr>
        </p:nvSpPr>
        <p:spPr/>
        <p:txBody>
          <a:bodyPr/>
          <a:lstStyle/>
          <a:p>
            <a:fld id="{4A93814D-BB81-4E0C-8F18-8CB16C3944EF}" type="slidenum">
              <a:rPr lang="zh-CN" altLang="en-US"/>
            </a:fld>
            <a:endParaRPr lang="en-US" altLang="zh-CN"/>
          </a:p>
        </p:txBody>
      </p:sp>
      <p:sp>
        <p:nvSpPr>
          <p:cNvPr id="567298" name="Rectangle 2"/>
          <p:cNvSpPr>
            <a:spLocks noGrp="1" noChangeArrowheads="1"/>
          </p:cNvSpPr>
          <p:nvPr>
            <p:ph type="title"/>
          </p:nvPr>
        </p:nvSpPr>
        <p:spPr>
          <a:xfrm>
            <a:off x="504190" y="51435"/>
            <a:ext cx="8249285" cy="541655"/>
          </a:xfrm>
        </p:spPr>
        <p:txBody>
          <a:bodyPr/>
          <a:lstStyle/>
          <a:p>
            <a:r>
              <a:rPr lang="zh-CN" altLang="en-US" sz="4000" b="1" dirty="0">
                <a:latin typeface="宋体" panose="02010600030101010101" pitchFamily="2" charset="-122"/>
                <a:ea typeface="宋体" panose="02010600030101010101" pitchFamily="2" charset="-122"/>
              </a:rPr>
              <a:t>其他文本检索索引技术</a:t>
            </a:r>
            <a:endParaRPr lang="zh-CN" altLang="en-US" sz="4000" b="1" dirty="0">
              <a:latin typeface="宋体" panose="02010600030101010101" pitchFamily="2" charset="-122"/>
              <a:ea typeface="宋体" panose="02010600030101010101" pitchFamily="2" charset="-122"/>
            </a:endParaRPr>
          </a:p>
        </p:txBody>
      </p:sp>
      <p:sp>
        <p:nvSpPr>
          <p:cNvPr id="567299" name="Rectangle 3"/>
          <p:cNvSpPr>
            <a:spLocks noGrp="1" noChangeArrowheads="1"/>
          </p:cNvSpPr>
          <p:nvPr>
            <p:ph type="body" idx="1"/>
          </p:nvPr>
        </p:nvSpPr>
        <p:spPr>
          <a:xfrm>
            <a:off x="228600" y="821055"/>
            <a:ext cx="9144000" cy="5503545"/>
          </a:xfrm>
        </p:spPr>
        <p:txBody>
          <a:bodyPr/>
          <a:lstStyle/>
          <a:p>
            <a:r>
              <a:rPr lang="zh-CN" altLang="en-US" sz="2800" b="1" dirty="0">
                <a:latin typeface="宋体" panose="02010600030101010101" pitchFamily="2" charset="-122"/>
                <a:ea typeface="宋体" panose="02010600030101010101" pitchFamily="2" charset="-122"/>
              </a:rPr>
              <a:t>倒排索引（</a:t>
            </a:r>
            <a:r>
              <a:rPr lang="en-US" altLang="zh-CN" sz="2800" b="1" dirty="0">
                <a:latin typeface="宋体" panose="02010600030101010101" pitchFamily="2" charset="-122"/>
                <a:ea typeface="宋体" panose="02010600030101010101" pitchFamily="2" charset="-122"/>
              </a:rPr>
              <a:t>inverted index）</a:t>
            </a:r>
            <a:endParaRPr lang="en-US" altLang="zh-CN" sz="2800" b="1" dirty="0">
              <a:latin typeface="宋体" panose="02010600030101010101" pitchFamily="2" charset="-122"/>
              <a:ea typeface="宋体" panose="02010600030101010101" pitchFamily="2" charset="-122"/>
            </a:endParaRPr>
          </a:p>
          <a:p>
            <a:pPr lvl="1"/>
            <a:r>
              <a:rPr lang="zh-CN" altLang="en-US" sz="2400" b="1" dirty="0">
                <a:latin typeface="宋体" panose="02010600030101010101" pitchFamily="2" charset="-122"/>
                <a:ea typeface="宋体" panose="02010600030101010101" pitchFamily="2" charset="-122"/>
              </a:rPr>
              <a:t>一种索引结构，包含两个哈希表索引表或两个</a:t>
            </a:r>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树索引表</a:t>
            </a:r>
            <a:endParaRPr lang="en-US" altLang="zh-CN" sz="2400" b="1" dirty="0">
              <a:latin typeface="宋体" panose="02010600030101010101" pitchFamily="2" charset="-122"/>
              <a:ea typeface="宋体" panose="02010600030101010101" pitchFamily="2" charset="-122"/>
            </a:endParaRPr>
          </a:p>
          <a:p>
            <a:pPr lvl="2"/>
            <a:r>
              <a:rPr lang="zh-CN" altLang="en-US" b="1" dirty="0">
                <a:latin typeface="宋体" panose="02010600030101010101" pitchFamily="2" charset="-122"/>
                <a:ea typeface="宋体" panose="02010600030101010101" pitchFamily="2" charset="-122"/>
              </a:rPr>
              <a:t>找出与给定词集相关的所有文档</a:t>
            </a:r>
            <a:endParaRPr lang="zh-CN" altLang="en-US" b="1" dirty="0">
              <a:latin typeface="宋体" panose="02010600030101010101" pitchFamily="2" charset="-122"/>
              <a:ea typeface="宋体" panose="02010600030101010101" pitchFamily="2" charset="-122"/>
            </a:endParaRPr>
          </a:p>
          <a:p>
            <a:pPr lvl="2"/>
            <a:r>
              <a:rPr lang="zh-CN" altLang="en-US" b="1" dirty="0">
                <a:latin typeface="宋体" panose="02010600030101010101" pitchFamily="2" charset="-122"/>
                <a:ea typeface="宋体" panose="02010600030101010101" pitchFamily="2" charset="-122"/>
              </a:rPr>
              <a:t>找出与指定文档相关的所有词</a:t>
            </a:r>
            <a:endParaRPr lang="zh-CN" altLang="en-US" b="1" dirty="0">
              <a:latin typeface="宋体" panose="02010600030101010101" pitchFamily="2" charset="-122"/>
              <a:ea typeface="宋体" panose="02010600030101010101" pitchFamily="2" charset="-122"/>
            </a:endParaRPr>
          </a:p>
          <a:p>
            <a:pPr lvl="2"/>
            <a:r>
              <a:rPr lang="zh-CN" altLang="en-US" b="1" dirty="0">
                <a:latin typeface="宋体" panose="02010600030101010101" pitchFamily="2" charset="-122"/>
                <a:ea typeface="宋体" panose="02010600030101010101" pitchFamily="2" charset="-122"/>
              </a:rPr>
              <a:t>易实现，但不能处理</a:t>
            </a:r>
            <a:r>
              <a:rPr lang="zh-CN" altLang="en-US" b="1" dirty="0">
                <a:latin typeface="宋体" panose="02010600030101010101" pitchFamily="2" charset="-122"/>
                <a:ea typeface="宋体" panose="02010600030101010101" pitchFamily="2" charset="-122"/>
                <a:hlinkClick r:id="rId1" action="ppaction://hlinksldjump"/>
              </a:rPr>
              <a:t>同义词和多义词</a:t>
            </a:r>
            <a:r>
              <a:rPr lang="zh-CN" altLang="en-US" b="1" dirty="0">
                <a:latin typeface="宋体" panose="02010600030101010101" pitchFamily="2" charset="-122"/>
                <a:ea typeface="宋体" panose="02010600030101010101" pitchFamily="2" charset="-122"/>
              </a:rPr>
              <a:t>问题，</a:t>
            </a:r>
            <a:r>
              <a:rPr lang="en-US" altLang="zh-CN" b="1" dirty="0" err="1">
                <a:latin typeface="宋体" panose="02010600030101010101" pitchFamily="2" charset="-122"/>
                <a:ea typeface="宋体" panose="02010600030101010101" pitchFamily="2" charset="-122"/>
              </a:rPr>
              <a:t>posting_list</a:t>
            </a:r>
            <a:r>
              <a:rPr lang="zh-CN" altLang="en-US" b="1" dirty="0">
                <a:latin typeface="宋体" panose="02010600030101010101" pitchFamily="2" charset="-122"/>
                <a:ea typeface="宋体" panose="02010600030101010101" pitchFamily="2" charset="-122"/>
              </a:rPr>
              <a:t>非常长，存储开销大</a:t>
            </a:r>
            <a:endParaRPr lang="zh-CN" altLang="en-US" b="1" dirty="0">
              <a:latin typeface="宋体" panose="02010600030101010101" pitchFamily="2" charset="-122"/>
              <a:ea typeface="宋体" panose="02010600030101010101" pitchFamily="2" charset="-122"/>
            </a:endParaRPr>
          </a:p>
          <a:p>
            <a:pPr marL="914400" lvl="2" indent="0">
              <a:buNone/>
            </a:pPr>
            <a:endParaRPr lang="zh-CN" altLang="en-US" b="1" dirty="0">
              <a:latin typeface="宋体" panose="02010600030101010101" pitchFamily="2" charset="-122"/>
              <a:ea typeface="宋体" panose="02010600030101010101" pitchFamily="2" charset="-122"/>
            </a:endParaRPr>
          </a:p>
        </p:txBody>
      </p:sp>
      <p:graphicFrame>
        <p:nvGraphicFramePr>
          <p:cNvPr id="2" name="Group 120"/>
          <p:cNvGraphicFramePr>
            <a:graphicFrameLocks noGrp="1"/>
          </p:cNvGraphicFramePr>
          <p:nvPr/>
        </p:nvGraphicFramePr>
        <p:xfrm>
          <a:off x="857250" y="3808095"/>
          <a:ext cx="7543800" cy="2251075"/>
        </p:xfrm>
        <a:graphic>
          <a:graphicData uri="http://schemas.openxmlformats.org/drawingml/2006/table">
            <a:tbl>
              <a:tblPr/>
              <a:tblGrid>
                <a:gridCol w="1409700"/>
                <a:gridCol w="2154238"/>
                <a:gridCol w="415925"/>
                <a:gridCol w="1354137"/>
                <a:gridCol w="2209800"/>
              </a:tblGrid>
              <a:tr h="306070">
                <a:tc gridSpan="2">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endParaRPr>
                    </a:p>
                  </a:txBody>
                  <a:tcPr marL="0" marR="0" marT="0" marB="0" anchor="ctr" anchorCtr="1"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a:noFill/>
                    </a:lnL>
                    <a:lnR>
                      <a:noFill/>
                    </a:lnR>
                    <a:lnT cap="flat">
                      <a:noFill/>
                    </a:lnT>
                    <a:lnB>
                      <a:noFill/>
                    </a:lnB>
                    <a:lnTlToBr>
                      <a:noFill/>
                    </a:lnTlToBr>
                    <a:lnBlToTr>
                      <a:noFill/>
                    </a:lnBlToTr>
                    <a:noFill/>
                  </a:tcPr>
                </a:tc>
                <a:tc gridSpan="2">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词表(</a:t>
                      </a:r>
                      <a:r>
                        <a:rPr kumimoji="1" lang="en-US" altLang="zh-CN" sz="20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term_table)</a:t>
                      </a:r>
                      <a:endParaRPr kumimoji="1" lang="en-US" altLang="zh-CN" sz="20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cPr/>
                </a:tc>
              </a:tr>
              <a:tr h="387350">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doc_ID</a:t>
                      </a:r>
                      <a:endParaRPr kumimoji="1" lang="zh-CN" altLang="en-US"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posting_list</a:t>
                      </a:r>
                      <a:endParaRPr kumimoji="1" lang="zh-CN" altLang="en-US"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term_ID</a:t>
                      </a:r>
                      <a:endParaRPr kumimoji="1" lang="zh-CN" altLang="en-US"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rPr>
                        <a:t>posting_list</a:t>
                      </a:r>
                      <a:endParaRPr kumimoji="1" lang="zh-CN" altLang="en-US" sz="2000" b="0"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Doc_1</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r>
                        <a:rPr kumimoji="1" lang="en-US" altLang="zh-CN" sz="2000" b="0"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_1, ... ,t</a:t>
                      </a:r>
                      <a:r>
                        <a:rPr kumimoji="1" lang="en-US" altLang="zh-CN" sz="2000" b="0"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1</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_n</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Term_1</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doc_1, ... , doc_i</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Doc_2</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r>
                        <a:rPr kumimoji="1" lang="en-US" altLang="zh-CN" sz="2000" b="0"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_1, ... ,t</a:t>
                      </a:r>
                      <a:r>
                        <a:rPr kumimoji="1" lang="en-US" altLang="zh-CN" sz="2000" b="0"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_n</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Term_2</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doc_1, ... , doc_ j</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Doc_n</a:t>
                      </a:r>
                      <a:endPar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a:t>
                      </a:r>
                      <a:r>
                        <a:rPr kumimoji="1" lang="en-US" altLang="zh-CN" sz="2000" b="0"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n</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_1, ... ,t</a:t>
                      </a:r>
                      <a:r>
                        <a:rPr kumimoji="1" lang="en-US" altLang="zh-CN" sz="2000" b="0" i="0" u="none" strike="noStrike" cap="none" normalizeH="0" baseline="-25000" smtClean="0">
                          <a:ln>
                            <a:noFill/>
                          </a:ln>
                          <a:solidFill>
                            <a:schemeClr val="tx1"/>
                          </a:solidFill>
                          <a:effectLst/>
                          <a:latin typeface="Tahoma" panose="020B0604030504040204" pitchFamily="34" charset="0"/>
                          <a:ea typeface="宋体" panose="02010600030101010101" pitchFamily="2" charset="-122"/>
                        </a:rPr>
                        <a:t>n</a:t>
                      </a: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_n</a:t>
                      </a:r>
                      <a:endPar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Term_n</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doc_1, ... , </a:t>
                      </a:r>
                      <a:r>
                        <a:rPr kumimoji="1"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doc_n</a:t>
                      </a:r>
                      <a:endPar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1E8AD58-C683-452D-99EE-6DE9078851AA}" type="slidenum">
              <a:rPr lang="zh-CN" altLang="en-US"/>
            </a:fld>
            <a:endParaRPr lang="en-US" altLang="zh-CN"/>
          </a:p>
        </p:txBody>
      </p:sp>
      <p:sp>
        <p:nvSpPr>
          <p:cNvPr id="550914" name="Rectangle 1026"/>
          <p:cNvSpPr>
            <a:spLocks noGrp="1" noChangeArrowheads="1"/>
          </p:cNvSpPr>
          <p:nvPr>
            <p:ph type="title"/>
          </p:nvPr>
        </p:nvSpPr>
        <p:spPr>
          <a:xfrm>
            <a:off x="838200" y="85725"/>
            <a:ext cx="7793355" cy="447675"/>
          </a:xfrm>
        </p:spPr>
        <p:txBody>
          <a:bodyPr/>
          <a:lstStyle/>
          <a:p>
            <a:r>
              <a:rPr lang="zh-CN" altLang="en-US" sz="4000" b="1" dirty="0">
                <a:latin typeface="宋体" panose="02010600030101010101" pitchFamily="2" charset="-122"/>
                <a:ea typeface="宋体" panose="02010600030101010101" pitchFamily="2" charset="-122"/>
              </a:rPr>
              <a:t>词性标注</a:t>
            </a:r>
            <a:endParaRPr lang="zh-CN" altLang="en-US" sz="4000" b="1" dirty="0">
              <a:latin typeface="宋体" panose="02010600030101010101" pitchFamily="2" charset="-122"/>
              <a:ea typeface="宋体" panose="02010600030101010101" pitchFamily="2" charset="-122"/>
            </a:endParaRPr>
          </a:p>
        </p:txBody>
      </p:sp>
      <p:sp>
        <p:nvSpPr>
          <p:cNvPr id="550915" name="Rectangle 1027"/>
          <p:cNvSpPr>
            <a:spLocks noGrp="1" noChangeArrowheads="1"/>
          </p:cNvSpPr>
          <p:nvPr>
            <p:ph type="body" idx="1"/>
          </p:nvPr>
        </p:nvSpPr>
        <p:spPr>
          <a:xfrm>
            <a:off x="251460" y="858520"/>
            <a:ext cx="8674100" cy="5369560"/>
          </a:xfrm>
        </p:spPr>
        <p:txBody>
          <a:bodyPr/>
          <a:lstStyle/>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定义：将句子中</a:t>
            </a:r>
            <a:r>
              <a:rPr lang="zh-CN" altLang="en-US" sz="2400" b="1" dirty="0">
                <a:solidFill>
                  <a:schemeClr val="tx2"/>
                </a:solidFill>
                <a:latin typeface="宋体" panose="02010600030101010101" pitchFamily="2" charset="-122"/>
                <a:ea typeface="宋体" panose="02010600030101010101" pitchFamily="2" charset="-122"/>
              </a:rPr>
              <a:t>兼类词</a:t>
            </a:r>
            <a:r>
              <a:rPr lang="zh-CN" altLang="en-US" sz="2400" b="1" dirty="0">
                <a:latin typeface="宋体" panose="02010600030101010101" pitchFamily="2" charset="-122"/>
                <a:ea typeface="宋体" panose="02010600030101010101" pitchFamily="2" charset="-122"/>
              </a:rPr>
              <a:t>的词性根据上下文唯一地确定下来。</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兼类词分类：</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同型异性异义兼类词：例如：领导（动词/名词）</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同型异性同义兼类词：例如：小时（量词/名词）</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异型同性同义兼类词：例如：电脑，计算机</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400" b="1" dirty="0">
                <a:solidFill>
                  <a:schemeClr val="tx2"/>
                </a:solidFill>
                <a:latin typeface="宋体" panose="02010600030101010101" pitchFamily="2" charset="-122"/>
                <a:ea typeface="宋体" panose="02010600030101010101" pitchFamily="2" charset="-122"/>
              </a:rPr>
              <a:t>自动词性标注</a:t>
            </a:r>
            <a:r>
              <a:rPr lang="zh-CN" altLang="en-US" sz="2400" b="1" dirty="0">
                <a:latin typeface="宋体" panose="02010600030101010101" pitchFamily="2" charset="-122"/>
                <a:ea typeface="宋体" panose="02010600030101010101" pitchFamily="2" charset="-122"/>
              </a:rPr>
              <a:t>就是用计算机自动地给文本中的词标注词类。</a:t>
            </a:r>
            <a:endParaRPr lang="zh-CN" altLang="en-US" sz="2400" b="1" dirty="0">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在英语、汉语等自然语言中，都存在着大量的词的兼类现象，这给文本的自动词性标注带来了很大的困难。因此，如何排除词类歧义，是文本自动词性标注研究的关键问题</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标注技术路线：基于概率统计和基于规则</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1FE0498-B2DC-473B-AA3E-A5BA22123220}" type="slidenum">
              <a:rPr lang="zh-CN" altLang="en-US"/>
            </a:fld>
            <a:endParaRPr lang="en-US" altLang="zh-CN"/>
          </a:p>
        </p:txBody>
      </p:sp>
      <p:sp>
        <p:nvSpPr>
          <p:cNvPr id="581634" name="Rectangle 2"/>
          <p:cNvSpPr>
            <a:spLocks noGrp="1" noChangeArrowheads="1"/>
          </p:cNvSpPr>
          <p:nvPr>
            <p:ph type="title"/>
          </p:nvPr>
        </p:nvSpPr>
        <p:spPr>
          <a:xfrm>
            <a:off x="990600" y="0"/>
            <a:ext cx="7793355" cy="582295"/>
          </a:xfrm>
        </p:spPr>
        <p:txBody>
          <a:bodyPr/>
          <a:lstStyle/>
          <a:p>
            <a:r>
              <a:rPr lang="zh-CN" altLang="en-US" sz="4000" b="1" dirty="0">
                <a:latin typeface="宋体" panose="02010600030101010101" pitchFamily="2" charset="-122"/>
                <a:ea typeface="宋体" panose="02010600030101010101" pitchFamily="2" charset="-122"/>
              </a:rPr>
              <a:t>自动词类标注</a:t>
            </a:r>
            <a:endParaRPr lang="zh-CN" altLang="en-US" sz="4000" b="1" dirty="0">
              <a:latin typeface="宋体" panose="02010600030101010101" pitchFamily="2" charset="-122"/>
              <a:ea typeface="宋体" panose="02010600030101010101" pitchFamily="2" charset="-122"/>
            </a:endParaRPr>
          </a:p>
        </p:txBody>
      </p:sp>
      <p:sp>
        <p:nvSpPr>
          <p:cNvPr id="581635" name="Rectangle 3"/>
          <p:cNvSpPr>
            <a:spLocks noGrp="1" noChangeArrowheads="1"/>
          </p:cNvSpPr>
          <p:nvPr>
            <p:ph type="body" idx="1"/>
          </p:nvPr>
        </p:nvSpPr>
        <p:spPr>
          <a:xfrm>
            <a:off x="76200" y="685165"/>
            <a:ext cx="8992235" cy="5868035"/>
          </a:xfrm>
        </p:spPr>
        <p:txBody>
          <a:bodyPr/>
          <a:lstStyle/>
          <a:p>
            <a:pPr algn="just">
              <a:lnSpc>
                <a:spcPct val="100000"/>
              </a:lnSpc>
              <a:spcBef>
                <a:spcPts val="20"/>
              </a:spcBef>
              <a:spcAft>
                <a:spcPts val="0"/>
              </a:spcAft>
            </a:pPr>
            <a:r>
              <a:rPr lang="zh-CN" altLang="en-US" sz="2400" b="1" dirty="0">
                <a:latin typeface="宋体" panose="02010600030101010101" pitchFamily="2" charset="-122"/>
                <a:ea typeface="宋体" panose="02010600030101010101" pitchFamily="2" charset="-122"/>
              </a:rPr>
              <a:t>早在60年代，国外学者就开始研究英语文本的自动词类标注问题，提出了一些消除兼类词歧义的方法，建立了一些自动词性标注系统。</a:t>
            </a:r>
            <a:endParaRPr lang="zh-CN" altLang="en-US" sz="2400" b="1" dirty="0">
              <a:latin typeface="宋体" panose="02010600030101010101" pitchFamily="2" charset="-122"/>
              <a:ea typeface="宋体" panose="02010600030101010101" pitchFamily="2" charset="-122"/>
            </a:endParaRPr>
          </a:p>
          <a:p>
            <a:pPr lvl="1" algn="just">
              <a:lnSpc>
                <a:spcPct val="100000"/>
              </a:lnSpc>
              <a:spcBef>
                <a:spcPts val="20"/>
              </a:spcBef>
              <a:spcAft>
                <a:spcPts val="0"/>
              </a:spcAft>
            </a:pPr>
            <a:r>
              <a:rPr lang="zh-CN" altLang="en-US" sz="2400" b="1" dirty="0">
                <a:latin typeface="宋体" panose="02010600030101010101" pitchFamily="2" charset="-122"/>
                <a:ea typeface="宋体" panose="02010600030101010101" pitchFamily="2" charset="-122"/>
              </a:rPr>
              <a:t>1971年，美国布朗大学的格林（</a:t>
            </a:r>
            <a:r>
              <a:rPr lang="en-US" altLang="zh-CN" sz="2400" b="1" dirty="0">
                <a:latin typeface="宋体" panose="02010600030101010101" pitchFamily="2" charset="-122"/>
                <a:ea typeface="宋体" panose="02010600030101010101" pitchFamily="2" charset="-122"/>
              </a:rPr>
              <a:t>Greene）</a:t>
            </a:r>
            <a:r>
              <a:rPr lang="zh-CN" altLang="en-US" sz="2400" b="1" dirty="0">
                <a:latin typeface="宋体" panose="02010600030101010101" pitchFamily="2" charset="-122"/>
                <a:ea typeface="宋体" panose="02010600030101010101" pitchFamily="2" charset="-122"/>
              </a:rPr>
              <a:t>和鲁宾（</a:t>
            </a:r>
            <a:r>
              <a:rPr lang="en-US" altLang="zh-CN" sz="2400" b="1" dirty="0">
                <a:latin typeface="宋体" panose="02010600030101010101" pitchFamily="2" charset="-122"/>
                <a:ea typeface="宋体" panose="02010600030101010101" pitchFamily="2" charset="-122"/>
              </a:rPr>
              <a:t>Rubin）</a:t>
            </a:r>
            <a:r>
              <a:rPr lang="zh-CN" altLang="en-US" sz="2400" b="1" dirty="0">
                <a:latin typeface="宋体" panose="02010600030101010101" pitchFamily="2" charset="-122"/>
                <a:ea typeface="宋体" panose="02010600030101010101" pitchFamily="2" charset="-122"/>
              </a:rPr>
              <a:t>建立了</a:t>
            </a:r>
            <a:r>
              <a:rPr lang="en-US" altLang="zh-CN" sz="2400" b="1" dirty="0">
                <a:latin typeface="宋体" panose="02010600030101010101" pitchFamily="2" charset="-122"/>
                <a:ea typeface="宋体" panose="02010600030101010101" pitchFamily="2" charset="-122"/>
              </a:rPr>
              <a:t>TAGGIT</a:t>
            </a:r>
            <a:r>
              <a:rPr lang="zh-CN" altLang="en-US" sz="2400" b="1" dirty="0">
                <a:latin typeface="宋体" panose="02010600030101010101" pitchFamily="2" charset="-122"/>
                <a:ea typeface="宋体" panose="02010600030101010101" pitchFamily="2" charset="-122"/>
              </a:rPr>
              <a:t>系统，采用了86个词类标记，利用了3300条上下文框架规则（</a:t>
            </a:r>
            <a:r>
              <a:rPr lang="en-US" altLang="zh-CN" sz="2400" b="1" dirty="0">
                <a:latin typeface="宋体" panose="02010600030101010101" pitchFamily="2" charset="-122"/>
                <a:ea typeface="宋体" panose="02010600030101010101" pitchFamily="2" charset="-122"/>
              </a:rPr>
              <a:t>context frame rules）</a:t>
            </a:r>
            <a:r>
              <a:rPr lang="zh-CN" altLang="en-US" sz="2400" b="1" dirty="0">
                <a:latin typeface="宋体" panose="02010600030101010101" pitchFamily="2" charset="-122"/>
                <a:ea typeface="宋体" panose="02010600030101010101" pitchFamily="2" charset="-122"/>
              </a:rPr>
              <a:t>来排除兼类词歧义，自动标注正确率达到77%. </a:t>
            </a:r>
            <a:endParaRPr lang="zh-CN" altLang="en-US" sz="2400" b="1" dirty="0">
              <a:latin typeface="宋体" panose="02010600030101010101" pitchFamily="2" charset="-122"/>
              <a:ea typeface="宋体" panose="02010600030101010101" pitchFamily="2" charset="-122"/>
            </a:endParaRPr>
          </a:p>
          <a:p>
            <a:pPr lvl="1" algn="just">
              <a:lnSpc>
                <a:spcPct val="100000"/>
              </a:lnSpc>
              <a:spcBef>
                <a:spcPts val="20"/>
              </a:spcBef>
              <a:spcAft>
                <a:spcPts val="0"/>
              </a:spcAft>
            </a:pPr>
            <a:r>
              <a:rPr lang="zh-CN" altLang="en-US" sz="2400" b="1" dirty="0">
                <a:latin typeface="宋体" panose="02010600030101010101" pitchFamily="2" charset="-122"/>
                <a:ea typeface="宋体" panose="02010600030101010101" pitchFamily="2" charset="-122"/>
              </a:rPr>
              <a:t>1983年，里奇（</a:t>
            </a:r>
            <a:r>
              <a:rPr lang="en-US" altLang="zh-CN" sz="2400" b="1" dirty="0">
                <a:latin typeface="宋体" panose="02010600030101010101" pitchFamily="2" charset="-122"/>
                <a:ea typeface="宋体" panose="02010600030101010101" pitchFamily="2" charset="-122"/>
              </a:rPr>
              <a:t>G. Leech）</a:t>
            </a:r>
            <a:r>
              <a:rPr lang="zh-CN" altLang="en-US" sz="2400" b="1" dirty="0">
                <a:latin typeface="宋体" panose="02010600030101010101" pitchFamily="2" charset="-122"/>
                <a:ea typeface="宋体" panose="02010600030101010101" pitchFamily="2" charset="-122"/>
              </a:rPr>
              <a:t>和加塞德（</a:t>
            </a:r>
            <a:r>
              <a:rPr lang="en-US" altLang="zh-CN" sz="2400" b="1" dirty="0">
                <a:latin typeface="宋体" panose="02010600030101010101" pitchFamily="2" charset="-122"/>
                <a:ea typeface="宋体" panose="02010600030101010101" pitchFamily="2" charset="-122"/>
              </a:rPr>
              <a:t>R. Garside）</a:t>
            </a:r>
            <a:r>
              <a:rPr lang="zh-CN" altLang="en-US" sz="2400" b="1" dirty="0">
                <a:latin typeface="宋体" panose="02010600030101010101" pitchFamily="2" charset="-122"/>
                <a:ea typeface="宋体" panose="02010600030101010101" pitchFamily="2" charset="-122"/>
              </a:rPr>
              <a:t>等人建立了</a:t>
            </a:r>
            <a:r>
              <a:rPr lang="en-US" altLang="zh-CN" sz="2400" b="1" dirty="0">
                <a:latin typeface="宋体" panose="02010600030101010101" pitchFamily="2" charset="-122"/>
                <a:ea typeface="宋体" panose="02010600030101010101" pitchFamily="2" charset="-122"/>
              </a:rPr>
              <a:t>CLAWS</a:t>
            </a:r>
            <a:r>
              <a:rPr lang="zh-CN" altLang="en-US" sz="2400" b="1" dirty="0">
                <a:latin typeface="宋体" panose="02010600030101010101" pitchFamily="2" charset="-122"/>
                <a:ea typeface="宋体" panose="02010600030101010101" pitchFamily="2" charset="-122"/>
              </a:rPr>
              <a:t>系统，用概率统计的方法来进行自动词性标注，他们使用了133×133的词类共现概率矩阵，通过统计模型来消除兼类词歧义，自动标注的正确率达到了96%. </a:t>
            </a:r>
            <a:endParaRPr lang="zh-CN" altLang="en-US" sz="2400" b="1" dirty="0">
              <a:latin typeface="宋体" panose="02010600030101010101" pitchFamily="2" charset="-122"/>
              <a:ea typeface="宋体" panose="02010600030101010101" pitchFamily="2" charset="-122"/>
            </a:endParaRPr>
          </a:p>
          <a:p>
            <a:pPr lvl="1" algn="just">
              <a:lnSpc>
                <a:spcPct val="100000"/>
              </a:lnSpc>
              <a:spcBef>
                <a:spcPts val="20"/>
              </a:spcBef>
              <a:spcAft>
                <a:spcPts val="0"/>
              </a:spcAft>
            </a:pPr>
            <a:r>
              <a:rPr lang="zh-CN" altLang="en-US" sz="2400" b="1" dirty="0">
                <a:latin typeface="宋体" panose="02010600030101010101" pitchFamily="2" charset="-122"/>
                <a:ea typeface="宋体" panose="02010600030101010101" pitchFamily="2" charset="-122"/>
              </a:rPr>
              <a:t>1988年，德洛斯（</a:t>
            </a:r>
            <a:r>
              <a:rPr lang="en-US" altLang="zh-CN" sz="2400" b="1" dirty="0">
                <a:latin typeface="宋体" panose="02010600030101010101" pitchFamily="2" charset="-122"/>
                <a:ea typeface="宋体" panose="02010600030101010101" pitchFamily="2" charset="-122"/>
              </a:rPr>
              <a:t>S. J. </a:t>
            </a:r>
            <a:r>
              <a:rPr lang="en-US" altLang="zh-CN" sz="2400" b="1" dirty="0" err="1">
                <a:latin typeface="宋体" panose="02010600030101010101" pitchFamily="2" charset="-122"/>
                <a:ea typeface="宋体" panose="02010600030101010101" pitchFamily="2" charset="-122"/>
              </a:rPr>
              <a:t>DeRose</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对</a:t>
            </a:r>
            <a:r>
              <a:rPr lang="en-US" altLang="zh-CN" sz="2400" b="1" dirty="0">
                <a:latin typeface="宋体" panose="02010600030101010101" pitchFamily="2" charset="-122"/>
                <a:ea typeface="宋体" panose="02010600030101010101" pitchFamily="2" charset="-122"/>
              </a:rPr>
              <a:t>CLAWS</a:t>
            </a:r>
            <a:r>
              <a:rPr lang="zh-CN" altLang="en-US" sz="2400" b="1" dirty="0">
                <a:latin typeface="宋体" panose="02010600030101010101" pitchFamily="2" charset="-122"/>
                <a:ea typeface="宋体" panose="02010600030101010101" pitchFamily="2" charset="-122"/>
              </a:rPr>
              <a:t>系统作了一些改进，利用线性规划的方法来降低系统的复杂性，提出了</a:t>
            </a:r>
            <a:r>
              <a:rPr lang="en-US" altLang="zh-CN" sz="2400" b="1" dirty="0">
                <a:latin typeface="宋体" panose="02010600030101010101" pitchFamily="2" charset="-122"/>
                <a:ea typeface="宋体" panose="02010600030101010101" pitchFamily="2" charset="-122"/>
              </a:rPr>
              <a:t>VOLSUNGA</a:t>
            </a:r>
            <a:r>
              <a:rPr lang="zh-CN" altLang="en-US" sz="2400" b="1" dirty="0">
                <a:latin typeface="宋体" panose="02010600030101010101" pitchFamily="2" charset="-122"/>
                <a:ea typeface="宋体" panose="02010600030101010101" pitchFamily="2" charset="-122"/>
              </a:rPr>
              <a:t>算法，大大地提高了处理效率，使自动词性标注的正确率达到了实用的水平。</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3E0B117-3580-4B8E-9421-9F584D99D422}" type="slidenum">
              <a:rPr lang="zh-CN" altLang="en-US"/>
            </a:fld>
            <a:endParaRPr lang="en-US" altLang="zh-CN"/>
          </a:p>
        </p:txBody>
      </p:sp>
      <p:sp>
        <p:nvSpPr>
          <p:cNvPr id="579586" name="Rectangle 2"/>
          <p:cNvSpPr>
            <a:spLocks noGrp="1" noChangeArrowheads="1"/>
          </p:cNvSpPr>
          <p:nvPr>
            <p:ph type="title"/>
          </p:nvPr>
        </p:nvSpPr>
        <p:spPr>
          <a:xfrm>
            <a:off x="834390" y="80010"/>
            <a:ext cx="7949565" cy="520065"/>
          </a:xfrm>
        </p:spPr>
        <p:txBody>
          <a:bodyPr/>
          <a:lstStyle/>
          <a:p>
            <a:r>
              <a:rPr lang="zh-CN" altLang="en-US" sz="4000" b="1" dirty="0">
                <a:latin typeface="宋体" panose="02010600030101010101" pitchFamily="2" charset="-122"/>
                <a:ea typeface="宋体" panose="02010600030101010101" pitchFamily="2" charset="-122"/>
              </a:rPr>
              <a:t>基于概率统计的</a:t>
            </a:r>
            <a:r>
              <a:rPr lang="en-US" altLang="zh-CN" sz="4000" b="1" dirty="0">
                <a:latin typeface="宋体" panose="02010600030101010101" pitchFamily="2" charset="-122"/>
                <a:ea typeface="宋体" panose="02010600030101010101" pitchFamily="2" charset="-122"/>
              </a:rPr>
              <a:t>CLAWS</a:t>
            </a:r>
            <a:r>
              <a:rPr lang="zh-CN" altLang="en-US" sz="4000" b="1" dirty="0">
                <a:latin typeface="宋体" panose="02010600030101010101" pitchFamily="2" charset="-122"/>
                <a:ea typeface="宋体" panose="02010600030101010101" pitchFamily="2" charset="-122"/>
              </a:rPr>
              <a:t>算法</a:t>
            </a:r>
            <a:endParaRPr lang="zh-CN" altLang="en-US" sz="4000" b="1" dirty="0">
              <a:latin typeface="宋体" panose="02010600030101010101" pitchFamily="2" charset="-122"/>
              <a:ea typeface="宋体" panose="02010600030101010101" pitchFamily="2" charset="-122"/>
            </a:endParaRPr>
          </a:p>
        </p:txBody>
      </p:sp>
      <p:sp>
        <p:nvSpPr>
          <p:cNvPr id="579587" name="Rectangle 3"/>
          <p:cNvSpPr>
            <a:spLocks noGrp="1" noChangeArrowheads="1"/>
          </p:cNvSpPr>
          <p:nvPr>
            <p:ph type="body" idx="1"/>
          </p:nvPr>
        </p:nvSpPr>
        <p:spPr>
          <a:xfrm>
            <a:off x="75565" y="732155"/>
            <a:ext cx="8992235" cy="5393055"/>
          </a:xfrm>
        </p:spPr>
        <p:txBody>
          <a:bodyPr/>
          <a:lstStyle/>
          <a:p>
            <a:pPr algn="just">
              <a:lnSpc>
                <a:spcPct val="120000"/>
              </a:lnSpc>
              <a:spcBef>
                <a:spcPts val="20"/>
              </a:spcBef>
              <a:spcAft>
                <a:spcPts val="0"/>
              </a:spcAft>
            </a:pPr>
            <a:r>
              <a:rPr lang="en-US" altLang="zh-CN" sz="2200" b="1" dirty="0">
                <a:latin typeface="宋体" panose="02010600030101010101" pitchFamily="2" charset="-122"/>
                <a:ea typeface="宋体" panose="02010600030101010101" pitchFamily="2" charset="-122"/>
              </a:rPr>
              <a:t>CLAWS</a:t>
            </a:r>
            <a:r>
              <a:rPr lang="zh-CN" altLang="en-US" sz="2200" b="1" dirty="0">
                <a:latin typeface="宋体" panose="02010600030101010101" pitchFamily="2" charset="-122"/>
                <a:ea typeface="宋体" panose="02010600030101010101" pitchFamily="2" charset="-122"/>
              </a:rPr>
              <a:t>是英语</a:t>
            </a:r>
            <a:r>
              <a:rPr lang="en-US" altLang="zh-CN" sz="2200" b="1" dirty="0">
                <a:latin typeface="宋体" panose="02010600030101010101" pitchFamily="2" charset="-122"/>
                <a:ea typeface="宋体" panose="02010600030101010101" pitchFamily="2" charset="-122"/>
              </a:rPr>
              <a:t>Constituent-Likelihood Automatic Word-tagging System（</a:t>
            </a:r>
            <a:r>
              <a:rPr lang="zh-CN" altLang="en-US" sz="2200" b="1" dirty="0">
                <a:latin typeface="宋体" panose="02010600030101010101" pitchFamily="2" charset="-122"/>
                <a:ea typeface="宋体" panose="02010600030101010101" pitchFamily="2" charset="-122"/>
              </a:rPr>
              <a:t>成分似然性自动词性自动标注系统）的简称，它是1983年玛沙尔(</a:t>
            </a:r>
            <a:r>
              <a:rPr lang="en-US" altLang="zh-CN" sz="2200" b="1" dirty="0" err="1">
                <a:latin typeface="宋体" panose="02010600030101010101" pitchFamily="2" charset="-122"/>
                <a:ea typeface="宋体" panose="02010600030101010101" pitchFamily="2" charset="-122"/>
              </a:rPr>
              <a:t>Mashall</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在给</a:t>
            </a:r>
            <a:r>
              <a:rPr lang="en-US" altLang="zh-CN" sz="2200" b="1" dirty="0">
                <a:latin typeface="宋体" panose="02010600030101010101" pitchFamily="2" charset="-122"/>
                <a:ea typeface="宋体" panose="02010600030101010101" pitchFamily="2" charset="-122"/>
              </a:rPr>
              <a:t>LOB</a:t>
            </a:r>
            <a:r>
              <a:rPr lang="zh-CN" altLang="en-US" sz="2200" b="1" dirty="0">
                <a:latin typeface="宋体" panose="02010600030101010101" pitchFamily="2" charset="-122"/>
                <a:ea typeface="宋体" panose="02010600030101010101" pitchFamily="2" charset="-122"/>
              </a:rPr>
              <a:t>语料库</a:t>
            </a:r>
            <a:r>
              <a:rPr lang="zh-CN" altLang="en-US" sz="2200" b="1" dirty="0">
                <a:solidFill>
                  <a:schemeClr val="tx2"/>
                </a:solidFill>
                <a:latin typeface="宋体" panose="02010600030101010101" pitchFamily="2" charset="-122"/>
                <a:ea typeface="宋体" panose="02010600030101010101" pitchFamily="2" charset="-122"/>
              </a:rPr>
              <a:t>（拥有各类文体的英国英语语料库，库容量为100万词）</a:t>
            </a:r>
            <a:r>
              <a:rPr lang="zh-CN" altLang="en-US" sz="2200" b="1" dirty="0">
                <a:latin typeface="宋体" panose="02010600030101010101" pitchFamily="2" charset="-122"/>
                <a:ea typeface="宋体" panose="02010600030101010101" pitchFamily="2" charset="-122"/>
              </a:rPr>
              <a:t>作自动词性标注时提出的一种算法。具体做法是：</a:t>
            </a:r>
            <a:endParaRPr lang="zh-CN" altLang="en-US" sz="2000" b="1" dirty="0">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000" b="1" dirty="0">
                <a:latin typeface="宋体" panose="02010600030101010101" pitchFamily="2" charset="-122"/>
                <a:ea typeface="宋体" panose="02010600030101010101" pitchFamily="2" charset="-122"/>
              </a:rPr>
              <a:t>先从待标注的</a:t>
            </a:r>
            <a:r>
              <a:rPr lang="en-US" altLang="zh-CN" sz="2000" b="1" dirty="0">
                <a:latin typeface="宋体" panose="02010600030101010101" pitchFamily="2" charset="-122"/>
                <a:ea typeface="宋体" panose="02010600030101010101" pitchFamily="2" charset="-122"/>
              </a:rPr>
              <a:t>LOB</a:t>
            </a:r>
            <a:r>
              <a:rPr lang="zh-CN" altLang="en-US" sz="2000" b="1" dirty="0">
                <a:latin typeface="宋体" panose="02010600030101010101" pitchFamily="2" charset="-122"/>
                <a:ea typeface="宋体" panose="02010600030101010101" pitchFamily="2" charset="-122"/>
              </a:rPr>
              <a:t>语料库中选出来部分语料，叫做“训练集”（</a:t>
            </a:r>
            <a:r>
              <a:rPr lang="en-US" altLang="zh-CN" sz="2000" b="1" dirty="0">
                <a:latin typeface="宋体" panose="02010600030101010101" pitchFamily="2" charset="-122"/>
                <a:ea typeface="宋体" panose="02010600030101010101" pitchFamily="2" charset="-122"/>
              </a:rPr>
              <a:t>Training Set）, </a:t>
            </a:r>
            <a:r>
              <a:rPr lang="zh-CN" altLang="en-US" sz="2000" b="1" dirty="0">
                <a:latin typeface="宋体" panose="02010600030101010101" pitchFamily="2" charset="-122"/>
                <a:ea typeface="宋体" panose="02010600030101010101" pitchFamily="2" charset="-122"/>
              </a:rPr>
              <a:t>对训练集中的语料逐词进行词性的人工标注, 然后利用计算机对训练集中的任意两个相邻标记的同现概率进行统计，形成一个相邻标记的同现概率矩阵。</a:t>
            </a:r>
            <a:endParaRPr lang="zh-CN" altLang="en-US" sz="2000" b="1" dirty="0">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000" b="1" dirty="0">
                <a:latin typeface="宋体" panose="02010600030101010101" pitchFamily="2" charset="-122"/>
                <a:ea typeface="宋体" panose="02010600030101010101" pitchFamily="2" charset="-122"/>
              </a:rPr>
              <a:t>进行自动标注时，系统从输入文本中顺序地截取一个有限长度的词串，这个词串的首词和尾词的词性应该是唯一的，这样的词串叫做跨段(</a:t>
            </a:r>
            <a:r>
              <a:rPr lang="en-US" altLang="zh-CN" sz="2000" b="1" dirty="0">
                <a:latin typeface="宋体" panose="02010600030101010101" pitchFamily="2" charset="-122"/>
                <a:ea typeface="宋体" panose="02010600030101010101" pitchFamily="2" charset="-122"/>
              </a:rPr>
              <a:t>span)，</a:t>
            </a:r>
            <a:r>
              <a:rPr lang="zh-CN" altLang="en-US" sz="2000" b="1" dirty="0">
                <a:latin typeface="宋体" panose="02010600030101010101" pitchFamily="2" charset="-122"/>
                <a:ea typeface="宋体" panose="02010600030101010101" pitchFamily="2" charset="-122"/>
              </a:rPr>
              <a:t>记为</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0</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1</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2</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n</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n+1</a:t>
            </a:r>
            <a:r>
              <a:rPr lang="zh-CN" altLang="en-US" sz="2000" b="1" dirty="0">
                <a:latin typeface="宋体" panose="02010600030101010101" pitchFamily="2" charset="-122"/>
                <a:ea typeface="宋体" panose="02010600030101010101" pitchFamily="2" charset="-122"/>
              </a:rPr>
              <a:t>。其中，</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0</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n+1</a:t>
            </a:r>
            <a:r>
              <a:rPr lang="zh-CN" altLang="en-US" sz="2000" b="1" dirty="0">
                <a:latin typeface="宋体" panose="02010600030101010101" pitchFamily="2" charset="-122"/>
                <a:ea typeface="宋体" panose="02010600030101010101" pitchFamily="2" charset="-122"/>
              </a:rPr>
              <a:t> 都是非兼类词， </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1</a:t>
            </a: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2</a:t>
            </a:r>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W</a:t>
            </a:r>
            <a:r>
              <a:rPr lang="en-US" altLang="zh-CN" sz="2000" b="1" baseline="-25000" dirty="0" err="1">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 是</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个兼类词。</a:t>
            </a:r>
            <a:endParaRPr lang="zh-CN" altLang="en-US" sz="2000" b="1" dirty="0">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000" b="1" dirty="0">
                <a:latin typeface="宋体" panose="02010600030101010101" pitchFamily="2" charset="-122"/>
                <a:ea typeface="宋体" panose="02010600030101010101" pitchFamily="2" charset="-122"/>
              </a:rPr>
              <a:t>利用同现概率矩阵提供的数据来计算这个跨段中由各个单词产生的每个可能标记的概率积，并选择概率积最大的标记串作为选择路径(</a:t>
            </a:r>
            <a:r>
              <a:rPr lang="en-US" altLang="zh-CN" sz="2000" b="1" dirty="0">
                <a:latin typeface="宋体" panose="02010600030101010101" pitchFamily="2" charset="-122"/>
                <a:ea typeface="宋体" panose="02010600030101010101" pitchFamily="2" charset="-122"/>
              </a:rPr>
              <a:t>path),</a:t>
            </a:r>
            <a:r>
              <a:rPr lang="zh-CN" altLang="en-US" sz="2000" b="1" dirty="0">
                <a:latin typeface="宋体" panose="02010600030101010101" pitchFamily="2" charset="-122"/>
                <a:ea typeface="宋体" panose="02010600030101010101" pitchFamily="2" charset="-122"/>
              </a:rPr>
              <a:t>以这个路径作为最佳结果输出。</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C814BDA-9E14-4AA9-A9DF-898D5A12968C}" type="slidenum">
              <a:rPr lang="zh-CN" altLang="en-US"/>
            </a:fld>
            <a:endParaRPr lang="en-US" altLang="zh-CN"/>
          </a:p>
        </p:txBody>
      </p:sp>
      <p:sp>
        <p:nvSpPr>
          <p:cNvPr id="580610" name="Rectangle 2"/>
          <p:cNvSpPr>
            <a:spLocks noGrp="1" noChangeArrowheads="1"/>
          </p:cNvSpPr>
          <p:nvPr>
            <p:ph type="title"/>
          </p:nvPr>
        </p:nvSpPr>
        <p:spPr>
          <a:xfrm>
            <a:off x="809625" y="85725"/>
            <a:ext cx="7898130" cy="447675"/>
          </a:xfrm>
        </p:spPr>
        <p:txBody>
          <a:bodyPr/>
          <a:lstStyle/>
          <a:p>
            <a:r>
              <a:rPr lang="en-US" altLang="zh-CN" sz="4000" b="1" dirty="0">
                <a:latin typeface="宋体" panose="02010600030101010101" pitchFamily="2" charset="-122"/>
                <a:ea typeface="宋体" panose="02010600030101010101" pitchFamily="2" charset="-122"/>
              </a:rPr>
              <a:t>VOLSUNGA</a:t>
            </a:r>
            <a:r>
              <a:rPr lang="zh-CN" altLang="en-US" sz="4000" b="1" dirty="0">
                <a:latin typeface="宋体" panose="02010600030101010101" pitchFamily="2" charset="-122"/>
                <a:ea typeface="宋体" panose="02010600030101010101" pitchFamily="2" charset="-122"/>
              </a:rPr>
              <a:t>算法</a:t>
            </a:r>
            <a:endParaRPr lang="zh-CN" altLang="en-US" sz="4000" b="1" dirty="0">
              <a:latin typeface="宋体" panose="02010600030101010101" pitchFamily="2" charset="-122"/>
              <a:ea typeface="宋体" panose="02010600030101010101" pitchFamily="2" charset="-122"/>
            </a:endParaRPr>
          </a:p>
        </p:txBody>
      </p:sp>
      <p:sp>
        <p:nvSpPr>
          <p:cNvPr id="580611" name="Rectangle 3"/>
          <p:cNvSpPr>
            <a:spLocks noGrp="1" noChangeArrowheads="1"/>
          </p:cNvSpPr>
          <p:nvPr>
            <p:ph type="body" idx="1"/>
          </p:nvPr>
        </p:nvSpPr>
        <p:spPr>
          <a:xfrm>
            <a:off x="344170" y="675640"/>
            <a:ext cx="8442325" cy="5520690"/>
          </a:xfrm>
        </p:spPr>
        <p:txBody>
          <a:bodyPr/>
          <a:lstStyle/>
          <a:p>
            <a:pPr algn="just">
              <a:lnSpc>
                <a:spcPct val="120000"/>
              </a:lnSpc>
              <a:spcBef>
                <a:spcPts val="20"/>
              </a:spcBef>
              <a:spcAft>
                <a:spcPts val="0"/>
              </a:spcAft>
            </a:pPr>
            <a:r>
              <a:rPr lang="en-US" altLang="zh-CN" sz="2400" b="1" dirty="0">
                <a:latin typeface="宋体" panose="02010600030101010101" pitchFamily="2" charset="-122"/>
                <a:ea typeface="宋体" panose="02010600030101010101" pitchFamily="2" charset="-122"/>
              </a:rPr>
              <a:t>VOLSUNGA</a:t>
            </a:r>
            <a:r>
              <a:rPr lang="zh-CN" altLang="en-US" sz="2400" b="1" dirty="0">
                <a:latin typeface="宋体" panose="02010600030101010101" pitchFamily="2" charset="-122"/>
                <a:ea typeface="宋体" panose="02010600030101010101" pitchFamily="2" charset="-122"/>
              </a:rPr>
              <a:t>算法对 </a:t>
            </a:r>
            <a:r>
              <a:rPr lang="en-US" altLang="zh-CN" sz="2400" b="1" dirty="0">
                <a:latin typeface="宋体" panose="02010600030101010101" pitchFamily="2" charset="-122"/>
                <a:ea typeface="宋体" panose="02010600030101010101" pitchFamily="2" charset="-122"/>
              </a:rPr>
              <a:t>CLAWS </a:t>
            </a:r>
            <a:r>
              <a:rPr lang="zh-CN" altLang="en-US" sz="2400" b="1" dirty="0">
                <a:latin typeface="宋体" panose="02010600030101010101" pitchFamily="2" charset="-122"/>
                <a:ea typeface="宋体" panose="02010600030101010101" pitchFamily="2" charset="-122"/>
              </a:rPr>
              <a:t>算法的改进主要有两个方面</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200" b="1" dirty="0">
                <a:latin typeface="宋体" panose="02010600030101010101" pitchFamily="2" charset="-122"/>
                <a:ea typeface="宋体" panose="02010600030101010101" pitchFamily="2" charset="-122"/>
              </a:rPr>
              <a:t>在最佳路径的选择方面，不是最后才来计算概率积最大的标记串，而是沿着从左至右的方向，采用“步步为营”的策略，对于当前考虑的词，只保留通往该词的最佳路径，舍弃其他路径，然后再从这个词出发，将这个路径同下一个词的所有标记进行匹配，继续找出最佳的路径，舍弃其他路径，这样一步一步地前进，直到整个跨段走完，得出整个跨段的最佳路径作为结果输出。</a:t>
            </a:r>
            <a:endParaRPr lang="zh-CN" altLang="en-US" sz="2200" b="1" dirty="0">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200" b="1" dirty="0">
                <a:latin typeface="宋体" panose="02010600030101010101" pitchFamily="2" charset="-122"/>
                <a:ea typeface="宋体" panose="02010600030101010101" pitchFamily="2" charset="-122"/>
              </a:rPr>
              <a:t>根据语料库统计出每个词的相对标注概率(</a:t>
            </a:r>
            <a:r>
              <a:rPr lang="en-US" altLang="zh-CN" sz="2200" b="1" dirty="0">
                <a:latin typeface="宋体" panose="02010600030101010101" pitchFamily="2" charset="-122"/>
                <a:ea typeface="宋体" panose="02010600030101010101" pitchFamily="2" charset="-122"/>
              </a:rPr>
              <a:t>Relative Tag Probability)，</a:t>
            </a:r>
            <a:r>
              <a:rPr lang="zh-CN" altLang="en-US" sz="2200" b="1" dirty="0">
                <a:latin typeface="宋体" panose="02010600030101010101" pitchFamily="2" charset="-122"/>
                <a:ea typeface="宋体" panose="02010600030101010101" pitchFamily="2" charset="-122"/>
              </a:rPr>
              <a:t>并用这种相对标注概率来辅助最佳路径的选择。</a:t>
            </a:r>
            <a:endParaRPr lang="zh-CN" altLang="en-US" sz="22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en-US" altLang="zh-CN" sz="2400" b="1" dirty="0">
                <a:latin typeface="宋体" panose="02010600030101010101" pitchFamily="2" charset="-122"/>
                <a:ea typeface="宋体" panose="02010600030101010101" pitchFamily="2" charset="-122"/>
              </a:rPr>
              <a:t>VOLSUNGA</a:t>
            </a:r>
            <a:r>
              <a:rPr lang="zh-CN" altLang="en-US" sz="2400" b="1" dirty="0">
                <a:latin typeface="宋体" panose="02010600030101010101" pitchFamily="2" charset="-122"/>
                <a:ea typeface="宋体" panose="02010600030101010101" pitchFamily="2" charset="-122"/>
              </a:rPr>
              <a:t>算法大大地降低了</a:t>
            </a:r>
            <a:r>
              <a:rPr lang="en-US" altLang="zh-CN" sz="2400" b="1" dirty="0">
                <a:latin typeface="宋体" panose="02010600030101010101" pitchFamily="2" charset="-122"/>
                <a:ea typeface="宋体" panose="02010600030101010101" pitchFamily="2" charset="-122"/>
              </a:rPr>
              <a:t>CLAWS</a:t>
            </a:r>
            <a:r>
              <a:rPr lang="zh-CN" altLang="en-US" sz="2400" b="1" dirty="0">
                <a:latin typeface="宋体" panose="02010600030101010101" pitchFamily="2" charset="-122"/>
                <a:ea typeface="宋体" panose="02010600030101010101" pitchFamily="2" charset="-122"/>
              </a:rPr>
              <a:t>算法的时间复杂度和空间复杂度，提高了自动词性标注的准确率。</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153000D-827F-4899-8960-EF1749830D7C}" type="slidenum">
              <a:rPr lang="zh-CN" altLang="en-US"/>
            </a:fld>
            <a:endParaRPr lang="en-US" altLang="zh-CN"/>
          </a:p>
        </p:txBody>
      </p:sp>
      <p:sp>
        <p:nvSpPr>
          <p:cNvPr id="583682" name="Rectangle 2"/>
          <p:cNvSpPr>
            <a:spLocks noGrp="1" noChangeArrowheads="1"/>
          </p:cNvSpPr>
          <p:nvPr>
            <p:ph type="title"/>
          </p:nvPr>
        </p:nvSpPr>
        <p:spPr>
          <a:xfrm>
            <a:off x="914400" y="0"/>
            <a:ext cx="7793355" cy="647700"/>
          </a:xfrm>
        </p:spPr>
        <p:txBody>
          <a:bodyPr/>
          <a:lstStyle/>
          <a:p>
            <a:r>
              <a:rPr lang="zh-CN" altLang="en-US" sz="4000" b="1" dirty="0">
                <a:latin typeface="宋体" panose="02010600030101010101" pitchFamily="2" charset="-122"/>
                <a:ea typeface="宋体" panose="02010600030101010101" pitchFamily="2" charset="-122"/>
              </a:rPr>
              <a:t>统计方法的缺陷</a:t>
            </a:r>
            <a:endParaRPr lang="zh-CN" altLang="en-US" sz="4000" b="1" dirty="0">
              <a:latin typeface="宋体" panose="02010600030101010101" pitchFamily="2" charset="-122"/>
              <a:ea typeface="宋体" panose="02010600030101010101" pitchFamily="2" charset="-122"/>
            </a:endParaRPr>
          </a:p>
        </p:txBody>
      </p:sp>
      <p:sp>
        <p:nvSpPr>
          <p:cNvPr id="583683" name="Rectangle 3"/>
          <p:cNvSpPr>
            <a:spLocks noGrp="1" noChangeArrowheads="1"/>
          </p:cNvSpPr>
          <p:nvPr>
            <p:ph type="body" idx="1"/>
          </p:nvPr>
        </p:nvSpPr>
        <p:spPr>
          <a:xfrm>
            <a:off x="469900" y="1162685"/>
            <a:ext cx="8415655" cy="3939540"/>
          </a:xfrm>
        </p:spPr>
        <p:txBody>
          <a:bodyPr/>
          <a:lstStyle/>
          <a:p>
            <a:pPr algn="just">
              <a:lnSpc>
                <a:spcPct val="120000"/>
              </a:lnSpc>
              <a:spcBef>
                <a:spcPts val="20"/>
              </a:spcBef>
              <a:spcAft>
                <a:spcPts val="0"/>
              </a:spcAft>
            </a:pPr>
            <a:r>
              <a:rPr lang="en-US" altLang="zh-CN" sz="2800" b="1" dirty="0">
                <a:latin typeface="宋体" panose="02010600030101010101" pitchFamily="2" charset="-122"/>
                <a:ea typeface="宋体" panose="02010600030101010101" pitchFamily="2" charset="-122"/>
              </a:rPr>
              <a:t>CLAWS</a:t>
            </a:r>
            <a:r>
              <a:rPr lang="zh-CN" altLang="en-US" sz="2800" b="1" dirty="0">
                <a:latin typeface="宋体" panose="02010600030101010101" pitchFamily="2" charset="-122"/>
                <a:ea typeface="宋体" panose="02010600030101010101" pitchFamily="2" charset="-122"/>
              </a:rPr>
              <a:t>算法和</a:t>
            </a:r>
            <a:r>
              <a:rPr lang="en-US" altLang="zh-CN" sz="2800" b="1" dirty="0">
                <a:latin typeface="宋体" panose="02010600030101010101" pitchFamily="2" charset="-122"/>
                <a:ea typeface="宋体" panose="02010600030101010101" pitchFamily="2" charset="-122"/>
              </a:rPr>
              <a:t>VOLSUNGA</a:t>
            </a:r>
            <a:r>
              <a:rPr lang="zh-CN" altLang="en-US" sz="2800" b="1" dirty="0">
                <a:latin typeface="宋体" panose="02010600030101010101" pitchFamily="2" charset="-122"/>
                <a:ea typeface="宋体" panose="02010600030101010101" pitchFamily="2" charset="-122"/>
              </a:rPr>
              <a:t>算法都是基于统计的自动标注方法，仅仅根据同现概率来标注词性。但是，同现概率仅只是最大的可能而不是唯一的可能，以同现概率来判定兼类词，是以舍弃同现概率低的可能性前提的。</a:t>
            </a:r>
            <a:endParaRPr lang="zh-CN" altLang="en-US" sz="2800" b="1" dirty="0">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为了提高自动词性标注的正确率，还必须辅之以基于规则的方法，根据语言规则来判定兼类词。</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03C77B9-8EAF-4FCE-8187-4C56B7A296C9}" type="slidenum">
              <a:rPr lang="zh-CN" altLang="en-US"/>
            </a:fld>
            <a:endParaRPr lang="en-US" altLang="zh-CN"/>
          </a:p>
        </p:txBody>
      </p:sp>
      <p:sp>
        <p:nvSpPr>
          <p:cNvPr id="582658" name="Rectangle 2"/>
          <p:cNvSpPr>
            <a:spLocks noGrp="1" noChangeArrowheads="1"/>
          </p:cNvSpPr>
          <p:nvPr>
            <p:ph type="title"/>
          </p:nvPr>
        </p:nvSpPr>
        <p:spPr>
          <a:xfrm>
            <a:off x="719455" y="52070"/>
            <a:ext cx="7988300" cy="521970"/>
          </a:xfrm>
        </p:spPr>
        <p:txBody>
          <a:bodyPr/>
          <a:lstStyle/>
          <a:p>
            <a:r>
              <a:rPr lang="zh-CN" altLang="en-US" sz="4000" b="1" dirty="0">
                <a:latin typeface="宋体" panose="02010600030101010101" pitchFamily="2" charset="-122"/>
                <a:ea typeface="宋体" panose="02010600030101010101" pitchFamily="2" charset="-122"/>
              </a:rPr>
              <a:t>基于规则的标注</a:t>
            </a:r>
            <a:endParaRPr lang="zh-CN" altLang="en-US" sz="4000" b="1" dirty="0">
              <a:latin typeface="宋体" panose="02010600030101010101" pitchFamily="2" charset="-122"/>
              <a:ea typeface="宋体" panose="02010600030101010101" pitchFamily="2" charset="-122"/>
            </a:endParaRPr>
          </a:p>
        </p:txBody>
      </p:sp>
      <p:sp>
        <p:nvSpPr>
          <p:cNvPr id="582659" name="Rectangle 3"/>
          <p:cNvSpPr>
            <a:spLocks noGrp="1" noChangeArrowheads="1"/>
          </p:cNvSpPr>
          <p:nvPr>
            <p:ph type="body" idx="1"/>
          </p:nvPr>
        </p:nvSpPr>
        <p:spPr>
          <a:xfrm>
            <a:off x="446405" y="795020"/>
            <a:ext cx="8415338" cy="4795838"/>
          </a:xfrm>
        </p:spPr>
        <p:txBody>
          <a:bodyPr/>
          <a:lstStyle/>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基于规则的方法通过考虑上下文中的词及标记对兼类词的影响决定兼类词的词性，常常作为基于概率统计方法的补充。将统计方法和规则方法结合被认为是解决词性标注问题的最佳手段。</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在统计语料规模较大的情况下，结合给定最小支持度及最小可信度，首先发现大于最小支持度常用模式集，然后生成关联规则。若此规则的可信度大于给定的最小可信度，则得到词性规则。只要最小可信度定义得足够高，获得的规则就可以用于处理兼类词的情况。</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（规则依赖于词与词性的各种组合，挖掘过程较为复杂）</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7E7EC6D-9FA3-4998-B0F7-C0E2922350EA}" type="slidenum">
              <a:rPr lang="zh-CN" altLang="en-US"/>
            </a:fld>
            <a:endParaRPr lang="en-US" altLang="zh-CN"/>
          </a:p>
        </p:txBody>
      </p:sp>
      <p:sp>
        <p:nvSpPr>
          <p:cNvPr id="584706" name="Rectangle 2"/>
          <p:cNvSpPr>
            <a:spLocks noGrp="1" noChangeArrowheads="1"/>
          </p:cNvSpPr>
          <p:nvPr>
            <p:ph type="title"/>
          </p:nvPr>
        </p:nvSpPr>
        <p:spPr>
          <a:xfrm>
            <a:off x="767080" y="0"/>
            <a:ext cx="8093075" cy="612140"/>
          </a:xfrm>
        </p:spPr>
        <p:txBody>
          <a:bodyPr/>
          <a:lstStyle/>
          <a:p>
            <a:r>
              <a:rPr lang="zh-CN" altLang="en-US" sz="4000" b="1" dirty="0">
                <a:latin typeface="宋体" panose="02010600030101010101" pitchFamily="2" charset="-122"/>
                <a:ea typeface="宋体" panose="02010600030101010101" pitchFamily="2" charset="-122"/>
              </a:rPr>
              <a:t>基于规则的词性标注（续）</a:t>
            </a:r>
            <a:endParaRPr lang="zh-CN" altLang="en-US" sz="4000" b="1" dirty="0">
              <a:latin typeface="宋体" panose="02010600030101010101" pitchFamily="2" charset="-122"/>
              <a:ea typeface="宋体" panose="02010600030101010101" pitchFamily="2" charset="-122"/>
            </a:endParaRPr>
          </a:p>
        </p:txBody>
      </p:sp>
      <p:sp>
        <p:nvSpPr>
          <p:cNvPr id="584707" name="Rectangle 3"/>
          <p:cNvSpPr>
            <a:spLocks noGrp="1" noChangeArrowheads="1"/>
          </p:cNvSpPr>
          <p:nvPr>
            <p:ph type="body" idx="1"/>
          </p:nvPr>
        </p:nvSpPr>
        <p:spPr>
          <a:xfrm>
            <a:off x="157480" y="824230"/>
            <a:ext cx="8819515" cy="5208905"/>
          </a:xfrm>
        </p:spPr>
        <p:txBody>
          <a:bodyPr/>
          <a:lstStyle/>
          <a:p>
            <a:pPr algn="just">
              <a:lnSpc>
                <a:spcPct val="120000"/>
              </a:lnSpc>
              <a:spcBef>
                <a:spcPts val="20"/>
              </a:spcBef>
              <a:spcAft>
                <a:spcPts val="0"/>
              </a:spcAft>
            </a:pPr>
            <a:r>
              <a:rPr lang="zh-CN" altLang="en-US" sz="2200" b="1">
                <a:latin typeface="宋体" panose="02010600030101010101" pitchFamily="2" charset="-122"/>
                <a:ea typeface="宋体" panose="02010600030101010101" pitchFamily="2" charset="-122"/>
              </a:rPr>
              <a:t>主要依靠上下文来判定兼类词。</a:t>
            </a:r>
            <a:endParaRPr lang="zh-CN" altLang="en-US" sz="2200" b="1">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200" b="1">
                <a:latin typeface="宋体" panose="02010600030101010101" pitchFamily="2" charset="-122"/>
                <a:ea typeface="宋体" panose="02010600030101010101" pitchFamily="2" charset="-122"/>
              </a:rPr>
              <a:t>这是一张白纸（“白”出现在名词”纸”之前，判定为形容词）</a:t>
            </a:r>
            <a:endParaRPr lang="zh-CN" altLang="en-US" sz="2200" b="1">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200" b="1">
                <a:latin typeface="宋体" panose="02010600030101010101" pitchFamily="2" charset="-122"/>
                <a:ea typeface="宋体" panose="02010600030101010101" pitchFamily="2" charset="-122"/>
              </a:rPr>
              <a:t>他白跑了一趟（“白”出现在动词“跑”之前，判定为副词）</a:t>
            </a:r>
            <a:endParaRPr lang="zh-CN" altLang="en-US" sz="2200" b="1">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sz="2200" b="1">
                <a:latin typeface="宋体" panose="02010600030101010101" pitchFamily="2" charset="-122"/>
                <a:ea typeface="宋体" panose="02010600030101010101" pitchFamily="2" charset="-122"/>
              </a:rPr>
              <a:t>词性连坐：在并列的联合结构中，联合的两个成分的词类应该相同，如果其中一个为非兼类词，另一个为兼类词，则可把兼类词的词性判定为非兼类词的词性。</a:t>
            </a:r>
            <a:endParaRPr lang="zh-CN" altLang="en-US" sz="2200" b="1">
              <a:latin typeface="宋体" panose="02010600030101010101" pitchFamily="2" charset="-122"/>
              <a:ea typeface="宋体" panose="02010600030101010101" pitchFamily="2" charset="-122"/>
            </a:endParaRPr>
          </a:p>
          <a:p>
            <a:pPr lvl="1" algn="just">
              <a:lnSpc>
                <a:spcPct val="120000"/>
              </a:lnSpc>
              <a:spcBef>
                <a:spcPts val="20"/>
              </a:spcBef>
              <a:spcAft>
                <a:spcPts val="0"/>
              </a:spcAft>
            </a:pPr>
            <a:r>
              <a:rPr lang="zh-CN" altLang="en-US" sz="2200" b="1">
                <a:latin typeface="宋体" panose="02010600030101010101" pitchFamily="2" charset="-122"/>
                <a:ea typeface="宋体" panose="02010600030101010101" pitchFamily="2" charset="-122"/>
              </a:rPr>
              <a:t>我读了几篇文章和报告</a:t>
            </a:r>
            <a:endParaRPr lang="zh-CN" altLang="en-US" sz="2200" b="1">
              <a:latin typeface="宋体" panose="02010600030101010101" pitchFamily="2" charset="-122"/>
              <a:ea typeface="宋体" panose="02010600030101010101" pitchFamily="2" charset="-122"/>
            </a:endParaRPr>
          </a:p>
          <a:p>
            <a:pPr lvl="1" algn="just">
              <a:lnSpc>
                <a:spcPct val="120000"/>
              </a:lnSpc>
              <a:spcBef>
                <a:spcPts val="20"/>
              </a:spcBef>
              <a:spcAft>
                <a:spcPts val="0"/>
              </a:spcAft>
              <a:buFont typeface="Wingdings" panose="05000000000000000000" pitchFamily="2" charset="2"/>
              <a:buNone/>
            </a:pPr>
            <a:r>
              <a:rPr lang="zh-CN" altLang="en-US" sz="2200" b="1">
                <a:latin typeface="宋体" panose="02010600030101010101" pitchFamily="2" charset="-122"/>
                <a:ea typeface="宋体" panose="02010600030101010101" pitchFamily="2" charset="-122"/>
              </a:rPr>
              <a:t> “文章”为名词，是非兼类词，“报告”为动-名兼类词，由于处于联合结构中，故可判定“报告”为名词。</a:t>
            </a:r>
            <a:endParaRPr lang="zh-CN" altLang="en-US" sz="22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200" b="1">
                <a:latin typeface="宋体" panose="02010600030101010101" pitchFamily="2" charset="-122"/>
                <a:ea typeface="宋体" panose="02010600030101010101" pitchFamily="2" charset="-122"/>
              </a:rPr>
              <a:t>清华大学计算机系黄昌宁等采用统计方法建立了一个自动词性标注系统，标注正确率达96.8%，自动标注的速度为每秒175个汉字。</a:t>
            </a:r>
            <a:endParaRPr lang="zh-CN" altLang="en-US" sz="2200" b="1">
              <a:latin typeface="宋体" panose="02010600030101010101" pitchFamily="2" charset="-122"/>
              <a:ea typeface="宋体" panose="02010600030101010101" pitchFamily="2" charset="-122"/>
            </a:endParaRPr>
          </a:p>
          <a:p>
            <a:pPr>
              <a:lnSpc>
                <a:spcPct val="120000"/>
              </a:lnSpc>
              <a:spcBef>
                <a:spcPts val="20"/>
              </a:spcBef>
              <a:spcAft>
                <a:spcPts val="0"/>
              </a:spcAft>
            </a:pPr>
            <a:endParaRPr lang="zh-CN" altLang="en-US" sz="2200" b="1">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95CBEB2-05EC-4C28-A4AC-054A07D7C243}" type="slidenum">
              <a:rPr lang="zh-CN" altLang="en-US"/>
            </a:fld>
            <a:endParaRPr lang="en-US" altLang="zh-CN"/>
          </a:p>
        </p:txBody>
      </p:sp>
      <p:sp>
        <p:nvSpPr>
          <p:cNvPr id="630786" name="Rectangle 2"/>
          <p:cNvSpPr>
            <a:spLocks noGrp="1" noChangeArrowheads="1"/>
          </p:cNvSpPr>
          <p:nvPr>
            <p:ph type="title"/>
          </p:nvPr>
        </p:nvSpPr>
        <p:spPr>
          <a:xfrm>
            <a:off x="990600" y="0"/>
            <a:ext cx="7545705" cy="629920"/>
          </a:xfrm>
        </p:spPr>
        <p:txBody>
          <a:bodyPr/>
          <a:lstStyle/>
          <a:p>
            <a:r>
              <a:rPr lang="zh-CN" altLang="en-US" sz="4000" b="1" dirty="0">
                <a:latin typeface="宋体" panose="02010600030101010101" pitchFamily="2" charset="-122"/>
                <a:ea typeface="宋体" panose="02010600030101010101" pitchFamily="2" charset="-122"/>
              </a:rPr>
              <a:t>文本挖掘</a:t>
            </a:r>
            <a:endParaRPr lang="zh-CN" altLang="en-US" sz="4000" b="1" dirty="0">
              <a:latin typeface="宋体" panose="02010600030101010101" pitchFamily="2" charset="-122"/>
              <a:ea typeface="宋体" panose="02010600030101010101" pitchFamily="2" charset="-122"/>
            </a:endParaRPr>
          </a:p>
        </p:txBody>
      </p:sp>
      <p:sp>
        <p:nvSpPr>
          <p:cNvPr id="630787" name="Rectangle 3"/>
          <p:cNvSpPr>
            <a:spLocks noGrp="1" noChangeArrowheads="1"/>
          </p:cNvSpPr>
          <p:nvPr>
            <p:ph type="body" idx="1"/>
          </p:nvPr>
        </p:nvSpPr>
        <p:spPr>
          <a:xfrm>
            <a:off x="381000" y="1066800"/>
            <a:ext cx="8964612" cy="4968875"/>
          </a:xfrm>
        </p:spPr>
        <p:txBody>
          <a:bodyPr/>
          <a:lstStyle/>
          <a:p>
            <a:pPr>
              <a:buFont typeface="Wingdings" panose="05000000000000000000" pitchFamily="2" charset="2"/>
              <a:buNone/>
            </a:pPr>
            <a:r>
              <a:rPr lang="zh-CN" altLang="en-US" sz="3600" b="1" dirty="0">
                <a:solidFill>
                  <a:srgbClr val="FF0000"/>
                </a:solidFill>
                <a:latin typeface="宋体" panose="02010600030101010101" pitchFamily="2" charset="-122"/>
                <a:ea typeface="宋体" panose="02010600030101010101" pitchFamily="2" charset="-122"/>
              </a:rPr>
              <a:t>与文本挖掘有关的几个问题：</a:t>
            </a:r>
            <a:endParaRPr lang="zh-CN" altLang="en-US" sz="3600" b="1" dirty="0">
              <a:solidFill>
                <a:srgbClr val="FF0000"/>
              </a:solidFill>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文本数据分析处理（</a:t>
            </a:r>
            <a:r>
              <a:rPr lang="en-US" altLang="zh-CN" b="1" dirty="0">
                <a:latin typeface="宋体" panose="02010600030101010101" pitchFamily="2" charset="-122"/>
                <a:ea typeface="宋体" panose="02010600030101010101" pitchFamily="2" charset="-122"/>
              </a:rPr>
              <a:t>text,web</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非</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半结构化数据分析处理</a:t>
            </a:r>
            <a:endParaRPr lang="en-US" altLang="zh-CN"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信息检索（</a:t>
            </a:r>
            <a:r>
              <a:rPr lang="en-US" altLang="zh-CN" b="1" dirty="0">
                <a:latin typeface="宋体" panose="02010600030101010101" pitchFamily="2" charset="-122"/>
                <a:ea typeface="宋体" panose="02010600030101010101" pitchFamily="2" charset="-122"/>
              </a:rPr>
              <a:t>information retrieval）</a:t>
            </a:r>
            <a:endParaRPr lang="en-US" altLang="zh-CN"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自然语言理解</a:t>
            </a:r>
            <a:endParaRPr lang="zh-CN" altLang="en-US" b="1" dirty="0">
              <a:latin typeface="宋体" panose="02010600030101010101" pitchFamily="2" charset="-122"/>
              <a:ea typeface="宋体" panose="02010600030101010101" pitchFamily="2" charset="-122"/>
            </a:endParaRPr>
          </a:p>
          <a:p>
            <a:r>
              <a:rPr kumimoji="0" lang="zh-CN" altLang="en-US" b="1" dirty="0">
                <a:latin typeface="宋体" panose="02010600030101010101" pitchFamily="2" charset="-122"/>
                <a:ea typeface="宋体" panose="02010600030101010101" pitchFamily="2" charset="-122"/>
              </a:rPr>
              <a:t>机器学习（人</a:t>
            </a:r>
            <a:r>
              <a:rPr lang="zh-CN" altLang="en-US" b="1" dirty="0">
                <a:latin typeface="宋体" panose="02010600030101010101" pitchFamily="2" charset="-122"/>
                <a:ea typeface="宋体" panose="02010600030101010101" pitchFamily="2" charset="-122"/>
              </a:rPr>
              <a:t>工智能）</a:t>
            </a:r>
            <a:endParaRPr lang="zh-CN" altLang="en-US" b="1" dirty="0">
              <a:latin typeface="宋体" panose="02010600030101010101" pitchFamily="2" charset="-122"/>
              <a:ea typeface="宋体" panose="02010600030101010101" pitchFamily="2" charset="-122"/>
            </a:endParaRPr>
          </a:p>
          <a:p>
            <a:pPr>
              <a:buFont typeface="Wingdings" panose="05000000000000000000" pitchFamily="2" charset="2"/>
              <a:buNone/>
            </a:pP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2224470-832D-44E3-BA1C-6331003C0BC5}" type="slidenum">
              <a:rPr lang="zh-CN" altLang="en-US"/>
            </a:fld>
            <a:endParaRPr lang="en-US" altLang="zh-CN"/>
          </a:p>
        </p:txBody>
      </p:sp>
      <p:sp>
        <p:nvSpPr>
          <p:cNvPr id="585730" name="Rectangle 2"/>
          <p:cNvSpPr>
            <a:spLocks noGrp="1" noChangeArrowheads="1"/>
          </p:cNvSpPr>
          <p:nvPr>
            <p:ph type="title"/>
          </p:nvPr>
        </p:nvSpPr>
        <p:spPr>
          <a:xfrm>
            <a:off x="600075" y="0"/>
            <a:ext cx="8183880" cy="612140"/>
          </a:xfrm>
        </p:spPr>
        <p:txBody>
          <a:bodyPr/>
          <a:lstStyle/>
          <a:p>
            <a:r>
              <a:rPr lang="zh-CN" altLang="en-US" sz="4000" b="1" dirty="0">
                <a:latin typeface="宋体" panose="02010600030101010101" pitchFamily="2" charset="-122"/>
                <a:ea typeface="宋体" panose="02010600030101010101" pitchFamily="2" charset="-122"/>
              </a:rPr>
              <a:t>自动语义标注</a:t>
            </a:r>
            <a:endParaRPr lang="zh-CN" altLang="en-US" sz="4000" b="1" dirty="0">
              <a:latin typeface="宋体" panose="02010600030101010101" pitchFamily="2" charset="-122"/>
              <a:ea typeface="宋体" panose="02010600030101010101" pitchFamily="2" charset="-122"/>
            </a:endParaRPr>
          </a:p>
        </p:txBody>
      </p:sp>
      <p:sp>
        <p:nvSpPr>
          <p:cNvPr id="585731" name="Rectangle 3"/>
          <p:cNvSpPr>
            <a:spLocks noGrp="1" noChangeArrowheads="1"/>
          </p:cNvSpPr>
          <p:nvPr>
            <p:ph type="body" idx="1"/>
          </p:nvPr>
        </p:nvSpPr>
        <p:spPr>
          <a:xfrm>
            <a:off x="368300" y="1102995"/>
            <a:ext cx="8415338" cy="4006850"/>
          </a:xfrm>
        </p:spPr>
        <p:txBody>
          <a:bodyPr/>
          <a:lstStyle/>
          <a:p>
            <a:pPr algn="just">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一词多义，形成了词的多义现象，自动语义标注主要是解决词的多义问题。</a:t>
            </a:r>
            <a:endParaRPr lang="zh-CN" altLang="en-US" sz="2800" b="1">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一词多义也是自然语言中的普遍现象，但是，在一定的上下文中，一个词一般只能解释为一种语义。</a:t>
            </a:r>
            <a:endParaRPr lang="zh-CN" altLang="en-US" sz="2800" b="1">
              <a:latin typeface="宋体" panose="02010600030101010101" pitchFamily="2" charset="-122"/>
              <a:ea typeface="宋体" panose="02010600030101010101" pitchFamily="2" charset="-122"/>
            </a:endParaRPr>
          </a:p>
          <a:p>
            <a:pPr algn="just">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所谓自动语义标注，就是计算机对出现在一定上下文中的词语的语义进行判定，确定其正确的语义并加以标注。</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1D53A08-18E5-4E4D-B62A-C5DB3AF5E8DD}" type="slidenum">
              <a:rPr lang="zh-CN" altLang="en-US"/>
            </a:fld>
            <a:endParaRPr lang="en-US" altLang="zh-CN"/>
          </a:p>
        </p:txBody>
      </p:sp>
      <p:sp>
        <p:nvSpPr>
          <p:cNvPr id="586754" name="Rectangle 2"/>
          <p:cNvSpPr>
            <a:spLocks noGrp="1" noChangeArrowheads="1"/>
          </p:cNvSpPr>
          <p:nvPr>
            <p:ph type="title"/>
          </p:nvPr>
        </p:nvSpPr>
        <p:spPr>
          <a:xfrm>
            <a:off x="745490" y="0"/>
            <a:ext cx="7962265" cy="609600"/>
          </a:xfrm>
        </p:spPr>
        <p:txBody>
          <a:bodyPr/>
          <a:lstStyle/>
          <a:p>
            <a:r>
              <a:rPr lang="zh-CN" altLang="en-US" sz="4000" b="1" dirty="0">
                <a:latin typeface="宋体" panose="02010600030101010101" pitchFamily="2" charset="-122"/>
                <a:ea typeface="宋体" panose="02010600030101010101" pitchFamily="2" charset="-122"/>
              </a:rPr>
              <a:t>语义自动标注的方法</a:t>
            </a:r>
            <a:endParaRPr lang="zh-CN" altLang="en-US" sz="4000" b="1" dirty="0">
              <a:latin typeface="宋体" panose="02010600030101010101" pitchFamily="2" charset="-122"/>
              <a:ea typeface="宋体" panose="02010600030101010101" pitchFamily="2" charset="-122"/>
            </a:endParaRPr>
          </a:p>
        </p:txBody>
      </p:sp>
      <p:sp>
        <p:nvSpPr>
          <p:cNvPr id="586755" name="Rectangle 3"/>
          <p:cNvSpPr>
            <a:spLocks noGrp="1" noChangeArrowheads="1"/>
          </p:cNvSpPr>
          <p:nvPr>
            <p:ph type="body" idx="1"/>
          </p:nvPr>
        </p:nvSpPr>
        <p:spPr>
          <a:xfrm>
            <a:off x="364490" y="744855"/>
            <a:ext cx="8415655" cy="5673725"/>
          </a:xfrm>
        </p:spPr>
        <p:txBody>
          <a:bodyPr/>
          <a:lstStyle/>
          <a:p>
            <a:pPr algn="just"/>
            <a:r>
              <a:rPr lang="zh-CN" altLang="en-US" sz="2200" b="1" dirty="0">
                <a:latin typeface="宋体" panose="02010600030101010101" pitchFamily="2" charset="-122"/>
                <a:ea typeface="宋体" panose="02010600030101010101" pitchFamily="2" charset="-122"/>
              </a:rPr>
              <a:t>以字义定词义</a:t>
            </a:r>
            <a:endParaRPr lang="zh-CN" altLang="en-US" sz="2200" b="1" dirty="0">
              <a:latin typeface="宋体" panose="02010600030101010101" pitchFamily="2" charset="-122"/>
              <a:ea typeface="宋体" panose="02010600030101010101" pitchFamily="2" charset="-122"/>
            </a:endParaRPr>
          </a:p>
          <a:p>
            <a:pPr lvl="1" algn="just"/>
            <a:r>
              <a:rPr lang="zh-CN" altLang="en-US" sz="2200" b="1" dirty="0">
                <a:latin typeface="宋体" panose="02010600030101010101" pitchFamily="2" charset="-122"/>
                <a:ea typeface="宋体" panose="02010600030101010101" pitchFamily="2" charset="-122"/>
              </a:rPr>
              <a:t>词=字+…+字</a:t>
            </a:r>
            <a:endParaRPr lang="zh-CN" altLang="en-US" sz="2200" b="1" dirty="0">
              <a:latin typeface="宋体" panose="02010600030101010101" pitchFamily="2" charset="-122"/>
              <a:ea typeface="宋体" panose="02010600030101010101" pitchFamily="2" charset="-122"/>
            </a:endParaRPr>
          </a:p>
          <a:p>
            <a:pPr algn="just"/>
            <a:r>
              <a:rPr lang="zh-CN" altLang="en-US" sz="2200" b="1" dirty="0">
                <a:latin typeface="宋体" panose="02010600030101010101" pitchFamily="2" charset="-122"/>
                <a:ea typeface="宋体" panose="02010600030101010101" pitchFamily="2" charset="-122"/>
              </a:rPr>
              <a:t>利用检索上下文中出现的相关词的方法来确定多义词的义项</a:t>
            </a:r>
            <a:endParaRPr lang="zh-CN" altLang="en-US" sz="2200" b="1" dirty="0">
              <a:latin typeface="宋体" panose="02010600030101010101" pitchFamily="2" charset="-122"/>
              <a:ea typeface="宋体" panose="02010600030101010101" pitchFamily="2" charset="-122"/>
            </a:endParaRPr>
          </a:p>
          <a:p>
            <a:pPr lvl="1" algn="just"/>
            <a:r>
              <a:rPr lang="zh-CN" altLang="en-US" sz="2200" b="1" dirty="0">
                <a:latin typeface="宋体" panose="02010600030101010101" pitchFamily="2" charset="-122"/>
                <a:ea typeface="宋体" panose="02010600030101010101" pitchFamily="2" charset="-122"/>
              </a:rPr>
              <a:t>词之间的亲和程度（</a:t>
            </a:r>
            <a:r>
              <a:rPr lang="en-US" altLang="zh-CN" sz="2200" b="1" dirty="0">
                <a:latin typeface="宋体" panose="02010600030101010101" pitchFamily="2" charset="-122"/>
                <a:ea typeface="宋体" panose="02010600030101010101" pitchFamily="2" charset="-122"/>
              </a:rPr>
              <a:t>pen）</a:t>
            </a:r>
            <a:endParaRPr lang="en-US" altLang="zh-CN" sz="2200" b="1" dirty="0">
              <a:latin typeface="宋体" panose="02010600030101010101" pitchFamily="2" charset="-122"/>
              <a:ea typeface="宋体" panose="02010600030101010101" pitchFamily="2" charset="-122"/>
            </a:endParaRPr>
          </a:p>
          <a:p>
            <a:pPr algn="just"/>
            <a:r>
              <a:rPr lang="zh-CN" altLang="en-US" sz="2200" b="1" dirty="0">
                <a:latin typeface="宋体" panose="02010600030101010101" pitchFamily="2" charset="-122"/>
                <a:ea typeface="宋体" panose="02010600030101010101" pitchFamily="2" charset="-122"/>
              </a:rPr>
              <a:t>利用上下文搭配关系来确定多义词的词义</a:t>
            </a:r>
            <a:endParaRPr lang="zh-CN" altLang="en-US" sz="2200" b="1" dirty="0">
              <a:latin typeface="宋体" panose="02010600030101010101" pitchFamily="2" charset="-122"/>
              <a:ea typeface="宋体" panose="02010600030101010101" pitchFamily="2" charset="-122"/>
            </a:endParaRPr>
          </a:p>
          <a:p>
            <a:pPr lvl="1" algn="just"/>
            <a:r>
              <a:rPr lang="zh-CN" altLang="en-US" sz="2200" b="1" dirty="0">
                <a:latin typeface="宋体" panose="02010600030101010101" pitchFamily="2" charset="-122"/>
                <a:ea typeface="宋体" panose="02010600030101010101" pitchFamily="2" charset="-122"/>
              </a:rPr>
              <a:t>词性搭配（</a:t>
            </a:r>
            <a:r>
              <a:rPr lang="en-US" altLang="zh-CN" sz="2200" b="1" dirty="0">
                <a:latin typeface="宋体" panose="02010600030101010101" pitchFamily="2" charset="-122"/>
                <a:ea typeface="宋体" panose="02010600030101010101" pitchFamily="2" charset="-122"/>
              </a:rPr>
              <a:t>plan）</a:t>
            </a:r>
            <a:endParaRPr lang="en-US" altLang="zh-CN" sz="2200" b="1" dirty="0">
              <a:latin typeface="宋体" panose="02010600030101010101" pitchFamily="2" charset="-122"/>
              <a:ea typeface="宋体" panose="02010600030101010101" pitchFamily="2" charset="-122"/>
            </a:endParaRPr>
          </a:p>
          <a:p>
            <a:pPr algn="just"/>
            <a:r>
              <a:rPr lang="zh-CN" altLang="en-US" sz="2200" b="1" dirty="0">
                <a:latin typeface="宋体" panose="02010600030101010101" pitchFamily="2" charset="-122"/>
                <a:ea typeface="宋体" panose="02010600030101010101" pitchFamily="2" charset="-122"/>
              </a:rPr>
              <a:t>用最大可能义项来消解多义</a:t>
            </a:r>
            <a:endParaRPr lang="zh-CN" altLang="en-US" sz="2200" b="1" dirty="0">
              <a:latin typeface="宋体" panose="02010600030101010101" pitchFamily="2" charset="-122"/>
              <a:ea typeface="宋体" panose="02010600030101010101" pitchFamily="2" charset="-122"/>
            </a:endParaRPr>
          </a:p>
          <a:p>
            <a:pPr lvl="1" algn="just"/>
            <a:r>
              <a:rPr lang="zh-CN" altLang="en-US" sz="2200" b="1" dirty="0">
                <a:latin typeface="宋体" panose="02010600030101010101" pitchFamily="2" charset="-122"/>
                <a:ea typeface="宋体" panose="02010600030101010101" pitchFamily="2" charset="-122"/>
              </a:rPr>
              <a:t>选择多义词各个义项中使用频度最高的义项为它在文本中的当前义项。这显然不是一种科学的办法，但仍然有一定的正确率。</a:t>
            </a:r>
            <a:endParaRPr lang="zh-CN" altLang="en-US" sz="2200" b="1" dirty="0">
              <a:latin typeface="宋体" panose="02010600030101010101" pitchFamily="2" charset="-122"/>
              <a:ea typeface="宋体" panose="02010600030101010101" pitchFamily="2" charset="-122"/>
            </a:endParaRPr>
          </a:p>
          <a:p>
            <a:pPr lvl="1" algn="just"/>
            <a:r>
              <a:rPr lang="zh-CN" altLang="en-US" sz="2200" b="1" dirty="0">
                <a:latin typeface="宋体" panose="02010600030101010101" pitchFamily="2" charset="-122"/>
                <a:ea typeface="宋体" panose="02010600030101010101" pitchFamily="2" charset="-122"/>
              </a:rPr>
              <a:t>据统计，用最大可能义项来消解多义，对于封闭文本，正确率仅为67.5%，对于开放文本，正确率更低，仅为64.8%。</a:t>
            </a:r>
            <a:endParaRPr lang="zh-CN" altLang="en-US" sz="2200" b="1" dirty="0">
              <a:latin typeface="宋体" panose="02010600030101010101" pitchFamily="2" charset="-122"/>
              <a:ea typeface="宋体" panose="02010600030101010101" pitchFamily="2" charset="-122"/>
            </a:endParaRPr>
          </a:p>
          <a:p>
            <a:pPr lvl="1" algn="just"/>
            <a:r>
              <a:rPr lang="zh-CN" altLang="en-US" sz="2200" b="1" dirty="0">
                <a:latin typeface="宋体" panose="02010600030101010101" pitchFamily="2" charset="-122"/>
                <a:ea typeface="宋体" panose="02010600030101010101" pitchFamily="2" charset="-122"/>
              </a:rPr>
              <a:t>目前不少机器翻译系统，都采用这种最大可能义项来确定多义词的词义</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这是这些机器翻译系统译文质量低劣的主要原因之一。</a:t>
            </a:r>
            <a:endParaRPr lang="zh-CN" altLang="en-US" sz="2200" b="1" dirty="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CA77F04-7733-49EB-BC66-7CB5D48C2238}" type="slidenum">
              <a:rPr lang="zh-CN" altLang="en-US"/>
            </a:fld>
            <a:endParaRPr lang="en-US" altLang="zh-CN"/>
          </a:p>
        </p:txBody>
      </p:sp>
      <p:sp>
        <p:nvSpPr>
          <p:cNvPr id="658434" name="Rectangle 2"/>
          <p:cNvSpPr>
            <a:spLocks noGrp="1" noChangeArrowheads="1"/>
          </p:cNvSpPr>
          <p:nvPr>
            <p:ph type="title"/>
          </p:nvPr>
        </p:nvSpPr>
        <p:spPr>
          <a:xfrm>
            <a:off x="638810" y="0"/>
            <a:ext cx="8145145" cy="685800"/>
          </a:xfrm>
        </p:spPr>
        <p:txBody>
          <a:bodyPr/>
          <a:lstStyle/>
          <a:p>
            <a:r>
              <a:rPr lang="zh-CN" altLang="en-US" sz="4000" b="1" dirty="0">
                <a:latin typeface="宋体" panose="02010600030101010101" pitchFamily="2" charset="-122"/>
                <a:ea typeface="宋体" panose="02010600030101010101" pitchFamily="2" charset="-122"/>
              </a:rPr>
              <a:t>分词</a:t>
            </a:r>
            <a:endParaRPr lang="zh-CN" altLang="en-US" sz="4000" b="1" dirty="0">
              <a:latin typeface="宋体" panose="02010600030101010101" pitchFamily="2" charset="-122"/>
              <a:ea typeface="宋体" panose="02010600030101010101" pitchFamily="2" charset="-122"/>
            </a:endParaRPr>
          </a:p>
        </p:txBody>
      </p:sp>
      <p:sp>
        <p:nvSpPr>
          <p:cNvPr id="658435" name="Rectangle 3"/>
          <p:cNvSpPr>
            <a:spLocks noGrp="1" noChangeArrowheads="1"/>
          </p:cNvSpPr>
          <p:nvPr>
            <p:ph type="body" idx="1"/>
          </p:nvPr>
        </p:nvSpPr>
        <p:spPr>
          <a:xfrm>
            <a:off x="533400" y="793115"/>
            <a:ext cx="8415655" cy="5513070"/>
          </a:xfrm>
        </p:spPr>
        <p:txBody>
          <a:bodyPr/>
          <a:lstStyle/>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分词</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定义：在中文文本的词与词之间加上空格。</a:t>
            </a:r>
            <a:endParaRPr lang="zh-CN" altLang="en-US"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非用词（停用词）</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定义：在文本中起辅助作用的词。</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分类：</a:t>
            </a:r>
            <a:endParaRPr lang="zh-CN" altLang="en-US" sz="2400" b="1"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b="1" dirty="0">
                <a:latin typeface="宋体" panose="02010600030101010101" pitchFamily="2" charset="-122"/>
                <a:ea typeface="宋体" panose="02010600030101010101" pitchFamily="2" charset="-122"/>
              </a:rPr>
              <a:t>虚词：英文中的“</a:t>
            </a:r>
            <a:r>
              <a:rPr lang="en-US" altLang="zh-CN" b="1" dirty="0" err="1">
                <a:latin typeface="宋体" panose="02010600030101010101" pitchFamily="2" charset="-122"/>
                <a:ea typeface="宋体" panose="02010600030101010101" pitchFamily="2" charset="-122"/>
              </a:rPr>
              <a:t>a,the,of,for,with,in,at</a:t>
            </a:r>
            <a:r>
              <a:rPr lang="en-US" altLang="zh-CN" b="1" dirty="0">
                <a:latin typeface="宋体" panose="02010600030101010101" pitchFamily="2" charset="-122"/>
                <a:ea typeface="宋体" panose="02010600030101010101" pitchFamily="2" charset="-122"/>
              </a:rPr>
              <a:t>,  …”</a:t>
            </a:r>
            <a:endParaRPr lang="en-US" altLang="zh-CN" b="1" dirty="0">
              <a:latin typeface="宋体" panose="02010600030101010101" pitchFamily="2" charset="-122"/>
              <a:ea typeface="宋体" panose="02010600030101010101" pitchFamily="2" charset="-122"/>
            </a:endParaRPr>
          </a:p>
          <a:p>
            <a:pPr lvl="3">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中文中的“的，地，得，…”	</a:t>
            </a:r>
            <a:endParaRPr lang="en-US" altLang="zh-CN" sz="2400" b="1" dirty="0">
              <a:latin typeface="宋体" panose="02010600030101010101" pitchFamily="2" charset="-122"/>
              <a:ea typeface="宋体" panose="02010600030101010101" pitchFamily="2" charset="-122"/>
            </a:endParaRPr>
          </a:p>
          <a:p>
            <a:pPr lvl="2">
              <a:lnSpc>
                <a:spcPct val="120000"/>
              </a:lnSpc>
              <a:spcBef>
                <a:spcPts val="20"/>
              </a:spcBef>
              <a:spcAft>
                <a:spcPts val="0"/>
              </a:spcAft>
            </a:pPr>
            <a:r>
              <a:rPr lang="zh-CN" altLang="en-US" b="1" dirty="0">
                <a:latin typeface="宋体" panose="02010600030101010101" pitchFamily="2" charset="-122"/>
                <a:ea typeface="宋体" panose="02010600030101010101" pitchFamily="2" charset="-122"/>
              </a:rPr>
              <a:t>实词：数据库会议上的论文中的“数据库”一词，视为非用词</a:t>
            </a:r>
            <a:endParaRPr lang="zh-CN" altLang="en-US"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词根问题</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en-US" altLang="zh-CN" sz="2400" b="1" u="sng" dirty="0">
                <a:latin typeface="宋体" panose="02010600030101010101" pitchFamily="2" charset="-122"/>
                <a:ea typeface="宋体" panose="02010600030101010101" pitchFamily="2" charset="-122"/>
              </a:rPr>
              <a:t>compute</a:t>
            </a:r>
            <a:r>
              <a:rPr lang="en-US" altLang="zh-CN" sz="2400" b="1" dirty="0">
                <a:latin typeface="宋体" panose="02010600030101010101" pitchFamily="2" charset="-122"/>
                <a:ea typeface="宋体" panose="02010600030101010101" pitchFamily="2" charset="-122"/>
              </a:rPr>
              <a:t> , </a:t>
            </a:r>
            <a:r>
              <a:rPr lang="en-US" altLang="zh-CN" sz="2400" b="1" u="sng" dirty="0">
                <a:latin typeface="宋体" panose="02010600030101010101" pitchFamily="2" charset="-122"/>
                <a:ea typeface="宋体" panose="02010600030101010101" pitchFamily="2" charset="-122"/>
              </a:rPr>
              <a:t>compute</a:t>
            </a:r>
            <a:r>
              <a:rPr lang="en-US" altLang="zh-CN" sz="2400" b="1" dirty="0">
                <a:latin typeface="宋体" panose="02010600030101010101" pitchFamily="2" charset="-122"/>
                <a:ea typeface="宋体" panose="02010600030101010101" pitchFamily="2" charset="-122"/>
              </a:rPr>
              <a:t>s , </a:t>
            </a:r>
            <a:r>
              <a:rPr lang="en-US" altLang="zh-CN" sz="2400" b="1" u="sng" dirty="0">
                <a:latin typeface="宋体" panose="02010600030101010101" pitchFamily="2" charset="-122"/>
                <a:ea typeface="宋体" panose="02010600030101010101" pitchFamily="2" charset="-122"/>
              </a:rPr>
              <a:t>compute</a:t>
            </a:r>
            <a:r>
              <a:rPr lang="en-US" altLang="zh-CN" sz="2400" b="1" dirty="0">
                <a:latin typeface="宋体" panose="02010600030101010101" pitchFamily="2" charset="-122"/>
                <a:ea typeface="宋体" panose="02010600030101010101" pitchFamily="2" charset="-122"/>
              </a:rPr>
              <a:t>d </a:t>
            </a:r>
            <a:r>
              <a:rPr lang="zh-CN" altLang="en-US" sz="2400" b="1" dirty="0">
                <a:latin typeface="宋体" panose="02010600030101010101" pitchFamily="2" charset="-122"/>
                <a:ea typeface="宋体" panose="02010600030101010101" pitchFamily="2" charset="-122"/>
              </a:rPr>
              <a:t>视为同一个词（变形而已）</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C688302-4C22-45FE-811E-B7713C6D79A6}" type="slidenum">
              <a:rPr lang="zh-CN" altLang="en-US"/>
            </a:fld>
            <a:endParaRPr lang="en-US" altLang="zh-CN"/>
          </a:p>
        </p:txBody>
      </p:sp>
      <p:sp>
        <p:nvSpPr>
          <p:cNvPr id="615426" name="Rectangle 2"/>
          <p:cNvSpPr>
            <a:spLocks noGrp="1" noChangeArrowheads="1"/>
          </p:cNvSpPr>
          <p:nvPr>
            <p:ph type="title"/>
          </p:nvPr>
        </p:nvSpPr>
        <p:spPr>
          <a:xfrm>
            <a:off x="676275" y="0"/>
            <a:ext cx="8183880" cy="572770"/>
          </a:xfrm>
        </p:spPr>
        <p:txBody>
          <a:bodyPr/>
          <a:lstStyle/>
          <a:p>
            <a:r>
              <a:rPr lang="zh-CN" altLang="en-US" sz="4000" b="1" dirty="0">
                <a:latin typeface="宋体" panose="02010600030101010101" pitchFamily="2" charset="-122"/>
                <a:ea typeface="宋体" panose="02010600030101010101" pitchFamily="2" charset="-122"/>
              </a:rPr>
              <a:t>自动分词</a:t>
            </a:r>
            <a:endParaRPr lang="zh-CN" altLang="en-US" sz="4000" b="1" dirty="0">
              <a:latin typeface="宋体" panose="02010600030101010101" pitchFamily="2" charset="-122"/>
              <a:ea typeface="宋体" panose="02010600030101010101" pitchFamily="2" charset="-122"/>
            </a:endParaRPr>
          </a:p>
        </p:txBody>
      </p:sp>
      <p:sp>
        <p:nvSpPr>
          <p:cNvPr id="615427" name="Rectangle 3"/>
          <p:cNvSpPr>
            <a:spLocks noGrp="1" noChangeArrowheads="1"/>
          </p:cNvSpPr>
          <p:nvPr>
            <p:ph type="body" idx="1"/>
          </p:nvPr>
        </p:nvSpPr>
        <p:spPr>
          <a:xfrm>
            <a:off x="457200" y="1106805"/>
            <a:ext cx="8415655" cy="4014470"/>
          </a:xfrm>
        </p:spPr>
        <p:txBody>
          <a:bodyPr/>
          <a:lstStyle/>
          <a:p>
            <a:pPr>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自动分词的用处：</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中文文本的自动检索、过滤、分类及摘要</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中文文本的自动校对</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汉外机器翻译</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汉字识别与汉语语音识别的后处理</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汉语语音合成</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以句子为单位的汉字键盘输入</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汉字简繁体转换</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2832D0-B2D3-46B2-A3A7-1758970CF8ED}" type="slidenum">
              <a:rPr lang="zh-CN" altLang="en-US"/>
            </a:fld>
            <a:endParaRPr lang="en-US" altLang="zh-CN"/>
          </a:p>
        </p:txBody>
      </p:sp>
      <p:sp>
        <p:nvSpPr>
          <p:cNvPr id="616452" name="Rectangle 4"/>
          <p:cNvSpPr>
            <a:spLocks noChangeArrowheads="1"/>
          </p:cNvSpPr>
          <p:nvPr/>
        </p:nvSpPr>
        <p:spPr bwMode="auto">
          <a:xfrm>
            <a:off x="99060" y="0"/>
            <a:ext cx="9070340" cy="64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562" tIns="46038" rIns="182562" bIns="46038">
            <a:spAutoFit/>
          </a:bodyPr>
          <a:lstStyle/>
          <a:p>
            <a:pPr algn="ctr" eaLnBrk="0" hangingPunct="0">
              <a:lnSpc>
                <a:spcPct val="90000"/>
              </a:lnSpc>
            </a:pPr>
            <a:r>
              <a:rPr kumimoji="0" lang="zh-CN" altLang="en-US" sz="4000" b="1" dirty="0">
                <a:solidFill>
                  <a:srgbClr val="FFFF00"/>
                </a:solidFill>
                <a:effectLst>
                  <a:outerShdw blurRad="38100" dist="38100" dir="2700000" algn="tl">
                    <a:srgbClr val="C0C0C0"/>
                  </a:outerShdw>
                </a:effectLst>
                <a:latin typeface="Arial" panose="020B0604020202020204" pitchFamily="34" charset="0"/>
              </a:rPr>
              <a:t>主要的分词方法</a:t>
            </a:r>
            <a:endParaRPr kumimoji="0" lang="zh-CN" altLang="en-US" sz="4000" b="1" dirty="0">
              <a:solidFill>
                <a:srgbClr val="FFFF00"/>
              </a:solidFill>
              <a:effectLst>
                <a:outerShdw blurRad="38100" dist="38100" dir="2700000" algn="tl">
                  <a:srgbClr val="C0C0C0"/>
                </a:outerShdw>
              </a:effectLst>
              <a:latin typeface="Arial" panose="020B0604020202020204" pitchFamily="34" charset="0"/>
            </a:endParaRPr>
          </a:p>
        </p:txBody>
      </p:sp>
      <p:sp>
        <p:nvSpPr>
          <p:cNvPr id="616453" name="Rectangle 5"/>
          <p:cNvSpPr>
            <a:spLocks noChangeArrowheads="1"/>
          </p:cNvSpPr>
          <p:nvPr/>
        </p:nvSpPr>
        <p:spPr bwMode="auto">
          <a:xfrm>
            <a:off x="305435" y="535940"/>
            <a:ext cx="853249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562" tIns="46038" rIns="182562" bIns="46038">
            <a:spAutoFit/>
          </a:bodyPr>
          <a:lstStyle/>
          <a:p>
            <a:pPr marL="342900" indent="-342900" eaLnBrk="0" hangingPunct="0">
              <a:lnSpc>
                <a:spcPct val="100000"/>
              </a:lnSpc>
              <a:spcBef>
                <a:spcPts val="30"/>
              </a:spcBef>
              <a:spcAft>
                <a:spcPts val="0"/>
              </a:spcAft>
              <a:buClr>
                <a:srgbClr val="000000"/>
              </a:buClr>
              <a:buSzPct val="100000"/>
              <a:buFont typeface="Arial" panose="020B0604020202020204" pitchFamily="34" charset="0"/>
              <a:buChar char="•"/>
            </a:pPr>
            <a:r>
              <a:rPr kumimoji="0" lang="zh-CN" altLang="en-US" b="1" dirty="0">
                <a:latin typeface="宋体" panose="02010600030101010101" pitchFamily="2" charset="-122"/>
              </a:rPr>
              <a:t>最大匹配法（</a:t>
            </a:r>
            <a:r>
              <a:rPr kumimoji="0" lang="en-US" altLang="zh-CN" b="1" dirty="0">
                <a:latin typeface="宋体" panose="02010600030101010101" pitchFamily="2" charset="-122"/>
              </a:rPr>
              <a:t>Maximum Matching method, MM</a:t>
            </a:r>
            <a:r>
              <a:rPr kumimoji="0" lang="zh-CN" altLang="en-US" b="1" dirty="0">
                <a:latin typeface="宋体" panose="02010600030101010101" pitchFamily="2" charset="-122"/>
              </a:rPr>
              <a:t>法）：选取包含6-8个汉字的符号串作为最大符号串，把最大符号串与词典中的单词条目相匹配，如果不能匹配，就削掉一个汉字继续匹配，直到在词典中找到相应的单词为止。匹配的方向是从右向左。</a:t>
            </a:r>
            <a:endParaRPr kumimoji="0" lang="zh-CN" altLang="en-US" b="1" dirty="0">
              <a:latin typeface="宋体" panose="02010600030101010101" pitchFamily="2" charset="-122"/>
            </a:endParaRPr>
          </a:p>
          <a:p>
            <a:pPr marL="342900" indent="-342900" eaLnBrk="0" hangingPunct="0">
              <a:lnSpc>
                <a:spcPct val="100000"/>
              </a:lnSpc>
              <a:spcBef>
                <a:spcPts val="30"/>
              </a:spcBef>
              <a:spcAft>
                <a:spcPts val="0"/>
              </a:spcAft>
              <a:buClr>
                <a:srgbClr val="000000"/>
              </a:buClr>
              <a:buSzPct val="100000"/>
              <a:buFont typeface="Arial" panose="020B0604020202020204" pitchFamily="34" charset="0"/>
              <a:buChar char="•"/>
            </a:pPr>
            <a:r>
              <a:rPr kumimoji="0" lang="zh-CN" altLang="en-US" b="1" dirty="0">
                <a:latin typeface="宋体" panose="02010600030101010101" pitchFamily="2" charset="-122"/>
              </a:rPr>
              <a:t>逆向最大匹配法（</a:t>
            </a:r>
            <a:r>
              <a:rPr kumimoji="0" lang="en-US" altLang="zh-CN" b="1" dirty="0">
                <a:latin typeface="宋体" panose="02010600030101010101" pitchFamily="2" charset="-122"/>
              </a:rPr>
              <a:t>Reverse Maximum method, RMM</a:t>
            </a:r>
            <a:r>
              <a:rPr kumimoji="0" lang="zh-CN" altLang="en-US" b="1" dirty="0">
                <a:latin typeface="宋体" panose="02010600030101010101" pitchFamily="2" charset="-122"/>
              </a:rPr>
              <a:t>法）：匹配方向与</a:t>
            </a:r>
            <a:r>
              <a:rPr kumimoji="0" lang="en-US" altLang="zh-CN" b="1" dirty="0">
                <a:latin typeface="宋体" panose="02010600030101010101" pitchFamily="2" charset="-122"/>
              </a:rPr>
              <a:t>MM</a:t>
            </a:r>
            <a:r>
              <a:rPr kumimoji="0" lang="zh-CN" altLang="en-US" b="1" dirty="0">
                <a:latin typeface="宋体" panose="02010600030101010101" pitchFamily="2" charset="-122"/>
              </a:rPr>
              <a:t>法相反，是从左向右。实验表明：对于汉语来说，逆向最大匹配法比最大匹配法更有效。</a:t>
            </a:r>
            <a:endParaRPr kumimoji="0" lang="zh-CN" altLang="en-US" b="1" dirty="0">
              <a:latin typeface="宋体" panose="02010600030101010101" pitchFamily="2" charset="-122"/>
            </a:endParaRPr>
          </a:p>
          <a:p>
            <a:pPr marL="342900" indent="-342900" eaLnBrk="0" hangingPunct="0">
              <a:lnSpc>
                <a:spcPct val="100000"/>
              </a:lnSpc>
              <a:spcBef>
                <a:spcPts val="30"/>
              </a:spcBef>
              <a:spcAft>
                <a:spcPts val="0"/>
              </a:spcAft>
              <a:buClr>
                <a:srgbClr val="000000"/>
              </a:buClr>
              <a:buSzPct val="100000"/>
              <a:buFont typeface="Arial" panose="020B0604020202020204" pitchFamily="34" charset="0"/>
              <a:buChar char="•"/>
            </a:pPr>
            <a:r>
              <a:rPr kumimoji="0" lang="zh-CN" altLang="en-US" b="1" dirty="0">
                <a:latin typeface="宋体" panose="02010600030101010101" pitchFamily="2" charset="-122"/>
              </a:rPr>
              <a:t>双向匹配法（</a:t>
            </a:r>
            <a:r>
              <a:rPr kumimoji="0" lang="en-US" altLang="zh-CN" b="1" dirty="0">
                <a:latin typeface="宋体" panose="02010600030101010101" pitchFamily="2" charset="-122"/>
              </a:rPr>
              <a:t>Bi-direction Matching method, BM</a:t>
            </a:r>
            <a:r>
              <a:rPr kumimoji="0" lang="zh-CN" altLang="en-US" b="1" dirty="0">
                <a:latin typeface="宋体" panose="02010600030101010101" pitchFamily="2" charset="-122"/>
              </a:rPr>
              <a:t>法）：比较</a:t>
            </a:r>
            <a:r>
              <a:rPr kumimoji="0" lang="en-US" altLang="zh-CN" b="1" dirty="0">
                <a:latin typeface="宋体" panose="02010600030101010101" pitchFamily="2" charset="-122"/>
              </a:rPr>
              <a:t>MM</a:t>
            </a:r>
            <a:r>
              <a:rPr kumimoji="0" lang="zh-CN" altLang="en-US" b="1" dirty="0">
                <a:latin typeface="宋体" panose="02010600030101010101" pitchFamily="2" charset="-122"/>
              </a:rPr>
              <a:t>法与</a:t>
            </a:r>
            <a:r>
              <a:rPr kumimoji="0" lang="en-US" altLang="zh-CN" b="1" dirty="0">
                <a:latin typeface="宋体" panose="02010600030101010101" pitchFamily="2" charset="-122"/>
              </a:rPr>
              <a:t>RMM</a:t>
            </a:r>
            <a:r>
              <a:rPr kumimoji="0" lang="zh-CN" altLang="en-US" b="1" dirty="0">
                <a:latin typeface="宋体" panose="02010600030101010101" pitchFamily="2" charset="-122"/>
              </a:rPr>
              <a:t>法的分词结果，从而决定正确的分词。</a:t>
            </a:r>
            <a:endParaRPr kumimoji="0" lang="zh-CN" altLang="en-US" b="1" dirty="0">
              <a:latin typeface="宋体" panose="02010600030101010101" pitchFamily="2" charset="-122"/>
            </a:endParaRPr>
          </a:p>
          <a:p>
            <a:pPr marL="342900" indent="-342900" eaLnBrk="0" hangingPunct="0">
              <a:lnSpc>
                <a:spcPct val="100000"/>
              </a:lnSpc>
              <a:spcBef>
                <a:spcPts val="30"/>
              </a:spcBef>
              <a:spcAft>
                <a:spcPts val="0"/>
              </a:spcAft>
              <a:buClr>
                <a:srgbClr val="000000"/>
              </a:buClr>
              <a:buSzPct val="100000"/>
              <a:buFont typeface="Arial" panose="020B0604020202020204" pitchFamily="34" charset="0"/>
              <a:buChar char="•"/>
            </a:pPr>
            <a:r>
              <a:rPr kumimoji="0" lang="zh-CN" altLang="en-US" b="1" dirty="0">
                <a:latin typeface="宋体" panose="02010600030101010101" pitchFamily="2" charset="-122"/>
              </a:rPr>
              <a:t>最佳匹配法（</a:t>
            </a:r>
            <a:r>
              <a:rPr kumimoji="0" lang="en-US" altLang="zh-CN" b="1" dirty="0">
                <a:latin typeface="宋体" panose="02010600030101010101" pitchFamily="2" charset="-122"/>
              </a:rPr>
              <a:t>Optimum Matching method, OM</a:t>
            </a:r>
            <a:r>
              <a:rPr kumimoji="0" lang="zh-CN" altLang="en-US" b="1" dirty="0">
                <a:latin typeface="宋体" panose="02010600030101010101" pitchFamily="2" charset="-122"/>
              </a:rPr>
              <a:t>法）：将词典中的单词按它们在文本中的出现频度的大小排列，高频度的单词排在前，频度低的单词排在后，从而提高匹配的速度。</a:t>
            </a:r>
            <a:endParaRPr kumimoji="0" lang="zh-CN" altLang="en-US" b="1" dirty="0">
              <a:latin typeface="宋体" panose="02010600030101010101" pitchFamily="2" charset="-122"/>
            </a:endParaRPr>
          </a:p>
          <a:p>
            <a:pPr marL="342900" indent="-342900" eaLnBrk="0" hangingPunct="0">
              <a:lnSpc>
                <a:spcPct val="100000"/>
              </a:lnSpc>
              <a:spcBef>
                <a:spcPts val="30"/>
              </a:spcBef>
              <a:spcAft>
                <a:spcPts val="0"/>
              </a:spcAft>
              <a:buClr>
                <a:srgbClr val="000000"/>
              </a:buClr>
              <a:buSzPct val="100000"/>
              <a:buFont typeface="Arial" panose="020B0604020202020204" pitchFamily="34" charset="0"/>
              <a:buChar char="•"/>
            </a:pPr>
            <a:r>
              <a:rPr kumimoji="0" lang="zh-CN" altLang="en-US" b="1" dirty="0">
                <a:latin typeface="宋体" panose="02010600030101010101" pitchFamily="2" charset="-122"/>
              </a:rPr>
              <a:t>联想-回溯法（</a:t>
            </a:r>
            <a:r>
              <a:rPr kumimoji="0" lang="en-US" altLang="zh-CN" b="1" dirty="0">
                <a:latin typeface="宋体" panose="02010600030101010101" pitchFamily="2" charset="-122"/>
              </a:rPr>
              <a:t>Association-Backtracking method, AB</a:t>
            </a:r>
            <a:r>
              <a:rPr kumimoji="0" lang="zh-CN" altLang="en-US" b="1" dirty="0">
                <a:latin typeface="宋体" panose="02010600030101010101" pitchFamily="2" charset="-122"/>
              </a:rPr>
              <a:t>法）：采用联想和回溯的机制来进行匹配。</a:t>
            </a:r>
            <a:br>
              <a:rPr kumimoji="0" lang="zh-CN" altLang="en-US" b="1" dirty="0">
                <a:latin typeface="宋体" panose="02010600030101010101" pitchFamily="2" charset="-122"/>
              </a:rPr>
            </a:br>
            <a:endParaRPr kumimoji="0" lang="zh-CN" altLang="en-US" b="1" dirty="0">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083A2DCA-F73D-4FDD-8F65-5B19171C75ED}" type="slidenum">
              <a:rPr lang="zh-CN" altLang="en-US"/>
            </a:fld>
            <a:endParaRPr lang="en-US" altLang="zh-CN"/>
          </a:p>
        </p:txBody>
      </p:sp>
      <p:sp>
        <p:nvSpPr>
          <p:cNvPr id="657410" name="Rectangle 2"/>
          <p:cNvSpPr>
            <a:spLocks noGrp="1" noChangeArrowheads="1"/>
          </p:cNvSpPr>
          <p:nvPr>
            <p:ph type="title"/>
          </p:nvPr>
        </p:nvSpPr>
        <p:spPr>
          <a:xfrm>
            <a:off x="685165" y="0"/>
            <a:ext cx="8098790" cy="647700"/>
          </a:xfrm>
        </p:spPr>
        <p:txBody>
          <a:bodyPr/>
          <a:lstStyle/>
          <a:p>
            <a:r>
              <a:rPr lang="zh-CN" altLang="en-US" sz="4000" b="1" dirty="0">
                <a:latin typeface="宋体" panose="02010600030101010101" pitchFamily="2" charset="-122"/>
                <a:ea typeface="宋体" panose="02010600030101010101" pitchFamily="2" charset="-122"/>
              </a:rPr>
              <a:t>学习与知识模式的提取</a:t>
            </a:r>
            <a:endParaRPr lang="zh-CN" altLang="en-US" sz="4000" b="1" dirty="0">
              <a:latin typeface="宋体" panose="02010600030101010101" pitchFamily="2" charset="-122"/>
              <a:ea typeface="宋体" panose="02010600030101010101" pitchFamily="2" charset="-122"/>
            </a:endParaRPr>
          </a:p>
        </p:txBody>
      </p:sp>
      <p:grpSp>
        <p:nvGrpSpPr>
          <p:cNvPr id="657411" name="Group 3"/>
          <p:cNvGrpSpPr/>
          <p:nvPr/>
        </p:nvGrpSpPr>
        <p:grpSpPr bwMode="auto">
          <a:xfrm>
            <a:off x="685800" y="1219200"/>
            <a:ext cx="7772400" cy="4657725"/>
            <a:chOff x="336" y="768"/>
            <a:chExt cx="4896" cy="2400"/>
          </a:xfrm>
        </p:grpSpPr>
        <p:sp>
          <p:nvSpPr>
            <p:cNvPr id="657412" name="Text Box 4"/>
            <p:cNvSpPr txBox="1">
              <a:spLocks noChangeArrowheads="1"/>
            </p:cNvSpPr>
            <p:nvPr/>
          </p:nvSpPr>
          <p:spPr bwMode="auto">
            <a:xfrm>
              <a:off x="336" y="1152"/>
              <a:ext cx="288" cy="1392"/>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文本源</a:t>
              </a:r>
              <a:endParaRPr kumimoji="0" lang="zh-CN" altLang="en-US" sz="2200" b="1">
                <a:latin typeface="Times New Roman" panose="02020603050405020304" pitchFamily="18" charset="0"/>
              </a:endParaRPr>
            </a:p>
          </p:txBody>
        </p:sp>
        <p:sp>
          <p:nvSpPr>
            <p:cNvPr id="657413" name="Text Box 5"/>
            <p:cNvSpPr txBox="1">
              <a:spLocks noChangeArrowheads="1"/>
            </p:cNvSpPr>
            <p:nvPr/>
          </p:nvSpPr>
          <p:spPr bwMode="auto">
            <a:xfrm>
              <a:off x="816" y="768"/>
              <a:ext cx="2688" cy="2064"/>
            </a:xfrm>
            <a:prstGeom prst="rect">
              <a:avLst/>
            </a:prstGeom>
            <a:noFill/>
            <a:ln w="9525">
              <a:solidFill>
                <a:srgbClr val="00FFFF"/>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endParaRPr kumimoji="0" lang="zh-CN" altLang="en-US" sz="2200">
                <a:latin typeface="Times New Roman" panose="02020603050405020304" pitchFamily="18" charset="0"/>
              </a:endParaRPr>
            </a:p>
          </p:txBody>
        </p:sp>
        <p:sp>
          <p:nvSpPr>
            <p:cNvPr id="657414" name="Text Box 6"/>
            <p:cNvSpPr txBox="1">
              <a:spLocks noChangeArrowheads="1"/>
            </p:cNvSpPr>
            <p:nvPr/>
          </p:nvSpPr>
          <p:spPr bwMode="auto">
            <a:xfrm>
              <a:off x="2544" y="1056"/>
              <a:ext cx="816" cy="624"/>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文本结构分析器</a:t>
              </a:r>
              <a:endParaRPr kumimoji="0" lang="zh-CN" altLang="en-US" sz="2200" b="1">
                <a:latin typeface="Times New Roman" panose="02020603050405020304" pitchFamily="18" charset="0"/>
              </a:endParaRPr>
            </a:p>
          </p:txBody>
        </p:sp>
        <p:sp>
          <p:nvSpPr>
            <p:cNvPr id="657415" name="AutoShape 7"/>
            <p:cNvSpPr>
              <a:spLocks noChangeArrowheads="1"/>
            </p:cNvSpPr>
            <p:nvPr/>
          </p:nvSpPr>
          <p:spPr bwMode="auto">
            <a:xfrm>
              <a:off x="624" y="1728"/>
              <a:ext cx="192" cy="192"/>
            </a:xfrm>
            <a:prstGeom prst="rightArrow">
              <a:avLst>
                <a:gd name="adj1" fmla="val 50000"/>
                <a:gd name="adj2" fmla="val 25000"/>
              </a:avLst>
            </a:prstGeom>
            <a:solidFill>
              <a:srgbClr val="00FFFF"/>
            </a:solidFill>
            <a:ln w="9525">
              <a:solidFill>
                <a:srgbClr val="00FFFF"/>
              </a:solidFill>
              <a:miter lim="800000"/>
            </a:ln>
          </p:spPr>
          <p:txBody>
            <a:bodyPr/>
            <a:lstStyle/>
            <a:p>
              <a:endParaRPr lang="zh-CN" altLang="en-US"/>
            </a:p>
          </p:txBody>
        </p:sp>
        <p:sp>
          <p:nvSpPr>
            <p:cNvPr id="657416" name="AutoShape 8"/>
            <p:cNvSpPr>
              <a:spLocks noChangeArrowheads="1"/>
            </p:cNvSpPr>
            <p:nvPr/>
          </p:nvSpPr>
          <p:spPr bwMode="auto">
            <a:xfrm>
              <a:off x="3984" y="1728"/>
              <a:ext cx="192" cy="192"/>
            </a:xfrm>
            <a:prstGeom prst="rightArrow">
              <a:avLst>
                <a:gd name="adj1" fmla="val 50000"/>
                <a:gd name="adj2" fmla="val 25000"/>
              </a:avLst>
            </a:prstGeom>
            <a:solidFill>
              <a:srgbClr val="00FFFF"/>
            </a:solidFill>
            <a:ln w="9525">
              <a:solidFill>
                <a:srgbClr val="00FFFF"/>
              </a:solidFill>
              <a:miter lim="800000"/>
            </a:ln>
          </p:spPr>
          <p:txBody>
            <a:bodyPr/>
            <a:lstStyle/>
            <a:p>
              <a:endParaRPr lang="zh-CN" altLang="en-US"/>
            </a:p>
          </p:txBody>
        </p:sp>
        <p:sp>
          <p:nvSpPr>
            <p:cNvPr id="657417" name="AutoShape 9"/>
            <p:cNvSpPr>
              <a:spLocks noChangeArrowheads="1"/>
            </p:cNvSpPr>
            <p:nvPr/>
          </p:nvSpPr>
          <p:spPr bwMode="auto">
            <a:xfrm>
              <a:off x="4464" y="1776"/>
              <a:ext cx="480" cy="192"/>
            </a:xfrm>
            <a:prstGeom prst="rightArrow">
              <a:avLst>
                <a:gd name="adj1" fmla="val 50000"/>
                <a:gd name="adj2" fmla="val 62500"/>
              </a:avLst>
            </a:prstGeom>
            <a:solidFill>
              <a:srgbClr val="00FFFF"/>
            </a:solidFill>
            <a:ln w="9525">
              <a:solidFill>
                <a:srgbClr val="00FFFF"/>
              </a:solidFill>
              <a:miter lim="800000"/>
            </a:ln>
          </p:spPr>
          <p:txBody>
            <a:bodyPr/>
            <a:lstStyle/>
            <a:p>
              <a:endParaRPr lang="zh-CN" altLang="en-US"/>
            </a:p>
          </p:txBody>
        </p:sp>
        <p:sp>
          <p:nvSpPr>
            <p:cNvPr id="657418" name="AutoShape 10"/>
            <p:cNvSpPr>
              <a:spLocks noChangeArrowheads="1"/>
            </p:cNvSpPr>
            <p:nvPr/>
          </p:nvSpPr>
          <p:spPr bwMode="auto">
            <a:xfrm>
              <a:off x="3504" y="1728"/>
              <a:ext cx="192" cy="192"/>
            </a:xfrm>
            <a:prstGeom prst="rightArrow">
              <a:avLst>
                <a:gd name="adj1" fmla="val 50000"/>
                <a:gd name="adj2" fmla="val 25000"/>
              </a:avLst>
            </a:prstGeom>
            <a:solidFill>
              <a:srgbClr val="00FFFF"/>
            </a:solidFill>
            <a:ln w="9525">
              <a:solidFill>
                <a:srgbClr val="00FFFF"/>
              </a:solidFill>
              <a:miter lim="800000"/>
            </a:ln>
          </p:spPr>
          <p:txBody>
            <a:bodyPr/>
            <a:lstStyle/>
            <a:p>
              <a:endParaRPr lang="zh-CN" altLang="en-US"/>
            </a:p>
          </p:txBody>
        </p:sp>
        <p:sp>
          <p:nvSpPr>
            <p:cNvPr id="657419" name="Text Box 11"/>
            <p:cNvSpPr txBox="1">
              <a:spLocks noChangeArrowheads="1"/>
            </p:cNvSpPr>
            <p:nvPr/>
          </p:nvSpPr>
          <p:spPr bwMode="auto">
            <a:xfrm>
              <a:off x="3696" y="1104"/>
              <a:ext cx="288" cy="1440"/>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文本分类器</a:t>
              </a:r>
              <a:endParaRPr kumimoji="0" lang="zh-CN" altLang="en-US" sz="2200" b="1">
                <a:latin typeface="Times New Roman" panose="02020603050405020304" pitchFamily="18" charset="0"/>
              </a:endParaRPr>
            </a:p>
          </p:txBody>
        </p:sp>
        <p:sp>
          <p:nvSpPr>
            <p:cNvPr id="657420" name="Text Box 12"/>
            <p:cNvSpPr txBox="1">
              <a:spLocks noChangeArrowheads="1"/>
            </p:cNvSpPr>
            <p:nvPr/>
          </p:nvSpPr>
          <p:spPr bwMode="auto">
            <a:xfrm>
              <a:off x="1488" y="2928"/>
              <a:ext cx="2592" cy="240"/>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中文文本挖掘模型结构示意图</a:t>
              </a:r>
              <a:endParaRPr kumimoji="0" lang="zh-CN" altLang="en-US" sz="2200" b="1">
                <a:latin typeface="Times New Roman" panose="02020603050405020304" pitchFamily="18" charset="0"/>
              </a:endParaRPr>
            </a:p>
          </p:txBody>
        </p:sp>
        <p:sp>
          <p:nvSpPr>
            <p:cNvPr id="657421" name="Text Box 13"/>
            <p:cNvSpPr txBox="1">
              <a:spLocks noChangeArrowheads="1"/>
            </p:cNvSpPr>
            <p:nvPr/>
          </p:nvSpPr>
          <p:spPr bwMode="auto">
            <a:xfrm>
              <a:off x="960" y="912"/>
              <a:ext cx="288" cy="1776"/>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分词及非用词处理</a:t>
              </a:r>
              <a:endParaRPr kumimoji="0" lang="zh-CN" altLang="en-US" sz="2200" b="1">
                <a:latin typeface="Times New Roman" panose="02020603050405020304" pitchFamily="18" charset="0"/>
              </a:endParaRPr>
            </a:p>
          </p:txBody>
        </p:sp>
        <p:sp>
          <p:nvSpPr>
            <p:cNvPr id="657422" name="Text Box 14"/>
            <p:cNvSpPr txBox="1">
              <a:spLocks noChangeArrowheads="1"/>
            </p:cNvSpPr>
            <p:nvPr/>
          </p:nvSpPr>
          <p:spPr bwMode="auto">
            <a:xfrm>
              <a:off x="1536" y="1008"/>
              <a:ext cx="768" cy="288"/>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特征提取</a:t>
              </a:r>
              <a:endParaRPr kumimoji="0" lang="zh-CN" altLang="en-US" sz="2200" b="1">
                <a:latin typeface="Times New Roman" panose="02020603050405020304" pitchFamily="18" charset="0"/>
              </a:endParaRPr>
            </a:p>
          </p:txBody>
        </p:sp>
        <p:sp>
          <p:nvSpPr>
            <p:cNvPr id="657423" name="Text Box 15"/>
            <p:cNvSpPr txBox="1">
              <a:spLocks noChangeArrowheads="1"/>
            </p:cNvSpPr>
            <p:nvPr/>
          </p:nvSpPr>
          <p:spPr bwMode="auto">
            <a:xfrm>
              <a:off x="1536" y="1440"/>
              <a:ext cx="720" cy="288"/>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名字识别</a:t>
              </a:r>
              <a:endParaRPr kumimoji="0" lang="zh-CN" altLang="en-US" sz="2200" b="1">
                <a:latin typeface="Times New Roman" panose="02020603050405020304" pitchFamily="18" charset="0"/>
              </a:endParaRPr>
            </a:p>
          </p:txBody>
        </p:sp>
        <p:sp>
          <p:nvSpPr>
            <p:cNvPr id="657424" name="Text Box 16"/>
            <p:cNvSpPr txBox="1">
              <a:spLocks noChangeArrowheads="1"/>
            </p:cNvSpPr>
            <p:nvPr/>
          </p:nvSpPr>
          <p:spPr bwMode="auto">
            <a:xfrm>
              <a:off x="1536" y="1872"/>
              <a:ext cx="720" cy="288"/>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日期处理</a:t>
              </a:r>
              <a:endParaRPr kumimoji="0" lang="zh-CN" altLang="en-US" sz="2200" b="1">
                <a:latin typeface="Times New Roman" panose="02020603050405020304" pitchFamily="18" charset="0"/>
              </a:endParaRPr>
            </a:p>
          </p:txBody>
        </p:sp>
        <p:sp>
          <p:nvSpPr>
            <p:cNvPr id="657425" name="Text Box 17"/>
            <p:cNvSpPr txBox="1">
              <a:spLocks noChangeArrowheads="1"/>
            </p:cNvSpPr>
            <p:nvPr/>
          </p:nvSpPr>
          <p:spPr bwMode="auto">
            <a:xfrm>
              <a:off x="1536" y="2304"/>
              <a:ext cx="720" cy="288"/>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数字处理</a:t>
              </a:r>
              <a:endParaRPr kumimoji="0" lang="zh-CN" altLang="en-US" sz="2200" b="1">
                <a:latin typeface="Times New Roman" panose="02020603050405020304" pitchFamily="18" charset="0"/>
              </a:endParaRPr>
            </a:p>
          </p:txBody>
        </p:sp>
        <p:sp>
          <p:nvSpPr>
            <p:cNvPr id="657426" name="Text Box 18"/>
            <p:cNvSpPr txBox="1">
              <a:spLocks noChangeArrowheads="1"/>
            </p:cNvSpPr>
            <p:nvPr/>
          </p:nvSpPr>
          <p:spPr bwMode="auto">
            <a:xfrm>
              <a:off x="1440" y="912"/>
              <a:ext cx="912" cy="1776"/>
            </a:xfrm>
            <a:prstGeom prst="rect">
              <a:avLst/>
            </a:prstGeom>
            <a:noFill/>
            <a:ln w="9525">
              <a:solidFill>
                <a:srgbClr val="00FFFF"/>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endParaRPr kumimoji="0" lang="zh-CN" altLang="en-US" sz="2200">
                <a:latin typeface="Times New Roman" panose="02020603050405020304" pitchFamily="18" charset="0"/>
              </a:endParaRPr>
            </a:p>
          </p:txBody>
        </p:sp>
        <p:sp>
          <p:nvSpPr>
            <p:cNvPr id="657427" name="Line 19"/>
            <p:cNvSpPr>
              <a:spLocks noChangeShapeType="1"/>
            </p:cNvSpPr>
            <p:nvPr/>
          </p:nvSpPr>
          <p:spPr bwMode="auto">
            <a:xfrm>
              <a:off x="1248" y="1824"/>
              <a:ext cx="192" cy="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sp>
          <p:nvSpPr>
            <p:cNvPr id="657428" name="Text Box 20"/>
            <p:cNvSpPr txBox="1">
              <a:spLocks noChangeArrowheads="1"/>
            </p:cNvSpPr>
            <p:nvPr/>
          </p:nvSpPr>
          <p:spPr bwMode="auto">
            <a:xfrm>
              <a:off x="2544" y="1920"/>
              <a:ext cx="816" cy="624"/>
            </a:xfrm>
            <a:prstGeom prst="rect">
              <a:avLst/>
            </a:prstGeom>
            <a:noFill/>
            <a:ln w="9525">
              <a:solidFill>
                <a:srgbClr val="00FFFF"/>
              </a:solidFill>
              <a:miter lim="800000"/>
            </a:ln>
            <a:extLst>
              <a:ext uri="{909E8E84-426E-40DD-AFC4-6F175D3DCCD1}">
                <a14:hiddenFill xmlns:a14="http://schemas.microsoft.com/office/drawing/2010/main">
                  <a:solidFill>
                    <a:srgbClr val="FFFFFF"/>
                  </a:solidFill>
                </a14:hiddenFill>
              </a:ext>
            </a:extLst>
          </p:spPr>
          <p:txBody>
            <a:bodyPr lIns="0" tIns="0" rIns="0" bIns="0" anchor="ctr" anchorCtr="1"/>
            <a:lstStyle/>
            <a:p>
              <a:pPr algn="ctr" eaLnBrk="0" hangingPunct="0"/>
              <a:r>
                <a:rPr kumimoji="0" lang="zh-CN" altLang="en-US" sz="2200" b="1">
                  <a:latin typeface="Times New Roman" panose="02020603050405020304" pitchFamily="18" charset="0"/>
                </a:rPr>
                <a:t>文本摘要生成器</a:t>
              </a:r>
              <a:endParaRPr kumimoji="0" lang="zh-CN" altLang="en-US" sz="2200" b="1">
                <a:latin typeface="Times New Roman" panose="02020603050405020304" pitchFamily="18" charset="0"/>
              </a:endParaRPr>
            </a:p>
          </p:txBody>
        </p:sp>
        <p:sp>
          <p:nvSpPr>
            <p:cNvPr id="657429" name="Line 21"/>
            <p:cNvSpPr>
              <a:spLocks noChangeShapeType="1"/>
            </p:cNvSpPr>
            <p:nvPr/>
          </p:nvSpPr>
          <p:spPr bwMode="auto">
            <a:xfrm>
              <a:off x="2352" y="1392"/>
              <a:ext cx="192" cy="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sp>
          <p:nvSpPr>
            <p:cNvPr id="657430" name="Line 22"/>
            <p:cNvSpPr>
              <a:spLocks noChangeShapeType="1"/>
            </p:cNvSpPr>
            <p:nvPr/>
          </p:nvSpPr>
          <p:spPr bwMode="auto">
            <a:xfrm>
              <a:off x="2352" y="2256"/>
              <a:ext cx="192" cy="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562" tIns="46038" rIns="182562" bIns="46038" anchor="ctr">
              <a:spAutoFit/>
            </a:bodyPr>
            <a:lstStyle/>
            <a:p>
              <a:endParaRPr lang="zh-CN" altLang="en-US"/>
            </a:p>
          </p:txBody>
        </p:sp>
        <p:sp>
          <p:nvSpPr>
            <p:cNvPr id="657431" name="Text Box 23"/>
            <p:cNvSpPr txBox="1">
              <a:spLocks noChangeArrowheads="1"/>
            </p:cNvSpPr>
            <p:nvPr/>
          </p:nvSpPr>
          <p:spPr bwMode="auto">
            <a:xfrm>
              <a:off x="4176" y="1104"/>
              <a:ext cx="288" cy="1440"/>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用户界面</a:t>
              </a:r>
              <a:endParaRPr kumimoji="0" lang="zh-CN" altLang="en-US" sz="2200" b="1">
                <a:latin typeface="Times New Roman" panose="02020603050405020304" pitchFamily="18" charset="0"/>
              </a:endParaRPr>
            </a:p>
          </p:txBody>
        </p:sp>
        <p:sp>
          <p:nvSpPr>
            <p:cNvPr id="657432" name="Text Box 24"/>
            <p:cNvSpPr txBox="1">
              <a:spLocks noChangeArrowheads="1"/>
            </p:cNvSpPr>
            <p:nvPr/>
          </p:nvSpPr>
          <p:spPr bwMode="auto">
            <a:xfrm>
              <a:off x="4944" y="1104"/>
              <a:ext cx="288" cy="1440"/>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用</a:t>
              </a:r>
              <a:endParaRPr kumimoji="0" lang="zh-CN" altLang="en-US" sz="2200" b="1">
                <a:latin typeface="Times New Roman" panose="02020603050405020304" pitchFamily="18" charset="0"/>
              </a:endParaRPr>
            </a:p>
            <a:p>
              <a:pPr algn="ctr" eaLnBrk="0" hangingPunct="0"/>
              <a:endParaRPr kumimoji="0" lang="zh-CN" altLang="en-US" sz="2200" b="1">
                <a:latin typeface="Times New Roman" panose="02020603050405020304" pitchFamily="18" charset="0"/>
              </a:endParaRPr>
            </a:p>
            <a:p>
              <a:pPr algn="ctr" eaLnBrk="0" hangingPunct="0"/>
              <a:r>
                <a:rPr kumimoji="0" lang="zh-CN" altLang="en-US" sz="2200" b="1">
                  <a:latin typeface="Times New Roman" panose="02020603050405020304" pitchFamily="18" charset="0"/>
                </a:rPr>
                <a:t> 户</a:t>
              </a:r>
              <a:endParaRPr kumimoji="0" lang="zh-CN" altLang="en-US" sz="2200" b="1">
                <a:latin typeface="Times New Roman" panose="02020603050405020304" pitchFamily="18" charset="0"/>
              </a:endParaRPr>
            </a:p>
          </p:txBody>
        </p:sp>
        <p:sp>
          <p:nvSpPr>
            <p:cNvPr id="657433" name="Text Box 25"/>
            <p:cNvSpPr txBox="1">
              <a:spLocks noChangeArrowheads="1"/>
            </p:cNvSpPr>
            <p:nvPr/>
          </p:nvSpPr>
          <p:spPr bwMode="auto">
            <a:xfrm>
              <a:off x="4560" y="1104"/>
              <a:ext cx="432" cy="240"/>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浏览</a:t>
              </a:r>
              <a:endParaRPr kumimoji="0" lang="zh-CN" altLang="en-US" sz="2200" b="1">
                <a:latin typeface="Times New Roman" panose="02020603050405020304" pitchFamily="18" charset="0"/>
              </a:endParaRPr>
            </a:p>
          </p:txBody>
        </p:sp>
        <p:sp>
          <p:nvSpPr>
            <p:cNvPr id="657434" name="Text Box 26"/>
            <p:cNvSpPr txBox="1">
              <a:spLocks noChangeArrowheads="1"/>
            </p:cNvSpPr>
            <p:nvPr/>
          </p:nvSpPr>
          <p:spPr bwMode="auto">
            <a:xfrm>
              <a:off x="4560" y="2064"/>
              <a:ext cx="432" cy="240"/>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检索</a:t>
              </a:r>
              <a:endParaRPr kumimoji="0" lang="zh-CN" altLang="en-US" sz="2200" b="1">
                <a:latin typeface="Times New Roman" panose="02020603050405020304" pitchFamily="18" charset="0"/>
              </a:endParaRPr>
            </a:p>
          </p:txBody>
        </p:sp>
        <p:sp>
          <p:nvSpPr>
            <p:cNvPr id="657435" name="Text Box 27"/>
            <p:cNvSpPr txBox="1">
              <a:spLocks noChangeArrowheads="1"/>
            </p:cNvSpPr>
            <p:nvPr/>
          </p:nvSpPr>
          <p:spPr bwMode="auto">
            <a:xfrm>
              <a:off x="4416" y="1584"/>
              <a:ext cx="432" cy="240"/>
            </a:xfrm>
            <a:prstGeom prst="rect">
              <a:avLst/>
            </a:prstGeom>
            <a:noFill/>
            <a:ln w="9525" algn="ctr">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200" b="1">
                  <a:latin typeface="Times New Roman" panose="02020603050405020304" pitchFamily="18" charset="0"/>
                </a:rPr>
                <a:t>结果</a:t>
              </a:r>
              <a:endParaRPr kumimoji="0" lang="zh-CN" altLang="en-US" sz="2200" b="1">
                <a:latin typeface="Times New Roman" panose="02020603050405020304" pitchFamily="18" charset="0"/>
              </a:endParaRPr>
            </a:p>
          </p:txBody>
        </p:sp>
        <p:sp>
          <p:nvSpPr>
            <p:cNvPr id="657436" name="AutoShape 28"/>
            <p:cNvSpPr>
              <a:spLocks noChangeArrowheads="1"/>
            </p:cNvSpPr>
            <p:nvPr/>
          </p:nvSpPr>
          <p:spPr bwMode="auto">
            <a:xfrm>
              <a:off x="4464" y="2256"/>
              <a:ext cx="480" cy="192"/>
            </a:xfrm>
            <a:prstGeom prst="leftArrow">
              <a:avLst>
                <a:gd name="adj1" fmla="val 50000"/>
                <a:gd name="adj2" fmla="val 62500"/>
              </a:avLst>
            </a:prstGeom>
            <a:solidFill>
              <a:srgbClr val="00FFFF"/>
            </a:solidFill>
            <a:ln w="9525">
              <a:solidFill>
                <a:srgbClr val="00FFFF"/>
              </a:solidFill>
              <a:miter lim="800000"/>
            </a:ln>
          </p:spPr>
          <p:txBody>
            <a:bodyPr/>
            <a:lstStyle/>
            <a:p>
              <a:endParaRPr lang="zh-CN" altLang="en-US"/>
            </a:p>
          </p:txBody>
        </p:sp>
        <p:sp>
          <p:nvSpPr>
            <p:cNvPr id="657437" name="AutoShape 29"/>
            <p:cNvSpPr>
              <a:spLocks noChangeArrowheads="1"/>
            </p:cNvSpPr>
            <p:nvPr/>
          </p:nvSpPr>
          <p:spPr bwMode="auto">
            <a:xfrm>
              <a:off x="4464" y="1296"/>
              <a:ext cx="480" cy="192"/>
            </a:xfrm>
            <a:prstGeom prst="leftArrow">
              <a:avLst>
                <a:gd name="adj1" fmla="val 50000"/>
                <a:gd name="adj2" fmla="val 62500"/>
              </a:avLst>
            </a:prstGeom>
            <a:solidFill>
              <a:srgbClr val="00FFFF"/>
            </a:solidFill>
            <a:ln w="9525">
              <a:solidFill>
                <a:srgbClr val="00FFFF"/>
              </a:solidFill>
              <a:miter lim="800000"/>
            </a:ln>
          </p:spPr>
          <p:txBody>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545889C7-8696-4E60-9402-D3D264407B53}" type="slidenum">
              <a:rPr lang="zh-CN" altLang="en-US"/>
            </a:fld>
            <a:endParaRPr lang="en-US" altLang="zh-CN"/>
          </a:p>
        </p:txBody>
      </p:sp>
      <p:sp>
        <p:nvSpPr>
          <p:cNvPr id="573442" name="Rectangle 2"/>
          <p:cNvSpPr>
            <a:spLocks noGrp="1" noChangeArrowheads="1"/>
          </p:cNvSpPr>
          <p:nvPr>
            <p:ph type="title"/>
          </p:nvPr>
        </p:nvSpPr>
        <p:spPr>
          <a:xfrm>
            <a:off x="680085" y="0"/>
            <a:ext cx="8027670" cy="609600"/>
          </a:xfrm>
        </p:spPr>
        <p:txBody>
          <a:bodyPr/>
          <a:lstStyle/>
          <a:p>
            <a:r>
              <a:rPr lang="zh-CN" altLang="en-US" sz="4000" b="1" dirty="0">
                <a:latin typeface="宋体" panose="02010600030101010101" pitchFamily="2" charset="-122"/>
                <a:ea typeface="宋体" panose="02010600030101010101" pitchFamily="2" charset="-122"/>
              </a:rPr>
              <a:t>学习与知识模式的提取（续）</a:t>
            </a:r>
            <a:endParaRPr lang="zh-CN" altLang="en-US" sz="4000" b="1" dirty="0">
              <a:latin typeface="宋体" panose="02010600030101010101" pitchFamily="2" charset="-122"/>
              <a:ea typeface="宋体" panose="02010600030101010101" pitchFamily="2" charset="-122"/>
            </a:endParaRPr>
          </a:p>
        </p:txBody>
      </p:sp>
      <p:sp>
        <p:nvSpPr>
          <p:cNvPr id="573443" name="Rectangle 3"/>
          <p:cNvSpPr>
            <a:spLocks noGrp="1" noChangeArrowheads="1"/>
          </p:cNvSpPr>
          <p:nvPr>
            <p:ph type="body" idx="1"/>
          </p:nvPr>
        </p:nvSpPr>
        <p:spPr>
          <a:xfrm>
            <a:off x="351790" y="709930"/>
            <a:ext cx="8387715" cy="5401945"/>
          </a:xfrm>
        </p:spPr>
        <p:txBody>
          <a:bodyPr/>
          <a:lstStyle/>
          <a:p>
            <a:pPr>
              <a:lnSpc>
                <a:spcPct val="90000"/>
              </a:lnSpc>
            </a:pPr>
            <a:r>
              <a:rPr lang="zh-CN" altLang="en-US" sz="2400" b="1">
                <a:latin typeface="宋体" panose="02010600030101010101" pitchFamily="2" charset="-122"/>
                <a:ea typeface="宋体" panose="02010600030101010101" pitchFamily="2" charset="-122"/>
              </a:rPr>
              <a:t>特征提取</a:t>
            </a:r>
            <a:endParaRPr lang="zh-CN" altLang="en-US" sz="2400" b="1">
              <a:latin typeface="宋体" panose="02010600030101010101" pitchFamily="2" charset="-122"/>
              <a:ea typeface="宋体" panose="02010600030101010101" pitchFamily="2" charset="-122"/>
            </a:endParaRPr>
          </a:p>
          <a:p>
            <a:pPr lvl="1">
              <a:lnSpc>
                <a:spcPct val="90000"/>
              </a:lnSpc>
            </a:pPr>
            <a:r>
              <a:rPr lang="zh-CN" altLang="en-US" sz="2400" b="1">
                <a:latin typeface="宋体" panose="02010600030101010101" pitchFamily="2" charset="-122"/>
                <a:ea typeface="宋体" panose="02010600030101010101" pitchFamily="2" charset="-122"/>
              </a:rPr>
              <a:t>定义：对文本中出现的词汇、短语的特征提取。</a:t>
            </a:r>
            <a:endParaRPr lang="zh-CN" altLang="en-US" sz="2400" b="1">
              <a:latin typeface="宋体" panose="02010600030101010101" pitchFamily="2" charset="-122"/>
              <a:ea typeface="宋体" panose="02010600030101010101" pitchFamily="2" charset="-122"/>
            </a:endParaRPr>
          </a:p>
          <a:p>
            <a:pPr lvl="1">
              <a:lnSpc>
                <a:spcPct val="90000"/>
              </a:lnSpc>
            </a:pPr>
            <a:r>
              <a:rPr lang="zh-CN" altLang="en-US" sz="2400" b="1">
                <a:latin typeface="宋体" panose="02010600030101010101" pitchFamily="2" charset="-122"/>
                <a:ea typeface="宋体" panose="02010600030101010101" pitchFamily="2" charset="-122"/>
              </a:rPr>
              <a:t>分类：</a:t>
            </a:r>
            <a:endParaRPr lang="zh-CN" altLang="en-US" sz="2400" b="1">
              <a:latin typeface="宋体" panose="02010600030101010101" pitchFamily="2" charset="-122"/>
              <a:ea typeface="宋体" panose="02010600030101010101" pitchFamily="2" charset="-122"/>
            </a:endParaRPr>
          </a:p>
          <a:p>
            <a:pPr lvl="2">
              <a:lnSpc>
                <a:spcPct val="90000"/>
              </a:lnSpc>
            </a:pPr>
            <a:r>
              <a:rPr lang="zh-CN" altLang="en-US" sz="2400" b="1">
                <a:solidFill>
                  <a:schemeClr val="tx2"/>
                </a:solidFill>
                <a:latin typeface="宋体" panose="02010600030101010101" pitchFamily="2" charset="-122"/>
                <a:ea typeface="宋体" panose="02010600030101010101" pitchFamily="2" charset="-122"/>
              </a:rPr>
              <a:t>一般特征项：</a:t>
            </a:r>
            <a:r>
              <a:rPr lang="zh-CN" altLang="en-US" sz="2400" b="1">
                <a:latin typeface="宋体" panose="02010600030101010101" pitchFamily="2" charset="-122"/>
                <a:ea typeface="宋体" panose="02010600030101010101" pitchFamily="2" charset="-122"/>
              </a:rPr>
              <a:t>通常指一般名词的概念</a:t>
            </a:r>
            <a:endParaRPr lang="zh-CN" altLang="en-US" sz="2400" b="1">
              <a:latin typeface="宋体" panose="02010600030101010101" pitchFamily="2" charset="-122"/>
              <a:ea typeface="宋体" panose="02010600030101010101" pitchFamily="2" charset="-122"/>
            </a:endParaRPr>
          </a:p>
          <a:p>
            <a:pPr lvl="2">
              <a:lnSpc>
                <a:spcPct val="90000"/>
              </a:lnSpc>
            </a:pPr>
            <a:r>
              <a:rPr lang="zh-CN" altLang="en-US" sz="2400" b="1">
                <a:latin typeface="宋体" panose="02010600030101010101" pitchFamily="2" charset="-122"/>
                <a:ea typeface="宋体" panose="02010600030101010101" pitchFamily="2" charset="-122"/>
              </a:rPr>
              <a:t>特征项权值函数</a:t>
            </a:r>
            <a:r>
              <a:rPr lang="zh-CN" altLang="en-US" b="1"/>
              <a:t>：</a:t>
            </a:r>
            <a:endParaRPr lang="zh-CN" altLang="en-US" b="1"/>
          </a:p>
          <a:p>
            <a:pPr lvl="2">
              <a:lnSpc>
                <a:spcPct val="90000"/>
              </a:lnSpc>
            </a:pPr>
            <a:endParaRPr lang="zh-CN" altLang="en-US" sz="2000" b="1"/>
          </a:p>
          <a:p>
            <a:pPr lvl="2">
              <a:lnSpc>
                <a:spcPct val="90000"/>
              </a:lnSpc>
            </a:pPr>
            <a:endParaRPr lang="zh-CN" altLang="en-US" sz="2000" b="1"/>
          </a:p>
          <a:p>
            <a:pPr marL="914400" lvl="2" indent="0">
              <a:lnSpc>
                <a:spcPct val="90000"/>
              </a:lnSpc>
              <a:buNone/>
            </a:pPr>
            <a:endParaRPr lang="zh-CN" altLang="en-US" b="1">
              <a:solidFill>
                <a:schemeClr val="tx2"/>
              </a:solidFill>
            </a:endParaRPr>
          </a:p>
          <a:p>
            <a:pPr marL="1257300" lvl="2" indent="-342900">
              <a:lnSpc>
                <a:spcPct val="90000"/>
              </a:lnSpc>
              <a:buFont typeface="Arial" panose="020B0604020202020204" pitchFamily="34" charset="0"/>
              <a:buChar char="•"/>
            </a:pPr>
            <a:r>
              <a:rPr lang="zh-CN" altLang="en-US" b="1">
                <a:solidFill>
                  <a:schemeClr val="tx2"/>
                </a:solidFill>
                <a:latin typeface="宋体" panose="02010600030101010101" pitchFamily="2" charset="-122"/>
                <a:ea typeface="宋体" panose="02010600030101010101" pitchFamily="2" charset="-122"/>
              </a:rPr>
              <a:t>其中：    表示特征项的权值函数；</a:t>
            </a:r>
            <a:endParaRPr lang="zh-CN" altLang="en-US" b="1">
              <a:solidFill>
                <a:schemeClr val="tx2"/>
              </a:solidFill>
              <a:latin typeface="宋体" panose="02010600030101010101" pitchFamily="2" charset="-122"/>
              <a:ea typeface="宋体" panose="02010600030101010101" pitchFamily="2" charset="-122"/>
            </a:endParaRPr>
          </a:p>
          <a:p>
            <a:pPr marL="914400" lvl="2" indent="0">
              <a:lnSpc>
                <a:spcPct val="90000"/>
              </a:lnSpc>
              <a:buNone/>
            </a:pPr>
            <a:r>
              <a:rPr lang="zh-CN" altLang="en-US" b="1">
                <a:solidFill>
                  <a:schemeClr val="tx2"/>
                </a:solidFill>
                <a:latin typeface="宋体" panose="02010600030101010101" pitchFamily="2" charset="-122"/>
                <a:ea typeface="宋体" panose="02010600030101010101" pitchFamily="2" charset="-122"/>
              </a:rPr>
              <a:t>            表示特征项在文本内的频数；</a:t>
            </a:r>
            <a:endParaRPr lang="zh-CN" altLang="en-US" b="1">
              <a:solidFill>
                <a:schemeClr val="tx2"/>
              </a:solidFill>
              <a:latin typeface="宋体" panose="02010600030101010101" pitchFamily="2" charset="-122"/>
              <a:ea typeface="宋体" panose="02010600030101010101" pitchFamily="2" charset="-122"/>
            </a:endParaRPr>
          </a:p>
          <a:p>
            <a:pPr marL="914400" lvl="2" indent="0">
              <a:lnSpc>
                <a:spcPct val="90000"/>
              </a:lnSpc>
              <a:buNone/>
            </a:pPr>
            <a:r>
              <a:rPr lang="zh-CN" altLang="en-US" b="1">
                <a:solidFill>
                  <a:schemeClr val="tx2"/>
                </a:solidFill>
                <a:latin typeface="宋体" panose="02010600030101010101" pitchFamily="2" charset="-122"/>
                <a:ea typeface="宋体" panose="02010600030101010101" pitchFamily="2" charset="-122"/>
              </a:rPr>
              <a:t>            表示特征项的段落频率，即包含</a:t>
            </a:r>
            <a:r>
              <a:rPr lang="en-US" altLang="zh-CN" b="1">
                <a:solidFill>
                  <a:schemeClr val="tx2"/>
                </a:solidFill>
                <a:latin typeface="宋体" panose="02010600030101010101" pitchFamily="2" charset="-122"/>
                <a:ea typeface="宋体" panose="02010600030101010101" pitchFamily="2" charset="-122"/>
              </a:rPr>
              <a:t>t</a:t>
            </a:r>
            <a:r>
              <a:rPr lang="en-US" altLang="zh-CN" b="1" baseline="-25000">
                <a:solidFill>
                  <a:schemeClr val="tx2"/>
                </a:solidFill>
                <a:latin typeface="宋体" panose="02010600030101010101" pitchFamily="2" charset="-122"/>
                <a:ea typeface="宋体" panose="02010600030101010101" pitchFamily="2" charset="-122"/>
              </a:rPr>
              <a:t>i</a:t>
            </a:r>
            <a:r>
              <a:rPr lang="zh-CN" altLang="en-US" b="1">
                <a:solidFill>
                  <a:schemeClr val="tx2"/>
                </a:solidFill>
                <a:latin typeface="宋体" panose="02010600030101010101" pitchFamily="2" charset="-122"/>
                <a:ea typeface="宋体" panose="02010600030101010101" pitchFamily="2" charset="-122"/>
              </a:rPr>
              <a:t>的段</a:t>
            </a:r>
            <a:r>
              <a:rPr lang="en-US" altLang="zh-CN" b="1">
                <a:solidFill>
                  <a:schemeClr val="tx2"/>
                </a:solidFill>
                <a:latin typeface="宋体" panose="02010600030101010101" pitchFamily="2" charset="-122"/>
                <a:ea typeface="宋体" panose="02010600030101010101" pitchFamily="2" charset="-122"/>
              </a:rPr>
              <a:t>		</a:t>
            </a:r>
            <a:r>
              <a:rPr lang="zh-CN" altLang="en-US" b="1">
                <a:solidFill>
                  <a:schemeClr val="tx2"/>
                </a:solidFill>
                <a:latin typeface="宋体" panose="02010600030101010101" pitchFamily="2" charset="-122"/>
                <a:ea typeface="宋体" panose="02010600030101010101" pitchFamily="2" charset="-122"/>
              </a:rPr>
              <a:t>落数/文本总段落数。</a:t>
            </a:r>
            <a:endParaRPr lang="zh-CN" altLang="en-US" b="1">
              <a:latin typeface="宋体" panose="02010600030101010101" pitchFamily="2" charset="-122"/>
              <a:ea typeface="宋体" panose="02010600030101010101" pitchFamily="2" charset="-122"/>
            </a:endParaRPr>
          </a:p>
          <a:p>
            <a:pPr lvl="2">
              <a:lnSpc>
                <a:spcPct val="90000"/>
              </a:lnSpc>
            </a:pPr>
            <a:r>
              <a:rPr lang="zh-CN" altLang="en-US" b="1">
                <a:solidFill>
                  <a:schemeClr val="tx2"/>
                </a:solidFill>
                <a:latin typeface="宋体" panose="02010600030101010101" pitchFamily="2" charset="-122"/>
                <a:ea typeface="宋体" panose="02010600030101010101" pitchFamily="2" charset="-122"/>
              </a:rPr>
              <a:t>专有特征项：</a:t>
            </a:r>
            <a:r>
              <a:rPr lang="zh-CN" altLang="en-US" b="1">
                <a:latin typeface="宋体" panose="02010600030101010101" pitchFamily="2" charset="-122"/>
                <a:ea typeface="宋体" panose="02010600030101010101" pitchFamily="2" charset="-122"/>
              </a:rPr>
              <a:t>通常指人名、日期、时间、数字和货币等概念</a:t>
            </a:r>
            <a:endParaRPr lang="zh-CN" altLang="en-US" b="1">
              <a:latin typeface="宋体" panose="02010600030101010101" pitchFamily="2" charset="-122"/>
              <a:ea typeface="宋体" panose="02010600030101010101" pitchFamily="2" charset="-122"/>
            </a:endParaRPr>
          </a:p>
        </p:txBody>
      </p:sp>
      <p:sp>
        <p:nvSpPr>
          <p:cNvPr id="573445" name="Rectangle 5"/>
          <p:cNvSpPr>
            <a:spLocks noChangeArrowheads="1"/>
          </p:cNvSpPr>
          <p:nvPr/>
        </p:nvSpPr>
        <p:spPr bwMode="auto">
          <a:xfrm>
            <a:off x="3043238" y="3043238"/>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73444" name="Object 4"/>
          <p:cNvGraphicFramePr>
            <a:graphicFrameLocks noChangeAspect="1"/>
          </p:cNvGraphicFramePr>
          <p:nvPr/>
        </p:nvGraphicFramePr>
        <p:xfrm>
          <a:off x="2944813" y="2802255"/>
          <a:ext cx="3962400" cy="914400"/>
        </p:xfrm>
        <a:graphic>
          <a:graphicData uri="http://schemas.openxmlformats.org/presentationml/2006/ole">
            <mc:AlternateContent xmlns:mc="http://schemas.openxmlformats.org/markup-compatibility/2006">
              <mc:Choice xmlns:v="urn:schemas-microsoft-com:vml" Requires="v">
                <p:oleObj spid="_x0000_s5154" name="" r:id="rId1" imgW="3060700" imgH="774700" progId="Equation.3">
                  <p:embed/>
                </p:oleObj>
              </mc:Choice>
              <mc:Fallback>
                <p:oleObj name="" r:id="rId1" imgW="3060700" imgH="774700" progId="Equation.3">
                  <p:embed/>
                  <p:pic>
                    <p:nvPicPr>
                      <p:cNvPr id="0" name="图片 51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813" y="2802255"/>
                        <a:ext cx="3962400" cy="914400"/>
                      </a:xfrm>
                      <a:prstGeom prst="rect">
                        <a:avLst/>
                      </a:prstGeom>
                      <a:solidFill>
                        <a:srgbClr val="00CCFF"/>
                      </a:solidFill>
                    </p:spPr>
                  </p:pic>
                </p:oleObj>
              </mc:Fallback>
            </mc:AlternateContent>
          </a:graphicData>
        </a:graphic>
      </p:graphicFrame>
      <p:graphicFrame>
        <p:nvGraphicFramePr>
          <p:cNvPr id="573446" name="Object 6"/>
          <p:cNvGraphicFramePr>
            <a:graphicFrameLocks noChangeAspect="1"/>
          </p:cNvGraphicFramePr>
          <p:nvPr/>
        </p:nvGraphicFramePr>
        <p:xfrm>
          <a:off x="2509838" y="3847783"/>
          <a:ext cx="533400" cy="400050"/>
        </p:xfrm>
        <a:graphic>
          <a:graphicData uri="http://schemas.openxmlformats.org/presentationml/2006/ole">
            <mc:AlternateContent xmlns:mc="http://schemas.openxmlformats.org/markup-compatibility/2006">
              <mc:Choice xmlns:v="urn:schemas-microsoft-com:vml" Requires="v">
                <p:oleObj spid="_x0000_s5155" name="Equation" r:id="rId3" imgW="482600" imgH="292100" progId="Equation.3">
                  <p:embed/>
                </p:oleObj>
              </mc:Choice>
              <mc:Fallback>
                <p:oleObj name="Equation" r:id="rId3" imgW="482600" imgH="292100" progId="Equation.3">
                  <p:embed/>
                  <p:pic>
                    <p:nvPicPr>
                      <p:cNvPr id="0" name="图片 5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3847783"/>
                        <a:ext cx="533400" cy="4000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47" name="Object 7"/>
          <p:cNvGraphicFramePr>
            <a:graphicFrameLocks noChangeAspect="1"/>
          </p:cNvGraphicFramePr>
          <p:nvPr/>
        </p:nvGraphicFramePr>
        <p:xfrm>
          <a:off x="2509838" y="4247833"/>
          <a:ext cx="533400" cy="333375"/>
        </p:xfrm>
        <a:graphic>
          <a:graphicData uri="http://schemas.openxmlformats.org/presentationml/2006/ole">
            <mc:AlternateContent xmlns:mc="http://schemas.openxmlformats.org/markup-compatibility/2006">
              <mc:Choice xmlns:v="urn:schemas-microsoft-com:vml" Requires="v">
                <p:oleObj spid="_x0000_s5156" name="Equation" r:id="rId5" imgW="596900" imgH="317500" progId="Equation.3">
                  <p:embed/>
                </p:oleObj>
              </mc:Choice>
              <mc:Fallback>
                <p:oleObj name="Equation" r:id="rId5" imgW="596900" imgH="317500" progId="Equation.3">
                  <p:embed/>
                  <p:pic>
                    <p:nvPicPr>
                      <p:cNvPr id="0" name="图片 5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9838" y="4247833"/>
                        <a:ext cx="533400" cy="3333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48" name="Object 8"/>
          <p:cNvGraphicFramePr>
            <a:graphicFrameLocks noChangeAspect="1"/>
          </p:cNvGraphicFramePr>
          <p:nvPr/>
        </p:nvGraphicFramePr>
        <p:xfrm>
          <a:off x="2503488" y="4711700"/>
          <a:ext cx="546100" cy="339725"/>
        </p:xfrm>
        <a:graphic>
          <a:graphicData uri="http://schemas.openxmlformats.org/presentationml/2006/ole">
            <mc:AlternateContent xmlns:mc="http://schemas.openxmlformats.org/markup-compatibility/2006">
              <mc:Choice xmlns:v="urn:schemas-microsoft-com:vml" Requires="v">
                <p:oleObj spid="_x0000_s5157" name="Equation" r:id="rId7" imgW="469900" imgH="292100" progId="Equation.3">
                  <p:embed/>
                </p:oleObj>
              </mc:Choice>
              <mc:Fallback>
                <p:oleObj name="Equation" r:id="rId7" imgW="469900" imgH="292100" progId="Equation.3">
                  <p:embed/>
                  <p:pic>
                    <p:nvPicPr>
                      <p:cNvPr id="0" name="图片 5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3488" y="4711700"/>
                        <a:ext cx="546100" cy="3397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1"/>
          </p:nvPr>
        </p:nvSpPr>
        <p:spPr/>
        <p:txBody>
          <a:bodyPr/>
          <a:lstStyle/>
          <a:p>
            <a:fld id="{03009AFF-3E75-4EC7-B54D-736391ADAAFD}" type="slidenum">
              <a:rPr lang="zh-CN" altLang="en-US"/>
            </a:fld>
            <a:endParaRPr lang="en-US" altLang="zh-CN"/>
          </a:p>
        </p:txBody>
      </p:sp>
      <p:sp>
        <p:nvSpPr>
          <p:cNvPr id="574466" name="Rectangle 2"/>
          <p:cNvSpPr>
            <a:spLocks noGrp="1" noChangeArrowheads="1"/>
          </p:cNvSpPr>
          <p:nvPr>
            <p:ph type="title"/>
          </p:nvPr>
        </p:nvSpPr>
        <p:spPr>
          <a:xfrm>
            <a:off x="76200" y="38100"/>
            <a:ext cx="9072880" cy="495300"/>
          </a:xfrm>
        </p:spPr>
        <p:txBody>
          <a:bodyPr/>
          <a:lstStyle/>
          <a:p>
            <a:r>
              <a:rPr lang="zh-CN" altLang="en-US" sz="4000" b="1" dirty="0">
                <a:latin typeface="宋体" panose="02010600030101010101" pitchFamily="2" charset="-122"/>
                <a:ea typeface="宋体" panose="02010600030101010101" pitchFamily="2" charset="-122"/>
              </a:rPr>
              <a:t>学习与知识模式的提取（续）</a:t>
            </a:r>
            <a:endParaRPr lang="zh-CN" altLang="en-US" sz="4000" b="1" dirty="0">
              <a:latin typeface="宋体" panose="02010600030101010101" pitchFamily="2" charset="-122"/>
              <a:ea typeface="宋体" panose="02010600030101010101" pitchFamily="2" charset="-122"/>
            </a:endParaRPr>
          </a:p>
        </p:txBody>
      </p:sp>
      <p:sp>
        <p:nvSpPr>
          <p:cNvPr id="574467" name="Rectangle 3"/>
          <p:cNvSpPr>
            <a:spLocks noGrp="1" noChangeArrowheads="1"/>
          </p:cNvSpPr>
          <p:nvPr>
            <p:ph type="body" idx="1"/>
          </p:nvPr>
        </p:nvSpPr>
        <p:spPr>
          <a:xfrm>
            <a:off x="341630" y="825500"/>
            <a:ext cx="8583930" cy="5207000"/>
          </a:xfrm>
        </p:spPr>
        <p:txBody>
          <a:bodyPr/>
          <a:lstStyle/>
          <a:p>
            <a:pPr>
              <a:lnSpc>
                <a:spcPct val="90000"/>
              </a:lnSpc>
            </a:pPr>
            <a:r>
              <a:rPr lang="zh-CN" altLang="en-US" sz="2400" b="1">
                <a:latin typeface="宋体" panose="02010600030101010101" pitchFamily="2" charset="-122"/>
                <a:ea typeface="宋体" panose="02010600030101010101" pitchFamily="2" charset="-122"/>
              </a:rPr>
              <a:t>中文姓名识别</a:t>
            </a:r>
            <a:endParaRPr lang="zh-CN" altLang="en-US" sz="2400" b="1">
              <a:latin typeface="宋体" panose="02010600030101010101" pitchFamily="2" charset="-122"/>
              <a:ea typeface="宋体" panose="02010600030101010101" pitchFamily="2" charset="-122"/>
            </a:endParaRPr>
          </a:p>
          <a:p>
            <a:pPr>
              <a:lnSpc>
                <a:spcPct val="90000"/>
              </a:lnSpc>
            </a:pPr>
            <a:endParaRPr lang="zh-CN" altLang="en-US" sz="2400" b="1">
              <a:latin typeface="宋体" panose="02010600030101010101" pitchFamily="2" charset="-122"/>
              <a:ea typeface="宋体" panose="02010600030101010101" pitchFamily="2" charset="-122"/>
            </a:endParaRPr>
          </a:p>
          <a:p>
            <a:pPr>
              <a:lnSpc>
                <a:spcPct val="90000"/>
              </a:lnSpc>
            </a:pPr>
            <a:endParaRPr lang="zh-CN" altLang="en-US" sz="2400" b="1">
              <a:latin typeface="宋体" panose="02010600030101010101" pitchFamily="2" charset="-122"/>
              <a:ea typeface="宋体" panose="02010600030101010101" pitchFamily="2" charset="-122"/>
            </a:endParaRPr>
          </a:p>
          <a:p>
            <a:pPr>
              <a:lnSpc>
                <a:spcPct val="90000"/>
              </a:lnSpc>
            </a:pPr>
            <a:endParaRPr lang="zh-CN" altLang="en-US" sz="2400" b="1">
              <a:latin typeface="宋体" panose="02010600030101010101" pitchFamily="2" charset="-122"/>
              <a:ea typeface="宋体" panose="02010600030101010101" pitchFamily="2" charset="-122"/>
            </a:endParaRPr>
          </a:p>
          <a:p>
            <a:pPr>
              <a:lnSpc>
                <a:spcPct val="90000"/>
              </a:lnSpc>
            </a:pPr>
            <a:endParaRPr lang="zh-CN" altLang="en-US" sz="2400" b="1">
              <a:latin typeface="宋体" panose="02010600030101010101" pitchFamily="2" charset="-122"/>
              <a:ea typeface="宋体" panose="02010600030101010101" pitchFamily="2" charset="-122"/>
            </a:endParaRPr>
          </a:p>
          <a:p>
            <a:pPr>
              <a:lnSpc>
                <a:spcPct val="90000"/>
              </a:lnSpc>
            </a:pPr>
            <a:endParaRPr lang="zh-CN" altLang="en-US" sz="2400" b="1">
              <a:latin typeface="宋体" panose="02010600030101010101" pitchFamily="2" charset="-122"/>
              <a:ea typeface="宋体" panose="02010600030101010101" pitchFamily="2" charset="-122"/>
            </a:endParaRPr>
          </a:p>
          <a:p>
            <a:pPr>
              <a:lnSpc>
                <a:spcPct val="90000"/>
              </a:lnSpc>
            </a:pPr>
            <a:endParaRPr lang="zh-CN" altLang="en-US" sz="2400" b="1">
              <a:latin typeface="宋体" panose="02010600030101010101" pitchFamily="2" charset="-122"/>
              <a:ea typeface="宋体" panose="02010600030101010101" pitchFamily="2" charset="-122"/>
            </a:endParaRPr>
          </a:p>
          <a:p>
            <a:pPr>
              <a:lnSpc>
                <a:spcPct val="90000"/>
              </a:lnSpc>
            </a:pPr>
            <a:endParaRPr lang="zh-CN" altLang="en-US" sz="2400" b="1">
              <a:latin typeface="宋体" panose="02010600030101010101" pitchFamily="2" charset="-122"/>
              <a:ea typeface="宋体" panose="02010600030101010101" pitchFamily="2" charset="-122"/>
            </a:endParaRPr>
          </a:p>
          <a:p>
            <a:pPr lvl="1">
              <a:lnSpc>
                <a:spcPct val="90000"/>
              </a:lnSpc>
              <a:buFont typeface="Wingdings" panose="05000000000000000000" pitchFamily="2" charset="2"/>
              <a:buNone/>
            </a:pPr>
            <a:endParaRPr lang="zh-CN" altLang="en-US" sz="2400" b="1">
              <a:latin typeface="宋体" panose="02010600030101010101" pitchFamily="2" charset="-122"/>
              <a:ea typeface="宋体" panose="02010600030101010101" pitchFamily="2" charset="-122"/>
            </a:endParaRPr>
          </a:p>
          <a:p>
            <a:pPr lvl="1">
              <a:lnSpc>
                <a:spcPct val="90000"/>
              </a:lnSpc>
              <a:buFont typeface="Wingdings" panose="05000000000000000000" pitchFamily="2" charset="2"/>
              <a:buNone/>
            </a:pPr>
            <a:endParaRPr lang="zh-CN" altLang="en-US" sz="2400" b="1">
              <a:latin typeface="宋体" panose="02010600030101010101" pitchFamily="2" charset="-122"/>
              <a:ea typeface="宋体" panose="02010600030101010101" pitchFamily="2" charset="-122"/>
            </a:endParaRPr>
          </a:p>
          <a:p>
            <a:pPr lvl="1">
              <a:lnSpc>
                <a:spcPct val="90000"/>
              </a:lnSpc>
              <a:buFont typeface="Wingdings" panose="05000000000000000000" pitchFamily="2" charset="2"/>
              <a:buNone/>
            </a:pPr>
            <a:r>
              <a:rPr lang="zh-CN" altLang="en-US" sz="2400" b="1">
                <a:latin typeface="宋体" panose="02010600030101010101" pitchFamily="2" charset="-122"/>
                <a:ea typeface="宋体" panose="02010600030101010101" pitchFamily="2" charset="-122"/>
              </a:rPr>
              <a:t>函数定义：若</a:t>
            </a:r>
            <a:r>
              <a:rPr lang="en-US" altLang="zh-CN" sz="2400" b="1">
                <a:latin typeface="宋体" panose="02010600030101010101" pitchFamily="2" charset="-122"/>
                <a:ea typeface="宋体" panose="02010600030101010101" pitchFamily="2" charset="-122"/>
              </a:rPr>
              <a:t>x</a:t>
            </a:r>
            <a:r>
              <a:rPr lang="zh-CN" altLang="en-US" sz="2400" b="1">
                <a:latin typeface="宋体" panose="02010600030101010101" pitchFamily="2" charset="-122"/>
                <a:ea typeface="宋体" panose="02010600030101010101" pitchFamily="2" charset="-122"/>
              </a:rPr>
              <a:t>在</a:t>
            </a:r>
            <a:r>
              <a:rPr lang="en-US" altLang="zh-CN" sz="2400" b="1">
                <a:latin typeface="宋体" panose="02010600030101010101" pitchFamily="2" charset="-122"/>
                <a:ea typeface="宋体" panose="02010600030101010101" pitchFamily="2" charset="-122"/>
              </a:rPr>
              <a:t>T</a:t>
            </a:r>
            <a:r>
              <a:rPr lang="zh-CN" altLang="en-US" sz="2400" b="1">
                <a:latin typeface="宋体" panose="02010600030101010101" pitchFamily="2" charset="-122"/>
                <a:ea typeface="宋体" panose="02010600030101010101" pitchFamily="2" charset="-122"/>
              </a:rPr>
              <a:t>文本中确认为姓氏用字，则</a:t>
            </a:r>
            <a:r>
              <a:rPr lang="en-US" altLang="zh-CN" sz="2400" b="1">
                <a:solidFill>
                  <a:schemeClr val="tx2"/>
                </a:solidFill>
                <a:latin typeface="宋体" panose="02010600030101010101" pitchFamily="2" charset="-122"/>
                <a:ea typeface="宋体" panose="02010600030101010101" pitchFamily="2" charset="-122"/>
              </a:rPr>
              <a:t>first_name(T,x)</a:t>
            </a:r>
            <a:r>
              <a:rPr lang="zh-CN" altLang="en-US" sz="2400" b="1">
                <a:latin typeface="宋体" panose="02010600030101010101" pitchFamily="2" charset="-122"/>
                <a:ea typeface="宋体" panose="02010600030101010101" pitchFamily="2" charset="-122"/>
              </a:rPr>
              <a:t>为真，否则为假。</a:t>
            </a:r>
            <a:endParaRPr lang="zh-CN" altLang="en-US" sz="2400" b="1">
              <a:latin typeface="宋体" panose="02010600030101010101" pitchFamily="2" charset="-122"/>
              <a:ea typeface="宋体" panose="02010600030101010101" pitchFamily="2" charset="-122"/>
            </a:endParaRPr>
          </a:p>
          <a:p>
            <a:pPr lvl="1">
              <a:lnSpc>
                <a:spcPct val="90000"/>
              </a:lnSpc>
              <a:buFont typeface="Wingdings" panose="05000000000000000000" pitchFamily="2" charset="2"/>
              <a:buNone/>
            </a:pPr>
            <a:r>
              <a:rPr lang="zh-CN" altLang="en-US" sz="2400" b="1">
                <a:latin typeface="宋体" panose="02010600030101010101" pitchFamily="2" charset="-122"/>
                <a:ea typeface="宋体" panose="02010600030101010101" pitchFamily="2" charset="-122"/>
              </a:rPr>
              <a:t>                   </a:t>
            </a:r>
            <a:r>
              <a:rPr lang="zh-CN" altLang="en-US" sz="2400" b="1">
                <a:solidFill>
                  <a:schemeClr val="tx2"/>
                </a:solidFill>
                <a:latin typeface="宋体" panose="02010600030101010101" pitchFamily="2" charset="-122"/>
                <a:ea typeface="宋体" panose="02010600030101010101" pitchFamily="2" charset="-122"/>
              </a:rPr>
              <a:t>… </a:t>
            </a:r>
            <a:endParaRPr lang="zh-CN" altLang="en-US" sz="2400" b="1">
              <a:solidFill>
                <a:schemeClr val="tx2"/>
              </a:solidFill>
              <a:latin typeface="宋体" panose="02010600030101010101" pitchFamily="2" charset="-122"/>
              <a:ea typeface="宋体" panose="02010600030101010101" pitchFamily="2" charset="-122"/>
            </a:endParaRPr>
          </a:p>
        </p:txBody>
      </p:sp>
      <p:graphicFrame>
        <p:nvGraphicFramePr>
          <p:cNvPr id="574545" name="Group 81"/>
          <p:cNvGraphicFramePr>
            <a:graphicFrameLocks noGrp="1"/>
          </p:cNvGraphicFramePr>
          <p:nvPr/>
        </p:nvGraphicFramePr>
        <p:xfrm>
          <a:off x="1204595" y="1355725"/>
          <a:ext cx="6858000" cy="3171510"/>
        </p:xfrm>
        <a:graphic>
          <a:graphicData uri="http://schemas.openxmlformats.org/drawingml/2006/table">
            <a:tbl>
              <a:tblPr/>
              <a:tblGrid>
                <a:gridCol w="942975"/>
                <a:gridCol w="1543050"/>
                <a:gridCol w="1285875"/>
                <a:gridCol w="3086100"/>
              </a:tblGrid>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序号</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82562" marR="182562"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类型</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82562" marR="182562"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属性</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82562" marR="182562"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示例</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82562" marR="182562"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姓氏用字</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Surname</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张，王，李，</a:t>
                      </a:r>
                      <a:r>
                        <a:rPr kumimoji="1" lang="zh-CN" altLang="en-US"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名字禁用字</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Stop</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死，吧，呢，</a:t>
                      </a:r>
                      <a:r>
                        <a:rPr kumimoji="1" lang="zh-CN" altLang="en-US"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姓名用词</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Name</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王学兵，</a:t>
                      </a:r>
                      <a:r>
                        <a:rPr kumimoji="1" lang="zh-CN" altLang="en-US"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普通用词</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Common</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非姓名用词  翻阅，浏览，</a:t>
                      </a:r>
                      <a:r>
                        <a:rPr kumimoji="1" lang="zh-CN" altLang="en-US"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非普通用词</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None</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前称谓词</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Left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2"/>
                          </a:solidFill>
                          <a:effectLst/>
                          <a:latin typeface="Tahoma" panose="020B0604030504040204" pitchFamily="34" charset="0"/>
                          <a:ea typeface="宋体" panose="02010600030101010101" pitchFamily="2" charset="-122"/>
                        </a:rPr>
                        <a:t>经理</a:t>
                      </a: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王学兵，</a:t>
                      </a:r>
                      <a:r>
                        <a:rPr kumimoji="1" lang="zh-CN" altLang="en-US" sz="1800" b="0" i="0" u="none" strike="noStrike" cap="none" normalizeH="0" baseline="0" smtClean="0">
                          <a:ln>
                            <a:noFill/>
                          </a:ln>
                          <a:solidFill>
                            <a:schemeClr val="tx2"/>
                          </a:solidFill>
                          <a:effectLst/>
                          <a:latin typeface="Tahoma" panose="020B0604030504040204" pitchFamily="34" charset="0"/>
                          <a:ea typeface="宋体" panose="02010600030101010101" pitchFamily="2" charset="-122"/>
                        </a:rPr>
                        <a:t>省长</a:t>
                      </a: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杨铮，</a:t>
                      </a:r>
                      <a:r>
                        <a:rPr kumimoji="1" lang="zh-CN" altLang="en-US"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后称谓词</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right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王学兵</a:t>
                      </a:r>
                      <a:r>
                        <a:rPr kumimoji="1" lang="zh-CN" altLang="en-US" sz="1800" b="0" i="0" u="none" strike="noStrike" cap="none" normalizeH="0" baseline="0" smtClean="0">
                          <a:ln>
                            <a:noFill/>
                          </a:ln>
                          <a:solidFill>
                            <a:schemeClr val="tx2"/>
                          </a:solidFill>
                          <a:effectLst/>
                          <a:latin typeface="Tahoma" panose="020B0604030504040204" pitchFamily="34" charset="0"/>
                          <a:ea typeface="宋体" panose="02010600030101010101" pitchFamily="2" charset="-122"/>
                        </a:rPr>
                        <a:t>经理</a:t>
                      </a: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，黄旭</a:t>
                      </a:r>
                      <a:r>
                        <a:rPr kumimoji="1" lang="zh-CN" altLang="en-US" sz="1800" b="0" i="0" u="none" strike="noStrike" cap="none" normalizeH="0" baseline="0" smtClean="0">
                          <a:ln>
                            <a:noFill/>
                          </a:ln>
                          <a:solidFill>
                            <a:schemeClr val="tx2"/>
                          </a:solidFill>
                          <a:effectLst/>
                          <a:latin typeface="Tahoma" panose="020B0604030504040204" pitchFamily="34" charset="0"/>
                          <a:ea typeface="宋体" panose="02010600030101010101" pitchFamily="2" charset="-122"/>
                        </a:rPr>
                        <a:t>主席</a:t>
                      </a: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1" lang="zh-CN" altLang="en-US" sz="1800" b="0" i="0" u="none" strike="noStrike" cap="none" normalizeH="0" baseline="0" smtClean="0">
                          <a:ln>
                            <a:noFill/>
                          </a:ln>
                          <a:solidFill>
                            <a:schemeClr val="tx1"/>
                          </a:solidFill>
                          <a:effectLst/>
                          <a:latin typeface="Arial" panose="020B0604020202020204"/>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3A31D7FA-1A1B-412B-B6F7-CD2ED901B9D4}" type="slidenum">
              <a:rPr lang="zh-CN" altLang="en-US"/>
            </a:fld>
            <a:endParaRPr lang="en-US" altLang="zh-CN"/>
          </a:p>
        </p:txBody>
      </p:sp>
      <p:sp>
        <p:nvSpPr>
          <p:cNvPr id="575490" name="Rectangle 2"/>
          <p:cNvSpPr>
            <a:spLocks noGrp="1" noChangeArrowheads="1"/>
          </p:cNvSpPr>
          <p:nvPr>
            <p:ph type="title"/>
          </p:nvPr>
        </p:nvSpPr>
        <p:spPr>
          <a:xfrm>
            <a:off x="627380" y="26035"/>
            <a:ext cx="8080375" cy="583565"/>
          </a:xfrm>
        </p:spPr>
        <p:txBody>
          <a:bodyPr/>
          <a:lstStyle/>
          <a:p>
            <a:r>
              <a:rPr lang="zh-CN" altLang="en-US" sz="4000" b="1" dirty="0">
                <a:latin typeface="宋体" panose="02010600030101010101" pitchFamily="2" charset="-122"/>
                <a:ea typeface="宋体" panose="02010600030101010101" pitchFamily="2" charset="-122"/>
              </a:rPr>
              <a:t>模型质量的评价</a:t>
            </a:r>
            <a:endParaRPr lang="zh-CN" altLang="en-US" sz="4000" b="1" dirty="0">
              <a:latin typeface="宋体" panose="02010600030101010101" pitchFamily="2" charset="-122"/>
              <a:ea typeface="宋体" panose="02010600030101010101" pitchFamily="2" charset="-122"/>
            </a:endParaRPr>
          </a:p>
        </p:txBody>
      </p:sp>
      <p:sp>
        <p:nvSpPr>
          <p:cNvPr id="575491" name="Rectangle 3"/>
          <p:cNvSpPr>
            <a:spLocks noGrp="1" noChangeArrowheads="1"/>
          </p:cNvSpPr>
          <p:nvPr>
            <p:ph type="body" idx="1"/>
          </p:nvPr>
        </p:nvSpPr>
        <p:spPr>
          <a:xfrm>
            <a:off x="457200" y="610235"/>
            <a:ext cx="8415655" cy="6247765"/>
          </a:xfrm>
        </p:spPr>
        <p:txBody>
          <a:bodyPr/>
          <a:lstStyle/>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文本检索的基本度量</a:t>
            </a:r>
            <a:endParaRPr lang="zh-CN" altLang="en-US" sz="28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relevant}：</a:t>
            </a:r>
            <a:r>
              <a:rPr lang="zh-CN" altLang="en-US" b="1">
                <a:latin typeface="宋体" panose="02010600030101010101" pitchFamily="2" charset="-122"/>
                <a:ea typeface="宋体" panose="02010600030101010101" pitchFamily="2" charset="-122"/>
              </a:rPr>
              <a:t>与某查询相关的文档的集合。</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retrieved}：</a:t>
            </a:r>
            <a:r>
              <a:rPr lang="zh-CN" altLang="en-US" b="1">
                <a:latin typeface="宋体" panose="02010600030101010101" pitchFamily="2" charset="-122"/>
                <a:ea typeface="宋体" panose="02010600030101010101" pitchFamily="2" charset="-122"/>
              </a:rPr>
              <a:t>系统检索到的文档的集合。</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relevant}</a:t>
            </a:r>
            <a:r>
              <a:rPr lang="en-US" altLang="zh-CN" b="1">
                <a:latin typeface="宋体" panose="02010600030101010101" pitchFamily="2" charset="-122"/>
                <a:ea typeface="宋体" panose="02010600030101010101" pitchFamily="2" charset="-122"/>
                <a:sym typeface="Symbol" panose="05050102010706020507" pitchFamily="18" charset="2"/>
              </a:rPr>
              <a:t> ∩</a:t>
            </a:r>
            <a:r>
              <a:rPr lang="en-US" altLang="zh-CN" b="1">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retrieved}：</a:t>
            </a:r>
            <a:r>
              <a:rPr lang="zh-CN" altLang="en-US" b="1">
                <a:latin typeface="宋体" panose="02010600030101010101" pitchFamily="2" charset="-122"/>
                <a:ea typeface="宋体" panose="02010600030101010101" pitchFamily="2" charset="-122"/>
              </a:rPr>
              <a:t>既相关又被检索到的实文档的集合。</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查准率(</a:t>
            </a:r>
            <a:r>
              <a:rPr lang="en-US" altLang="zh-CN" b="1">
                <a:latin typeface="宋体" panose="02010600030101010101" pitchFamily="2" charset="-122"/>
                <a:ea typeface="宋体" panose="02010600030101010101" pitchFamily="2" charset="-122"/>
              </a:rPr>
              <a:t>precision)：</a:t>
            </a:r>
            <a:r>
              <a:rPr lang="zh-CN" altLang="en-US" b="1">
                <a:latin typeface="宋体" panose="02010600030101010101" pitchFamily="2" charset="-122"/>
                <a:ea typeface="宋体" panose="02010600030101010101" pitchFamily="2" charset="-122"/>
              </a:rPr>
              <a:t>既相关又被检索到的实际文档与检索到的文档的百分比。</a:t>
            </a:r>
            <a:endParaRPr lang="en-US" altLang="zh-CN" b="1">
              <a:latin typeface="宋体" panose="02010600030101010101" pitchFamily="2" charset="-122"/>
              <a:ea typeface="宋体" panose="02010600030101010101" pitchFamily="2" charset="-122"/>
            </a:endParaRPr>
          </a:p>
          <a:p>
            <a:pPr lvl="3">
              <a:lnSpc>
                <a:spcPct val="120000"/>
              </a:lnSpc>
              <a:spcBef>
                <a:spcPts val="20"/>
              </a:spcBef>
              <a:spcAft>
                <a:spcPts val="0"/>
              </a:spcAft>
            </a:pPr>
            <a:endParaRPr lang="en-US" altLang="zh-CN" sz="28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查全率(</a:t>
            </a:r>
            <a:r>
              <a:rPr lang="en-US" altLang="zh-CN" b="1">
                <a:latin typeface="宋体" panose="02010600030101010101" pitchFamily="2" charset="-122"/>
                <a:ea typeface="宋体" panose="02010600030101010101" pitchFamily="2" charset="-122"/>
              </a:rPr>
              <a:t>recall)：</a:t>
            </a:r>
            <a:r>
              <a:rPr lang="zh-CN" altLang="en-US" b="1">
                <a:latin typeface="宋体" panose="02010600030101010101" pitchFamily="2" charset="-122"/>
                <a:ea typeface="宋体" panose="02010600030101010101" pitchFamily="2" charset="-122"/>
              </a:rPr>
              <a:t>既相关又被检索到的实际文档与查询相关的文档的百分比。</a:t>
            </a:r>
            <a:endParaRPr lang="zh-CN" altLang="en-US" b="1">
              <a:latin typeface="宋体" panose="02010600030101010101" pitchFamily="2" charset="-122"/>
              <a:ea typeface="宋体" panose="02010600030101010101" pitchFamily="2" charset="-122"/>
            </a:endParaRPr>
          </a:p>
          <a:p>
            <a:pPr lvl="3">
              <a:lnSpc>
                <a:spcPct val="120000"/>
              </a:lnSpc>
              <a:spcBef>
                <a:spcPts val="20"/>
              </a:spcBef>
              <a:spcAft>
                <a:spcPts val="0"/>
              </a:spcAft>
            </a:pPr>
            <a:endParaRPr lang="zh-CN" altLang="en-US" sz="2800" b="1">
              <a:latin typeface="宋体" panose="02010600030101010101" pitchFamily="2" charset="-122"/>
              <a:ea typeface="宋体" panose="02010600030101010101" pitchFamily="2" charset="-122"/>
            </a:endParaRPr>
          </a:p>
        </p:txBody>
      </p:sp>
      <p:sp>
        <p:nvSpPr>
          <p:cNvPr id="575494" name="Rectangle 6"/>
          <p:cNvSpPr>
            <a:spLocks noChangeArrowheads="1"/>
          </p:cNvSpPr>
          <p:nvPr/>
        </p:nvSpPr>
        <p:spPr bwMode="auto">
          <a:xfrm>
            <a:off x="3429000" y="3186113"/>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75493" name="Object 5"/>
          <p:cNvGraphicFramePr>
            <a:graphicFrameLocks noChangeAspect="1"/>
          </p:cNvGraphicFramePr>
          <p:nvPr/>
        </p:nvGraphicFramePr>
        <p:xfrm>
          <a:off x="2667000" y="4186555"/>
          <a:ext cx="3276600" cy="685800"/>
        </p:xfrm>
        <a:graphic>
          <a:graphicData uri="http://schemas.openxmlformats.org/presentationml/2006/ole">
            <mc:AlternateContent xmlns:mc="http://schemas.openxmlformats.org/markup-compatibility/2006">
              <mc:Choice xmlns:v="urn:schemas-microsoft-com:vml" Requires="v">
                <p:oleObj spid="_x0000_s6162" name="" r:id="rId1" imgW="2286000" imgH="482600" progId="Equation.3">
                  <p:embed/>
                </p:oleObj>
              </mc:Choice>
              <mc:Fallback>
                <p:oleObj name="" r:id="rId1" imgW="2286000" imgH="482600" progId="Equation.3">
                  <p:embed/>
                  <p:pic>
                    <p:nvPicPr>
                      <p:cNvPr id="0" name="图片 61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86555"/>
                        <a:ext cx="3276600" cy="685800"/>
                      </a:xfrm>
                      <a:prstGeom prst="rect">
                        <a:avLst/>
                      </a:prstGeom>
                      <a:solidFill>
                        <a:srgbClr val="00CCFF"/>
                      </a:solidFill>
                    </p:spPr>
                  </p:pic>
                </p:oleObj>
              </mc:Fallback>
            </mc:AlternateContent>
          </a:graphicData>
        </a:graphic>
      </p:graphicFrame>
      <p:sp>
        <p:nvSpPr>
          <p:cNvPr id="575496" name="Rectangle 8"/>
          <p:cNvSpPr>
            <a:spLocks noChangeArrowheads="1"/>
          </p:cNvSpPr>
          <p:nvPr/>
        </p:nvSpPr>
        <p:spPr bwMode="auto">
          <a:xfrm>
            <a:off x="3538538" y="3186113"/>
            <a:ext cx="9144000" cy="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562" tIns="46038" rIns="182562" bIns="46038">
            <a:spAutoFit/>
            <a:flatTx/>
          </a:bodyPr>
          <a:lstStyle/>
          <a:p>
            <a:endParaRPr lang="zh-CN" altLang="en-US"/>
          </a:p>
        </p:txBody>
      </p:sp>
      <p:graphicFrame>
        <p:nvGraphicFramePr>
          <p:cNvPr id="575495" name="Object 7"/>
          <p:cNvGraphicFramePr>
            <a:graphicFrameLocks noChangeAspect="1"/>
          </p:cNvGraphicFramePr>
          <p:nvPr/>
        </p:nvGraphicFramePr>
        <p:xfrm>
          <a:off x="2667000" y="5791200"/>
          <a:ext cx="3352800" cy="735965"/>
        </p:xfrm>
        <a:graphic>
          <a:graphicData uri="http://schemas.openxmlformats.org/presentationml/2006/ole">
            <mc:AlternateContent xmlns:mc="http://schemas.openxmlformats.org/markup-compatibility/2006">
              <mc:Choice xmlns:v="urn:schemas-microsoft-com:vml" Requires="v">
                <p:oleObj spid="_x0000_s6163" name="" r:id="rId3" imgW="2070100" imgH="482600" progId="Equation.3">
                  <p:embed/>
                </p:oleObj>
              </mc:Choice>
              <mc:Fallback>
                <p:oleObj name="" r:id="rId3" imgW="2070100" imgH="482600" progId="Equation.3">
                  <p:embed/>
                  <p:pic>
                    <p:nvPicPr>
                      <p:cNvPr id="0" name="图片 6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791200"/>
                        <a:ext cx="3352800" cy="735965"/>
                      </a:xfrm>
                      <a:prstGeom prst="rect">
                        <a:avLst/>
                      </a:prstGeom>
                      <a:solidFill>
                        <a:srgbClr val="00CCFF"/>
                      </a:solidFill>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E2164F17-9C8A-451E-9468-169E9390CC86}" type="slidenum">
              <a:rPr lang="zh-CN" altLang="en-US"/>
            </a:fld>
            <a:endParaRPr lang="en-US" altLang="zh-CN"/>
          </a:p>
        </p:txBody>
      </p:sp>
      <p:sp>
        <p:nvSpPr>
          <p:cNvPr id="576514" name="Rectangle 2"/>
          <p:cNvSpPr>
            <a:spLocks noGrp="1" noChangeArrowheads="1"/>
          </p:cNvSpPr>
          <p:nvPr>
            <p:ph type="title"/>
          </p:nvPr>
        </p:nvSpPr>
        <p:spPr>
          <a:xfrm>
            <a:off x="76200" y="0"/>
            <a:ext cx="8991600" cy="634365"/>
          </a:xfrm>
        </p:spPr>
        <p:txBody>
          <a:bodyPr/>
          <a:lstStyle/>
          <a:p>
            <a:r>
              <a:rPr lang="zh-CN" altLang="en-US" sz="4000" b="1" dirty="0">
                <a:latin typeface="宋体" panose="02010600030101010101" pitchFamily="2" charset="-122"/>
                <a:ea typeface="宋体" panose="02010600030101010101" pitchFamily="2" charset="-122"/>
              </a:rPr>
              <a:t>模型质量的评价实例</a:t>
            </a:r>
            <a:endParaRPr lang="zh-CN" altLang="en-US" sz="4000" b="1" dirty="0">
              <a:latin typeface="宋体" panose="02010600030101010101" pitchFamily="2" charset="-122"/>
              <a:ea typeface="宋体" panose="02010600030101010101" pitchFamily="2" charset="-122"/>
            </a:endParaRPr>
          </a:p>
        </p:txBody>
      </p:sp>
      <p:sp>
        <p:nvSpPr>
          <p:cNvPr id="576515" name="Rectangle 3"/>
          <p:cNvSpPr>
            <a:spLocks noGrp="1" noChangeArrowheads="1"/>
          </p:cNvSpPr>
          <p:nvPr>
            <p:ph type="body" idx="1"/>
          </p:nvPr>
        </p:nvSpPr>
        <p:spPr>
          <a:xfrm>
            <a:off x="377825" y="3500438"/>
            <a:ext cx="8415338" cy="3168650"/>
          </a:xfrm>
        </p:spPr>
        <p:txBody>
          <a:bodyPr/>
          <a:lstStyle/>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relevant} = {A,B,C,D,E,F,G,H,I,J} = 10</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retrieved} = {B, D, F,W,Y} = 5</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relevant}</a:t>
            </a:r>
            <a:r>
              <a:rPr lang="en-US" altLang="zh-CN" b="1">
                <a:latin typeface="宋体" panose="02010600030101010101" pitchFamily="2" charset="-122"/>
                <a:ea typeface="宋体" panose="02010600030101010101" pitchFamily="2" charset="-122"/>
                <a:sym typeface="Symbol" panose="05050102010706020507" pitchFamily="18" charset="2"/>
              </a:rPr>
              <a:t> ∩</a:t>
            </a:r>
            <a:r>
              <a:rPr lang="en-US" altLang="zh-CN" b="1">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retrieved} = {B,D,F}</a:t>
            </a:r>
            <a:r>
              <a:rPr lang="zh-CN" altLang="en-US" b="1">
                <a:latin typeface="宋体" panose="02010600030101010101" pitchFamily="2" charset="-122"/>
                <a:ea typeface="宋体" panose="02010600030101010101" pitchFamily="2" charset="-122"/>
              </a:rPr>
              <a:t>  = 3</a:t>
            </a:r>
            <a:endParaRPr lang="zh-CN" altLang="en-US"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查准率：</a:t>
            </a:r>
            <a:r>
              <a:rPr lang="en-US" altLang="zh-CN" b="1">
                <a:latin typeface="宋体" panose="02010600030101010101" pitchFamily="2" charset="-122"/>
                <a:ea typeface="宋体" panose="02010600030101010101" pitchFamily="2" charset="-122"/>
              </a:rPr>
              <a:t>precision = 3/5 = 60%</a:t>
            </a:r>
            <a:endParaRPr lang="en-US" altLang="zh-CN"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b="1">
                <a:latin typeface="宋体" panose="02010600030101010101" pitchFamily="2" charset="-122"/>
                <a:ea typeface="宋体" panose="02010600030101010101" pitchFamily="2" charset="-122"/>
              </a:rPr>
              <a:t>查全率：</a:t>
            </a:r>
            <a:r>
              <a:rPr lang="en-US" altLang="zh-CN" b="1">
                <a:latin typeface="宋体" panose="02010600030101010101" pitchFamily="2" charset="-122"/>
                <a:ea typeface="宋体" panose="02010600030101010101" pitchFamily="2" charset="-122"/>
              </a:rPr>
              <a:t>recall = 3/10 = 30%</a:t>
            </a:r>
            <a:endParaRPr lang="zh-CN" altLang="en-US" b="1">
              <a:latin typeface="宋体" panose="02010600030101010101" pitchFamily="2" charset="-122"/>
              <a:ea typeface="宋体" panose="02010600030101010101" pitchFamily="2" charset="-122"/>
            </a:endParaRPr>
          </a:p>
        </p:txBody>
      </p:sp>
      <p:grpSp>
        <p:nvGrpSpPr>
          <p:cNvPr id="576520" name="Group 8"/>
          <p:cNvGrpSpPr/>
          <p:nvPr/>
        </p:nvGrpSpPr>
        <p:grpSpPr bwMode="auto">
          <a:xfrm>
            <a:off x="1066800" y="1219200"/>
            <a:ext cx="6477000" cy="2057400"/>
            <a:chOff x="672" y="720"/>
            <a:chExt cx="4080" cy="1296"/>
          </a:xfrm>
        </p:grpSpPr>
        <p:sp>
          <p:nvSpPr>
            <p:cNvPr id="576517" name="Oval 5"/>
            <p:cNvSpPr>
              <a:spLocks noChangeArrowheads="1"/>
            </p:cNvSpPr>
            <p:nvPr/>
          </p:nvSpPr>
          <p:spPr bwMode="auto">
            <a:xfrm>
              <a:off x="672" y="720"/>
              <a:ext cx="4080" cy="1296"/>
            </a:xfrm>
            <a:prstGeom prst="ellipse">
              <a:avLst/>
            </a:prstGeom>
            <a:noFill/>
            <a:ln w="9525">
              <a:solidFill>
                <a:srgbClr val="00FFFF"/>
              </a:solidFill>
              <a:round/>
            </a:ln>
            <a:extLst>
              <a:ext uri="{909E8E84-426E-40DD-AFC4-6F175D3DCCD1}">
                <a14:hiddenFill xmlns:a14="http://schemas.microsoft.com/office/drawing/2010/main">
                  <a:solidFill>
                    <a:srgbClr val="FFFFFF"/>
                  </a:solidFill>
                </a14:hiddenFill>
              </a:ext>
            </a:extLst>
          </p:spPr>
          <p:txBody>
            <a:bodyPr/>
            <a:lstStyle/>
            <a:p>
              <a:pPr algn="just" eaLnBrk="0" hangingPunct="0"/>
              <a:endParaRPr kumimoji="0" lang="zh-CN" altLang="en-US">
                <a:latin typeface="Times New Roman" panose="02020603050405020304" pitchFamily="18" charset="0"/>
              </a:endParaRPr>
            </a:p>
            <a:p>
              <a:pPr algn="just" eaLnBrk="0" hangingPunct="0"/>
              <a:r>
                <a:rPr kumimoji="0" lang="en-US" altLang="zh-CN" sz="1600">
                  <a:latin typeface="Times New Roman" panose="02020603050405020304" pitchFamily="18" charset="0"/>
                </a:rPr>
                <a:t>                                       B,D,F</a:t>
              </a:r>
              <a:endParaRPr kumimoji="0" lang="en-US" altLang="zh-CN" sz="1600">
                <a:latin typeface="Times New Roman" panose="02020603050405020304" pitchFamily="18" charset="0"/>
              </a:endParaRPr>
            </a:p>
            <a:p>
              <a:pPr algn="ctr" eaLnBrk="0" hangingPunct="0"/>
              <a:r>
                <a:rPr kumimoji="0" lang="zh-CN" altLang="en-US" sz="1600">
                  <a:latin typeface="Times New Roman" panose="02020603050405020304" pitchFamily="18" charset="0"/>
                </a:rPr>
                <a:t>相关并被检索</a:t>
              </a:r>
              <a:endParaRPr kumimoji="0" lang="zh-CN" altLang="en-US" sz="1600">
                <a:latin typeface="Times New Roman" panose="02020603050405020304" pitchFamily="18" charset="0"/>
              </a:endParaRPr>
            </a:p>
            <a:p>
              <a:pPr algn="ctr" eaLnBrk="0" hangingPunct="0"/>
              <a:r>
                <a:rPr kumimoji="0" lang="zh-CN" altLang="en-US" sz="1600">
                  <a:latin typeface="Times New Roman" panose="02020603050405020304" pitchFamily="18" charset="0"/>
                </a:rPr>
                <a:t>到的文档</a:t>
              </a:r>
              <a:endParaRPr kumimoji="0" lang="zh-CN" altLang="en-US" sz="1600">
                <a:latin typeface="Times New Roman" panose="02020603050405020304" pitchFamily="18" charset="0"/>
              </a:endParaRPr>
            </a:p>
            <a:p>
              <a:pPr algn="ctr" eaLnBrk="0" hangingPunct="0"/>
              <a:endParaRPr kumimoji="0" lang="zh-CN" altLang="en-US" sz="1600">
                <a:latin typeface="Times New Roman" panose="02020603050405020304" pitchFamily="18" charset="0"/>
              </a:endParaRPr>
            </a:p>
            <a:p>
              <a:pPr algn="ctr" eaLnBrk="0" hangingPunct="0"/>
              <a:r>
                <a:rPr kumimoji="0" lang="zh-CN" altLang="en-US" sz="2000">
                  <a:latin typeface="Times New Roman" panose="02020603050405020304" pitchFamily="18" charset="0"/>
                </a:rPr>
                <a:t>所有文档</a:t>
              </a:r>
              <a:endParaRPr kumimoji="0" lang="zh-CN" altLang="en-US" sz="2000">
                <a:latin typeface="Times New Roman" panose="02020603050405020304" pitchFamily="18" charset="0"/>
              </a:endParaRPr>
            </a:p>
          </p:txBody>
        </p:sp>
        <p:sp>
          <p:nvSpPr>
            <p:cNvPr id="576518" name="Oval 6"/>
            <p:cNvSpPr>
              <a:spLocks noChangeArrowheads="1"/>
            </p:cNvSpPr>
            <p:nvPr/>
          </p:nvSpPr>
          <p:spPr bwMode="auto">
            <a:xfrm>
              <a:off x="1152" y="864"/>
              <a:ext cx="2064" cy="912"/>
            </a:xfrm>
            <a:prstGeom prst="ellipse">
              <a:avLst/>
            </a:prstGeom>
            <a:noFill/>
            <a:ln w="9525">
              <a:solidFill>
                <a:srgbClr val="00FFFF"/>
              </a:solidFill>
              <a:rou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sz="1800">
                  <a:latin typeface="Times New Roman" panose="02020603050405020304" pitchFamily="18" charset="0"/>
                </a:rPr>
                <a:t>A,C,E,G,</a:t>
              </a:r>
              <a:endParaRPr kumimoji="0" lang="en-US" altLang="zh-CN" sz="1800">
                <a:latin typeface="Times New Roman" panose="02020603050405020304" pitchFamily="18" charset="0"/>
              </a:endParaRPr>
            </a:p>
            <a:p>
              <a:pPr algn="just" eaLnBrk="0" hangingPunct="0"/>
              <a:r>
                <a:rPr kumimoji="0" lang="en-US" altLang="zh-CN" sz="1800">
                  <a:latin typeface="Times New Roman" panose="02020603050405020304" pitchFamily="18" charset="0"/>
                </a:rPr>
                <a:t>H, I, J</a:t>
              </a:r>
              <a:endParaRPr kumimoji="0" lang="en-US" altLang="zh-CN" sz="1800">
                <a:latin typeface="Times New Roman" panose="02020603050405020304" pitchFamily="18" charset="0"/>
              </a:endParaRPr>
            </a:p>
            <a:p>
              <a:pPr algn="just" eaLnBrk="0" hangingPunct="0"/>
              <a:r>
                <a:rPr kumimoji="0" lang="zh-CN" altLang="en-US" sz="1800">
                  <a:latin typeface="Times New Roman" panose="02020603050405020304" pitchFamily="18" charset="0"/>
                </a:rPr>
                <a:t>相关的文档</a:t>
              </a:r>
              <a:endParaRPr kumimoji="0" lang="zh-CN" altLang="en-US" sz="1800">
                <a:latin typeface="Times New Roman" panose="02020603050405020304" pitchFamily="18" charset="0"/>
              </a:endParaRPr>
            </a:p>
          </p:txBody>
        </p:sp>
        <p:sp>
          <p:nvSpPr>
            <p:cNvPr id="576519" name="Oval 7"/>
            <p:cNvSpPr>
              <a:spLocks noChangeArrowheads="1"/>
            </p:cNvSpPr>
            <p:nvPr/>
          </p:nvSpPr>
          <p:spPr bwMode="auto">
            <a:xfrm>
              <a:off x="2256" y="912"/>
              <a:ext cx="1776" cy="864"/>
            </a:xfrm>
            <a:prstGeom prst="ellipse">
              <a:avLst/>
            </a:prstGeom>
            <a:noFill/>
            <a:ln w="9525">
              <a:solidFill>
                <a:srgbClr val="00FFFF"/>
              </a:solidFill>
              <a:round/>
            </a:ln>
            <a:extLst>
              <a:ext uri="{909E8E84-426E-40DD-AFC4-6F175D3DCCD1}">
                <a14:hiddenFill xmlns:a14="http://schemas.microsoft.com/office/drawing/2010/main">
                  <a:solidFill>
                    <a:srgbClr val="FFFFFF"/>
                  </a:solidFill>
                </a14:hiddenFill>
              </a:ext>
            </a:extLst>
          </p:spPr>
          <p:txBody>
            <a:bodyPr/>
            <a:lstStyle/>
            <a:p>
              <a:pPr algn="just" eaLnBrk="0" hangingPunct="0"/>
              <a:r>
                <a:rPr kumimoji="0" lang="en-US" altLang="zh-CN" sz="1800">
                  <a:latin typeface="Times New Roman" panose="02020603050405020304" pitchFamily="18" charset="0"/>
                </a:rPr>
                <a:t>                      </a:t>
              </a:r>
              <a:r>
                <a:rPr lang="en-US" altLang="zh-CN" sz="1400">
                  <a:sym typeface="+mn-ea"/>
                </a:rPr>
                <a:t>W,Y</a:t>
              </a:r>
              <a:endParaRPr kumimoji="0" lang="en-US" altLang="zh-CN" sz="1400">
                <a:latin typeface="Times New Roman" panose="02020603050405020304" pitchFamily="18" charset="0"/>
              </a:endParaRPr>
            </a:p>
            <a:p>
              <a:pPr eaLnBrk="0" hangingPunct="0"/>
              <a:r>
                <a:rPr lang="zh-CN" altLang="en-US" sz="1400">
                  <a:sym typeface="+mn-ea"/>
                </a:rPr>
                <a:t>                           检索到</a:t>
              </a:r>
              <a:endParaRPr kumimoji="0" lang="zh-CN" altLang="en-US" sz="1400">
                <a:latin typeface="Times New Roman" panose="02020603050405020304" pitchFamily="18" charset="0"/>
              </a:endParaRPr>
            </a:p>
            <a:p>
              <a:pPr eaLnBrk="0" hangingPunct="0"/>
              <a:r>
                <a:rPr lang="zh-CN" altLang="en-US" sz="1400">
                  <a:sym typeface="+mn-ea"/>
                </a:rPr>
                <a:t>                           的文档</a:t>
              </a:r>
              <a:endParaRPr kumimoji="0" lang="zh-CN" altLang="en-US" sz="1400">
                <a:latin typeface="Times New Roman" panose="02020603050405020304" pitchFamily="18" charset="0"/>
              </a:endParaRPr>
            </a:p>
            <a:p>
              <a:pPr algn="just" eaLnBrk="0" hangingPunct="0"/>
              <a:endParaRPr kumimoji="0" lang="zh-CN" altLang="en-US" sz="1400">
                <a:latin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D8AC61C-C870-4899-B8CA-F21A0FED41FD}" type="slidenum">
              <a:rPr lang="zh-CN" altLang="en-US"/>
            </a:fld>
            <a:endParaRPr lang="en-US" altLang="zh-CN"/>
          </a:p>
        </p:txBody>
      </p:sp>
      <p:sp>
        <p:nvSpPr>
          <p:cNvPr id="635906" name="Rectangle 1026"/>
          <p:cNvSpPr>
            <a:spLocks noGrp="1" noChangeArrowheads="1"/>
          </p:cNvSpPr>
          <p:nvPr>
            <p:ph type="title"/>
          </p:nvPr>
        </p:nvSpPr>
        <p:spPr>
          <a:xfrm>
            <a:off x="762000" y="0"/>
            <a:ext cx="7772400" cy="647700"/>
          </a:xfrm>
        </p:spPr>
        <p:txBody>
          <a:bodyPr/>
          <a:lstStyle/>
          <a:p>
            <a:r>
              <a:rPr lang="zh-CN" altLang="en-US" sz="4000" dirty="0">
                <a:latin typeface="宋体" panose="02010600030101010101" pitchFamily="2" charset="-122"/>
                <a:ea typeface="宋体" panose="02010600030101010101" pitchFamily="2" charset="-122"/>
              </a:rPr>
              <a:t>国家科技图书文献中心 </a:t>
            </a:r>
            <a:endParaRPr lang="zh-CN" altLang="en-US" sz="4000" dirty="0">
              <a:latin typeface="宋体" panose="02010600030101010101" pitchFamily="2" charset="-122"/>
              <a:ea typeface="宋体" panose="02010600030101010101" pitchFamily="2" charset="-122"/>
            </a:endParaRPr>
          </a:p>
        </p:txBody>
      </p:sp>
      <p:sp>
        <p:nvSpPr>
          <p:cNvPr id="635907" name="Rectangle 1027"/>
          <p:cNvSpPr>
            <a:spLocks noGrp="1" noChangeArrowheads="1"/>
          </p:cNvSpPr>
          <p:nvPr>
            <p:ph type="body" idx="1"/>
          </p:nvPr>
        </p:nvSpPr>
        <p:spPr>
          <a:xfrm>
            <a:off x="533400" y="990600"/>
            <a:ext cx="8208963" cy="518477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buFont typeface="Wingdings" panose="05000000000000000000" pitchFamily="2" charset="2"/>
              <a:buNone/>
            </a:pPr>
            <a:r>
              <a:rPr lang="zh-CN" altLang="en-US" b="1" dirty="0">
                <a:latin typeface="宋体" panose="02010600030101010101" pitchFamily="2" charset="-122"/>
                <a:ea typeface="宋体" panose="02010600030101010101" pitchFamily="2" charset="-122"/>
              </a:rPr>
              <a:t>   目前八个单位外文期刊达10500种。国家科技部以这八家资源为基础成立了国家科技图书文献中心, 建立文献数据库加工体系，建立科技文献资源网络服务系统，并全面实施对科技文献信息保障体系的标准化管理。其目标是国内出版的文献满足率达到95%，国外出版的文献满足率达到70%以上。从中心网站统计来看, 几乎每天24小时都有用户来访, 每月请求数约24万次。 </a:t>
            </a:r>
            <a:endParaRPr lang="zh-CN" altLang="en-US"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96FE78E-7B90-43B4-A9E8-D7F277F033C5}" type="slidenum">
              <a:rPr lang="zh-CN" altLang="en-US"/>
            </a:fld>
            <a:endParaRPr lang="en-US" altLang="zh-CN"/>
          </a:p>
        </p:txBody>
      </p:sp>
      <p:sp>
        <p:nvSpPr>
          <p:cNvPr id="607234" name="Rectangle 2"/>
          <p:cNvSpPr>
            <a:spLocks noGrp="1" noChangeArrowheads="1"/>
          </p:cNvSpPr>
          <p:nvPr>
            <p:ph type="title"/>
          </p:nvPr>
        </p:nvSpPr>
        <p:spPr>
          <a:xfrm>
            <a:off x="65405" y="0"/>
            <a:ext cx="9118600" cy="621030"/>
          </a:xfrm>
        </p:spPr>
        <p:txBody>
          <a:bodyPr/>
          <a:lstStyle/>
          <a:p>
            <a:r>
              <a:rPr lang="zh-CN" altLang="en-US" sz="4000" b="1" dirty="0">
                <a:latin typeface="宋体" panose="02010600030101010101" pitchFamily="2" charset="-122"/>
                <a:ea typeface="宋体" panose="02010600030101010101" pitchFamily="2" charset="-122"/>
              </a:rPr>
              <a:t>文本挖掘</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文本分类</a:t>
            </a:r>
            <a:endParaRPr lang="zh-CN" altLang="en-US" sz="4000" b="1" dirty="0">
              <a:latin typeface="宋体" panose="02010600030101010101" pitchFamily="2" charset="-122"/>
              <a:ea typeface="宋体" panose="02010600030101010101" pitchFamily="2" charset="-122"/>
            </a:endParaRPr>
          </a:p>
        </p:txBody>
      </p:sp>
      <p:sp>
        <p:nvSpPr>
          <p:cNvPr id="607235" name="Rectangle 3"/>
          <p:cNvSpPr>
            <a:spLocks noGrp="1" noChangeArrowheads="1"/>
          </p:cNvSpPr>
          <p:nvPr>
            <p:ph type="body" idx="1"/>
          </p:nvPr>
        </p:nvSpPr>
        <p:spPr>
          <a:xfrm>
            <a:off x="377825" y="859155"/>
            <a:ext cx="8298180" cy="5520690"/>
          </a:xfrm>
        </p:spPr>
        <p:txBody>
          <a:bodyPr/>
          <a:lstStyle/>
          <a:p>
            <a:pPr>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一般方法</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将预先分类过的文档作为训练集</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从训练集中得出分类模式（需要测试过程，不断细化）</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用导出的分类模式对其它文档加以分类</a:t>
            </a:r>
            <a:endParaRPr lang="zh-CN" altLang="en-US" sz="24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基于关联的分类方法</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通过信息检索技术和关联分析技术提出关键字和词汇</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利用已有的词类生成关键字和词的概念层次(文档类别)</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利用关联挖掘方法去发现关联词， 进而区分各类文档（每一类文档对应一组关联规则）</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用关联规则去对新的文档分类</a:t>
            </a:r>
            <a:endParaRPr lang="zh-CN" altLang="en-US" sz="2400" b="1">
              <a:latin typeface="宋体" panose="02010600030101010101" pitchFamily="2" charset="-122"/>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94F8F32-B952-482D-A0A6-73F4E6DB9841}" type="slidenum">
              <a:rPr lang="zh-CN" altLang="en-US"/>
            </a:fld>
            <a:endParaRPr lang="en-US" altLang="zh-CN"/>
          </a:p>
        </p:txBody>
      </p:sp>
      <p:sp>
        <p:nvSpPr>
          <p:cNvPr id="606210" name="Rectangle 2"/>
          <p:cNvSpPr>
            <a:spLocks noGrp="1" noChangeArrowheads="1"/>
          </p:cNvSpPr>
          <p:nvPr>
            <p:ph type="title"/>
          </p:nvPr>
        </p:nvSpPr>
        <p:spPr>
          <a:xfrm>
            <a:off x="76200" y="0"/>
            <a:ext cx="8992235" cy="609600"/>
          </a:xfrm>
        </p:spPr>
        <p:txBody>
          <a:bodyPr/>
          <a:lstStyle/>
          <a:p>
            <a:r>
              <a:rPr lang="zh-CN" altLang="en-US" sz="4000" b="1" dirty="0">
                <a:latin typeface="宋体" panose="02010600030101010101" pitchFamily="2" charset="-122"/>
                <a:ea typeface="宋体" panose="02010600030101010101" pitchFamily="2" charset="-122"/>
              </a:rPr>
              <a:t>文本挖掘</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文本聚类</a:t>
            </a:r>
            <a:endParaRPr lang="zh-CN" altLang="en-US" sz="4000" b="1" dirty="0">
              <a:latin typeface="宋体" panose="02010600030101010101" pitchFamily="2" charset="-122"/>
              <a:ea typeface="宋体" panose="02010600030101010101" pitchFamily="2" charset="-122"/>
            </a:endParaRPr>
          </a:p>
        </p:txBody>
      </p:sp>
      <p:sp>
        <p:nvSpPr>
          <p:cNvPr id="606211" name="Rectangle 3"/>
          <p:cNvSpPr>
            <a:spLocks noGrp="1" noChangeArrowheads="1"/>
          </p:cNvSpPr>
          <p:nvPr>
            <p:ph type="body" idx="1"/>
          </p:nvPr>
        </p:nvSpPr>
        <p:spPr>
          <a:xfrm>
            <a:off x="468313" y="1700213"/>
            <a:ext cx="8415337" cy="3451225"/>
          </a:xfrm>
        </p:spPr>
        <p:txBody>
          <a:bodyPr/>
          <a:lstStyle/>
          <a:p>
            <a:pPr>
              <a:lnSpc>
                <a:spcPct val="120000"/>
              </a:lnSpc>
              <a:spcBef>
                <a:spcPts val="20"/>
              </a:spcBef>
              <a:spcAft>
                <a:spcPts val="0"/>
              </a:spcAft>
            </a:pPr>
            <a:r>
              <a:rPr lang="zh-CN" altLang="en-US" sz="2800" b="1">
                <a:solidFill>
                  <a:schemeClr val="hlink"/>
                </a:solidFill>
                <a:latin typeface="宋体" panose="02010600030101010101" pitchFamily="2" charset="-122"/>
                <a:ea typeface="宋体" panose="02010600030101010101" pitchFamily="2" charset="-122"/>
              </a:rPr>
              <a:t>层次聚类法</a:t>
            </a:r>
            <a:endParaRPr lang="zh-CN" altLang="en-US" sz="2800" b="1">
              <a:solidFill>
                <a:schemeClr val="hlink"/>
              </a:solidFill>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solidFill>
                  <a:schemeClr val="hlink"/>
                </a:solidFill>
                <a:latin typeface="宋体" panose="02010600030101010101" pitchFamily="2" charset="-122"/>
                <a:ea typeface="宋体" panose="02010600030101010101" pitchFamily="2" charset="-122"/>
              </a:rPr>
              <a:t>平面划分法（</a:t>
            </a:r>
            <a:r>
              <a:rPr lang="en-US" altLang="zh-CN" sz="2800" b="1">
                <a:solidFill>
                  <a:schemeClr val="hlink"/>
                </a:solidFill>
                <a:latin typeface="宋体" panose="02010600030101010101" pitchFamily="2" charset="-122"/>
                <a:ea typeface="宋体" panose="02010600030101010101" pitchFamily="2" charset="-122"/>
              </a:rPr>
              <a:t>k-means</a:t>
            </a:r>
            <a:r>
              <a:rPr lang="zh-CN" altLang="en-US" sz="2800" b="1">
                <a:solidFill>
                  <a:schemeClr val="hlink"/>
                </a:solidFill>
                <a:latin typeface="宋体" panose="02010600030101010101" pitchFamily="2" charset="-122"/>
                <a:ea typeface="宋体" panose="02010600030101010101" pitchFamily="2" charset="-122"/>
              </a:rPr>
              <a:t>算法）</a:t>
            </a:r>
            <a:endParaRPr lang="zh-CN" altLang="en-US" sz="2800" b="1">
              <a:solidFill>
                <a:schemeClr val="hlink"/>
              </a:solidFill>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简单贝叶斯聚类法</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en-US" altLang="zh-CN" sz="2800" b="1">
                <a:latin typeface="宋体" panose="02010600030101010101" pitchFamily="2" charset="-122"/>
                <a:ea typeface="宋体" panose="02010600030101010101" pitchFamily="2" charset="-122"/>
              </a:rPr>
              <a:t>K-</a:t>
            </a:r>
            <a:r>
              <a:rPr lang="zh-CN" altLang="en-US" sz="2800" b="1">
                <a:latin typeface="宋体" panose="02010600030101010101" pitchFamily="2" charset="-122"/>
                <a:ea typeface="宋体" panose="02010600030101010101" pitchFamily="2" charset="-122"/>
              </a:rPr>
              <a:t>最近邻参照聚类法</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分级聚类法</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基于概念的文本聚类</a:t>
            </a:r>
            <a:endParaRPr lang="zh-CN" altLang="en-US" sz="2800" b="1">
              <a:latin typeface="宋体" panose="02010600030101010101" pitchFamily="2" charset="-122"/>
              <a:ea typeface="宋体" panose="02010600030101010101" pitchFamily="2" charset="-122"/>
            </a:endParaRPr>
          </a:p>
        </p:txBody>
      </p:sp>
      <p:sp>
        <p:nvSpPr>
          <p:cNvPr id="606212" name="AutoShape 4"/>
          <p:cNvSpPr>
            <a:spLocks noChangeArrowheads="1"/>
          </p:cNvSpPr>
          <p:nvPr/>
        </p:nvSpPr>
        <p:spPr bwMode="auto">
          <a:xfrm>
            <a:off x="5867400" y="908050"/>
            <a:ext cx="2016125" cy="1512888"/>
          </a:xfrm>
          <a:prstGeom prst="wedgeRectCallout">
            <a:avLst>
              <a:gd name="adj1" fmla="val -92755"/>
              <a:gd name="adj2" fmla="val 3551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latin typeface="宋体" panose="02010600030101010101" pitchFamily="2" charset="-122"/>
              </a:rPr>
              <a:t>简单介绍这两种方法</a:t>
            </a:r>
            <a:endParaRPr lang="zh-CN" altLang="en-US" b="1">
              <a:latin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F62FBBB3-5C3F-4A8F-9DE3-D13C75ACD155}" type="slidenum">
              <a:rPr lang="zh-CN" altLang="en-US"/>
            </a:fld>
            <a:endParaRPr lang="en-US" altLang="zh-CN"/>
          </a:p>
        </p:txBody>
      </p:sp>
      <p:sp>
        <p:nvSpPr>
          <p:cNvPr id="609282" name="Rectangle 2"/>
          <p:cNvSpPr>
            <a:spLocks noGrp="1" noChangeArrowheads="1"/>
          </p:cNvSpPr>
          <p:nvPr>
            <p:ph type="title"/>
          </p:nvPr>
        </p:nvSpPr>
        <p:spPr>
          <a:xfrm>
            <a:off x="75565" y="38735"/>
            <a:ext cx="8992235" cy="570865"/>
          </a:xfrm>
        </p:spPr>
        <p:txBody>
          <a:bodyPr/>
          <a:lstStyle/>
          <a:p>
            <a:r>
              <a:rPr lang="zh-CN" altLang="en-US" sz="4000" b="1" dirty="0">
                <a:latin typeface="宋体" panose="02010600030101010101" pitchFamily="2" charset="-122"/>
                <a:ea typeface="宋体" panose="02010600030101010101" pitchFamily="2" charset="-122"/>
              </a:rPr>
              <a:t>文本挖掘</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层次聚类法</a:t>
            </a:r>
            <a:endParaRPr lang="zh-CN" altLang="en-US" sz="4000" b="1" dirty="0">
              <a:latin typeface="宋体" panose="02010600030101010101" pitchFamily="2" charset="-122"/>
              <a:ea typeface="宋体" panose="02010600030101010101" pitchFamily="2" charset="-122"/>
            </a:endParaRPr>
          </a:p>
        </p:txBody>
      </p:sp>
      <p:sp>
        <p:nvSpPr>
          <p:cNvPr id="609283" name="Rectangle 3"/>
          <p:cNvSpPr>
            <a:spLocks noGrp="1" noChangeArrowheads="1"/>
          </p:cNvSpPr>
          <p:nvPr>
            <p:ph type="body" idx="1"/>
          </p:nvPr>
        </p:nvSpPr>
        <p:spPr>
          <a:xfrm>
            <a:off x="377825" y="609600"/>
            <a:ext cx="8766175" cy="4587875"/>
          </a:xfrm>
        </p:spPr>
        <p:txBody>
          <a:bodyPr/>
          <a:lstStyle/>
          <a:p>
            <a:pPr>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具体过程</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将文档集</a:t>
            </a:r>
            <a:r>
              <a:rPr lang="en-US" altLang="zh-CN" sz="2400" b="1">
                <a:latin typeface="宋体" panose="02010600030101010101" pitchFamily="2" charset="-122"/>
                <a:ea typeface="宋体" panose="02010600030101010101" pitchFamily="2" charset="-122"/>
              </a:rPr>
              <a:t>D={</a:t>
            </a:r>
            <a:r>
              <a:rPr lang="en-US" altLang="zh-CN" sz="2400" b="1" i="1">
                <a:latin typeface="宋体" panose="02010600030101010101" pitchFamily="2" charset="-122"/>
                <a:ea typeface="宋体" panose="02010600030101010101" pitchFamily="2" charset="-122"/>
              </a:rPr>
              <a:t>d</a:t>
            </a:r>
            <a:r>
              <a:rPr lang="en-US" altLang="zh-CN" sz="2400" b="1" i="1" baseline="-25000">
                <a:latin typeface="宋体" panose="02010600030101010101" pitchFamily="2" charset="-122"/>
                <a:ea typeface="宋体" panose="02010600030101010101" pitchFamily="2" charset="-122"/>
              </a:rPr>
              <a:t>1</a:t>
            </a:r>
            <a:r>
              <a:rPr lang="en-US" altLang="zh-CN" sz="2400" b="1" i="1">
                <a:latin typeface="宋体" panose="02010600030101010101" pitchFamily="2" charset="-122"/>
                <a:ea typeface="宋体" panose="02010600030101010101" pitchFamily="2" charset="-122"/>
              </a:rPr>
              <a:t>, … ,d</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 ,d</a:t>
            </a:r>
            <a:r>
              <a:rPr lang="en-US" altLang="zh-CN" sz="2400" b="1" i="1" baseline="-25000">
                <a:latin typeface="宋体" panose="02010600030101010101" pitchFamily="2" charset="-122"/>
                <a:ea typeface="宋体" panose="02010600030101010101" pitchFamily="2" charset="-122"/>
              </a:rPr>
              <a:t>n</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 中的每一个文档</a:t>
            </a:r>
            <a:r>
              <a:rPr lang="en-US" altLang="zh-CN" sz="2400" b="1">
                <a:latin typeface="宋体" panose="02010600030101010101" pitchFamily="2" charset="-122"/>
                <a:ea typeface="宋体" panose="02010600030101010101" pitchFamily="2" charset="-122"/>
              </a:rPr>
              <a:t>d</a:t>
            </a:r>
            <a:r>
              <a:rPr lang="en-US" altLang="zh-CN" sz="2400" b="1" baseline="-25000">
                <a:latin typeface="宋体" panose="02010600030101010101" pitchFamily="2" charset="-122"/>
                <a:ea typeface="宋体" panose="02010600030101010101" pitchFamily="2" charset="-122"/>
              </a:rPr>
              <a:t>i</a:t>
            </a:r>
            <a:r>
              <a:rPr lang="zh-CN" altLang="en-US" sz="2400" b="1">
                <a:latin typeface="宋体" panose="02010600030101010101" pitchFamily="2" charset="-122"/>
                <a:ea typeface="宋体" panose="02010600030101010101" pitchFamily="2" charset="-122"/>
              </a:rPr>
              <a:t>看作是一个具有单个成员的类</a:t>
            </a:r>
            <a:r>
              <a:rPr lang="en-US" altLang="zh-CN" sz="2400" b="1">
                <a:latin typeface="宋体" panose="02010600030101010101" pitchFamily="2" charset="-122"/>
                <a:ea typeface="宋体" panose="02010600030101010101" pitchFamily="2" charset="-122"/>
              </a:rPr>
              <a:t>C</a:t>
            </a:r>
            <a:r>
              <a:rPr lang="en-US" altLang="zh-CN" sz="2400" b="1" baseline="-25000">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a:t>
            </a:r>
            <a:r>
              <a:rPr lang="en-US" altLang="zh-CN" sz="2400" b="1" i="1">
                <a:latin typeface="宋体" panose="02010600030101010101" pitchFamily="2" charset="-122"/>
                <a:ea typeface="宋体" panose="02010600030101010101" pitchFamily="2" charset="-122"/>
              </a:rPr>
              <a:t>d</a:t>
            </a:r>
            <a:r>
              <a:rPr lang="en-US" altLang="zh-CN" sz="2400" b="1" i="1" baseline="-25000">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这些类构成了</a:t>
            </a:r>
            <a:r>
              <a:rPr lang="en-US" altLang="zh-CN" sz="2400" b="1">
                <a:latin typeface="宋体" panose="02010600030101010101" pitchFamily="2" charset="-122"/>
                <a:ea typeface="宋体" panose="02010600030101010101" pitchFamily="2" charset="-122"/>
              </a:rPr>
              <a:t>D</a:t>
            </a:r>
            <a:r>
              <a:rPr lang="zh-CN" altLang="en-US" sz="2400" b="1">
                <a:latin typeface="宋体" panose="02010600030101010101" pitchFamily="2" charset="-122"/>
                <a:ea typeface="宋体" panose="02010600030101010101" pitchFamily="2" charset="-122"/>
              </a:rPr>
              <a:t>的一个聚类</a:t>
            </a:r>
            <a:r>
              <a:rPr lang="en-US" altLang="zh-CN" sz="2400" b="1">
                <a:latin typeface="宋体" panose="02010600030101010101" pitchFamily="2" charset="-122"/>
                <a:ea typeface="宋体" panose="02010600030101010101" pitchFamily="2" charset="-122"/>
              </a:rPr>
              <a:t>C={</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1</a:t>
            </a:r>
            <a:r>
              <a:rPr lang="en-US" altLang="zh-CN" sz="2400" b="1" i="1">
                <a:latin typeface="宋体" panose="02010600030101010101" pitchFamily="2" charset="-122"/>
                <a:ea typeface="宋体" panose="02010600030101010101" pitchFamily="2" charset="-122"/>
              </a:rPr>
              <a:t>,  … ,c</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 ,c</a:t>
            </a:r>
            <a:r>
              <a:rPr lang="en-US" altLang="zh-CN" sz="2400" b="1" i="1" baseline="-25000">
                <a:latin typeface="宋体" panose="02010600030101010101" pitchFamily="2" charset="-122"/>
                <a:ea typeface="宋体" panose="02010600030101010101" pitchFamily="2" charset="-122"/>
              </a:rPr>
              <a:t>n</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计算</a:t>
            </a:r>
            <a:r>
              <a:rPr lang="en-US" altLang="zh-CN" sz="2400" b="1">
                <a:latin typeface="宋体" panose="02010600030101010101" pitchFamily="2" charset="-122"/>
                <a:ea typeface="宋体" panose="02010600030101010101" pitchFamily="2" charset="-122"/>
              </a:rPr>
              <a:t>C</a:t>
            </a:r>
            <a:r>
              <a:rPr lang="zh-CN" altLang="en-US" sz="2400" b="1">
                <a:latin typeface="宋体" panose="02010600030101010101" pitchFamily="2" charset="-122"/>
                <a:ea typeface="宋体" panose="02010600030101010101" pitchFamily="2" charset="-122"/>
              </a:rPr>
              <a:t>中每对类（ </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c</a:t>
            </a:r>
            <a:r>
              <a:rPr lang="en-US" altLang="zh-CN" sz="2400" b="1" i="1" baseline="-25000">
                <a:latin typeface="宋体" panose="02010600030101010101" pitchFamily="2" charset="-122"/>
                <a:ea typeface="宋体" panose="02010600030101010101" pitchFamily="2" charset="-122"/>
              </a:rPr>
              <a:t>j</a:t>
            </a:r>
            <a:r>
              <a:rPr lang="en-US" altLang="zh-CN" sz="2400" b="1" i="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）之间的相似度</a:t>
            </a:r>
            <a:r>
              <a:rPr lang="en-US" altLang="zh-CN" sz="2400" b="1">
                <a:latin typeface="宋体" panose="02010600030101010101" pitchFamily="2" charset="-122"/>
                <a:ea typeface="宋体" panose="02010600030101010101" pitchFamily="2" charset="-122"/>
              </a:rPr>
              <a:t>sim(</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c</a:t>
            </a:r>
            <a:r>
              <a:rPr lang="en-US" altLang="zh-CN" sz="2400" b="1" i="1" baseline="-25000">
                <a:latin typeface="宋体" panose="02010600030101010101" pitchFamily="2" charset="-122"/>
                <a:ea typeface="宋体" panose="02010600030101010101" pitchFamily="2" charset="-122"/>
              </a:rPr>
              <a:t>j</a:t>
            </a:r>
            <a:r>
              <a:rPr lang="en-US" altLang="zh-CN" sz="2400" b="1" i="1">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选取具有最大相似度的类对</a:t>
            </a:r>
            <a:r>
              <a:rPr lang="en-US" altLang="zh-CN" sz="2400" b="1">
                <a:latin typeface="宋体" panose="02010600030101010101" pitchFamily="2" charset="-122"/>
                <a:ea typeface="宋体" panose="02010600030101010101" pitchFamily="2" charset="-122"/>
              </a:rPr>
              <a:t>arg max sim(</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c</a:t>
            </a:r>
            <a:r>
              <a:rPr lang="en-US" altLang="zh-CN" sz="2400" b="1" i="1" baseline="-25000">
                <a:latin typeface="宋体" panose="02010600030101010101" pitchFamily="2" charset="-122"/>
                <a:ea typeface="宋体" panose="02010600030101010101" pitchFamily="2" charset="-122"/>
              </a:rPr>
              <a:t>j</a:t>
            </a:r>
            <a:r>
              <a:rPr lang="en-US" altLang="zh-CN" sz="2400" b="1" i="1">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并将</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i </a:t>
            </a:r>
            <a:r>
              <a:rPr lang="zh-CN" altLang="en-US" sz="2400" b="1">
                <a:latin typeface="宋体" panose="02010600030101010101" pitchFamily="2" charset="-122"/>
                <a:ea typeface="宋体" panose="02010600030101010101" pitchFamily="2" charset="-122"/>
              </a:rPr>
              <a:t>和</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合并为一个新的类</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k</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i</a:t>
            </a:r>
            <a:r>
              <a:rPr lang="en-US" altLang="zh-CN" sz="2400" b="1">
                <a:latin typeface="宋体" panose="02010600030101010101" pitchFamily="2" charset="-122"/>
                <a:ea typeface="宋体" panose="02010600030101010101" pitchFamily="2" charset="-122"/>
              </a:rPr>
              <a:t>∪</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j</a:t>
            </a:r>
            <a:r>
              <a:rPr lang="en-US" altLang="zh-CN" sz="2400" b="1" i="1">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从而构成</a:t>
            </a:r>
            <a:r>
              <a:rPr lang="en-US" altLang="zh-CN" sz="2400" b="1">
                <a:latin typeface="宋体" panose="02010600030101010101" pitchFamily="2" charset="-122"/>
                <a:ea typeface="宋体" panose="02010600030101010101" pitchFamily="2" charset="-122"/>
              </a:rPr>
              <a:t>D</a:t>
            </a:r>
            <a:r>
              <a:rPr lang="zh-CN" altLang="en-US" sz="2400" b="1">
                <a:latin typeface="宋体" panose="02010600030101010101" pitchFamily="2" charset="-122"/>
                <a:ea typeface="宋体" panose="02010600030101010101" pitchFamily="2" charset="-122"/>
              </a:rPr>
              <a:t>的一个新的类</a:t>
            </a:r>
            <a:r>
              <a:rPr lang="en-US" altLang="zh-CN" sz="2400" b="1">
                <a:latin typeface="宋体" panose="02010600030101010101" pitchFamily="2" charset="-122"/>
                <a:ea typeface="宋体" panose="02010600030101010101" pitchFamily="2" charset="-122"/>
              </a:rPr>
              <a:t>C={</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1</a:t>
            </a:r>
            <a:r>
              <a:rPr lang="en-US" altLang="zh-CN" sz="2400" b="1" i="1">
                <a:latin typeface="宋体" panose="02010600030101010101" pitchFamily="2" charset="-122"/>
                <a:ea typeface="宋体" panose="02010600030101010101" pitchFamily="2" charset="-122"/>
              </a:rPr>
              <a:t>,  … ,c</a:t>
            </a:r>
            <a:r>
              <a:rPr lang="en-US" altLang="zh-CN" sz="2400" b="1" i="1" baseline="-25000">
                <a:latin typeface="宋体" panose="02010600030101010101" pitchFamily="2" charset="-122"/>
                <a:ea typeface="宋体" panose="02010600030101010101" pitchFamily="2" charset="-122"/>
              </a:rPr>
              <a:t>n-1</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重复上述步骤，直到</a:t>
            </a:r>
            <a:r>
              <a:rPr lang="en-US" altLang="zh-CN" sz="2400" b="1">
                <a:latin typeface="宋体" panose="02010600030101010101" pitchFamily="2" charset="-122"/>
                <a:ea typeface="宋体" panose="02010600030101010101" pitchFamily="2" charset="-122"/>
              </a:rPr>
              <a:t>C</a:t>
            </a:r>
            <a:r>
              <a:rPr lang="zh-CN" altLang="en-US" sz="2400" b="1">
                <a:latin typeface="宋体" panose="02010600030101010101" pitchFamily="2" charset="-122"/>
                <a:ea typeface="宋体" panose="02010600030101010101" pitchFamily="2" charset="-122"/>
              </a:rPr>
              <a:t>中只剩下一个类为止。</a:t>
            </a:r>
            <a:endParaRPr lang="en-US" altLang="zh-CN" sz="2400" b="1">
              <a:latin typeface="宋体" panose="02010600030101010101" pitchFamily="2" charset="-122"/>
              <a:ea typeface="宋体" panose="02010600030101010101" pitchFamily="2" charset="-122"/>
            </a:endParaRPr>
          </a:p>
        </p:txBody>
      </p:sp>
      <p:grpSp>
        <p:nvGrpSpPr>
          <p:cNvPr id="609308" name="Group 28"/>
          <p:cNvGrpSpPr/>
          <p:nvPr/>
        </p:nvGrpSpPr>
        <p:grpSpPr bwMode="auto">
          <a:xfrm>
            <a:off x="2867025" y="4778058"/>
            <a:ext cx="3408363" cy="1624012"/>
            <a:chOff x="1776" y="3302"/>
            <a:chExt cx="978" cy="788"/>
          </a:xfrm>
        </p:grpSpPr>
        <p:sp>
          <p:nvSpPr>
            <p:cNvPr id="609286" name="Oval 6"/>
            <p:cNvSpPr>
              <a:spLocks noChangeArrowheads="1"/>
            </p:cNvSpPr>
            <p:nvPr/>
          </p:nvSpPr>
          <p:spPr bwMode="auto">
            <a:xfrm>
              <a:off x="2106" y="4028"/>
              <a:ext cx="72" cy="62"/>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grpSp>
          <p:nvGrpSpPr>
            <p:cNvPr id="609287" name="Group 7"/>
            <p:cNvGrpSpPr/>
            <p:nvPr/>
          </p:nvGrpSpPr>
          <p:grpSpPr bwMode="auto">
            <a:xfrm>
              <a:off x="1776" y="3840"/>
              <a:ext cx="228" cy="250"/>
              <a:chOff x="2955" y="4716"/>
              <a:chExt cx="570" cy="624"/>
            </a:xfrm>
          </p:grpSpPr>
          <p:sp>
            <p:nvSpPr>
              <p:cNvPr id="609288" name="Oval 8"/>
              <p:cNvSpPr>
                <a:spLocks noChangeArrowheads="1"/>
              </p:cNvSpPr>
              <p:nvPr/>
            </p:nvSpPr>
            <p:spPr bwMode="auto">
              <a:xfrm>
                <a:off x="2955" y="5184"/>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89" name="Oval 9"/>
              <p:cNvSpPr>
                <a:spLocks noChangeArrowheads="1"/>
              </p:cNvSpPr>
              <p:nvPr/>
            </p:nvSpPr>
            <p:spPr bwMode="auto">
              <a:xfrm>
                <a:off x="3345" y="5184"/>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90" name="Oval 10"/>
              <p:cNvSpPr>
                <a:spLocks noChangeArrowheads="1"/>
              </p:cNvSpPr>
              <p:nvPr/>
            </p:nvSpPr>
            <p:spPr bwMode="auto">
              <a:xfrm>
                <a:off x="3150" y="4716"/>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91" name="Line 11"/>
              <p:cNvSpPr>
                <a:spLocks noChangeShapeType="1"/>
              </p:cNvSpPr>
              <p:nvPr/>
            </p:nvSpPr>
            <p:spPr bwMode="auto">
              <a:xfrm flipV="1">
                <a:off x="3060" y="4872"/>
                <a:ext cx="180" cy="312"/>
              </a:xfrm>
              <a:prstGeom prst="line">
                <a:avLst/>
              </a:prstGeom>
              <a:extLst>
                <a:ext uri="{909E8E84-426E-40DD-AFC4-6F175D3DCCD1}">
                  <a14:hiddenFill xmlns:a14="http://schemas.microsoft.com/office/drawing/2010/main">
                    <a:no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92" name="Line 12"/>
              <p:cNvSpPr>
                <a:spLocks noChangeShapeType="1"/>
              </p:cNvSpPr>
              <p:nvPr/>
            </p:nvSpPr>
            <p:spPr bwMode="auto">
              <a:xfrm>
                <a:off x="3240" y="4872"/>
                <a:ext cx="180" cy="312"/>
              </a:xfrm>
              <a:prstGeom prst="line">
                <a:avLst/>
              </a:prstGeom>
              <a:extLst>
                <a:ext uri="{909E8E84-426E-40DD-AFC4-6F175D3DCCD1}">
                  <a14:hiddenFill xmlns:a14="http://schemas.microsoft.com/office/drawing/2010/main">
                    <a:no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grpSp>
        <p:grpSp>
          <p:nvGrpSpPr>
            <p:cNvPr id="609293" name="Group 13"/>
            <p:cNvGrpSpPr/>
            <p:nvPr/>
          </p:nvGrpSpPr>
          <p:grpSpPr bwMode="auto">
            <a:xfrm>
              <a:off x="2526" y="3840"/>
              <a:ext cx="228" cy="250"/>
              <a:chOff x="2955" y="4716"/>
              <a:chExt cx="570" cy="624"/>
            </a:xfrm>
          </p:grpSpPr>
          <p:sp>
            <p:nvSpPr>
              <p:cNvPr id="609294" name="Oval 14"/>
              <p:cNvSpPr>
                <a:spLocks noChangeArrowheads="1"/>
              </p:cNvSpPr>
              <p:nvPr/>
            </p:nvSpPr>
            <p:spPr bwMode="auto">
              <a:xfrm>
                <a:off x="2955" y="5184"/>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95" name="Oval 15"/>
              <p:cNvSpPr>
                <a:spLocks noChangeArrowheads="1"/>
              </p:cNvSpPr>
              <p:nvPr/>
            </p:nvSpPr>
            <p:spPr bwMode="auto">
              <a:xfrm>
                <a:off x="3345" y="5184"/>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96" name="Oval 16"/>
              <p:cNvSpPr>
                <a:spLocks noChangeArrowheads="1"/>
              </p:cNvSpPr>
              <p:nvPr/>
            </p:nvSpPr>
            <p:spPr bwMode="auto">
              <a:xfrm>
                <a:off x="3150" y="4716"/>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97" name="Line 17"/>
              <p:cNvSpPr>
                <a:spLocks noChangeShapeType="1"/>
              </p:cNvSpPr>
              <p:nvPr/>
            </p:nvSpPr>
            <p:spPr bwMode="auto">
              <a:xfrm flipV="1">
                <a:off x="3060" y="4872"/>
                <a:ext cx="180" cy="312"/>
              </a:xfrm>
              <a:prstGeom prst="line">
                <a:avLst/>
              </a:prstGeom>
              <a:extLst>
                <a:ext uri="{909E8E84-426E-40DD-AFC4-6F175D3DCCD1}">
                  <a14:hiddenFill xmlns:a14="http://schemas.microsoft.com/office/drawing/2010/main">
                    <a:no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298" name="Line 18"/>
              <p:cNvSpPr>
                <a:spLocks noChangeShapeType="1"/>
              </p:cNvSpPr>
              <p:nvPr/>
            </p:nvSpPr>
            <p:spPr bwMode="auto">
              <a:xfrm>
                <a:off x="3240" y="4872"/>
                <a:ext cx="180" cy="312"/>
              </a:xfrm>
              <a:prstGeom prst="line">
                <a:avLst/>
              </a:prstGeom>
              <a:extLst>
                <a:ext uri="{909E8E84-426E-40DD-AFC4-6F175D3DCCD1}">
                  <a14:hiddenFill xmlns:a14="http://schemas.microsoft.com/office/drawing/2010/main">
                    <a:no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grpSp>
        <p:grpSp>
          <p:nvGrpSpPr>
            <p:cNvPr id="609299" name="Group 19"/>
            <p:cNvGrpSpPr/>
            <p:nvPr/>
          </p:nvGrpSpPr>
          <p:grpSpPr bwMode="auto">
            <a:xfrm>
              <a:off x="2106" y="3302"/>
              <a:ext cx="228" cy="250"/>
              <a:chOff x="2955" y="4716"/>
              <a:chExt cx="570" cy="624"/>
            </a:xfrm>
          </p:grpSpPr>
          <p:sp>
            <p:nvSpPr>
              <p:cNvPr id="609300" name="Oval 20"/>
              <p:cNvSpPr>
                <a:spLocks noChangeArrowheads="1"/>
              </p:cNvSpPr>
              <p:nvPr/>
            </p:nvSpPr>
            <p:spPr bwMode="auto">
              <a:xfrm>
                <a:off x="2955" y="5184"/>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301" name="Oval 21"/>
              <p:cNvSpPr>
                <a:spLocks noChangeArrowheads="1"/>
              </p:cNvSpPr>
              <p:nvPr/>
            </p:nvSpPr>
            <p:spPr bwMode="auto">
              <a:xfrm>
                <a:off x="3345" y="5184"/>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302" name="Oval 22"/>
              <p:cNvSpPr>
                <a:spLocks noChangeArrowheads="1"/>
              </p:cNvSpPr>
              <p:nvPr/>
            </p:nvSpPr>
            <p:spPr bwMode="auto">
              <a:xfrm>
                <a:off x="3150" y="4716"/>
                <a:ext cx="180" cy="156"/>
              </a:xfrm>
              <a:prstGeom prst="ellipse">
                <a:avLst/>
              </a:prstGeom>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303" name="Line 23"/>
              <p:cNvSpPr>
                <a:spLocks noChangeShapeType="1"/>
              </p:cNvSpPr>
              <p:nvPr/>
            </p:nvSpPr>
            <p:spPr bwMode="auto">
              <a:xfrm flipV="1">
                <a:off x="3060" y="4872"/>
                <a:ext cx="180" cy="312"/>
              </a:xfrm>
              <a:prstGeom prst="line">
                <a:avLst/>
              </a:prstGeom>
              <a:extLst>
                <a:ext uri="{909E8E84-426E-40DD-AFC4-6F175D3DCCD1}">
                  <a14:hiddenFill xmlns:a14="http://schemas.microsoft.com/office/drawing/2010/main">
                    <a:no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sp>
            <p:nvSpPr>
              <p:cNvPr id="609304" name="Line 24"/>
              <p:cNvSpPr>
                <a:spLocks noChangeShapeType="1"/>
              </p:cNvSpPr>
              <p:nvPr/>
            </p:nvSpPr>
            <p:spPr bwMode="auto">
              <a:xfrm>
                <a:off x="3240" y="4872"/>
                <a:ext cx="180" cy="312"/>
              </a:xfrm>
              <a:prstGeom prst="line">
                <a:avLst/>
              </a:prstGeom>
              <a:extLst>
                <a:ext uri="{909E8E84-426E-40DD-AFC4-6F175D3DCCD1}">
                  <a14:hiddenFill xmlns:a14="http://schemas.microsoft.com/office/drawing/2010/main">
                    <a:noFill/>
                  </a14:hiddenFill>
                </a:ext>
              </a:extLst>
            </p:spPr>
            <p:style>
              <a:lnRef idx="2">
                <a:schemeClr val="accent2"/>
              </a:lnRef>
              <a:fillRef idx="1">
                <a:schemeClr val="lt1"/>
              </a:fillRef>
              <a:effectRef idx="0">
                <a:schemeClr val="accent2"/>
              </a:effectRef>
              <a:fontRef idx="minor">
                <a:schemeClr val="dk1"/>
              </a:fontRef>
            </p:style>
            <p:txBody>
              <a:bodyPr/>
              <a:lstStyle/>
              <a:p>
                <a:endParaRPr lang="zh-CN" altLang="en-US"/>
              </a:p>
            </p:txBody>
          </p:sp>
        </p:grpSp>
        <p:sp>
          <p:nvSpPr>
            <p:cNvPr id="609305" name="Rectangle 25"/>
            <p:cNvSpPr>
              <a:spLocks noChangeArrowheads="1"/>
            </p:cNvSpPr>
            <p:nvPr/>
          </p:nvSpPr>
          <p:spPr bwMode="auto">
            <a:xfrm>
              <a:off x="2106" y="3591"/>
              <a:ext cx="288" cy="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algn="just" eaLnBrk="0" hangingPunct="0"/>
              <a:r>
                <a:rPr kumimoji="0" lang="zh-CN" altLang="en-US" sz="2000">
                  <a:latin typeface="Times New Roman" panose="02020603050405020304" pitchFamily="18" charset="0"/>
                </a:rPr>
                <a:t>…</a:t>
              </a:r>
              <a:endParaRPr kumimoji="0" lang="zh-CN" altLang="en-US" sz="2000">
                <a:latin typeface="Times New Roman" panose="02020603050405020304" pitchFamily="18" charset="0"/>
              </a:endParaRPr>
            </a:p>
          </p:txBody>
        </p:sp>
        <p:sp>
          <p:nvSpPr>
            <p:cNvPr id="609307" name="Rectangle 27"/>
            <p:cNvSpPr>
              <a:spLocks noChangeArrowheads="1"/>
            </p:cNvSpPr>
            <p:nvPr/>
          </p:nvSpPr>
          <p:spPr bwMode="auto">
            <a:xfrm>
              <a:off x="2208" y="3888"/>
              <a:ext cx="288" cy="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algn="just" eaLnBrk="0" hangingPunct="0"/>
              <a:r>
                <a:rPr kumimoji="0" lang="zh-CN" altLang="en-US" sz="2000">
                  <a:latin typeface="Times New Roman" panose="02020603050405020304" pitchFamily="18" charset="0"/>
                </a:rPr>
                <a:t>…</a:t>
              </a:r>
              <a:endParaRPr kumimoji="0" lang="zh-CN" altLang="en-US" sz="2000">
                <a:latin typeface="Times New Roman" panose="02020603050405020304" pitchFamily="18"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715F289-628E-498C-A496-F36B24B84E01}" type="slidenum">
              <a:rPr lang="zh-CN" altLang="en-US"/>
            </a:fld>
            <a:endParaRPr lang="en-US" altLang="zh-CN"/>
          </a:p>
        </p:txBody>
      </p:sp>
      <p:sp>
        <p:nvSpPr>
          <p:cNvPr id="610306" name="Rectangle 2"/>
          <p:cNvSpPr>
            <a:spLocks noGrp="1" noChangeArrowheads="1"/>
          </p:cNvSpPr>
          <p:nvPr>
            <p:ph type="title"/>
          </p:nvPr>
        </p:nvSpPr>
        <p:spPr>
          <a:xfrm>
            <a:off x="39370" y="26035"/>
            <a:ext cx="9029065" cy="525780"/>
          </a:xfrm>
        </p:spPr>
        <p:txBody>
          <a:bodyPr/>
          <a:lstStyle/>
          <a:p>
            <a:r>
              <a:rPr lang="zh-CN" altLang="en-US" sz="4000" b="1" dirty="0">
                <a:latin typeface="宋体" panose="02010600030101010101" pitchFamily="2" charset="-122"/>
                <a:ea typeface="宋体" panose="02010600030101010101" pitchFamily="2" charset="-122"/>
              </a:rPr>
              <a:t>文本挖掘</a:t>
            </a:r>
            <a:r>
              <a:rPr lang="en-US" altLang="zh-CN" sz="4000" b="1" dirty="0">
                <a:latin typeface="宋体" panose="02010600030101010101" pitchFamily="2" charset="-122"/>
                <a:ea typeface="宋体" panose="02010600030101010101" pitchFamily="2" charset="-122"/>
              </a:rPr>
              <a:t>—</a:t>
            </a:r>
            <a:r>
              <a:rPr lang="zh-CN" altLang="en-US" sz="4000" b="1" dirty="0">
                <a:latin typeface="宋体" panose="02010600030101010101" pitchFamily="2" charset="-122"/>
                <a:ea typeface="宋体" panose="02010600030101010101" pitchFamily="2" charset="-122"/>
              </a:rPr>
              <a:t>平面划分法</a:t>
            </a:r>
            <a:endParaRPr lang="zh-CN" altLang="en-US" sz="4000" b="1" dirty="0">
              <a:latin typeface="宋体" panose="02010600030101010101" pitchFamily="2" charset="-122"/>
              <a:ea typeface="宋体" panose="02010600030101010101" pitchFamily="2" charset="-122"/>
            </a:endParaRPr>
          </a:p>
        </p:txBody>
      </p:sp>
      <p:sp>
        <p:nvSpPr>
          <p:cNvPr id="610307" name="Rectangle 3"/>
          <p:cNvSpPr>
            <a:spLocks noGrp="1" noChangeArrowheads="1"/>
          </p:cNvSpPr>
          <p:nvPr>
            <p:ph type="body" idx="1"/>
          </p:nvPr>
        </p:nvSpPr>
        <p:spPr>
          <a:xfrm>
            <a:off x="213360" y="552450"/>
            <a:ext cx="8761095" cy="6021705"/>
          </a:xfrm>
        </p:spPr>
        <p:txBody>
          <a:bodyPr/>
          <a:lstStyle/>
          <a:p>
            <a:pPr>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将文档集</a:t>
            </a:r>
            <a:r>
              <a:rPr lang="en-US" altLang="zh-CN" sz="2400" b="1">
                <a:latin typeface="宋体" panose="02010600030101010101" pitchFamily="2" charset="-122"/>
                <a:ea typeface="宋体" panose="02010600030101010101" pitchFamily="2" charset="-122"/>
              </a:rPr>
              <a:t>D={</a:t>
            </a:r>
            <a:r>
              <a:rPr lang="en-US" altLang="zh-CN" sz="2400" b="1" i="1">
                <a:latin typeface="宋体" panose="02010600030101010101" pitchFamily="2" charset="-122"/>
                <a:ea typeface="宋体" panose="02010600030101010101" pitchFamily="2" charset="-122"/>
              </a:rPr>
              <a:t>d</a:t>
            </a:r>
            <a:r>
              <a:rPr lang="en-US" altLang="zh-CN" sz="2400" b="1" i="1" baseline="-25000">
                <a:latin typeface="宋体" panose="02010600030101010101" pitchFamily="2" charset="-122"/>
                <a:ea typeface="宋体" panose="02010600030101010101" pitchFamily="2" charset="-122"/>
              </a:rPr>
              <a:t>1</a:t>
            </a:r>
            <a:r>
              <a:rPr lang="en-US" altLang="zh-CN" sz="2400" b="1" i="1">
                <a:latin typeface="宋体" panose="02010600030101010101" pitchFamily="2" charset="-122"/>
                <a:ea typeface="宋体" panose="02010600030101010101" pitchFamily="2" charset="-122"/>
              </a:rPr>
              <a:t>, … ,d</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 ,d</a:t>
            </a:r>
            <a:r>
              <a:rPr lang="en-US" altLang="zh-CN" sz="2400" b="1" i="1" baseline="-25000">
                <a:latin typeface="宋体" panose="02010600030101010101" pitchFamily="2" charset="-122"/>
                <a:ea typeface="宋体" panose="02010600030101010101" pitchFamily="2" charset="-122"/>
              </a:rPr>
              <a:t>n</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水平地分割为的若干类，具体过程：</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r>
              <a:rPr lang="zh-CN" altLang="en-US" sz="2400" b="1">
                <a:latin typeface="宋体" panose="02010600030101010101" pitchFamily="2" charset="-122"/>
                <a:ea typeface="宋体" panose="02010600030101010101" pitchFamily="2" charset="-122"/>
              </a:rPr>
              <a:t>1. 确定要生成的类的数目 </a:t>
            </a:r>
            <a:r>
              <a:rPr lang="en-US" altLang="zh-CN" sz="2400" b="1">
                <a:latin typeface="宋体" panose="02010600030101010101" pitchFamily="2" charset="-122"/>
                <a:ea typeface="宋体" panose="02010600030101010101" pitchFamily="2" charset="-122"/>
              </a:rPr>
              <a:t>k；</a:t>
            </a:r>
            <a:endParaRPr lang="en-US" altLang="zh-CN" sz="24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r>
              <a:rPr lang="zh-CN" altLang="en-US" sz="2400" b="1">
                <a:latin typeface="宋体" panose="02010600030101010101" pitchFamily="2" charset="-122"/>
                <a:ea typeface="宋体" panose="02010600030101010101" pitchFamily="2" charset="-122"/>
              </a:rPr>
              <a:t>2. 按照某种原则生成</a:t>
            </a:r>
            <a:r>
              <a:rPr lang="en-US" altLang="zh-CN" sz="2400" b="1">
                <a:latin typeface="宋体" panose="02010600030101010101" pitchFamily="2" charset="-122"/>
                <a:ea typeface="宋体" panose="02010600030101010101" pitchFamily="2" charset="-122"/>
              </a:rPr>
              <a:t>k</a:t>
            </a:r>
            <a:r>
              <a:rPr lang="zh-CN" altLang="en-US" sz="2400" b="1">
                <a:latin typeface="宋体" panose="02010600030101010101" pitchFamily="2" charset="-122"/>
                <a:ea typeface="宋体" panose="02010600030101010101" pitchFamily="2" charset="-122"/>
              </a:rPr>
              <a:t>个聚类中心作为聚类的种子 </a:t>
            </a:r>
            <a:r>
              <a:rPr lang="en-US" altLang="zh-CN" sz="2400" b="1">
                <a:latin typeface="宋体" panose="02010600030101010101" pitchFamily="2" charset="-122"/>
                <a:ea typeface="宋体" panose="02010600030101010101" pitchFamily="2" charset="-122"/>
              </a:rPr>
              <a:t>S={</a:t>
            </a:r>
            <a:r>
              <a:rPr lang="en-US" altLang="zh-CN" sz="2400" b="1" i="1">
                <a:latin typeface="宋体" panose="02010600030101010101" pitchFamily="2" charset="-122"/>
                <a:ea typeface="宋体" panose="02010600030101010101" pitchFamily="2" charset="-122"/>
              </a:rPr>
              <a:t>s</a:t>
            </a:r>
            <a:r>
              <a:rPr lang="en-US" altLang="zh-CN" sz="2400" b="1" i="1" baseline="-25000">
                <a:latin typeface="宋体" panose="02010600030101010101" pitchFamily="2" charset="-122"/>
                <a:ea typeface="宋体" panose="02010600030101010101" pitchFamily="2" charset="-122"/>
              </a:rPr>
              <a:t>1</a:t>
            </a:r>
            <a:r>
              <a:rPr lang="en-US" altLang="zh-CN" sz="2400" b="1" i="1">
                <a:latin typeface="宋体" panose="02010600030101010101" pitchFamily="2" charset="-122"/>
                <a:ea typeface="宋体" panose="02010600030101010101" pitchFamily="2" charset="-122"/>
              </a:rPr>
              <a:t>, … ,s</a:t>
            </a:r>
            <a:r>
              <a:rPr lang="en-US" altLang="zh-CN" sz="2400" b="1" i="1" baseline="-25000">
                <a:latin typeface="宋体" panose="02010600030101010101" pitchFamily="2" charset="-122"/>
                <a:ea typeface="宋体" panose="02010600030101010101" pitchFamily="2" charset="-122"/>
              </a:rPr>
              <a:t>j </a:t>
            </a:r>
            <a:r>
              <a:rPr lang="en-US" altLang="zh-CN" sz="2400" b="1" i="1">
                <a:latin typeface="宋体" panose="02010600030101010101" pitchFamily="2" charset="-122"/>
                <a:ea typeface="宋体" panose="02010600030101010101" pitchFamily="2" charset="-122"/>
              </a:rPr>
              <a:t>,  … ,s</a:t>
            </a:r>
            <a:r>
              <a:rPr lang="en-US" altLang="zh-CN" sz="2400" b="1" i="1" baseline="-25000">
                <a:latin typeface="宋体" panose="02010600030101010101" pitchFamily="2" charset="-122"/>
                <a:ea typeface="宋体" panose="02010600030101010101" pitchFamily="2" charset="-122"/>
              </a:rPr>
              <a:t>k</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r>
              <a:rPr lang="zh-CN" altLang="en-US" sz="2400" b="1">
                <a:latin typeface="宋体" panose="02010600030101010101" pitchFamily="2" charset="-122"/>
                <a:ea typeface="宋体" panose="02010600030101010101" pitchFamily="2" charset="-122"/>
              </a:rPr>
              <a:t>3. 对</a:t>
            </a:r>
            <a:r>
              <a:rPr lang="en-US" altLang="zh-CN" sz="2400" b="1">
                <a:latin typeface="宋体" panose="02010600030101010101" pitchFamily="2" charset="-122"/>
                <a:ea typeface="宋体" panose="02010600030101010101" pitchFamily="2" charset="-122"/>
              </a:rPr>
              <a:t>D</a:t>
            </a:r>
            <a:r>
              <a:rPr lang="zh-CN" altLang="en-US" sz="2400" b="1">
                <a:latin typeface="宋体" panose="02010600030101010101" pitchFamily="2" charset="-122"/>
                <a:ea typeface="宋体" panose="02010600030101010101" pitchFamily="2" charset="-122"/>
              </a:rPr>
              <a:t>中的每一个文档</a:t>
            </a:r>
            <a:r>
              <a:rPr lang="en-US" altLang="zh-CN" sz="2400" b="1" i="1">
                <a:latin typeface="宋体" panose="02010600030101010101" pitchFamily="2" charset="-122"/>
                <a:ea typeface="宋体" panose="02010600030101010101" pitchFamily="2" charset="-122"/>
              </a:rPr>
              <a:t>d</a:t>
            </a:r>
            <a:r>
              <a:rPr lang="en-US" altLang="zh-CN" sz="2400" b="1" i="1" baseline="-25000">
                <a:latin typeface="宋体" panose="02010600030101010101" pitchFamily="2" charset="-122"/>
                <a:ea typeface="宋体" panose="02010600030101010101" pitchFamily="2" charset="-122"/>
              </a:rPr>
              <a:t>i </a:t>
            </a:r>
            <a:r>
              <a:rPr lang="zh-CN" altLang="en-US" sz="2400" b="1">
                <a:latin typeface="宋体" panose="02010600030101010101" pitchFamily="2" charset="-122"/>
                <a:ea typeface="宋体" panose="02010600030101010101" pitchFamily="2" charset="-122"/>
              </a:rPr>
              <a:t>，依次计算它与各个种子</a:t>
            </a:r>
            <a:r>
              <a:rPr lang="en-US" altLang="zh-CN" sz="2400" b="1" i="1">
                <a:latin typeface="宋体" panose="02010600030101010101" pitchFamily="2" charset="-122"/>
                <a:ea typeface="宋体" panose="02010600030101010101" pitchFamily="2" charset="-122"/>
              </a:rPr>
              <a:t>s</a:t>
            </a:r>
            <a:r>
              <a:rPr lang="en-US" altLang="zh-CN" sz="2400" b="1" i="1" baseline="-25000">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的相似度</a:t>
            </a:r>
            <a:r>
              <a:rPr lang="en-US" altLang="zh-CN" sz="2400" b="1">
                <a:latin typeface="宋体" panose="02010600030101010101" pitchFamily="2" charset="-122"/>
                <a:ea typeface="宋体" panose="02010600030101010101" pitchFamily="2" charset="-122"/>
              </a:rPr>
              <a:t>sim(</a:t>
            </a:r>
            <a:r>
              <a:rPr lang="en-US" altLang="zh-CN" sz="2400" b="1" i="1">
                <a:latin typeface="宋体" panose="02010600030101010101" pitchFamily="2" charset="-122"/>
                <a:ea typeface="宋体" panose="02010600030101010101" pitchFamily="2" charset="-122"/>
              </a:rPr>
              <a:t>d</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s</a:t>
            </a:r>
            <a:r>
              <a:rPr lang="en-US" altLang="zh-CN" sz="2400" b="1" i="1" baseline="-25000">
                <a:latin typeface="宋体" panose="02010600030101010101" pitchFamily="2" charset="-122"/>
                <a:ea typeface="宋体" panose="02010600030101010101" pitchFamily="2" charset="-122"/>
              </a:rPr>
              <a:t>j</a:t>
            </a:r>
            <a:r>
              <a:rPr lang="en-US" altLang="zh-CN" sz="2400" b="1" i="1">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r>
              <a:rPr lang="zh-CN" altLang="en-US" sz="2400" b="1">
                <a:latin typeface="宋体" panose="02010600030101010101" pitchFamily="2" charset="-122"/>
                <a:ea typeface="宋体" panose="02010600030101010101" pitchFamily="2" charset="-122"/>
              </a:rPr>
              <a:t>4. 选取具有最大的相似度的种子</a:t>
            </a:r>
            <a:r>
              <a:rPr lang="en-US" altLang="zh-CN" sz="2400" b="1">
                <a:latin typeface="宋体" panose="02010600030101010101" pitchFamily="2" charset="-122"/>
                <a:ea typeface="宋体" panose="02010600030101010101" pitchFamily="2" charset="-122"/>
              </a:rPr>
              <a:t>arg max sim(</a:t>
            </a:r>
            <a:r>
              <a:rPr lang="en-US" altLang="zh-CN" sz="2400" b="1" i="1">
                <a:latin typeface="宋体" panose="02010600030101010101" pitchFamily="2" charset="-122"/>
                <a:ea typeface="宋体" panose="02010600030101010101" pitchFamily="2" charset="-122"/>
              </a:rPr>
              <a:t>d</a:t>
            </a:r>
            <a:r>
              <a:rPr lang="en-US" altLang="zh-CN" sz="2400" b="1" i="1" baseline="-25000">
                <a:latin typeface="宋体" panose="02010600030101010101" pitchFamily="2" charset="-122"/>
                <a:ea typeface="宋体" panose="02010600030101010101" pitchFamily="2" charset="-122"/>
              </a:rPr>
              <a:t>i </a:t>
            </a:r>
            <a:r>
              <a:rPr lang="en-US" altLang="zh-CN" sz="2400" b="1" i="1">
                <a:latin typeface="宋体" panose="02010600030101010101" pitchFamily="2" charset="-122"/>
                <a:ea typeface="宋体" panose="02010600030101010101" pitchFamily="2" charset="-122"/>
              </a:rPr>
              <a:t>, s</a:t>
            </a:r>
            <a:r>
              <a:rPr lang="en-US" altLang="zh-CN" sz="2400" b="1" i="1" baseline="-25000">
                <a:latin typeface="宋体" panose="02010600030101010101" pitchFamily="2" charset="-122"/>
                <a:ea typeface="宋体" panose="02010600030101010101" pitchFamily="2" charset="-122"/>
              </a:rPr>
              <a:t>j</a:t>
            </a:r>
            <a:r>
              <a:rPr lang="en-US" altLang="zh-CN" sz="2400" b="1" i="1">
                <a:latin typeface="宋体" panose="02010600030101010101" pitchFamily="2" charset="-122"/>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zh-CN" altLang="en-US" sz="2400" b="1">
                <a:latin typeface="宋体" panose="02010600030101010101" pitchFamily="2" charset="-122"/>
                <a:ea typeface="宋体" panose="02010600030101010101" pitchFamily="2" charset="-122"/>
              </a:rPr>
              <a:t> 将</a:t>
            </a:r>
            <a:r>
              <a:rPr lang="en-US" altLang="zh-CN" sz="2400" b="1" i="1">
                <a:latin typeface="宋体" panose="02010600030101010101" pitchFamily="2" charset="-122"/>
                <a:ea typeface="宋体" panose="02010600030101010101" pitchFamily="2" charset="-122"/>
              </a:rPr>
              <a:t>d</a:t>
            </a:r>
            <a:r>
              <a:rPr lang="en-US" altLang="zh-CN" sz="2400" b="1" i="1" baseline="-25000">
                <a:latin typeface="宋体" panose="02010600030101010101" pitchFamily="2" charset="-122"/>
                <a:ea typeface="宋体" panose="02010600030101010101" pitchFamily="2" charset="-122"/>
              </a:rPr>
              <a:t>i</a:t>
            </a:r>
            <a:r>
              <a:rPr lang="zh-CN" altLang="en-US" sz="2400" b="1">
                <a:latin typeface="宋体" panose="02010600030101010101" pitchFamily="2" charset="-122"/>
                <a:ea typeface="宋体" panose="02010600030101010101" pitchFamily="2" charset="-122"/>
              </a:rPr>
              <a:t>归入以</a:t>
            </a:r>
            <a:r>
              <a:rPr lang="en-US" altLang="zh-CN" sz="2400" b="1" i="1">
                <a:latin typeface="宋体" panose="02010600030101010101" pitchFamily="2" charset="-122"/>
                <a:ea typeface="宋体" panose="02010600030101010101" pitchFamily="2" charset="-122"/>
              </a:rPr>
              <a:t>s</a:t>
            </a:r>
            <a:r>
              <a:rPr lang="en-US" altLang="zh-CN" sz="2400" b="1" i="1" baseline="-25000">
                <a:latin typeface="宋体" panose="02010600030101010101" pitchFamily="2" charset="-122"/>
                <a:ea typeface="宋体" panose="02010600030101010101" pitchFamily="2" charset="-122"/>
              </a:rPr>
              <a:t>j </a:t>
            </a:r>
            <a:r>
              <a:rPr lang="zh-CN" altLang="en-US" sz="2400" b="1">
                <a:latin typeface="宋体" panose="02010600030101010101" pitchFamily="2" charset="-122"/>
                <a:ea typeface="宋体" panose="02010600030101010101" pitchFamily="2" charset="-122"/>
              </a:rPr>
              <a:t>为聚类中心的类</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j</a:t>
            </a:r>
            <a:r>
              <a:rPr lang="zh-CN" altLang="en-US" sz="2400" b="1">
                <a:latin typeface="宋体" panose="02010600030101010101" pitchFamily="2" charset="-122"/>
                <a:ea typeface="宋体" panose="02010600030101010101" pitchFamily="2" charset="-122"/>
              </a:rPr>
              <a:t> ，从而得到</a:t>
            </a:r>
            <a:r>
              <a:rPr lang="en-US" altLang="zh-CN" sz="2400" b="1">
                <a:latin typeface="宋体" panose="02010600030101010101" pitchFamily="2" charset="-122"/>
                <a:ea typeface="宋体" panose="02010600030101010101" pitchFamily="2" charset="-122"/>
              </a:rPr>
              <a:t>D</a:t>
            </a:r>
            <a:r>
              <a:rPr lang="zh-CN" altLang="en-US" sz="2400" b="1">
                <a:latin typeface="宋体" panose="02010600030101010101" pitchFamily="2" charset="-122"/>
                <a:ea typeface="宋体" panose="02010600030101010101" pitchFamily="2" charset="-122"/>
              </a:rPr>
              <a:t>的一个聚类</a:t>
            </a:r>
            <a:r>
              <a:rPr lang="en-US" altLang="zh-CN" sz="2400" b="1">
                <a:latin typeface="宋体" panose="02010600030101010101" pitchFamily="2" charset="-122"/>
                <a:ea typeface="宋体" panose="02010600030101010101" pitchFamily="2" charset="-122"/>
              </a:rPr>
              <a:t>C={</a:t>
            </a:r>
            <a:r>
              <a:rPr lang="en-US" altLang="zh-CN" sz="2400" b="1" i="1">
                <a:latin typeface="宋体" panose="02010600030101010101" pitchFamily="2" charset="-122"/>
                <a:ea typeface="宋体" panose="02010600030101010101" pitchFamily="2" charset="-122"/>
              </a:rPr>
              <a:t>c</a:t>
            </a:r>
            <a:r>
              <a:rPr lang="en-US" altLang="zh-CN" sz="2400" b="1" i="1" baseline="-25000">
                <a:latin typeface="宋体" panose="02010600030101010101" pitchFamily="2" charset="-122"/>
                <a:ea typeface="宋体" panose="02010600030101010101" pitchFamily="2" charset="-122"/>
              </a:rPr>
              <a:t>1</a:t>
            </a:r>
            <a:r>
              <a:rPr lang="en-US" altLang="zh-CN" sz="2400" b="1" i="1">
                <a:latin typeface="宋体" panose="02010600030101010101" pitchFamily="2" charset="-122"/>
                <a:ea typeface="宋体" panose="02010600030101010101" pitchFamily="2" charset="-122"/>
              </a:rPr>
              <a:t>, …  ,c</a:t>
            </a:r>
            <a:r>
              <a:rPr lang="en-US" altLang="zh-CN" sz="2400" b="1" i="1" baseline="-25000">
                <a:latin typeface="宋体" panose="02010600030101010101" pitchFamily="2" charset="-122"/>
                <a:ea typeface="宋体" panose="02010600030101010101" pitchFamily="2" charset="-122"/>
              </a:rPr>
              <a:t>k</a:t>
            </a:r>
            <a:r>
              <a:rPr lang="en-US" altLang="zh-CN"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r>
              <a:rPr lang="zh-CN" altLang="en-US" sz="2400" b="1">
                <a:latin typeface="宋体" panose="02010600030101010101" pitchFamily="2" charset="-122"/>
                <a:ea typeface="宋体" panose="02010600030101010101" pitchFamily="2" charset="-122"/>
              </a:rPr>
              <a:t>5. 重复步骤2~4若干次，以得到较为稳定的聚类结果。</a:t>
            </a: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endParaRPr lang="zh-CN" altLang="en-US" sz="24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r>
              <a:rPr lang="zh-CN" altLang="en-US" sz="2400" b="1">
                <a:solidFill>
                  <a:srgbClr val="FF0000"/>
                </a:solidFill>
                <a:latin typeface="宋体" panose="02010600030101010101" pitchFamily="2" charset="-122"/>
                <a:ea typeface="宋体" panose="02010600030101010101" pitchFamily="2" charset="-122"/>
              </a:rPr>
              <a:t>该方法速度快，但</a:t>
            </a:r>
            <a:r>
              <a:rPr lang="en-US" altLang="zh-CN" sz="2400" b="1">
                <a:solidFill>
                  <a:srgbClr val="FF0000"/>
                </a:solidFill>
                <a:latin typeface="宋体" panose="02010600030101010101" pitchFamily="2" charset="-122"/>
                <a:ea typeface="宋体" panose="02010600030101010101" pitchFamily="2" charset="-122"/>
              </a:rPr>
              <a:t>k</a:t>
            </a:r>
            <a:r>
              <a:rPr lang="zh-CN" altLang="en-US" sz="2400" b="1">
                <a:solidFill>
                  <a:srgbClr val="FF0000"/>
                </a:solidFill>
                <a:latin typeface="宋体" panose="02010600030101010101" pitchFamily="2" charset="-122"/>
                <a:ea typeface="宋体" panose="02010600030101010101" pitchFamily="2" charset="-122"/>
              </a:rPr>
              <a:t>要预先确定，种子选取难</a:t>
            </a:r>
            <a:endParaRPr lang="zh-CN" altLang="en-US" sz="2400" b="1">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95133A0-6B12-424B-BBFC-46D62F0BA3BF}" type="slidenum">
              <a:rPr lang="zh-CN" altLang="en-US"/>
            </a:fld>
            <a:endParaRPr lang="en-US" altLang="zh-CN"/>
          </a:p>
        </p:txBody>
      </p:sp>
      <p:sp>
        <p:nvSpPr>
          <p:cNvPr id="617476" name="Rectangle 1028"/>
          <p:cNvSpPr>
            <a:spLocks noChangeArrowheads="1"/>
          </p:cNvSpPr>
          <p:nvPr/>
        </p:nvSpPr>
        <p:spPr bwMode="auto">
          <a:xfrm>
            <a:off x="152400" y="-2540"/>
            <a:ext cx="8888730" cy="64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562" tIns="46038" rIns="182562" bIns="46038">
            <a:spAutoFit/>
          </a:bodyPr>
          <a:lstStyle/>
          <a:p>
            <a:pPr algn="ctr" eaLnBrk="0" hangingPunct="0">
              <a:lnSpc>
                <a:spcPct val="90000"/>
              </a:lnSpc>
            </a:pPr>
            <a:r>
              <a:rPr kumimoji="0" lang="zh-CN" altLang="en-US" sz="4000" b="1" dirty="0">
                <a:solidFill>
                  <a:srgbClr val="FFFF00"/>
                </a:solidFill>
                <a:effectLst>
                  <a:outerShdw blurRad="38100" dist="38100" dir="2700000" algn="tl">
                    <a:srgbClr val="C0C0C0"/>
                  </a:outerShdw>
                </a:effectLst>
                <a:latin typeface="宋体" panose="02010600030101010101" pitchFamily="2" charset="-122"/>
              </a:rPr>
              <a:t>自动文摘</a:t>
            </a:r>
            <a:endParaRPr kumimoji="0" lang="zh-CN" altLang="en-US" sz="4000" b="1" dirty="0">
              <a:solidFill>
                <a:srgbClr val="FFFF00"/>
              </a:solidFill>
              <a:effectLst>
                <a:outerShdw blurRad="38100" dist="38100" dir="2700000" algn="tl">
                  <a:srgbClr val="C0C0C0"/>
                </a:outerShdw>
              </a:effectLst>
              <a:latin typeface="宋体" panose="02010600030101010101" pitchFamily="2" charset="-122"/>
            </a:endParaRPr>
          </a:p>
        </p:txBody>
      </p:sp>
      <p:sp>
        <p:nvSpPr>
          <p:cNvPr id="617477" name="Rectangle 1029"/>
          <p:cNvSpPr>
            <a:spLocks noChangeArrowheads="1"/>
          </p:cNvSpPr>
          <p:nvPr/>
        </p:nvSpPr>
        <p:spPr bwMode="auto">
          <a:xfrm>
            <a:off x="213995" y="647065"/>
            <a:ext cx="8766175"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562" tIns="46038" rIns="182562" bIns="46038">
            <a:spAutoFit/>
          </a:bodyPr>
          <a:lstStyle/>
          <a:p>
            <a:pPr marL="342900" indent="-342900" eaLnBrk="0" hangingPunct="0">
              <a:lnSpc>
                <a:spcPct val="90000"/>
              </a:lnSpc>
              <a:spcBef>
                <a:spcPct val="30000"/>
              </a:spcBef>
              <a:buClr>
                <a:srgbClr val="000000"/>
              </a:buClr>
              <a:buSzPct val="100000"/>
              <a:buFont typeface="Arial" panose="020B0604020202020204" pitchFamily="34" charset="0"/>
              <a:buChar char="•"/>
            </a:pPr>
            <a:r>
              <a:rPr kumimoji="0" lang="zh-CN" altLang="en-US" b="1">
                <a:effectLst>
                  <a:outerShdw blurRad="38100" dist="38100" dir="2700000" algn="tl">
                    <a:srgbClr val="C0C0C0"/>
                  </a:outerShdw>
                </a:effectLst>
                <a:latin typeface="Arial" panose="020B0604020202020204" pitchFamily="34" charset="0"/>
              </a:rPr>
              <a:t>定义：</a:t>
            </a:r>
            <a:endParaRPr kumimoji="0" lang="zh-CN" altLang="en-US" b="1">
              <a:effectLst>
                <a:outerShdw blurRad="38100" dist="38100" dir="2700000" algn="tl">
                  <a:srgbClr val="C0C0C0"/>
                </a:outerShdw>
              </a:effectLst>
              <a:latin typeface="Arial" panose="020B0604020202020204" pitchFamily="34" charset="0"/>
            </a:endParaRPr>
          </a:p>
          <a:p>
            <a:pPr marL="876300" lvl="1" indent="-342900" eaLnBrk="0" hangingPunct="0">
              <a:lnSpc>
                <a:spcPct val="90000"/>
              </a:lnSpc>
              <a:spcBef>
                <a:spcPct val="30000"/>
              </a:spcBef>
              <a:buClr>
                <a:schemeClr val="tx2"/>
              </a:buClr>
              <a:buSzPct val="100000"/>
              <a:buFont typeface="BatangChe" panose="02030609000101010101" charset="-127"/>
              <a:buChar char="-"/>
            </a:pPr>
            <a:r>
              <a:rPr kumimoji="0" lang="zh-CN" altLang="en-US" sz="2200" b="1">
                <a:effectLst>
                  <a:outerShdw blurRad="38100" dist="38100" dir="2700000" algn="tl">
                    <a:srgbClr val="C0C0C0"/>
                  </a:outerShdw>
                </a:effectLst>
                <a:latin typeface="Arial" panose="020B0604020202020204" pitchFamily="34" charset="0"/>
              </a:rPr>
              <a:t>就是利用计算机自动地从原始文档中提取全面准确地反映该文档中心内容的简单连贯的短文。</a:t>
            </a:r>
            <a:endParaRPr kumimoji="0" lang="zh-CN" altLang="en-US" sz="2200" b="1">
              <a:effectLst>
                <a:outerShdw blurRad="38100" dist="38100" dir="2700000" algn="tl">
                  <a:srgbClr val="C0C0C0"/>
                </a:outerShdw>
              </a:effectLst>
              <a:latin typeface="Arial" panose="020B0604020202020204" pitchFamily="34" charset="0"/>
            </a:endParaRPr>
          </a:p>
          <a:p>
            <a:pPr marL="0" indent="0" eaLnBrk="0" hangingPunct="0">
              <a:lnSpc>
                <a:spcPct val="90000"/>
              </a:lnSpc>
              <a:spcBef>
                <a:spcPct val="30000"/>
              </a:spcBef>
              <a:buClr>
                <a:srgbClr val="000000"/>
              </a:buClr>
              <a:buSzPct val="100000"/>
              <a:buFont typeface="Arial" panose="020B0604020202020204" pitchFamily="34" charset="0"/>
              <a:buChar char="•"/>
            </a:pPr>
            <a:r>
              <a:rPr kumimoji="0" lang="zh-CN" altLang="en-US" b="1">
                <a:effectLst>
                  <a:outerShdw blurRad="38100" dist="38100" dir="2700000" algn="tl">
                    <a:srgbClr val="C0C0C0"/>
                  </a:outerShdw>
                </a:effectLst>
                <a:latin typeface="Arial" panose="020B0604020202020204" pitchFamily="34" charset="0"/>
              </a:rPr>
              <a:t>   自动文摘系统</a:t>
            </a:r>
            <a:endParaRPr kumimoji="0" lang="zh-CN" altLang="en-US" b="1">
              <a:effectLst>
                <a:outerShdw blurRad="38100" dist="38100" dir="2700000" algn="tl">
                  <a:srgbClr val="C0C0C0"/>
                </a:outerShdw>
              </a:effectLst>
              <a:latin typeface="Arial" panose="020B0604020202020204" pitchFamily="34" charset="0"/>
            </a:endParaRPr>
          </a:p>
          <a:p>
            <a:pPr marL="876300" lvl="1" indent="-342900" algn="just" eaLnBrk="0" hangingPunct="0">
              <a:lnSpc>
                <a:spcPct val="90000"/>
              </a:lnSpc>
              <a:spcBef>
                <a:spcPct val="30000"/>
              </a:spcBef>
              <a:buClr>
                <a:schemeClr val="tx2"/>
              </a:buClr>
              <a:buSzPct val="100000"/>
              <a:buFont typeface="BatangChe" panose="02030609000101010101" charset="-127"/>
              <a:buChar char="-"/>
            </a:pPr>
            <a:r>
              <a:rPr kumimoji="0" lang="zh-CN" altLang="en-US" sz="2200" b="1">
                <a:effectLst>
                  <a:outerShdw blurRad="38100" dist="38100" dir="2700000" algn="tl">
                    <a:srgbClr val="C0C0C0"/>
                  </a:outerShdw>
                </a:effectLst>
                <a:latin typeface="宋体" panose="02010600030101010101" pitchFamily="2" charset="-122"/>
              </a:rPr>
              <a:t>自动文摘系统应能将原文的主题思想或中心内容自动提取出来。</a:t>
            </a:r>
            <a:endParaRPr kumimoji="0" lang="zh-CN" altLang="en-US" sz="2200" b="1">
              <a:effectLst>
                <a:outerShdw blurRad="38100" dist="38100" dir="2700000" algn="tl">
                  <a:srgbClr val="C0C0C0"/>
                </a:outerShdw>
              </a:effectLst>
              <a:latin typeface="宋体" panose="02010600030101010101" pitchFamily="2" charset="-122"/>
            </a:endParaRPr>
          </a:p>
          <a:p>
            <a:pPr marL="876300" lvl="1" indent="-342900" algn="just" eaLnBrk="0" hangingPunct="0">
              <a:lnSpc>
                <a:spcPct val="90000"/>
              </a:lnSpc>
              <a:spcBef>
                <a:spcPct val="30000"/>
              </a:spcBef>
              <a:buClr>
                <a:schemeClr val="tx2"/>
              </a:buClr>
              <a:buSzPct val="100000"/>
              <a:buFont typeface="BatangChe" panose="02030609000101010101" charset="-127"/>
              <a:buChar char="-"/>
            </a:pPr>
            <a:r>
              <a:rPr kumimoji="0" lang="zh-CN" altLang="en-US" sz="2200" b="1">
                <a:effectLst>
                  <a:outerShdw blurRad="38100" dist="38100" dir="2700000" algn="tl">
                    <a:srgbClr val="C0C0C0"/>
                  </a:outerShdw>
                </a:effectLst>
                <a:latin typeface="宋体" panose="02010600030101010101" pitchFamily="2" charset="-122"/>
              </a:rPr>
              <a:t>文摘应具有概况性、客观性、可理解性和可读性。</a:t>
            </a:r>
            <a:endParaRPr kumimoji="0" lang="zh-CN" altLang="en-US" sz="2200" b="1">
              <a:effectLst>
                <a:outerShdw blurRad="38100" dist="38100" dir="2700000" algn="tl">
                  <a:srgbClr val="C0C0C0"/>
                </a:outerShdw>
              </a:effectLst>
              <a:latin typeface="宋体" panose="02010600030101010101" pitchFamily="2" charset="-122"/>
            </a:endParaRPr>
          </a:p>
          <a:p>
            <a:pPr marL="876300" lvl="1" indent="-342900" algn="just" eaLnBrk="0" hangingPunct="0">
              <a:lnSpc>
                <a:spcPct val="90000"/>
              </a:lnSpc>
              <a:spcBef>
                <a:spcPct val="30000"/>
              </a:spcBef>
              <a:buClr>
                <a:schemeClr val="tx2"/>
              </a:buClr>
              <a:buSzPct val="100000"/>
              <a:buFont typeface="BatangChe" panose="02030609000101010101" charset="-127"/>
              <a:buChar char="-"/>
            </a:pPr>
            <a:r>
              <a:rPr kumimoji="0" lang="zh-CN" altLang="en-US" sz="2200" b="1">
                <a:effectLst>
                  <a:outerShdw blurRad="38100" dist="38100" dir="2700000" algn="tl">
                    <a:srgbClr val="C0C0C0"/>
                  </a:outerShdw>
                </a:effectLst>
                <a:latin typeface="宋体" panose="02010600030101010101" pitchFamily="2" charset="-122"/>
              </a:rPr>
              <a:t>系统适用于任意领域。</a:t>
            </a:r>
            <a:r>
              <a:rPr kumimoji="0" lang="zh-CN" altLang="en-US" sz="2200" b="1">
                <a:effectLst>
                  <a:outerShdw blurRad="38100" dist="38100" dir="2700000" algn="tl">
                    <a:srgbClr val="C0C0C0"/>
                  </a:outerShdw>
                </a:effectLst>
                <a:latin typeface="Arial" panose="020B0604020202020204" pitchFamily="34" charset="0"/>
              </a:rPr>
              <a:t> </a:t>
            </a:r>
            <a:endParaRPr kumimoji="0" lang="zh-CN" altLang="en-US" sz="2200" b="1">
              <a:effectLst>
                <a:outerShdw blurRad="38100" dist="38100" dir="2700000" algn="tl">
                  <a:srgbClr val="C0C0C0"/>
                </a:outerShdw>
              </a:effectLst>
              <a:latin typeface="Arial" panose="020B0604020202020204" pitchFamily="34" charset="0"/>
            </a:endParaRPr>
          </a:p>
          <a:p>
            <a:pPr marL="342900" indent="-342900" eaLnBrk="0" hangingPunct="0">
              <a:lnSpc>
                <a:spcPct val="90000"/>
              </a:lnSpc>
              <a:spcBef>
                <a:spcPct val="30000"/>
              </a:spcBef>
              <a:buClr>
                <a:srgbClr val="000000"/>
              </a:buClr>
              <a:buSzPct val="100000"/>
              <a:buFont typeface="Arial" panose="020B0604020202020204" pitchFamily="34" charset="0"/>
              <a:buChar char="•"/>
            </a:pPr>
            <a:r>
              <a:rPr kumimoji="0" lang="zh-CN" altLang="en-US" b="1">
                <a:effectLst>
                  <a:outerShdw blurRad="38100" dist="38100" dir="2700000" algn="tl">
                    <a:srgbClr val="C0C0C0"/>
                  </a:outerShdw>
                </a:effectLst>
                <a:latin typeface="宋体" panose="02010600030101010101" pitchFamily="2" charset="-122"/>
              </a:rPr>
              <a:t>1995年自动文摘系统评测</a:t>
            </a:r>
            <a:r>
              <a:rPr kumimoji="0" lang="zh-CN" altLang="en-US" b="1">
                <a:effectLst>
                  <a:outerShdw blurRad="38100" dist="38100" dir="2700000" algn="tl">
                    <a:srgbClr val="C0C0C0"/>
                  </a:outerShdw>
                </a:effectLst>
                <a:latin typeface="Arial" panose="020B0604020202020204" pitchFamily="34" charset="0"/>
              </a:rPr>
              <a:t> </a:t>
            </a:r>
            <a:endParaRPr kumimoji="0" lang="zh-CN" altLang="en-US" b="1">
              <a:effectLst>
                <a:outerShdw blurRad="38100" dist="38100" dir="2700000" algn="tl">
                  <a:srgbClr val="C0C0C0"/>
                </a:outerShdw>
              </a:effectLst>
              <a:latin typeface="Arial" panose="020B0604020202020204" pitchFamily="34" charset="0"/>
            </a:endParaRPr>
          </a:p>
          <a:p>
            <a:pPr marL="876300" lvl="1" indent="-342900" eaLnBrk="0" hangingPunct="0">
              <a:lnSpc>
                <a:spcPct val="90000"/>
              </a:lnSpc>
              <a:spcBef>
                <a:spcPct val="30000"/>
              </a:spcBef>
              <a:buClr>
                <a:schemeClr val="tx2"/>
              </a:buClr>
              <a:buSzPct val="100000"/>
              <a:buFont typeface="BatangChe" panose="02030609000101010101" charset="-127"/>
              <a:buChar char="-"/>
            </a:pPr>
            <a:r>
              <a:rPr kumimoji="0" lang="zh-CN" altLang="en-US" sz="2200" b="1">
                <a:effectLst>
                  <a:outerShdw blurRad="38100" dist="38100" dir="2700000" algn="tl">
                    <a:srgbClr val="C0C0C0"/>
                  </a:outerShdw>
                </a:effectLst>
                <a:latin typeface="宋体" panose="02010600030101010101" pitchFamily="2" charset="-122"/>
              </a:rPr>
              <a:t>⑴ 3个系统都可以按指定的比率从原文中摘取一部分语句。</a:t>
            </a:r>
            <a:endParaRPr kumimoji="0" lang="zh-CN" altLang="en-US" sz="2200" b="1">
              <a:effectLst>
                <a:outerShdw blurRad="38100" dist="38100" dir="2700000" algn="tl">
                  <a:srgbClr val="C0C0C0"/>
                </a:outerShdw>
              </a:effectLst>
              <a:latin typeface="宋体" panose="02010600030101010101" pitchFamily="2" charset="-122"/>
            </a:endParaRPr>
          </a:p>
          <a:p>
            <a:pPr marL="876300" lvl="1" indent="-342900" eaLnBrk="0" hangingPunct="0">
              <a:lnSpc>
                <a:spcPct val="90000"/>
              </a:lnSpc>
              <a:spcBef>
                <a:spcPct val="30000"/>
              </a:spcBef>
              <a:buClr>
                <a:schemeClr val="tx2"/>
              </a:buClr>
              <a:buSzPct val="100000"/>
              <a:buFont typeface="BatangChe" panose="02030609000101010101" charset="-127"/>
              <a:buChar char="-"/>
            </a:pPr>
            <a:r>
              <a:rPr kumimoji="0" lang="zh-CN" altLang="en-US" sz="2200" b="1">
                <a:effectLst>
                  <a:outerShdw blurRad="38100" dist="38100" dir="2700000" algn="tl">
                    <a:srgbClr val="C0C0C0"/>
                  </a:outerShdw>
                </a:effectLst>
                <a:latin typeface="宋体" panose="02010600030101010101" pitchFamily="2" charset="-122"/>
              </a:rPr>
              <a:t>⑵ 抽取的文摘都是原文中的语句，只有单位2的文摘中剔除了一些中文数字。</a:t>
            </a:r>
            <a:endParaRPr kumimoji="0" lang="zh-CN" altLang="en-US" sz="2200" b="1">
              <a:effectLst>
                <a:outerShdw blurRad="38100" dist="38100" dir="2700000" algn="tl">
                  <a:srgbClr val="C0C0C0"/>
                </a:outerShdw>
              </a:effectLst>
              <a:latin typeface="宋体" panose="02010600030101010101" pitchFamily="2" charset="-122"/>
            </a:endParaRPr>
          </a:p>
          <a:p>
            <a:pPr marL="876300" lvl="1" indent="-342900" eaLnBrk="0" hangingPunct="0">
              <a:lnSpc>
                <a:spcPct val="90000"/>
              </a:lnSpc>
              <a:spcBef>
                <a:spcPct val="30000"/>
              </a:spcBef>
              <a:buClr>
                <a:schemeClr val="tx2"/>
              </a:buClr>
              <a:buSzPct val="100000"/>
              <a:buFont typeface="BatangChe" panose="02030609000101010101" charset="-127"/>
              <a:buChar char="-"/>
            </a:pPr>
            <a:r>
              <a:rPr kumimoji="0" lang="zh-CN" altLang="en-US" sz="2200" b="1">
                <a:effectLst>
                  <a:outerShdw blurRad="38100" dist="38100" dir="2700000" algn="tl">
                    <a:srgbClr val="C0C0C0"/>
                  </a:outerShdw>
                </a:effectLst>
                <a:latin typeface="宋体" panose="02010600030101010101" pitchFamily="2" charset="-122"/>
              </a:rPr>
              <a:t>⑶ 三个系统的文摘几乎完全不相重合。</a:t>
            </a:r>
            <a:r>
              <a:rPr kumimoji="0" lang="zh-CN" altLang="en-US" sz="2200" b="1">
                <a:effectLst>
                  <a:outerShdw blurRad="38100" dist="38100" dir="2700000" algn="tl">
                    <a:srgbClr val="C0C0C0"/>
                  </a:outerShdw>
                </a:effectLst>
                <a:latin typeface="Arial" panose="020B0604020202020204" pitchFamily="34" charset="0"/>
              </a:rPr>
              <a:t>与专家的文摘完全不同</a:t>
            </a:r>
            <a:endParaRPr kumimoji="0" lang="zh-CN" altLang="en-US" sz="2200" b="1">
              <a:effectLst>
                <a:outerShdw blurRad="38100" dist="38100" dir="2700000" algn="tl">
                  <a:srgbClr val="C0C0C0"/>
                </a:outerShdw>
              </a:effectLst>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8F41EAD-4120-473F-8F53-0E22A2EB9282}" type="slidenum">
              <a:rPr lang="zh-CN" altLang="en-US"/>
            </a:fld>
            <a:endParaRPr lang="en-US" altLang="zh-CN"/>
          </a:p>
        </p:txBody>
      </p:sp>
      <p:sp>
        <p:nvSpPr>
          <p:cNvPr id="594946" name="Rectangle 2"/>
          <p:cNvSpPr>
            <a:spLocks noGrp="1" noChangeArrowheads="1"/>
          </p:cNvSpPr>
          <p:nvPr>
            <p:ph type="title"/>
          </p:nvPr>
        </p:nvSpPr>
        <p:spPr>
          <a:xfrm>
            <a:off x="78740" y="52070"/>
            <a:ext cx="8989695" cy="557530"/>
          </a:xfrm>
        </p:spPr>
        <p:txBody>
          <a:bodyPr/>
          <a:lstStyle/>
          <a:p>
            <a:r>
              <a:rPr lang="zh-CN" altLang="en-US" sz="4000" b="1" dirty="0">
                <a:latin typeface="宋体" panose="02010600030101010101" pitchFamily="2" charset="-122"/>
                <a:ea typeface="宋体" panose="02010600030101010101" pitchFamily="2" charset="-122"/>
              </a:rPr>
              <a:t>相关内容</a:t>
            </a:r>
            <a:endParaRPr lang="zh-CN" altLang="en-US" sz="4000" b="1" dirty="0">
              <a:latin typeface="宋体" panose="02010600030101010101" pitchFamily="2" charset="-122"/>
              <a:ea typeface="宋体" panose="02010600030101010101" pitchFamily="2" charset="-122"/>
            </a:endParaRPr>
          </a:p>
        </p:txBody>
      </p:sp>
      <p:sp>
        <p:nvSpPr>
          <p:cNvPr id="594947" name="Rectangle 3"/>
          <p:cNvSpPr>
            <a:spLocks noGrp="1" noChangeArrowheads="1"/>
          </p:cNvSpPr>
          <p:nvPr>
            <p:ph type="body" idx="1"/>
          </p:nvPr>
        </p:nvSpPr>
        <p:spPr>
          <a:xfrm>
            <a:off x="377825" y="863600"/>
            <a:ext cx="8571230" cy="5234305"/>
          </a:xfrm>
        </p:spPr>
        <p:txBody>
          <a:bodyPr/>
          <a:lstStyle/>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汉字输入与汉语语料库</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语料库中汉语书面文本的自动短语定界与句法标注</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机器词典的建造</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术语数据库</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机器翻译</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计算机辅助文本校对</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情报自动检索系统</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汉语语音识别系统</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汉语语音合成系统</a:t>
            </a:r>
            <a:endParaRPr lang="zh-CN" altLang="en-US" sz="28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zh-CN" altLang="en-US" sz="2800" b="1">
                <a:latin typeface="宋体" panose="02010600030101010101" pitchFamily="2" charset="-122"/>
                <a:ea typeface="宋体" panose="02010600030101010101" pitchFamily="2" charset="-122"/>
              </a:rPr>
              <a:t>汉字识别系统</a:t>
            </a: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CAD304E-1C08-4756-9B33-1A931997EE11}" type="slidenum">
              <a:rPr lang="zh-CN" altLang="en-US"/>
            </a:fld>
            <a:endParaRPr lang="en-US" altLang="zh-CN"/>
          </a:p>
        </p:txBody>
      </p:sp>
      <p:sp>
        <p:nvSpPr>
          <p:cNvPr id="629762" name="Rectangle 2"/>
          <p:cNvSpPr>
            <a:spLocks noGrp="1" noChangeArrowheads="1"/>
          </p:cNvSpPr>
          <p:nvPr>
            <p:ph type="title"/>
          </p:nvPr>
        </p:nvSpPr>
        <p:spPr>
          <a:xfrm>
            <a:off x="990600" y="0"/>
            <a:ext cx="7428230" cy="645160"/>
          </a:xfrm>
        </p:spPr>
        <p:txBody>
          <a:bodyPr/>
          <a:lstStyle/>
          <a:p>
            <a:pPr algn="ctr"/>
            <a:r>
              <a:rPr lang="zh-CN" altLang="en-US" sz="4000" b="1" dirty="0">
                <a:latin typeface="宋体" panose="02010600030101010101" pitchFamily="2" charset="-122"/>
                <a:ea typeface="宋体" panose="02010600030101010101" pitchFamily="2" charset="-122"/>
              </a:rPr>
              <a:t>文本挖掘</a:t>
            </a:r>
            <a:endParaRPr lang="zh-CN" altLang="en-US" sz="4000" b="1" dirty="0">
              <a:latin typeface="宋体" panose="02010600030101010101" pitchFamily="2" charset="-122"/>
              <a:ea typeface="宋体" panose="02010600030101010101" pitchFamily="2" charset="-122"/>
            </a:endParaRPr>
          </a:p>
        </p:txBody>
      </p:sp>
      <p:sp>
        <p:nvSpPr>
          <p:cNvPr id="629763" name="Rectangle 3"/>
          <p:cNvSpPr>
            <a:spLocks noGrp="1" noChangeArrowheads="1"/>
          </p:cNvSpPr>
          <p:nvPr>
            <p:ph type="body" idx="1"/>
          </p:nvPr>
        </p:nvSpPr>
        <p:spPr>
          <a:xfrm>
            <a:off x="704215" y="915670"/>
            <a:ext cx="7960360" cy="4891405"/>
          </a:xfrm>
        </p:spPr>
        <p:txBody>
          <a:bodyPr/>
          <a:lstStyle/>
          <a:p>
            <a:pPr marL="0" indent="0">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主讲内容：</a:t>
            </a:r>
            <a:endParaRPr lang="zh-CN" altLang="en-US" sz="2800" b="1" dirty="0">
              <a:latin typeface="宋体" panose="02010600030101010101" pitchFamily="2" charset="-122"/>
              <a:ea typeface="宋体" panose="02010600030101010101" pitchFamily="2" charset="-122"/>
            </a:endParaRPr>
          </a:p>
          <a:p>
            <a:pPr marL="533400" indent="-533400">
              <a:lnSpc>
                <a:spcPct val="120000"/>
              </a:lnSpc>
              <a:spcBef>
                <a:spcPts val="20"/>
              </a:spcBef>
              <a:spcAft>
                <a:spcPts val="0"/>
              </a:spcAft>
              <a:buFont typeface="Wingdings" panose="05000000000000000000" pitchFamily="2" charset="2"/>
              <a:buAutoNum type="arabicPeriod"/>
            </a:pPr>
            <a:r>
              <a:rPr lang="zh-CN" altLang="en-US" sz="2800" b="1" dirty="0">
                <a:solidFill>
                  <a:schemeClr val="tx1"/>
                </a:solidFill>
                <a:latin typeface="宋体" panose="02010600030101010101" pitchFamily="2" charset="-122"/>
                <a:ea typeface="宋体" panose="02010600030101010101" pitchFamily="2" charset="-122"/>
              </a:rPr>
              <a:t>文本挖掘</a:t>
            </a:r>
            <a:endParaRPr lang="zh-CN" altLang="en-US" sz="2800" b="1" dirty="0">
              <a:solidFill>
                <a:schemeClr val="tx1"/>
              </a:solidFill>
              <a:latin typeface="宋体" panose="02010600030101010101" pitchFamily="2" charset="-122"/>
              <a:ea typeface="宋体" panose="02010600030101010101" pitchFamily="2" charset="-122"/>
            </a:endParaRPr>
          </a:p>
          <a:p>
            <a:pPr marL="533400" indent="-533400">
              <a:lnSpc>
                <a:spcPct val="120000"/>
              </a:lnSpc>
              <a:spcBef>
                <a:spcPts val="20"/>
              </a:spcBef>
              <a:spcAft>
                <a:spcPts val="0"/>
              </a:spcAft>
              <a:buFont typeface="Wingdings" panose="05000000000000000000" pitchFamily="2" charset="2"/>
              <a:buAutoNum type="arabicPeriod"/>
            </a:pPr>
            <a:r>
              <a:rPr lang="zh-CN" altLang="en-US" sz="2800" b="1" dirty="0">
                <a:solidFill>
                  <a:schemeClr val="tx1"/>
                </a:solidFill>
                <a:latin typeface="宋体" panose="02010600030101010101" pitchFamily="2" charset="-122"/>
                <a:ea typeface="宋体" panose="02010600030101010101" pitchFamily="2" charset="-122"/>
              </a:rPr>
              <a:t>文本挖掘的过程</a:t>
            </a:r>
            <a:endParaRPr lang="zh-CN" altLang="en-US" sz="2800" b="1" dirty="0">
              <a:solidFill>
                <a:schemeClr val="tx1"/>
              </a:solidFill>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特征建立</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特征集缩减</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知识模式提取</a:t>
            </a:r>
            <a:endParaRPr lang="zh-CN" altLang="en-US" sz="2800" b="1" dirty="0">
              <a:latin typeface="宋体" panose="02010600030101010101" pitchFamily="2" charset="-122"/>
              <a:ea typeface="宋体" panose="02010600030101010101" pitchFamily="2" charset="-122"/>
            </a:endParaRPr>
          </a:p>
          <a:p>
            <a:pPr marL="914400" lvl="1" indent="-457200">
              <a:lnSpc>
                <a:spcPct val="120000"/>
              </a:lnSpc>
              <a:spcBef>
                <a:spcPts val="20"/>
              </a:spcBef>
              <a:spcAft>
                <a:spcPts val="0"/>
              </a:spcAft>
            </a:pPr>
            <a:r>
              <a:rPr lang="zh-CN" altLang="en-US" sz="2800" b="1" dirty="0">
                <a:latin typeface="宋体" panose="02010600030101010101" pitchFamily="2" charset="-122"/>
                <a:ea typeface="宋体" panose="02010600030101010101" pitchFamily="2" charset="-122"/>
              </a:rPr>
              <a:t>模型评价</a:t>
            </a:r>
            <a:endParaRPr lang="zh-CN" altLang="en-US" sz="2800" b="1" dirty="0">
              <a:latin typeface="宋体" panose="02010600030101010101" pitchFamily="2" charset="-122"/>
              <a:ea typeface="宋体" panose="02010600030101010101" pitchFamily="2" charset="-122"/>
            </a:endParaRPr>
          </a:p>
          <a:p>
            <a:pPr marL="514350" lvl="0" indent="-514350">
              <a:lnSpc>
                <a:spcPct val="120000"/>
              </a:lnSpc>
              <a:spcBef>
                <a:spcPts val="20"/>
              </a:spcBef>
              <a:spcAft>
                <a:spcPts val="0"/>
              </a:spcAft>
              <a:buFont typeface="+mj-lt"/>
              <a:buAutoNum type="arabicPeriod"/>
            </a:pPr>
            <a:r>
              <a:rPr lang="zh-CN" altLang="en-US" sz="2800" dirty="0">
                <a:solidFill>
                  <a:srgbClr val="FF0000"/>
                </a:solidFill>
                <a:latin typeface="宋体" panose="02010600030101010101" pitchFamily="2" charset="-122"/>
                <a:ea typeface="宋体" panose="02010600030101010101" pitchFamily="2" charset="-122"/>
                <a:sym typeface="+mn-ea"/>
              </a:rPr>
              <a:t>国内外研究状况</a:t>
            </a:r>
            <a:endParaRPr lang="zh-CN" altLang="en-US" sz="2800" b="1" dirty="0">
              <a:solidFill>
                <a:srgbClr val="FF0000"/>
              </a:solidFill>
              <a:latin typeface="宋体" panose="02010600030101010101" pitchFamily="2" charset="-122"/>
              <a:ea typeface="宋体" panose="02010600030101010101" pitchFamily="2" charset="-122"/>
              <a:sym typeface="+mn-ea"/>
            </a:endParaRPr>
          </a:p>
          <a:p>
            <a:pPr marL="914400" lvl="1" indent="-457200"/>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1"/>
          </p:nvPr>
        </p:nvSpPr>
        <p:spPr/>
        <p:txBody>
          <a:bodyPr/>
          <a:lstStyle/>
          <a:p>
            <a:fld id="{65B8D663-2386-4BF0-9568-3E2FFCDE3E2D}" type="slidenum">
              <a:rPr lang="zh-CN" altLang="en-US"/>
            </a:fld>
            <a:endParaRPr lang="en-US" altLang="zh-CN"/>
          </a:p>
        </p:txBody>
      </p:sp>
      <p:sp>
        <p:nvSpPr>
          <p:cNvPr id="595970" name="Rectangle 2"/>
          <p:cNvSpPr>
            <a:spLocks noGrp="1" noChangeArrowheads="1"/>
          </p:cNvSpPr>
          <p:nvPr>
            <p:ph type="title"/>
          </p:nvPr>
        </p:nvSpPr>
        <p:spPr>
          <a:xfrm>
            <a:off x="92075" y="51435"/>
            <a:ext cx="8976360" cy="520065"/>
          </a:xfrm>
        </p:spPr>
        <p:txBody>
          <a:bodyPr/>
          <a:lstStyle/>
          <a:p>
            <a:r>
              <a:rPr lang="zh-CN" altLang="en-US" sz="4000" b="1">
                <a:latin typeface="宋体" panose="02010600030101010101" pitchFamily="2" charset="-122"/>
                <a:ea typeface="宋体" panose="02010600030101010101" pitchFamily="2" charset="-122"/>
              </a:rPr>
              <a:t>文本挖掘国内研究情况</a:t>
            </a:r>
            <a:endParaRPr lang="zh-CN" altLang="en-US" sz="4000" b="1">
              <a:latin typeface="宋体" panose="02010600030101010101" pitchFamily="2" charset="-122"/>
              <a:ea typeface="宋体" panose="02010600030101010101" pitchFamily="2" charset="-122"/>
            </a:endParaRPr>
          </a:p>
        </p:txBody>
      </p:sp>
      <p:graphicFrame>
        <p:nvGraphicFramePr>
          <p:cNvPr id="596066" name="Group 98"/>
          <p:cNvGraphicFramePr>
            <a:graphicFrameLocks noGrp="1"/>
          </p:cNvGraphicFramePr>
          <p:nvPr/>
        </p:nvGraphicFramePr>
        <p:xfrm>
          <a:off x="609600" y="1215390"/>
          <a:ext cx="7924800" cy="4693920"/>
        </p:xfrm>
        <a:graphic>
          <a:graphicData uri="http://schemas.openxmlformats.org/drawingml/2006/table">
            <a:tbl>
              <a:tblPr/>
              <a:tblGrid>
                <a:gridCol w="577850"/>
                <a:gridCol w="1860550"/>
                <a:gridCol w="2667000"/>
                <a:gridCol w="2819400"/>
              </a:tblGrid>
              <a:tr h="1341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a:t>
                      </a:r>
                      <a:endPar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中科院计算机语言信息工程研究中心</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翻译、汉语分词、自然语言接口、句法分析、语义分析、音字转换、自动分词</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《计算机研究与发展》</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98</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《软件学报》</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97</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其它</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清华大学电子工程系</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手写汉字识别（动态匹配）、</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汉字识别</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多分类器集成（综合识别法）、《名片自动录入系统的实现》</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清华大学计算机科学与技术系</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汉语基本名词短语分析模型、识别模型、文本词义标注、语言建模、分词歧义算法、上下文无关分析、语素和构词研究</a:t>
                      </a:r>
                      <a:endPar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《计算机学报》</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99</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《软件学报》</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98-99</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《清华大学学报》（</a:t>
                      </a: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DDBA4F0A-A9CD-4339-B544-B7CD4D64C110}" type="slidenum">
              <a:rPr lang="zh-CN" altLang="en-US"/>
            </a:fld>
            <a:endParaRPr lang="en-US" altLang="zh-CN"/>
          </a:p>
        </p:txBody>
      </p:sp>
      <p:graphicFrame>
        <p:nvGraphicFramePr>
          <p:cNvPr id="597098" name="Group 106"/>
          <p:cNvGraphicFramePr>
            <a:graphicFrameLocks noGrp="1"/>
          </p:cNvGraphicFramePr>
          <p:nvPr/>
        </p:nvGraphicFramePr>
        <p:xfrm>
          <a:off x="609600" y="652780"/>
          <a:ext cx="7924800" cy="5791200"/>
        </p:xfrm>
        <a:graphic>
          <a:graphicData uri="http://schemas.openxmlformats.org/drawingml/2006/table">
            <a:tbl>
              <a:tblPr/>
              <a:tblGrid>
                <a:gridCol w="577850"/>
                <a:gridCol w="1860550"/>
                <a:gridCol w="2743200"/>
                <a:gridCol w="274320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上海交通大学计算机科学与工程系</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语句语义、自然语言模型、构造语义解释模型（增量式）、树形分层数据库方法（非结构化数据知识方法）、范例推理</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《软件学报》</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97-00</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《上海交通大学学报》（</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哈尔滨工业大学计算机科学与工程系</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音字转换、自动文摘、手写汉字识别、自动分词、《中文词句快速查找系统》</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《计算机研究与发展》</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97-99</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《软件学报》</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98</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上海交通大学电脑应用研究所</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《中文自动摘要系统》、基于神经网络的自动分类优化算法</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北京邮电大学信息工程系</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自动标注汉语词类（神经网络模型）、自动文摘（文摘语文本结构关系）、提出了基于言语行为理论的话语分析方法</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《北京邮电大学学报》</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《情报学报》</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2"/>
          <p:cNvSpPr>
            <a:spLocks noGrp="1" noChangeArrowheads="1"/>
          </p:cNvSpPr>
          <p:nvPr>
            <p:ph type="title"/>
          </p:nvPr>
        </p:nvSpPr>
        <p:spPr>
          <a:xfrm>
            <a:off x="92075" y="51435"/>
            <a:ext cx="8976360" cy="520065"/>
          </a:xfrm>
        </p:spPr>
        <p:txBody>
          <a:bodyPr/>
          <a:lstStyle/>
          <a:p>
            <a:r>
              <a:rPr lang="zh-CN" altLang="en-US" sz="4000" b="1">
                <a:latin typeface="宋体" panose="02010600030101010101" pitchFamily="2" charset="-122"/>
                <a:ea typeface="宋体" panose="02010600030101010101" pitchFamily="2" charset="-122"/>
              </a:rPr>
              <a:t>文本挖掘国内研究情况（续）</a:t>
            </a:r>
            <a:endParaRPr lang="zh-CN" altLang="en-US" sz="4000" b="1">
              <a:latin typeface="宋体" panose="02010600030101010101" pitchFamily="2" charset="-122"/>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a:spLocks noGrp="1"/>
          </p:cNvSpPr>
          <p:nvPr>
            <p:ph type="sldNum" sz="quarter" idx="11"/>
          </p:nvPr>
        </p:nvSpPr>
        <p:spPr/>
        <p:txBody>
          <a:bodyPr/>
          <a:lstStyle/>
          <a:p>
            <a:fld id="{95DF9044-B7D8-40CE-9206-DE050C05AB8B}" type="slidenum">
              <a:rPr lang="zh-CN" altLang="en-US"/>
            </a:fld>
            <a:endParaRPr lang="en-US" altLang="zh-CN"/>
          </a:p>
        </p:txBody>
      </p:sp>
      <p:graphicFrame>
        <p:nvGraphicFramePr>
          <p:cNvPr id="598074" name="Group 58"/>
          <p:cNvGraphicFramePr>
            <a:graphicFrameLocks noGrp="1"/>
          </p:cNvGraphicFramePr>
          <p:nvPr/>
        </p:nvGraphicFramePr>
        <p:xfrm>
          <a:off x="647700" y="793115"/>
          <a:ext cx="7848600" cy="5486400"/>
        </p:xfrm>
        <a:graphic>
          <a:graphicData uri="http://schemas.openxmlformats.org/drawingml/2006/table">
            <a:tbl>
              <a:tblPr/>
              <a:tblGrid>
                <a:gridCol w="501650"/>
                <a:gridCol w="1860550"/>
                <a:gridCol w="2743200"/>
                <a:gridCol w="2743200"/>
              </a:tblGrid>
              <a:tr h="523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复旦大学</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部分汉语语法分析器</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《计算机研究与发展》</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97</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东北大学</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词性标注、继承理论（将无限的自然语言处理转换成有限的类别处理）、中文信息自动抽取、词类搭配规则、语音识别模型、文本的时间信息分析（时态逻辑）、短语结构规则自动获取方法、模糊聚类分析用于语音识别领域、语言异化、基于神经网络的模糊知识自动获取方法、英文中动词的远程搭配、中文姓名识别、汉语文本自动分类模型设计与实现、词汇消歧</a:t>
                      </a: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《计算机研究与发展》</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97-99</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《软件学报》</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97-99</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《小型微型计算机系统》</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97-99</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《东北大学学报》97-99（10） </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2"/>
          <p:cNvSpPr>
            <a:spLocks noGrp="1" noChangeArrowheads="1"/>
          </p:cNvSpPr>
          <p:nvPr>
            <p:ph type="title"/>
          </p:nvPr>
        </p:nvSpPr>
        <p:spPr>
          <a:xfrm>
            <a:off x="92075" y="51435"/>
            <a:ext cx="8976360" cy="520065"/>
          </a:xfrm>
        </p:spPr>
        <p:txBody>
          <a:bodyPr/>
          <a:lstStyle/>
          <a:p>
            <a:r>
              <a:rPr lang="zh-CN" altLang="en-US" sz="4000" b="1">
                <a:latin typeface="宋体" panose="02010600030101010101" pitchFamily="2" charset="-122"/>
                <a:ea typeface="宋体" panose="02010600030101010101" pitchFamily="2" charset="-122"/>
              </a:rPr>
              <a:t>文本挖掘国内研究情况（续）</a:t>
            </a:r>
            <a:endParaRPr lang="zh-CN" altLang="en-US" sz="4000" b="1">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D29A491-E720-41DC-B682-E7A76FBE16E5}" type="slidenum">
              <a:rPr lang="zh-CN" altLang="en-US"/>
            </a:fld>
            <a:endParaRPr lang="en-US" altLang="zh-CN"/>
          </a:p>
        </p:txBody>
      </p:sp>
      <p:sp>
        <p:nvSpPr>
          <p:cNvPr id="622595" name="Rectangle 1027"/>
          <p:cNvSpPr>
            <a:spLocks noGrp="1" noChangeArrowheads="1"/>
          </p:cNvSpPr>
          <p:nvPr>
            <p:ph type="body" idx="1"/>
          </p:nvPr>
        </p:nvSpPr>
        <p:spPr>
          <a:xfrm>
            <a:off x="609600" y="896620"/>
            <a:ext cx="8020685" cy="458978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buFont typeface="Wingdings" panose="05000000000000000000" pitchFamily="2" charset="2"/>
              <a:buNone/>
            </a:pPr>
            <a:r>
              <a:rPr lang="zh-CN" altLang="en-US" b="1">
                <a:latin typeface="宋体" panose="02010600030101010101" pitchFamily="2" charset="-122"/>
                <a:ea typeface="宋体" panose="02010600030101010101" pitchFamily="2" charset="-122"/>
              </a:rPr>
              <a:t>信息检索（</a:t>
            </a:r>
            <a:r>
              <a:rPr lang="en-US" altLang="zh-CN" b="1">
                <a:latin typeface="宋体" panose="02010600030101010101" pitchFamily="2" charset="-122"/>
                <a:ea typeface="宋体" panose="02010600030101010101" pitchFamily="2" charset="-122"/>
              </a:rPr>
              <a:t>Information Retrival）</a:t>
            </a:r>
            <a:endParaRPr lang="en-US" altLang="zh-CN" b="1">
              <a:latin typeface="宋体" panose="02010600030101010101" pitchFamily="2" charset="-122"/>
              <a:ea typeface="宋体" panose="02010600030101010101" pitchFamily="2" charset="-122"/>
            </a:endParaRPr>
          </a:p>
          <a:p>
            <a:pPr marL="457200" indent="-457200" algn="just">
              <a:lnSpc>
                <a:spcPct val="120000"/>
              </a:lnSpc>
              <a:spcBef>
                <a:spcPts val="20"/>
              </a:spcBef>
              <a:spcAft>
                <a:spcPts val="0"/>
              </a:spcAft>
              <a:buClrTx/>
              <a:buFont typeface="BatangChe" panose="02030609000101010101" charset="-127"/>
              <a:buChar char="-"/>
            </a:pPr>
            <a:r>
              <a:rPr lang="zh-CN" altLang="en-US" sz="2800" b="1">
                <a:latin typeface="宋体" panose="02010600030101010101" pitchFamily="2" charset="-122"/>
                <a:ea typeface="宋体" panose="02010600030101010101" pitchFamily="2" charset="-122"/>
              </a:rPr>
              <a:t>传统的信息检索包括了基于关键字检索和全文检索。但是随着</a:t>
            </a:r>
            <a:r>
              <a:rPr lang="en-US" altLang="zh-CN" sz="2800" b="1">
                <a:latin typeface="宋体" panose="02010600030101010101" pitchFamily="2" charset="-122"/>
                <a:ea typeface="宋体" panose="02010600030101010101" pitchFamily="2" charset="-122"/>
              </a:rPr>
              <a:t>Internet</a:t>
            </a:r>
            <a:r>
              <a:rPr lang="zh-CN" altLang="en-US" sz="2800" b="1">
                <a:latin typeface="宋体" panose="02010600030101010101" pitchFamily="2" charset="-122"/>
                <a:ea typeface="宋体" panose="02010600030101010101" pitchFamily="2" charset="-122"/>
              </a:rPr>
              <a:t>及</a:t>
            </a:r>
            <a:r>
              <a:rPr lang="en-US" altLang="zh-CN" sz="2800" b="1">
                <a:latin typeface="宋体" panose="02010600030101010101" pitchFamily="2" charset="-122"/>
                <a:ea typeface="宋体" panose="02010600030101010101" pitchFamily="2" charset="-122"/>
              </a:rPr>
              <a:t>Intranet</a:t>
            </a:r>
            <a:r>
              <a:rPr lang="zh-CN" altLang="en-US" sz="2800" b="1">
                <a:latin typeface="宋体" panose="02010600030101010101" pitchFamily="2" charset="-122"/>
                <a:ea typeface="宋体" panose="02010600030101010101" pitchFamily="2" charset="-122"/>
              </a:rPr>
              <a:t>的迅猛发展，尤其是</a:t>
            </a:r>
            <a:r>
              <a:rPr lang="en-US" altLang="zh-CN" sz="2800" b="1">
                <a:latin typeface="宋体" panose="02010600030101010101" pitchFamily="2" charset="-122"/>
                <a:ea typeface="宋体" panose="02010600030101010101" pitchFamily="2" charset="-122"/>
              </a:rPr>
              <a:t>Web</a:t>
            </a:r>
            <a:r>
              <a:rPr lang="zh-CN" altLang="en-US" sz="2800" b="1">
                <a:latin typeface="宋体" panose="02010600030101010101" pitchFamily="2" charset="-122"/>
                <a:ea typeface="宋体" panose="02010600030101010101" pitchFamily="2" charset="-122"/>
              </a:rPr>
              <a:t>的全球普及，使得</a:t>
            </a:r>
            <a:r>
              <a:rPr lang="en-US" altLang="zh-CN" sz="2800" b="1">
                <a:latin typeface="宋体" panose="02010600030101010101" pitchFamily="2" charset="-122"/>
                <a:ea typeface="宋体" panose="02010600030101010101" pitchFamily="2" charset="-122"/>
              </a:rPr>
              <a:t>Web</a:t>
            </a:r>
            <a:r>
              <a:rPr lang="zh-CN" altLang="en-US" sz="2800" b="1">
                <a:latin typeface="宋体" panose="02010600030101010101" pitchFamily="2" charset="-122"/>
                <a:ea typeface="宋体" panose="02010600030101010101" pitchFamily="2" charset="-122"/>
              </a:rPr>
              <a:t>上信息量（尤其是基于文本的信息量）无比丰富。</a:t>
            </a:r>
            <a:endParaRPr lang="zh-CN" altLang="en-US" sz="2800" b="1">
              <a:latin typeface="宋体" panose="02010600030101010101" pitchFamily="2" charset="-122"/>
              <a:ea typeface="宋体" panose="02010600030101010101" pitchFamily="2" charset="-122"/>
            </a:endParaRPr>
          </a:p>
          <a:p>
            <a:pPr marL="457200" indent="-457200" algn="just">
              <a:lnSpc>
                <a:spcPct val="120000"/>
              </a:lnSpc>
              <a:spcBef>
                <a:spcPts val="20"/>
              </a:spcBef>
              <a:spcAft>
                <a:spcPts val="0"/>
              </a:spcAft>
              <a:buClrTx/>
              <a:buFont typeface="BatangChe" panose="02030609000101010101" charset="-127"/>
              <a:buChar char="-"/>
            </a:pPr>
            <a:r>
              <a:rPr lang="zh-CN" altLang="en-US" sz="2800" b="1">
                <a:latin typeface="宋体" panose="02010600030101010101" pitchFamily="2" charset="-122"/>
                <a:ea typeface="宋体" panose="02010600030101010101" pitchFamily="2" charset="-122"/>
              </a:rPr>
              <a:t>因此，单靠传统的网络信息检索工具将不再能够满足用户的需要。</a:t>
            </a:r>
            <a:endParaRPr lang="zh-CN" altLang="en-US" sz="2800" b="1">
              <a:latin typeface="宋体" panose="02010600030101010101" pitchFamily="2" charset="-122"/>
              <a:ea typeface="宋体" panose="02010600030101010101" pitchFamily="2" charset="-122"/>
            </a:endParaRPr>
          </a:p>
        </p:txBody>
      </p:sp>
      <p:sp>
        <p:nvSpPr>
          <p:cNvPr id="622596" name="Rectangle 1028"/>
          <p:cNvSpPr>
            <a:spLocks noChangeArrowheads="1"/>
          </p:cNvSpPr>
          <p:nvPr/>
        </p:nvSpPr>
        <p:spPr bwMode="auto">
          <a:xfrm>
            <a:off x="1051560" y="0"/>
            <a:ext cx="7330440" cy="70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4000" b="1" dirty="0">
                <a:solidFill>
                  <a:srgbClr val="FFFF00"/>
                </a:solidFill>
                <a:latin typeface="宋体" panose="02010600030101010101" pitchFamily="2" charset="-122"/>
              </a:rPr>
              <a:t>文本挖掘的产生背景及发展简介</a:t>
            </a:r>
            <a:endParaRPr lang="zh-CN" altLang="en-US" sz="4000" b="1" dirty="0">
              <a:solidFill>
                <a:srgbClr val="FFFF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1"/>
          </p:nvPr>
        </p:nvSpPr>
        <p:spPr/>
        <p:txBody>
          <a:bodyPr/>
          <a:lstStyle/>
          <a:p>
            <a:fld id="{E2E1CFB1-9611-40CD-84CF-4E18B5EC0E0B}" type="slidenum">
              <a:rPr lang="zh-CN" altLang="en-US"/>
            </a:fld>
            <a:endParaRPr lang="en-US" altLang="zh-CN"/>
          </a:p>
        </p:txBody>
      </p:sp>
      <p:graphicFrame>
        <p:nvGraphicFramePr>
          <p:cNvPr id="599091" name="Group 51"/>
          <p:cNvGraphicFramePr>
            <a:graphicFrameLocks noGrp="1"/>
          </p:cNvGraphicFramePr>
          <p:nvPr/>
        </p:nvGraphicFramePr>
        <p:xfrm>
          <a:off x="685800" y="1981200"/>
          <a:ext cx="7924800" cy="2367598"/>
        </p:xfrm>
        <a:graphic>
          <a:graphicData uri="http://schemas.openxmlformats.org/drawingml/2006/table">
            <a:tbl>
              <a:tblPr/>
              <a:tblGrid>
                <a:gridCol w="577850"/>
                <a:gridCol w="1860550"/>
                <a:gridCol w="2362200"/>
                <a:gridCol w="3124200"/>
              </a:tblGrid>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序号</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校、院、所</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内容</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主要期刊及发表数量</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北京大学计算语言研究所</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汉语单句谓语中心词识别</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《北京大学学报》（</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《中文信息学报》（</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endPara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3810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华南理工大学电子与通信工程系</a:t>
                      </a:r>
                      <a:endPar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手写汉字识别（弹性网格方向分解特征、动态衰减调节径向函数（</a:t>
                      </a:r>
                      <a:r>
                        <a:rPr kumimoji="1"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RBF DDA</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电路与系统学报》（</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《华南理工大学学报》（</a:t>
                      </a:r>
                      <a:r>
                        <a:rPr kumimoji="1"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3810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5970" name="Rectangle 2"/>
          <p:cNvSpPr>
            <a:spLocks noGrp="1" noChangeArrowheads="1"/>
          </p:cNvSpPr>
          <p:nvPr>
            <p:ph type="title"/>
          </p:nvPr>
        </p:nvSpPr>
        <p:spPr>
          <a:xfrm>
            <a:off x="92075" y="51435"/>
            <a:ext cx="8976360" cy="520065"/>
          </a:xfrm>
        </p:spPr>
        <p:txBody>
          <a:bodyPr/>
          <a:lstStyle/>
          <a:p>
            <a:r>
              <a:rPr lang="zh-CN" altLang="en-US" sz="4000" b="1">
                <a:latin typeface="宋体" panose="02010600030101010101" pitchFamily="2" charset="-122"/>
                <a:ea typeface="宋体" panose="02010600030101010101" pitchFamily="2" charset="-122"/>
              </a:rPr>
              <a:t>文本挖掘国内研究情况</a:t>
            </a:r>
            <a:r>
              <a:rPr lang="zh-CN" altLang="en-US" sz="4000">
                <a:latin typeface="宋体" panose="02010600030101010101" pitchFamily="2" charset="-122"/>
                <a:ea typeface="宋体" panose="02010600030101010101" pitchFamily="2" charset="-122"/>
                <a:sym typeface="+mn-ea"/>
              </a:rPr>
              <a:t>（续）</a:t>
            </a:r>
            <a:endParaRPr lang="zh-CN" altLang="en-US" sz="4000" b="1">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A00E601-2E9A-45D9-9DDE-A61734CA4365}" type="slidenum">
              <a:rPr lang="zh-CN" altLang="en-US"/>
            </a:fld>
            <a:endParaRPr lang="en-US" altLang="zh-CN"/>
          </a:p>
        </p:txBody>
      </p:sp>
      <p:sp>
        <p:nvSpPr>
          <p:cNvPr id="604162" name="Rectangle 2"/>
          <p:cNvSpPr>
            <a:spLocks noGrp="1" noChangeArrowheads="1"/>
          </p:cNvSpPr>
          <p:nvPr>
            <p:ph type="title"/>
          </p:nvPr>
        </p:nvSpPr>
        <p:spPr>
          <a:xfrm>
            <a:off x="76200" y="0"/>
            <a:ext cx="9085580" cy="607060"/>
          </a:xfrm>
        </p:spPr>
        <p:txBody>
          <a:bodyPr/>
          <a:lstStyle/>
          <a:p>
            <a:r>
              <a:rPr lang="en-US" altLang="zh-CN" sz="4000" b="1" dirty="0">
                <a:latin typeface="宋体" panose="02010600030101010101" pitchFamily="2" charset="-122"/>
                <a:ea typeface="宋体" panose="02010600030101010101" pitchFamily="2" charset="-122"/>
              </a:rPr>
              <a:t>IBM </a:t>
            </a:r>
            <a:r>
              <a:rPr lang="zh-CN" altLang="en-US" sz="4000" b="1" dirty="0">
                <a:latin typeface="宋体" panose="02010600030101010101" pitchFamily="2" charset="-122"/>
                <a:ea typeface="宋体" panose="02010600030101010101" pitchFamily="2" charset="-122"/>
              </a:rPr>
              <a:t>文本挖掘工具</a:t>
            </a:r>
            <a:endParaRPr lang="en-US" altLang="zh-CN" sz="4000" b="1" dirty="0">
              <a:latin typeface="宋体" panose="02010600030101010101" pitchFamily="2" charset="-122"/>
              <a:ea typeface="宋体" panose="02010600030101010101" pitchFamily="2" charset="-122"/>
            </a:endParaRPr>
          </a:p>
        </p:txBody>
      </p:sp>
      <p:sp>
        <p:nvSpPr>
          <p:cNvPr id="604163" name="Rectangle 3"/>
          <p:cNvSpPr>
            <a:spLocks noGrp="1" noChangeArrowheads="1"/>
          </p:cNvSpPr>
          <p:nvPr>
            <p:ph type="body" idx="1"/>
          </p:nvPr>
        </p:nvSpPr>
        <p:spPr>
          <a:xfrm>
            <a:off x="323850" y="685800"/>
            <a:ext cx="8744585" cy="5283200"/>
          </a:xfrm>
        </p:spPr>
        <p:txBody>
          <a:bodyPr/>
          <a:lstStyle/>
          <a:p>
            <a:pPr>
              <a:lnSpc>
                <a:spcPct val="120000"/>
              </a:lnSpc>
              <a:spcBef>
                <a:spcPts val="20"/>
              </a:spcBef>
              <a:spcAft>
                <a:spcPts val="0"/>
              </a:spcAft>
            </a:pPr>
            <a:r>
              <a:rPr lang="en-US" altLang="zh-CN" sz="2800" b="1" dirty="0">
                <a:latin typeface="宋体" panose="02010600030101010101" pitchFamily="2" charset="-122"/>
                <a:ea typeface="宋体" panose="02010600030101010101" pitchFamily="2" charset="-122"/>
              </a:rPr>
              <a:t>IBM </a:t>
            </a:r>
            <a:r>
              <a:rPr lang="zh-CN" altLang="en-US" sz="2800" b="1" dirty="0">
                <a:latin typeface="宋体" panose="02010600030101010101" pitchFamily="2" charset="-122"/>
                <a:ea typeface="宋体" panose="02010600030101010101" pitchFamily="2" charset="-122"/>
              </a:rPr>
              <a:t>的文本智能挖掘机</a:t>
            </a:r>
            <a:endParaRPr lang="zh-CN" altLang="en-US"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高级搜索引擎(</a:t>
            </a:r>
            <a:r>
              <a:rPr lang="en-US" altLang="zh-CN" sz="2400" b="1" dirty="0">
                <a:latin typeface="宋体" panose="02010600030101010101" pitchFamily="2" charset="-122"/>
                <a:ea typeface="宋体" panose="02010600030101010101" pitchFamily="2" charset="-122"/>
              </a:rPr>
              <a:t>Advanced Search Engine)——</a:t>
            </a:r>
            <a:r>
              <a:rPr lang="en-US" altLang="zh-CN" sz="2400" b="1" dirty="0" err="1">
                <a:latin typeface="宋体" panose="02010600030101010101" pitchFamily="2" charset="-122"/>
                <a:ea typeface="宋体" panose="02010600030101010101" pitchFamily="2" charset="-122"/>
              </a:rPr>
              <a:t>TextMiner</a:t>
            </a:r>
            <a:endParaRPr lang="en-US" altLang="zh-CN" sz="2400" b="1" dirty="0">
              <a:latin typeface="宋体" panose="02010600030101010101" pitchFamily="2" charset="-122"/>
              <a:ea typeface="宋体" panose="02010600030101010101" pitchFamily="2" charset="-122"/>
            </a:endParaRPr>
          </a:p>
          <a:p>
            <a:pPr>
              <a:lnSpc>
                <a:spcPct val="120000"/>
              </a:lnSpc>
              <a:spcBef>
                <a:spcPts val="20"/>
              </a:spcBef>
              <a:spcAft>
                <a:spcPts val="0"/>
              </a:spcAft>
            </a:pPr>
            <a:r>
              <a:rPr lang="en-US" altLang="zh-CN" sz="2800" b="1" dirty="0">
                <a:latin typeface="宋体" panose="02010600030101010101" pitchFamily="2" charset="-122"/>
                <a:ea typeface="宋体" panose="02010600030101010101" pitchFamily="2" charset="-122"/>
              </a:rPr>
              <a:t>IBM </a:t>
            </a:r>
            <a:r>
              <a:rPr lang="zh-CN" altLang="en-US" sz="2800" b="1" dirty="0">
                <a:latin typeface="宋体" panose="02010600030101010101" pitchFamily="2" charset="-122"/>
                <a:ea typeface="宋体" panose="02010600030101010101" pitchFamily="2" charset="-122"/>
              </a:rPr>
              <a:t>的</a:t>
            </a:r>
            <a:r>
              <a:rPr lang="en-US" altLang="zh-CN" sz="2800" b="1" dirty="0" err="1">
                <a:latin typeface="宋体" panose="02010600030101010101" pitchFamily="2" charset="-122"/>
                <a:ea typeface="宋体" panose="02010600030101010101" pitchFamily="2" charset="-122"/>
              </a:rPr>
              <a:t>TextMiner</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其主要功能是特征抽取、文档聚集、文档分类和检索。 </a:t>
            </a:r>
            <a:endParaRPr lang="en-US" altLang="zh-CN" sz="28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支持16种语言的多种格式文本的数据检索；</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采用深层次的文本分析与索引方法；</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支持全文搜索及索引搜索，搜索的条件可以是自然语言和布尔逻辑条件；</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是</a:t>
            </a:r>
            <a:r>
              <a:rPr lang="en-US" altLang="zh-CN" sz="2400" b="1" dirty="0">
                <a:latin typeface="宋体" panose="02010600030101010101" pitchFamily="2" charset="-122"/>
                <a:ea typeface="宋体" panose="02010600030101010101" pitchFamily="2" charset="-122"/>
              </a:rPr>
              <a:t>Client/Server</a:t>
            </a:r>
            <a:r>
              <a:rPr lang="zh-CN" altLang="en-US" sz="2400" b="1" dirty="0">
                <a:latin typeface="宋体" panose="02010600030101010101" pitchFamily="2" charset="-122"/>
                <a:ea typeface="宋体" panose="02010600030101010101" pitchFamily="2" charset="-122"/>
              </a:rPr>
              <a:t>结构的工具，支持大量的并发用户做检索任务；</a:t>
            </a:r>
            <a:endParaRPr lang="zh-CN" altLang="en-US" sz="2400" b="1" dirty="0">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dirty="0">
                <a:latin typeface="宋体" panose="02010600030101010101" pitchFamily="2" charset="-122"/>
                <a:ea typeface="宋体" panose="02010600030101010101" pitchFamily="2" charset="-122"/>
              </a:rPr>
              <a:t>联机更新索引，同时又能完成其它的搜索任务。</a:t>
            </a:r>
            <a:br>
              <a:rPr lang="zh-CN" altLang="en-US" sz="2400" b="1" dirty="0">
                <a:latin typeface="宋体" panose="02010600030101010101" pitchFamily="2" charset="-122"/>
                <a:ea typeface="宋体" panose="02010600030101010101" pitchFamily="2" charset="-122"/>
              </a:rPr>
            </a:b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6513F5A-CA3A-4017-A8D0-8584E26BCF45}" type="slidenum">
              <a:rPr lang="zh-CN" altLang="en-US"/>
            </a:fld>
            <a:endParaRPr lang="en-US" altLang="zh-CN"/>
          </a:p>
        </p:txBody>
      </p:sp>
      <p:sp>
        <p:nvSpPr>
          <p:cNvPr id="605186" name="Rectangle 2"/>
          <p:cNvSpPr>
            <a:spLocks noGrp="1" noChangeArrowheads="1"/>
          </p:cNvSpPr>
          <p:nvPr>
            <p:ph type="title"/>
          </p:nvPr>
        </p:nvSpPr>
        <p:spPr>
          <a:xfrm>
            <a:off x="75565" y="64770"/>
            <a:ext cx="8992235" cy="468630"/>
          </a:xfrm>
        </p:spPr>
        <p:txBody>
          <a:bodyPr/>
          <a:lstStyle/>
          <a:p>
            <a:r>
              <a:rPr lang="zh-CN" altLang="en-US" sz="4000" b="1" dirty="0">
                <a:latin typeface="宋体" panose="02010600030101010101" pitchFamily="2" charset="-122"/>
                <a:ea typeface="宋体" panose="02010600030101010101" pitchFamily="2" charset="-122"/>
              </a:rPr>
              <a:t>国外文本挖掘工具（续）</a:t>
            </a:r>
            <a:endParaRPr lang="zh-CN" altLang="en-US" sz="4000" b="1" dirty="0">
              <a:latin typeface="宋体" panose="02010600030101010101" pitchFamily="2" charset="-122"/>
              <a:ea typeface="宋体" panose="02010600030101010101" pitchFamily="2" charset="-122"/>
            </a:endParaRPr>
          </a:p>
        </p:txBody>
      </p:sp>
      <p:sp>
        <p:nvSpPr>
          <p:cNvPr id="605187" name="Rectangle 3"/>
          <p:cNvSpPr>
            <a:spLocks noGrp="1" noChangeArrowheads="1"/>
          </p:cNvSpPr>
          <p:nvPr>
            <p:ph type="body" idx="1"/>
          </p:nvPr>
        </p:nvSpPr>
        <p:spPr>
          <a:xfrm>
            <a:off x="520700" y="772160"/>
            <a:ext cx="8415338" cy="5313363"/>
          </a:xfrm>
        </p:spPr>
        <p:txBody>
          <a:bodyPr/>
          <a:lstStyle/>
          <a:p>
            <a:pPr>
              <a:lnSpc>
                <a:spcPct val="120000"/>
              </a:lnSpc>
              <a:spcBef>
                <a:spcPts val="20"/>
              </a:spcBef>
              <a:spcAft>
                <a:spcPts val="0"/>
              </a:spcAft>
            </a:pPr>
            <a:r>
              <a:rPr lang="en-US" altLang="zh-CN" sz="2800" b="1">
                <a:latin typeface="宋体" panose="02010600030101010101" pitchFamily="2" charset="-122"/>
                <a:ea typeface="宋体" panose="02010600030101010101" pitchFamily="2" charset="-122"/>
              </a:rPr>
              <a:t>Autonomy</a:t>
            </a:r>
            <a:r>
              <a:rPr lang="zh-CN" altLang="en-US" sz="2800" b="1">
                <a:latin typeface="宋体" panose="02010600030101010101" pitchFamily="2" charset="-122"/>
                <a:ea typeface="宋体" panose="02010600030101010101" pitchFamily="2" charset="-122"/>
              </a:rPr>
              <a:t>公司最核心的产品是</a:t>
            </a:r>
            <a:r>
              <a:rPr lang="en-US" altLang="zh-CN" sz="2800" b="1">
                <a:latin typeface="宋体" panose="02010600030101010101" pitchFamily="2" charset="-122"/>
                <a:ea typeface="宋体" panose="02010600030101010101" pitchFamily="2" charset="-122"/>
              </a:rPr>
              <a:t>Concept Agents。</a:t>
            </a:r>
            <a:endParaRPr lang="en-US" altLang="zh-CN" sz="28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400" b="1">
                <a:latin typeface="宋体" panose="02010600030101010101" pitchFamily="2" charset="-122"/>
                <a:ea typeface="宋体" panose="02010600030101010101" pitchFamily="2" charset="-122"/>
              </a:rPr>
              <a:t>在经过训练以后，它能自动地从文本中抽取概念。</a:t>
            </a:r>
            <a:endParaRPr lang="zh-CN" altLang="en-US" sz="2400" b="1">
              <a:latin typeface="宋体" panose="02010600030101010101" pitchFamily="2" charset="-122"/>
              <a:ea typeface="宋体" panose="02010600030101010101" pitchFamily="2" charset="-122"/>
            </a:endParaRPr>
          </a:p>
          <a:p>
            <a:pPr>
              <a:lnSpc>
                <a:spcPct val="120000"/>
              </a:lnSpc>
              <a:spcBef>
                <a:spcPts val="20"/>
              </a:spcBef>
              <a:spcAft>
                <a:spcPts val="0"/>
              </a:spcAft>
            </a:pPr>
            <a:r>
              <a:rPr lang="en-US" altLang="zh-CN" sz="2800" b="1">
                <a:latin typeface="宋体" panose="02010600030101010101" pitchFamily="2" charset="-122"/>
                <a:ea typeface="宋体" panose="02010600030101010101" pitchFamily="2" charset="-122"/>
              </a:rPr>
              <a:t>TelTech</a:t>
            </a:r>
            <a:r>
              <a:rPr lang="zh-CN" altLang="en-US" sz="2800" b="1">
                <a:latin typeface="宋体" panose="02010600030101010101" pitchFamily="2" charset="-122"/>
                <a:ea typeface="宋体" panose="02010600030101010101" pitchFamily="2" charset="-122"/>
              </a:rPr>
              <a:t>公司 </a:t>
            </a:r>
            <a:endParaRPr lang="en-US" altLang="zh-CN" sz="28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600" b="1">
                <a:latin typeface="宋体" panose="02010600030101010101" pitchFamily="2" charset="-122"/>
                <a:ea typeface="宋体" panose="02010600030101010101" pitchFamily="2" charset="-122"/>
              </a:rPr>
              <a:t>提供专家服务；</a:t>
            </a:r>
            <a:endParaRPr lang="zh-CN" altLang="en-US" sz="26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600" b="1">
                <a:latin typeface="宋体" panose="02010600030101010101" pitchFamily="2" charset="-122"/>
                <a:ea typeface="宋体" panose="02010600030101010101" pitchFamily="2" charset="-122"/>
              </a:rPr>
              <a:t>专业文献检索服务；</a:t>
            </a:r>
            <a:endParaRPr lang="zh-CN" altLang="en-US" sz="2600" b="1">
              <a:latin typeface="宋体" panose="02010600030101010101" pitchFamily="2" charset="-122"/>
              <a:ea typeface="宋体" panose="02010600030101010101" pitchFamily="2" charset="-122"/>
            </a:endParaRPr>
          </a:p>
          <a:p>
            <a:pPr lvl="1">
              <a:lnSpc>
                <a:spcPct val="120000"/>
              </a:lnSpc>
              <a:spcBef>
                <a:spcPts val="20"/>
              </a:spcBef>
              <a:spcAft>
                <a:spcPts val="0"/>
              </a:spcAft>
            </a:pPr>
            <a:r>
              <a:rPr lang="zh-CN" altLang="en-US" sz="2600" b="1">
                <a:latin typeface="宋体" panose="02010600030101010101" pitchFamily="2" charset="-122"/>
                <a:ea typeface="宋体" panose="02010600030101010101" pitchFamily="2" charset="-122"/>
              </a:rPr>
              <a:t>产品与厂商检索服务；</a:t>
            </a:r>
            <a:endParaRPr lang="zh-CN" altLang="en-US" sz="2600" b="1">
              <a:latin typeface="宋体" panose="02010600030101010101" pitchFamily="2" charset="-122"/>
              <a:ea typeface="宋体" panose="02010600030101010101" pitchFamily="2" charset="-122"/>
            </a:endParaRPr>
          </a:p>
          <a:p>
            <a:pPr lvl="1">
              <a:lnSpc>
                <a:spcPct val="120000"/>
              </a:lnSpc>
              <a:spcBef>
                <a:spcPts val="20"/>
              </a:spcBef>
              <a:spcAft>
                <a:spcPts val="0"/>
              </a:spcAft>
              <a:buFont typeface="Wingdings" panose="05000000000000000000" pitchFamily="2" charset="2"/>
              <a:buNone/>
            </a:pPr>
            <a:r>
              <a:rPr lang="en-US" altLang="zh-CN" sz="2600" b="1">
                <a:latin typeface="宋体" panose="02010600030101010101" pitchFamily="2" charset="-122"/>
                <a:ea typeface="宋体" panose="02010600030101010101" pitchFamily="2" charset="-122"/>
              </a:rPr>
              <a:t>  </a:t>
            </a:r>
            <a:r>
              <a:rPr lang="en-US" altLang="zh-CN" sz="2600" b="1">
                <a:solidFill>
                  <a:schemeClr val="tx2"/>
                </a:solidFill>
                <a:latin typeface="宋体" panose="02010600030101010101" pitchFamily="2" charset="-122"/>
                <a:ea typeface="宋体" panose="02010600030101010101" pitchFamily="2" charset="-122"/>
              </a:rPr>
              <a:t>TelTech</a:t>
            </a:r>
            <a:r>
              <a:rPr lang="zh-CN" altLang="en-US" sz="2600" b="1">
                <a:solidFill>
                  <a:schemeClr val="tx2"/>
                </a:solidFill>
                <a:latin typeface="宋体" panose="02010600030101010101" pitchFamily="2" charset="-122"/>
                <a:ea typeface="宋体" panose="02010600030101010101" pitchFamily="2" charset="-122"/>
              </a:rPr>
              <a:t>成功的关键是建立了高性能的知识结构。它采用主题法，其主题词表分为不同专业，共有3万多个，由数位知识工程师维护，每周更新500～1200个词。</a:t>
            </a:r>
            <a:r>
              <a:rPr lang="zh-CN" altLang="en-US" sz="2600" b="1">
                <a:latin typeface="宋体" panose="02010600030101010101" pitchFamily="2" charset="-122"/>
                <a:ea typeface="宋体" panose="02010600030101010101" pitchFamily="2" charset="-122"/>
              </a:rPr>
              <a:t> </a:t>
            </a:r>
            <a:endParaRPr lang="zh-CN" altLang="en-US" sz="2600" b="1">
              <a:latin typeface="宋体" panose="02010600030101010101" pitchFamily="2" charset="-122"/>
              <a:ea typeface="宋体" panose="02010600030101010101" pitchFamily="2" charset="-122"/>
            </a:endParaRPr>
          </a:p>
          <a:p>
            <a:pPr>
              <a:lnSpc>
                <a:spcPct val="120000"/>
              </a:lnSpc>
              <a:spcBef>
                <a:spcPts val="20"/>
              </a:spcBef>
              <a:spcAft>
                <a:spcPts val="0"/>
              </a:spcAft>
            </a:pPr>
            <a:endParaRPr lang="zh-CN" altLang="en-US" sz="2800" b="1">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4184C7C-BF8D-41AD-B032-E683FA176D54}" type="slidenum">
              <a:rPr lang="zh-CN" altLang="en-US"/>
            </a:fld>
            <a:endParaRPr lang="en-US" altLang="zh-CN"/>
          </a:p>
        </p:txBody>
      </p:sp>
      <p:sp>
        <p:nvSpPr>
          <p:cNvPr id="623618" name="Rectangle 1026"/>
          <p:cNvSpPr>
            <a:spLocks noGrp="1" noChangeArrowheads="1"/>
          </p:cNvSpPr>
          <p:nvPr>
            <p:ph type="title"/>
          </p:nvPr>
        </p:nvSpPr>
        <p:spPr>
          <a:xfrm>
            <a:off x="824865" y="87630"/>
            <a:ext cx="7793355" cy="446405"/>
          </a:xfrm>
        </p:spPr>
        <p:txBody>
          <a:bodyPr/>
          <a:lstStyle/>
          <a:p>
            <a:r>
              <a:rPr lang="zh-CN" altLang="en-US" sz="4000" b="1" dirty="0">
                <a:latin typeface="宋体" panose="02010600030101010101" pitchFamily="2" charset="-122"/>
                <a:ea typeface="宋体" panose="02010600030101010101" pitchFamily="2" charset="-122"/>
              </a:rPr>
              <a:t>文本挖掘与信息检索比较分析</a:t>
            </a:r>
            <a:endParaRPr lang="zh-CN" altLang="en-US" sz="4000" b="1" dirty="0">
              <a:latin typeface="宋体" panose="02010600030101010101" pitchFamily="2" charset="-122"/>
              <a:ea typeface="宋体" panose="02010600030101010101" pitchFamily="2" charset="-122"/>
            </a:endParaRPr>
          </a:p>
        </p:txBody>
      </p:sp>
      <p:sp>
        <p:nvSpPr>
          <p:cNvPr id="623619" name="Rectangle 1027"/>
          <p:cNvSpPr>
            <a:spLocks noGrp="1" noChangeArrowheads="1"/>
          </p:cNvSpPr>
          <p:nvPr>
            <p:ph type="body" idx="1"/>
          </p:nvPr>
        </p:nvSpPr>
        <p:spPr>
          <a:xfrm>
            <a:off x="606425" y="991235"/>
            <a:ext cx="8011160" cy="510476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（1）传统的信息检索较适合于数据类型同构的信息库。但不适合异构数据组成的信息库。</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（2）传统的信息检索需要用户将要寻找的事件以关键字（</a:t>
            </a:r>
            <a:r>
              <a:rPr lang="en-US" altLang="zh-CN" sz="2800" b="1" dirty="0">
                <a:latin typeface="宋体" panose="02010600030101010101" pitchFamily="2" charset="-122"/>
                <a:ea typeface="宋体" panose="02010600030101010101" pitchFamily="2" charset="-122"/>
              </a:rPr>
              <a:t>Key Words）</a:t>
            </a:r>
            <a:r>
              <a:rPr lang="zh-CN" altLang="en-US" sz="2800" b="1" dirty="0">
                <a:latin typeface="宋体" panose="02010600030101010101" pitchFamily="2" charset="-122"/>
                <a:ea typeface="宋体" panose="02010600030101010101" pitchFamily="2" charset="-122"/>
              </a:rPr>
              <a:t>的形式较准确地描述出来，作为查询提交给系统。</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（3）字义本身与其概念的延伸不统一，造成利用传统信息检索所寻找的信息可能仅仅是字面本身的信息，但往往人们想要的是这个信息的概念及相关的成分，而不仅仅是字面所表达的信息。</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7507FF3-C7E1-472B-8C41-EEB3CD33A7DA}" type="slidenum">
              <a:rPr lang="zh-CN" altLang="en-US"/>
            </a:fld>
            <a:endParaRPr lang="en-US" altLang="zh-CN"/>
          </a:p>
        </p:txBody>
      </p:sp>
      <p:sp>
        <p:nvSpPr>
          <p:cNvPr id="624643" name="Rectangle 1027"/>
          <p:cNvSpPr>
            <a:spLocks noGrp="1" noChangeArrowheads="1"/>
          </p:cNvSpPr>
          <p:nvPr>
            <p:ph type="body" idx="1"/>
          </p:nvPr>
        </p:nvSpPr>
        <p:spPr>
          <a:xfrm>
            <a:off x="618490" y="914400"/>
            <a:ext cx="8012430" cy="52578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）数据的再现(</a:t>
            </a:r>
            <a:r>
              <a:rPr lang="en-US" altLang="zh-CN" sz="2800" b="1" dirty="0">
                <a:latin typeface="宋体" panose="02010600030101010101" pitchFamily="2" charset="-122"/>
                <a:ea typeface="宋体" panose="02010600030101010101" pitchFamily="2" charset="-122"/>
              </a:rPr>
              <a:t>Information Representation)</a:t>
            </a:r>
            <a:r>
              <a:rPr lang="zh-CN" altLang="en-US" sz="2800" b="1" dirty="0">
                <a:latin typeface="宋体" panose="02010600030101010101" pitchFamily="2" charset="-122"/>
                <a:ea typeface="宋体" panose="02010600030101010101" pitchFamily="2" charset="-122"/>
              </a:rPr>
              <a:t>是文本挖掘的一个重要组成部分。系统应有能力动态和实时在线地(</a:t>
            </a:r>
            <a:r>
              <a:rPr lang="en-US" altLang="zh-CN" sz="2800" b="1" dirty="0">
                <a:latin typeface="宋体" panose="02010600030101010101" pitchFamily="2" charset="-122"/>
                <a:ea typeface="宋体" panose="02010600030101010101" pitchFamily="2" charset="-122"/>
              </a:rPr>
              <a:t>On the fly)</a:t>
            </a:r>
            <a:r>
              <a:rPr lang="zh-CN" altLang="en-US" sz="2800" b="1" dirty="0">
                <a:latin typeface="宋体" panose="02010600030101010101" pitchFamily="2" charset="-122"/>
                <a:ea typeface="宋体" panose="02010600030101010101" pitchFamily="2" charset="-122"/>
              </a:rPr>
              <a:t>表现信息的相关属性。使用户通过这样一个机制，发现信息的变化和异常。</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（5）传统信息检索可以被当作挖掘的底层工具，换言之，传统信息检索关注“字”的处理而文本挖掘则关心“字”的本原(</a:t>
            </a:r>
            <a:r>
              <a:rPr lang="en-US" altLang="zh-CN" sz="2800" b="1" dirty="0">
                <a:latin typeface="宋体" panose="02010600030101010101" pitchFamily="2" charset="-122"/>
                <a:ea typeface="宋体" panose="02010600030101010101" pitchFamily="2" charset="-122"/>
              </a:rPr>
              <a:t>Ontology)。</a:t>
            </a:r>
            <a:endParaRPr lang="zh-CN" altLang="en-US" sz="2800" b="1" dirty="0">
              <a:latin typeface="宋体" panose="02010600030101010101" pitchFamily="2" charset="-122"/>
              <a:ea typeface="宋体" panose="02010600030101010101" pitchFamily="2" charset="-122"/>
            </a:endParaRPr>
          </a:p>
        </p:txBody>
      </p:sp>
      <p:sp>
        <p:nvSpPr>
          <p:cNvPr id="623618" name="Rectangle 1026"/>
          <p:cNvSpPr>
            <a:spLocks noGrp="1" noChangeArrowheads="1"/>
          </p:cNvSpPr>
          <p:nvPr>
            <p:ph type="title"/>
          </p:nvPr>
        </p:nvSpPr>
        <p:spPr>
          <a:xfrm>
            <a:off x="824865" y="87630"/>
            <a:ext cx="7793355" cy="446405"/>
          </a:xfrm>
        </p:spPr>
        <p:txBody>
          <a:bodyPr/>
          <a:p>
            <a:r>
              <a:rPr lang="zh-CN" altLang="en-US" sz="4000" b="1" dirty="0">
                <a:latin typeface="宋体" panose="02010600030101010101" pitchFamily="2" charset="-122"/>
                <a:ea typeface="宋体" panose="02010600030101010101" pitchFamily="2" charset="-122"/>
              </a:rPr>
              <a:t>文本挖掘与信息检索比较分析</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7DEAAA7-9AF9-4B9B-A52B-F364399BB6A6}" type="slidenum">
              <a:rPr lang="zh-CN" altLang="en-US"/>
            </a:fld>
            <a:endParaRPr lang="en-US" altLang="zh-CN"/>
          </a:p>
        </p:txBody>
      </p:sp>
      <p:sp>
        <p:nvSpPr>
          <p:cNvPr id="637955" name="Rectangle 3"/>
          <p:cNvSpPr>
            <a:spLocks noGrp="1" noChangeArrowheads="1"/>
          </p:cNvSpPr>
          <p:nvPr>
            <p:ph type="body" idx="1"/>
          </p:nvPr>
        </p:nvSpPr>
        <p:spPr>
          <a:xfrm>
            <a:off x="436245" y="762000"/>
            <a:ext cx="8324850" cy="52578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buFont typeface="Wingdings" panose="05000000000000000000" pitchFamily="2" charset="2"/>
              <a:buNone/>
            </a:pPr>
            <a:endParaRPr lang="en-US" altLang="zh-CN"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en-US" altLang="zh-CN" sz="2800" b="1" dirty="0">
                <a:latin typeface="宋体" panose="02010600030101010101" pitchFamily="2" charset="-122"/>
                <a:ea typeface="宋体" panose="02010600030101010101" pitchFamily="2" charset="-122"/>
              </a:rPr>
              <a:t>（6）</a:t>
            </a:r>
            <a:r>
              <a:rPr lang="zh-CN" altLang="en-US" sz="2800" b="1" dirty="0">
                <a:latin typeface="宋体" panose="02010600030101010101" pitchFamily="2" charset="-122"/>
                <a:ea typeface="宋体" panose="02010600030101010101" pitchFamily="2" charset="-122"/>
              </a:rPr>
              <a:t>传统信息检索尽管引入布尔运算，作为逻辑算子使用户能够较准确地表达查询。但其结果往往导致或丢失一些信息或产生大量冗余信息。</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（7）传统信息检索通常是用户从信息库中去找他想要的。而文本挖掘是看信息库中到底存在些什么。</a:t>
            </a:r>
            <a:endParaRPr lang="zh-CN" altLang="en-US" sz="2800" b="1" dirty="0">
              <a:latin typeface="宋体" panose="02010600030101010101" pitchFamily="2" charset="-122"/>
              <a:ea typeface="宋体" panose="02010600030101010101" pitchFamily="2" charset="-122"/>
            </a:endParaRPr>
          </a:p>
          <a:p>
            <a:pPr marL="0" indent="0" algn="just">
              <a:buFont typeface="Wingdings" panose="05000000000000000000" pitchFamily="2" charset="2"/>
              <a:buNone/>
            </a:pPr>
            <a:endParaRPr lang="zh-CN" altLang="en-US" b="1" dirty="0">
              <a:latin typeface="宋体" panose="02010600030101010101" pitchFamily="2" charset="-122"/>
              <a:ea typeface="宋体" panose="02010600030101010101" pitchFamily="2" charset="-122"/>
            </a:endParaRPr>
          </a:p>
        </p:txBody>
      </p:sp>
      <p:sp>
        <p:nvSpPr>
          <p:cNvPr id="623618" name="Rectangle 1026"/>
          <p:cNvSpPr>
            <a:spLocks noGrp="1" noChangeArrowheads="1"/>
          </p:cNvSpPr>
          <p:nvPr>
            <p:ph type="title"/>
          </p:nvPr>
        </p:nvSpPr>
        <p:spPr>
          <a:xfrm>
            <a:off x="824865" y="87630"/>
            <a:ext cx="7793355" cy="446405"/>
          </a:xfrm>
        </p:spPr>
        <p:txBody>
          <a:bodyPr/>
          <a:lstStyle/>
          <a:p>
            <a:r>
              <a:rPr lang="zh-CN" altLang="en-US" sz="4000" b="1" dirty="0">
                <a:latin typeface="宋体" panose="02010600030101010101" pitchFamily="2" charset="-122"/>
                <a:ea typeface="宋体" panose="02010600030101010101" pitchFamily="2" charset="-122"/>
              </a:rPr>
              <a:t>文本挖掘与信息检索比较分析</a:t>
            </a:r>
            <a:endParaRPr lang="zh-CN" altLang="en-US" sz="4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4459F9B-A96A-4293-8FAC-84D9EEE3C873}" type="slidenum">
              <a:rPr lang="zh-CN" altLang="en-US"/>
            </a:fld>
            <a:endParaRPr lang="en-US" altLang="zh-CN"/>
          </a:p>
        </p:txBody>
      </p:sp>
      <p:sp>
        <p:nvSpPr>
          <p:cNvPr id="625666" name="Rectangle 1026"/>
          <p:cNvSpPr>
            <a:spLocks noGrp="1" noChangeArrowheads="1"/>
          </p:cNvSpPr>
          <p:nvPr>
            <p:ph type="title"/>
          </p:nvPr>
        </p:nvSpPr>
        <p:spPr>
          <a:xfrm>
            <a:off x="1066800" y="-8255"/>
            <a:ext cx="7793355" cy="648970"/>
          </a:xfrm>
        </p:spPr>
        <p:txBody>
          <a:bodyPr/>
          <a:lstStyle/>
          <a:p>
            <a:r>
              <a:rPr lang="zh-CN" altLang="en-US" sz="4000" dirty="0">
                <a:latin typeface="宋体" panose="02010600030101010101" pitchFamily="2" charset="-122"/>
                <a:ea typeface="宋体" panose="02010600030101010101" pitchFamily="2" charset="-122"/>
              </a:rPr>
              <a:t>结合文本挖掘技术的商业应用</a:t>
            </a:r>
            <a:endParaRPr lang="zh-CN" altLang="en-US" sz="4000" dirty="0">
              <a:latin typeface="宋体" panose="02010600030101010101" pitchFamily="2" charset="-122"/>
              <a:ea typeface="宋体" panose="02010600030101010101" pitchFamily="2" charset="-122"/>
            </a:endParaRPr>
          </a:p>
        </p:txBody>
      </p:sp>
      <p:sp>
        <p:nvSpPr>
          <p:cNvPr id="625667" name="Rectangle 1027"/>
          <p:cNvSpPr>
            <a:spLocks noGrp="1" noChangeArrowheads="1"/>
          </p:cNvSpPr>
          <p:nvPr>
            <p:ph type="body" idx="1"/>
          </p:nvPr>
        </p:nvSpPr>
        <p:spPr>
          <a:xfrm>
            <a:off x="620395" y="640715"/>
            <a:ext cx="8134350" cy="5680075"/>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①</a:t>
            </a:r>
            <a:r>
              <a:rPr lang="en-US" altLang="zh-CN" sz="2800" b="1" dirty="0" err="1">
                <a:latin typeface="宋体" panose="02010600030101010101" pitchFamily="2" charset="-122"/>
                <a:ea typeface="宋体" panose="02010600030101010101" pitchFamily="2" charset="-122"/>
              </a:rPr>
              <a:t>Brightware</a:t>
            </a:r>
            <a:r>
              <a:rPr lang="zh-CN" altLang="en-US" sz="2800" b="1" dirty="0">
                <a:latin typeface="宋体" panose="02010600030101010101" pitchFamily="2" charset="-122"/>
                <a:ea typeface="宋体" panose="02010600030101010101" pitchFamily="2" charset="-122"/>
              </a:rPr>
              <a:t>公司的</a:t>
            </a:r>
            <a:r>
              <a:rPr lang="en-US" altLang="zh-CN" sz="2800" b="1" dirty="0" err="1">
                <a:latin typeface="宋体" panose="02010600030101010101" pitchFamily="2" charset="-122"/>
                <a:ea typeface="宋体" panose="02010600030101010101" pitchFamily="2" charset="-122"/>
              </a:rPr>
              <a:t>Brightware</a:t>
            </a:r>
            <a:r>
              <a:rPr lang="zh-CN" altLang="en-US" sz="2800" b="1" dirty="0">
                <a:latin typeface="宋体" panose="02010600030101010101" pitchFamily="2" charset="-122"/>
                <a:ea typeface="宋体" panose="02010600030101010101" pitchFamily="2" charset="-122"/>
              </a:rPr>
              <a:t>，是一个</a:t>
            </a:r>
            <a:r>
              <a:rPr lang="zh-CN" altLang="en-US" sz="2800" b="1" dirty="0">
                <a:solidFill>
                  <a:schemeClr val="hlink"/>
                </a:solidFill>
                <a:latin typeface="宋体" panose="02010600030101010101" pitchFamily="2" charset="-122"/>
                <a:ea typeface="宋体" panose="02010600030101010101" pitchFamily="2" charset="-122"/>
              </a:rPr>
              <a:t>自动的电子邮件阅读和解释系统</a:t>
            </a:r>
            <a:r>
              <a:rPr lang="zh-CN" altLang="en-US" sz="2800" b="1" dirty="0">
                <a:latin typeface="宋体" panose="02010600030101010101" pitchFamily="2" charset="-122"/>
                <a:ea typeface="宋体" panose="02010600030101010101" pitchFamily="2" charset="-122"/>
              </a:rPr>
              <a:t>。</a:t>
            </a:r>
            <a:r>
              <a:rPr lang="zh-CN" altLang="en-US" sz="2800" b="1" dirty="0">
                <a:solidFill>
                  <a:schemeClr val="hlink"/>
                </a:solidFill>
                <a:latin typeface="宋体" panose="02010600030101010101" pitchFamily="2" charset="-122"/>
                <a:ea typeface="宋体" panose="02010600030101010101" pitchFamily="2" charset="-122"/>
              </a:rPr>
              <a:t>使用了规则合并，模式匹配等技术。</a:t>
            </a:r>
            <a:r>
              <a:rPr lang="zh-CN" altLang="en-US" sz="2800" b="1" dirty="0">
                <a:latin typeface="宋体" panose="02010600030101010101" pitchFamily="2" charset="-122"/>
                <a:ea typeface="宋体" panose="02010600030101010101" pitchFamily="2" charset="-122"/>
              </a:rPr>
              <a:t>它能够阅读和解释电子邮件，并且对所阅读的电子邮件作出相应地回复。其中包括产生一个标准的电子邮件回复函、循线递送电子邮件给合适的用户等。</a:t>
            </a: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endParaRPr lang="zh-CN" altLang="en-US" sz="2800" b="1" dirty="0">
              <a:latin typeface="宋体" panose="02010600030101010101" pitchFamily="2" charset="-122"/>
              <a:ea typeface="宋体" panose="02010600030101010101" pitchFamily="2" charset="-122"/>
            </a:endParaRPr>
          </a:p>
          <a:p>
            <a:pPr marL="0" indent="0" algn="just">
              <a:lnSpc>
                <a:spcPct val="120000"/>
              </a:lnSpc>
              <a:spcBef>
                <a:spcPts val="20"/>
              </a:spcBef>
              <a:spcAft>
                <a:spcPts val="0"/>
              </a:spcAft>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②</a:t>
            </a:r>
            <a:r>
              <a:rPr lang="en-US" altLang="zh-CN" sz="2800" b="1" dirty="0" err="1">
                <a:latin typeface="宋体" panose="02010600030101010101" pitchFamily="2" charset="-122"/>
                <a:ea typeface="宋体" panose="02010600030101010101" pitchFamily="2" charset="-122"/>
              </a:rPr>
              <a:t>Aptex</a:t>
            </a:r>
            <a:r>
              <a:rPr lang="zh-CN" altLang="en-US" sz="2800" b="1" dirty="0">
                <a:latin typeface="宋体" panose="02010600030101010101" pitchFamily="2" charset="-122"/>
                <a:ea typeface="宋体" panose="02010600030101010101" pitchFamily="2" charset="-122"/>
              </a:rPr>
              <a:t>公司的</a:t>
            </a:r>
            <a:r>
              <a:rPr lang="en-US" altLang="zh-CN" sz="2800" b="1" dirty="0" err="1">
                <a:latin typeface="宋体" panose="02010600030101010101" pitchFamily="2" charset="-122"/>
                <a:ea typeface="宋体" panose="02010600030101010101" pitchFamily="2" charset="-122"/>
              </a:rPr>
              <a:t>Convectis</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具有实时文档分类功能和循线递送服务，</a:t>
            </a:r>
            <a:r>
              <a:rPr lang="zh-CN" altLang="en-US" sz="2800" b="1" dirty="0">
                <a:solidFill>
                  <a:schemeClr val="hlink"/>
                </a:solidFill>
                <a:latin typeface="宋体" panose="02010600030101010101" pitchFamily="2" charset="-122"/>
                <a:ea typeface="宋体" panose="02010600030101010101" pitchFamily="2" charset="-122"/>
              </a:rPr>
              <a:t>能够处理来自网页、电子邮件、电信服务等多处来源的信息，并且带有智能型的网络搜索引擎</a:t>
            </a:r>
            <a:r>
              <a:rPr lang="en-US"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10267</Words>
  <Application>WPS 演示</Application>
  <PresentationFormat>全屏显示(4:3)</PresentationFormat>
  <Paragraphs>915</Paragraphs>
  <Slides>52</Slides>
  <Notes>52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16</vt:i4>
      </vt:variant>
      <vt:variant>
        <vt:lpstr>幻灯片标题</vt:lpstr>
      </vt:variant>
      <vt:variant>
        <vt:i4>52</vt:i4>
      </vt:variant>
    </vt:vector>
  </HeadingPairs>
  <TitlesOfParts>
    <vt:vector size="79" baseType="lpstr">
      <vt:lpstr>Arial</vt:lpstr>
      <vt:lpstr>宋体</vt:lpstr>
      <vt:lpstr>Wingdings</vt:lpstr>
      <vt:lpstr>Times New Roman</vt:lpstr>
      <vt:lpstr>黑体</vt:lpstr>
      <vt:lpstr>BatangChe</vt:lpstr>
      <vt:lpstr>Tahoma</vt:lpstr>
      <vt:lpstr>Arial</vt:lpstr>
      <vt:lpstr>Symbol</vt:lpstr>
      <vt:lpstr>微软雅黑</vt:lpstr>
      <vt:lpstr>自定义设计方案</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数据挖掘与知识发现 （基于认知的复杂数据对象的知识发现技术）</vt:lpstr>
      <vt:lpstr>文本挖掘</vt:lpstr>
      <vt:lpstr>文本挖掘</vt:lpstr>
      <vt:lpstr>国家科技图书文献中心 </vt:lpstr>
      <vt:lpstr>PowerPoint 演示文稿</vt:lpstr>
      <vt:lpstr>文本挖掘与信息检索比较分析</vt:lpstr>
      <vt:lpstr>文本挖掘与信息检索比较分析</vt:lpstr>
      <vt:lpstr>文本挖掘与信息检索比较分析</vt:lpstr>
      <vt:lpstr>结合文本挖掘技术的商业应用</vt:lpstr>
      <vt:lpstr>文本挖掘</vt:lpstr>
      <vt:lpstr>文本挖掘的过程</vt:lpstr>
      <vt:lpstr>特征建立</vt:lpstr>
      <vt:lpstr>特征建立</vt:lpstr>
      <vt:lpstr>特征提取</vt:lpstr>
      <vt:lpstr>特征建立</vt:lpstr>
      <vt:lpstr>特征建立</vt:lpstr>
      <vt:lpstr>文本特征评价函数的数学表示</vt:lpstr>
      <vt:lpstr>文本特征评价函数的数学表示(续)</vt:lpstr>
      <vt:lpstr>文档建模</vt:lpstr>
      <vt:lpstr>文档相似度计算</vt:lpstr>
      <vt:lpstr>特征集的缩减</vt:lpstr>
      <vt:lpstr>其他文本检索索引技术</vt:lpstr>
      <vt:lpstr>词性标注</vt:lpstr>
      <vt:lpstr>自动词类标注</vt:lpstr>
      <vt:lpstr>基于概率统计的CLAWS算法</vt:lpstr>
      <vt:lpstr>VOLSUNGA算法</vt:lpstr>
      <vt:lpstr>统计方法的缺陷</vt:lpstr>
      <vt:lpstr>基于规则的标注</vt:lpstr>
      <vt:lpstr>基于规则的词性标注（续）</vt:lpstr>
      <vt:lpstr>自动语义标注</vt:lpstr>
      <vt:lpstr>语义自动标注的方法</vt:lpstr>
      <vt:lpstr>分词</vt:lpstr>
      <vt:lpstr>自动分词</vt:lpstr>
      <vt:lpstr>PowerPoint 演示文稿</vt:lpstr>
      <vt:lpstr>学习与知识模式的提取</vt:lpstr>
      <vt:lpstr>学习与知识模式的提取（续）</vt:lpstr>
      <vt:lpstr>学习与知识模式的提取（续）</vt:lpstr>
      <vt:lpstr>模型质量的评价</vt:lpstr>
      <vt:lpstr>模型质量的评价实例</vt:lpstr>
      <vt:lpstr>文本挖掘——文本分类</vt:lpstr>
      <vt:lpstr>文本挖掘—文本聚类</vt:lpstr>
      <vt:lpstr>文本挖掘—层次聚类法</vt:lpstr>
      <vt:lpstr>文本挖掘—平面划分法</vt:lpstr>
      <vt:lpstr>PowerPoint 演示文稿</vt:lpstr>
      <vt:lpstr>相关内容</vt:lpstr>
      <vt:lpstr>文本挖掘</vt:lpstr>
      <vt:lpstr>文本挖掘国内研究情况</vt:lpstr>
      <vt:lpstr>文本挖掘国内研究情况（续）</vt:lpstr>
      <vt:lpstr>文本挖掘国内研究情况（续）</vt:lpstr>
      <vt:lpstr>文本挖掘国内研究情况（续）</vt:lpstr>
      <vt:lpstr>IBM 文本挖掘工具</vt:lpstr>
      <vt:lpstr>国外文本挖掘工具（续）</vt:lpstr>
    </vt:vector>
  </TitlesOfParts>
  <Company>KMT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Coins And Clouds</dc:title>
  <dc:creator>KMT Software, Inc.</dc:creator>
  <cp:keywords>exciting online presentation communicate impactful exchange information broadcast collaborate on-screen projector white</cp:keywords>
  <dc:description>This template is ideal for your finance related presentations.</dc:description>
  <cp:category>Finance</cp:category>
  <cp:lastModifiedBy>Administrator</cp:lastModifiedBy>
  <cp:revision>508</cp:revision>
  <dcterms:created xsi:type="dcterms:W3CDTF">1999-05-14T23:51:00Z</dcterms:created>
  <dcterms:modified xsi:type="dcterms:W3CDTF">2016-10-14T06:24:14Z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Coins And Clouds</vt:lpwstr>
  </property>
  <property fmtid="{D5CDD505-2E9C-101B-9397-08002B2CF9AE}" pid="3" name="Style">
    <vt:lpwstr>P</vt:lpwstr>
  </property>
  <property fmtid="{D5CDD505-2E9C-101B-9397-08002B2CF9AE}" pid="4" name="Folder">
    <vt:lpwstr>Finance</vt:lpwstr>
  </property>
  <property fmtid="{D5CDD505-2E9C-101B-9397-08002B2CF9AE}" pid="5" name="Attribution">
    <vt:lpwstr>Copyright © 2005 KMT Software, Inc.</vt:lpwstr>
  </property>
  <property fmtid="{D5CDD505-2E9C-101B-9397-08002B2CF9AE}" pid="6" name="KSOProductBuildVer">
    <vt:lpwstr>2052-10.1.0.5975</vt:lpwstr>
  </property>
</Properties>
</file>