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sldIdLst>
    <p:sldId id="524" r:id="rId3"/>
    <p:sldId id="526" r:id="rId5"/>
    <p:sldId id="527" r:id="rId6"/>
    <p:sldId id="528" r:id="rId7"/>
    <p:sldId id="529" r:id="rId8"/>
    <p:sldId id="530" r:id="rId9"/>
    <p:sldId id="531" r:id="rId10"/>
    <p:sldId id="533" r:id="rId11"/>
    <p:sldId id="534" r:id="rId12"/>
    <p:sldId id="535" r:id="rId13"/>
    <p:sldId id="536" r:id="rId14"/>
    <p:sldId id="538" r:id="rId15"/>
    <p:sldId id="539" r:id="rId16"/>
    <p:sldId id="540" r:id="rId17"/>
    <p:sldId id="541" r:id="rId18"/>
    <p:sldId id="542"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00"/>
    <a:srgbClr val="993300"/>
    <a:srgbClr val="CC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94720" autoAdjust="0"/>
  </p:normalViewPr>
  <p:slideViewPr>
    <p:cSldViewPr>
      <p:cViewPr>
        <p:scale>
          <a:sx n="75" d="100"/>
          <a:sy n="75" d="100"/>
        </p:scale>
        <p:origin x="-1092" y="30"/>
      </p:cViewPr>
      <p:guideLst>
        <p:guide orient="horz" pos="21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mn-ea"/>
              </a:defRPr>
            </a:lvl1pPr>
          </a:lstStyle>
          <a:p>
            <a:pPr>
              <a:defRPr/>
            </a:pPr>
            <a:endParaRPr lang="zh-CN" altLang="en-U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mn-ea"/>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mn-ea"/>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mn-ea"/>
              </a:defRPr>
            </a:lvl1pPr>
          </a:lstStyle>
          <a:p>
            <a:pPr>
              <a:defRPr/>
            </a:pPr>
            <a:fld id="{6F818B2C-4A0E-404A-9A7E-D11C51D6864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3D8DE-7D37-4B1A-8F19-1ACCEDF35EB3}" type="slidenum">
              <a:rPr lang="en-US" altLang="zh-CN"/>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134AA694-6752-4862-80FB-5EC13F1EBCC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EE0FF43-9AA1-459B-B841-FF28C79F881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0"/>
            <a:ext cx="22479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0"/>
            <a:ext cx="65913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DFE67DC8-6DB3-4583-BDDB-9DCAAAA6C9F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8368F93D-8FCA-4C5E-B577-0BEE6BC6ABDC}"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AE36DD20-3BA7-4148-B65A-67CE92AB73C7}"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 y="609600"/>
            <a:ext cx="8991600" cy="5867400"/>
          </a:xfrm>
        </p:spPr>
        <p:txBody>
          <a:bodyPr/>
          <a:lstStyle/>
          <a:p>
            <a:pPr lvl="0"/>
            <a:endParaRPr lang="zh-CN" altLang="en-US" noProof="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8577AC5F-9664-4DA0-B9E8-C6F60A595BD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76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0F4CBA56-213D-427E-B92E-08FDB37CA696}"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200" y="0"/>
            <a:ext cx="8991600" cy="6477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EB1A2181-C0E9-4F71-AB3E-98B42529AF90}"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0BCE98E0-4CCC-4A74-93DB-499F34CEC01C}"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F1DE2B6-3E02-4BB8-BA5F-DA5690D838BB}"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E5A6CBDF-5761-4B80-8E9E-4C464B9C4C9D}"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1B8903F5-D45B-47C5-9435-3F5B500B4CBF}"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CA41D56A-B1E3-486E-999D-B5D262E07330}"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DAD6884C-FE27-42F2-85C6-D1ED0DD57EE9}"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a:lvl1pPr>
          </a:lstStyle>
          <a:p>
            <a:pPr>
              <a:defRPr/>
            </a:pPr>
            <a:endParaRPr lang="en-US" altLang="zh-CN"/>
          </a:p>
        </p:txBody>
      </p:sp>
      <p:sp>
        <p:nvSpPr>
          <p:cNvPr id="3" name="Rectangle 11"/>
          <p:cNvSpPr>
            <a:spLocks noGrp="1" noChangeArrowheads="1"/>
          </p:cNvSpPr>
          <p:nvPr>
            <p:ph type="sldNum" sz="quarter" idx="11"/>
          </p:nvPr>
        </p:nvSpPr>
        <p:spPr/>
        <p:txBody>
          <a:bodyPr/>
          <a:lstStyle>
            <a:lvl1pPr>
              <a:defRPr/>
            </a:lvl1pPr>
          </a:lstStyle>
          <a:p>
            <a:pPr>
              <a:defRPr/>
            </a:pPr>
            <a:fld id="{C1559B5B-CAC8-48E5-A5EA-265CF577AB50}" type="slidenum">
              <a:rPr lang="zh-CN" altLang="en-US"/>
            </a:fld>
            <a:endParaRPr lang="en-US" altLang="zh-CN"/>
          </a:p>
        </p:txBody>
      </p:sp>
      <p:sp>
        <p:nvSpPr>
          <p:cNvPr id="4"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DF417867-52AA-4ADD-82CA-5ADA6F2F21A4}"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9A16B488-3AE7-498D-963C-B5F2CF4AF69B}"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2" name="Rectangle 10"/>
          <p:cNvSpPr>
            <a:spLocks noGrp="1" noChangeArrowheads="1"/>
          </p:cNvSpPr>
          <p:nvPr>
            <p:ph type="ftr" sz="quarter" idx="3"/>
          </p:nvPr>
        </p:nvSpPr>
        <p:spPr bwMode="auto">
          <a:xfrm>
            <a:off x="3124200" y="6553200"/>
            <a:ext cx="2895600" cy="2286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ea typeface="宋体" panose="02010600030101010101" pitchFamily="2" charset="-122"/>
              </a:defRPr>
            </a:lvl1pPr>
          </a:lstStyle>
          <a:p>
            <a:pPr>
              <a:defRPr/>
            </a:pPr>
            <a:endParaRPr lang="en-US" altLang="zh-CN"/>
          </a:p>
        </p:txBody>
      </p:sp>
      <p:sp>
        <p:nvSpPr>
          <p:cNvPr id="13323" name="Rectangle 11"/>
          <p:cNvSpPr>
            <a:spLocks noGrp="1" noChangeArrowheads="1"/>
          </p:cNvSpPr>
          <p:nvPr>
            <p:ph type="sldNum" sz="quarter" idx="4"/>
          </p:nvPr>
        </p:nvSpPr>
        <p:spPr bwMode="auto">
          <a:xfrm>
            <a:off x="7162800" y="6553200"/>
            <a:ext cx="1905000" cy="2286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ea typeface="宋体" panose="02010600030101010101" pitchFamily="2" charset="-122"/>
              </a:defRPr>
            </a:lvl1pPr>
          </a:lstStyle>
          <a:p>
            <a:pPr>
              <a:defRPr/>
            </a:pPr>
            <a:fld id="{53134395-B281-4CCE-933D-01DBBDB1918E}" type="slidenum">
              <a:rPr lang="zh-CN" altLang="en-US"/>
            </a:fld>
            <a:endParaRPr lang="en-US" altLang="zh-CN"/>
          </a:p>
        </p:txBody>
      </p:sp>
      <p:sp>
        <p:nvSpPr>
          <p:cNvPr id="13324" name="Rectangle 12"/>
          <p:cNvSpPr>
            <a:spLocks noGrp="1" noChangeArrowheads="1"/>
          </p:cNvSpPr>
          <p:nvPr>
            <p:ph type="dt" sz="half" idx="2"/>
          </p:nvPr>
        </p:nvSpPr>
        <p:spPr bwMode="auto">
          <a:xfrm>
            <a:off x="76200" y="6553200"/>
            <a:ext cx="1905000" cy="22860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ea typeface="宋体" panose="02010600030101010101" pitchFamily="2" charset="-122"/>
              </a:defRPr>
            </a:lvl1pPr>
          </a:lstStyle>
          <a:p>
            <a:pPr>
              <a:defRPr/>
            </a:pPr>
            <a:endParaRPr lang="en-US" altLang="zh-CN"/>
          </a:p>
        </p:txBody>
      </p:sp>
      <p:sp>
        <p:nvSpPr>
          <p:cNvPr id="13331" name="Rectangle 19"/>
          <p:cNvSpPr>
            <a:spLocks noChangeArrowheads="1"/>
          </p:cNvSpPr>
          <p:nvPr/>
        </p:nvSpPr>
        <p:spPr bwMode="auto">
          <a:xfrm>
            <a:off x="381000" y="6553200"/>
            <a:ext cx="2133600" cy="228600"/>
          </a:xfrm>
          <a:prstGeom prst="rect">
            <a:avLst/>
          </a:prstGeom>
          <a:noFill/>
          <a:ln w="9525">
            <a:noFill/>
            <a:miter lim="800000"/>
          </a:ln>
          <a:effectLst/>
        </p:spPr>
        <p:txBody>
          <a:bodyPr/>
          <a:lstStyle/>
          <a:p>
            <a:pPr eaLnBrk="0" hangingPunct="0">
              <a:defRPr/>
            </a:pPr>
            <a:endParaRPr lang="en-US" altLang="zh-CN" sz="1400"/>
          </a:p>
        </p:txBody>
      </p:sp>
      <p:sp>
        <p:nvSpPr>
          <p:cNvPr id="13332" name="Rectangle 20"/>
          <p:cNvSpPr>
            <a:spLocks noChangeArrowheads="1"/>
          </p:cNvSpPr>
          <p:nvPr/>
        </p:nvSpPr>
        <p:spPr bwMode="auto">
          <a:xfrm>
            <a:off x="3048000" y="6553200"/>
            <a:ext cx="2895600" cy="228600"/>
          </a:xfrm>
          <a:prstGeom prst="rect">
            <a:avLst/>
          </a:prstGeom>
          <a:noFill/>
          <a:ln w="9525">
            <a:noFill/>
            <a:miter lim="800000"/>
          </a:ln>
          <a:effectLst/>
        </p:spPr>
        <p:txBody>
          <a:bodyPr/>
          <a:lstStyle/>
          <a:p>
            <a:pPr algn="ctr" eaLnBrk="0" hangingPunct="0">
              <a:defRPr/>
            </a:pPr>
            <a:endParaRPr lang="en-US" altLang="zh-CN" sz="1400"/>
          </a:p>
        </p:txBody>
      </p:sp>
      <p:pic>
        <p:nvPicPr>
          <p:cNvPr id="2055" name="Picture 22" descr="未标题-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23"/>
          <p:cNvSpPr>
            <a:spLocks noGrp="1" noChangeArrowheads="1"/>
          </p:cNvSpPr>
          <p:nvPr>
            <p:ph type="title"/>
          </p:nvPr>
        </p:nvSpPr>
        <p:spPr bwMode="auto">
          <a:xfrm>
            <a:off x="762000" y="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7" name="Rectangle 24"/>
          <p:cNvSpPr>
            <a:spLocks noGrp="1" noChangeArrowheads="1"/>
          </p:cNvSpPr>
          <p:nvPr>
            <p:ph type="body" idx="1"/>
          </p:nvPr>
        </p:nvSpPr>
        <p:spPr bwMode="auto">
          <a:xfrm>
            <a:off x="76200" y="609600"/>
            <a:ext cx="8991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diap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 y="5486400"/>
            <a:ext cx="1692275" cy="90011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a:spLocks noGrp="1" noChangeArrowheads="1"/>
          </p:cNvSpPr>
          <p:nvPr>
            <p:ph type="ctrTitle"/>
          </p:nvPr>
        </p:nvSpPr>
        <p:spPr>
          <a:xfrm>
            <a:off x="277495" y="1068705"/>
            <a:ext cx="8588375" cy="1143000"/>
          </a:xfrm>
        </p:spPr>
        <p:txBody>
          <a:bodyPr/>
          <a:lstStyle/>
          <a:p>
            <a:pPr algn="ct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挖掘</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b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b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基于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认知的复杂</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数据对象</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的</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技术）</a:t>
            </a:r>
            <a:endPar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12" name="Rectangle 5"/>
          <p:cNvSpPr>
            <a:spLocks noChangeArrowheads="1"/>
          </p:cNvSpPr>
          <p:nvPr/>
        </p:nvSpPr>
        <p:spPr bwMode="auto">
          <a:xfrm>
            <a:off x="277495" y="2211705"/>
            <a:ext cx="86868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dirty="0">
                <a:sym typeface="+mn-ea"/>
              </a:rPr>
              <a:t>（</a:t>
            </a:r>
            <a:r>
              <a:rPr lang="en-US" altLang="zh-CN" sz="2800" dirty="0" smtClean="0">
                <a:latin typeface="Times New Roman" panose="02020603050405020304" pitchFamily="18" charset="0"/>
              </a:rPr>
              <a:t>Cognition Based Knowledge Discovery in </a:t>
            </a:r>
            <a:r>
              <a:rPr lang="en-US" altLang="zh-CN" sz="2800" dirty="0">
                <a:latin typeface="Times New Roman" panose="02020603050405020304" pitchFamily="18" charset="0"/>
              </a:rPr>
              <a:t>Database KDD of Complex Data Object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13" name="文本框 12"/>
          <p:cNvSpPr txBox="1"/>
          <p:nvPr/>
        </p:nvSpPr>
        <p:spPr>
          <a:xfrm>
            <a:off x="5447030" y="4048125"/>
            <a:ext cx="3282315" cy="579120"/>
          </a:xfrm>
          <a:prstGeom prst="rect">
            <a:avLst/>
          </a:prstGeom>
          <a:noFill/>
        </p:spPr>
        <p:txBody>
          <a:bodyPr wrap="square" rtlCol="0">
            <a:spAutoFit/>
          </a:bodyPr>
          <a:p>
            <a:pPr algn="r"/>
            <a:r>
              <a:rPr lang="en-US" altLang="zh-CN" sz="3200" b="1">
                <a:latin typeface="宋体" panose="02010600030101010101" pitchFamily="2" charset="-122"/>
              </a:rPr>
              <a:t>——</a:t>
            </a:r>
            <a:r>
              <a:rPr lang="zh-CN" altLang="en-US" sz="3200" b="1">
                <a:latin typeface="宋体" panose="02010600030101010101" pitchFamily="2" charset="-122"/>
              </a:rPr>
              <a:t>张德政</a:t>
            </a:r>
            <a:endParaRPr lang="zh-CN" altLang="en-US" sz="3200" b="1">
              <a:latin typeface="宋体" panose="02010600030101010101" pitchFamily="2" charset="-122"/>
            </a:endParaRPr>
          </a:p>
        </p:txBody>
      </p:sp>
      <p:sp>
        <p:nvSpPr>
          <p:cNvPr id="14" name="云形标注 13"/>
          <p:cNvSpPr/>
          <p:nvPr/>
        </p:nvSpPr>
        <p:spPr>
          <a:xfrm>
            <a:off x="908685" y="4048125"/>
            <a:ext cx="4538345" cy="1623695"/>
          </a:xfrm>
          <a:prstGeom prst="cloudCallout">
            <a:avLst>
              <a:gd name="adj1" fmla="val -42745"/>
              <a:gd name="adj2" fmla="val 64287"/>
            </a:avLst>
          </a:prstGeom>
          <a:solidFill>
            <a:schemeClr val="accent1"/>
          </a:solidFill>
          <a:ln w="9525" cap="flat" cmpd="sng">
            <a:solidFill>
              <a:schemeClr val="tx1"/>
            </a:solidFill>
            <a:prstDash val="solid"/>
            <a:miter/>
            <a:headEnd type="none" w="med" len="med"/>
            <a:tailEnd type="none" w="med" len="med"/>
          </a:ln>
        </p:spPr>
        <p:txBody>
          <a:bodyPr/>
          <a:p>
            <a:pPr lvl="0" algn="ctr"/>
            <a:r>
              <a:rPr lang="en-US" altLang="zh-CN" sz="2800" b="1" dirty="0">
                <a:latin typeface="Tahoma" panose="020B0604030504040204" pitchFamily="34" charset="0"/>
                <a:ea typeface="宋体" panose="02010600030101010101" pitchFamily="2" charset="-122"/>
              </a:rPr>
              <a:t> 10 </a:t>
            </a:r>
            <a:r>
              <a:rPr lang="zh-CN" altLang="en-US" sz="2800" b="1" dirty="0">
                <a:latin typeface="Tahoma" panose="020B0604030504040204" pitchFamily="34" charset="0"/>
                <a:ea typeface="宋体" panose="02010600030101010101" pitchFamily="2" charset="-122"/>
              </a:rPr>
              <a:t>存在的问题与发展趋势</a:t>
            </a:r>
            <a:endParaRPr lang="zh-CN" altLang="en-US" sz="2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762000" y="40640"/>
            <a:ext cx="8229600" cy="492760"/>
          </a:xfrm>
        </p:spPr>
        <p:txBody>
          <a:bodyPr/>
          <a:lstStyle/>
          <a:p>
            <a:r>
              <a:rPr lang="zh-CN" altLang="en-US" sz="4000" b="1">
                <a:latin typeface="宋体" panose="02010600030101010101" pitchFamily="2" charset="-122"/>
                <a:ea typeface="宋体" panose="02010600030101010101" pitchFamily="2" charset="-122"/>
              </a:rPr>
              <a:t>知识的维护和更新</a:t>
            </a:r>
            <a:endParaRPr lang="zh-CN" altLang="en-US" sz="4000" b="1">
              <a:latin typeface="宋体" panose="02010600030101010101" pitchFamily="2" charset="-122"/>
              <a:ea typeface="宋体" panose="02010600030101010101" pitchFamily="2" charset="-122"/>
            </a:endParaRPr>
          </a:p>
        </p:txBody>
      </p:sp>
      <p:sp>
        <p:nvSpPr>
          <p:cNvPr id="181251" name="Rectangle 3"/>
          <p:cNvSpPr>
            <a:spLocks noGrp="1" noChangeArrowheads="1"/>
          </p:cNvSpPr>
          <p:nvPr>
            <p:ph type="body" idx="1"/>
          </p:nvPr>
        </p:nvSpPr>
        <p:spPr>
          <a:xfrm>
            <a:off x="76200" y="815975"/>
            <a:ext cx="8991600" cy="5661025"/>
          </a:xfrm>
        </p:spPr>
        <p:txBody>
          <a:bodyPr/>
          <a:lstStyle/>
          <a:p>
            <a:pPr algn="just">
              <a:lnSpc>
                <a:spcPct val="120000"/>
              </a:lnSpc>
              <a:spcBef>
                <a:spcPts val="20"/>
              </a:spcBef>
              <a:spcAft>
                <a:spcPts val="0"/>
              </a:spcAft>
            </a:pPr>
            <a:r>
              <a:rPr lang="zh-CN" altLang="en-US" b="1">
                <a:latin typeface="宋体" panose="02010600030101010101" pitchFamily="2" charset="-122"/>
                <a:ea typeface="宋体" panose="02010600030101010101" pitchFamily="2" charset="-122"/>
              </a:rPr>
              <a:t>知识具有</a:t>
            </a:r>
            <a:r>
              <a:rPr lang="zh-CN" altLang="en-US" b="1">
                <a:solidFill>
                  <a:srgbClr val="FF0000"/>
                </a:solidFill>
                <a:latin typeface="宋体" panose="02010600030101010101" pitchFamily="2" charset="-122"/>
                <a:ea typeface="宋体" panose="02010600030101010101" pitchFamily="2" charset="-122"/>
              </a:rPr>
              <a:t>适用性和时效性</a:t>
            </a:r>
            <a:r>
              <a:rPr lang="zh-CN" altLang="en-US" b="1">
                <a:latin typeface="宋体" panose="02010600030101010101" pitchFamily="2" charset="-122"/>
                <a:ea typeface="宋体" panose="02010600030101010101" pitchFamily="2" charset="-122"/>
              </a:rPr>
              <a:t>，新的数据积累可能导致以前所发现的知识失效，这些知识需要</a:t>
            </a:r>
            <a:r>
              <a:rPr lang="zh-CN" altLang="en-US" b="1">
                <a:solidFill>
                  <a:srgbClr val="FF0000"/>
                </a:solidFill>
                <a:latin typeface="宋体" panose="02010600030101010101" pitchFamily="2" charset="-122"/>
                <a:ea typeface="宋体" panose="02010600030101010101" pitchFamily="2" charset="-122"/>
              </a:rPr>
              <a:t>动态维护和及时更新</a:t>
            </a:r>
            <a:r>
              <a:rPr lang="zh-CN" altLang="en-US" b="1">
                <a:latin typeface="宋体" panose="02010600030101010101" pitchFamily="2" charset="-122"/>
                <a:ea typeface="宋体" panose="02010600030101010101" pitchFamily="2" charset="-122"/>
              </a:rPr>
              <a:t>，目前研究采用</a:t>
            </a:r>
            <a:r>
              <a:rPr lang="zh-CN" altLang="en-US" b="1">
                <a:solidFill>
                  <a:srgbClr val="FF0000"/>
                </a:solidFill>
                <a:latin typeface="宋体" panose="02010600030101010101" pitchFamily="2" charset="-122"/>
                <a:ea typeface="宋体" panose="02010600030101010101" pitchFamily="2" charset="-122"/>
              </a:rPr>
              <a:t>增量更新</a:t>
            </a:r>
            <a:r>
              <a:rPr lang="zh-CN" altLang="en-US" b="1">
                <a:latin typeface="宋体" panose="02010600030101010101" pitchFamily="2" charset="-122"/>
                <a:ea typeface="宋体" panose="02010600030101010101" pitchFamily="2" charset="-122"/>
              </a:rPr>
              <a:t>的方法来维护已有的知识。</a:t>
            </a:r>
            <a:endParaRPr lang="zh-CN" altLang="en-US" b="1">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None/>
            </a:pPr>
            <a:endParaRPr lang="zh-CN" altLang="en-US" b="1">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b="1">
                <a:latin typeface="宋体" panose="02010600030101010101" pitchFamily="2" charset="-122"/>
                <a:ea typeface="宋体" panose="02010600030101010101" pitchFamily="2" charset="-122"/>
              </a:rPr>
              <a:t>知识库的组织管理问题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762000" y="27305"/>
            <a:ext cx="8229600" cy="506095"/>
          </a:xfrm>
        </p:spPr>
        <p:txBody>
          <a:bodyPr/>
          <a:lstStyle/>
          <a:p>
            <a:r>
              <a:rPr lang="zh-CN" altLang="en-US" sz="4000" b="1">
                <a:latin typeface="宋体" panose="02010600030101010101" pitchFamily="2" charset="-122"/>
                <a:ea typeface="宋体" panose="02010600030101010101" pitchFamily="2" charset="-122"/>
              </a:rPr>
              <a:t>与其它系统的集成</a:t>
            </a:r>
            <a:endParaRPr lang="zh-CN" altLang="en-US" sz="4000" b="1">
              <a:latin typeface="宋体" panose="02010600030101010101" pitchFamily="2" charset="-122"/>
              <a:ea typeface="宋体" panose="02010600030101010101" pitchFamily="2" charset="-122"/>
            </a:endParaRPr>
          </a:p>
        </p:txBody>
      </p:sp>
      <p:sp>
        <p:nvSpPr>
          <p:cNvPr id="182275" name="Rectangle 3"/>
          <p:cNvSpPr>
            <a:spLocks noGrp="1" noChangeArrowheads="1"/>
          </p:cNvSpPr>
          <p:nvPr>
            <p:ph type="body" idx="1"/>
          </p:nvPr>
        </p:nvSpPr>
        <p:spPr/>
        <p:txBody>
          <a:bodyPr/>
          <a:lstStyle/>
          <a:p>
            <a:pPr algn="l">
              <a:buFont typeface="Wingdings" panose="05000000000000000000" pitchFamily="2" charset="2"/>
              <a:buNone/>
            </a:pP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目前多数已有知识发现系统尚不能支持多种应用环境</a:t>
            </a:r>
            <a:r>
              <a:rPr lang="zh-CN" altLang="en-US" b="1" dirty="0" smtClean="0">
                <a:latin typeface="宋体" panose="02010600030101010101" pitchFamily="2" charset="-122"/>
                <a:ea typeface="宋体" panose="02010600030101010101" pitchFamily="2" charset="-122"/>
              </a:rPr>
              <a:t>。由于</a:t>
            </a:r>
            <a:r>
              <a:rPr lang="zh-CN" altLang="en-US" b="1" dirty="0">
                <a:latin typeface="宋体" panose="02010600030101010101" pitchFamily="2" charset="-122"/>
                <a:ea typeface="宋体" panose="02010600030101010101" pitchFamily="2" charset="-122"/>
              </a:rPr>
              <a:t>数据重定义的费用十分昂贵，不同应用环境的转换存在潜在应用需求。</a:t>
            </a:r>
            <a:endParaRPr lang="zh-CN" altLang="en-US" b="1" dirty="0">
              <a:latin typeface="宋体" panose="02010600030101010101" pitchFamily="2" charset="-122"/>
              <a:ea typeface="宋体" panose="02010600030101010101" pitchFamily="2" charset="-122"/>
            </a:endParaRPr>
          </a:p>
          <a:p>
            <a:pPr algn="l">
              <a:buFont typeface="Arial" panose="020B0604020202020204" pitchFamily="34" charset="0"/>
              <a:buChar char="•"/>
            </a:pPr>
            <a:endParaRPr lang="zh-CN" altLang="en-US" b="1" dirty="0">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另外，数据挖掘系统和其它决策支持系统的有机集成，特别是和一些用户已熟悉的系统结合在一起，这对系统充分发挥作用是非常重要的 </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762000" y="13335"/>
            <a:ext cx="8229600" cy="520065"/>
          </a:xfrm>
        </p:spPr>
        <p:txBody>
          <a:bodyPr/>
          <a:lstStyle/>
          <a:p>
            <a:r>
              <a:rPr lang="zh-CN" altLang="en-US" sz="4000" b="1">
                <a:latin typeface="宋体" panose="02010600030101010101" pitchFamily="2" charset="-122"/>
                <a:ea typeface="宋体" panose="02010600030101010101" pitchFamily="2" charset="-122"/>
                <a:cs typeface="Times New Roman" panose="02020603050405020304" pitchFamily="18" charset="0"/>
              </a:rPr>
              <a:t>发展趋势</a:t>
            </a:r>
            <a:endParaRPr lang="zh-CN" altLang="en-US" sz="4000" b="1">
              <a:latin typeface="宋体" panose="02010600030101010101" pitchFamily="2" charset="-122"/>
              <a:ea typeface="宋体" panose="02010600030101010101" pitchFamily="2" charset="-122"/>
              <a:cs typeface="Times New Roman" panose="02020603050405020304" pitchFamily="18" charset="0"/>
            </a:endParaRPr>
          </a:p>
        </p:txBody>
      </p:sp>
      <p:sp>
        <p:nvSpPr>
          <p:cNvPr id="183299" name="Rectangle 3"/>
          <p:cNvSpPr>
            <a:spLocks noGrp="1" noChangeArrowheads="1"/>
          </p:cNvSpPr>
          <p:nvPr>
            <p:ph type="body" idx="1"/>
          </p:nvPr>
        </p:nvSpPr>
        <p:spPr/>
        <p:txBody>
          <a:bodyPr/>
          <a:lstStyle/>
          <a:p>
            <a:pPr algn="just">
              <a:lnSpc>
                <a:spcPct val="90000"/>
              </a:lnSpc>
              <a:buFont typeface="Wingdings" panose="05000000000000000000" pitchFamily="2" charset="2"/>
              <a:buNone/>
            </a:pPr>
            <a:r>
              <a:rPr lang="zh-CN" altLang="en-US" b="1" dirty="0">
                <a:latin typeface="宋体" panose="02010600030101010101" pitchFamily="2" charset="-122"/>
                <a:ea typeface="宋体" panose="02010600030101010101" pitchFamily="2" charset="-122"/>
              </a:rPr>
              <a:t>目前，数据挖掘和知识发现的理论研究表现出多</a:t>
            </a:r>
            <a:endParaRPr lang="zh-CN" altLang="en-US" b="1" dirty="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zh-CN" altLang="en-US" b="1" dirty="0">
                <a:latin typeface="宋体" panose="02010600030101010101" pitchFamily="2" charset="-122"/>
                <a:ea typeface="宋体" panose="02010600030101010101" pitchFamily="2" charset="-122"/>
              </a:rPr>
              <a:t>学科的交叉和多种技术方法的融合，同时也出现</a:t>
            </a:r>
            <a:endParaRPr lang="zh-CN" altLang="en-US" b="1" dirty="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zh-CN" altLang="en-US" b="1" dirty="0">
                <a:latin typeface="宋体" panose="02010600030101010101" pitchFamily="2" charset="-122"/>
                <a:ea typeface="宋体" panose="02010600030101010101" pitchFamily="2" charset="-122"/>
              </a:rPr>
              <a:t>了富有挑战性的生长点</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）突破数据库知识发现的封闭系统，已有的领域知识用于知识发现的全过程</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）知识发现机理与知识发现系统框架的范化</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）数据库的知识发现与知识库的知识进化的有机融合</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）数据挖掘和知识发现理论被广泛应用于解决具有时空复杂性的实际问题。所发现的知识不仅要求很好地反映客观事物的状态，还要能够充分表达其客观规律。</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762000" y="13970"/>
            <a:ext cx="8229600" cy="519430"/>
          </a:xfrm>
        </p:spPr>
        <p:txBody>
          <a:bodyPr/>
          <a:lstStyle/>
          <a:p>
            <a:r>
              <a:rPr lang="zh-CN" altLang="en-US" sz="4000" b="1">
                <a:latin typeface="宋体" panose="02010600030101010101" pitchFamily="2" charset="-122"/>
                <a:ea typeface="宋体" panose="02010600030101010101" pitchFamily="2" charset="-122"/>
                <a:cs typeface="Times New Roman" panose="02020603050405020304" pitchFamily="18" charset="0"/>
              </a:rPr>
              <a:t>发展趋势</a:t>
            </a:r>
            <a:endParaRPr lang="zh-CN" altLang="en-US" sz="4000" b="1">
              <a:latin typeface="宋体" panose="02010600030101010101" pitchFamily="2" charset="-122"/>
              <a:ea typeface="宋体" panose="02010600030101010101" pitchFamily="2" charset="-122"/>
              <a:cs typeface="Times New Roman" panose="02020603050405020304" pitchFamily="18" charset="0"/>
            </a:endParaRPr>
          </a:p>
        </p:txBody>
      </p:sp>
      <p:sp>
        <p:nvSpPr>
          <p:cNvPr id="174083" name="Rectangle 3"/>
          <p:cNvSpPr>
            <a:spLocks noGrp="1" noChangeArrowheads="1"/>
          </p:cNvSpPr>
          <p:nvPr>
            <p:ph type="body" idx="1"/>
          </p:nvPr>
        </p:nvSpPr>
        <p:spPr>
          <a:xfrm>
            <a:off x="76200" y="678815"/>
            <a:ext cx="8991600" cy="5798185"/>
          </a:xfrm>
        </p:spPr>
        <p:txBody>
          <a:bodyPr/>
          <a:lstStyle/>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知识发现技术逐渐渗透到</a:t>
            </a:r>
            <a:r>
              <a:rPr lang="zh-CN" altLang="en-US" b="1">
                <a:solidFill>
                  <a:srgbClr val="FF0000"/>
                </a:solidFill>
                <a:latin typeface="宋体" panose="02010600030101010101" pitchFamily="2" charset="-122"/>
                <a:ea typeface="宋体" panose="02010600030101010101" pitchFamily="2" charset="-122"/>
              </a:rPr>
              <a:t>复杂非线性系统</a:t>
            </a:r>
            <a:r>
              <a:rPr lang="zh-CN" altLang="en-US" b="1">
                <a:latin typeface="宋体" panose="02010600030101010101" pitchFamily="2" charset="-122"/>
                <a:ea typeface="宋体" panose="02010600030101010101" pitchFamily="2" charset="-122"/>
              </a:rPr>
              <a:t>，如</a:t>
            </a:r>
            <a:r>
              <a:rPr lang="zh-CN" altLang="en-US" b="1">
                <a:solidFill>
                  <a:srgbClr val="FF0000"/>
                </a:solidFill>
                <a:latin typeface="宋体" panose="02010600030101010101" pitchFamily="2" charset="-122"/>
                <a:ea typeface="宋体" panose="02010600030101010101" pitchFamily="2" charset="-122"/>
              </a:rPr>
              <a:t>社会科学、生物信息科学、石油勘探、地震和气象学</a:t>
            </a:r>
            <a:r>
              <a:rPr lang="zh-CN" altLang="en-US" b="1">
                <a:latin typeface="宋体" panose="02010600030101010101" pitchFamily="2" charset="-122"/>
                <a:ea typeface="宋体" panose="02010600030101010101" pitchFamily="2" charset="-122"/>
              </a:rPr>
              <a:t>等领域的信息处理之中。复杂系统的信息表现出显著的非线性动力学特征。知识发现过程应当充分考虑数据内所蕴含的非线性动力学机制和已有的领域知识，利用这些反映客观实在的本质和规律的知识可以实现高效地发现有用的、可理解的知识。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762000" y="27940"/>
            <a:ext cx="8229600" cy="505460"/>
          </a:xfrm>
        </p:spPr>
        <p:txBody>
          <a:bodyPr/>
          <a:lstStyle/>
          <a:p>
            <a:r>
              <a:rPr lang="zh-CN" altLang="en-US" sz="4000" b="1">
                <a:latin typeface="宋体" panose="02010600030101010101" pitchFamily="2" charset="-122"/>
                <a:ea typeface="宋体" panose="02010600030101010101" pitchFamily="2" charset="-122"/>
                <a:cs typeface="Times New Roman" panose="02020603050405020304" pitchFamily="18" charset="0"/>
              </a:rPr>
              <a:t>发展趋势</a:t>
            </a:r>
            <a:endParaRPr lang="zh-CN" altLang="en-US" sz="4000" b="1">
              <a:latin typeface="宋体" panose="02010600030101010101" pitchFamily="2" charset="-122"/>
              <a:ea typeface="宋体" panose="02010600030101010101" pitchFamily="2" charset="-122"/>
              <a:cs typeface="Times New Roman" panose="02020603050405020304" pitchFamily="18" charset="0"/>
            </a:endParaRPr>
          </a:p>
        </p:txBody>
      </p:sp>
      <p:sp>
        <p:nvSpPr>
          <p:cNvPr id="184323" name="Rectangle 3"/>
          <p:cNvSpPr>
            <a:spLocks noGrp="1" noChangeArrowheads="1"/>
          </p:cNvSpPr>
          <p:nvPr>
            <p:ph type="body" idx="1"/>
          </p:nvPr>
        </p:nvSpPr>
        <p:spPr/>
        <p:txBody>
          <a:bodyPr/>
          <a:lstStyle/>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复杂性系统的知识发现所涉及到的</a:t>
            </a:r>
            <a:r>
              <a:rPr lang="zh-CN" altLang="en-US" b="1">
                <a:solidFill>
                  <a:srgbClr val="FF0000"/>
                </a:solidFill>
                <a:latin typeface="宋体" panose="02010600030101010101" pitchFamily="2" charset="-122"/>
                <a:ea typeface="宋体" panose="02010600030101010101" pitchFamily="2" charset="-122"/>
              </a:rPr>
              <a:t>数据量</a:t>
            </a:r>
            <a:r>
              <a:rPr lang="zh-CN" altLang="en-US" b="1">
                <a:latin typeface="宋体" panose="02010600030101010101" pitchFamily="2" charset="-122"/>
                <a:ea typeface="宋体" panose="02010600030101010101" pitchFamily="2" charset="-122"/>
              </a:rPr>
              <a:t>十分</a:t>
            </a:r>
            <a:r>
              <a:rPr lang="zh-CN" altLang="en-US" b="1">
                <a:solidFill>
                  <a:srgbClr val="FF0000"/>
                </a:solidFill>
                <a:latin typeface="宋体" panose="02010600030101010101" pitchFamily="2" charset="-122"/>
                <a:ea typeface="宋体" panose="02010600030101010101" pitchFamily="2" charset="-122"/>
              </a:rPr>
              <a:t>巨大</a:t>
            </a:r>
            <a:r>
              <a:rPr lang="zh-CN" altLang="en-US" b="1">
                <a:latin typeface="宋体" panose="02010600030101010101" pitchFamily="2" charset="-122"/>
                <a:ea typeface="宋体" panose="02010600030101010101" pitchFamily="2" charset="-122"/>
              </a:rPr>
              <a:t>，</a:t>
            </a:r>
            <a:r>
              <a:rPr lang="zh-CN" altLang="en-US" b="1">
                <a:solidFill>
                  <a:srgbClr val="FF0000"/>
                </a:solidFill>
                <a:latin typeface="宋体" panose="02010600030101010101" pitchFamily="2" charset="-122"/>
                <a:ea typeface="宋体" panose="02010600030101010101" pitchFamily="2" charset="-122"/>
              </a:rPr>
              <a:t>数据类型</a:t>
            </a:r>
            <a:r>
              <a:rPr lang="zh-CN" altLang="en-US" b="1">
                <a:latin typeface="宋体" panose="02010600030101010101" pitchFamily="2" charset="-122"/>
                <a:ea typeface="宋体" panose="02010600030101010101" pitchFamily="2" charset="-122"/>
              </a:rPr>
              <a:t>十分</a:t>
            </a:r>
            <a:r>
              <a:rPr lang="zh-CN" altLang="en-US" b="1">
                <a:solidFill>
                  <a:srgbClr val="FF0000"/>
                </a:solidFill>
                <a:latin typeface="宋体" panose="02010600030101010101" pitchFamily="2" charset="-122"/>
                <a:ea typeface="宋体" panose="02010600030101010101" pitchFamily="2" charset="-122"/>
              </a:rPr>
              <a:t>繁多</a:t>
            </a:r>
            <a:r>
              <a:rPr lang="zh-CN" altLang="en-US" b="1">
                <a:latin typeface="宋体" panose="02010600030101010101" pitchFamily="2" charset="-122"/>
                <a:ea typeface="宋体" panose="02010600030101010101" pitchFamily="2" charset="-122"/>
              </a:rPr>
              <a:t>，知识发现的任务繁重。目前常用的知识发现算法在多个方面表现出局限性。具有</a:t>
            </a:r>
            <a:r>
              <a:rPr lang="zh-CN" altLang="en-US" b="1">
                <a:solidFill>
                  <a:srgbClr val="FF0000"/>
                </a:solidFill>
                <a:latin typeface="宋体" panose="02010600030101010101" pitchFamily="2" charset="-122"/>
                <a:ea typeface="宋体" panose="02010600030101010101" pitchFamily="2" charset="-122"/>
              </a:rPr>
              <a:t>鲁棒性</a:t>
            </a:r>
            <a:r>
              <a:rPr lang="zh-CN" altLang="en-US" b="1">
                <a:latin typeface="宋体" panose="02010600030101010101" pitchFamily="2" charset="-122"/>
                <a:ea typeface="宋体" panose="02010600030101010101" pitchFamily="2" charset="-122"/>
              </a:rPr>
              <a:t>和</a:t>
            </a:r>
            <a:r>
              <a:rPr lang="zh-CN" altLang="en-US" b="1">
                <a:solidFill>
                  <a:srgbClr val="FF0000"/>
                </a:solidFill>
                <a:latin typeface="宋体" panose="02010600030101010101" pitchFamily="2" charset="-122"/>
                <a:ea typeface="宋体" panose="02010600030101010101" pitchFamily="2" charset="-122"/>
              </a:rPr>
              <a:t>可扩展性</a:t>
            </a:r>
            <a:r>
              <a:rPr lang="zh-CN" altLang="en-US" b="1">
                <a:latin typeface="宋体" panose="02010600030101010101" pitchFamily="2" charset="-122"/>
                <a:ea typeface="宋体" panose="02010600030101010101" pitchFamily="2" charset="-122"/>
              </a:rPr>
              <a:t>的高效知识发现算法是目前研究的方向之一。 </a:t>
            </a:r>
            <a:endParaRPr lang="zh-CN" altLang="en-US" b="1">
              <a:latin typeface="宋体" panose="02010600030101010101" pitchFamily="2" charset="-122"/>
              <a:ea typeface="宋体" panose="02010600030101010101" pitchFamily="2" charset="-122"/>
            </a:endParaRPr>
          </a:p>
        </p:txBody>
      </p:sp>
      <p:sp>
        <p:nvSpPr>
          <p:cNvPr id="14" name="云形标注 13"/>
          <p:cNvSpPr/>
          <p:nvPr/>
        </p:nvSpPr>
        <p:spPr>
          <a:xfrm>
            <a:off x="1001395" y="3615055"/>
            <a:ext cx="8066405" cy="2751455"/>
          </a:xfrm>
          <a:prstGeom prst="cloudCallout">
            <a:avLst>
              <a:gd name="adj1" fmla="val -42745"/>
              <a:gd name="adj2" fmla="val 64287"/>
            </a:avLst>
          </a:prstGeom>
          <a:solidFill>
            <a:schemeClr val="accent1"/>
          </a:solidFill>
          <a:ln w="9525" cap="flat" cmpd="sng">
            <a:solidFill>
              <a:schemeClr val="tx1"/>
            </a:solidFill>
            <a:prstDash val="solid"/>
            <a:miter/>
            <a:headEnd type="none" w="med" len="med"/>
            <a:tailEnd type="none" w="med" len="med"/>
          </a:ln>
        </p:spPr>
        <p:txBody>
          <a:bodyPr/>
          <a:p>
            <a:pPr lvl="0" algn="l"/>
            <a:r>
              <a:rPr lang="zh-CN" altLang="en-US" sz="1800" b="1">
                <a:solidFill>
                  <a:schemeClr val="tx1"/>
                </a:solidFill>
                <a:sym typeface="+mn-ea"/>
              </a:rPr>
              <a:t>所谓“</a:t>
            </a:r>
            <a:r>
              <a:rPr lang="zh-CN" altLang="en-US" sz="1800" b="1">
                <a:solidFill>
                  <a:srgbClr val="FF0000"/>
                </a:solidFill>
                <a:sym typeface="+mn-ea"/>
              </a:rPr>
              <a:t>鲁棒性</a:t>
            </a:r>
            <a:r>
              <a:rPr lang="zh-CN" altLang="en-US" sz="1800" b="1">
                <a:solidFill>
                  <a:schemeClr val="tx1"/>
                </a:solidFill>
                <a:sym typeface="+mn-ea"/>
              </a:rPr>
              <a:t>”，是指控制系统在一定（结构，大小）的参数摄动下，维持其它某些性能的特性。根据对性能的不同定义，可分为</a:t>
            </a:r>
            <a:r>
              <a:rPr lang="zh-CN" altLang="en-US" sz="1800" b="1">
                <a:solidFill>
                  <a:srgbClr val="FF0000"/>
                </a:solidFill>
                <a:sym typeface="+mn-ea"/>
              </a:rPr>
              <a:t>稳定鲁棒性和性能鲁棒性</a:t>
            </a:r>
            <a:r>
              <a:rPr lang="zh-CN" altLang="en-US" sz="1800" b="1">
                <a:solidFill>
                  <a:schemeClr val="tx1"/>
                </a:solidFill>
                <a:sym typeface="+mn-ea"/>
              </a:rPr>
              <a:t>。</a:t>
            </a:r>
            <a:r>
              <a:rPr lang="zh-CN" altLang="en-US" sz="1800" b="1">
                <a:solidFill>
                  <a:schemeClr val="tx1"/>
                </a:solidFill>
                <a:sym typeface="+mn-ea"/>
              </a:rPr>
              <a:t>它是在异常和危险情况下系统生存的关键。比如说，计算机软件在输入错误、磁盘故障、网络过载或有意攻击情况下，能否不死机、不崩溃，就是该软件的鲁棒性。</a:t>
            </a:r>
            <a:endParaRPr lang="zh-CN" altLang="en-US" sz="1800" b="1">
              <a:solidFill>
                <a:schemeClr val="tx1"/>
              </a:solidFill>
              <a:sym typeface="+mn-ea"/>
            </a:endParaRPr>
          </a:p>
          <a:p>
            <a:pPr lvl="0" algn="l"/>
            <a:endParaRPr lang="zh-CN" altLang="en-US" sz="1800" b="1" dirty="0">
              <a:solidFill>
                <a:schemeClr val="tx1"/>
              </a:solidFill>
              <a:latin typeface="Tahoma" panose="020B060403050404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762000" y="27940"/>
            <a:ext cx="8229600" cy="505460"/>
          </a:xfrm>
        </p:spPr>
        <p:txBody>
          <a:bodyPr/>
          <a:lstStyle/>
          <a:p>
            <a:r>
              <a:rPr lang="zh-CN" altLang="en-US" sz="4000" b="1">
                <a:latin typeface="宋体" panose="02010600030101010101" pitchFamily="2" charset="-122"/>
                <a:ea typeface="宋体" panose="02010600030101010101" pitchFamily="2" charset="-122"/>
                <a:cs typeface="Times New Roman" panose="02020603050405020304" pitchFamily="18" charset="0"/>
              </a:rPr>
              <a:t>发展趋势</a:t>
            </a:r>
            <a:endParaRPr lang="zh-CN" altLang="en-US" sz="4000" b="1">
              <a:latin typeface="宋体" panose="02010600030101010101" pitchFamily="2" charset="-122"/>
              <a:ea typeface="宋体" panose="02010600030101010101" pitchFamily="2" charset="-122"/>
              <a:cs typeface="Times New Roman" panose="02020603050405020304" pitchFamily="18" charset="0"/>
            </a:endParaRPr>
          </a:p>
        </p:txBody>
      </p:sp>
      <p:sp>
        <p:nvSpPr>
          <p:cNvPr id="186371" name="Rectangle 3"/>
          <p:cNvSpPr>
            <a:spLocks noGrp="1" noChangeArrowheads="1"/>
          </p:cNvSpPr>
          <p:nvPr>
            <p:ph type="body" idx="1"/>
          </p:nvPr>
        </p:nvSpPr>
        <p:spPr/>
        <p:txBody>
          <a:bodyPr/>
          <a:lstStyle/>
          <a:p>
            <a:pPr>
              <a:lnSpc>
                <a:spcPct val="150000"/>
              </a:lnSpc>
              <a:spcBef>
                <a:spcPts val="20"/>
              </a:spcBef>
              <a:spcAft>
                <a:spcPts val="0"/>
              </a:spcAft>
            </a:pPr>
            <a:endParaRPr lang="zh-CN" altLang="en-US" b="1">
              <a:latin typeface="宋体" panose="02010600030101010101" pitchFamily="2" charset="-122"/>
              <a:ea typeface="宋体" panose="02010600030101010101" pitchFamily="2" charset="-122"/>
            </a:endParaRPr>
          </a:p>
          <a:p>
            <a:pPr>
              <a:lnSpc>
                <a:spcPct val="150000"/>
              </a:lnSpc>
              <a:spcBef>
                <a:spcPts val="20"/>
              </a:spcBef>
              <a:spcAft>
                <a:spcPts val="0"/>
              </a:spcAft>
            </a:pPr>
            <a:r>
              <a:rPr lang="zh-CN" altLang="en-US" b="1">
                <a:latin typeface="宋体" panose="02010600030101010101" pitchFamily="2" charset="-122"/>
                <a:ea typeface="宋体" panose="02010600030101010101" pitchFamily="2" charset="-122"/>
              </a:rPr>
              <a:t>应用及研究在整体上表现出的学科交叉和技术方法的融合，进而促进了知识发现的内在机理的理论和方法的形成，并在此基础上为形成统一的、具有认知自主性的知识发现体系提供了基础。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762000" y="27305"/>
            <a:ext cx="8229600" cy="506095"/>
          </a:xfrm>
        </p:spPr>
        <p:txBody>
          <a:bodyPr/>
          <a:lstStyle/>
          <a:p>
            <a:r>
              <a:rPr lang="zh-CN" altLang="en-US" sz="4000" b="1">
                <a:latin typeface="宋体" panose="02010600030101010101" pitchFamily="2" charset="-122"/>
                <a:ea typeface="宋体" panose="02010600030101010101" pitchFamily="2" charset="-122"/>
                <a:cs typeface="Times New Roman" panose="02020603050405020304" pitchFamily="18" charset="0"/>
              </a:rPr>
              <a:t>发展趋势</a:t>
            </a:r>
            <a:endParaRPr lang="zh-CN" altLang="en-US" sz="4000" b="1">
              <a:latin typeface="宋体" panose="02010600030101010101" pitchFamily="2" charset="-122"/>
              <a:ea typeface="宋体" panose="02010600030101010101" pitchFamily="2" charset="-122"/>
              <a:cs typeface="Times New Roman" panose="02020603050405020304" pitchFamily="18" charset="0"/>
            </a:endParaRPr>
          </a:p>
        </p:txBody>
      </p:sp>
      <p:sp>
        <p:nvSpPr>
          <p:cNvPr id="187395" name="Rectangle 3"/>
          <p:cNvSpPr>
            <a:spLocks noGrp="1" noChangeArrowheads="1"/>
          </p:cNvSpPr>
          <p:nvPr>
            <p:ph type="body" idx="1"/>
          </p:nvPr>
        </p:nvSpPr>
        <p:spPr>
          <a:xfrm>
            <a:off x="296545" y="802640"/>
            <a:ext cx="8564245" cy="5674360"/>
          </a:xfrm>
        </p:spPr>
        <p:txBody>
          <a:bodyPr/>
          <a:lstStyle/>
          <a:p>
            <a:pPr latinLnBrk="0">
              <a:spcBef>
                <a:spcPts val="600"/>
              </a:spcBef>
              <a:spcAft>
                <a:spcPts val="600"/>
              </a:spcAft>
            </a:pPr>
            <a:endParaRPr lang="zh-CN" altLang="en-US" b="1">
              <a:latin typeface="宋体" panose="02010600030101010101" pitchFamily="2" charset="-122"/>
              <a:ea typeface="宋体" panose="02010600030101010101" pitchFamily="2" charset="-122"/>
            </a:endParaRPr>
          </a:p>
          <a:p>
            <a:pPr latinLnBrk="0">
              <a:lnSpc>
                <a:spcPct val="150000"/>
              </a:lnSpc>
              <a:spcBef>
                <a:spcPts val="600"/>
              </a:spcBef>
              <a:spcAft>
                <a:spcPts val="600"/>
              </a:spcAft>
            </a:pPr>
            <a:r>
              <a:rPr lang="zh-CN" altLang="en-US" b="1">
                <a:latin typeface="宋体" panose="02010600030101010101" pitchFamily="2" charset="-122"/>
                <a:ea typeface="宋体" panose="02010600030101010101" pitchFamily="2" charset="-122"/>
              </a:rPr>
              <a:t>知识的表达、评价和呈现是研究和开发实用知识发现系统的关键。知识的应用已经受到理论研究和应用的关注。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1" name="Object 5"/>
          <p:cNvGraphicFramePr/>
          <p:nvPr/>
        </p:nvGraphicFramePr>
        <p:xfrm>
          <a:off x="-13335" y="990600"/>
          <a:ext cx="914400" cy="914400"/>
        </p:xfrm>
        <a:graphic>
          <a:graphicData uri="http://schemas.openxmlformats.org/presentationml/2006/ole">
            <mc:AlternateContent xmlns:mc="http://schemas.openxmlformats.org/markup-compatibility/2006">
              <mc:Choice xmlns:v="urn:schemas-microsoft-com:vml" Requires="v">
                <p:oleObj spid="_x0000_s1032" name="ｸﾘｯﾌﾟ" r:id="rId1" imgW="3660775" imgH="3301365" progId="MS_ClipArt_Gallery.2">
                  <p:embed/>
                </p:oleObj>
              </mc:Choice>
              <mc:Fallback>
                <p:oleObj name="ｸﾘｯﾌﾟ" r:id="rId1" imgW="3660775" imgH="3301365" progId="MS_ClipArt_Gallery.2">
                  <p:embed/>
                  <p:pic>
                    <p:nvPicPr>
                      <p:cNvPr id="0" name="图片 10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 y="9906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3" name="Object 7"/>
          <p:cNvGraphicFramePr/>
          <p:nvPr/>
        </p:nvGraphicFramePr>
        <p:xfrm>
          <a:off x="7772400" y="5410200"/>
          <a:ext cx="990600" cy="914400"/>
        </p:xfrm>
        <a:graphic>
          <a:graphicData uri="http://schemas.openxmlformats.org/presentationml/2006/ole">
            <mc:AlternateContent xmlns:mc="http://schemas.openxmlformats.org/markup-compatibility/2006">
              <mc:Choice xmlns:v="urn:schemas-microsoft-com:vml" Requires="v">
                <p:oleObj spid="_x0000_s1033" name="ｸﾘｯﾌﾟ" r:id="rId3" imgW="3469640" imgH="3662680" progId="MS_ClipArt_Gallery.2">
                  <p:embed/>
                </p:oleObj>
              </mc:Choice>
              <mc:Fallback>
                <p:oleObj name="ｸﾘｯﾌﾟ" r:id="rId3" imgW="3469640" imgH="3662680" progId="MS_ClipArt_Gallery.2">
                  <p:embed/>
                  <p:pic>
                    <p:nvPicPr>
                      <p:cNvPr id="0" name="图片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7" name="Rectangle 11"/>
          <p:cNvSpPr>
            <a:spLocks noGrp="1" noChangeArrowheads="1"/>
          </p:cNvSpPr>
          <p:nvPr>
            <p:ph type="title"/>
          </p:nvPr>
        </p:nvSpPr>
        <p:spPr>
          <a:xfrm>
            <a:off x="762000" y="40640"/>
            <a:ext cx="8229600" cy="492760"/>
          </a:xfrm>
        </p:spPr>
        <p:txBody>
          <a:bodyPr/>
          <a:lstStyle/>
          <a:p>
            <a:r>
              <a:rPr lang="zh-CN" altLang="zh-CN" sz="4000">
                <a:latin typeface="宋体" panose="02010600030101010101" pitchFamily="2" charset="-122"/>
                <a:ea typeface="宋体" panose="02010600030101010101" pitchFamily="2" charset="-122"/>
              </a:rPr>
              <a:t>存在的问题</a:t>
            </a:r>
            <a:endParaRPr lang="zh-CN" altLang="zh-CN" sz="4000">
              <a:latin typeface="宋体" panose="02010600030101010101" pitchFamily="2" charset="-122"/>
              <a:ea typeface="宋体" panose="02010600030101010101" pitchFamily="2" charset="-122"/>
            </a:endParaRPr>
          </a:p>
        </p:txBody>
      </p:sp>
      <p:sp>
        <p:nvSpPr>
          <p:cNvPr id="2" name="文本框 1"/>
          <p:cNvSpPr txBox="1"/>
          <p:nvPr/>
        </p:nvSpPr>
        <p:spPr>
          <a:xfrm>
            <a:off x="762000" y="528955"/>
            <a:ext cx="8380730" cy="5902960"/>
          </a:xfrm>
          <a:prstGeom prst="rect">
            <a:avLst/>
          </a:prstGeom>
          <a:noFill/>
        </p:spPr>
        <p:txBody>
          <a:bodyPr wrap="square" rtlCol="0">
            <a:spAutoFit/>
          </a:bodyPr>
          <a:p>
            <a:pPr>
              <a:lnSpc>
                <a:spcPct val="120000"/>
              </a:lnSpc>
              <a:spcBef>
                <a:spcPts val="0"/>
              </a:spcBef>
              <a:spcAft>
                <a:spcPts val="0"/>
              </a:spcAft>
            </a:pPr>
            <a:r>
              <a:rPr lang="en-US" altLang="zh-CN" b="1"/>
              <a:t>        </a:t>
            </a:r>
            <a:r>
              <a:rPr lang="zh-CN" altLang="en-US" b="1"/>
              <a:t>随着知识发现应用范围的拓广，数据类型的复杂化和知识发现理论研究的深入，数据挖掘和知识发现在各个领域得到广泛的认同和关注。同时也有很多问题逐渐显现出来，其中主要涉及到</a:t>
            </a:r>
            <a:r>
              <a:rPr lang="zh-CN" altLang="en-US" b="1">
                <a:solidFill>
                  <a:schemeClr val="tx1"/>
                </a:solidFill>
              </a:rPr>
              <a:t>知识发现方法</a:t>
            </a:r>
            <a:r>
              <a:rPr lang="zh-CN" altLang="en-US" b="1"/>
              <a:t>的</a:t>
            </a:r>
            <a:r>
              <a:rPr lang="zh-CN" altLang="en-US" b="1">
                <a:solidFill>
                  <a:srgbClr val="FF0000"/>
                </a:solidFill>
              </a:rPr>
              <a:t>适应性、可扩展性</a:t>
            </a:r>
            <a:r>
              <a:rPr lang="zh-CN" altLang="en-US" b="1">
                <a:solidFill>
                  <a:schemeClr val="tx1"/>
                </a:solidFill>
              </a:rPr>
              <a:t>以及</a:t>
            </a:r>
            <a:r>
              <a:rPr lang="zh-CN" altLang="en-US" b="1">
                <a:solidFill>
                  <a:srgbClr val="FF0000"/>
                </a:solidFill>
              </a:rPr>
              <a:t>内在机理</a:t>
            </a:r>
            <a:r>
              <a:rPr lang="zh-CN" altLang="en-US" b="1"/>
              <a:t>等方面的问题，集中表现在以下几个方面：</a:t>
            </a:r>
            <a:endParaRPr lang="zh-CN" altLang="en-US" b="1"/>
          </a:p>
          <a:p>
            <a:pPr marL="342900" indent="-342900">
              <a:lnSpc>
                <a:spcPct val="110000"/>
              </a:lnSpc>
              <a:spcBef>
                <a:spcPts val="0"/>
              </a:spcBef>
              <a:spcAft>
                <a:spcPts val="0"/>
              </a:spcAft>
              <a:buFont typeface="Wingdings" panose="05000000000000000000" charset="0"/>
              <a:buChar char="ü"/>
            </a:pPr>
            <a:r>
              <a:rPr lang="zh-CN" altLang="en-US" b="1"/>
              <a:t>多数据类型</a:t>
            </a:r>
            <a:endParaRPr lang="zh-CN" altLang="en-US" b="1"/>
          </a:p>
          <a:p>
            <a:pPr marL="342900" indent="-342900">
              <a:lnSpc>
                <a:spcPct val="110000"/>
              </a:lnSpc>
              <a:spcBef>
                <a:spcPts val="0"/>
              </a:spcBef>
              <a:spcAft>
                <a:spcPts val="0"/>
              </a:spcAft>
              <a:buFont typeface="Wingdings" panose="05000000000000000000" charset="0"/>
              <a:buChar char="ü"/>
            </a:pPr>
            <a:r>
              <a:rPr lang="zh-CN" altLang="en-US" b="1"/>
              <a:t>异构及分布式环境 </a:t>
            </a:r>
            <a:endParaRPr lang="zh-CN" altLang="en-US" b="1"/>
          </a:p>
          <a:p>
            <a:pPr marL="342900" indent="-342900">
              <a:lnSpc>
                <a:spcPct val="110000"/>
              </a:lnSpc>
              <a:spcBef>
                <a:spcPts val="0"/>
              </a:spcBef>
              <a:spcAft>
                <a:spcPts val="0"/>
              </a:spcAft>
              <a:buFont typeface="Wingdings" panose="05000000000000000000" charset="0"/>
              <a:buChar char="ü"/>
            </a:pPr>
            <a:r>
              <a:rPr lang="zh-CN" altLang="en-US" b="1">
                <a:sym typeface="+mn-ea"/>
              </a:rPr>
              <a:t>知识发现应用对象的非线性化</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sym typeface="+mn-ea"/>
              </a:rPr>
              <a:t>算法的扩展性的研究</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sym typeface="+mn-ea"/>
              </a:rPr>
              <a:t>知识的表达</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sym typeface="+mn-ea"/>
              </a:rPr>
              <a:t>人机的有机融合</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sym typeface="+mn-ea"/>
              </a:rPr>
              <a:t>证实技术的局限</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sym typeface="+mn-ea"/>
              </a:rPr>
              <a:t>知识的维护和更新</a:t>
            </a:r>
            <a:endParaRPr lang="zh-CN" altLang="en-US" b="1">
              <a:sym typeface="+mn-ea"/>
            </a:endParaRPr>
          </a:p>
          <a:p>
            <a:pPr marL="342900" indent="-342900">
              <a:lnSpc>
                <a:spcPct val="110000"/>
              </a:lnSpc>
              <a:spcBef>
                <a:spcPts val="0"/>
              </a:spcBef>
              <a:spcAft>
                <a:spcPts val="0"/>
              </a:spcAft>
              <a:buFont typeface="Wingdings" panose="05000000000000000000" charset="0"/>
              <a:buChar char="ü"/>
            </a:pPr>
            <a:r>
              <a:rPr lang="zh-CN" altLang="en-US" b="1"/>
              <a:t>与其他系统的集成</a:t>
            </a:r>
            <a:endParaRPr lang="zh-CN" altLang="en-US"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27305"/>
            <a:ext cx="8229600" cy="506095"/>
          </a:xfrm>
        </p:spPr>
        <p:txBody>
          <a:bodyPr/>
          <a:lstStyle/>
          <a:p>
            <a:pPr marL="0" indent="0">
              <a:buFont typeface="Wingdings" panose="05000000000000000000" charset="0"/>
              <a:buNone/>
            </a:pPr>
            <a:r>
              <a:rPr lang="zh-CN" altLang="en-US" sz="4000" b="1">
                <a:latin typeface="宋体" panose="02010600030101010101" pitchFamily="2" charset="-122"/>
                <a:ea typeface="宋体" panose="02010600030101010101" pitchFamily="2" charset="-122"/>
              </a:rPr>
              <a:t>多数据类型</a:t>
            </a:r>
            <a:endParaRPr lang="zh-CN" altLang="en-US" sz="4000" b="1">
              <a:latin typeface="宋体" panose="02010600030101010101" pitchFamily="2" charset="-122"/>
              <a:ea typeface="宋体" panose="02010600030101010101" pitchFamily="2" charset="-122"/>
            </a:endParaRPr>
          </a:p>
        </p:txBody>
      </p:sp>
      <p:sp>
        <p:nvSpPr>
          <p:cNvPr id="173059" name="Rectangle 3"/>
          <p:cNvSpPr>
            <a:spLocks noGrp="1" noChangeArrowheads="1"/>
          </p:cNvSpPr>
          <p:nvPr>
            <p:ph type="body" idx="1"/>
          </p:nvPr>
        </p:nvSpPr>
        <p:spPr>
          <a:xfrm>
            <a:off x="685800" y="914400"/>
            <a:ext cx="8077200" cy="4119245"/>
          </a:xfrm>
        </p:spPr>
        <p:txBody>
          <a:bodyPr/>
          <a:lstStyle/>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目前的知识发现方法所适应的数据类型有限。一般方法均可处理</a:t>
            </a:r>
            <a:r>
              <a:rPr lang="zh-CN" altLang="en-US" b="1">
                <a:solidFill>
                  <a:srgbClr val="FF0000"/>
                </a:solidFill>
                <a:latin typeface="宋体" panose="02010600030101010101" pitchFamily="2" charset="-122"/>
                <a:ea typeface="宋体" panose="02010600030101010101" pitchFamily="2" charset="-122"/>
              </a:rPr>
              <a:t>布尔型数据</a:t>
            </a:r>
            <a:r>
              <a:rPr lang="zh-CN" altLang="en-US" b="1">
                <a:latin typeface="宋体" panose="02010600030101010101" pitchFamily="2" charset="-122"/>
                <a:ea typeface="宋体" panose="02010600030101010101" pitchFamily="2" charset="-122"/>
              </a:rPr>
              <a:t>或</a:t>
            </a:r>
            <a:r>
              <a:rPr lang="zh-CN" altLang="en-US" b="1">
                <a:solidFill>
                  <a:srgbClr val="FF0000"/>
                </a:solidFill>
                <a:latin typeface="宋体" panose="02010600030101010101" pitchFamily="2" charset="-122"/>
                <a:ea typeface="宋体" panose="02010600030101010101" pitchFamily="2" charset="-122"/>
              </a:rPr>
              <a:t>可以转化为布尔型数据</a:t>
            </a:r>
            <a:r>
              <a:rPr lang="zh-CN" altLang="en-US" b="1">
                <a:latin typeface="宋体" panose="02010600030101010101" pitchFamily="2" charset="-122"/>
                <a:ea typeface="宋体" panose="02010600030101010101" pitchFamily="2" charset="-122"/>
              </a:rPr>
              <a:t>的数值型数据。</a:t>
            </a:r>
            <a:endParaRPr lang="zh-CN" altLang="en-US" b="1">
              <a:latin typeface="宋体" panose="02010600030101010101" pitchFamily="2" charset="-122"/>
              <a:ea typeface="宋体" panose="02010600030101010101" pitchFamily="2" charset="-122"/>
            </a:endParaRPr>
          </a:p>
          <a:p>
            <a:pPr marL="0" indent="0">
              <a:lnSpc>
                <a:spcPct val="120000"/>
              </a:lnSpc>
              <a:spcBef>
                <a:spcPts val="20"/>
              </a:spcBef>
              <a:spcAft>
                <a:spcPts val="0"/>
              </a:spcAft>
              <a:buNone/>
            </a:pPr>
            <a:endParaRPr lang="zh-CN" altLang="en-US"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对文本、</a:t>
            </a:r>
            <a:r>
              <a:rPr lang="en-US" altLang="zh-CN" b="1">
                <a:latin typeface="宋体" panose="02010600030101010101" pitchFamily="2" charset="-122"/>
                <a:ea typeface="宋体" panose="02010600030101010101" pitchFamily="2" charset="-122"/>
              </a:rPr>
              <a:t>Web</a:t>
            </a:r>
            <a:r>
              <a:rPr lang="zh-CN" altLang="en-US" b="1">
                <a:latin typeface="宋体" panose="02010600030101010101" pitchFamily="2" charset="-122"/>
                <a:ea typeface="宋体" panose="02010600030101010101" pitchFamily="2" charset="-122"/>
              </a:rPr>
              <a:t>信息、图形图象以及音频和视频等</a:t>
            </a:r>
            <a:r>
              <a:rPr lang="zh-CN" altLang="en-US" b="1">
                <a:solidFill>
                  <a:srgbClr val="FF0000"/>
                </a:solidFill>
                <a:latin typeface="宋体" panose="02010600030101010101" pitchFamily="2" charset="-122"/>
                <a:ea typeface="宋体" panose="02010600030101010101" pitchFamily="2" charset="-122"/>
              </a:rPr>
              <a:t>半结构、非结构化</a:t>
            </a:r>
            <a:r>
              <a:rPr lang="zh-CN" altLang="en-US" b="1">
                <a:latin typeface="宋体" panose="02010600030101010101" pitchFamily="2" charset="-122"/>
                <a:ea typeface="宋体" panose="02010600030101010101" pitchFamily="2" charset="-122"/>
              </a:rPr>
              <a:t>的复杂数据类型缺少有效的知识发现方法。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762000" y="41275"/>
            <a:ext cx="8229600" cy="492125"/>
          </a:xfrm>
        </p:spPr>
        <p:txBody>
          <a:bodyPr/>
          <a:lstStyle/>
          <a:p>
            <a:r>
              <a:rPr lang="zh-CN" altLang="en-US" sz="4000" b="1">
                <a:latin typeface="宋体" panose="02010600030101010101" pitchFamily="2" charset="-122"/>
                <a:ea typeface="宋体" panose="02010600030101010101" pitchFamily="2" charset="-122"/>
              </a:rPr>
              <a:t>异构及分布式环境</a:t>
            </a:r>
            <a:endParaRPr lang="zh-CN" altLang="en-US" sz="4000" b="1">
              <a:latin typeface="宋体" panose="02010600030101010101" pitchFamily="2" charset="-122"/>
              <a:ea typeface="宋体" panose="02010600030101010101" pitchFamily="2" charset="-122"/>
            </a:endParaRPr>
          </a:p>
        </p:txBody>
      </p:sp>
      <p:sp>
        <p:nvSpPr>
          <p:cNvPr id="175107" name="Rectangle 3"/>
          <p:cNvSpPr>
            <a:spLocks noGrp="1" noChangeArrowheads="1"/>
          </p:cNvSpPr>
          <p:nvPr>
            <p:ph type="body" idx="1"/>
          </p:nvPr>
        </p:nvSpPr>
        <p:spPr>
          <a:xfrm>
            <a:off x="396875" y="914400"/>
            <a:ext cx="8434070" cy="3751580"/>
          </a:xfrm>
        </p:spPr>
        <p:txBody>
          <a:bodyPr/>
          <a:lstStyle/>
          <a:p>
            <a:pPr algn="l">
              <a:lnSpc>
                <a:spcPct val="15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分布式环境下各种数据源连接起来形成一个大的分布式异构数据库，这要求从具有不同“语义”的不同“数据源”中进行挖掘，并在异构数据库中发现抽象层次更高的知识。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10895" y="-30480"/>
            <a:ext cx="8250237" cy="685800"/>
          </a:xfrm>
        </p:spPr>
        <p:txBody>
          <a:bodyPr/>
          <a:lstStyle/>
          <a:p>
            <a:r>
              <a:rPr lang="zh-CN" altLang="en-US" sz="4000" b="1">
                <a:latin typeface="宋体" panose="02010600030101010101" pitchFamily="2" charset="-122"/>
                <a:ea typeface="宋体" panose="02010600030101010101" pitchFamily="2" charset="-122"/>
              </a:rPr>
              <a:t>知识发现应用对象的非线性化</a:t>
            </a:r>
            <a:endParaRPr lang="zh-CN" altLang="en-US" sz="4000" b="1">
              <a:latin typeface="宋体" panose="02010600030101010101" pitchFamily="2" charset="-122"/>
              <a:ea typeface="宋体" panose="02010600030101010101" pitchFamily="2" charset="-122"/>
            </a:endParaRPr>
          </a:p>
        </p:txBody>
      </p:sp>
      <p:sp>
        <p:nvSpPr>
          <p:cNvPr id="176131" name="Rectangle 3"/>
          <p:cNvSpPr>
            <a:spLocks noGrp="1" noChangeArrowheads="1"/>
          </p:cNvSpPr>
          <p:nvPr>
            <p:ph type="body" idx="1"/>
          </p:nvPr>
        </p:nvSpPr>
        <p:spPr>
          <a:xfrm>
            <a:off x="342900" y="776605"/>
            <a:ext cx="8458200" cy="4953000"/>
          </a:xfrm>
        </p:spPr>
        <p:txBody>
          <a:bodyPr/>
          <a:lstStyle/>
          <a:p>
            <a:pPr>
              <a:lnSpc>
                <a:spcPct val="120000"/>
              </a:lnSpc>
              <a:spcBef>
                <a:spcPts val="20"/>
              </a:spcBef>
              <a:spcAft>
                <a:spcPts val="0"/>
              </a:spcAft>
              <a:buFont typeface="Arial" panose="020B0604020202020204" pitchFamily="34" charset="0"/>
              <a:buChar char="•"/>
            </a:pPr>
            <a:r>
              <a:rPr lang="zh-CN" altLang="en-US" b="1">
                <a:solidFill>
                  <a:srgbClr val="FF0000"/>
                </a:solidFill>
                <a:latin typeface="宋体" panose="02010600030101010101" pitchFamily="2" charset="-122"/>
                <a:ea typeface="宋体" panose="02010600030101010101" pitchFamily="2" charset="-122"/>
              </a:rPr>
              <a:t>更大型</a:t>
            </a:r>
            <a:r>
              <a:rPr lang="zh-CN" altLang="en-US" b="1">
                <a:latin typeface="宋体" panose="02010600030101010101" pitchFamily="2" charset="-122"/>
                <a:ea typeface="宋体" panose="02010600030101010101" pitchFamily="2" charset="-122"/>
              </a:rPr>
              <a:t>的数据库、</a:t>
            </a:r>
            <a:r>
              <a:rPr lang="zh-CN" altLang="en-US" b="1">
                <a:solidFill>
                  <a:srgbClr val="FF0000"/>
                </a:solidFill>
                <a:latin typeface="宋体" panose="02010600030101010101" pitchFamily="2" charset="-122"/>
                <a:ea typeface="宋体" panose="02010600030101010101" pitchFamily="2" charset="-122"/>
              </a:rPr>
              <a:t>更高维数</a:t>
            </a:r>
            <a:r>
              <a:rPr lang="zh-CN" altLang="en-US" b="1">
                <a:latin typeface="宋体" panose="02010600030101010101" pitchFamily="2" charset="-122"/>
                <a:ea typeface="宋体" panose="02010600030101010101" pitchFamily="2" charset="-122"/>
              </a:rPr>
              <a:t>的属性之间存在非线性的关系，这些因素使得知识发现的代价极高。</a:t>
            </a:r>
            <a:endParaRPr lang="zh-CN" altLang="en-US" b="1">
              <a:latin typeface="宋体" panose="02010600030101010101" pitchFamily="2" charset="-122"/>
              <a:ea typeface="宋体" panose="02010600030101010101" pitchFamily="2" charset="-122"/>
            </a:endParaRPr>
          </a:p>
          <a:p>
            <a:pPr marL="0" indent="0">
              <a:lnSpc>
                <a:spcPct val="120000"/>
              </a:lnSpc>
              <a:spcBef>
                <a:spcPts val="20"/>
              </a:spcBef>
              <a:spcAft>
                <a:spcPts val="0"/>
              </a:spcAft>
              <a:buFont typeface="Arial" panose="020B0604020202020204" pitchFamily="34" charset="0"/>
              <a:buNone/>
            </a:pPr>
            <a:endParaRPr lang="zh-CN" altLang="en-US" b="1">
              <a:latin typeface="宋体" panose="02010600030101010101" pitchFamily="2" charset="-122"/>
              <a:ea typeface="宋体" panose="02010600030101010101" pitchFamily="2" charset="-122"/>
            </a:endParaRPr>
          </a:p>
          <a:p>
            <a:pPr>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对于海量数据的知识发现，目前集中在可扩展性以及增量数据挖掘算法的研究、采用</a:t>
            </a:r>
            <a:r>
              <a:rPr lang="zh-CN" altLang="en-US" b="1">
                <a:solidFill>
                  <a:srgbClr val="FF0000"/>
                </a:solidFill>
                <a:latin typeface="宋体" panose="02010600030101010101" pitchFamily="2" charset="-122"/>
                <a:ea typeface="宋体" panose="02010600030101010101" pitchFamily="2" charset="-122"/>
              </a:rPr>
              <a:t>并行处理或抽样（</a:t>
            </a:r>
            <a:r>
              <a:rPr lang="en-US" altLang="zh-CN" b="1">
                <a:solidFill>
                  <a:srgbClr val="FF0000"/>
                </a:solidFill>
                <a:latin typeface="宋体" panose="02010600030101010101" pitchFamily="2" charset="-122"/>
                <a:ea typeface="宋体" panose="02010600030101010101" pitchFamily="2" charset="-122"/>
              </a:rPr>
              <a:t>sampling</a:t>
            </a:r>
            <a:r>
              <a:rPr lang="zh-CN" altLang="en-US" b="1">
                <a:solidFill>
                  <a:srgbClr val="FF0000"/>
                </a:solidFill>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的方法处理大规模的数据以获得较高的计算效率。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62000" y="26670"/>
            <a:ext cx="8229600" cy="506730"/>
          </a:xfrm>
        </p:spPr>
        <p:txBody>
          <a:bodyPr/>
          <a:lstStyle/>
          <a:p>
            <a:r>
              <a:rPr lang="zh-CN" altLang="en-US" sz="4000" b="1">
                <a:latin typeface="宋体" panose="02010600030101010101" pitchFamily="2" charset="-122"/>
                <a:ea typeface="宋体" panose="02010600030101010101" pitchFamily="2" charset="-122"/>
              </a:rPr>
              <a:t>算法可扩展性的研究</a:t>
            </a:r>
            <a:endParaRPr lang="zh-CN" altLang="en-US" sz="4000" b="1">
              <a:latin typeface="宋体" panose="02010600030101010101" pitchFamily="2" charset="-122"/>
              <a:ea typeface="宋体" panose="02010600030101010101" pitchFamily="2" charset="-122"/>
            </a:endParaRPr>
          </a:p>
        </p:txBody>
      </p:sp>
      <p:sp>
        <p:nvSpPr>
          <p:cNvPr id="177155" name="Rectangle 3"/>
          <p:cNvSpPr>
            <a:spLocks noGrp="1" noChangeArrowheads="1"/>
          </p:cNvSpPr>
          <p:nvPr>
            <p:ph type="body" idx="1"/>
          </p:nvPr>
        </p:nvSpPr>
        <p:spPr>
          <a:xfrm>
            <a:off x="361950" y="1165225"/>
            <a:ext cx="8490585" cy="3559175"/>
          </a:xfrm>
        </p:spPr>
        <p:txBody>
          <a:bodyPr/>
          <a:lstStyle/>
          <a:p>
            <a:pPr algn="l">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数据的</a:t>
            </a:r>
            <a:r>
              <a:rPr lang="zh-CN" altLang="en-US" b="1">
                <a:solidFill>
                  <a:srgbClr val="FF0000"/>
                </a:solidFill>
                <a:latin typeface="宋体" panose="02010600030101010101" pitchFamily="2" charset="-122"/>
                <a:ea typeface="宋体" panose="02010600030101010101" pitchFamily="2" charset="-122"/>
              </a:rPr>
              <a:t>动态性、噪声、不确定性、稀疏性、不完全性</a:t>
            </a:r>
            <a:r>
              <a:rPr lang="zh-CN" altLang="en-US" b="1">
                <a:latin typeface="宋体" panose="02010600030101010101" pitchFamily="2" charset="-122"/>
                <a:ea typeface="宋体" panose="02010600030101010101" pitchFamily="2" charset="-122"/>
              </a:rPr>
              <a:t>以及</a:t>
            </a:r>
            <a:r>
              <a:rPr lang="zh-CN" altLang="en-US" b="1">
                <a:solidFill>
                  <a:srgbClr val="FF0000"/>
                </a:solidFill>
                <a:latin typeface="宋体" panose="02010600030101010101" pitchFamily="2" charset="-122"/>
                <a:ea typeface="宋体" panose="02010600030101010101" pitchFamily="2" charset="-122"/>
              </a:rPr>
              <a:t>规模庞大</a:t>
            </a:r>
            <a:r>
              <a:rPr lang="zh-CN" altLang="en-US" b="1">
                <a:latin typeface="宋体" panose="02010600030101010101" pitchFamily="2" charset="-122"/>
                <a:ea typeface="宋体" panose="02010600030101010101" pitchFamily="2" charset="-122"/>
              </a:rPr>
              <a:t>，要求从理论上研究新的高效知识发现算法。</a:t>
            </a:r>
            <a:endParaRPr lang="zh-CN" altLang="en-US" b="1">
              <a:latin typeface="宋体" panose="02010600030101010101" pitchFamily="2" charset="-122"/>
              <a:ea typeface="宋体" panose="02010600030101010101" pitchFamily="2" charset="-122"/>
            </a:endParaRPr>
          </a:p>
          <a:p>
            <a:pPr algn="l">
              <a:lnSpc>
                <a:spcPct val="120000"/>
              </a:lnSpc>
              <a:spcBef>
                <a:spcPts val="20"/>
              </a:spcBef>
              <a:spcAft>
                <a:spcPts val="0"/>
              </a:spcAft>
              <a:buFont typeface="Arial" panose="020B0604020202020204" pitchFamily="34" charset="0"/>
              <a:buChar char="•"/>
            </a:pPr>
            <a:endParaRPr lang="zh-CN" altLang="en-US" b="1">
              <a:solidFill>
                <a:srgbClr val="FF0000"/>
              </a:solidFill>
              <a:latin typeface="宋体" panose="02010600030101010101" pitchFamily="2" charset="-122"/>
              <a:ea typeface="宋体" panose="02010600030101010101" pitchFamily="2" charset="-122"/>
            </a:endParaRPr>
          </a:p>
          <a:p>
            <a:pPr algn="l">
              <a:lnSpc>
                <a:spcPct val="120000"/>
              </a:lnSpc>
              <a:spcBef>
                <a:spcPts val="20"/>
              </a:spcBef>
              <a:spcAft>
                <a:spcPts val="0"/>
              </a:spcAft>
              <a:buFont typeface="Arial" panose="020B0604020202020204" pitchFamily="34" charset="0"/>
              <a:buChar char="•"/>
            </a:pPr>
            <a:r>
              <a:rPr lang="zh-CN" altLang="en-US" b="1">
                <a:solidFill>
                  <a:srgbClr val="FF0000"/>
                </a:solidFill>
                <a:latin typeface="宋体" panose="02010600030101010101" pitchFamily="2" charset="-122"/>
                <a:ea typeface="宋体" panose="02010600030101010101" pitchFamily="2" charset="-122"/>
              </a:rPr>
              <a:t>高性能</a:t>
            </a:r>
            <a:r>
              <a:rPr lang="zh-CN" altLang="en-US" b="1">
                <a:latin typeface="宋体" panose="02010600030101010101" pitchFamily="2" charset="-122"/>
                <a:ea typeface="宋体" panose="02010600030101010101" pitchFamily="2" charset="-122"/>
              </a:rPr>
              <a:t>和</a:t>
            </a:r>
            <a:r>
              <a:rPr lang="zh-CN" altLang="en-US" b="1">
                <a:solidFill>
                  <a:srgbClr val="FF0000"/>
                </a:solidFill>
                <a:latin typeface="宋体" panose="02010600030101010101" pitchFamily="2" charset="-122"/>
                <a:ea typeface="宋体" panose="02010600030101010101" pitchFamily="2" charset="-122"/>
              </a:rPr>
              <a:t>可扩展性</a:t>
            </a:r>
            <a:r>
              <a:rPr lang="zh-CN" altLang="en-US" b="1">
                <a:latin typeface="宋体" panose="02010600030101010101" pitchFamily="2" charset="-122"/>
                <a:ea typeface="宋体" panose="02010600030101010101" pitchFamily="2" charset="-122"/>
              </a:rPr>
              <a:t>算法的研究是各类应用所迫切需要的。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62000" y="41275"/>
            <a:ext cx="8229600" cy="492125"/>
          </a:xfrm>
        </p:spPr>
        <p:txBody>
          <a:bodyPr/>
          <a:lstStyle/>
          <a:p>
            <a:r>
              <a:rPr lang="zh-CN" altLang="en-US" sz="4000" b="1">
                <a:latin typeface="宋体" panose="02010600030101010101" pitchFamily="2" charset="-122"/>
                <a:ea typeface="宋体" panose="02010600030101010101" pitchFamily="2" charset="-122"/>
              </a:rPr>
              <a:t>知识的表达</a:t>
            </a:r>
            <a:endParaRPr lang="zh-CN" altLang="en-US" sz="4000" b="1">
              <a:latin typeface="宋体" panose="02010600030101010101" pitchFamily="2" charset="-122"/>
              <a:ea typeface="宋体" panose="02010600030101010101" pitchFamily="2" charset="-122"/>
            </a:endParaRPr>
          </a:p>
        </p:txBody>
      </p:sp>
      <p:sp>
        <p:nvSpPr>
          <p:cNvPr id="178179" name="Rectangle 3"/>
          <p:cNvSpPr>
            <a:spLocks noGrp="1" noChangeArrowheads="1"/>
          </p:cNvSpPr>
          <p:nvPr>
            <p:ph type="body" idx="1"/>
          </p:nvPr>
        </p:nvSpPr>
        <p:spPr/>
        <p:txBody>
          <a:bodyPr/>
          <a:lstStyle/>
          <a:p>
            <a:pPr algn="just">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所获得的知识要以不同形式进行表示并以易于理解的形式呈现给用户。在许多应用中重要的是提供给用户能够理解的知识。</a:t>
            </a:r>
            <a:r>
              <a:rPr lang="zh-CN" altLang="en-US" b="1">
                <a:solidFill>
                  <a:srgbClr val="FF0000"/>
                </a:solidFill>
                <a:latin typeface="宋体" panose="02010600030101010101" pitchFamily="2" charset="-122"/>
                <a:ea typeface="宋体" panose="02010600030101010101" pitchFamily="2" charset="-122"/>
              </a:rPr>
              <a:t>这</a:t>
            </a:r>
            <a:r>
              <a:rPr lang="zh-CN" altLang="en-US" b="1">
                <a:solidFill>
                  <a:srgbClr val="FF0000"/>
                </a:solidFill>
                <a:latin typeface="宋体" panose="02010600030101010101" pitchFamily="2" charset="-122"/>
                <a:ea typeface="宋体" panose="02010600030101010101" pitchFamily="2" charset="-122"/>
              </a:rPr>
              <a:t>要求知识的表达不仅限于数字或符号，而是更容易理解的方式，如图形、自然语言和可视化技术等</a:t>
            </a:r>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None/>
            </a:pPr>
            <a:endParaRPr lang="zh-CN" altLang="en-US" b="1">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数据挖掘系统指出它所发现的新知识，并且能以关系、规则和概念等形式把知识表达出来，但用户不知道这种发现的基本原理，即知识发现过程本身的可理解性问题。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62000" y="40640"/>
            <a:ext cx="8229600" cy="492760"/>
          </a:xfrm>
        </p:spPr>
        <p:txBody>
          <a:bodyPr/>
          <a:lstStyle/>
          <a:p>
            <a:r>
              <a:rPr lang="zh-CN" altLang="en-US" sz="4000" b="1">
                <a:latin typeface="宋体" panose="02010600030101010101" pitchFamily="2" charset="-122"/>
                <a:ea typeface="宋体" panose="02010600030101010101" pitchFamily="2" charset="-122"/>
              </a:rPr>
              <a:t>人机的有机融合</a:t>
            </a:r>
            <a:endParaRPr lang="zh-CN" altLang="en-US" sz="4000" b="1">
              <a:latin typeface="宋体" panose="02010600030101010101" pitchFamily="2" charset="-122"/>
              <a:ea typeface="宋体" panose="02010600030101010101" pitchFamily="2" charset="-122"/>
            </a:endParaRPr>
          </a:p>
        </p:txBody>
      </p:sp>
      <p:sp>
        <p:nvSpPr>
          <p:cNvPr id="179203" name="Rectangle 3"/>
          <p:cNvSpPr>
            <a:spLocks noGrp="1" noChangeArrowheads="1"/>
          </p:cNvSpPr>
          <p:nvPr>
            <p:ph type="body" idx="1"/>
          </p:nvPr>
        </p:nvSpPr>
        <p:spPr/>
        <p:txBody>
          <a:bodyPr/>
          <a:lstStyle/>
          <a:p>
            <a:pPr algn="just">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由于知识结构的</a:t>
            </a:r>
            <a:r>
              <a:rPr lang="zh-CN" altLang="en-US" b="1">
                <a:solidFill>
                  <a:srgbClr val="FF0000"/>
                </a:solidFill>
                <a:latin typeface="宋体" panose="02010600030101010101" pitchFamily="2" charset="-122"/>
                <a:ea typeface="宋体" panose="02010600030101010101" pitchFamily="2" charset="-122"/>
              </a:rPr>
              <a:t>复杂性</a:t>
            </a:r>
            <a:r>
              <a:rPr lang="zh-CN" altLang="en-US" b="1">
                <a:latin typeface="宋体" panose="02010600030101010101" pitchFamily="2" charset="-122"/>
                <a:ea typeface="宋体" panose="02010600030101010101" pitchFamily="2" charset="-122"/>
              </a:rPr>
              <a:t>和认知过程的</a:t>
            </a:r>
            <a:r>
              <a:rPr lang="zh-CN" altLang="en-US" b="1">
                <a:solidFill>
                  <a:srgbClr val="FF0000"/>
                </a:solidFill>
                <a:latin typeface="宋体" panose="02010600030101010101" pitchFamily="2" charset="-122"/>
                <a:ea typeface="宋体" panose="02010600030101010101" pitchFamily="2" charset="-122"/>
              </a:rPr>
              <a:t>渐进性</a:t>
            </a:r>
            <a:r>
              <a:rPr lang="zh-CN" altLang="en-US" b="1">
                <a:latin typeface="宋体" panose="02010600030101010101" pitchFamily="2" charset="-122"/>
                <a:ea typeface="宋体" panose="02010600030101010101" pitchFamily="2" charset="-122"/>
              </a:rPr>
              <a:t>，要求知识发现技术实现在不同的抽象层次上进行交互的知识获取。有效的决策过程往往需要</a:t>
            </a:r>
            <a:r>
              <a:rPr lang="zh-CN" altLang="en-US" b="1">
                <a:solidFill>
                  <a:srgbClr val="FF0000"/>
                </a:solidFill>
                <a:latin typeface="宋体" panose="02010600030101010101" pitchFamily="2" charset="-122"/>
                <a:ea typeface="宋体" panose="02010600030101010101" pitchFamily="2" charset="-122"/>
              </a:rPr>
              <a:t>多次交互</a:t>
            </a:r>
            <a:r>
              <a:rPr lang="zh-CN" altLang="en-US" b="1">
                <a:latin typeface="宋体" panose="02010600030101010101" pitchFamily="2" charset="-122"/>
                <a:ea typeface="宋体" panose="02010600030101010101" pitchFamily="2" charset="-122"/>
              </a:rPr>
              <a:t>和</a:t>
            </a:r>
            <a:r>
              <a:rPr lang="zh-CN" altLang="en-US" b="1">
                <a:solidFill>
                  <a:srgbClr val="FF0000"/>
                </a:solidFill>
                <a:latin typeface="宋体" panose="02010600030101010101" pitchFamily="2" charset="-122"/>
                <a:ea typeface="宋体" panose="02010600030101010101" pitchFamily="2" charset="-122"/>
              </a:rPr>
              <a:t>多次反复</a:t>
            </a:r>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a:p>
            <a:pPr algn="just">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目前的知识发现系统很少能真正做到让用户参与到挖掘的过程中，也很少能够充分利用已有的领域知识。领域知识的指导作用可以加快知识发现的过程，并且保证了知识的有效性。将相关领域知识融入到知识发现系统中是一个重要但难以解决的问题。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0" y="27305"/>
            <a:ext cx="8229600" cy="506095"/>
          </a:xfrm>
        </p:spPr>
        <p:txBody>
          <a:bodyPr/>
          <a:lstStyle/>
          <a:p>
            <a:r>
              <a:rPr lang="zh-CN" altLang="en-US" sz="4000" b="1">
                <a:latin typeface="宋体" panose="02010600030101010101" pitchFamily="2" charset="-122"/>
                <a:ea typeface="宋体" panose="02010600030101010101" pitchFamily="2" charset="-122"/>
              </a:rPr>
              <a:t>证实技术的局限</a:t>
            </a:r>
            <a:endParaRPr lang="zh-CN" altLang="en-US" sz="4000" b="1">
              <a:latin typeface="宋体" panose="02010600030101010101" pitchFamily="2" charset="-122"/>
              <a:ea typeface="宋体" panose="02010600030101010101" pitchFamily="2" charset="-122"/>
            </a:endParaRPr>
          </a:p>
        </p:txBody>
      </p:sp>
      <p:sp>
        <p:nvSpPr>
          <p:cNvPr id="180227" name="Rectangle 3"/>
          <p:cNvSpPr>
            <a:spLocks noGrp="1" noChangeArrowheads="1"/>
          </p:cNvSpPr>
          <p:nvPr>
            <p:ph type="body" idx="1"/>
          </p:nvPr>
        </p:nvSpPr>
        <p:spPr/>
        <p:txBody>
          <a:bodyPr/>
          <a:lstStyle/>
          <a:p>
            <a:pPr algn="just">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知识发现使用特定的分析方法或逻辑形式发现知识，比如归纳或演绎。但是系统可能没有能力交叉验证所发现的知识，使得发现的知识没有普适性而不能成为有用的知识。</a:t>
            </a:r>
            <a:endParaRPr lang="zh-CN" altLang="en-US" b="1">
              <a:latin typeface="宋体" panose="02010600030101010101" pitchFamily="2" charset="-122"/>
              <a:ea typeface="宋体" panose="02010600030101010101" pitchFamily="2" charset="-122"/>
            </a:endParaRPr>
          </a:p>
          <a:p>
            <a:pPr algn="just">
              <a:lnSpc>
                <a:spcPct val="120000"/>
              </a:lnSpc>
              <a:spcBef>
                <a:spcPts val="20"/>
              </a:spcBef>
              <a:spcAft>
                <a:spcPts val="0"/>
              </a:spcAft>
              <a:buFont typeface="Arial" panose="020B0604020202020204" pitchFamily="34" charset="0"/>
              <a:buChar char="•"/>
            </a:pPr>
            <a:endParaRPr lang="zh-CN" altLang="en-US" b="1">
              <a:latin typeface="宋体" panose="02010600030101010101" pitchFamily="2" charset="-122"/>
              <a:ea typeface="宋体" panose="02010600030101010101" pitchFamily="2" charset="-122"/>
            </a:endParaRPr>
          </a:p>
          <a:p>
            <a:pPr algn="just">
              <a:lnSpc>
                <a:spcPct val="120000"/>
              </a:lnSpc>
              <a:spcBef>
                <a:spcPts val="20"/>
              </a:spcBef>
              <a:spcAft>
                <a:spcPts val="0"/>
              </a:spcAft>
              <a:buFont typeface="Arial" panose="020B0604020202020204" pitchFamily="34" charset="0"/>
              <a:buChar char="•"/>
            </a:pPr>
            <a:r>
              <a:rPr lang="zh-CN" altLang="en-US" b="1">
                <a:latin typeface="宋体" panose="02010600030101010101" pitchFamily="2" charset="-122"/>
                <a:ea typeface="宋体" panose="02010600030101010101" pitchFamily="2" charset="-122"/>
              </a:rPr>
              <a:t>数据挖掘技术必须具有足够的</a:t>
            </a:r>
            <a:r>
              <a:rPr lang="zh-CN" altLang="en-US" b="1">
                <a:solidFill>
                  <a:srgbClr val="FF0000"/>
                </a:solidFill>
                <a:latin typeface="宋体" panose="02010600030101010101" pitchFamily="2" charset="-122"/>
                <a:ea typeface="宋体" panose="02010600030101010101" pitchFamily="2" charset="-122"/>
              </a:rPr>
              <a:t>鲁棒性</a:t>
            </a:r>
            <a:r>
              <a:rPr lang="zh-CN" altLang="en-US" b="1">
                <a:latin typeface="宋体" panose="02010600030101010101" pitchFamily="2" charset="-122"/>
                <a:ea typeface="宋体" panose="02010600030101010101" pitchFamily="2" charset="-122"/>
              </a:rPr>
              <a:t>，能够确定结论具有何种程度的有效性。同样，还应该可以解释为什么存在与那些普适规则不一致的例外情况。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2221</Words>
  <Application>WPS 演示</Application>
  <PresentationFormat>全屏显示(4:3)</PresentationFormat>
  <Paragraphs>102</Paragraphs>
  <Slides>16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9" baseType="lpstr">
      <vt:lpstr>Arial</vt:lpstr>
      <vt:lpstr>宋体</vt:lpstr>
      <vt:lpstr>Wingdings</vt:lpstr>
      <vt:lpstr>Times New Roman</vt:lpstr>
      <vt:lpstr>黑体</vt:lpstr>
      <vt:lpstr>Times New Roman</vt:lpstr>
      <vt:lpstr>Symbol</vt:lpstr>
      <vt:lpstr>微软雅黑</vt:lpstr>
      <vt:lpstr>Tahoma</vt:lpstr>
      <vt:lpstr>Wingdings</vt:lpstr>
      <vt:lpstr>自定义设计方案</vt:lpstr>
      <vt:lpstr>MS_ClipArt_Gallery.2</vt:lpstr>
      <vt:lpstr>MS_ClipArt_Gallery.2</vt:lpstr>
      <vt:lpstr>数据挖掘与知识发现 （基于认知的复杂数据对象的知识发现技术）</vt:lpstr>
      <vt:lpstr>PowerPoint 演示文稿</vt:lpstr>
      <vt:lpstr> 多数据类型</vt:lpstr>
      <vt:lpstr>异构及分布式环境</vt:lpstr>
      <vt:lpstr> 知识发现应用对象的非线性化</vt:lpstr>
      <vt:lpstr> 算法的扩展性的研究</vt:lpstr>
      <vt:lpstr> 知识的表达</vt:lpstr>
      <vt:lpstr> 人机的有机融合</vt:lpstr>
      <vt:lpstr> 证实技术的局限</vt:lpstr>
      <vt:lpstr> 知识的维护和更新</vt:lpstr>
      <vt:lpstr> 与其它系统的集成</vt:lpstr>
      <vt:lpstr>发展趋势</vt:lpstr>
      <vt:lpstr>发展趋势</vt:lpstr>
      <vt:lpstr>发展趋势</vt:lpstr>
      <vt:lpstr>发展趋势</vt:lpstr>
      <vt:lpstr>发展趋势</vt:lpstr>
    </vt:vector>
  </TitlesOfParts>
  <Company>KMT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And Clouds</dc:title>
  <dc:creator>KMT Software, Inc.</dc:creator>
  <cp:keywords>exciting online presentation communicate impactful exchange information broadcast collaborate on-screen projector white</cp:keywords>
  <dc:description>This template is ideal for your finance related presentations.</dc:description>
  <cp:category>Finance</cp:category>
  <cp:lastModifiedBy>Administrator</cp:lastModifiedBy>
  <cp:revision>498</cp:revision>
  <dcterms:created xsi:type="dcterms:W3CDTF">1999-05-14T23:51:00Z</dcterms:created>
  <dcterms:modified xsi:type="dcterms:W3CDTF">2016-10-11T08:14:04Z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Coins And Clouds</vt:lpwstr>
  </property>
  <property fmtid="{D5CDD505-2E9C-101B-9397-08002B2CF9AE}" pid="3" name="Style">
    <vt:lpwstr>P</vt:lpwstr>
  </property>
  <property fmtid="{D5CDD505-2E9C-101B-9397-08002B2CF9AE}" pid="4" name="Folder">
    <vt:lpwstr>Finance</vt:lpwstr>
  </property>
  <property fmtid="{D5CDD505-2E9C-101B-9397-08002B2CF9AE}" pid="5" name="Attribution">
    <vt:lpwstr>Copyright © 2005 KMT Software, Inc.</vt:lpwstr>
  </property>
  <property fmtid="{D5CDD505-2E9C-101B-9397-08002B2CF9AE}" pid="6" name="KSOProductBuildVer">
    <vt:lpwstr>2052-10.1.0.5975</vt:lpwstr>
  </property>
</Properties>
</file>