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703" r:id="rId2"/>
    <p:sldId id="692" r:id="rId3"/>
    <p:sldId id="268" r:id="rId4"/>
    <p:sldId id="269" r:id="rId5"/>
    <p:sldId id="270" r:id="rId6"/>
    <p:sldId id="271" r:id="rId7"/>
    <p:sldId id="272" r:id="rId8"/>
    <p:sldId id="273" r:id="rId9"/>
    <p:sldId id="274" r:id="rId10"/>
    <p:sldId id="691" r:id="rId11"/>
    <p:sldId id="275" r:id="rId12"/>
    <p:sldId id="276" r:id="rId13"/>
    <p:sldId id="277" r:id="rId14"/>
    <p:sldId id="278" r:id="rId15"/>
    <p:sldId id="279" r:id="rId16"/>
    <p:sldId id="280" r:id="rId17"/>
    <p:sldId id="281" r:id="rId18"/>
    <p:sldId id="256" r:id="rId19"/>
    <p:sldId id="677" r:id="rId20"/>
    <p:sldId id="678" r:id="rId21"/>
    <p:sldId id="681" r:id="rId22"/>
    <p:sldId id="682" r:id="rId23"/>
    <p:sldId id="684" r:id="rId24"/>
    <p:sldId id="685" r:id="rId25"/>
    <p:sldId id="686" r:id="rId26"/>
    <p:sldId id="345" r:id="rId27"/>
    <p:sldId id="352" r:id="rId28"/>
    <p:sldId id="257" r:id="rId29"/>
    <p:sldId id="399" r:id="rId30"/>
    <p:sldId id="259" r:id="rId31"/>
    <p:sldId id="261" r:id="rId32"/>
    <p:sldId id="687" r:id="rId33"/>
    <p:sldId id="688" r:id="rId34"/>
    <p:sldId id="690" r:id="rId35"/>
    <p:sldId id="689" r:id="rId36"/>
    <p:sldId id="400" r:id="rId37"/>
    <p:sldId id="263" r:id="rId38"/>
    <p:sldId id="694" r:id="rId39"/>
    <p:sldId id="695" r:id="rId40"/>
    <p:sldId id="704" r:id="rId41"/>
    <p:sldId id="696" r:id="rId42"/>
    <p:sldId id="699" r:id="rId43"/>
    <p:sldId id="700" r:id="rId44"/>
    <p:sldId id="701" r:id="rId45"/>
    <p:sldId id="70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ve Jason" initials="OJ" lastIdx="1" clrIdx="0">
    <p:extLst>
      <p:ext uri="{19B8F6BF-5375-455C-9EA6-DF929625EA0E}">
        <p15:presenceInfo xmlns:p15="http://schemas.microsoft.com/office/powerpoint/2012/main" userId="c8996aff8b5ceb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6349" autoAdjust="0"/>
  </p:normalViewPr>
  <p:slideViewPr>
    <p:cSldViewPr snapToGrid="0">
      <p:cViewPr varScale="1">
        <p:scale>
          <a:sx n="102" d="100"/>
          <a:sy n="102" d="100"/>
        </p:scale>
        <p:origin x="150" y="3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30T08:30:11.43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E34A-29B5-46B9-A0E9-B9E060C64B5C}"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9EBCB-E934-452E-A6AC-1A0AA47364E2}" type="slidenum">
              <a:rPr lang="zh-CN" altLang="en-US" smtClean="0"/>
              <a:t>‹#›</a:t>
            </a:fld>
            <a:endParaRPr lang="zh-CN" altLang="en-US"/>
          </a:p>
        </p:txBody>
      </p:sp>
    </p:spTree>
    <p:extLst>
      <p:ext uri="{BB962C8B-B14F-4D97-AF65-F5344CB8AC3E}">
        <p14:creationId xmlns:p14="http://schemas.microsoft.com/office/powerpoint/2010/main" val="166964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FED55B3-2004-49B5-A5A6-F137D7CAAC0E}"/>
              </a:ext>
            </a:extLst>
          </p:cNvPr>
          <p:cNvSpPr>
            <a:spLocks noGrp="1" noRot="1" noChangeAspect="1" noTextEdit="1"/>
          </p:cNvSpPr>
          <p:nvPr>
            <p:ph type="sldImg"/>
          </p:nvPr>
        </p:nvSpPr>
        <p:spPr>
          <a:xfrm>
            <a:off x="379413" y="684213"/>
            <a:ext cx="6094412" cy="3429000"/>
          </a:xfrm>
          <a:noFill/>
          <a:ln>
            <a:solidFill>
              <a:srgbClr val="000000"/>
            </a:solidFill>
            <a:miter lim="800000"/>
            <a:headEnd/>
            <a:tailEnd/>
          </a:ln>
        </p:spPr>
      </p:sp>
      <p:sp>
        <p:nvSpPr>
          <p:cNvPr id="20483" name="备注占位符 2">
            <a:extLst>
              <a:ext uri="{FF2B5EF4-FFF2-40B4-BE49-F238E27FC236}">
                <a16:creationId xmlns:a16="http://schemas.microsoft.com/office/drawing/2014/main" id="{6F02DABA-2A76-4CB0-8CFB-37A7BA8DA624}"/>
              </a:ext>
            </a:extLst>
          </p:cNvPr>
          <p:cNvSpPr>
            <a:spLocks noGrp="1" noChangeArrowheads="1"/>
          </p:cNvSpPr>
          <p:nvPr>
            <p:ph type="body" idx="1"/>
          </p:nvPr>
        </p:nvSpPr>
        <p:spPr>
          <a:xfrm>
            <a:off x="684213" y="4341813"/>
            <a:ext cx="5486400" cy="4114800"/>
          </a:xfrm>
          <a:noFill/>
        </p:spPr>
        <p:txBody>
          <a:bodyPr anchor="t"/>
          <a:lstStyle/>
          <a:p>
            <a:pPr eaLnBrk="1" hangingPunct="1">
              <a:spcBef>
                <a:spcPct val="0"/>
              </a:spcBef>
            </a:pPr>
            <a:r>
              <a:rPr lang="zh-CN" altLang="en-US"/>
              <a:t>模板来自于 </a:t>
            </a:r>
            <a:r>
              <a:rPr lang="en-US" altLang="zh-CN"/>
              <a:t>http://docer.wps.cn</a:t>
            </a:r>
            <a:endParaRPr lang="zh-CN" altLang="en-US"/>
          </a:p>
        </p:txBody>
      </p:sp>
      <p:sp>
        <p:nvSpPr>
          <p:cNvPr id="20484" name="灯片编号占位符 3">
            <a:extLst>
              <a:ext uri="{FF2B5EF4-FFF2-40B4-BE49-F238E27FC236}">
                <a16:creationId xmlns:a16="http://schemas.microsoft.com/office/drawing/2014/main" id="{2BB2751C-9272-4168-8453-BE08E40B99EC}"/>
              </a:ext>
            </a:extLst>
          </p:cNvPr>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BF1AD8B-422E-45FD-9DE1-42E764EBD63A}" type="slidenum">
              <a:rPr lang="zh-CN" altLang="en-US" b="0"/>
              <a:pPr algn="r" eaLnBrk="1" hangingPunct="1">
                <a:spcBef>
                  <a:spcPct val="0"/>
                </a:spcBef>
              </a:pPr>
              <a:t>27</a:t>
            </a:fld>
            <a:endParaRPr lang="en-US" altLang="zh-CN" b="0"/>
          </a:p>
        </p:txBody>
      </p:sp>
    </p:spTree>
    <p:extLst>
      <p:ext uri="{BB962C8B-B14F-4D97-AF65-F5344CB8AC3E}">
        <p14:creationId xmlns:p14="http://schemas.microsoft.com/office/powerpoint/2010/main" val="17531868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0F3A0-2690-4F60-AD46-F7EDB12E60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8435AD-9C4C-478B-AD69-614D79D5C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1ECC4A-07DE-48ED-B5B5-144F07E2986C}"/>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5" name="页脚占位符 4">
            <a:extLst>
              <a:ext uri="{FF2B5EF4-FFF2-40B4-BE49-F238E27FC236}">
                <a16:creationId xmlns:a16="http://schemas.microsoft.com/office/drawing/2014/main" id="{3FF8AF15-F25D-4225-B96A-A15BFBECF6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FCACC-EFDF-40D4-B717-BBDBC53709A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2734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04AD9-BF2F-4BF9-AB29-A88E1135BC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082FD4-0ACF-4F37-AF16-92000DF2F94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56F12D-3251-4A2B-9C4B-418BFE374126}"/>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5" name="页脚占位符 4">
            <a:extLst>
              <a:ext uri="{FF2B5EF4-FFF2-40B4-BE49-F238E27FC236}">
                <a16:creationId xmlns:a16="http://schemas.microsoft.com/office/drawing/2014/main" id="{F90ACFB5-D293-4CEF-9DE2-134288511B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72204F-56AE-4D66-A37F-1F933ABEAF6D}"/>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2155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2ADA4E-07E6-484B-85D3-03382935B7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4C3F3A-6ADA-4687-9FDC-2611D7BCB0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316851-F3C3-4F01-B6F0-2312CCB40EB5}"/>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5" name="页脚占位符 4">
            <a:extLst>
              <a:ext uri="{FF2B5EF4-FFF2-40B4-BE49-F238E27FC236}">
                <a16:creationId xmlns:a16="http://schemas.microsoft.com/office/drawing/2014/main" id="{66C1C854-ED08-42DD-843F-2F9F029B2B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AF5C3C-F575-4843-8C02-A54F36FEFA7C}"/>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70653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8022-326F-4EE2-AB49-20CC97177B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A887A0-2F47-4C8C-9666-6ABEB75555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808D36-D5FA-4669-92E3-A46868D0BCDF}"/>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5" name="页脚占位符 4">
            <a:extLst>
              <a:ext uri="{FF2B5EF4-FFF2-40B4-BE49-F238E27FC236}">
                <a16:creationId xmlns:a16="http://schemas.microsoft.com/office/drawing/2014/main" id="{87908D01-1D50-46BB-B99A-B1CEE9EE28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FE363-C181-47F2-A554-D0FA5E3C0DD8}"/>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0451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28C8A-8AFF-4454-BFEA-2AEE052542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B2C944-65FB-4E58-8D06-02202ED97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820FC6F-DFDE-4920-97CA-7F4F9260D231}"/>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5" name="页脚占位符 4">
            <a:extLst>
              <a:ext uri="{FF2B5EF4-FFF2-40B4-BE49-F238E27FC236}">
                <a16:creationId xmlns:a16="http://schemas.microsoft.com/office/drawing/2014/main" id="{F41CF7E4-0284-4F33-AAFF-37B7BF7EAC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A3A1D-F3EE-4254-AD76-DA5D140EEDFE}"/>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5236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3C1A1-83E5-4A1F-A15E-9FCD61DDAD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299C73-6C0A-4727-BB92-04E8C2E1456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280072F-02FF-4B98-B593-102E4D49EBB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B8307B0-767F-454C-B4E8-6CD69DA4B440}"/>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6" name="页脚占位符 5">
            <a:extLst>
              <a:ext uri="{FF2B5EF4-FFF2-40B4-BE49-F238E27FC236}">
                <a16:creationId xmlns:a16="http://schemas.microsoft.com/office/drawing/2014/main" id="{402B0B88-38E5-4E5A-88FE-1F3291D2B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89BA79-2F65-4D2E-9AE7-878CD395389F}"/>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73830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94ACA-91FC-4384-8FED-35D12E10B0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2C2768-AAFC-4C64-ACDF-8FE3E0D3B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D67D591-A925-4C38-86B4-BF4FE828147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0DD17D9-5533-436C-AA4B-162D9B53A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A2F3EEE-118A-4377-BF26-0EAE0E55411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FAEB06-9341-43F2-ACC0-60FC163D7F10}"/>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8" name="页脚占位符 7">
            <a:extLst>
              <a:ext uri="{FF2B5EF4-FFF2-40B4-BE49-F238E27FC236}">
                <a16:creationId xmlns:a16="http://schemas.microsoft.com/office/drawing/2014/main" id="{BE23C5DA-0609-4C2B-9204-69D27E645E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434517-3BD4-4F95-8793-FAB7D5999967}"/>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205690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113BF-B904-4829-969F-5989FD6B17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810ECF-BA1B-43E9-B967-098F978B67A0}"/>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4" name="页脚占位符 3">
            <a:extLst>
              <a:ext uri="{FF2B5EF4-FFF2-40B4-BE49-F238E27FC236}">
                <a16:creationId xmlns:a16="http://schemas.microsoft.com/office/drawing/2014/main" id="{07A7DA2B-8258-450B-BA72-86F0918A1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896C4-5F32-40E5-A543-4BEF812F6742}"/>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50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058E64-177F-4DA6-9920-FCB17CF353CA}"/>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3" name="页脚占位符 2">
            <a:extLst>
              <a:ext uri="{FF2B5EF4-FFF2-40B4-BE49-F238E27FC236}">
                <a16:creationId xmlns:a16="http://schemas.microsoft.com/office/drawing/2014/main" id="{208A9C59-267D-45AC-A444-592B88DDB7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7A68B6-C24B-45EA-A616-74AC40A64F8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720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FFDF1-8288-453D-915C-29CDCFC172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E50BE9-1373-49F4-BA44-0C6196916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6FDAB1-7A1B-48E5-8625-256F75602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4DF80E3-BD62-4801-9667-855BA621A1F6}"/>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6" name="页脚占位符 5">
            <a:extLst>
              <a:ext uri="{FF2B5EF4-FFF2-40B4-BE49-F238E27FC236}">
                <a16:creationId xmlns:a16="http://schemas.microsoft.com/office/drawing/2014/main" id="{EC33F30C-B8BA-41EE-8A41-4577BF6660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AB9463-69E9-4A56-8CA4-A2CD688162D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2247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D3AE7-C8E8-4451-AAFA-E2987C9832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F73ED5-5A3D-403A-8F69-17B3EA67B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2DCF1F-A7E5-40B6-94BC-EC9DA0B64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5CA1E17-0D76-44C0-94DE-E4EA2003BC65}"/>
              </a:ext>
            </a:extLst>
          </p:cNvPr>
          <p:cNvSpPr>
            <a:spLocks noGrp="1"/>
          </p:cNvSpPr>
          <p:nvPr>
            <p:ph type="dt" sz="half" idx="10"/>
          </p:nvPr>
        </p:nvSpPr>
        <p:spPr/>
        <p:txBody>
          <a:bodyPr/>
          <a:lstStyle/>
          <a:p>
            <a:fld id="{2E216367-23C3-44EE-94DC-EFDDEFA8621F}" type="datetimeFigureOut">
              <a:rPr lang="zh-CN" altLang="en-US" smtClean="0"/>
              <a:t>2018/5/30</a:t>
            </a:fld>
            <a:endParaRPr lang="zh-CN" altLang="en-US"/>
          </a:p>
        </p:txBody>
      </p:sp>
      <p:sp>
        <p:nvSpPr>
          <p:cNvPr id="6" name="页脚占位符 5">
            <a:extLst>
              <a:ext uri="{FF2B5EF4-FFF2-40B4-BE49-F238E27FC236}">
                <a16:creationId xmlns:a16="http://schemas.microsoft.com/office/drawing/2014/main" id="{BB3F7B95-4793-442F-94D5-7558357060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4B3A1F-C732-455F-B6A7-E6FEBFCAB766}"/>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63269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46E091-E588-4342-BCEC-2F134AECF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10FDEC-8975-4DB6-9A8D-09290CB8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7149B7-C0F1-4F41-A248-1A43BBDD4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16367-23C3-44EE-94DC-EFDDEFA8621F}" type="datetimeFigureOut">
              <a:rPr lang="zh-CN" altLang="en-US" smtClean="0"/>
              <a:t>2018/5/30</a:t>
            </a:fld>
            <a:endParaRPr lang="zh-CN" altLang="en-US"/>
          </a:p>
        </p:txBody>
      </p:sp>
      <p:sp>
        <p:nvSpPr>
          <p:cNvPr id="5" name="页脚占位符 4">
            <a:extLst>
              <a:ext uri="{FF2B5EF4-FFF2-40B4-BE49-F238E27FC236}">
                <a16:creationId xmlns:a16="http://schemas.microsoft.com/office/drawing/2014/main" id="{7636B422-4072-41CB-9532-FFBACACEA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9437DA-FA4D-4082-B6A2-F44096D43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97050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1.png"/><Relationship Id="rId7" Type="http://schemas.openxmlformats.org/officeDocument/2006/relationships/image" Target="../media/image38.wmf"/><Relationship Id="rId12"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161B60-D44D-4447-A117-06BCD0EA0033}"/>
              </a:ext>
            </a:extLst>
          </p:cNvPr>
          <p:cNvSpPr txBox="1"/>
          <p:nvPr/>
        </p:nvSpPr>
        <p:spPr>
          <a:xfrm>
            <a:off x="2085928" y="2457450"/>
            <a:ext cx="8020144" cy="707886"/>
          </a:xfrm>
          <a:prstGeom prst="rect">
            <a:avLst/>
          </a:prstGeom>
          <a:noFill/>
        </p:spPr>
        <p:txBody>
          <a:bodyPr wrap="none" rtlCol="0">
            <a:spAutoFit/>
          </a:bodyPr>
          <a:lstStyle/>
          <a:p>
            <a:r>
              <a:rPr lang="zh-CN" altLang="en-US" sz="4000" b="1" dirty="0"/>
              <a:t>第四章 表面原子几何结构极其测定</a:t>
            </a:r>
          </a:p>
        </p:txBody>
      </p:sp>
      <p:sp>
        <p:nvSpPr>
          <p:cNvPr id="3" name="文本框 2">
            <a:extLst>
              <a:ext uri="{FF2B5EF4-FFF2-40B4-BE49-F238E27FC236}">
                <a16:creationId xmlns:a16="http://schemas.microsoft.com/office/drawing/2014/main" id="{F2CE34BC-664F-4033-B451-039661CF3EE7}"/>
              </a:ext>
            </a:extLst>
          </p:cNvPr>
          <p:cNvSpPr txBox="1"/>
          <p:nvPr/>
        </p:nvSpPr>
        <p:spPr>
          <a:xfrm>
            <a:off x="5962650" y="3165336"/>
            <a:ext cx="5929828" cy="584775"/>
          </a:xfrm>
          <a:prstGeom prst="rect">
            <a:avLst/>
          </a:prstGeom>
          <a:noFill/>
        </p:spPr>
        <p:txBody>
          <a:bodyPr wrap="none" rtlCol="0">
            <a:spAutoFit/>
          </a:bodyPr>
          <a:lstStyle/>
          <a:p>
            <a:r>
              <a:rPr lang="en-US" altLang="zh-CN" sz="3200" b="1" dirty="0"/>
              <a:t>——</a:t>
            </a:r>
            <a:r>
              <a:rPr lang="zh-CN" altLang="en-US" sz="3200" b="1" dirty="0"/>
              <a:t>二维结晶学及低能电子衍射</a:t>
            </a:r>
          </a:p>
        </p:txBody>
      </p:sp>
      <p:sp>
        <p:nvSpPr>
          <p:cNvPr id="4" name="文本框 3">
            <a:extLst>
              <a:ext uri="{FF2B5EF4-FFF2-40B4-BE49-F238E27FC236}">
                <a16:creationId xmlns:a16="http://schemas.microsoft.com/office/drawing/2014/main" id="{E12D81AF-5C79-417A-92A0-6DF12BBFA426}"/>
              </a:ext>
            </a:extLst>
          </p:cNvPr>
          <p:cNvSpPr txBox="1"/>
          <p:nvPr/>
        </p:nvSpPr>
        <p:spPr>
          <a:xfrm>
            <a:off x="9978171" y="5734050"/>
            <a:ext cx="1914307" cy="954107"/>
          </a:xfrm>
          <a:prstGeom prst="rect">
            <a:avLst/>
          </a:prstGeom>
          <a:noFill/>
        </p:spPr>
        <p:txBody>
          <a:bodyPr wrap="none" rtlCol="0">
            <a:spAutoFit/>
          </a:bodyPr>
          <a:lstStyle/>
          <a:p>
            <a:pPr algn="r"/>
            <a:r>
              <a:rPr lang="en-US" altLang="zh-CN" sz="1400" b="1" dirty="0"/>
              <a:t>Speaker</a:t>
            </a:r>
            <a:r>
              <a:rPr lang="zh-CN" altLang="en-US" sz="1400" b="1" dirty="0"/>
              <a:t>：周晓宵</a:t>
            </a:r>
            <a:r>
              <a:rPr lang="en-US" altLang="zh-CN" sz="1400" b="1" dirty="0"/>
              <a:t>(4.1)</a:t>
            </a:r>
          </a:p>
          <a:p>
            <a:pPr algn="r"/>
            <a:r>
              <a:rPr lang="zh-CN" altLang="en-US" sz="1400" b="1" dirty="0"/>
              <a:t>赵振琦</a:t>
            </a:r>
            <a:r>
              <a:rPr lang="en-US" altLang="zh-CN" sz="1400" b="1" dirty="0"/>
              <a:t>(4.2)</a:t>
            </a:r>
          </a:p>
          <a:p>
            <a:pPr algn="r"/>
            <a:r>
              <a:rPr lang="zh-CN" altLang="en-US" sz="1400" b="1" dirty="0"/>
              <a:t>张有康</a:t>
            </a:r>
            <a:r>
              <a:rPr lang="en-US" altLang="zh-CN" sz="1400" b="1" dirty="0"/>
              <a:t>(4.3)</a:t>
            </a:r>
          </a:p>
          <a:p>
            <a:pPr algn="r"/>
            <a:r>
              <a:rPr lang="zh-CN" altLang="en-US" sz="1400" b="1" dirty="0"/>
              <a:t>赵朝阳</a:t>
            </a:r>
            <a:r>
              <a:rPr lang="en-US" altLang="zh-CN" sz="1400" b="1" dirty="0"/>
              <a:t>(4.4)</a:t>
            </a:r>
            <a:endParaRPr lang="zh-CN" altLang="en-US" sz="1400" b="1" dirty="0"/>
          </a:p>
        </p:txBody>
      </p:sp>
    </p:spTree>
    <p:extLst>
      <p:ext uri="{BB962C8B-B14F-4D97-AF65-F5344CB8AC3E}">
        <p14:creationId xmlns:p14="http://schemas.microsoft.com/office/powerpoint/2010/main" val="178582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079874" y="1218948"/>
            <a:ext cx="4048125" cy="724152"/>
          </a:xfrm>
        </p:spPr>
        <p:txBody>
          <a:bodyPr>
            <a:normAutofit fontScale="90000"/>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2 </a:t>
            </a:r>
            <a:r>
              <a:rPr lang="zh-CN" altLang="en-US" sz="4000" b="1" dirty="0">
                <a:latin typeface="+mn-lt"/>
                <a:ea typeface="+mn-ea"/>
                <a:cs typeface="+mn-cs"/>
              </a:rPr>
              <a:t>二维倒易点阵</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079874" y="2477336"/>
            <a:ext cx="4667250" cy="2085139"/>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2</a:t>
            </a:r>
            <a:r>
              <a:rPr lang="zh-CN" altLang="en-US" b="1" dirty="0"/>
              <a:t>.</a:t>
            </a:r>
            <a:r>
              <a:rPr lang="en-US" altLang="zh-CN" b="1" dirty="0"/>
              <a:t>1 </a:t>
            </a:r>
            <a:r>
              <a:rPr lang="zh-CN" altLang="en-US" b="1" dirty="0"/>
              <a:t>基本概念</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4.2.2 </a:t>
            </a:r>
            <a:r>
              <a:rPr lang="zh-CN" altLang="en-US" b="1" dirty="0"/>
              <a:t>正、倒格子几何关系</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4.2.3 </a:t>
            </a:r>
            <a:r>
              <a:rPr lang="zh-CN" altLang="en-US" b="1" dirty="0"/>
              <a:t>举例</a:t>
            </a:r>
          </a:p>
        </p:txBody>
      </p:sp>
      <p:sp>
        <p:nvSpPr>
          <p:cNvPr id="5" name="文本框 4">
            <a:extLst>
              <a:ext uri="{FF2B5EF4-FFF2-40B4-BE49-F238E27FC236}">
                <a16:creationId xmlns:a16="http://schemas.microsoft.com/office/drawing/2014/main" id="{16741ADE-86CC-4245-BD22-5AFF72E1318E}"/>
              </a:ext>
            </a:extLst>
          </p:cNvPr>
          <p:cNvSpPr txBox="1"/>
          <p:nvPr/>
        </p:nvSpPr>
        <p:spPr>
          <a:xfrm>
            <a:off x="9978172" y="5867400"/>
            <a:ext cx="1914306" cy="307777"/>
          </a:xfrm>
          <a:prstGeom prst="rect">
            <a:avLst/>
          </a:prstGeom>
          <a:noFill/>
        </p:spPr>
        <p:txBody>
          <a:bodyPr wrap="none" rtlCol="0">
            <a:spAutoFit/>
          </a:bodyPr>
          <a:lstStyle/>
          <a:p>
            <a:pPr algn="r"/>
            <a:r>
              <a:rPr lang="en-US" altLang="zh-CN" sz="1400" b="1" dirty="0"/>
              <a:t>Speaker</a:t>
            </a:r>
            <a:r>
              <a:rPr lang="zh-CN" altLang="en-US" sz="1400" b="1" dirty="0"/>
              <a:t>：赵振琦</a:t>
            </a:r>
            <a:r>
              <a:rPr lang="en-US" altLang="zh-CN" sz="1400" b="1" dirty="0"/>
              <a:t>(4.2)</a:t>
            </a:r>
          </a:p>
        </p:txBody>
      </p:sp>
    </p:spTree>
    <p:extLst>
      <p:ext uri="{BB962C8B-B14F-4D97-AF65-F5344CB8AC3E}">
        <p14:creationId xmlns:p14="http://schemas.microsoft.com/office/powerpoint/2010/main" val="276921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009900" cy="495299"/>
          </a:xfrm>
        </p:spPr>
        <p:txBody>
          <a:bodyPr>
            <a:normAutofit/>
          </a:bodyPr>
          <a:lstStyle/>
          <a:p>
            <a:r>
              <a:rPr lang="en-US" altLang="zh-CN" sz="2800" b="1" dirty="0">
                <a:latin typeface="+mj-ea"/>
              </a:rPr>
              <a:t>4.2 </a:t>
            </a:r>
            <a:r>
              <a:rPr lang="zh-CN" altLang="en-US" sz="2800" b="1" dirty="0">
                <a:latin typeface="+mj-ea"/>
              </a:rPr>
              <a:t>二维倒易点阵</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591995" y="1210123"/>
            <a:ext cx="9008009" cy="4437753"/>
          </a:xfrm>
          <a:prstGeom prst="rect">
            <a:avLst/>
          </a:prstGeom>
          <a:noFill/>
        </p:spPr>
        <p:txBody>
          <a:bodyPr wrap="square" rtlCol="0">
            <a:spAutoFit/>
          </a:bodyPr>
          <a:lstStyle/>
          <a:p>
            <a:pPr algn="just">
              <a:lnSpc>
                <a:spcPct val="150000"/>
              </a:lnSpc>
            </a:pPr>
            <a:r>
              <a:rPr lang="zh-CN" altLang="en-US" sz="2400" b="1" dirty="0">
                <a:latin typeface="+mn-ea"/>
              </a:rPr>
              <a:t>对于一个实际的晶体可以抽象出空间点阵，构成实空间“正格子”，这种几何抽象有助于研究晶体中原子或离子在空间的排列，有助于人们深入研究晶体结构及相关规律。在固体物理和晶体结构分析中，人们还抽象出另一种几何图像，定义为倒易点阵，形成倒易空间和“倒格子”，实际上用</a:t>
            </a:r>
            <a:r>
              <a:rPr lang="en-US" altLang="zh-CN" sz="2400" b="1" dirty="0">
                <a:latin typeface="+mn-ea"/>
              </a:rPr>
              <a:t>LEED</a:t>
            </a:r>
            <a:r>
              <a:rPr lang="zh-CN" altLang="en-US" sz="2400" b="1" dirty="0">
                <a:latin typeface="+mn-ea"/>
              </a:rPr>
              <a:t>实验方法测得的衍射图就是晶体倒易点阵的一种几何映像。显然，如果能找到并建立起实空间的正格子和倒易空间倒格子两者之间的某种联系，人们就能够从实验测得的衍射图求得实际晶体结构。</a:t>
            </a:r>
          </a:p>
        </p:txBody>
      </p:sp>
    </p:spTree>
    <p:extLst>
      <p:ext uri="{BB962C8B-B14F-4D97-AF65-F5344CB8AC3E}">
        <p14:creationId xmlns:p14="http://schemas.microsoft.com/office/powerpoint/2010/main" val="200222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4238625" cy="419099"/>
          </a:xfrm>
        </p:spPr>
        <p:txBody>
          <a:bodyPr>
            <a:normAutofit fontScale="90000"/>
          </a:bodyPr>
          <a:lstStyle/>
          <a:p>
            <a:r>
              <a:rPr lang="en-US" altLang="zh-CN" sz="2800" b="1" dirty="0">
                <a:latin typeface="+mj-ea"/>
              </a:rPr>
              <a:t>4.2.2 </a:t>
            </a:r>
            <a:r>
              <a:rPr lang="zh-CN" altLang="en-US" sz="28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6538136"/>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实空间二维点阵具有平移对称性，平移矢量：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r>
                      <a:rPr lang="pt-BR" altLang="zh-CN" sz="2400" b="1" i="1" smtClean="0">
                        <a:latin typeface="Cambria Math" panose="02040503050406030204" pitchFamily="18" charset="0"/>
                        <a:ea typeface="宋体" panose="02010600030101010101" pitchFamily="2" charset="-122"/>
                      </a:rPr>
                      <m:t>𝑻</m:t>
                    </m:r>
                    <m:r>
                      <m:rPr>
                        <m:nor/>
                      </m:rPr>
                      <a:rPr lang="en-US" altLang="zh-CN" sz="2400" b="1"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n</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b</m:t>
                    </m:r>
                  </m:oMath>
                </a14:m>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实验测得的衍射斑点，作为倒格子的映像同样具有周期性：</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𝑻</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𝒎</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𝒏</m:t>
                        </m:r>
                      </m:e>
                      <m:sup>
                        <m:r>
                          <a:rPr lang="pt-BR" altLang="zh-CN" sz="2400" b="1" i="1" smtClean="0">
                            <a:latin typeface="Cambria Math" panose="02040503050406030204" pitchFamily="18" charset="0"/>
                            <a:ea typeface="宋体" panose="02010600030101010101" pitchFamily="2" charset="-122"/>
                          </a:rPr>
                          <m:t>∗</m:t>
                        </m:r>
                      </m:sup>
                    </m:sSup>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正格子基矢；</a:t>
                </a:r>
                <a:r>
                  <a:rPr lang="pt-BR" altLang="zh-CN" b="1" dirty="0">
                    <a:ea typeface="宋体" panose="02010600030101010101" pitchFamily="2" charset="-122"/>
                  </a:rPr>
                  <a:t> </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𝒂</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zh-CN" altLang="pt-BR" b="1" dirty="0">
                    <a:ea typeface="宋体" panose="02010600030101010101" pitchFamily="2" charset="-122"/>
                  </a:rPr>
                  <a:t>，</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pt-BR" altLang="zh-CN" b="1" i="1" smtClean="0">
                            <a:latin typeface="Cambria Math" panose="02040503050406030204" pitchFamily="18" charset="0"/>
                            <a:ea typeface="宋体" panose="02010600030101010101" pitchFamily="2" charset="-122"/>
                          </a:rPr>
                          <m:t>𝒃</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倒格子基矢；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互质整数</a:t>
                </a:r>
                <a:endParaRPr lang="en-US" altLang="zh-CN"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实空间和倒易空间两原格基矢之间被定义为：</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𝒛</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𝒂</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z—</a:t>
                </a:r>
                <a:r>
                  <a:rPr lang="zh-CN" altLang="en-US" b="1" dirty="0">
                    <a:latin typeface="宋体" panose="02010600030101010101" pitchFamily="2" charset="-122"/>
                    <a:ea typeface="宋体" panose="02010600030101010101" pitchFamily="2" charset="-122"/>
                  </a:rPr>
                  <a:t>垂直表面的单位矢量</a:t>
                </a:r>
                <a:endParaRPr lang="en-US" altLang="zh-CN" b="1" dirty="0">
                  <a:latin typeface="宋体" panose="02010600030101010101" pitchFamily="2" charset="-122"/>
                  <a:ea typeface="宋体" panose="02010600030101010101" pitchFamily="2" charset="-122"/>
                </a:endParaRPr>
              </a:p>
              <a:p>
                <a:pPr algn="just">
                  <a:lnSpc>
                    <a:spcPct val="150000"/>
                  </a:lnSpc>
                </a:pPr>
                <a:endParaRPr lang="zh-CN" altLang="en-US" sz="2400" dirty="0">
                  <a:latin typeface="宋体" panose="02010600030101010101" pitchFamily="2" charset="-122"/>
                  <a:ea typeface="宋体" panose="02010600030101010101" pitchFamily="2" charset="-122"/>
                </a:endParaRPr>
              </a:p>
            </p:txBody>
          </p:sp>
        </mc:Choice>
        <mc:Fallback>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6538136"/>
              </a:xfrm>
              <a:prstGeom prst="rect">
                <a:avLst/>
              </a:prstGeom>
              <a:blipFill>
                <a:blip r:embed="rId3"/>
                <a:stretch>
                  <a:fillRect l="-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319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848100" cy="409574"/>
          </a:xfrm>
        </p:spPr>
        <p:txBody>
          <a:bodyPr>
            <a:no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6466578"/>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式（</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）和式（</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）决定了</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a:t>
                </a: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⊥a</a:t>
                </a:r>
              </a:p>
              <a:p>
                <a:pPr algn="just">
                  <a:lnSpc>
                    <a:spcPct val="150000"/>
                  </a:lnSpc>
                </a:pPr>
                <a:r>
                  <a:rPr lang="zh-CN" altLang="en-US" sz="2400" b="1" dirty="0">
                    <a:latin typeface="宋体" panose="02010600030101010101" pitchFamily="2" charset="-122"/>
                    <a:ea typeface="宋体" panose="02010600030101010101" pitchFamily="2" charset="-122"/>
                  </a:rPr>
                  <a:t>对（</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）取绝对值可得两空间基矢之间的数量关系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二维晶面中某一点</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处的物理量</a:t>
                </a: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）也具有周期性：</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el-GR" altLang="zh-CN" sz="2400" b="1" dirty="0">
                    <a:latin typeface="宋体" panose="02010600030101010101" pitchFamily="2" charset="-122"/>
                    <a:ea typeface="宋体" panose="02010600030101010101" pitchFamily="2" charset="-122"/>
                  </a:rPr>
                  <a:t> Γ</a:t>
                </a:r>
                <a:r>
                  <a:rPr lang="zh-CN" altLang="en-US"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r+T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为平移矢量，记</a:t>
                </a:r>
                <a14:m>
                  <m:oMath xmlns:m="http://schemas.openxmlformats.org/officeDocument/2006/math">
                    <m:r>
                      <a:rPr lang="en-US" altLang="zh-CN" b="1" i="1" smtClean="0">
                        <a:latin typeface="Cambria Math" panose="02040503050406030204" pitchFamily="18" charset="0"/>
                        <a:ea typeface="宋体" panose="02010600030101010101" pitchFamily="2" charset="-122"/>
                      </a:rPr>
                      <m:t>𝑻</m:t>
                    </m:r>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𝒎</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𝒏</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en-US" altLang="zh-CN" b="1"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𝟏</m:t>
                        </m:r>
                      </m:sub>
                    </m:sSub>
                    <m:r>
                      <a:rPr lang="zh-CN" altLang="en-US" b="1" i="1" dirty="0" smtClean="0">
                        <a:latin typeface="Cambria Math" panose="02040503050406030204" pitchFamily="18" charset="0"/>
                        <a:ea typeface="宋体" panose="02010600030101010101" pitchFamily="2" charset="-122"/>
                      </a:rPr>
                      <m:t>、</m:t>
                    </m:r>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𝟐</m:t>
                        </m:r>
                      </m:sub>
                    </m:sSub>
                    <m:r>
                      <a:rPr lang="zh-CN" altLang="en-US" b="1" i="1" dirty="0" smtClean="0">
                        <a:latin typeface="Cambria Math" panose="02040503050406030204" pitchFamily="18" charset="0"/>
                        <a:ea typeface="宋体" panose="02010600030101010101" pitchFamily="2" charset="-122"/>
                      </a:rPr>
                      <m:t>为</m:t>
                    </m:r>
                  </m:oMath>
                </a14:m>
                <a:r>
                  <a:rPr lang="zh-CN" altLang="en-US" b="1" dirty="0">
                    <a:latin typeface="宋体" panose="02010600030101010101" pitchFamily="2" charset="-122"/>
                    <a:ea typeface="宋体" panose="02010600030101010101" pitchFamily="2" charset="-122"/>
                  </a:rPr>
                  <a:t>原格基矢，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为整数</a:t>
                </a:r>
                <a:endParaRPr lang="en-US" altLang="zh-CN"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r>
                              <a:rPr lang="en-US" altLang="zh-CN" sz="2400" b="1" i="1" dirty="0" smtClean="0">
                                <a:latin typeface="Cambria Math" panose="02040503050406030204" pitchFamily="18" charset="0"/>
                                <a:ea typeface="宋体" panose="02010600030101010101" pitchFamily="2" charset="-122"/>
                              </a:rPr>
                              <m:t>)</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将（</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）代入（</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）得：  </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6466578"/>
              </a:xfrm>
              <a:prstGeom prst="rect">
                <a:avLst/>
              </a:prstGeom>
              <a:blipFill>
                <a:blip r:embed="rId3"/>
                <a:stretch>
                  <a:fillRect l="-101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7707DF3-0E62-4044-95B0-C7D931BE4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036" y="84558"/>
            <a:ext cx="4067175" cy="1314450"/>
          </a:xfrm>
          <a:prstGeom prst="rect">
            <a:avLst/>
          </a:prstGeom>
        </p:spPr>
      </p:pic>
    </p:spTree>
    <p:extLst>
      <p:ext uri="{BB962C8B-B14F-4D97-AF65-F5344CB8AC3E}">
        <p14:creationId xmlns:p14="http://schemas.microsoft.com/office/powerpoint/2010/main" val="243950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762375" cy="504609"/>
          </a:xfrm>
        </p:spPr>
        <p:txBody>
          <a:bodyPr>
            <a:no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536644"/>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𝝅𝝁</m:t>
                    </m:r>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𝝁</m:t>
                    </m:r>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9</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定义</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zh-CN" altLang="en-US" sz="2400" b="1" dirty="0">
                    <a:latin typeface="宋体" panose="02010600030101010101" pitchFamily="2" charset="-122"/>
                    <a:ea typeface="宋体" panose="02010600030101010101" pitchFamily="2" charset="-122"/>
                  </a:rPr>
                  <a:t>为倒格子基矢，就是（</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）中</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a:latin typeface="Cambria Math" panose="02040503050406030204" pitchFamily="18" charset="0"/>
                            <a:ea typeface="宋体" panose="02010600030101010101" pitchFamily="2" charset="-122"/>
                          </a:rPr>
                          <m:t>𝑻</m:t>
                        </m:r>
                      </m:e>
                      <m:sup>
                        <m:r>
                          <a:rPr lang="pt-BR" altLang="zh-CN" sz="2400" b="1" i="1">
                            <a:latin typeface="Cambria Math" panose="02040503050406030204" pitchFamily="18" charset="0"/>
                            <a:ea typeface="宋体" panose="02010600030101010101" pitchFamily="2" charset="-122"/>
                          </a:rPr>
                          <m:t>∗</m:t>
                        </m:r>
                      </m:sup>
                    </m:sSup>
                  </m:oMath>
                </a14:m>
                <a:r>
                  <a:rPr lang="zh-CN" altLang="en-US" sz="2400" b="1" dirty="0">
                    <a:latin typeface="宋体" panose="02010600030101010101" pitchFamily="2" charset="-122"/>
                    <a:ea typeface="宋体" panose="02010600030101010101" pitchFamily="2" charset="-122"/>
                  </a:rPr>
                  <a:t>，所以</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𝒎</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r>
                      <a:rPr lang="en-US" altLang="zh-CN" sz="2400" b="1" i="1" dirty="0">
                        <a:latin typeface="Cambria Math" panose="02040503050406030204" pitchFamily="18" charset="0"/>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𝒏</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10</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dirty="0" smtClean="0">
                        <a:latin typeface="Cambria Math" panose="02040503050406030204" pitchFamily="18" charset="0"/>
                        <a:ea typeface="宋体" panose="02010600030101010101" pitchFamily="2" charset="-122"/>
                      </a:rPr>
                      <m:t>𝝅</m:t>
                    </m:r>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𝟐</m:t>
                            </m:r>
                            <m:r>
                              <a:rPr lang="zh-CN" altLang="en-US" sz="2400" b="1" i="1" dirty="0" smtClean="0">
                                <a:latin typeface="Cambria Math" panose="02040503050406030204" pitchFamily="18" charset="0"/>
                                <a:ea typeface="宋体" panose="02010600030101010101" pitchFamily="2" charset="-122"/>
                              </a:rPr>
                              <m:t>𝝅</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𝟏</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zh-CN" altLang="en-US" b="1" i="1" dirty="0" smtClean="0">
                            <a:latin typeface="Cambria Math" panose="02040503050406030204" pitchFamily="18" charset="0"/>
                            <a:ea typeface="宋体" panose="02010600030101010101" pitchFamily="2" charset="-122"/>
                          </a:rPr>
                          <m:t>𝜹</m:t>
                        </m:r>
                      </m:e>
                      <m:sub>
                        <m:r>
                          <a:rPr lang="en-US" altLang="zh-CN" b="1" i="1" dirty="0" smtClean="0">
                            <a:latin typeface="Cambria Math" panose="02040503050406030204" pitchFamily="18" charset="0"/>
                            <a:ea typeface="宋体" panose="02010600030101010101" pitchFamily="2" charset="-122"/>
                          </a:rPr>
                          <m:t>𝒊𝒋</m:t>
                        </m:r>
                      </m:sub>
                    </m:sSub>
                  </m:oMath>
                </a14:m>
                <a:r>
                  <a:rPr lang="zh-CN" altLang="en-US" b="1" dirty="0">
                    <a:latin typeface="宋体" panose="02010600030101010101" pitchFamily="2" charset="-122"/>
                    <a:ea typeface="宋体" panose="02010600030101010101" pitchFamily="2" charset="-122"/>
                  </a:rPr>
                  <a:t>称为</a:t>
                </a:r>
                <a:r>
                  <a:rPr lang="en-US" altLang="zh-CN" b="1" dirty="0">
                    <a:latin typeface="宋体" panose="02010600030101010101" pitchFamily="2" charset="-122"/>
                    <a:ea typeface="宋体" panose="02010600030101010101" pitchFamily="2" charset="-122"/>
                  </a:rPr>
                  <a:t>Kronecker</a:t>
                </a:r>
                <a:r>
                  <a:rPr lang="zh-CN" altLang="en-US" b="1" dirty="0">
                    <a:latin typeface="宋体" panose="02010600030101010101" pitchFamily="2" charset="-122"/>
                    <a:ea typeface="宋体" panose="02010600030101010101" pitchFamily="2" charset="-122"/>
                  </a:rPr>
                  <a:t>符号，</a:t>
                </a:r>
                <a:r>
                  <a:rPr lang="en-US" altLang="zh-CN" b="1" dirty="0">
                    <a:ea typeface="宋体" panose="02010600030101010101" pitchFamily="2" charset="-122"/>
                  </a:rPr>
                  <a:t> </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的量纲是</a:t>
                </a:r>
                <a14:m>
                  <m:oMath xmlns:m="http://schemas.openxmlformats.org/officeDocument/2006/math">
                    <m:sSup>
                      <m:sSupPr>
                        <m:ctrlPr>
                          <a:rPr lang="en-US"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𝒎</m:t>
                        </m:r>
                      </m:e>
                      <m:sup>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𝟏</m:t>
                        </m:r>
                      </m:sup>
                    </m:sSup>
                    <m:r>
                      <a:rPr lang="zh-CN" altLang="en-US" b="1" i="1">
                        <a:latin typeface="Cambria Math" panose="02040503050406030204" pitchFamily="18" charset="0"/>
                        <a:ea typeface="宋体" panose="02010600030101010101" pitchFamily="2" charset="-122"/>
                      </a:rPr>
                      <m:t>，</m:t>
                    </m:r>
                  </m:oMath>
                </a14:m>
                <a:r>
                  <a:rPr lang="zh-CN" altLang="en-US"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可以理解为波失</a:t>
                </a:r>
                <a:endParaRPr lang="en-US" altLang="zh-CN" b="1" dirty="0">
                  <a:latin typeface="宋体" panose="02010600030101010101" pitchFamily="2" charset="-122"/>
                  <a:ea typeface="宋体" panose="02010600030101010101" pitchFamily="2" charset="-122"/>
                </a:endParaRPr>
              </a:p>
              <a:p>
                <a:pPr algn="just">
                  <a:lnSpc>
                    <a:spcPct val="150000"/>
                  </a:lnSpc>
                </a:pP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xmlns:a14="http://schemas.microsoft.com/office/drawing/2010/main" xmlns="" id="{46EACB92-B373-4C6B-8861-01824C399C6A}"/>
                  </a:ext>
                </a:extLst>
              </p:cNvPr>
              <p:cNvSpPr txBox="1">
                <a:spLocks noRot="1" noChangeAspect="1" noMove="1" noResize="1" noEditPoints="1" noAdjustHandles="1" noChangeArrowheads="1" noChangeShapeType="1" noTextEdit="1"/>
              </p:cNvSpPr>
              <p:nvPr/>
            </p:nvSpPr>
            <p:spPr>
              <a:xfrm>
                <a:off x="1695450" y="816746"/>
                <a:ext cx="9008009" cy="5536644"/>
              </a:xfrm>
              <a:prstGeom prst="rect">
                <a:avLst/>
              </a:prstGeom>
              <a:blipFill rotWithShape="0">
                <a:blip r:embed="rId3"/>
                <a:stretch>
                  <a:fillRect l="-1015" r="-4465"/>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8415B23A-40B7-4D20-82E6-2271A28E7C44}"/>
              </a:ext>
            </a:extLst>
          </p:cNvPr>
          <p:cNvSpPr/>
          <p:nvPr/>
        </p:nvSpPr>
        <p:spPr>
          <a:xfrm>
            <a:off x="3620278" y="215512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B3429C7-51FD-4B1F-B18C-8FDF810100D1}"/>
              </a:ext>
            </a:extLst>
          </p:cNvPr>
          <p:cNvSpPr/>
          <p:nvPr/>
        </p:nvSpPr>
        <p:spPr>
          <a:xfrm>
            <a:off x="5190931" y="428561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D48DC28C-1002-44D9-866D-9DDF8E4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725" y="276224"/>
            <a:ext cx="4781550" cy="638175"/>
          </a:xfrm>
          <a:prstGeom prst="rect">
            <a:avLst/>
          </a:prstGeom>
        </p:spPr>
      </p:pic>
    </p:spTree>
    <p:extLst>
      <p:ext uri="{BB962C8B-B14F-4D97-AF65-F5344CB8AC3E}">
        <p14:creationId xmlns:p14="http://schemas.microsoft.com/office/powerpoint/2010/main" val="118375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628249" cy="457199"/>
          </a:xfrm>
        </p:spPr>
        <p:txBody>
          <a:bodyPr>
            <a:norm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043753"/>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𝟏</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𝟐</m:t>
                        </m:r>
                      </m:sub>
                    </m:sSub>
                    <m:r>
                      <a:rPr lang="zh-CN" altLang="en-US" sz="2400" b="1" i="1">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𝟐</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𝟏</m:t>
                        </m:r>
                      </m:sub>
                    </m:sSub>
                  </m:oMath>
                </a14:m>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𝒊</m:t>
                            </m:r>
                          </m:sub>
                        </m:sSub>
                      </m:e>
                    </m:d>
                  </m:oMath>
                </a14:m>
                <a:r>
                  <a:rPr lang="en-US" altLang="zh-CN" sz="2400" b="1" dirty="0">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𝒋</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𝟏</m:t>
                    </m:r>
                    <m:r>
                      <a:rPr lang="zh-CN" altLang="en-US" sz="2400" b="1" i="1" dirty="0">
                        <a:latin typeface="Cambria Math" panose="02040503050406030204" pitchFamily="18" charset="0"/>
                        <a:ea typeface="宋体" panose="02010600030101010101" pitchFamily="2" charset="-122"/>
                      </a:rPr>
                      <m:t>，</m:t>
                    </m:r>
                  </m:oMath>
                </a14:m>
                <a:r>
                  <a:rPr lang="zh-CN" altLang="en-US" sz="2400" b="1" dirty="0">
                    <a:latin typeface="宋体" panose="02010600030101010101" pitchFamily="2" charset="-122"/>
                    <a:ea typeface="宋体" panose="02010600030101010101" pitchFamily="2" charset="-122"/>
                  </a:rPr>
                  <a:t>所以正、倒格子原格基矢数量关系：</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𝟏</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12a</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𝟐</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12b</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ea typeface="宋体" panose="02010600030101010101" pitchFamily="2" charset="-122"/>
                  </a:rPr>
                  <a:t>              </a:t>
                </a:r>
                <a14:m>
                  <m:oMath xmlns:m="http://schemas.openxmlformats.org/officeDocument/2006/math">
                    <m:r>
                      <a:rPr lang="en-US" altLang="zh-CN" b="1" i="1" dirty="0" smtClean="0">
                        <a:latin typeface="Cambria Math" panose="02040503050406030204" pitchFamily="18" charset="0"/>
                        <a:ea typeface="宋体" panose="02010600030101010101" pitchFamily="2" charset="-122"/>
                      </a:rPr>
                      <m:t> </m:t>
                    </m:r>
                    <m:r>
                      <a:rPr lang="zh-CN" altLang="en-US" b="1" i="1" dirty="0" smtClean="0">
                        <a:latin typeface="Cambria Math" panose="02040503050406030204" pitchFamily="18" charset="0"/>
                        <a:ea typeface="宋体" panose="02010600030101010101" pitchFamily="2" charset="-122"/>
                      </a:rPr>
                      <m:t>𝜸</m:t>
                    </m:r>
                  </m:oMath>
                </a14:m>
                <a:r>
                  <a:rPr lang="zh-CN" altLang="en-US" b="1" dirty="0">
                    <a:latin typeface="宋体" panose="02010600030101010101" pitchFamily="2" charset="-122"/>
                    <a:ea typeface="宋体" panose="02010600030101010101" pitchFamily="2" charset="-122"/>
                  </a:rPr>
                  <a:t>为正格基矢</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oMath>
                </a14:m>
                <a:r>
                  <a:rPr lang="zh-CN" altLang="en-US" b="1"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zh-CN" altLang="en-US" b="1" dirty="0">
                    <a:latin typeface="宋体" panose="02010600030101010101" pitchFamily="2" charset="-122"/>
                    <a:ea typeface="宋体" panose="02010600030101010101" pitchFamily="2" charset="-122"/>
                  </a:rPr>
                  <a:t>之间的夹角</a:t>
                </a:r>
                <a:endParaRPr lang="en-US" altLang="zh-CN"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043753"/>
              </a:xfrm>
              <a:prstGeom prst="rect">
                <a:avLst/>
              </a:prstGeom>
              <a:blipFill>
                <a:blip r:embed="rId3"/>
                <a:stretch>
                  <a:fillRect l="-1015" r="-108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4B8E526-8479-4B59-AE0F-7FCAC4BD2837}"/>
              </a:ext>
            </a:extLst>
          </p:cNvPr>
          <p:cNvPicPr>
            <a:picLocks noChangeAspect="1"/>
          </p:cNvPicPr>
          <p:nvPr/>
        </p:nvPicPr>
        <p:blipFill>
          <a:blip r:embed="rId4"/>
          <a:stretch>
            <a:fillRect/>
          </a:stretch>
        </p:blipFill>
        <p:spPr>
          <a:xfrm>
            <a:off x="6868302" y="276224"/>
            <a:ext cx="4781550" cy="638175"/>
          </a:xfrm>
          <a:prstGeom prst="rect">
            <a:avLst/>
          </a:prstGeom>
        </p:spPr>
      </p:pic>
    </p:spTree>
    <p:extLst>
      <p:ext uri="{BB962C8B-B14F-4D97-AF65-F5344CB8AC3E}">
        <p14:creationId xmlns:p14="http://schemas.microsoft.com/office/powerpoint/2010/main" val="236028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434592" cy="419099"/>
          </a:xfrm>
        </p:spPr>
        <p:txBody>
          <a:bodyPr>
            <a:normAutofit fontScale="90000"/>
          </a:bodyPr>
          <a:lstStyle/>
          <a:p>
            <a:r>
              <a:rPr lang="en-US" altLang="zh-CN" sz="2400" b="1" dirty="0">
                <a:latin typeface="+mj-ea"/>
              </a:rPr>
              <a:t>4.2.3 </a:t>
            </a:r>
            <a:r>
              <a:rPr lang="zh-CN" altLang="en-US" sz="2400" b="1" dirty="0">
                <a:latin typeface="+mj-ea"/>
              </a:rPr>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7" name="图片 6">
            <a:extLst>
              <a:ext uri="{FF2B5EF4-FFF2-40B4-BE49-F238E27FC236}">
                <a16:creationId xmlns:a16="http://schemas.microsoft.com/office/drawing/2014/main" id="{DB7B75CC-94A7-4BD8-AAE1-428AD61CB89D}"/>
              </a:ext>
            </a:extLst>
          </p:cNvPr>
          <p:cNvPicPr>
            <a:picLocks noChangeAspect="1"/>
          </p:cNvPicPr>
          <p:nvPr/>
        </p:nvPicPr>
        <p:blipFill rotWithShape="1">
          <a:blip r:embed="rId3">
            <a:extLst>
              <a:ext uri="{28A0092B-C50C-407E-A947-70E740481C1C}">
                <a14:useLocalDpi xmlns:a14="http://schemas.microsoft.com/office/drawing/2010/main" val="0"/>
              </a:ext>
            </a:extLst>
          </a:blip>
          <a:srcRect b="38503"/>
          <a:stretch/>
        </p:blipFill>
        <p:spPr>
          <a:xfrm>
            <a:off x="3130042" y="1040921"/>
            <a:ext cx="5534414" cy="5594305"/>
          </a:xfrm>
          <a:prstGeom prst="rect">
            <a:avLst/>
          </a:prstGeom>
        </p:spPr>
      </p:pic>
    </p:spTree>
    <p:extLst>
      <p:ext uri="{BB962C8B-B14F-4D97-AF65-F5344CB8AC3E}">
        <p14:creationId xmlns:p14="http://schemas.microsoft.com/office/powerpoint/2010/main" val="58465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552575" cy="428624"/>
          </a:xfrm>
        </p:spPr>
        <p:txBody>
          <a:bodyPr>
            <a:normAutofit/>
          </a:bodyPr>
          <a:lstStyle/>
          <a:p>
            <a:r>
              <a:rPr lang="en-US" altLang="zh-CN" sz="2400" b="1" dirty="0"/>
              <a:t>4.2.3 </a:t>
            </a:r>
            <a:r>
              <a:rPr lang="zh-CN" altLang="en-US" sz="2400" b="1" dirty="0"/>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12" name="图片 11">
            <a:extLst>
              <a:ext uri="{FF2B5EF4-FFF2-40B4-BE49-F238E27FC236}">
                <a16:creationId xmlns:a16="http://schemas.microsoft.com/office/drawing/2014/main" id="{6512AFB2-19A4-4F3E-AC0B-2816C54FFD42}"/>
              </a:ext>
            </a:extLst>
          </p:cNvPr>
          <p:cNvPicPr>
            <a:picLocks noChangeAspect="1"/>
          </p:cNvPicPr>
          <p:nvPr/>
        </p:nvPicPr>
        <p:blipFill rotWithShape="1">
          <a:blip r:embed="rId3">
            <a:extLst>
              <a:ext uri="{28A0092B-C50C-407E-A947-70E740481C1C}">
                <a14:useLocalDpi xmlns:a14="http://schemas.microsoft.com/office/drawing/2010/main" val="0"/>
              </a:ext>
            </a:extLst>
          </a:blip>
          <a:srcRect t="61497"/>
          <a:stretch/>
        </p:blipFill>
        <p:spPr>
          <a:xfrm>
            <a:off x="2802295" y="1509226"/>
            <a:ext cx="6066773" cy="3839547"/>
          </a:xfrm>
          <a:prstGeom prst="rect">
            <a:avLst/>
          </a:prstGeom>
        </p:spPr>
      </p:pic>
    </p:spTree>
    <p:extLst>
      <p:ext uri="{BB962C8B-B14F-4D97-AF65-F5344CB8AC3E}">
        <p14:creationId xmlns:p14="http://schemas.microsoft.com/office/powerpoint/2010/main" val="308867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429125" y="1278104"/>
            <a:ext cx="3333750" cy="522121"/>
          </a:xfrm>
        </p:spPr>
        <p:txBody>
          <a:bodyPr>
            <a:normAutofit fontScale="90000"/>
          </a:bodyPr>
          <a:lstStyle/>
          <a:p>
            <a:r>
              <a:rPr lang="en-US" altLang="zh-CN" sz="3600" b="1" dirty="0">
                <a:latin typeface="+mn-lt"/>
                <a:ea typeface="+mn-ea"/>
                <a:cs typeface="+mn-cs"/>
              </a:rPr>
              <a:t>4</a:t>
            </a:r>
            <a:r>
              <a:rPr lang="zh-CN" altLang="en-US" sz="3600" b="1" dirty="0">
                <a:latin typeface="+mn-lt"/>
                <a:ea typeface="+mn-ea"/>
                <a:cs typeface="+mn-cs"/>
              </a:rPr>
              <a:t>.</a:t>
            </a:r>
            <a:r>
              <a:rPr lang="en-US" altLang="zh-CN" sz="3600" b="1" dirty="0">
                <a:latin typeface="+mn-lt"/>
                <a:ea typeface="+mn-ea"/>
                <a:cs typeface="+mn-cs"/>
              </a:rPr>
              <a:t>3 </a:t>
            </a:r>
            <a:r>
              <a:rPr lang="zh-CN" altLang="en-US" sz="3600" b="1" dirty="0">
                <a:latin typeface="+mn-lt"/>
                <a:ea typeface="+mn-ea"/>
                <a:cs typeface="+mn-cs"/>
              </a:rPr>
              <a:t>表面结构测定</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429125" y="2066257"/>
            <a:ext cx="4035425" cy="3903663"/>
          </a:xfrm>
        </p:spPr>
        <p:txBody>
          <a:bodyPr rtlCol="0">
            <a:normAutofit/>
          </a:bodyPr>
          <a:lstStyle/>
          <a:p>
            <a:pPr marL="0" indent="0">
              <a:lnSpc>
                <a:spcPct val="110000"/>
              </a:lnSpc>
              <a:spcBef>
                <a:spcPct val="0"/>
              </a:spcBef>
              <a:buClr>
                <a:schemeClr val="accent1">
                  <a:lumMod val="75000"/>
                </a:schemeClr>
              </a:buClr>
              <a:buNone/>
              <a:defRPr/>
            </a:pPr>
            <a:r>
              <a:rPr lang="en-US" altLang="zh-CN" sz="2000" b="1" dirty="0"/>
              <a:t>4</a:t>
            </a:r>
            <a:r>
              <a:rPr lang="zh-CN" altLang="en-US" sz="2000" b="1" dirty="0"/>
              <a:t>.</a:t>
            </a:r>
            <a:r>
              <a:rPr lang="en-US" altLang="zh-CN" sz="2000" b="1" dirty="0"/>
              <a:t>3</a:t>
            </a:r>
            <a:r>
              <a:rPr lang="zh-CN" altLang="en-US" sz="2000" b="1" dirty="0"/>
              <a:t>.</a:t>
            </a:r>
            <a:r>
              <a:rPr lang="en-US" altLang="zh-CN" sz="2000" b="1" dirty="0"/>
              <a:t>1</a:t>
            </a:r>
            <a:r>
              <a:rPr lang="zh-CN" altLang="en-US" sz="2000" b="1" dirty="0"/>
              <a:t>低能电子辐射（</a:t>
            </a:r>
            <a:r>
              <a:rPr lang="en-US" altLang="zh-CN" sz="2000" b="1" dirty="0"/>
              <a:t>LEED</a:t>
            </a:r>
            <a:r>
              <a:rPr lang="zh-CN" altLang="en-US" sz="2000" b="1" dirty="0"/>
              <a:t>）</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4.3.2</a:t>
            </a:r>
            <a:r>
              <a:rPr lang="zh-CN" altLang="en-US" sz="2000" b="1" dirty="0"/>
              <a:t>衍射方程</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4.3.3Eward</a:t>
            </a:r>
            <a:r>
              <a:rPr lang="zh-CN" altLang="en-US" sz="2000" b="1" dirty="0"/>
              <a:t>球</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4.3.4</a:t>
            </a:r>
            <a:r>
              <a:rPr lang="zh-CN" altLang="en-US" sz="2000" b="1" dirty="0"/>
              <a:t>正格子和二维倒格子互相表示</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4.3.5</a:t>
            </a:r>
            <a:r>
              <a:rPr lang="zh-CN" altLang="en-US" sz="2000" b="1" dirty="0"/>
              <a:t>吸附层结构测定及分析</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4.3.6 LEED</a:t>
            </a:r>
            <a:r>
              <a:rPr lang="zh-CN" altLang="en-US" sz="2000" b="1" dirty="0"/>
              <a:t>实际应用</a:t>
            </a:r>
          </a:p>
          <a:p>
            <a:pPr marL="0" indent="0">
              <a:lnSpc>
                <a:spcPct val="150000"/>
              </a:lnSpc>
              <a:buClr>
                <a:schemeClr val="accent1">
                  <a:lumMod val="75000"/>
                </a:schemeClr>
              </a:buClr>
              <a:buNone/>
              <a:defRPr/>
            </a:pPr>
            <a:endParaRPr lang="zh-CN" altLang="en-US"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0F51E05-82B5-4ADC-B0F4-1A3542625F09}"/>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：张有康</a:t>
            </a:r>
            <a:r>
              <a:rPr lang="en-US" altLang="zh-CN" sz="1400" b="1" dirty="0"/>
              <a:t>(4.3)</a:t>
            </a:r>
          </a:p>
        </p:txBody>
      </p:sp>
    </p:spTree>
    <p:extLst>
      <p:ext uri="{BB962C8B-B14F-4D97-AF65-F5344CB8AC3E}">
        <p14:creationId xmlns:p14="http://schemas.microsoft.com/office/powerpoint/2010/main" val="370346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E0B38B3E-202B-4AC8-810C-DA20E7FA627A}"/>
              </a:ext>
            </a:extLst>
          </p:cNvPr>
          <p:cNvSpPr>
            <a:spLocks noGrp="1" noChangeArrowheads="1"/>
          </p:cNvSpPr>
          <p:nvPr>
            <p:ph type="body" idx="4294967295"/>
          </p:nvPr>
        </p:nvSpPr>
        <p:spPr>
          <a:xfrm>
            <a:off x="1163722" y="2665582"/>
            <a:ext cx="9723353" cy="1382544"/>
          </a:xfrm>
        </p:spPr>
        <p:txBody>
          <a:bodyPr/>
          <a:lstStyle/>
          <a:p>
            <a:pPr>
              <a:lnSpc>
                <a:spcPct val="150000"/>
              </a:lnSpc>
              <a:buFontTx/>
              <a:buNone/>
            </a:pPr>
            <a:r>
              <a:rPr lang="zh-CN" altLang="en-US" dirty="0">
                <a:latin typeface="+mn-ea"/>
              </a:rPr>
              <a:t>     低能电子衍射简称LEED,是一种用低能量电子束测定晶体表面原子结构、研究单晶表面层原子排列的实验技术。</a:t>
            </a:r>
          </a:p>
        </p:txBody>
      </p:sp>
      <p:sp>
        <p:nvSpPr>
          <p:cNvPr id="4" name="标题 1">
            <a:extLst>
              <a:ext uri="{FF2B5EF4-FFF2-40B4-BE49-F238E27FC236}">
                <a16:creationId xmlns:a16="http://schemas.microsoft.com/office/drawing/2014/main" id="{469DDAD2-0234-446D-8E4B-0E5CEA1ADBAB}"/>
              </a:ext>
            </a:extLst>
          </p:cNvPr>
          <p:cNvSpPr txBox="1">
            <a:spLocks/>
          </p:cNvSpPr>
          <p:nvPr/>
        </p:nvSpPr>
        <p:spPr>
          <a:xfrm>
            <a:off x="1695450" y="1"/>
            <a:ext cx="2857500" cy="438149"/>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4.3.1 </a:t>
            </a:r>
            <a:r>
              <a:rPr lang="zh-CN" altLang="en-US" sz="2400" b="1" dirty="0"/>
              <a:t>低能电子衍射</a:t>
            </a:r>
          </a:p>
        </p:txBody>
      </p:sp>
      <p:pic>
        <p:nvPicPr>
          <p:cNvPr id="5" name="图片 4">
            <a:extLst>
              <a:ext uri="{FF2B5EF4-FFF2-40B4-BE49-F238E27FC236}">
                <a16:creationId xmlns:a16="http://schemas.microsoft.com/office/drawing/2014/main" id="{25B95074-ED4B-4C13-B142-649A0EA42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75807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114801" y="615989"/>
            <a:ext cx="3562349" cy="998371"/>
          </a:xfrm>
        </p:spPr>
        <p:txBody>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1 </a:t>
            </a:r>
            <a:r>
              <a:rPr lang="zh-CN" altLang="en-US" sz="4000" b="1" dirty="0">
                <a:latin typeface="+mn-lt"/>
                <a:ea typeface="+mn-ea"/>
                <a:cs typeface="+mn-cs"/>
              </a:rPr>
              <a:t>二维晶体学</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3688556" y="2248738"/>
            <a:ext cx="4814888" cy="3170988"/>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1</a:t>
            </a:r>
            <a:r>
              <a:rPr lang="zh-CN" altLang="en-US" b="1" dirty="0"/>
              <a:t>.</a:t>
            </a:r>
            <a:r>
              <a:rPr lang="en-US" altLang="zh-CN" b="1" dirty="0"/>
              <a:t>1</a:t>
            </a:r>
            <a:r>
              <a:rPr lang="zh-CN" altLang="en-US" b="1" dirty="0"/>
              <a:t>二维点阵和基元结构</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4.1.2</a:t>
            </a:r>
            <a:r>
              <a:rPr lang="zh-CN" altLang="en-US" b="1" dirty="0"/>
              <a:t>二维晶体结构的对称性</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4.1.3</a:t>
            </a:r>
            <a:r>
              <a:rPr lang="zh-CN" altLang="en-US" b="1" dirty="0"/>
              <a:t>二维</a:t>
            </a:r>
            <a:r>
              <a:rPr lang="en-US" altLang="zh-CN" b="1" dirty="0"/>
              <a:t>Bravais</a:t>
            </a:r>
            <a:r>
              <a:rPr lang="zh-CN" altLang="en-US" b="1" dirty="0"/>
              <a:t>及四个晶系</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4.1.4</a:t>
            </a:r>
            <a:r>
              <a:rPr lang="zh-CN" altLang="en-US" b="1" dirty="0"/>
              <a:t>二维表面结构表示</a:t>
            </a:r>
          </a:p>
        </p:txBody>
      </p:sp>
      <p:sp>
        <p:nvSpPr>
          <p:cNvPr id="4" name="文本框 3">
            <a:extLst>
              <a:ext uri="{FF2B5EF4-FFF2-40B4-BE49-F238E27FC236}">
                <a16:creationId xmlns:a16="http://schemas.microsoft.com/office/drawing/2014/main" id="{15E80E91-B526-46E3-BC4A-4FC83FFE6306}"/>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：周晓宵</a:t>
            </a:r>
            <a:r>
              <a:rPr lang="en-US" altLang="zh-CN" sz="1400" b="1" dirty="0"/>
              <a:t>(4.1)</a:t>
            </a:r>
          </a:p>
        </p:txBody>
      </p:sp>
    </p:spTree>
    <p:extLst>
      <p:ext uri="{BB962C8B-B14F-4D97-AF65-F5344CB8AC3E}">
        <p14:creationId xmlns:p14="http://schemas.microsoft.com/office/powerpoint/2010/main" val="55075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C068D824-3466-4F0F-A9AA-207D7712775A}"/>
              </a:ext>
            </a:extLst>
          </p:cNvPr>
          <p:cNvGrpSpPr>
            <a:grpSpLocks/>
          </p:cNvGrpSpPr>
          <p:nvPr/>
        </p:nvGrpSpPr>
        <p:grpSpPr bwMode="auto">
          <a:xfrm>
            <a:off x="1919288" y="404813"/>
            <a:ext cx="8858250" cy="5903912"/>
            <a:chOff x="0" y="0"/>
            <a:chExt cx="12642" cy="7768"/>
          </a:xfrm>
        </p:grpSpPr>
        <p:pic>
          <p:nvPicPr>
            <p:cNvPr id="11273" name="任意多边形 35">
              <a:extLst>
                <a:ext uri="{FF2B5EF4-FFF2-40B4-BE49-F238E27FC236}">
                  <a16:creationId xmlns:a16="http://schemas.microsoft.com/office/drawing/2014/main" id="{C72BBFD6-46AD-453D-877C-9EDC8787E0F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0" y="0"/>
              <a:ext cx="4809" cy="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4">
              <a:extLst>
                <a:ext uri="{FF2B5EF4-FFF2-40B4-BE49-F238E27FC236}">
                  <a16:creationId xmlns:a16="http://schemas.microsoft.com/office/drawing/2014/main" id="{EEA48C9C-F3B5-4D7B-B847-77FFDAA99400}"/>
                </a:ext>
              </a:extLst>
            </p:cNvPr>
            <p:cNvGrpSpPr>
              <a:grpSpLocks/>
            </p:cNvGrpSpPr>
            <p:nvPr/>
          </p:nvGrpSpPr>
          <p:grpSpPr bwMode="auto">
            <a:xfrm>
              <a:off x="1362" y="340"/>
              <a:ext cx="11280" cy="6913"/>
              <a:chOff x="0" y="0"/>
              <a:chExt cx="11280" cy="6913"/>
            </a:xfrm>
          </p:grpSpPr>
          <p:pic>
            <p:nvPicPr>
              <p:cNvPr id="11275" name="矩形 67">
                <a:extLst>
                  <a:ext uri="{FF2B5EF4-FFF2-40B4-BE49-F238E27FC236}">
                    <a16:creationId xmlns:a16="http://schemas.microsoft.com/office/drawing/2014/main" id="{0637C1E3-580F-4CA4-91D6-7F23EC2F54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 y="40"/>
                <a:ext cx="8063"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矩形 72">
                <a:extLst>
                  <a:ext uri="{FF2B5EF4-FFF2-40B4-BE49-F238E27FC236}">
                    <a16:creationId xmlns:a16="http://schemas.microsoft.com/office/drawing/2014/main" id="{736C9742-A83A-42F3-858D-DE3459E8EA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 y="1433"/>
                <a:ext cx="8850"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矩形 78">
                <a:extLst>
                  <a:ext uri="{FF2B5EF4-FFF2-40B4-BE49-F238E27FC236}">
                    <a16:creationId xmlns:a16="http://schemas.microsoft.com/office/drawing/2014/main" id="{6F1ECF4B-7A20-4A72-A4BE-CD2CE413F05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 y="2823"/>
                <a:ext cx="964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矩形 84">
                <a:extLst>
                  <a:ext uri="{FF2B5EF4-FFF2-40B4-BE49-F238E27FC236}">
                    <a16:creationId xmlns:a16="http://schemas.microsoft.com/office/drawing/2014/main" id="{4C585787-88E0-4113-983A-64DD6AE2804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 y="4215"/>
                <a:ext cx="10485"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矩形 90">
                <a:extLst>
                  <a:ext uri="{FF2B5EF4-FFF2-40B4-BE49-F238E27FC236}">
                    <a16:creationId xmlns:a16="http://schemas.microsoft.com/office/drawing/2014/main" id="{4469FB60-1888-49E6-B762-C807C9FE09D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598"/>
                <a:ext cx="11280"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TextBox 61">
                <a:extLst>
                  <a:ext uri="{FF2B5EF4-FFF2-40B4-BE49-F238E27FC236}">
                    <a16:creationId xmlns:a16="http://schemas.microsoft.com/office/drawing/2014/main" id="{03E65EF4-ECBD-4DC6-9155-8F52089426FA}"/>
                  </a:ext>
                </a:extLst>
              </p:cNvPr>
              <p:cNvSpPr txBox="1">
                <a:spLocks noChangeArrowheads="1"/>
              </p:cNvSpPr>
              <p:nvPr/>
            </p:nvSpPr>
            <p:spPr bwMode="auto">
              <a:xfrm>
                <a:off x="2760" y="2738"/>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1281" name="TextBox 34">
                <a:extLst>
                  <a:ext uri="{FF2B5EF4-FFF2-40B4-BE49-F238E27FC236}">
                    <a16:creationId xmlns:a16="http://schemas.microsoft.com/office/drawing/2014/main" id="{2695D27D-51FD-4562-9BEE-DB420C73911B}"/>
                  </a:ext>
                </a:extLst>
              </p:cNvPr>
              <p:cNvSpPr txBox="1">
                <a:spLocks noChangeArrowheads="1"/>
              </p:cNvSpPr>
              <p:nvPr/>
            </p:nvSpPr>
            <p:spPr bwMode="auto">
              <a:xfrm>
                <a:off x="3510" y="2978"/>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2" name="TextBox 71">
                <a:extLst>
                  <a:ext uri="{FF2B5EF4-FFF2-40B4-BE49-F238E27FC236}">
                    <a16:creationId xmlns:a16="http://schemas.microsoft.com/office/drawing/2014/main" id="{02E16E56-219E-4590-A419-6CC09BD65C03}"/>
                  </a:ext>
                </a:extLst>
              </p:cNvPr>
              <p:cNvSpPr txBox="1">
                <a:spLocks noChangeArrowheads="1"/>
              </p:cNvSpPr>
              <p:nvPr/>
            </p:nvSpPr>
            <p:spPr bwMode="auto">
              <a:xfrm>
                <a:off x="2687" y="4338"/>
                <a:ext cx="427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3" name="TextBox 71">
                <a:extLst>
                  <a:ext uri="{FF2B5EF4-FFF2-40B4-BE49-F238E27FC236}">
                    <a16:creationId xmlns:a16="http://schemas.microsoft.com/office/drawing/2014/main" id="{361FBEE7-B616-439F-A2D9-9F2AE35F331D}"/>
                  </a:ext>
                </a:extLst>
              </p:cNvPr>
              <p:cNvSpPr txBox="1">
                <a:spLocks noChangeArrowheads="1"/>
              </p:cNvSpPr>
              <p:nvPr/>
            </p:nvSpPr>
            <p:spPr bwMode="auto">
              <a:xfrm>
                <a:off x="1940" y="5740"/>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4" name="TextBox 61">
                <a:extLst>
                  <a:ext uri="{FF2B5EF4-FFF2-40B4-BE49-F238E27FC236}">
                    <a16:creationId xmlns:a16="http://schemas.microsoft.com/office/drawing/2014/main" id="{900B77DA-368D-4F11-B2E8-F4120EF92816}"/>
                  </a:ext>
                </a:extLst>
              </p:cNvPr>
              <p:cNvSpPr txBox="1">
                <a:spLocks noChangeArrowheads="1"/>
              </p:cNvSpPr>
              <p:nvPr/>
            </p:nvSpPr>
            <p:spPr bwMode="auto">
              <a:xfrm>
                <a:off x="4255" y="0"/>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sp>
        <p:nvSpPr>
          <p:cNvPr id="11267" name="Text Box 15">
            <a:extLst>
              <a:ext uri="{FF2B5EF4-FFF2-40B4-BE49-F238E27FC236}">
                <a16:creationId xmlns:a16="http://schemas.microsoft.com/office/drawing/2014/main" id="{93BE166F-5301-4A09-95C2-BEE91FB419A8}"/>
              </a:ext>
            </a:extLst>
          </p:cNvPr>
          <p:cNvSpPr txBox="1">
            <a:spLocks noChangeArrowheads="1"/>
          </p:cNvSpPr>
          <p:nvPr/>
        </p:nvSpPr>
        <p:spPr bwMode="auto">
          <a:xfrm>
            <a:off x="5664201" y="836614"/>
            <a:ext cx="46783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dirty="0">
                <a:solidFill>
                  <a:srgbClr val="000000"/>
                </a:solidFill>
                <a:latin typeface="楷体" panose="02010609060101010101" pitchFamily="49" charset="-122"/>
              </a:rPr>
              <a:t>如今，LEED成为表面实验研究的标准手段。</a:t>
            </a:r>
          </a:p>
          <a:p>
            <a:pPr eaLnBrk="1" hangingPunct="1"/>
            <a:endParaRPr lang="zh-CN" altLang="en-US" dirty="0">
              <a:solidFill>
                <a:srgbClr val="000000"/>
              </a:solidFill>
              <a:ea typeface="宋体" panose="02010600030101010101" pitchFamily="2" charset="-122"/>
            </a:endParaRPr>
          </a:p>
        </p:txBody>
      </p:sp>
      <p:sp>
        <p:nvSpPr>
          <p:cNvPr id="11268" name="Text Box 16">
            <a:extLst>
              <a:ext uri="{FF2B5EF4-FFF2-40B4-BE49-F238E27FC236}">
                <a16:creationId xmlns:a16="http://schemas.microsoft.com/office/drawing/2014/main" id="{D5E6F1E6-764A-416E-9B16-42ED957AD6D8}"/>
              </a:ext>
            </a:extLst>
          </p:cNvPr>
          <p:cNvSpPr txBox="1">
            <a:spLocks noChangeArrowheads="1"/>
          </p:cNvSpPr>
          <p:nvPr/>
        </p:nvSpPr>
        <p:spPr bwMode="auto">
          <a:xfrm>
            <a:off x="5159375" y="1917700"/>
            <a:ext cx="3969356" cy="39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70年代开始，对表面结构进行研究。</a:t>
            </a:r>
            <a:r>
              <a:rPr lang="zh-CN" altLang="en-US">
                <a:solidFill>
                  <a:srgbClr val="000000"/>
                </a:solidFill>
                <a:ea typeface="宋体" panose="02010600030101010101" pitchFamily="2" charset="-122"/>
              </a:rPr>
              <a:t> </a:t>
            </a:r>
          </a:p>
        </p:txBody>
      </p:sp>
      <p:sp>
        <p:nvSpPr>
          <p:cNvPr id="11269" name="Text Box 17">
            <a:extLst>
              <a:ext uri="{FF2B5EF4-FFF2-40B4-BE49-F238E27FC236}">
                <a16:creationId xmlns:a16="http://schemas.microsoft.com/office/drawing/2014/main" id="{B84EDAA5-B9DD-4E2E-B207-787147EE4699}"/>
              </a:ext>
            </a:extLst>
          </p:cNvPr>
          <p:cNvSpPr txBox="1">
            <a:spLocks noChangeArrowheads="1"/>
          </p:cNvSpPr>
          <p:nvPr/>
        </p:nvSpPr>
        <p:spPr bwMode="auto">
          <a:xfrm>
            <a:off x="4584700" y="2997201"/>
            <a:ext cx="5759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50年代，人们开始研究气体在单晶表面的吸附现象。</a:t>
            </a:r>
          </a:p>
          <a:p>
            <a:pPr eaLnBrk="1" hangingPunct="1"/>
            <a:endParaRPr lang="zh-CN" altLang="en-US">
              <a:solidFill>
                <a:srgbClr val="000000"/>
              </a:solidFill>
              <a:ea typeface="宋体" panose="02010600030101010101" pitchFamily="2" charset="-122"/>
            </a:endParaRPr>
          </a:p>
        </p:txBody>
      </p:sp>
      <p:sp>
        <p:nvSpPr>
          <p:cNvPr id="11270" name="Text Box 18">
            <a:extLst>
              <a:ext uri="{FF2B5EF4-FFF2-40B4-BE49-F238E27FC236}">
                <a16:creationId xmlns:a16="http://schemas.microsoft.com/office/drawing/2014/main" id="{26D9B23D-5C13-43CC-A71C-BFA17B85A358}"/>
              </a:ext>
            </a:extLst>
          </p:cNvPr>
          <p:cNvSpPr txBox="1">
            <a:spLocks noChangeArrowheads="1"/>
          </p:cNvSpPr>
          <p:nvPr/>
        </p:nvSpPr>
        <p:spPr bwMode="auto">
          <a:xfrm>
            <a:off x="4079876" y="4076700"/>
            <a:ext cx="5067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latin typeface="楷体" panose="02010609060101010101" pitchFamily="49" charset="-122"/>
                <a:sym typeface="Arial" panose="020B0604020202020204" pitchFamily="34" charset="0"/>
              </a:rPr>
              <a:t>30年代后，人们开始了低能电子衍射方面的研究</a:t>
            </a:r>
          </a:p>
        </p:txBody>
      </p:sp>
      <p:sp>
        <p:nvSpPr>
          <p:cNvPr id="11271" name="Text Box 19">
            <a:extLst>
              <a:ext uri="{FF2B5EF4-FFF2-40B4-BE49-F238E27FC236}">
                <a16:creationId xmlns:a16="http://schemas.microsoft.com/office/drawing/2014/main" id="{ADE74A42-54BB-4F9D-A8FE-883AFA69B50C}"/>
              </a:ext>
            </a:extLst>
          </p:cNvPr>
          <p:cNvSpPr txBox="1">
            <a:spLocks noChangeArrowheads="1"/>
          </p:cNvSpPr>
          <p:nvPr/>
        </p:nvSpPr>
        <p:spPr bwMode="auto">
          <a:xfrm>
            <a:off x="3432176" y="5156200"/>
            <a:ext cx="7058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ea typeface="宋体" panose="02010600030101010101" pitchFamily="2" charset="-122"/>
              </a:rPr>
              <a:t>1</a:t>
            </a:r>
            <a:r>
              <a:rPr lang="zh-CN" altLang="en-US">
                <a:solidFill>
                  <a:srgbClr val="000000"/>
                </a:solidFill>
                <a:latin typeface="楷体" panose="02010609060101010101" pitchFamily="49" charset="-122"/>
                <a:sym typeface="Arial" panose="020B0604020202020204" pitchFamily="34" charset="0"/>
              </a:rPr>
              <a:t>921年 Davisson 和Germer研究了电子束在单晶表面的散射现象</a:t>
            </a:r>
            <a:r>
              <a:rPr lang="zh-CN" altLang="en-US">
                <a:solidFill>
                  <a:srgbClr val="000000"/>
                </a:solidFill>
                <a:ea typeface="宋体" panose="02010600030101010101" pitchFamily="2" charset="-122"/>
              </a:rPr>
              <a:t>。</a:t>
            </a:r>
          </a:p>
        </p:txBody>
      </p:sp>
      <p:sp>
        <p:nvSpPr>
          <p:cNvPr id="11272" name="Text Box 20">
            <a:extLst>
              <a:ext uri="{FF2B5EF4-FFF2-40B4-BE49-F238E27FC236}">
                <a16:creationId xmlns:a16="http://schemas.microsoft.com/office/drawing/2014/main" id="{42B873F0-C2C6-45D8-B449-A8FD3F05FBFA}"/>
              </a:ext>
            </a:extLst>
          </p:cNvPr>
          <p:cNvSpPr txBox="1">
            <a:spLocks noChangeArrowheads="1"/>
          </p:cNvSpPr>
          <p:nvPr/>
        </p:nvSpPr>
        <p:spPr bwMode="auto">
          <a:xfrm>
            <a:off x="2503488" y="836614"/>
            <a:ext cx="2081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olidFill>
                  <a:srgbClr val="000000"/>
                </a:solidFill>
              </a:rPr>
              <a:t>     发   展</a:t>
            </a:r>
          </a:p>
        </p:txBody>
      </p:sp>
      <p:pic>
        <p:nvPicPr>
          <p:cNvPr id="21" name="图片 20">
            <a:extLst>
              <a:ext uri="{FF2B5EF4-FFF2-40B4-BE49-F238E27FC236}">
                <a16:creationId xmlns:a16="http://schemas.microsoft.com/office/drawing/2014/main" id="{A3D8CE7E-392F-4201-8EE3-A2E0F966F2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87819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descr="08C8237AFA994c97AAC7C162F7C266E3# #文本框 109">
            <a:extLst>
              <a:ext uri="{FF2B5EF4-FFF2-40B4-BE49-F238E27FC236}">
                <a16:creationId xmlns:a16="http://schemas.microsoft.com/office/drawing/2014/main" id="{17009F03-1D97-4561-841F-46951E0F55D4}"/>
              </a:ext>
            </a:extLst>
          </p:cNvPr>
          <p:cNvSpPr txBox="1">
            <a:spLocks noChangeArrowheads="1"/>
          </p:cNvSpPr>
          <p:nvPr/>
        </p:nvSpPr>
        <p:spPr bwMode="auto">
          <a:xfrm>
            <a:off x="2114550" y="105727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a typeface="黑体" panose="02010609060101010101" pitchFamily="49" charset="-122"/>
            </a:endParaRPr>
          </a:p>
        </p:txBody>
      </p:sp>
      <p:pic>
        <p:nvPicPr>
          <p:cNvPr id="13315" name="Picture 3" descr="C7FFC4BC560849a5AADD9F90E511C3D0# #图片框 111">
            <a:extLst>
              <a:ext uri="{FF2B5EF4-FFF2-40B4-BE49-F238E27FC236}">
                <a16:creationId xmlns:a16="http://schemas.microsoft.com/office/drawing/2014/main" id="{9B953443-0117-4283-B3E2-859DE1D16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774825"/>
            <a:ext cx="6459538"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4" descr="5FB2914525A84a9a938AC88F066CCAE1# #文本框 297">
            <a:extLst>
              <a:ext uri="{FF2B5EF4-FFF2-40B4-BE49-F238E27FC236}">
                <a16:creationId xmlns:a16="http://schemas.microsoft.com/office/drawing/2014/main" id="{1F251170-48C1-4862-8C9D-B4D5EB58C1D8}"/>
              </a:ext>
            </a:extLst>
          </p:cNvPr>
          <p:cNvSpPr txBox="1">
            <a:spLocks noChangeArrowheads="1"/>
          </p:cNvSpPr>
          <p:nvPr/>
        </p:nvSpPr>
        <p:spPr bwMode="auto">
          <a:xfrm>
            <a:off x="6467476" y="1774826"/>
            <a:ext cx="402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000">
                <a:solidFill>
                  <a:srgbClr val="000000"/>
                </a:solidFill>
                <a:ea typeface="宋体" panose="02010600030101010101" pitchFamily="2" charset="-122"/>
              </a:rPr>
              <a:t>      </a:t>
            </a:r>
            <a:endParaRPr lang="zh-CN" altLang="en-US" sz="2800">
              <a:solidFill>
                <a:srgbClr val="000000"/>
              </a:solidFill>
              <a:latin typeface="楷体" panose="02010609060101010101" pitchFamily="49" charset="-122"/>
            </a:endParaRPr>
          </a:p>
        </p:txBody>
      </p:sp>
      <p:sp>
        <p:nvSpPr>
          <p:cNvPr id="13317" name="Text Box 5" descr="59C22F7AB61F413eA5DFFFE0C5813492# #文本框 298">
            <a:extLst>
              <a:ext uri="{FF2B5EF4-FFF2-40B4-BE49-F238E27FC236}">
                <a16:creationId xmlns:a16="http://schemas.microsoft.com/office/drawing/2014/main" id="{33BB7FE8-B8AB-4FDE-AB97-989132FD6D05}"/>
              </a:ext>
            </a:extLst>
          </p:cNvPr>
          <p:cNvSpPr txBox="1">
            <a:spLocks noChangeArrowheads="1"/>
          </p:cNvSpPr>
          <p:nvPr/>
        </p:nvSpPr>
        <p:spPr bwMode="auto">
          <a:xfrm>
            <a:off x="3875088" y="5759450"/>
            <a:ext cx="47609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rPr>
              <a:t>        </a:t>
            </a:r>
            <a:r>
              <a:rPr lang="zh-CN" altLang="en-US" sz="2800">
                <a:solidFill>
                  <a:srgbClr val="000000"/>
                </a:solidFill>
              </a:rPr>
              <a:t>低能电子衍射实验装置图</a:t>
            </a:r>
          </a:p>
        </p:txBody>
      </p:sp>
      <p:grpSp>
        <p:nvGrpSpPr>
          <p:cNvPr id="13318" name="Group 6">
            <a:extLst>
              <a:ext uri="{FF2B5EF4-FFF2-40B4-BE49-F238E27FC236}">
                <a16:creationId xmlns:a16="http://schemas.microsoft.com/office/drawing/2014/main" id="{83B31EC7-1887-4E4F-84DF-BF33581BE455}"/>
              </a:ext>
            </a:extLst>
          </p:cNvPr>
          <p:cNvGrpSpPr>
            <a:grpSpLocks/>
          </p:cNvGrpSpPr>
          <p:nvPr/>
        </p:nvGrpSpPr>
        <p:grpSpPr bwMode="auto">
          <a:xfrm>
            <a:off x="3117851" y="688975"/>
            <a:ext cx="6048375" cy="795976"/>
            <a:chOff x="0" y="0"/>
            <a:chExt cx="9822" cy="1247"/>
          </a:xfrm>
        </p:grpSpPr>
        <p:sp>
          <p:nvSpPr>
            <p:cNvPr id="13319" name="矩形​​ 12">
              <a:extLst>
                <a:ext uri="{FF2B5EF4-FFF2-40B4-BE49-F238E27FC236}">
                  <a16:creationId xmlns:a16="http://schemas.microsoft.com/office/drawing/2014/main" id="{922F4A9B-1656-4DFA-880F-6AEEEF3D8381}"/>
                </a:ext>
              </a:extLst>
            </p:cNvPr>
            <p:cNvSpPr>
              <a:spLocks noChangeArrowheads="1"/>
            </p:cNvSpPr>
            <p:nvPr/>
          </p:nvSpPr>
          <p:spPr bwMode="auto">
            <a:xfrm>
              <a:off x="0" y="0"/>
              <a:ext cx="9822" cy="1247"/>
            </a:xfrm>
            <a:prstGeom prst="rect">
              <a:avLst/>
            </a:prstGeom>
            <a:gradFill rotWithShape="1">
              <a:gsLst>
                <a:gs pos="0">
                  <a:srgbClr val="A6A6A6"/>
                </a:gs>
                <a:gs pos="13000">
                  <a:srgbClr val="A6A6A6"/>
                </a:gs>
                <a:gs pos="100000">
                  <a:srgbClr val="F2F2F2"/>
                </a:gs>
              </a:gsLst>
              <a:lin ang="5400000"/>
            </a:gradFill>
            <a:ln w="3175">
              <a:solidFill>
                <a:srgbClr val="BFBFBF"/>
              </a:solidFill>
              <a:miter lim="800000"/>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ea typeface="宋体" panose="02010600030101010101" pitchFamily="2" charset="-122"/>
              </a:endParaRPr>
            </a:p>
          </p:txBody>
        </p:sp>
        <p:sp>
          <p:nvSpPr>
            <p:cNvPr id="13320" name="Text Box 8" descr="83F454BBDA8240ebA00A48792C38D751# #文本框 139">
              <a:extLst>
                <a:ext uri="{FF2B5EF4-FFF2-40B4-BE49-F238E27FC236}">
                  <a16:creationId xmlns:a16="http://schemas.microsoft.com/office/drawing/2014/main" id="{22AA656E-DE4A-4897-9E57-FD0954F8397C}"/>
                </a:ext>
              </a:extLst>
            </p:cNvPr>
            <p:cNvSpPr txBox="1">
              <a:spLocks noChangeArrowheads="1"/>
            </p:cNvSpPr>
            <p:nvPr/>
          </p:nvSpPr>
          <p:spPr bwMode="auto">
            <a:xfrm>
              <a:off x="1588" y="114"/>
              <a:ext cx="7110"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a:solidFill>
                    <a:srgbClr val="000000"/>
                  </a:solidFill>
                  <a:ea typeface="黑体" panose="02010609060101010101" pitchFamily="49" charset="-122"/>
                </a:rPr>
                <a:t> </a:t>
              </a:r>
              <a:r>
                <a:rPr lang="zh-CN" altLang="en-US" sz="3600">
                  <a:solidFill>
                    <a:srgbClr val="000000"/>
                  </a:solidFill>
                  <a:ea typeface="黑体" panose="02010609060101010101" pitchFamily="49" charset="-122"/>
                </a:rPr>
                <a:t>      </a:t>
              </a:r>
              <a:r>
                <a:rPr lang="zh-CN" altLang="en-US" sz="3200">
                  <a:solidFill>
                    <a:srgbClr val="000000"/>
                  </a:solidFill>
                </a:rPr>
                <a:t>低能衍射基本装置</a:t>
              </a:r>
            </a:p>
          </p:txBody>
        </p:sp>
        <p:sp>
          <p:nvSpPr>
            <p:cNvPr id="13321" name="矩形​​ 8">
              <a:extLst>
                <a:ext uri="{FF2B5EF4-FFF2-40B4-BE49-F238E27FC236}">
                  <a16:creationId xmlns:a16="http://schemas.microsoft.com/office/drawing/2014/main" id="{AAAA1B89-151F-40D6-B5D6-6E3232AEF1D9}"/>
                </a:ext>
              </a:extLst>
            </p:cNvPr>
            <p:cNvSpPr>
              <a:spLocks noChangeArrowheads="1"/>
            </p:cNvSpPr>
            <p:nvPr/>
          </p:nvSpPr>
          <p:spPr bwMode="auto">
            <a:xfrm>
              <a:off x="0" y="0"/>
              <a:ext cx="1770" cy="1247"/>
            </a:xfrm>
            <a:prstGeom prst="rect">
              <a:avLst/>
            </a:prstGeom>
            <a:solidFill>
              <a:schemeClr val="tx1">
                <a:alpha val="79999"/>
              </a:schemeClr>
            </a:solidFill>
            <a:ln w="3175">
              <a:solidFill>
                <a:srgbClr val="BFBFBF"/>
              </a:solidFill>
              <a:miter lim="800000"/>
              <a:headEnd/>
              <a:tailEnd/>
            </a:ln>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000000"/>
                </a:solidFill>
                <a:ea typeface="宋体" panose="02010600030101010101" pitchFamily="2" charset="-122"/>
              </a:endParaRPr>
            </a:p>
          </p:txBody>
        </p:sp>
      </p:grpSp>
      <p:pic>
        <p:nvPicPr>
          <p:cNvPr id="10" name="图片 9">
            <a:extLst>
              <a:ext uri="{FF2B5EF4-FFF2-40B4-BE49-F238E27FC236}">
                <a16:creationId xmlns:a16="http://schemas.microsoft.com/office/drawing/2014/main" id="{12ADB27C-849A-4775-B015-86BFFA178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95993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968C31F0C384c83AA35ACEF6101059C# #图片框 72">
            <a:extLst>
              <a:ext uri="{FF2B5EF4-FFF2-40B4-BE49-F238E27FC236}">
                <a16:creationId xmlns:a16="http://schemas.microsoft.com/office/drawing/2014/main" id="{EF078BD6-A447-4F9B-BBDA-5517428C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31889"/>
            <a:ext cx="41751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descr="45F314ECAE114dee84B36D9AE6DAB678# #图片框 73">
            <a:extLst>
              <a:ext uri="{FF2B5EF4-FFF2-40B4-BE49-F238E27FC236}">
                <a16:creationId xmlns:a16="http://schemas.microsoft.com/office/drawing/2014/main" id="{BF0D2862-F62F-45AB-848F-FA04D406A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1327151"/>
            <a:ext cx="41846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78F9A66C0011413987DF876F04071B0B# #图片框 74">
            <a:extLst>
              <a:ext uri="{FF2B5EF4-FFF2-40B4-BE49-F238E27FC236}">
                <a16:creationId xmlns:a16="http://schemas.microsoft.com/office/drawing/2014/main" id="{818B62C4-962F-4E74-A4E9-7B23DD47E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1" y="4740275"/>
            <a:ext cx="2695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descr="BC26C23352924b97B9A2E681610E4C12# #文本框 76">
            <a:extLst>
              <a:ext uri="{FF2B5EF4-FFF2-40B4-BE49-F238E27FC236}">
                <a16:creationId xmlns:a16="http://schemas.microsoft.com/office/drawing/2014/main" id="{1868931B-3BFD-4563-88D1-C6DD20FB125C}"/>
              </a:ext>
            </a:extLst>
          </p:cNvPr>
          <p:cNvSpPr txBox="1">
            <a:spLocks noChangeArrowheads="1"/>
          </p:cNvSpPr>
          <p:nvPr/>
        </p:nvSpPr>
        <p:spPr bwMode="auto">
          <a:xfrm>
            <a:off x="1774825" y="5508626"/>
            <a:ext cx="80645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400">
                <a:solidFill>
                  <a:srgbClr val="000000"/>
                </a:solidFill>
                <a:sym typeface="宋体" panose="02010600030101010101" pitchFamily="2" charset="-122"/>
              </a:rPr>
              <a:t>     基本结构图：衍射电子可用两种不同的接收器来探测，一种用法拉第接收器，另一种用屏幕显示。</a:t>
            </a:r>
          </a:p>
          <a:p>
            <a:pPr eaLnBrk="1" hangingPunct="1"/>
            <a:endParaRPr lang="zh-CN" altLang="en-US" sz="200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Rectangle 6" descr="E479A154A4784b6fB8E296C5355C2CE8# #矩形 77">
            <a:extLst>
              <a:ext uri="{FF2B5EF4-FFF2-40B4-BE49-F238E27FC236}">
                <a16:creationId xmlns:a16="http://schemas.microsoft.com/office/drawing/2014/main" id="{D2CB11A3-549E-42CB-AA3A-1D5808885FBB}"/>
              </a:ext>
            </a:extLst>
          </p:cNvPr>
          <p:cNvSpPr>
            <a:spLocks noChangeArrowheads="1"/>
          </p:cNvSpPr>
          <p:nvPr/>
        </p:nvSpPr>
        <p:spPr bwMode="auto">
          <a:xfrm>
            <a:off x="2062163" y="1327151"/>
            <a:ext cx="3529012" cy="32178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sp>
        <p:nvSpPr>
          <p:cNvPr id="14343" name="Rectangle 7" descr="2FE827B95AFD47f6863AD40595FADF66# #矩形 78">
            <a:extLst>
              <a:ext uri="{FF2B5EF4-FFF2-40B4-BE49-F238E27FC236}">
                <a16:creationId xmlns:a16="http://schemas.microsoft.com/office/drawing/2014/main" id="{2B2BF1C8-F877-4B71-8C5A-CAFE330384EC}"/>
              </a:ext>
            </a:extLst>
          </p:cNvPr>
          <p:cNvSpPr>
            <a:spLocks noChangeArrowheads="1"/>
          </p:cNvSpPr>
          <p:nvPr/>
        </p:nvSpPr>
        <p:spPr bwMode="auto">
          <a:xfrm>
            <a:off x="5951538" y="1328738"/>
            <a:ext cx="4183062" cy="3217862"/>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pic>
        <p:nvPicPr>
          <p:cNvPr id="8" name="图片 7">
            <a:extLst>
              <a:ext uri="{FF2B5EF4-FFF2-40B4-BE49-F238E27FC236}">
                <a16:creationId xmlns:a16="http://schemas.microsoft.com/office/drawing/2014/main" id="{AC5D1CF9-9C2B-4535-9998-5E1795ACA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46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A5612F10-958B-48C5-B78E-57A3441761A7}"/>
              </a:ext>
            </a:extLst>
          </p:cNvPr>
          <p:cNvSpPr>
            <a:spLocks noGrp="1" noChangeArrowheads="1"/>
          </p:cNvSpPr>
          <p:nvPr>
            <p:ph type="body" idx="4294967295"/>
          </p:nvPr>
        </p:nvSpPr>
        <p:spPr>
          <a:xfrm>
            <a:off x="935037" y="2577307"/>
            <a:ext cx="10496550" cy="2046286"/>
          </a:xfrm>
        </p:spPr>
        <p:txBody>
          <a:bodyPr/>
          <a:lstStyle/>
          <a:p>
            <a:pPr>
              <a:lnSpc>
                <a:spcPct val="150000"/>
              </a:lnSpc>
              <a:buFontTx/>
              <a:buNone/>
            </a:pPr>
            <a:r>
              <a:rPr lang="zh-CN" altLang="en-US" dirty="0">
                <a:latin typeface="+mn-ea"/>
              </a:rPr>
              <a:t>  从</a:t>
            </a:r>
            <a:r>
              <a:rPr lang="en-US" altLang="zh-CN" dirty="0">
                <a:latin typeface="+mn-ea"/>
              </a:rPr>
              <a:t>LEED</a:t>
            </a:r>
            <a:r>
              <a:rPr lang="zh-CN" altLang="en-US" dirty="0">
                <a:latin typeface="+mn-ea"/>
              </a:rPr>
              <a:t>测得的倒易空间衍射斑点，通过变换得到实空间的表面实际结构。这就是衍射方程的物理意义。即遵守傅里叶变化。</a:t>
            </a:r>
          </a:p>
        </p:txBody>
      </p:sp>
      <p:sp>
        <p:nvSpPr>
          <p:cNvPr id="4" name="标题 1">
            <a:extLst>
              <a:ext uri="{FF2B5EF4-FFF2-40B4-BE49-F238E27FC236}">
                <a16:creationId xmlns:a16="http://schemas.microsoft.com/office/drawing/2014/main" id="{24F224AC-AA51-4032-86A1-F4DD63B20C0C}"/>
              </a:ext>
            </a:extLst>
          </p:cNvPr>
          <p:cNvSpPr txBox="1">
            <a:spLocks/>
          </p:cNvSpPr>
          <p:nvPr/>
        </p:nvSpPr>
        <p:spPr>
          <a:xfrm>
            <a:off x="1695450" y="1"/>
            <a:ext cx="10496550" cy="1190624"/>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4.3.2</a:t>
            </a:r>
            <a:r>
              <a:rPr lang="zh-CN" altLang="en-US" sz="2400" b="1" dirty="0"/>
              <a:t>衍射方程</a:t>
            </a:r>
          </a:p>
        </p:txBody>
      </p:sp>
      <p:pic>
        <p:nvPicPr>
          <p:cNvPr id="5" name="图片 4">
            <a:extLst>
              <a:ext uri="{FF2B5EF4-FFF2-40B4-BE49-F238E27FC236}">
                <a16:creationId xmlns:a16="http://schemas.microsoft.com/office/drawing/2014/main" id="{1EC5E4C1-3828-42F4-9530-03442158E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16947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E031809-9527-46E9-BBD9-CC18C5798000}"/>
              </a:ext>
            </a:extLst>
          </p:cNvPr>
          <p:cNvSpPr>
            <a:spLocks noGrp="1" noChangeArrowheads="1"/>
          </p:cNvSpPr>
          <p:nvPr>
            <p:ph type="body" idx="4294967295"/>
          </p:nvPr>
        </p:nvSpPr>
        <p:spPr>
          <a:xfrm>
            <a:off x="1723232" y="0"/>
            <a:ext cx="9231311" cy="2159000"/>
          </a:xfrm>
        </p:spPr>
        <p:txBody>
          <a:bodyPr/>
          <a:lstStyle/>
          <a:p>
            <a:pPr>
              <a:lnSpc>
                <a:spcPct val="150000"/>
              </a:lnSpc>
              <a:buFontTx/>
              <a:buNone/>
            </a:pPr>
            <a:r>
              <a:rPr lang="zh-CN" altLang="en-US" sz="2000" dirty="0">
                <a:latin typeface="+mn-ea"/>
              </a:rPr>
              <a:t>  假设</a:t>
            </a:r>
            <a:r>
              <a:rPr lang="zh-CN" altLang="en-US" sz="2000" dirty="0">
                <a:latin typeface="+mn-ea"/>
                <a:sym typeface="Wingdings" panose="05000000000000000000" pitchFamily="2" charset="2"/>
              </a:rPr>
              <a:t>：</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1</a:t>
            </a:r>
            <a:r>
              <a:rPr lang="zh-CN" altLang="en-US" sz="2000" dirty="0">
                <a:latin typeface="+mn-ea"/>
                <a:sym typeface="Wingdings" panose="05000000000000000000" pitchFamily="2" charset="2"/>
              </a:rPr>
              <a:t>）入射源和晶面间距、观测点和晶面距离都大于待测晶体的尺度，故入射波和衍射波视为平行光束。</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2</a:t>
            </a:r>
            <a:r>
              <a:rPr lang="zh-CN" altLang="en-US" sz="2000" dirty="0">
                <a:latin typeface="+mn-ea"/>
                <a:sym typeface="Wingdings" panose="05000000000000000000" pitchFamily="2" charset="2"/>
              </a:rPr>
              <a:t>）不考虑</a:t>
            </a:r>
            <a:r>
              <a:rPr lang="en-US" altLang="zh-CN" sz="2000" dirty="0">
                <a:latin typeface="+mn-ea"/>
                <a:sym typeface="Wingdings" panose="05000000000000000000" pitchFamily="2" charset="2"/>
              </a:rPr>
              <a:t>Compton</a:t>
            </a:r>
            <a:r>
              <a:rPr lang="zh-CN" altLang="en-US" sz="2000" dirty="0">
                <a:latin typeface="+mn-ea"/>
                <a:sym typeface="Wingdings" panose="05000000000000000000" pitchFamily="2" charset="2"/>
              </a:rPr>
              <a:t>影响，衍射前后波长不变</a:t>
            </a:r>
            <a:endParaRPr lang="en-US" altLang="zh-CN" dirty="0">
              <a:latin typeface="+mn-ea"/>
              <a:sym typeface="Wingdings" panose="05000000000000000000" pitchFamily="2" charset="2"/>
            </a:endParaRPr>
          </a:p>
        </p:txBody>
      </p:sp>
      <p:pic>
        <p:nvPicPr>
          <p:cNvPr id="16387" name="图片 1">
            <a:extLst>
              <a:ext uri="{FF2B5EF4-FFF2-40B4-BE49-F238E27FC236}">
                <a16:creationId xmlns:a16="http://schemas.microsoft.com/office/drawing/2014/main" id="{B1F7510E-9C4C-4DA6-8296-D22D91AD3C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5675" y="2339975"/>
            <a:ext cx="520065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
            <a:extLst>
              <a:ext uri="{FF2B5EF4-FFF2-40B4-BE49-F238E27FC236}">
                <a16:creationId xmlns:a16="http://schemas.microsoft.com/office/drawing/2014/main" id="{3EFEBE45-CFBC-4D49-8B31-4FA6964FC0AC}"/>
              </a:ext>
            </a:extLst>
          </p:cNvPr>
          <p:cNvSpPr txBox="1">
            <a:spLocks noChangeArrowheads="1"/>
          </p:cNvSpPr>
          <p:nvPr/>
        </p:nvSpPr>
        <p:spPr bwMode="auto">
          <a:xfrm>
            <a:off x="4471989" y="5561012"/>
            <a:ext cx="4886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t>矢量形式表达衍射方程：</a:t>
            </a:r>
            <a:r>
              <a:rPr lang="en-US" altLang="zh-CN" dirty="0" err="1"/>
              <a:t>T</a:t>
            </a:r>
            <a:r>
              <a:rPr lang="en-US" altLang="zh-CN" sz="2800" dirty="0" err="1"/>
              <a:t>·</a:t>
            </a:r>
            <a:r>
              <a:rPr lang="en-US" altLang="zh-CN" dirty="0" err="1"/>
              <a:t>K</a:t>
            </a:r>
            <a:r>
              <a:rPr lang="en-US" altLang="zh-CN" sz="1100" dirty="0" err="1"/>
              <a:t>h</a:t>
            </a:r>
            <a:r>
              <a:rPr lang="en-US" altLang="zh-CN" dirty="0"/>
              <a:t>=μ</a:t>
            </a:r>
            <a:endParaRPr lang="zh-CN" altLang="en-US" dirty="0"/>
          </a:p>
        </p:txBody>
      </p:sp>
      <p:pic>
        <p:nvPicPr>
          <p:cNvPr id="5" name="图片 4">
            <a:extLst>
              <a:ext uri="{FF2B5EF4-FFF2-40B4-BE49-F238E27FC236}">
                <a16:creationId xmlns:a16="http://schemas.microsoft.com/office/drawing/2014/main" id="{AFCBDC7D-9DE7-4F2D-B01B-0034C0C78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175799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AD8CD03-993A-4E76-8475-29AE7065CEBE}"/>
              </a:ext>
            </a:extLst>
          </p:cNvPr>
          <p:cNvSpPr>
            <a:spLocks noGrp="1" noChangeArrowheads="1"/>
          </p:cNvSpPr>
          <p:nvPr>
            <p:ph type="title" idx="4294967295"/>
          </p:nvPr>
        </p:nvSpPr>
        <p:spPr>
          <a:xfrm>
            <a:off x="1695450" y="0"/>
            <a:ext cx="2019300" cy="407986"/>
          </a:xfrm>
        </p:spPr>
        <p:txBody>
          <a:bodyPr>
            <a:normAutofit fontScale="90000"/>
          </a:bodyPr>
          <a:lstStyle/>
          <a:p>
            <a:r>
              <a:rPr lang="en-US" altLang="zh-CN" sz="2400" b="1" dirty="0"/>
              <a:t>4.3.3  </a:t>
            </a:r>
            <a:r>
              <a:rPr lang="en-US" altLang="zh-CN" sz="2400" b="1" dirty="0" err="1"/>
              <a:t>Eward</a:t>
            </a:r>
            <a:r>
              <a:rPr lang="zh-CN" altLang="en-US" sz="2400" b="1" dirty="0"/>
              <a:t>球</a:t>
            </a:r>
          </a:p>
        </p:txBody>
      </p:sp>
      <p:sp>
        <p:nvSpPr>
          <p:cNvPr id="17411" name="Rectangle 3">
            <a:extLst>
              <a:ext uri="{FF2B5EF4-FFF2-40B4-BE49-F238E27FC236}">
                <a16:creationId xmlns:a16="http://schemas.microsoft.com/office/drawing/2014/main" id="{BC2E4215-BC80-47CB-AE81-4713C2082ACE}"/>
              </a:ext>
            </a:extLst>
          </p:cNvPr>
          <p:cNvSpPr>
            <a:spLocks noGrp="1" noChangeArrowheads="1"/>
          </p:cNvSpPr>
          <p:nvPr>
            <p:ph type="body" idx="4294967295"/>
          </p:nvPr>
        </p:nvSpPr>
        <p:spPr>
          <a:xfrm>
            <a:off x="2133810" y="1190624"/>
            <a:ext cx="8419890" cy="1014664"/>
          </a:xfrm>
        </p:spPr>
        <p:txBody>
          <a:bodyPr>
            <a:normAutofit/>
          </a:bodyPr>
          <a:lstStyle/>
          <a:p>
            <a:pPr>
              <a:lnSpc>
                <a:spcPct val="150000"/>
              </a:lnSpc>
              <a:buFont typeface="Arial" panose="020B0604020202020204" pitchFamily="34" charset="0"/>
              <a:buNone/>
            </a:pPr>
            <a:r>
              <a:rPr lang="en-US" altLang="zh-CN" sz="2000" dirty="0" err="1">
                <a:latin typeface="+mn-ea"/>
              </a:rPr>
              <a:t>Eward</a:t>
            </a:r>
            <a:r>
              <a:rPr lang="zh-CN" altLang="en-US" sz="2000" dirty="0">
                <a:latin typeface="+mn-ea"/>
              </a:rPr>
              <a:t>球是在倒易空间中表达确定晶体衍射方向的重要要概念。利用空间结合结构表示衍射方程就得到</a:t>
            </a:r>
            <a:r>
              <a:rPr lang="en-US" altLang="zh-CN" sz="2000" dirty="0" err="1">
                <a:latin typeface="+mn-ea"/>
              </a:rPr>
              <a:t>Eward</a:t>
            </a:r>
            <a:r>
              <a:rPr lang="zh-CN" altLang="en-US" sz="2000" dirty="0">
                <a:latin typeface="+mn-ea"/>
              </a:rPr>
              <a:t>球</a:t>
            </a:r>
            <a:endParaRPr lang="zh-CN" altLang="en-US" dirty="0">
              <a:solidFill>
                <a:srgbClr val="000099"/>
              </a:solidFill>
              <a:latin typeface="微软雅黑" panose="020B0503020204020204" pitchFamily="34" charset="-122"/>
              <a:ea typeface="微软雅黑" panose="020B0503020204020204" pitchFamily="34" charset="-122"/>
            </a:endParaRPr>
          </a:p>
          <a:p>
            <a:pPr>
              <a:lnSpc>
                <a:spcPct val="80000"/>
              </a:lnSpc>
              <a:buFontTx/>
              <a:buNone/>
            </a:pPr>
            <a:endParaRPr lang="zh-CN" altLang="en-US" dirty="0">
              <a:latin typeface="微软雅黑" panose="020B0503020204020204" pitchFamily="34" charset="-122"/>
              <a:ea typeface="微软雅黑" panose="020B0503020204020204" pitchFamily="34" charset="-122"/>
            </a:endParaRPr>
          </a:p>
        </p:txBody>
      </p:sp>
      <p:pic>
        <p:nvPicPr>
          <p:cNvPr id="17412" name="图片 1">
            <a:extLst>
              <a:ext uri="{FF2B5EF4-FFF2-40B4-BE49-F238E27FC236}">
                <a16:creationId xmlns:a16="http://schemas.microsoft.com/office/drawing/2014/main" id="{EE95D776-8E2B-4BDE-A62B-9099441D36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3375" y="2205288"/>
            <a:ext cx="644525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0668FCC5-42E9-4066-B090-1DB190837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188843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81BAB2D2-B8D0-4730-A24E-2AFA0E4D9EBE}"/>
              </a:ext>
            </a:extLst>
          </p:cNvPr>
          <p:cNvSpPr>
            <a:spLocks noGrp="1"/>
          </p:cNvSpPr>
          <p:nvPr>
            <p:ph type="title" idx="4294967295"/>
          </p:nvPr>
        </p:nvSpPr>
        <p:spPr>
          <a:xfrm>
            <a:off x="1828801" y="0"/>
            <a:ext cx="5149851" cy="421772"/>
          </a:xfrm>
        </p:spPr>
        <p:txBody>
          <a:bodyPr rtlCol="0">
            <a:normAutofit fontScale="90000"/>
          </a:bodyPr>
          <a:lstStyle/>
          <a:p>
            <a:pPr>
              <a:defRPr/>
            </a:pPr>
            <a:r>
              <a:rPr lang="en-US" altLang="zh-CN" sz="2700" b="1" dirty="0"/>
              <a:t>4.3.4 </a:t>
            </a:r>
            <a:r>
              <a:rPr lang="zh-CN" altLang="en-US" sz="2700" b="1" dirty="0"/>
              <a:t>正格子和二维倒格子互相表示</a:t>
            </a:r>
            <a:endParaRPr lang="zh-CN" altLang="en-US" b="1" dirty="0">
              <a:latin typeface="微软雅黑" panose="020B0503020204020204" pitchFamily="34" charset="-122"/>
              <a:ea typeface="微软雅黑" panose="020B0503020204020204" pitchFamily="34" charset="-122"/>
            </a:endParaRPr>
          </a:p>
        </p:txBody>
      </p:sp>
      <p:cxnSp>
        <p:nvCxnSpPr>
          <p:cNvPr id="18435" name="直接连接符 21">
            <a:extLst>
              <a:ext uri="{FF2B5EF4-FFF2-40B4-BE49-F238E27FC236}">
                <a16:creationId xmlns:a16="http://schemas.microsoft.com/office/drawing/2014/main" id="{DA139C43-663C-4E10-A300-60C5B0833732}"/>
              </a:ext>
            </a:extLst>
          </p:cNvPr>
          <p:cNvCxnSpPr>
            <a:cxnSpLocks noChangeShapeType="1"/>
          </p:cNvCxnSpPr>
          <p:nvPr/>
        </p:nvCxnSpPr>
        <p:spPr bwMode="auto">
          <a:xfrm flipH="1">
            <a:off x="5543550" y="4051300"/>
            <a:ext cx="1062038" cy="768350"/>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cxnSp>
        <p:nvCxnSpPr>
          <p:cNvPr id="18436" name="直接连接符 22">
            <a:extLst>
              <a:ext uri="{FF2B5EF4-FFF2-40B4-BE49-F238E27FC236}">
                <a16:creationId xmlns:a16="http://schemas.microsoft.com/office/drawing/2014/main" id="{9624A5BD-F011-48A6-9F3E-30C9528A6B9C}"/>
              </a:ext>
            </a:extLst>
          </p:cNvPr>
          <p:cNvCxnSpPr>
            <a:cxnSpLocks noChangeShapeType="1"/>
          </p:cNvCxnSpPr>
          <p:nvPr/>
        </p:nvCxnSpPr>
        <p:spPr bwMode="auto">
          <a:xfrm>
            <a:off x="5556250" y="2525714"/>
            <a:ext cx="1049338" cy="784225"/>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sp>
        <p:nvSpPr>
          <p:cNvPr id="18437" name="任意多边形 24">
            <a:extLst>
              <a:ext uri="{FF2B5EF4-FFF2-40B4-BE49-F238E27FC236}">
                <a16:creationId xmlns:a16="http://schemas.microsoft.com/office/drawing/2014/main" id="{40AFDAF8-4134-4713-AC1E-4E03938E1D72}"/>
              </a:ext>
            </a:extLst>
          </p:cNvPr>
          <p:cNvSpPr>
            <a:spLocks noChangeArrowheads="1"/>
          </p:cNvSpPr>
          <p:nvPr/>
        </p:nvSpPr>
        <p:spPr bwMode="auto">
          <a:xfrm>
            <a:off x="5922963" y="1695451"/>
            <a:ext cx="3884612" cy="1190625"/>
          </a:xfrm>
          <a:custGeom>
            <a:avLst/>
            <a:gdLst>
              <a:gd name="T0" fmla="*/ 379375 w 2872027"/>
              <a:gd name="T1" fmla="*/ 0 h 695325"/>
              <a:gd name="T2" fmla="*/ 5544739 w 2872027"/>
              <a:gd name="T3" fmla="*/ 0 h 695325"/>
              <a:gd name="T4" fmla="*/ 5660510 w 2872027"/>
              <a:gd name="T5" fmla="*/ 164841 h 695325"/>
              <a:gd name="T6" fmla="*/ 5660510 w 2872027"/>
              <a:gd name="T7" fmla="*/ 1786416 h 695325"/>
              <a:gd name="T8" fmla="*/ 5544739 w 2872027"/>
              <a:gd name="T9" fmla="*/ 1951257 h 695325"/>
              <a:gd name="T10" fmla="*/ 379375 w 2872027"/>
              <a:gd name="T11" fmla="*/ 1951257 h 695325"/>
              <a:gd name="T12" fmla="*/ 263602 w 2872027"/>
              <a:gd name="T13" fmla="*/ 1786416 h 695325"/>
              <a:gd name="T14" fmla="*/ 263602 w 2872027"/>
              <a:gd name="T15" fmla="*/ 1374959 h 695325"/>
              <a:gd name="T16" fmla="*/ 259386 w 2872027"/>
              <a:gd name="T17" fmla="*/ 1372058 h 695325"/>
              <a:gd name="T18" fmla="*/ 0 w 2872027"/>
              <a:gd name="T19" fmla="*/ 969154 h 695325"/>
              <a:gd name="T20" fmla="*/ 259386 w 2872027"/>
              <a:gd name="T21" fmla="*/ 572959 h 695325"/>
              <a:gd name="T22" fmla="*/ 263602 w 2872027"/>
              <a:gd name="T23" fmla="*/ 570161 h 695325"/>
              <a:gd name="T24" fmla="*/ 263602 w 2872027"/>
              <a:gd name="T25" fmla="*/ 164841 h 695325"/>
              <a:gd name="T26" fmla="*/ 379375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表面原子处于一种非对称环境</a:t>
            </a:r>
          </a:p>
        </p:txBody>
      </p:sp>
      <p:sp>
        <p:nvSpPr>
          <p:cNvPr id="18438" name="任意多边形 26">
            <a:extLst>
              <a:ext uri="{FF2B5EF4-FFF2-40B4-BE49-F238E27FC236}">
                <a16:creationId xmlns:a16="http://schemas.microsoft.com/office/drawing/2014/main" id="{548066F2-E246-4F0E-85B0-BB6BB5380302}"/>
              </a:ext>
            </a:extLst>
          </p:cNvPr>
          <p:cNvSpPr>
            <a:spLocks/>
          </p:cNvSpPr>
          <p:nvPr/>
        </p:nvSpPr>
        <p:spPr bwMode="auto">
          <a:xfrm rot="5400000">
            <a:off x="5024438" y="2043113"/>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39" name="椭圆 27">
            <a:extLst>
              <a:ext uri="{FF2B5EF4-FFF2-40B4-BE49-F238E27FC236}">
                <a16:creationId xmlns:a16="http://schemas.microsoft.com/office/drawing/2014/main" id="{10885576-42B6-4879-AFF8-3646CEB5E45C}"/>
              </a:ext>
            </a:extLst>
          </p:cNvPr>
          <p:cNvSpPr>
            <a:spLocks noChangeArrowheads="1"/>
          </p:cNvSpPr>
          <p:nvPr/>
        </p:nvSpPr>
        <p:spPr bwMode="auto">
          <a:xfrm>
            <a:off x="5087939" y="2238375"/>
            <a:ext cx="515937" cy="647700"/>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1</a:t>
            </a:r>
            <a:endParaRPr lang="zh-CN" altLang="en-US" sz="3200">
              <a:solidFill>
                <a:srgbClr val="FFFFFF"/>
              </a:solidFill>
              <a:ea typeface="幼圆" panose="02010509060101010101" pitchFamily="49" charset="-122"/>
            </a:endParaRPr>
          </a:p>
        </p:txBody>
      </p:sp>
      <p:sp>
        <p:nvSpPr>
          <p:cNvPr id="18440" name="任意多边形 28">
            <a:extLst>
              <a:ext uri="{FF2B5EF4-FFF2-40B4-BE49-F238E27FC236}">
                <a16:creationId xmlns:a16="http://schemas.microsoft.com/office/drawing/2014/main" id="{6077CE18-8299-4A76-AFDF-589C64EDE424}"/>
              </a:ext>
            </a:extLst>
          </p:cNvPr>
          <p:cNvSpPr>
            <a:spLocks noChangeArrowheads="1"/>
          </p:cNvSpPr>
          <p:nvPr/>
        </p:nvSpPr>
        <p:spPr bwMode="auto">
          <a:xfrm flipH="1">
            <a:off x="2654300" y="3309939"/>
            <a:ext cx="3551238" cy="1335087"/>
          </a:xfrm>
          <a:custGeom>
            <a:avLst/>
            <a:gdLst>
              <a:gd name="T0" fmla="*/ 317049 w 2872027"/>
              <a:gd name="T1" fmla="*/ 0 h 695325"/>
              <a:gd name="T2" fmla="*/ 4633822 w 2872027"/>
              <a:gd name="T3" fmla="*/ 0 h 695325"/>
              <a:gd name="T4" fmla="*/ 4730574 w 2872027"/>
              <a:gd name="T5" fmla="*/ 207268 h 695325"/>
              <a:gd name="T6" fmla="*/ 4730574 w 2872027"/>
              <a:gd name="T7" fmla="*/ 2246218 h 695325"/>
              <a:gd name="T8" fmla="*/ 4633822 w 2872027"/>
              <a:gd name="T9" fmla="*/ 2453486 h 695325"/>
              <a:gd name="T10" fmla="*/ 317049 w 2872027"/>
              <a:gd name="T11" fmla="*/ 2453486 h 695325"/>
              <a:gd name="T12" fmla="*/ 220296 w 2872027"/>
              <a:gd name="T13" fmla="*/ 2246218 h 695325"/>
              <a:gd name="T14" fmla="*/ 220296 w 2872027"/>
              <a:gd name="T15" fmla="*/ 1728855 h 695325"/>
              <a:gd name="T16" fmla="*/ 216772 w 2872027"/>
              <a:gd name="T17" fmla="*/ 1725209 h 695325"/>
              <a:gd name="T18" fmla="*/ 0 w 2872027"/>
              <a:gd name="T19" fmla="*/ 1218603 h 695325"/>
              <a:gd name="T20" fmla="*/ 216772 w 2872027"/>
              <a:gd name="T21" fmla="*/ 720431 h 695325"/>
              <a:gd name="T22" fmla="*/ 220296 w 2872027"/>
              <a:gd name="T23" fmla="*/ 716914 h 695325"/>
              <a:gd name="T24" fmla="*/ 220296 w 2872027"/>
              <a:gd name="T25" fmla="*/ 207268 h 695325"/>
              <a:gd name="T26" fmla="*/ 317049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81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表面原子进入新的平衡位置</a:t>
            </a:r>
          </a:p>
        </p:txBody>
      </p:sp>
      <p:sp>
        <p:nvSpPr>
          <p:cNvPr id="18441" name="任意多边形 30">
            <a:extLst>
              <a:ext uri="{FF2B5EF4-FFF2-40B4-BE49-F238E27FC236}">
                <a16:creationId xmlns:a16="http://schemas.microsoft.com/office/drawing/2014/main" id="{CCE0F3BA-7780-4D07-A136-E3705BDBCE91}"/>
              </a:ext>
            </a:extLst>
          </p:cNvPr>
          <p:cNvSpPr>
            <a:spLocks/>
          </p:cNvSpPr>
          <p:nvPr/>
        </p:nvSpPr>
        <p:spPr bwMode="auto">
          <a:xfrm flipH="1">
            <a:off x="6205538" y="3368676"/>
            <a:ext cx="957262" cy="815975"/>
          </a:xfrm>
          <a:custGeom>
            <a:avLst/>
            <a:gdLst>
              <a:gd name="T0" fmla="*/ 408691 w 999490"/>
              <a:gd name="T1" fmla="*/ 0 h 853440"/>
              <a:gd name="T2" fmla="*/ 0 w 999490"/>
              <a:gd name="T3" fmla="*/ 407988 h 853440"/>
              <a:gd name="T4" fmla="*/ 408691 w 999490"/>
              <a:gd name="T5" fmla="*/ 815975 h 853440"/>
              <a:gd name="T6" fmla="*/ 785265 w 999490"/>
              <a:gd name="T7" fmla="*/ 566795 h 853440"/>
              <a:gd name="T8" fmla="*/ 807725 w 999490"/>
              <a:gd name="T9" fmla="*/ 494570 h 853440"/>
              <a:gd name="T10" fmla="*/ 957262 w 999490"/>
              <a:gd name="T11" fmla="*/ 407988 h 853440"/>
              <a:gd name="T12" fmla="*/ 807725 w 999490"/>
              <a:gd name="T13" fmla="*/ 321405 h 853440"/>
              <a:gd name="T14" fmla="*/ 785265 w 999490"/>
              <a:gd name="T15" fmla="*/ 249180 h 853440"/>
              <a:gd name="T16" fmla="*/ 408691 w 999490"/>
              <a:gd name="T17" fmla="*/ 0 h 853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9490"/>
              <a:gd name="T28" fmla="*/ 0 h 853440"/>
              <a:gd name="T29" fmla="*/ 999490 w 999490"/>
              <a:gd name="T30" fmla="*/ 853440 h 853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9490" h="853440">
                <a:moveTo>
                  <a:pt x="426720" y="0"/>
                </a:moveTo>
                <a:cubicBezTo>
                  <a:pt x="191049" y="0"/>
                  <a:pt x="0" y="191049"/>
                  <a:pt x="0" y="426720"/>
                </a:cubicBezTo>
                <a:cubicBezTo>
                  <a:pt x="0" y="662391"/>
                  <a:pt x="191049" y="853440"/>
                  <a:pt x="426720" y="853440"/>
                </a:cubicBezTo>
                <a:cubicBezTo>
                  <a:pt x="603473" y="853440"/>
                  <a:pt x="755127" y="745975"/>
                  <a:pt x="819906" y="592819"/>
                </a:cubicBezTo>
                <a:lnTo>
                  <a:pt x="843356" y="517278"/>
                </a:lnTo>
                <a:lnTo>
                  <a:pt x="999490" y="426720"/>
                </a:lnTo>
                <a:lnTo>
                  <a:pt x="843356" y="336162"/>
                </a:lnTo>
                <a:lnTo>
                  <a:pt x="819906" y="260621"/>
                </a:lnTo>
                <a:cubicBezTo>
                  <a:pt x="755127" y="107465"/>
                  <a:pt x="603473" y="0"/>
                  <a:pt x="426720" y="0"/>
                </a:cubicBezTo>
                <a:close/>
              </a:path>
            </a:pathLst>
          </a:custGeom>
          <a:solidFill>
            <a:schemeClr val="tx1">
              <a:alpha val="79999"/>
            </a:schemeClr>
          </a:solidFill>
          <a:ln>
            <a:noFill/>
          </a:ln>
          <a:effectLst>
            <a:outerShdw dist="38100" dir="27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2" name="椭圆 31">
            <a:extLst>
              <a:ext uri="{FF2B5EF4-FFF2-40B4-BE49-F238E27FC236}">
                <a16:creationId xmlns:a16="http://schemas.microsoft.com/office/drawing/2014/main" id="{5575264F-0EB0-4B56-997F-023FE0426323}"/>
              </a:ext>
            </a:extLst>
          </p:cNvPr>
          <p:cNvSpPr>
            <a:spLocks noChangeArrowheads="1"/>
          </p:cNvSpPr>
          <p:nvPr/>
        </p:nvSpPr>
        <p:spPr bwMode="auto">
          <a:xfrm flipH="1">
            <a:off x="6438901" y="3536951"/>
            <a:ext cx="544513" cy="519113"/>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2</a:t>
            </a:r>
            <a:endParaRPr lang="zh-CN" altLang="en-US" sz="3200">
              <a:solidFill>
                <a:srgbClr val="FFFFFF"/>
              </a:solidFill>
              <a:ea typeface="幼圆" panose="02010509060101010101" pitchFamily="49" charset="-122"/>
            </a:endParaRPr>
          </a:p>
        </p:txBody>
      </p:sp>
      <p:sp>
        <p:nvSpPr>
          <p:cNvPr id="18443" name="任意多边形 32">
            <a:extLst>
              <a:ext uri="{FF2B5EF4-FFF2-40B4-BE49-F238E27FC236}">
                <a16:creationId xmlns:a16="http://schemas.microsoft.com/office/drawing/2014/main" id="{647F0386-F1F3-4EF7-9349-ECFAF3D58D3E}"/>
              </a:ext>
            </a:extLst>
          </p:cNvPr>
          <p:cNvSpPr>
            <a:spLocks noChangeArrowheads="1"/>
          </p:cNvSpPr>
          <p:nvPr/>
        </p:nvSpPr>
        <p:spPr bwMode="auto">
          <a:xfrm>
            <a:off x="5918200" y="4821239"/>
            <a:ext cx="4122738" cy="1228725"/>
          </a:xfrm>
          <a:custGeom>
            <a:avLst/>
            <a:gdLst>
              <a:gd name="T0" fmla="*/ 427311 w 2872027"/>
              <a:gd name="T1" fmla="*/ 0 h 695325"/>
              <a:gd name="T2" fmla="*/ 6245357 w 2872027"/>
              <a:gd name="T3" fmla="*/ 0 h 695325"/>
              <a:gd name="T4" fmla="*/ 6375757 w 2872027"/>
              <a:gd name="T5" fmla="*/ 175560 h 695325"/>
              <a:gd name="T6" fmla="*/ 6375757 w 2872027"/>
              <a:gd name="T7" fmla="*/ 1902577 h 695325"/>
              <a:gd name="T8" fmla="*/ 6245357 w 2872027"/>
              <a:gd name="T9" fmla="*/ 2078135 h 695325"/>
              <a:gd name="T10" fmla="*/ 427311 w 2872027"/>
              <a:gd name="T11" fmla="*/ 2078135 h 695325"/>
              <a:gd name="T12" fmla="*/ 296910 w 2872027"/>
              <a:gd name="T13" fmla="*/ 1902577 h 695325"/>
              <a:gd name="T14" fmla="*/ 296910 w 2872027"/>
              <a:gd name="T15" fmla="*/ 1464364 h 695325"/>
              <a:gd name="T16" fmla="*/ 292160 w 2872027"/>
              <a:gd name="T17" fmla="*/ 1461275 h 695325"/>
              <a:gd name="T18" fmla="*/ 0 w 2872027"/>
              <a:gd name="T19" fmla="*/ 1032173 h 695325"/>
              <a:gd name="T20" fmla="*/ 292160 w 2872027"/>
              <a:gd name="T21" fmla="*/ 610214 h 695325"/>
              <a:gd name="T22" fmla="*/ 296910 w 2872027"/>
              <a:gd name="T23" fmla="*/ 607235 h 695325"/>
              <a:gd name="T24" fmla="*/ 296910 w 2872027"/>
              <a:gd name="T25" fmla="*/ 175560 h 695325"/>
              <a:gd name="T26" fmla="*/ 427311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形成独特的依附于块体材料二维结构</a:t>
            </a:r>
          </a:p>
        </p:txBody>
      </p:sp>
      <p:sp>
        <p:nvSpPr>
          <p:cNvPr id="18444" name="任意多边形 34">
            <a:extLst>
              <a:ext uri="{FF2B5EF4-FFF2-40B4-BE49-F238E27FC236}">
                <a16:creationId xmlns:a16="http://schemas.microsoft.com/office/drawing/2014/main" id="{E70B77DB-235D-4898-A28C-0B47EF98E2EA}"/>
              </a:ext>
            </a:extLst>
          </p:cNvPr>
          <p:cNvSpPr>
            <a:spLocks/>
          </p:cNvSpPr>
          <p:nvPr/>
        </p:nvSpPr>
        <p:spPr bwMode="auto">
          <a:xfrm rot="5400000">
            <a:off x="5024438" y="4745038"/>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5" name="椭圆 35">
            <a:extLst>
              <a:ext uri="{FF2B5EF4-FFF2-40B4-BE49-F238E27FC236}">
                <a16:creationId xmlns:a16="http://schemas.microsoft.com/office/drawing/2014/main" id="{98DB3907-38BA-410A-9790-945E7049164E}"/>
              </a:ext>
            </a:extLst>
          </p:cNvPr>
          <p:cNvSpPr>
            <a:spLocks noChangeArrowheads="1"/>
          </p:cNvSpPr>
          <p:nvPr/>
        </p:nvSpPr>
        <p:spPr bwMode="auto">
          <a:xfrm>
            <a:off x="5087939" y="5005388"/>
            <a:ext cx="522287" cy="442912"/>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3</a:t>
            </a:r>
            <a:endParaRPr lang="zh-CN" altLang="en-US" sz="3200">
              <a:solidFill>
                <a:srgbClr val="FFFFFF"/>
              </a:solidFill>
              <a:ea typeface="幼圆" panose="02010509060101010101" pitchFamily="49" charset="-122"/>
            </a:endParaRPr>
          </a:p>
        </p:txBody>
      </p:sp>
      <p:pic>
        <p:nvPicPr>
          <p:cNvPr id="14" name="图片 13">
            <a:extLst>
              <a:ext uri="{FF2B5EF4-FFF2-40B4-BE49-F238E27FC236}">
                <a16:creationId xmlns:a16="http://schemas.microsoft.com/office/drawing/2014/main" id="{D66CA0DA-3841-4C5E-A52B-A8AE5450B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69917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98">
            <a:extLst>
              <a:ext uri="{FF2B5EF4-FFF2-40B4-BE49-F238E27FC236}">
                <a16:creationId xmlns:a16="http://schemas.microsoft.com/office/drawing/2014/main" id="{CAB3C8D6-4A3A-4CC0-AA9A-9E8B124FB295}"/>
              </a:ext>
            </a:extLst>
          </p:cNvPr>
          <p:cNvSpPr txBox="1">
            <a:spLocks noChangeArrowheads="1"/>
          </p:cNvSpPr>
          <p:nvPr/>
        </p:nvSpPr>
        <p:spPr bwMode="auto">
          <a:xfrm>
            <a:off x="7116764" y="1692276"/>
            <a:ext cx="292258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  二维原胞又称为</a:t>
            </a:r>
            <a:r>
              <a:rPr lang="zh-CN" altLang="en-US" sz="2800">
                <a:solidFill>
                  <a:srgbClr val="FF0066"/>
                </a:solidFill>
                <a:latin typeface="楷体" panose="02010609060101010101" pitchFamily="49" charset="-122"/>
              </a:rPr>
              <a:t>元格</a:t>
            </a:r>
            <a:r>
              <a:rPr lang="zh-CN" altLang="en-US" sz="2800">
                <a:latin typeface="楷体" panose="02010609060101010101" pitchFamily="49" charset="-122"/>
              </a:rPr>
              <a:t>。元格是一个平行四边形，其相应两条边线对应的矢量为a</a:t>
            </a:r>
            <a:r>
              <a:rPr lang="zh-CN" altLang="en-US" sz="1600">
                <a:latin typeface="楷体" panose="02010609060101010101" pitchFamily="49" charset="-122"/>
              </a:rPr>
              <a:t>1</a:t>
            </a:r>
            <a:r>
              <a:rPr lang="zh-CN" altLang="en-US" sz="2800">
                <a:latin typeface="楷体" panose="02010609060101010101" pitchFamily="49" charset="-122"/>
              </a:rPr>
              <a:t>和a</a:t>
            </a:r>
            <a:r>
              <a:rPr lang="zh-CN" altLang="en-US" sz="1600">
                <a:latin typeface="楷体" panose="02010609060101010101" pitchFamily="49" charset="-122"/>
              </a:rPr>
              <a:t>2</a:t>
            </a:r>
            <a:r>
              <a:rPr lang="zh-CN" altLang="en-US" sz="2800">
                <a:latin typeface="楷体" panose="02010609060101010101" pitchFamily="49" charset="-122"/>
              </a:rPr>
              <a:t>就是二维点阵的基矢</a:t>
            </a:r>
          </a:p>
        </p:txBody>
      </p:sp>
      <p:sp>
        <p:nvSpPr>
          <p:cNvPr id="19459" name="TextBox 98">
            <a:extLst>
              <a:ext uri="{FF2B5EF4-FFF2-40B4-BE49-F238E27FC236}">
                <a16:creationId xmlns:a16="http://schemas.microsoft.com/office/drawing/2014/main" id="{97A0BFB5-6973-4F1D-B660-6D2A6E0386E4}"/>
              </a:ext>
            </a:extLst>
          </p:cNvPr>
          <p:cNvSpPr txBox="1">
            <a:spLocks noChangeArrowheads="1"/>
          </p:cNvSpPr>
          <p:nvPr/>
        </p:nvSpPr>
        <p:spPr bwMode="auto">
          <a:xfrm>
            <a:off x="2587626" y="2682876"/>
            <a:ext cx="3021013"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表面原子结构具有二维的</a:t>
            </a:r>
            <a:r>
              <a:rPr lang="zh-CN" altLang="en-US" sz="2800">
                <a:solidFill>
                  <a:srgbClr val="FF0066"/>
                </a:solidFill>
                <a:latin typeface="楷体" panose="02010609060101010101" pitchFamily="49" charset="-122"/>
              </a:rPr>
              <a:t>双周期性</a:t>
            </a:r>
            <a:r>
              <a:rPr lang="zh-CN" altLang="en-US" sz="2800">
                <a:latin typeface="楷体" panose="02010609060101010101" pitchFamily="49" charset="-122"/>
              </a:rPr>
              <a:t>，需要不共线的两个独立矢量来表示它的周期性。二维布拉维点阵，又称二维布拉维格子。</a:t>
            </a:r>
          </a:p>
          <a:p>
            <a:pPr eaLnBrk="1" hangingPunct="1">
              <a:lnSpc>
                <a:spcPct val="150000"/>
              </a:lnSpc>
            </a:pPr>
            <a:endParaRPr lang="zh-CN" altLang="en-US" sz="2800">
              <a:latin typeface="楷体" panose="02010609060101010101" pitchFamily="49" charset="-122"/>
            </a:endParaRPr>
          </a:p>
        </p:txBody>
      </p:sp>
      <p:sp>
        <p:nvSpPr>
          <p:cNvPr id="19460" name="标题 11">
            <a:extLst>
              <a:ext uri="{FF2B5EF4-FFF2-40B4-BE49-F238E27FC236}">
                <a16:creationId xmlns:a16="http://schemas.microsoft.com/office/drawing/2014/main" id="{0C4DA72B-1742-45CB-BD1F-BA5B0043D688}"/>
              </a:ext>
            </a:extLst>
          </p:cNvPr>
          <p:cNvSpPr>
            <a:spLocks noGrp="1"/>
          </p:cNvSpPr>
          <p:nvPr>
            <p:ph type="title" idx="4294967295"/>
          </p:nvPr>
        </p:nvSpPr>
        <p:spPr>
          <a:xfrm>
            <a:off x="1987550" y="-198438"/>
            <a:ext cx="7886700" cy="1327151"/>
          </a:xfrm>
        </p:spPr>
        <p:txBody>
          <a:bodyPr/>
          <a:lstStyle/>
          <a:p>
            <a:r>
              <a:rPr lang="zh-CN" altLang="en-US" b="1" dirty="0">
                <a:ln>
                  <a:noFill/>
                </a:ln>
                <a:latin typeface="微软雅黑" panose="020B0503020204020204" pitchFamily="34" charset="-122"/>
                <a:ea typeface="微软雅黑" panose="020B0503020204020204" pitchFamily="34" charset="-122"/>
              </a:rPr>
              <a:t>表面二维晶格（正格子）表示</a:t>
            </a:r>
          </a:p>
        </p:txBody>
      </p:sp>
      <p:sp>
        <p:nvSpPr>
          <p:cNvPr id="19461" name="Text Box 9">
            <a:extLst>
              <a:ext uri="{FF2B5EF4-FFF2-40B4-BE49-F238E27FC236}">
                <a16:creationId xmlns:a16="http://schemas.microsoft.com/office/drawing/2014/main" id="{CF15D2EA-229F-4BD6-ACC0-07CC6AB54CB1}"/>
              </a:ext>
            </a:extLst>
          </p:cNvPr>
          <p:cNvSpPr txBox="1">
            <a:spLocks noChangeArrowheads="1"/>
          </p:cNvSpPr>
          <p:nvPr/>
        </p:nvSpPr>
        <p:spPr bwMode="auto">
          <a:xfrm>
            <a:off x="5378450" y="5137150"/>
            <a:ext cx="4662488"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zh-CN" altLang="en-US" sz="2800">
                <a:latin typeface="楷体" panose="02010609060101010101" pitchFamily="49" charset="-122"/>
              </a:rPr>
              <a:t>二维点阵中任一格点的格矢：</a:t>
            </a:r>
            <a:r>
              <a:rPr lang="zh-CN" altLang="en-US" sz="2800">
                <a:ea typeface="宋体" panose="02010600030101010101" pitchFamily="2" charset="-122"/>
              </a:rPr>
              <a:t>             </a:t>
            </a:r>
            <a:r>
              <a:rPr lang="zh-CN" altLang="en-US" sz="3600">
                <a:solidFill>
                  <a:srgbClr val="FFFF00"/>
                </a:solidFill>
                <a:ea typeface="宋体" panose="02010600030101010101" pitchFamily="2" charset="-122"/>
              </a:rPr>
              <a:t>T=n</a:t>
            </a:r>
            <a:r>
              <a:rPr lang="zh-CN" altLang="en-US">
                <a:solidFill>
                  <a:srgbClr val="FFFF00"/>
                </a:solidFill>
                <a:ea typeface="宋体" panose="02010600030101010101" pitchFamily="2" charset="-122"/>
              </a:rPr>
              <a:t>1</a:t>
            </a:r>
            <a:r>
              <a:rPr lang="zh-CN" altLang="en-US" sz="3600">
                <a:solidFill>
                  <a:srgbClr val="FFFF00"/>
                </a:solidFill>
                <a:ea typeface="宋体" panose="02010600030101010101" pitchFamily="2" charset="-122"/>
              </a:rPr>
              <a:t>a</a:t>
            </a:r>
            <a:r>
              <a:rPr lang="zh-CN" altLang="en-US">
                <a:solidFill>
                  <a:srgbClr val="FFFF00"/>
                </a:solidFill>
                <a:ea typeface="宋体" panose="02010600030101010101" pitchFamily="2" charset="-122"/>
              </a:rPr>
              <a:t>1</a:t>
            </a:r>
            <a:r>
              <a:rPr lang="zh-CN" altLang="en-US" sz="3600">
                <a:solidFill>
                  <a:srgbClr val="FFFF00"/>
                </a:solidFill>
                <a:ea typeface="宋体" panose="02010600030101010101" pitchFamily="2" charset="-122"/>
              </a:rPr>
              <a:t>+n</a:t>
            </a:r>
            <a:r>
              <a:rPr lang="zh-CN" altLang="en-US">
                <a:solidFill>
                  <a:srgbClr val="FFFF00"/>
                </a:solidFill>
                <a:ea typeface="宋体" panose="02010600030101010101" pitchFamily="2" charset="-122"/>
              </a:rPr>
              <a:t>2</a:t>
            </a:r>
            <a:r>
              <a:rPr lang="zh-CN" altLang="en-US" sz="3600">
                <a:solidFill>
                  <a:srgbClr val="FFFF00"/>
                </a:solidFill>
                <a:ea typeface="宋体" panose="02010600030101010101" pitchFamily="2" charset="-122"/>
              </a:rPr>
              <a:t>a</a:t>
            </a:r>
            <a:r>
              <a:rPr lang="zh-CN" altLang="en-US">
                <a:solidFill>
                  <a:srgbClr val="FFFF00"/>
                </a:solidFill>
                <a:ea typeface="宋体" panose="02010600030101010101" pitchFamily="2" charset="-122"/>
              </a:rPr>
              <a:t>2</a:t>
            </a:r>
          </a:p>
          <a:p>
            <a:pPr eaLnBrk="1" hangingPunct="1"/>
            <a:endParaRPr lang="zh-CN" altLang="en-US">
              <a:solidFill>
                <a:srgbClr val="FFFF00"/>
              </a:solidFill>
              <a:ea typeface="宋体" panose="02010600030101010101" pitchFamily="2" charset="-122"/>
            </a:endParaRPr>
          </a:p>
        </p:txBody>
      </p:sp>
      <p:sp>
        <p:nvSpPr>
          <p:cNvPr id="19462" name="AutoShape 6">
            <a:extLst>
              <a:ext uri="{FF2B5EF4-FFF2-40B4-BE49-F238E27FC236}">
                <a16:creationId xmlns:a16="http://schemas.microsoft.com/office/drawing/2014/main" id="{A2B19FA1-A786-4839-A551-03A07624254B}"/>
              </a:ext>
            </a:extLst>
          </p:cNvPr>
          <p:cNvSpPr>
            <a:spLocks noChangeArrowheads="1"/>
          </p:cNvSpPr>
          <p:nvPr/>
        </p:nvSpPr>
        <p:spPr bwMode="auto">
          <a:xfrm flipV="1">
            <a:off x="5608639" y="3203576"/>
            <a:ext cx="1222375" cy="555625"/>
          </a:xfrm>
          <a:prstGeom prst="leftRightArrow">
            <a:avLst>
              <a:gd name="adj1" fmla="val 50000"/>
              <a:gd name="adj2" fmla="val 44000"/>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92000" tIns="828000" rIns="432000" bIns="108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7" name="图片 6">
            <a:extLst>
              <a:ext uri="{FF2B5EF4-FFF2-40B4-BE49-F238E27FC236}">
                <a16:creationId xmlns:a16="http://schemas.microsoft.com/office/drawing/2014/main" id="{051AE274-6BDF-406A-AFA6-D57EA1BE2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3847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9EAE8CED-317C-4CC2-9E19-E5EEC6F58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768350"/>
            <a:ext cx="6992938"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8ED9052B-838D-40B5-BD3C-4DD55B6D8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04873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7">
            <a:extLst>
              <a:ext uri="{FF2B5EF4-FFF2-40B4-BE49-F238E27FC236}">
                <a16:creationId xmlns:a16="http://schemas.microsoft.com/office/drawing/2014/main" id="{3E3FC953-E117-4B7E-A02F-AFDC3305C521}"/>
              </a:ext>
            </a:extLst>
          </p:cNvPr>
          <p:cNvSpPr txBox="1">
            <a:spLocks noChangeArrowheads="1"/>
          </p:cNvSpPr>
          <p:nvPr/>
        </p:nvSpPr>
        <p:spPr bwMode="auto">
          <a:xfrm>
            <a:off x="2723481" y="4606925"/>
            <a:ext cx="6565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6000" tIns="0" rIns="72000" bIns="72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20000"/>
              </a:lnSpc>
            </a:pPr>
            <a:r>
              <a:rPr lang="zh-CN" altLang="en-US" sz="2400" dirty="0">
                <a:latin typeface="楷体" panose="02010609060101010101" pitchFamily="49" charset="-122"/>
              </a:rPr>
              <a:t>   </a:t>
            </a:r>
          </a:p>
          <a:p>
            <a:pPr algn="just" eaLnBrk="1" hangingPunct="1">
              <a:lnSpc>
                <a:spcPct val="120000"/>
              </a:lnSpc>
            </a:pPr>
            <a:r>
              <a:rPr lang="zh-CN" altLang="en-US" sz="2400" dirty="0">
                <a:latin typeface="楷体" panose="02010609060101010101" pitchFamily="49" charset="-122"/>
              </a:rPr>
              <a:t> </a:t>
            </a: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=2π（a</a:t>
            </a:r>
            <a:r>
              <a:rPr lang="zh-CN" altLang="en-US" sz="14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×n）/A</a:t>
            </a:r>
          </a:p>
          <a:p>
            <a:pPr algn="just" eaLnBrk="1" hangingPunct="1">
              <a:lnSpc>
                <a:spcPct val="120000"/>
              </a:lnSpc>
            </a:pP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=2π（n×a</a:t>
            </a:r>
            <a:r>
              <a:rPr lang="zh-CN" altLang="en-US" sz="14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）/A</a:t>
            </a:r>
          </a:p>
          <a:p>
            <a:pPr algn="just" eaLnBrk="1" hangingPunct="1">
              <a:lnSpc>
                <a:spcPct val="120000"/>
              </a:lnSpc>
            </a:pPr>
            <a:r>
              <a:rPr lang="zh-CN" altLang="en-US" sz="2800" dirty="0">
                <a:latin typeface="楷体" panose="02010609060101010101" pitchFamily="49" charset="-122"/>
              </a:rPr>
              <a:t>A=|a</a:t>
            </a:r>
            <a:r>
              <a:rPr lang="zh-CN" altLang="en-US" sz="1400" dirty="0">
                <a:latin typeface="楷体" panose="02010609060101010101" pitchFamily="49" charset="-122"/>
              </a:rPr>
              <a:t>1</a:t>
            </a:r>
            <a:r>
              <a:rPr lang="zh-CN" altLang="en-US" sz="2800" dirty="0">
                <a:latin typeface="楷体" panose="02010609060101010101" pitchFamily="49" charset="-122"/>
              </a:rPr>
              <a:t>×a</a:t>
            </a:r>
            <a:r>
              <a:rPr lang="zh-CN" altLang="en-US" sz="1400" dirty="0">
                <a:latin typeface="楷体" panose="02010609060101010101" pitchFamily="49" charset="-122"/>
              </a:rPr>
              <a:t>2</a:t>
            </a:r>
            <a:r>
              <a:rPr lang="zh-CN" altLang="en-US" sz="2800" dirty="0">
                <a:latin typeface="楷体" panose="02010609060101010101" pitchFamily="49" charset="-122"/>
              </a:rPr>
              <a:t>|为二维元格面积</a:t>
            </a:r>
          </a:p>
          <a:p>
            <a:pPr algn="just" eaLnBrk="1" hangingPunct="1">
              <a:lnSpc>
                <a:spcPct val="120000"/>
              </a:lnSpc>
            </a:pPr>
            <a:r>
              <a:rPr lang="zh-CN" altLang="en-US" sz="2800" dirty="0">
                <a:latin typeface="楷体" panose="02010609060101010101" pitchFamily="49" charset="-122"/>
              </a:rPr>
              <a:t>n是垂直于二维平面的单位矢量但无量纲</a:t>
            </a:r>
          </a:p>
        </p:txBody>
      </p:sp>
      <p:sp>
        <p:nvSpPr>
          <p:cNvPr id="22531" name="任意多边形 8">
            <a:extLst>
              <a:ext uri="{FF2B5EF4-FFF2-40B4-BE49-F238E27FC236}">
                <a16:creationId xmlns:a16="http://schemas.microsoft.com/office/drawing/2014/main" id="{C5401CBB-BB08-4EC7-B4DB-8EC30558B494}"/>
              </a:ext>
            </a:extLst>
          </p:cNvPr>
          <p:cNvSpPr>
            <a:spLocks/>
          </p:cNvSpPr>
          <p:nvPr/>
        </p:nvSpPr>
        <p:spPr bwMode="auto">
          <a:xfrm flipV="1">
            <a:off x="2151982" y="3887787"/>
            <a:ext cx="7135813" cy="2692400"/>
          </a:xfrm>
          <a:custGeom>
            <a:avLst/>
            <a:gdLst>
              <a:gd name="T0" fmla="*/ 0 w 2462212"/>
              <a:gd name="T1" fmla="*/ 2692400 h 942975"/>
              <a:gd name="T2" fmla="*/ 0 w 2462212"/>
              <a:gd name="T3" fmla="*/ 414738 h 942975"/>
              <a:gd name="T4" fmla="*/ 420971 w 2462212"/>
              <a:gd name="T5" fmla="*/ 0 h 942975"/>
              <a:gd name="T6" fmla="*/ 7135813 w 2462212"/>
              <a:gd name="T7" fmla="*/ 0 h 942975"/>
              <a:gd name="T8" fmla="*/ 0 60000 65536"/>
              <a:gd name="T9" fmla="*/ 0 60000 65536"/>
              <a:gd name="T10" fmla="*/ 0 60000 65536"/>
              <a:gd name="T11" fmla="*/ 0 60000 65536"/>
              <a:gd name="T12" fmla="*/ 0 w 2462212"/>
              <a:gd name="T13" fmla="*/ 0 h 942975"/>
              <a:gd name="T14" fmla="*/ 2462212 w 2462212"/>
              <a:gd name="T15" fmla="*/ 942975 h 942975"/>
            </a:gdLst>
            <a:ahLst/>
            <a:cxnLst>
              <a:cxn ang="T8">
                <a:pos x="T0" y="T1"/>
              </a:cxn>
              <a:cxn ang="T9">
                <a:pos x="T2" y="T3"/>
              </a:cxn>
              <a:cxn ang="T10">
                <a:pos x="T4" y="T5"/>
              </a:cxn>
              <a:cxn ang="T11">
                <a:pos x="T6" y="T7"/>
              </a:cxn>
            </a:cxnLst>
            <a:rect l="T12" t="T13" r="T14" b="T15"/>
            <a:pathLst>
              <a:path w="2462212" h="942975">
                <a:moveTo>
                  <a:pt x="0" y="942975"/>
                </a:moveTo>
                <a:lnTo>
                  <a:pt x="0" y="145256"/>
                </a:lnTo>
                <a:cubicBezTo>
                  <a:pt x="31751" y="46830"/>
                  <a:pt x="87312" y="12700"/>
                  <a:pt x="145256" y="0"/>
                </a:cubicBezTo>
                <a:lnTo>
                  <a:pt x="2462212" y="0"/>
                </a:lnTo>
              </a:path>
            </a:pathLst>
          </a:custGeom>
          <a:noFill/>
          <a:ln w="15875" cap="flat" cmpd="sng">
            <a:solidFill>
              <a:schemeClr val="tx1"/>
            </a:solidFill>
            <a:bevel/>
            <a:headEnd type="oval" w="sm" len="sm"/>
            <a:tailEnd/>
          </a:ln>
          <a:extLst>
            <a:ext uri="{909E8E84-426E-40DD-AFC4-6F175D3DCCD1}">
              <a14:hiddenFill xmlns:a14="http://schemas.microsoft.com/office/drawing/2010/main">
                <a:solidFill>
                  <a:srgbClr val="FFFFFF"/>
                </a:solidFill>
              </a14:hiddenFill>
            </a:ext>
          </a:extLst>
        </p:spPr>
        <p:txBody>
          <a:bodyPr lIns="216000" tIns="72000" rIns="72000" bIns="0"/>
          <a:lstStyle/>
          <a:p>
            <a:endParaRPr lang="zh-CN" altLang="en-US"/>
          </a:p>
        </p:txBody>
      </p:sp>
      <p:sp>
        <p:nvSpPr>
          <p:cNvPr id="22532" name="圆角矩形 2">
            <a:extLst>
              <a:ext uri="{FF2B5EF4-FFF2-40B4-BE49-F238E27FC236}">
                <a16:creationId xmlns:a16="http://schemas.microsoft.com/office/drawing/2014/main" id="{F90ED019-57A0-4CFC-BA76-5E942BD9420B}"/>
              </a:ext>
            </a:extLst>
          </p:cNvPr>
          <p:cNvSpPr>
            <a:spLocks noChangeArrowheads="1"/>
          </p:cNvSpPr>
          <p:nvPr/>
        </p:nvSpPr>
        <p:spPr bwMode="auto">
          <a:xfrm flipV="1">
            <a:off x="1953545" y="3697288"/>
            <a:ext cx="7704137" cy="17938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533" name="KSO_Shape">
            <a:extLst>
              <a:ext uri="{FF2B5EF4-FFF2-40B4-BE49-F238E27FC236}">
                <a16:creationId xmlns:a16="http://schemas.microsoft.com/office/drawing/2014/main" id="{1D95CE4C-4956-4151-9DCC-355A9275E769}"/>
              </a:ext>
            </a:extLst>
          </p:cNvPr>
          <p:cNvSpPr>
            <a:spLocks/>
          </p:cNvSpPr>
          <p:nvPr/>
        </p:nvSpPr>
        <p:spPr bwMode="auto">
          <a:xfrm>
            <a:off x="5038056" y="3686175"/>
            <a:ext cx="196850" cy="201613"/>
          </a:xfrm>
          <a:custGeom>
            <a:avLst/>
            <a:gdLst>
              <a:gd name="T0" fmla="*/ 84684 w 3543300"/>
              <a:gd name="T1" fmla="*/ 63111 h 3617913"/>
              <a:gd name="T2" fmla="*/ 72972 w 3543300"/>
              <a:gd name="T3" fmla="*/ 69835 h 3617913"/>
              <a:gd name="T4" fmla="*/ 64188 w 3543300"/>
              <a:gd name="T5" fmla="*/ 79991 h 3617913"/>
              <a:gd name="T6" fmla="*/ 59229 w 3543300"/>
              <a:gd name="T7" fmla="*/ 92691 h 3617913"/>
              <a:gd name="T8" fmla="*/ 58876 w 3543300"/>
              <a:gd name="T9" fmla="*/ 106922 h 3617913"/>
              <a:gd name="T10" fmla="*/ 63249 w 3543300"/>
              <a:gd name="T11" fmla="*/ 119949 h 3617913"/>
              <a:gd name="T12" fmla="*/ 71536 w 3543300"/>
              <a:gd name="T13" fmla="*/ 130516 h 3617913"/>
              <a:gd name="T14" fmla="*/ 82874 w 3543300"/>
              <a:gd name="T15" fmla="*/ 137791 h 3617913"/>
              <a:gd name="T16" fmla="*/ 96362 w 3543300"/>
              <a:gd name="T17" fmla="*/ 140906 h 3617913"/>
              <a:gd name="T18" fmla="*/ 110327 w 3543300"/>
              <a:gd name="T19" fmla="*/ 139136 h 3617913"/>
              <a:gd name="T20" fmla="*/ 122369 w 3543300"/>
              <a:gd name="T21" fmla="*/ 132976 h 3617913"/>
              <a:gd name="T22" fmla="*/ 131591 w 3543300"/>
              <a:gd name="T23" fmla="*/ 123259 h 3617913"/>
              <a:gd name="T24" fmla="*/ 137180 w 3543300"/>
              <a:gd name="T25" fmla="*/ 110834 h 3617913"/>
              <a:gd name="T26" fmla="*/ 138221 w 3543300"/>
              <a:gd name="T27" fmla="*/ 96691 h 3617913"/>
              <a:gd name="T28" fmla="*/ 134483 w 3543300"/>
              <a:gd name="T29" fmla="*/ 83381 h 3617913"/>
              <a:gd name="T30" fmla="*/ 126718 w 3543300"/>
              <a:gd name="T31" fmla="*/ 72418 h 3617913"/>
              <a:gd name="T32" fmla="*/ 115764 w 3543300"/>
              <a:gd name="T33" fmla="*/ 64615 h 3617913"/>
              <a:gd name="T34" fmla="*/ 102517 w 3543300"/>
              <a:gd name="T35" fmla="*/ 60882 h 3617913"/>
              <a:gd name="T36" fmla="*/ 108761 w 3543300"/>
              <a:gd name="T37" fmla="*/ 389 h 3617913"/>
              <a:gd name="T38" fmla="*/ 111778 w 3543300"/>
              <a:gd name="T39" fmla="*/ 4972 h 3617913"/>
              <a:gd name="T40" fmla="*/ 130087 w 3543300"/>
              <a:gd name="T41" fmla="*/ 27053 h 3617913"/>
              <a:gd name="T42" fmla="*/ 147020 w 3543300"/>
              <a:gd name="T43" fmla="*/ 13411 h 3617913"/>
              <a:gd name="T44" fmla="*/ 165047 w 3543300"/>
              <a:gd name="T45" fmla="*/ 24859 h 3617913"/>
              <a:gd name="T46" fmla="*/ 165541 w 3543300"/>
              <a:gd name="T47" fmla="*/ 30928 h 3617913"/>
              <a:gd name="T48" fmla="*/ 166458 w 3543300"/>
              <a:gd name="T49" fmla="*/ 58493 h 3617913"/>
              <a:gd name="T50" fmla="*/ 188524 w 3543300"/>
              <a:gd name="T51" fmla="*/ 58582 h 3617913"/>
              <a:gd name="T52" fmla="*/ 196779 w 3543300"/>
              <a:gd name="T53" fmla="*/ 78398 h 3617913"/>
              <a:gd name="T54" fmla="*/ 193904 w 3543300"/>
              <a:gd name="T55" fmla="*/ 83742 h 3617913"/>
              <a:gd name="T56" fmla="*/ 178347 w 3543300"/>
              <a:gd name="T57" fmla="*/ 105274 h 3617913"/>
              <a:gd name="T58" fmla="*/ 196074 w 3543300"/>
              <a:gd name="T59" fmla="*/ 119765 h 3617913"/>
              <a:gd name="T60" fmla="*/ 191241 w 3543300"/>
              <a:gd name="T61" fmla="*/ 140448 h 3617913"/>
              <a:gd name="T62" fmla="*/ 185914 w 3543300"/>
              <a:gd name="T63" fmla="*/ 143332 h 3617913"/>
              <a:gd name="T64" fmla="*/ 161396 w 3543300"/>
              <a:gd name="T65" fmla="*/ 150356 h 3617913"/>
              <a:gd name="T66" fmla="*/ 166335 w 3543300"/>
              <a:gd name="T67" fmla="*/ 173233 h 3617913"/>
              <a:gd name="T68" fmla="*/ 150513 w 3543300"/>
              <a:gd name="T69" fmla="*/ 187459 h 3617913"/>
              <a:gd name="T70" fmla="*/ 144463 w 3543300"/>
              <a:gd name="T71" fmla="*/ 186963 h 3617913"/>
              <a:gd name="T72" fmla="*/ 121867 w 3543300"/>
              <a:gd name="T73" fmla="*/ 177603 h 3617913"/>
              <a:gd name="T74" fmla="*/ 111390 w 3543300"/>
              <a:gd name="T75" fmla="*/ 198588 h 3617913"/>
              <a:gd name="T76" fmla="*/ 90029 w 3543300"/>
              <a:gd name="T77" fmla="*/ 201613 h 3617913"/>
              <a:gd name="T78" fmla="*/ 85302 w 3543300"/>
              <a:gd name="T79" fmla="*/ 198127 h 3617913"/>
              <a:gd name="T80" fmla="*/ 73607 w 3543300"/>
              <a:gd name="T81" fmla="*/ 177161 h 3617913"/>
              <a:gd name="T82" fmla="*/ 51999 w 3543300"/>
              <a:gd name="T83" fmla="*/ 187299 h 3617913"/>
              <a:gd name="T84" fmla="*/ 46126 w 3543300"/>
              <a:gd name="T85" fmla="*/ 187299 h 3617913"/>
              <a:gd name="T86" fmla="*/ 30586 w 3543300"/>
              <a:gd name="T87" fmla="*/ 172756 h 3617913"/>
              <a:gd name="T88" fmla="*/ 35472 w 3543300"/>
              <a:gd name="T89" fmla="*/ 150356 h 3617913"/>
              <a:gd name="T90" fmla="*/ 10936 w 3543300"/>
              <a:gd name="T91" fmla="*/ 143332 h 3617913"/>
              <a:gd name="T92" fmla="*/ 5627 w 3543300"/>
              <a:gd name="T93" fmla="*/ 140448 h 3617913"/>
              <a:gd name="T94" fmla="*/ 776 w 3543300"/>
              <a:gd name="T95" fmla="*/ 119765 h 3617913"/>
              <a:gd name="T96" fmla="*/ 18609 w 3543300"/>
              <a:gd name="T97" fmla="*/ 106743 h 3617913"/>
              <a:gd name="T98" fmla="*/ 3193 w 3543300"/>
              <a:gd name="T99" fmla="*/ 83848 h 3617913"/>
              <a:gd name="T100" fmla="*/ 35 w 3543300"/>
              <a:gd name="T101" fmla="*/ 78646 h 3617913"/>
              <a:gd name="T102" fmla="*/ 7479 w 3543300"/>
              <a:gd name="T103" fmla="*/ 59007 h 3617913"/>
              <a:gd name="T104" fmla="*/ 28910 w 3543300"/>
              <a:gd name="T105" fmla="*/ 61041 h 3617913"/>
              <a:gd name="T106" fmla="*/ 41257 w 3543300"/>
              <a:gd name="T107" fmla="*/ 44640 h 3617913"/>
              <a:gd name="T108" fmla="*/ 31027 w 3543300"/>
              <a:gd name="T109" fmla="*/ 26062 h 3617913"/>
              <a:gd name="T110" fmla="*/ 47925 w 3543300"/>
              <a:gd name="T111" fmla="*/ 13500 h 3617913"/>
              <a:gd name="T112" fmla="*/ 53058 w 3543300"/>
              <a:gd name="T113" fmla="*/ 15411 h 3617913"/>
              <a:gd name="T114" fmla="*/ 80680 w 3543300"/>
              <a:gd name="T115" fmla="*/ 22523 h 3617913"/>
              <a:gd name="T116" fmla="*/ 86536 w 3543300"/>
              <a:gd name="T117" fmla="*/ 1469 h 36179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43300"/>
              <a:gd name="T178" fmla="*/ 0 h 3617913"/>
              <a:gd name="T179" fmla="*/ 3543300 w 3543300"/>
              <a:gd name="T180" fmla="*/ 3617913 h 36179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4" name="KSO_Shape">
            <a:extLst>
              <a:ext uri="{FF2B5EF4-FFF2-40B4-BE49-F238E27FC236}">
                <a16:creationId xmlns:a16="http://schemas.microsoft.com/office/drawing/2014/main" id="{8DC01D10-520D-463C-85DC-411643DB32EA}"/>
              </a:ext>
            </a:extLst>
          </p:cNvPr>
          <p:cNvSpPr>
            <a:spLocks/>
          </p:cNvSpPr>
          <p:nvPr/>
        </p:nvSpPr>
        <p:spPr bwMode="auto">
          <a:xfrm>
            <a:off x="1951957" y="3686175"/>
            <a:ext cx="200025" cy="201613"/>
          </a:xfrm>
          <a:custGeom>
            <a:avLst/>
            <a:gdLst>
              <a:gd name="T0" fmla="*/ 105384 w 1752600"/>
              <a:gd name="T1" fmla="*/ 162877 h 1754188"/>
              <a:gd name="T2" fmla="*/ 109404 w 1752600"/>
              <a:gd name="T3" fmla="*/ 169711 h 1754188"/>
              <a:gd name="T4" fmla="*/ 107874 w 1752600"/>
              <a:gd name="T5" fmla="*/ 175934 h 1754188"/>
              <a:gd name="T6" fmla="*/ 101154 w 1752600"/>
              <a:gd name="T7" fmla="*/ 179992 h 1754188"/>
              <a:gd name="T8" fmla="*/ 95034 w 1752600"/>
              <a:gd name="T9" fmla="*/ 178466 h 1754188"/>
              <a:gd name="T10" fmla="*/ 91043 w 1752600"/>
              <a:gd name="T11" fmla="*/ 171633 h 1754188"/>
              <a:gd name="T12" fmla="*/ 92543 w 1752600"/>
              <a:gd name="T13" fmla="*/ 165409 h 1754188"/>
              <a:gd name="T14" fmla="*/ 99264 w 1752600"/>
              <a:gd name="T15" fmla="*/ 161321 h 1754188"/>
              <a:gd name="T16" fmla="*/ 174193 w 1752600"/>
              <a:gd name="T17" fmla="*/ 93027 h 1754188"/>
              <a:gd name="T18" fmla="*/ 178253 w 1752600"/>
              <a:gd name="T19" fmla="*/ 99861 h 1754188"/>
              <a:gd name="T20" fmla="*/ 176708 w 1752600"/>
              <a:gd name="T21" fmla="*/ 106084 h 1754188"/>
              <a:gd name="T22" fmla="*/ 169922 w 1752600"/>
              <a:gd name="T23" fmla="*/ 110173 h 1754188"/>
              <a:gd name="T24" fmla="*/ 163772 w 1752600"/>
              <a:gd name="T25" fmla="*/ 108617 h 1754188"/>
              <a:gd name="T26" fmla="*/ 159712 w 1752600"/>
              <a:gd name="T27" fmla="*/ 101783 h 1754188"/>
              <a:gd name="T28" fmla="*/ 161257 w 1752600"/>
              <a:gd name="T29" fmla="*/ 95559 h 1754188"/>
              <a:gd name="T30" fmla="*/ 168013 w 1752600"/>
              <a:gd name="T31" fmla="*/ 91471 h 1754188"/>
              <a:gd name="T32" fmla="*/ 106304 w 1752600"/>
              <a:gd name="T33" fmla="*/ 24179 h 1754188"/>
              <a:gd name="T34" fmla="*/ 112456 w 1752600"/>
              <a:gd name="T35" fmla="*/ 93365 h 1754188"/>
              <a:gd name="T36" fmla="*/ 113813 w 1752600"/>
              <a:gd name="T37" fmla="*/ 105176 h 1754188"/>
              <a:gd name="T38" fmla="*/ 108053 w 1752600"/>
              <a:gd name="T39" fmla="*/ 112968 h 1754188"/>
              <a:gd name="T40" fmla="*/ 97889 w 1752600"/>
              <a:gd name="T41" fmla="*/ 115342 h 1754188"/>
              <a:gd name="T42" fmla="*/ 87122 w 1752600"/>
              <a:gd name="T43" fmla="*/ 107732 h 1754188"/>
              <a:gd name="T44" fmla="*/ 40343 w 1752600"/>
              <a:gd name="T45" fmla="*/ 102740 h 1754188"/>
              <a:gd name="T46" fmla="*/ 43751 w 1752600"/>
              <a:gd name="T47" fmla="*/ 94279 h 1754188"/>
              <a:gd name="T48" fmla="*/ 93033 w 1752600"/>
              <a:gd name="T49" fmla="*/ 87917 h 1754188"/>
              <a:gd name="T50" fmla="*/ 97979 w 1752600"/>
              <a:gd name="T51" fmla="*/ 20770 h 1754188"/>
              <a:gd name="T52" fmla="*/ 76526 w 1752600"/>
              <a:gd name="T53" fmla="*/ 17582 h 1754188"/>
              <a:gd name="T54" fmla="*/ 50353 w 1752600"/>
              <a:gd name="T55" fmla="*/ 30266 h 1754188"/>
              <a:gd name="T56" fmla="*/ 30037 w 1752600"/>
              <a:gd name="T57" fmla="*/ 50738 h 1754188"/>
              <a:gd name="T58" fmla="*/ 17449 w 1752600"/>
              <a:gd name="T59" fmla="*/ 77111 h 1754188"/>
              <a:gd name="T60" fmla="*/ 14400 w 1752600"/>
              <a:gd name="T61" fmla="*/ 107438 h 1754188"/>
              <a:gd name="T62" fmla="*/ 21765 w 1752600"/>
              <a:gd name="T63" fmla="*/ 136366 h 1754188"/>
              <a:gd name="T64" fmla="*/ 37916 w 1752600"/>
              <a:gd name="T65" fmla="*/ 160457 h 1754188"/>
              <a:gd name="T66" fmla="*/ 60980 w 1752600"/>
              <a:gd name="T67" fmla="*/ 177826 h 1754188"/>
              <a:gd name="T68" fmla="*/ 89085 w 1752600"/>
              <a:gd name="T69" fmla="*/ 186617 h 1754188"/>
              <a:gd name="T70" fmla="*/ 119363 w 1752600"/>
              <a:gd name="T71" fmla="*/ 185096 h 1754188"/>
              <a:gd name="T72" fmla="*/ 146230 w 1752600"/>
              <a:gd name="T73" fmla="*/ 173689 h 1754188"/>
              <a:gd name="T74" fmla="*/ 167513 w 1752600"/>
              <a:gd name="T75" fmla="*/ 154191 h 1754188"/>
              <a:gd name="T76" fmla="*/ 181339 w 1752600"/>
              <a:gd name="T77" fmla="*/ 128518 h 1754188"/>
              <a:gd name="T78" fmla="*/ 185807 w 1752600"/>
              <a:gd name="T79" fmla="*/ 98556 h 1754188"/>
              <a:gd name="T80" fmla="*/ 179890 w 1752600"/>
              <a:gd name="T81" fmla="*/ 69111 h 1754188"/>
              <a:gd name="T82" fmla="*/ 164886 w 1752600"/>
              <a:gd name="T83" fmla="*/ 44228 h 1754188"/>
              <a:gd name="T84" fmla="*/ 142728 w 1752600"/>
              <a:gd name="T85" fmla="*/ 25764 h 1754188"/>
              <a:gd name="T86" fmla="*/ 115197 w 1752600"/>
              <a:gd name="T87" fmla="*/ 15635 h 1754188"/>
              <a:gd name="T88" fmla="*/ 112722 w 1752600"/>
              <a:gd name="T89" fmla="*/ 821 h 1754188"/>
              <a:gd name="T90" fmla="*/ 145506 w 1752600"/>
              <a:gd name="T91" fmla="*/ 11072 h 1754188"/>
              <a:gd name="T92" fmla="*/ 172373 w 1752600"/>
              <a:gd name="T93" fmla="*/ 31270 h 1754188"/>
              <a:gd name="T94" fmla="*/ 191180 w 1752600"/>
              <a:gd name="T95" fmla="*/ 59346 h 1754188"/>
              <a:gd name="T96" fmla="*/ 199723 w 1752600"/>
              <a:gd name="T97" fmla="*/ 93050 h 1754188"/>
              <a:gd name="T98" fmla="*/ 196221 w 1752600"/>
              <a:gd name="T99" fmla="*/ 128366 h 1754188"/>
              <a:gd name="T100" fmla="*/ 181550 w 1752600"/>
              <a:gd name="T101" fmla="*/ 159118 h 1754188"/>
              <a:gd name="T102" fmla="*/ 157883 w 1752600"/>
              <a:gd name="T103" fmla="*/ 182966 h 1754188"/>
              <a:gd name="T104" fmla="*/ 127363 w 1752600"/>
              <a:gd name="T105" fmla="*/ 197750 h 1754188"/>
              <a:gd name="T106" fmla="*/ 92345 w 1752600"/>
              <a:gd name="T107" fmla="*/ 201278 h 1754188"/>
              <a:gd name="T108" fmla="*/ 58897 w 1752600"/>
              <a:gd name="T109" fmla="*/ 192670 h 1754188"/>
              <a:gd name="T110" fmla="*/ 31033 w 1752600"/>
              <a:gd name="T111" fmla="*/ 173719 h 1754188"/>
              <a:gd name="T112" fmla="*/ 10928 w 1752600"/>
              <a:gd name="T113" fmla="*/ 146647 h 1754188"/>
              <a:gd name="T114" fmla="*/ 785 w 1752600"/>
              <a:gd name="T115" fmla="*/ 113643 h 1754188"/>
              <a:gd name="T116" fmla="*/ 2566 w 1752600"/>
              <a:gd name="T117" fmla="*/ 78054 h 1754188"/>
              <a:gd name="T118" fmla="*/ 15758 w 1752600"/>
              <a:gd name="T119" fmla="*/ 46540 h 1754188"/>
              <a:gd name="T120" fmla="*/ 38308 w 1752600"/>
              <a:gd name="T121" fmla="*/ 21506 h 1754188"/>
              <a:gd name="T122" fmla="*/ 67983 w 1752600"/>
              <a:gd name="T123" fmla="*/ 5293 h 1754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2600"/>
              <a:gd name="T187" fmla="*/ 0 h 1754188"/>
              <a:gd name="T188" fmla="*/ 1752600 w 1752600"/>
              <a:gd name="T189" fmla="*/ 1754188 h 1754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5" name="KSO_Shape">
            <a:extLst>
              <a:ext uri="{FF2B5EF4-FFF2-40B4-BE49-F238E27FC236}">
                <a16:creationId xmlns:a16="http://schemas.microsoft.com/office/drawing/2014/main" id="{24546C83-C1CA-4A2F-BF41-B8736996B91B}"/>
              </a:ext>
            </a:extLst>
          </p:cNvPr>
          <p:cNvSpPr>
            <a:spLocks/>
          </p:cNvSpPr>
          <p:nvPr/>
        </p:nvSpPr>
        <p:spPr bwMode="auto">
          <a:xfrm>
            <a:off x="3496594" y="3686175"/>
            <a:ext cx="196850" cy="201613"/>
          </a:xfrm>
          <a:custGeom>
            <a:avLst/>
            <a:gdLst>
              <a:gd name="T0" fmla="*/ 73169 w 405200"/>
              <a:gd name="T1" fmla="*/ 25570 h 413075"/>
              <a:gd name="T2" fmla="*/ 25451 w 405200"/>
              <a:gd name="T3" fmla="*/ 73510 h 413075"/>
              <a:gd name="T4" fmla="*/ 73169 w 405200"/>
              <a:gd name="T5" fmla="*/ 121451 h 413075"/>
              <a:gd name="T6" fmla="*/ 120887 w 405200"/>
              <a:gd name="T7" fmla="*/ 73510 h 413075"/>
              <a:gd name="T8" fmla="*/ 73169 w 405200"/>
              <a:gd name="T9" fmla="*/ 25570 h 413075"/>
              <a:gd name="T10" fmla="*/ 73169 w 405200"/>
              <a:gd name="T11" fmla="*/ 0 h 413075"/>
              <a:gd name="T12" fmla="*/ 146338 w 405200"/>
              <a:gd name="T13" fmla="*/ 73510 h 413075"/>
              <a:gd name="T14" fmla="*/ 134467 w 405200"/>
              <a:gd name="T15" fmla="*/ 113455 h 413075"/>
              <a:gd name="T16" fmla="*/ 135777 w 405200"/>
              <a:gd name="T17" fmla="*/ 114360 h 413075"/>
              <a:gd name="T18" fmla="*/ 192091 w 405200"/>
              <a:gd name="T19" fmla="*/ 172811 h 413075"/>
              <a:gd name="T20" fmla="*/ 191702 w 405200"/>
              <a:gd name="T21" fmla="*/ 196832 h 413075"/>
              <a:gd name="T22" fmla="*/ 167793 w 405200"/>
              <a:gd name="T23" fmla="*/ 196441 h 413075"/>
              <a:gd name="T24" fmla="*/ 111479 w 405200"/>
              <a:gd name="T25" fmla="*/ 137990 h 413075"/>
              <a:gd name="T26" fmla="*/ 110483 w 405200"/>
              <a:gd name="T27" fmla="*/ 136428 h 413075"/>
              <a:gd name="T28" fmla="*/ 73169 w 405200"/>
              <a:gd name="T29" fmla="*/ 147021 h 413075"/>
              <a:gd name="T30" fmla="*/ 0 w 405200"/>
              <a:gd name="T31" fmla="*/ 73510 h 413075"/>
              <a:gd name="T32" fmla="*/ 73169 w 405200"/>
              <a:gd name="T33" fmla="*/ 0 h 4130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5200"/>
              <a:gd name="T52" fmla="*/ 0 h 413075"/>
              <a:gd name="T53" fmla="*/ 405200 w 405200"/>
              <a:gd name="T54" fmla="*/ 413075 h 4130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6" name="KSO_Shape">
            <a:extLst>
              <a:ext uri="{FF2B5EF4-FFF2-40B4-BE49-F238E27FC236}">
                <a16:creationId xmlns:a16="http://schemas.microsoft.com/office/drawing/2014/main" id="{4B66027E-A048-4F31-9F9B-332BF38BA4D9}"/>
              </a:ext>
            </a:extLst>
          </p:cNvPr>
          <p:cNvSpPr>
            <a:spLocks/>
          </p:cNvSpPr>
          <p:nvPr/>
        </p:nvSpPr>
        <p:spPr bwMode="auto">
          <a:xfrm>
            <a:off x="6577932" y="3697288"/>
            <a:ext cx="201613" cy="179387"/>
          </a:xfrm>
          <a:custGeom>
            <a:avLst/>
            <a:gdLst>
              <a:gd name="T0" fmla="*/ 146110 w 1916638"/>
              <a:gd name="T1" fmla="*/ 106111 h 1703474"/>
              <a:gd name="T2" fmla="*/ 171358 w 1916638"/>
              <a:gd name="T3" fmla="*/ 106111 h 1703474"/>
              <a:gd name="T4" fmla="*/ 177670 w 1916638"/>
              <a:gd name="T5" fmla="*/ 112430 h 1703474"/>
              <a:gd name="T6" fmla="*/ 177670 w 1916638"/>
              <a:gd name="T7" fmla="*/ 173068 h 1703474"/>
              <a:gd name="T8" fmla="*/ 171358 w 1916638"/>
              <a:gd name="T9" fmla="*/ 179387 h 1703474"/>
              <a:gd name="T10" fmla="*/ 146110 w 1916638"/>
              <a:gd name="T11" fmla="*/ 179387 h 1703474"/>
              <a:gd name="T12" fmla="*/ 139797 w 1916638"/>
              <a:gd name="T13" fmla="*/ 173068 h 1703474"/>
              <a:gd name="T14" fmla="*/ 139797 w 1916638"/>
              <a:gd name="T15" fmla="*/ 112430 h 1703474"/>
              <a:gd name="T16" fmla="*/ 146110 w 1916638"/>
              <a:gd name="T17" fmla="*/ 106111 h 1703474"/>
              <a:gd name="T18" fmla="*/ 29278 w 1916638"/>
              <a:gd name="T19" fmla="*/ 105933 h 1703474"/>
              <a:gd name="T20" fmla="*/ 54526 w 1916638"/>
              <a:gd name="T21" fmla="*/ 105933 h 1703474"/>
              <a:gd name="T22" fmla="*/ 60838 w 1916638"/>
              <a:gd name="T23" fmla="*/ 112252 h 1703474"/>
              <a:gd name="T24" fmla="*/ 60838 w 1916638"/>
              <a:gd name="T25" fmla="*/ 172889 h 1703474"/>
              <a:gd name="T26" fmla="*/ 54526 w 1916638"/>
              <a:gd name="T27" fmla="*/ 179209 h 1703474"/>
              <a:gd name="T28" fmla="*/ 29278 w 1916638"/>
              <a:gd name="T29" fmla="*/ 179209 h 1703474"/>
              <a:gd name="T30" fmla="*/ 22966 w 1916638"/>
              <a:gd name="T31" fmla="*/ 172889 h 1703474"/>
              <a:gd name="T32" fmla="*/ 22966 w 1916638"/>
              <a:gd name="T33" fmla="*/ 112252 h 1703474"/>
              <a:gd name="T34" fmla="*/ 29278 w 1916638"/>
              <a:gd name="T35" fmla="*/ 105933 h 1703474"/>
              <a:gd name="T36" fmla="*/ 100807 w 1916638"/>
              <a:gd name="T37" fmla="*/ 0 h 1703474"/>
              <a:gd name="T38" fmla="*/ 201613 w 1916638"/>
              <a:gd name="T39" fmla="*/ 96314 h 1703474"/>
              <a:gd name="T40" fmla="*/ 201613 w 1916638"/>
              <a:gd name="T41" fmla="*/ 149147 h 1703474"/>
              <a:gd name="T42" fmla="*/ 186743 w 1916638"/>
              <a:gd name="T43" fmla="*/ 149147 h 1703474"/>
              <a:gd name="T44" fmla="*/ 186743 w 1916638"/>
              <a:gd name="T45" fmla="*/ 96314 h 1703474"/>
              <a:gd name="T46" fmla="*/ 186822 w 1916638"/>
              <a:gd name="T47" fmla="*/ 96314 h 1703474"/>
              <a:gd name="T48" fmla="*/ 100807 w 1916638"/>
              <a:gd name="T49" fmla="*/ 14807 h 1703474"/>
              <a:gd name="T50" fmla="*/ 14791 w 1916638"/>
              <a:gd name="T51" fmla="*/ 96314 h 1703474"/>
              <a:gd name="T52" fmla="*/ 14870 w 1916638"/>
              <a:gd name="T53" fmla="*/ 96314 h 1703474"/>
              <a:gd name="T54" fmla="*/ 14870 w 1916638"/>
              <a:gd name="T55" fmla="*/ 149147 h 1703474"/>
              <a:gd name="T56" fmla="*/ 0 w 1916638"/>
              <a:gd name="T57" fmla="*/ 149147 h 1703474"/>
              <a:gd name="T58" fmla="*/ 0 w 1916638"/>
              <a:gd name="T59" fmla="*/ 96314 h 1703474"/>
              <a:gd name="T60" fmla="*/ 100807 w 1916638"/>
              <a:gd name="T61" fmla="*/ 0 h 17034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16638"/>
              <a:gd name="T94" fmla="*/ 0 h 1703474"/>
              <a:gd name="T95" fmla="*/ 1916638 w 1916638"/>
              <a:gd name="T96" fmla="*/ 1703474 h 17034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7" name="标题 32">
            <a:extLst>
              <a:ext uri="{FF2B5EF4-FFF2-40B4-BE49-F238E27FC236}">
                <a16:creationId xmlns:a16="http://schemas.microsoft.com/office/drawing/2014/main" id="{153901C6-6A32-4882-922B-FAA55AD4BDC3}"/>
              </a:ext>
            </a:extLst>
          </p:cNvPr>
          <p:cNvSpPr>
            <a:spLocks noGrp="1"/>
          </p:cNvSpPr>
          <p:nvPr>
            <p:ph type="title" idx="4294967295"/>
          </p:nvPr>
        </p:nvSpPr>
        <p:spPr>
          <a:xfrm>
            <a:off x="1674132" y="1"/>
            <a:ext cx="2307318" cy="571500"/>
          </a:xfrm>
        </p:spPr>
        <p:txBody>
          <a:bodyPr>
            <a:normAutofit/>
          </a:bodyPr>
          <a:lstStyle/>
          <a:p>
            <a:r>
              <a:rPr lang="zh-CN" altLang="en-US" sz="3200" b="1" dirty="0">
                <a:ln>
                  <a:noFill/>
                </a:ln>
                <a:latin typeface="微软雅黑" panose="020B0503020204020204" pitchFamily="34" charset="-122"/>
                <a:ea typeface="微软雅黑" panose="020B0503020204020204" pitchFamily="34" charset="-122"/>
              </a:rPr>
              <a:t>二维倒格子</a:t>
            </a:r>
          </a:p>
        </p:txBody>
      </p:sp>
      <p:sp>
        <p:nvSpPr>
          <p:cNvPr id="22538" name="Text Box 10">
            <a:extLst>
              <a:ext uri="{FF2B5EF4-FFF2-40B4-BE49-F238E27FC236}">
                <a16:creationId xmlns:a16="http://schemas.microsoft.com/office/drawing/2014/main" id="{271FF67E-5FDD-4B9F-8D85-326BB3CC01F5}"/>
              </a:ext>
            </a:extLst>
          </p:cNvPr>
          <p:cNvSpPr txBox="1">
            <a:spLocks noChangeArrowheads="1"/>
          </p:cNvSpPr>
          <p:nvPr/>
        </p:nvSpPr>
        <p:spPr bwMode="auto">
          <a:xfrm>
            <a:off x="1191127" y="1438275"/>
            <a:ext cx="10267448"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50000"/>
              </a:lnSpc>
            </a:pPr>
            <a:r>
              <a:rPr lang="zh-CN" altLang="en-US" sz="2800" dirty="0">
                <a:latin typeface="楷体" panose="02010609060101010101" pitchFamily="49" charset="-122"/>
              </a:rPr>
              <a:t>二维倒格子就是由二维倒格矢 Kh=h</a:t>
            </a:r>
            <a:r>
              <a:rPr lang="zh-CN" altLang="en-US" sz="1400" dirty="0">
                <a:latin typeface="楷体" panose="02010609060101010101" pitchFamily="49" charset="-122"/>
              </a:rPr>
              <a:t>1</a:t>
            </a:r>
            <a:r>
              <a:rPr lang="zh-CN" altLang="en-US" sz="2800" dirty="0">
                <a:latin typeface="楷体" panose="02010609060101010101" pitchFamily="49" charset="-122"/>
              </a:rPr>
              <a:t>b</a:t>
            </a:r>
            <a:r>
              <a:rPr lang="zh-CN" altLang="en-US" sz="1400" dirty="0">
                <a:latin typeface="楷体" panose="02010609060101010101" pitchFamily="49" charset="-122"/>
              </a:rPr>
              <a:t>1</a:t>
            </a:r>
            <a:r>
              <a:rPr lang="zh-CN" altLang="en-US" sz="2800" dirty="0">
                <a:latin typeface="楷体" panose="02010609060101010101" pitchFamily="49" charset="-122"/>
              </a:rPr>
              <a:t>+h</a:t>
            </a:r>
            <a:r>
              <a:rPr lang="zh-CN" altLang="en-US" sz="1400" dirty="0">
                <a:latin typeface="楷体" panose="02010609060101010101" pitchFamily="49" charset="-122"/>
              </a:rPr>
              <a:t>2</a:t>
            </a:r>
            <a:r>
              <a:rPr lang="zh-CN" altLang="en-US" sz="2800" dirty="0">
                <a:latin typeface="楷体" panose="02010609060101010101" pitchFamily="49" charset="-122"/>
              </a:rPr>
              <a:t>b</a:t>
            </a:r>
            <a:r>
              <a:rPr lang="zh-CN" altLang="en-US" sz="1400" dirty="0">
                <a:latin typeface="楷体" panose="02010609060101010101" pitchFamily="49" charset="-122"/>
              </a:rPr>
              <a:t>2</a:t>
            </a:r>
            <a:r>
              <a:rPr lang="zh-CN" altLang="en-US" sz="2800" dirty="0">
                <a:latin typeface="楷体" panose="02010609060101010101" pitchFamily="49" charset="-122"/>
              </a:rPr>
              <a:t>形成的倒格点的阵列。</a:t>
            </a:r>
          </a:p>
          <a:p>
            <a:pPr eaLnBrk="1" hangingPunct="1">
              <a:lnSpc>
                <a:spcPct val="150000"/>
              </a:lnSpc>
            </a:pPr>
            <a:r>
              <a:rPr lang="zh-CN" altLang="en-US" sz="2800" dirty="0">
                <a:latin typeface="楷体" panose="02010609060101010101" pitchFamily="49" charset="-122"/>
              </a:rPr>
              <a:t>ai与bj满足</a:t>
            </a:r>
            <a:r>
              <a:rPr lang="zh-CN" altLang="en-US" sz="2800" dirty="0">
                <a:solidFill>
                  <a:srgbClr val="FF0066"/>
                </a:solidFill>
                <a:latin typeface="楷体" panose="02010609060101010101" pitchFamily="49" charset="-122"/>
              </a:rPr>
              <a:t>a</a:t>
            </a:r>
            <a:r>
              <a:rPr lang="zh-CN" altLang="en-US" sz="1600" dirty="0">
                <a:solidFill>
                  <a:srgbClr val="FF0066"/>
                </a:solidFill>
                <a:latin typeface="楷体" panose="02010609060101010101" pitchFamily="49" charset="-122"/>
              </a:rPr>
              <a:t>i</a:t>
            </a:r>
            <a:r>
              <a:rPr lang="zh-CN" altLang="en-US" sz="2800" dirty="0">
                <a:solidFill>
                  <a:srgbClr val="FF0066"/>
                </a:solidFill>
                <a:latin typeface="楷体" panose="02010609060101010101" pitchFamily="49" charset="-122"/>
              </a:rPr>
              <a:t>·b</a:t>
            </a:r>
            <a:r>
              <a:rPr lang="zh-CN" altLang="en-US" sz="1400" dirty="0">
                <a:solidFill>
                  <a:srgbClr val="FF0066"/>
                </a:solidFill>
                <a:latin typeface="楷体" panose="02010609060101010101" pitchFamily="49" charset="-122"/>
              </a:rPr>
              <a:t>j</a:t>
            </a:r>
            <a:r>
              <a:rPr lang="zh-CN" altLang="en-US" sz="2800" dirty="0">
                <a:solidFill>
                  <a:srgbClr val="FF0066"/>
                </a:solidFill>
                <a:latin typeface="楷体" panose="02010609060101010101" pitchFamily="49" charset="-122"/>
              </a:rPr>
              <a:t>=2πδ</a:t>
            </a:r>
            <a:r>
              <a:rPr lang="zh-CN" altLang="en-US" sz="1400" dirty="0">
                <a:solidFill>
                  <a:srgbClr val="FF0066"/>
                </a:solidFill>
                <a:latin typeface="楷体" panose="02010609060101010101" pitchFamily="49" charset="-122"/>
              </a:rPr>
              <a:t>ij</a:t>
            </a:r>
            <a:r>
              <a:rPr lang="zh-CN" altLang="en-US" sz="2800" dirty="0">
                <a:latin typeface="楷体" panose="02010609060101010101" pitchFamily="49" charset="-122"/>
              </a:rPr>
              <a:t>（i，j=1、2）</a:t>
            </a:r>
          </a:p>
        </p:txBody>
      </p:sp>
      <p:sp>
        <p:nvSpPr>
          <p:cNvPr id="22539" name="AutoShape 11">
            <a:extLst>
              <a:ext uri="{FF2B5EF4-FFF2-40B4-BE49-F238E27FC236}">
                <a16:creationId xmlns:a16="http://schemas.microsoft.com/office/drawing/2014/main" id="{3D225CD9-94E4-4569-9A56-60F6C207A74C}"/>
              </a:ext>
            </a:extLst>
          </p:cNvPr>
          <p:cNvSpPr>
            <a:spLocks/>
          </p:cNvSpPr>
          <p:nvPr/>
        </p:nvSpPr>
        <p:spPr bwMode="auto">
          <a:xfrm>
            <a:off x="3052094" y="4264024"/>
            <a:ext cx="106362" cy="846138"/>
          </a:xfrm>
          <a:prstGeom prst="leftBrace">
            <a:avLst>
              <a:gd name="adj1" fmla="val 6629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12" name="图片 11">
            <a:extLst>
              <a:ext uri="{FF2B5EF4-FFF2-40B4-BE49-F238E27FC236}">
                <a16:creationId xmlns:a16="http://schemas.microsoft.com/office/drawing/2014/main" id="{C4230DFB-C85C-41B4-840E-75237330F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5630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2562225" cy="514349"/>
          </a:xfrm>
        </p:spPr>
        <p:txBody>
          <a:bodyPr>
            <a:normAutofit/>
          </a:bodyPr>
          <a:lstStyle/>
          <a:p>
            <a:r>
              <a:rPr lang="en-US" altLang="zh-CN" sz="2800" b="1" dirty="0">
                <a:latin typeface="+mj-ea"/>
              </a:rPr>
              <a:t>4.1 </a:t>
            </a:r>
            <a:r>
              <a:rPr lang="zh-CN" altLang="en-US" sz="2800" b="1" dirty="0">
                <a:latin typeface="+mj-ea"/>
              </a:rPr>
              <a:t>二维晶体学</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488541" y="1172558"/>
            <a:ext cx="9008009" cy="5545749"/>
          </a:xfrm>
          <a:prstGeom prst="rect">
            <a:avLst/>
          </a:prstGeom>
          <a:noFill/>
        </p:spPr>
        <p:txBody>
          <a:bodyPr wrap="square" rtlCol="0">
            <a:spAutoFit/>
          </a:bodyPr>
          <a:lstStyle/>
          <a:p>
            <a:pPr algn="just">
              <a:lnSpc>
                <a:spcPct val="150000"/>
              </a:lnSpc>
            </a:pPr>
            <a:r>
              <a:rPr lang="zh-CN" altLang="en-US" sz="2400" b="1" dirty="0">
                <a:latin typeface="宋体" panose="02010600030101010101" pitchFamily="2" charset="-122"/>
                <a:ea typeface="宋体" panose="02010600030101010101" pitchFamily="2" charset="-122"/>
              </a:rPr>
              <a:t>在实践中，所遇到的样品表面原子几何结构基本分为两类：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）有</a:t>
            </a:r>
            <a:r>
              <a:rPr lang="zh-CN" altLang="en-US" sz="2400" b="1" dirty="0">
                <a:solidFill>
                  <a:srgbClr val="FF0000"/>
                </a:solidFill>
                <a:latin typeface="宋体" panose="02010600030101010101" pitchFamily="2" charset="-122"/>
                <a:ea typeface="宋体" panose="02010600030101010101" pitchFamily="2" charset="-122"/>
              </a:rPr>
              <a:t>单晶体</a:t>
            </a:r>
            <a:r>
              <a:rPr lang="zh-CN" altLang="en-US" sz="2400" b="1" dirty="0">
                <a:latin typeface="宋体" panose="02010600030101010101" pitchFamily="2" charset="-122"/>
                <a:ea typeface="宋体" panose="02010600030101010101" pitchFamily="2" charset="-122"/>
              </a:rPr>
              <a:t>解理后得到的</a:t>
            </a:r>
            <a:r>
              <a:rPr lang="zh-CN" altLang="en-US" sz="2400" b="1" dirty="0">
                <a:solidFill>
                  <a:srgbClr val="FF0000"/>
                </a:solidFill>
                <a:latin typeface="宋体" panose="02010600030101010101" pitchFamily="2" charset="-122"/>
                <a:ea typeface="宋体" panose="02010600030101010101" pitchFamily="2" charset="-122"/>
              </a:rPr>
              <a:t>理想晶面</a:t>
            </a:r>
            <a:r>
              <a:rPr lang="zh-CN" altLang="en-US" sz="2400" b="1" dirty="0">
                <a:latin typeface="宋体" panose="02010600030101010101" pitchFamily="2" charset="-122"/>
                <a:ea typeface="宋体" panose="02010600030101010101" pitchFamily="2" charset="-122"/>
              </a:rPr>
              <a:t>，或者是解理后晶面经过弛豫所形成的重构表面，或者是外原子在单晶界面上形成有序的吸附层。这类表面原子排列具有确定的形状，有确定的原子间距和周期性，有一定的对称性，表现为长程有序。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）玻璃、凝胶这类</a:t>
            </a:r>
            <a:r>
              <a:rPr lang="zh-CN" altLang="en-US" sz="2400" b="1" dirty="0">
                <a:solidFill>
                  <a:srgbClr val="FF0000"/>
                </a:solidFill>
                <a:latin typeface="宋体" panose="02010600030101010101" pitchFamily="2" charset="-122"/>
                <a:ea typeface="宋体" panose="02010600030101010101" pitchFamily="2" charset="-122"/>
              </a:rPr>
              <a:t>多晶或非晶材料的表面</a:t>
            </a:r>
            <a:r>
              <a:rPr lang="zh-CN" altLang="en-US" sz="2400" b="1" dirty="0">
                <a:latin typeface="宋体" panose="02010600030101010101" pitchFamily="2" charset="-122"/>
                <a:ea typeface="宋体" panose="02010600030101010101" pitchFamily="2" charset="-122"/>
              </a:rPr>
              <a:t>，它们不存在长程有序。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而二维晶体学主要研究表面原子的排列规律，即研究</a:t>
            </a:r>
            <a:r>
              <a:rPr lang="zh-CN" altLang="en-US" sz="2400" b="1" dirty="0">
                <a:solidFill>
                  <a:srgbClr val="FF0000"/>
                </a:solidFill>
                <a:latin typeface="宋体" panose="02010600030101010101" pitchFamily="2" charset="-122"/>
                <a:ea typeface="宋体" panose="02010600030101010101" pitchFamily="2" charset="-122"/>
              </a:rPr>
              <a:t>二维点阵及基元结构由此确定表面原子的排列方式</a:t>
            </a:r>
            <a:r>
              <a:rPr lang="zh-CN" altLang="en-US" sz="2400" b="1" dirty="0">
                <a:latin typeface="宋体" panose="02010600030101010101" pitchFamily="2" charset="-122"/>
                <a:ea typeface="宋体" panose="02010600030101010101" pitchFamily="2" charset="-122"/>
              </a:rPr>
              <a:t>，故主要对第一种类型材料的表面结构进行讨论。</a:t>
            </a:r>
          </a:p>
        </p:txBody>
      </p:sp>
    </p:spTree>
    <p:extLst>
      <p:ext uri="{BB962C8B-B14F-4D97-AF65-F5344CB8AC3E}">
        <p14:creationId xmlns:p14="http://schemas.microsoft.com/office/powerpoint/2010/main" val="429304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33C3239-1DAB-4908-B301-6C3C043F3727}"/>
              </a:ext>
            </a:extLst>
          </p:cNvPr>
          <p:cNvSpPr>
            <a:spLocks noGrp="1" noChangeArrowheads="1"/>
          </p:cNvSpPr>
          <p:nvPr>
            <p:ph type="body" idx="4294967295"/>
          </p:nvPr>
        </p:nvSpPr>
        <p:spPr>
          <a:xfrm>
            <a:off x="1524000" y="781051"/>
            <a:ext cx="8229600" cy="5345113"/>
          </a:xfrm>
        </p:spPr>
        <p:txBody>
          <a:bodyPr/>
          <a:lstStyle/>
          <a:p>
            <a:pPr>
              <a:buFontTx/>
              <a:buNone/>
            </a:pP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23555" name="Picture 3">
            <a:extLst>
              <a:ext uri="{FF2B5EF4-FFF2-40B4-BE49-F238E27FC236}">
                <a16:creationId xmlns:a16="http://schemas.microsoft.com/office/drawing/2014/main" id="{650BE5C0-1E24-4A92-955F-26B28745F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716089"/>
            <a:ext cx="329247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AutoShape 4">
            <a:extLst>
              <a:ext uri="{FF2B5EF4-FFF2-40B4-BE49-F238E27FC236}">
                <a16:creationId xmlns:a16="http://schemas.microsoft.com/office/drawing/2014/main" id="{7DC50A59-9C53-4179-A577-79E5BD40ABCA}"/>
              </a:ext>
            </a:extLst>
          </p:cNvPr>
          <p:cNvSpPr>
            <a:spLocks/>
          </p:cNvSpPr>
          <p:nvPr/>
        </p:nvSpPr>
        <p:spPr bwMode="auto">
          <a:xfrm>
            <a:off x="5765801" y="781050"/>
            <a:ext cx="104775" cy="2025650"/>
          </a:xfrm>
          <a:prstGeom prst="leftBrace">
            <a:avLst>
              <a:gd name="adj1" fmla="val 1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57" name="Object 5">
            <a:extLst>
              <a:ext uri="{FF2B5EF4-FFF2-40B4-BE49-F238E27FC236}">
                <a16:creationId xmlns:a16="http://schemas.microsoft.com/office/drawing/2014/main" id="{6FA2CA56-8C2F-4907-97D0-CF30E4FDA193}"/>
              </a:ext>
            </a:extLst>
          </p:cNvPr>
          <p:cNvGraphicFramePr>
            <a:graphicFrameLocks noChangeAspect="1"/>
          </p:cNvGraphicFramePr>
          <p:nvPr/>
        </p:nvGraphicFramePr>
        <p:xfrm>
          <a:off x="6067426" y="3579813"/>
          <a:ext cx="4143375" cy="912812"/>
        </p:xfrm>
        <a:graphic>
          <a:graphicData uri="http://schemas.openxmlformats.org/presentationml/2006/ole">
            <mc:AlternateContent xmlns:mc="http://schemas.openxmlformats.org/markup-compatibility/2006">
              <mc:Choice xmlns:v="urn:schemas-microsoft-com:vml" Requires="v">
                <p:oleObj spid="_x0000_s1290" r:id="rId4" imgW="57302400" imgH="10363200" progId="Equation.DSMT4">
                  <p:embed/>
                </p:oleObj>
              </mc:Choice>
              <mc:Fallback>
                <p:oleObj r:id="rId4" imgW="57302400" imgH="10363200" progId="Equation.DSMT4">
                  <p:embed/>
                  <p:pic>
                    <p:nvPicPr>
                      <p:cNvPr id="23557" name="Object 5">
                        <a:extLst>
                          <a:ext uri="{FF2B5EF4-FFF2-40B4-BE49-F238E27FC236}">
                            <a16:creationId xmlns:a16="http://schemas.microsoft.com/office/drawing/2014/main" id="{6FA2CA56-8C2F-4907-97D0-CF30E4FDA1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426" y="3579813"/>
                        <a:ext cx="4143375" cy="9128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a:extLst>
              <a:ext uri="{FF2B5EF4-FFF2-40B4-BE49-F238E27FC236}">
                <a16:creationId xmlns:a16="http://schemas.microsoft.com/office/drawing/2014/main" id="{4EC99C29-CDB7-4F81-85FF-ED9797403602}"/>
              </a:ext>
            </a:extLst>
          </p:cNvPr>
          <p:cNvGraphicFramePr>
            <a:graphicFrameLocks noChangeAspect="1"/>
          </p:cNvGraphicFramePr>
          <p:nvPr/>
        </p:nvGraphicFramePr>
        <p:xfrm>
          <a:off x="6070601" y="4657726"/>
          <a:ext cx="4143375" cy="885825"/>
        </p:xfrm>
        <a:graphic>
          <a:graphicData uri="http://schemas.openxmlformats.org/presentationml/2006/ole">
            <mc:AlternateContent xmlns:mc="http://schemas.openxmlformats.org/markup-compatibility/2006">
              <mc:Choice xmlns:v="urn:schemas-microsoft-com:vml" Requires="v">
                <p:oleObj spid="_x0000_s1291" r:id="rId6" imgW="43586400" imgH="10972800" progId="Equation.DSMT4">
                  <p:embed/>
                </p:oleObj>
              </mc:Choice>
              <mc:Fallback>
                <p:oleObj r:id="rId6" imgW="43586400" imgH="10972800" progId="Equation.DSMT4">
                  <p:embed/>
                  <p:pic>
                    <p:nvPicPr>
                      <p:cNvPr id="23558" name="Object 6">
                        <a:extLst>
                          <a:ext uri="{FF2B5EF4-FFF2-40B4-BE49-F238E27FC236}">
                            <a16:creationId xmlns:a16="http://schemas.microsoft.com/office/drawing/2014/main" id="{4EC99C29-CDB7-4F81-85FF-ED9797403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1" y="4657726"/>
                        <a:ext cx="4143375" cy="88582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AutoShape 7">
            <a:extLst>
              <a:ext uri="{FF2B5EF4-FFF2-40B4-BE49-F238E27FC236}">
                <a16:creationId xmlns:a16="http://schemas.microsoft.com/office/drawing/2014/main" id="{F159CC4C-D7F5-4D71-A52B-277189AD2FBF}"/>
              </a:ext>
            </a:extLst>
          </p:cNvPr>
          <p:cNvSpPr>
            <a:spLocks/>
          </p:cNvSpPr>
          <p:nvPr/>
        </p:nvSpPr>
        <p:spPr bwMode="auto">
          <a:xfrm>
            <a:off x="5765801" y="3579814"/>
            <a:ext cx="104775" cy="1963737"/>
          </a:xfrm>
          <a:prstGeom prst="leftBrace">
            <a:avLst>
              <a:gd name="adj1" fmla="val 1561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60" name="Object 8">
            <a:extLst>
              <a:ext uri="{FF2B5EF4-FFF2-40B4-BE49-F238E27FC236}">
                <a16:creationId xmlns:a16="http://schemas.microsoft.com/office/drawing/2014/main" id="{2E178751-9CFE-4A92-9FFE-8E2C36A3D925}"/>
              </a:ext>
            </a:extLst>
          </p:cNvPr>
          <p:cNvGraphicFramePr>
            <a:graphicFrameLocks noChangeAspect="1"/>
          </p:cNvGraphicFramePr>
          <p:nvPr/>
        </p:nvGraphicFramePr>
        <p:xfrm>
          <a:off x="6067425" y="781051"/>
          <a:ext cx="1695450" cy="544513"/>
        </p:xfrm>
        <a:graphic>
          <a:graphicData uri="http://schemas.openxmlformats.org/presentationml/2006/ole">
            <mc:AlternateContent xmlns:mc="http://schemas.openxmlformats.org/markup-compatibility/2006">
              <mc:Choice xmlns:v="urn:schemas-microsoft-com:vml" Requires="v">
                <p:oleObj spid="_x0000_s1292" r:id="rId8" imgW="15240000" imgH="5181600" progId="Equation.DSMT4">
                  <p:embed/>
                </p:oleObj>
              </mc:Choice>
              <mc:Fallback>
                <p:oleObj r:id="rId8" imgW="15240000" imgH="5181600" progId="Equation.DSMT4">
                  <p:embed/>
                  <p:pic>
                    <p:nvPicPr>
                      <p:cNvPr id="23560" name="Object 8">
                        <a:extLst>
                          <a:ext uri="{FF2B5EF4-FFF2-40B4-BE49-F238E27FC236}">
                            <a16:creationId xmlns:a16="http://schemas.microsoft.com/office/drawing/2014/main" id="{2E178751-9CFE-4A92-9FFE-8E2C36A3D9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7425" y="781051"/>
                        <a:ext cx="1695450" cy="544513"/>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a:extLst>
              <a:ext uri="{FF2B5EF4-FFF2-40B4-BE49-F238E27FC236}">
                <a16:creationId xmlns:a16="http://schemas.microsoft.com/office/drawing/2014/main" id="{34440A35-766A-4743-8AAB-A5D61EB8B8E3}"/>
              </a:ext>
            </a:extLst>
          </p:cNvPr>
          <p:cNvGraphicFramePr>
            <a:graphicFrameLocks noChangeAspect="1"/>
          </p:cNvGraphicFramePr>
          <p:nvPr/>
        </p:nvGraphicFramePr>
        <p:xfrm>
          <a:off x="6067425" y="1716088"/>
          <a:ext cx="2941638" cy="1090612"/>
        </p:xfrm>
        <a:graphic>
          <a:graphicData uri="http://schemas.openxmlformats.org/presentationml/2006/ole">
            <mc:AlternateContent xmlns:mc="http://schemas.openxmlformats.org/markup-compatibility/2006">
              <mc:Choice xmlns:v="urn:schemas-microsoft-com:vml" Requires="v">
                <p:oleObj spid="_x0000_s1293" r:id="rId10" imgW="36880800" imgH="12192000" progId="Equation.DSMT4">
                  <p:embed/>
                </p:oleObj>
              </mc:Choice>
              <mc:Fallback>
                <p:oleObj r:id="rId10" imgW="36880800" imgH="12192000" progId="Equation.DSMT4">
                  <p:embed/>
                  <p:pic>
                    <p:nvPicPr>
                      <p:cNvPr id="23561" name="Object 9">
                        <a:extLst>
                          <a:ext uri="{FF2B5EF4-FFF2-40B4-BE49-F238E27FC236}">
                            <a16:creationId xmlns:a16="http://schemas.microsoft.com/office/drawing/2014/main" id="{34440A35-766A-4743-8AAB-A5D61EB8B8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67425" y="1716088"/>
                        <a:ext cx="2941638" cy="10906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a:extLst>
              <a:ext uri="{FF2B5EF4-FFF2-40B4-BE49-F238E27FC236}">
                <a16:creationId xmlns:a16="http://schemas.microsoft.com/office/drawing/2014/main" id="{109EA1A1-AB45-41BC-8224-83FABD104425}"/>
              </a:ext>
            </a:extLst>
          </p:cNvPr>
          <p:cNvSpPr txBox="1">
            <a:spLocks noChangeArrowheads="1"/>
          </p:cNvSpPr>
          <p:nvPr/>
        </p:nvSpPr>
        <p:spPr bwMode="auto">
          <a:xfrm>
            <a:off x="2552701" y="463550"/>
            <a:ext cx="2193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例如：Cu</a:t>
            </a:r>
          </a:p>
        </p:txBody>
      </p:sp>
      <p:pic>
        <p:nvPicPr>
          <p:cNvPr id="11" name="图片 10">
            <a:extLst>
              <a:ext uri="{FF2B5EF4-FFF2-40B4-BE49-F238E27FC236}">
                <a16:creationId xmlns:a16="http://schemas.microsoft.com/office/drawing/2014/main" id="{7CF81F3D-2D94-4FB6-810E-B32D085A52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806476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37BCAA1-39FE-4EE8-BF14-BEB1079F8B06}"/>
              </a:ext>
            </a:extLst>
          </p:cNvPr>
          <p:cNvSpPr>
            <a:spLocks noGrp="1" noChangeArrowheads="1"/>
          </p:cNvSpPr>
          <p:nvPr>
            <p:ph type="title" idx="4294967295"/>
          </p:nvPr>
        </p:nvSpPr>
        <p:spPr>
          <a:xfrm>
            <a:off x="1701574" y="17418"/>
            <a:ext cx="4289651" cy="296908"/>
          </a:xfrm>
        </p:spPr>
        <p:txBody>
          <a:bodyPr rtlCol="0">
            <a:normAutofit fontScale="90000"/>
          </a:bodyPr>
          <a:lstStyle/>
          <a:p>
            <a:pPr>
              <a:defRPr/>
            </a:pPr>
            <a:r>
              <a:rPr lang="en-US" altLang="zh-CN" sz="2800" b="1" dirty="0"/>
              <a:t>4.3.5 </a:t>
            </a:r>
            <a:r>
              <a:rPr lang="zh-CN" altLang="en-US" sz="2800" b="1" dirty="0"/>
              <a:t>吸附层结构测定及分析</a:t>
            </a:r>
            <a:endParaRPr lang="zh-CN" altLang="en-US" b="1" dirty="0">
              <a:latin typeface="微软雅黑" panose="020B0503020204020204" pitchFamily="34" charset="-122"/>
              <a:ea typeface="微软雅黑" panose="020B0503020204020204" pitchFamily="34" charset="-122"/>
            </a:endParaRPr>
          </a:p>
        </p:txBody>
      </p:sp>
      <p:sp>
        <p:nvSpPr>
          <p:cNvPr id="24579" name="Rectangle 3">
            <a:extLst>
              <a:ext uri="{FF2B5EF4-FFF2-40B4-BE49-F238E27FC236}">
                <a16:creationId xmlns:a16="http://schemas.microsoft.com/office/drawing/2014/main" id="{D3D303B3-BD25-4D1E-8261-3D12771D6F02}"/>
              </a:ext>
            </a:extLst>
          </p:cNvPr>
          <p:cNvSpPr>
            <a:spLocks noGrp="1" noChangeArrowheads="1"/>
          </p:cNvSpPr>
          <p:nvPr>
            <p:ph type="body" idx="4294967295"/>
          </p:nvPr>
        </p:nvSpPr>
        <p:spPr>
          <a:xfrm>
            <a:off x="1289134" y="996553"/>
            <a:ext cx="9047747" cy="1190624"/>
          </a:xfrm>
        </p:spPr>
        <p:txBody>
          <a:bodyPr>
            <a:normAutofit/>
          </a:bodyPr>
          <a:lstStyle/>
          <a:p>
            <a:pPr indent="228600" algn="just">
              <a:lnSpc>
                <a:spcPct val="150000"/>
              </a:lnSpc>
              <a:buFontTx/>
              <a:buNone/>
            </a:pPr>
            <a:r>
              <a:rPr lang="en-US" altLang="zh-CN" sz="2000" dirty="0">
                <a:latin typeface="微软雅黑" panose="020B0503020204020204" pitchFamily="34" charset="-122"/>
                <a:ea typeface="微软雅黑" panose="020B0503020204020204" pitchFamily="34" charset="-122"/>
              </a:rPr>
              <a:t>LEED</a:t>
            </a:r>
            <a:r>
              <a:rPr lang="zh-CN" altLang="en-US" sz="2000" dirty="0">
                <a:latin typeface="微软雅黑" panose="020B0503020204020204" pitchFamily="34" charset="-122"/>
                <a:ea typeface="微软雅黑" panose="020B0503020204020204" pitchFamily="34" charset="-122"/>
              </a:rPr>
              <a:t>实测衍射图求得表面吸附层二维结构，以氧在钨表面吸附为例：</a:t>
            </a:r>
            <a:endParaRPr lang="en-US" altLang="zh-CN" sz="2000" dirty="0">
              <a:latin typeface="微软雅黑" panose="020B0503020204020204" pitchFamily="34" charset="-122"/>
              <a:ea typeface="微软雅黑" panose="020B0503020204020204" pitchFamily="34" charset="-122"/>
            </a:endParaRPr>
          </a:p>
          <a:p>
            <a:pPr indent="228600">
              <a:lnSpc>
                <a:spcPct val="150000"/>
              </a:lnSpc>
              <a:buFontTx/>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）简单情况</a:t>
            </a:r>
            <a:endParaRPr lang="en-US" altLang="zh-CN" sz="2000" dirty="0">
              <a:latin typeface="微软雅黑" panose="020B0503020204020204" pitchFamily="34" charset="-122"/>
              <a:ea typeface="微软雅黑" panose="020B0503020204020204" pitchFamily="34" charset="-122"/>
            </a:endParaRPr>
          </a:p>
        </p:txBody>
      </p:sp>
      <p:pic>
        <p:nvPicPr>
          <p:cNvPr id="24580" name="图片 1">
            <a:extLst>
              <a:ext uri="{FF2B5EF4-FFF2-40B4-BE49-F238E27FC236}">
                <a16:creationId xmlns:a16="http://schemas.microsoft.com/office/drawing/2014/main" id="{6A7FA9EF-B5DF-4000-866A-665327393370}"/>
              </a:ext>
            </a:extLst>
          </p:cNvPr>
          <p:cNvPicPr>
            <a:picLocks noChangeAspect="1"/>
          </p:cNvPicPr>
          <p:nvPr/>
        </p:nvPicPr>
        <p:blipFill>
          <a:blip r:embed="rId2">
            <a:extLst>
              <a:ext uri="{28A0092B-C50C-407E-A947-70E740481C1C}">
                <a14:useLocalDpi xmlns:a14="http://schemas.microsoft.com/office/drawing/2010/main" val="0"/>
              </a:ext>
            </a:extLst>
          </a:blip>
          <a:srcRect l="22186" t="35320" r="11043"/>
          <a:stretch>
            <a:fillRect/>
          </a:stretch>
        </p:blipFill>
        <p:spPr bwMode="auto">
          <a:xfrm>
            <a:off x="2867025" y="2091135"/>
            <a:ext cx="6457950"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E6D663BF-0CC4-4F17-A06A-50E1EE256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15908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E48B81D-E205-47C3-BF18-F6945DB68CF6}"/>
              </a:ext>
            </a:extLst>
          </p:cNvPr>
          <p:cNvSpPr>
            <a:spLocks noGrp="1" noChangeArrowheads="1"/>
          </p:cNvSpPr>
          <p:nvPr>
            <p:ph type="title" idx="4294967295"/>
          </p:nvPr>
        </p:nvSpPr>
        <p:spPr>
          <a:xfrm>
            <a:off x="1692865" y="1"/>
            <a:ext cx="4231685" cy="438150"/>
          </a:xfrm>
        </p:spPr>
        <p:txBody>
          <a:bodyPr rtlCol="0">
            <a:normAutofit/>
          </a:bodyPr>
          <a:lstStyle/>
          <a:p>
            <a:pPr>
              <a:defRPr/>
            </a:pPr>
            <a:r>
              <a:rPr lang="en-US" altLang="zh-CN" sz="2400" b="1" dirty="0"/>
              <a:t>4.3.5 </a:t>
            </a:r>
            <a:r>
              <a:rPr lang="zh-CN" altLang="en-US" sz="2400" b="1" dirty="0"/>
              <a:t>吸附层结构测定及分析</a:t>
            </a:r>
          </a:p>
        </p:txBody>
      </p:sp>
      <p:sp>
        <p:nvSpPr>
          <p:cNvPr id="25603" name="Rectangle 3">
            <a:extLst>
              <a:ext uri="{FF2B5EF4-FFF2-40B4-BE49-F238E27FC236}">
                <a16:creationId xmlns:a16="http://schemas.microsoft.com/office/drawing/2014/main" id="{945C0DE4-BC8D-4686-BD42-EA87FA648DA7}"/>
              </a:ext>
            </a:extLst>
          </p:cNvPr>
          <p:cNvSpPr>
            <a:spLocks noGrp="1" noChangeArrowheads="1"/>
          </p:cNvSpPr>
          <p:nvPr>
            <p:ph type="body" idx="4294967295"/>
          </p:nvPr>
        </p:nvSpPr>
        <p:spPr>
          <a:xfrm>
            <a:off x="1692865" y="595312"/>
            <a:ext cx="9315450" cy="1408908"/>
          </a:xfrm>
        </p:spPr>
        <p:txBody>
          <a:bodyPr>
            <a:normAutofit lnSpcReduction="10000"/>
          </a:bodyPr>
          <a:lstStyle/>
          <a:p>
            <a:pPr>
              <a:lnSpc>
                <a:spcPct val="150000"/>
              </a:lnSpc>
              <a:buFontTx/>
              <a:buNone/>
            </a:pPr>
            <a:r>
              <a:rPr lang="zh-CN" altLang="en-US" sz="1800" dirty="0">
                <a:latin typeface="+mn-ea"/>
              </a:rPr>
              <a:t>（</a:t>
            </a:r>
            <a:r>
              <a:rPr lang="en-US" altLang="zh-CN" sz="1800" dirty="0">
                <a:latin typeface="+mn-ea"/>
              </a:rPr>
              <a:t>2</a:t>
            </a:r>
            <a:r>
              <a:rPr lang="zh-CN" altLang="en-US" sz="1800" dirty="0">
                <a:latin typeface="+mn-ea"/>
              </a:rPr>
              <a:t>）一般情况</a:t>
            </a:r>
            <a:endParaRPr lang="en-US" altLang="zh-CN" sz="1800" dirty="0">
              <a:latin typeface="+mn-ea"/>
            </a:endParaRPr>
          </a:p>
          <a:p>
            <a:pPr indent="228600" algn="just">
              <a:lnSpc>
                <a:spcPct val="150000"/>
              </a:lnSpc>
              <a:buFontTx/>
              <a:buNone/>
            </a:pPr>
            <a:r>
              <a:rPr lang="zh-CN" altLang="en-US" sz="1800" dirty="0">
                <a:latin typeface="+mn-ea"/>
              </a:rPr>
              <a:t>  当吸附层和基底表面的</a:t>
            </a:r>
            <a:r>
              <a:rPr lang="en-US" altLang="zh-CN" sz="1800" dirty="0">
                <a:latin typeface="+mn-ea"/>
              </a:rPr>
              <a:t>LEED</a:t>
            </a:r>
            <a:r>
              <a:rPr lang="zh-CN" altLang="en-US" sz="1800" dirty="0">
                <a:latin typeface="+mn-ea"/>
              </a:rPr>
              <a:t>图之间呈现复杂情况时，通过简单的观察直接写出吸附层和基底之间的关系比较困难，故采用矩阵方法进行分析。</a:t>
            </a:r>
            <a:endParaRPr lang="en-US" altLang="zh-CN" sz="1800" dirty="0">
              <a:latin typeface="+mn-ea"/>
            </a:endParaRPr>
          </a:p>
        </p:txBody>
      </p:sp>
      <p:pic>
        <p:nvPicPr>
          <p:cNvPr id="25604" name="图片 2">
            <a:extLst>
              <a:ext uri="{FF2B5EF4-FFF2-40B4-BE49-F238E27FC236}">
                <a16:creationId xmlns:a16="http://schemas.microsoft.com/office/drawing/2014/main" id="{7B2D6BCE-757D-4FAD-B3A0-4845300ACD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6725" y="2161381"/>
            <a:ext cx="646430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B053D78C-499D-40BB-A43C-6999FBF97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04390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6D3E67-C314-4DAF-B878-C1BDE5C11785}"/>
              </a:ext>
            </a:extLst>
          </p:cNvPr>
          <p:cNvSpPr>
            <a:spLocks noGrp="1" noChangeArrowheads="1"/>
          </p:cNvSpPr>
          <p:nvPr>
            <p:ph type="title" idx="4294967295"/>
          </p:nvPr>
        </p:nvSpPr>
        <p:spPr>
          <a:xfrm>
            <a:off x="1771242" y="0"/>
            <a:ext cx="8229601" cy="1192213"/>
          </a:xfrm>
        </p:spPr>
        <p:txBody>
          <a:bodyPr rtlCol="0">
            <a:normAutofit/>
          </a:bodyPr>
          <a:lstStyle/>
          <a:p>
            <a:pPr>
              <a:defRPr/>
            </a:pPr>
            <a:r>
              <a:rPr lang="en-US" altLang="zh-CN" sz="2400" b="1" dirty="0"/>
              <a:t>4.3.5</a:t>
            </a:r>
            <a:r>
              <a:rPr lang="zh-CN" altLang="en-US" sz="2400" b="1" dirty="0"/>
              <a:t>吸附层结构测定及分析</a:t>
            </a:r>
          </a:p>
        </p:txBody>
      </p:sp>
      <p:sp>
        <p:nvSpPr>
          <p:cNvPr id="11267" name="Rectangle 3">
            <a:extLst>
              <a:ext uri="{FF2B5EF4-FFF2-40B4-BE49-F238E27FC236}">
                <a16:creationId xmlns:a16="http://schemas.microsoft.com/office/drawing/2014/main" id="{3211BAA8-6660-45A4-BC0C-1BFC155D5BEF}"/>
              </a:ext>
            </a:extLst>
          </p:cNvPr>
          <p:cNvSpPr>
            <a:spLocks noGrp="1" noChangeArrowheads="1"/>
          </p:cNvSpPr>
          <p:nvPr>
            <p:ph type="body" idx="4294967295"/>
          </p:nvPr>
        </p:nvSpPr>
        <p:spPr>
          <a:xfrm>
            <a:off x="1287462" y="2137569"/>
            <a:ext cx="9617076" cy="2582862"/>
          </a:xfrm>
        </p:spPr>
        <p:txBody>
          <a:bodyPr rtlCol="0">
            <a:normAutofit lnSpcReduction="10000"/>
          </a:bodyPr>
          <a:lstStyle/>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1</a:t>
            </a:r>
            <a:r>
              <a:rPr lang="zh-CN" altLang="en-US" sz="2000" dirty="0">
                <a:latin typeface="+mn-ea"/>
              </a:rPr>
              <a:t>）密堆积原则：吸附分子在基底表面上的几何构型和许多因素相关，包括吸附分子的大小，吸附分子和基底相互作用强弱等，这些因素影响吸附分子晶面排布规律。</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2</a:t>
            </a:r>
            <a:r>
              <a:rPr lang="zh-CN" altLang="en-US" sz="2000" dirty="0">
                <a:latin typeface="+mn-ea"/>
              </a:rPr>
              <a:t>）旋转对称度守恒规则</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3</a:t>
            </a:r>
            <a:r>
              <a:rPr lang="zh-CN" altLang="en-US" sz="2000" dirty="0">
                <a:latin typeface="+mn-ea"/>
              </a:rPr>
              <a:t>）相似原格基矢规则</a:t>
            </a:r>
            <a:endParaRPr lang="en-US" altLang="zh-CN" sz="2000" dirty="0">
              <a:latin typeface="+mn-ea"/>
            </a:endParaRPr>
          </a:p>
        </p:txBody>
      </p:sp>
      <p:pic>
        <p:nvPicPr>
          <p:cNvPr id="4" name="图片 3">
            <a:extLst>
              <a:ext uri="{FF2B5EF4-FFF2-40B4-BE49-F238E27FC236}">
                <a16:creationId xmlns:a16="http://schemas.microsoft.com/office/drawing/2014/main" id="{9FF031DF-C588-42A4-8789-8032A25C0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矩形 1">
            <a:extLst>
              <a:ext uri="{FF2B5EF4-FFF2-40B4-BE49-F238E27FC236}">
                <a16:creationId xmlns:a16="http://schemas.microsoft.com/office/drawing/2014/main" id="{CBEF91FC-3B5A-4408-9BF1-D2C2719FABFE}"/>
              </a:ext>
            </a:extLst>
          </p:cNvPr>
          <p:cNvSpPr/>
          <p:nvPr/>
        </p:nvSpPr>
        <p:spPr>
          <a:xfrm>
            <a:off x="1358899" y="1026067"/>
            <a:ext cx="10639425" cy="465640"/>
          </a:xfrm>
          <a:prstGeom prst="rect">
            <a:avLst/>
          </a:prstGeom>
        </p:spPr>
        <p:txBody>
          <a:bodyPr wrap="square">
            <a:spAutoFit/>
          </a:bodyPr>
          <a:lstStyle/>
          <a:p>
            <a:pPr indent="228600" algn="just" fontAlgn="auto">
              <a:lnSpc>
                <a:spcPct val="150000"/>
              </a:lnSpc>
              <a:buClr>
                <a:schemeClr val="accent1">
                  <a:lumMod val="75000"/>
                </a:schemeClr>
              </a:buClr>
              <a:buFontTx/>
              <a:buNone/>
              <a:defRPr/>
            </a:pPr>
            <a:r>
              <a:rPr lang="zh-CN" altLang="en-US" dirty="0">
                <a:latin typeface="+mn-ea"/>
              </a:rPr>
              <a:t>基于大量单晶体低的密勒指数表面上小分子吸附的实验，</a:t>
            </a:r>
            <a:r>
              <a:rPr lang="en-US" altLang="zh-CN" dirty="0" err="1">
                <a:latin typeface="+mn-ea"/>
              </a:rPr>
              <a:t>Somorjao</a:t>
            </a:r>
            <a:r>
              <a:rPr lang="zh-CN" altLang="en-US" dirty="0">
                <a:latin typeface="+mn-ea"/>
              </a:rPr>
              <a:t>等总结了一些吸附层结构特点原则：</a:t>
            </a:r>
            <a:endParaRPr lang="en-US" altLang="zh-CN" dirty="0">
              <a:latin typeface="+mn-ea"/>
            </a:endParaRPr>
          </a:p>
        </p:txBody>
      </p:sp>
    </p:spTree>
    <p:extLst>
      <p:ext uri="{BB962C8B-B14F-4D97-AF65-F5344CB8AC3E}">
        <p14:creationId xmlns:p14="http://schemas.microsoft.com/office/powerpoint/2010/main" val="3217110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32">
            <a:extLst>
              <a:ext uri="{FF2B5EF4-FFF2-40B4-BE49-F238E27FC236}">
                <a16:creationId xmlns:a16="http://schemas.microsoft.com/office/drawing/2014/main" id="{8751BF8D-877D-4867-AE86-7F9EAFEA2E8F}"/>
              </a:ext>
            </a:extLst>
          </p:cNvPr>
          <p:cNvCxnSpPr>
            <a:cxnSpLocks noChangeShapeType="1"/>
          </p:cNvCxnSpPr>
          <p:nvPr/>
        </p:nvCxnSpPr>
        <p:spPr bwMode="auto">
          <a:xfrm flipH="1" flipV="1">
            <a:off x="56675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7651" name="直接连接符 35">
            <a:extLst>
              <a:ext uri="{FF2B5EF4-FFF2-40B4-BE49-F238E27FC236}">
                <a16:creationId xmlns:a16="http://schemas.microsoft.com/office/drawing/2014/main" id="{13686864-F16C-4D5B-8C5C-93DD173BFE7F}"/>
              </a:ext>
            </a:extLst>
          </p:cNvPr>
          <p:cNvCxnSpPr>
            <a:cxnSpLocks noChangeShapeType="1"/>
          </p:cNvCxnSpPr>
          <p:nvPr/>
        </p:nvCxnSpPr>
        <p:spPr bwMode="auto">
          <a:xfrm flipH="1" flipV="1">
            <a:off x="77757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grpSp>
        <p:nvGrpSpPr>
          <p:cNvPr id="27652" name="Group 2">
            <a:extLst>
              <a:ext uri="{FF2B5EF4-FFF2-40B4-BE49-F238E27FC236}">
                <a16:creationId xmlns:a16="http://schemas.microsoft.com/office/drawing/2014/main" id="{0D160A6F-E029-4A93-9C17-58145B643EA4}"/>
              </a:ext>
            </a:extLst>
          </p:cNvPr>
          <p:cNvGrpSpPr>
            <a:grpSpLocks/>
          </p:cNvGrpSpPr>
          <p:nvPr/>
        </p:nvGrpSpPr>
        <p:grpSpPr bwMode="auto">
          <a:xfrm>
            <a:off x="3178306" y="1551783"/>
            <a:ext cx="7587988" cy="4380291"/>
            <a:chOff x="0" y="0"/>
            <a:chExt cx="11261" cy="6496"/>
          </a:xfrm>
        </p:grpSpPr>
        <p:grpSp>
          <p:nvGrpSpPr>
            <p:cNvPr id="27655" name="Group 3">
              <a:extLst>
                <a:ext uri="{FF2B5EF4-FFF2-40B4-BE49-F238E27FC236}">
                  <a16:creationId xmlns:a16="http://schemas.microsoft.com/office/drawing/2014/main" id="{DBF69200-0A34-41E1-AEDA-C0FE51D41F7B}"/>
                </a:ext>
              </a:extLst>
            </p:cNvPr>
            <p:cNvGrpSpPr>
              <a:grpSpLocks/>
            </p:cNvGrpSpPr>
            <p:nvPr/>
          </p:nvGrpSpPr>
          <p:grpSpPr bwMode="auto">
            <a:xfrm>
              <a:off x="15" y="0"/>
              <a:ext cx="8189" cy="1278"/>
              <a:chOff x="0" y="0"/>
              <a:chExt cx="5200931" cy="811215"/>
            </a:xfrm>
          </p:grpSpPr>
          <p:sp>
            <p:nvSpPr>
              <p:cNvPr id="27672" name="TextBox 6">
                <a:extLst>
                  <a:ext uri="{FF2B5EF4-FFF2-40B4-BE49-F238E27FC236}">
                    <a16:creationId xmlns:a16="http://schemas.microsoft.com/office/drawing/2014/main" id="{B213403C-DF74-4BAC-BE93-9A932947CB63}"/>
                  </a:ext>
                </a:extLst>
              </p:cNvPr>
              <p:cNvSpPr txBox="1">
                <a:spLocks noChangeArrowheads="1"/>
              </p:cNvSpPr>
              <p:nvPr/>
            </p:nvSpPr>
            <p:spPr bwMode="auto">
              <a:xfrm>
                <a:off x="755697" y="0"/>
                <a:ext cx="4445234" cy="81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ea typeface="宋体" panose="02010600030101010101" pitchFamily="2" charset="-122"/>
                  <a:sym typeface="宋体" panose="02010600030101010101" pitchFamily="2" charset="-122"/>
                </a:endParaRPr>
              </a:p>
              <a:p>
                <a:pPr eaLnBrk="1" hangingPunct="1"/>
                <a:r>
                  <a:rPr lang="zh-CN" altLang="en-US" sz="3200">
                    <a:sym typeface="宋体" panose="02010600030101010101" pitchFamily="2" charset="-122"/>
                  </a:rPr>
                  <a:t>表面结晶学及微观结构；</a:t>
                </a:r>
              </a:p>
            </p:txBody>
          </p:sp>
          <p:sp>
            <p:nvSpPr>
              <p:cNvPr id="27673" name="圆角矩形​​ 10">
                <a:extLst>
                  <a:ext uri="{FF2B5EF4-FFF2-40B4-BE49-F238E27FC236}">
                    <a16:creationId xmlns:a16="http://schemas.microsoft.com/office/drawing/2014/main" id="{F177D029-E32B-4E02-B262-4D5220CC6E6D}"/>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1</a:t>
                </a:r>
                <a:endParaRPr lang="zh-CN" altLang="en-US" sz="2800">
                  <a:solidFill>
                    <a:srgbClr val="FFFFFF"/>
                  </a:solidFill>
                  <a:ea typeface="微软雅黑" panose="020B0503020204020204" pitchFamily="34" charset="-122"/>
                </a:endParaRPr>
              </a:p>
            </p:txBody>
          </p:sp>
          <p:sp>
            <p:nvSpPr>
              <p:cNvPr id="27674" name="TextBox 11">
                <a:extLst>
                  <a:ext uri="{FF2B5EF4-FFF2-40B4-BE49-F238E27FC236}">
                    <a16:creationId xmlns:a16="http://schemas.microsoft.com/office/drawing/2014/main" id="{12A8718C-9D80-45F0-8114-DCAD8DF37E48}"/>
                  </a:ext>
                </a:extLst>
              </p:cNvPr>
              <p:cNvSpPr txBox="1">
                <a:spLocks noChangeArrowheads="1"/>
              </p:cNvSpPr>
              <p:nvPr/>
            </p:nvSpPr>
            <p:spPr bwMode="auto">
              <a:xfrm>
                <a:off x="765223" y="442736"/>
                <a:ext cx="174117" cy="2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6" name="Group 7">
              <a:extLst>
                <a:ext uri="{FF2B5EF4-FFF2-40B4-BE49-F238E27FC236}">
                  <a16:creationId xmlns:a16="http://schemas.microsoft.com/office/drawing/2014/main" id="{8D6288D5-D83C-45AD-A502-5835AA8AF6A2}"/>
                </a:ext>
              </a:extLst>
            </p:cNvPr>
            <p:cNvGrpSpPr>
              <a:grpSpLocks/>
            </p:cNvGrpSpPr>
            <p:nvPr/>
          </p:nvGrpSpPr>
          <p:grpSpPr bwMode="auto">
            <a:xfrm>
              <a:off x="15" y="1628"/>
              <a:ext cx="11246" cy="1826"/>
              <a:chOff x="0" y="0"/>
              <a:chExt cx="7142377" cy="1158879"/>
            </a:xfrm>
          </p:grpSpPr>
          <p:sp>
            <p:nvSpPr>
              <p:cNvPr id="27669" name="TextBox 17">
                <a:extLst>
                  <a:ext uri="{FF2B5EF4-FFF2-40B4-BE49-F238E27FC236}">
                    <a16:creationId xmlns:a16="http://schemas.microsoft.com/office/drawing/2014/main" id="{6A414736-5FEA-4842-B4E9-1D3BCC888AC4}"/>
                  </a:ext>
                </a:extLst>
              </p:cNvPr>
              <p:cNvSpPr txBox="1">
                <a:spLocks noChangeArrowheads="1"/>
              </p:cNvSpPr>
              <p:nvPr/>
            </p:nvSpPr>
            <p:spPr bwMode="auto">
              <a:xfrm>
                <a:off x="755697" y="0"/>
                <a:ext cx="6386680" cy="115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dirty="0">
                  <a:ea typeface="宋体" panose="02010600030101010101" pitchFamily="2" charset="-122"/>
                  <a:sym typeface="宋体" panose="02010600030101010101" pitchFamily="2" charset="-122"/>
                </a:endParaRPr>
              </a:p>
              <a:p>
                <a:pPr eaLnBrk="1" hangingPunct="1"/>
                <a:r>
                  <a:rPr lang="zh-CN" altLang="en-US" sz="3200" dirty="0">
                    <a:sym typeface="宋体" panose="02010600030101010101" pitchFamily="2" charset="-122"/>
                  </a:rPr>
                  <a:t>表面相鉴定吸附、偏析、结构重组；</a:t>
                </a:r>
              </a:p>
              <a:p>
                <a:pPr eaLnBrk="1" hangingPunct="1"/>
                <a:endParaRPr lang="zh-CN" altLang="en-US" sz="2400" dirty="0">
                  <a:ea typeface="宋体" panose="02010600030101010101" pitchFamily="2" charset="-122"/>
                  <a:sym typeface="宋体" panose="02010600030101010101" pitchFamily="2" charset="-122"/>
                </a:endParaRPr>
              </a:p>
            </p:txBody>
          </p:sp>
          <p:sp>
            <p:nvSpPr>
              <p:cNvPr id="27670" name="圆角矩形​​ 18">
                <a:extLst>
                  <a:ext uri="{FF2B5EF4-FFF2-40B4-BE49-F238E27FC236}">
                    <a16:creationId xmlns:a16="http://schemas.microsoft.com/office/drawing/2014/main" id="{76C97AF2-34E3-4BD4-AA17-5F41C7048297}"/>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2</a:t>
                </a:r>
                <a:endParaRPr lang="zh-CN" altLang="en-US" sz="2800">
                  <a:solidFill>
                    <a:srgbClr val="FFFFFF"/>
                  </a:solidFill>
                  <a:ea typeface="微软雅黑" panose="020B0503020204020204" pitchFamily="34" charset="-122"/>
                </a:endParaRPr>
              </a:p>
            </p:txBody>
          </p:sp>
          <p:sp>
            <p:nvSpPr>
              <p:cNvPr id="27671" name="TextBox 19">
                <a:extLst>
                  <a:ext uri="{FF2B5EF4-FFF2-40B4-BE49-F238E27FC236}">
                    <a16:creationId xmlns:a16="http://schemas.microsoft.com/office/drawing/2014/main" id="{FDE82005-7C38-41E0-A57F-DEE6374F2F03}"/>
                  </a:ext>
                </a:extLst>
              </p:cNvPr>
              <p:cNvSpPr txBox="1">
                <a:spLocks noChangeArrowheads="1"/>
              </p:cNvSpPr>
              <p:nvPr/>
            </p:nvSpPr>
            <p:spPr bwMode="auto">
              <a:xfrm>
                <a:off x="765223" y="442735"/>
                <a:ext cx="174114" cy="26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7" name="Group 11">
              <a:extLst>
                <a:ext uri="{FF2B5EF4-FFF2-40B4-BE49-F238E27FC236}">
                  <a16:creationId xmlns:a16="http://schemas.microsoft.com/office/drawing/2014/main" id="{B11CAC09-3436-46A5-B0D4-95D641661160}"/>
                </a:ext>
              </a:extLst>
            </p:cNvPr>
            <p:cNvGrpSpPr>
              <a:grpSpLocks/>
            </p:cNvGrpSpPr>
            <p:nvPr/>
          </p:nvGrpSpPr>
          <p:grpSpPr bwMode="auto">
            <a:xfrm>
              <a:off x="15" y="3255"/>
              <a:ext cx="9412" cy="1598"/>
              <a:chOff x="0" y="0"/>
              <a:chExt cx="5977509" cy="1014019"/>
            </a:xfrm>
          </p:grpSpPr>
          <p:sp>
            <p:nvSpPr>
              <p:cNvPr id="27666" name="TextBox 21">
                <a:extLst>
                  <a:ext uri="{FF2B5EF4-FFF2-40B4-BE49-F238E27FC236}">
                    <a16:creationId xmlns:a16="http://schemas.microsoft.com/office/drawing/2014/main" id="{9E9E3C22-97BE-4A0C-8756-E78E8E79C089}"/>
                  </a:ext>
                </a:extLst>
              </p:cNvPr>
              <p:cNvSpPr txBox="1">
                <a:spLocks noChangeArrowheads="1"/>
              </p:cNvSpPr>
              <p:nvPr/>
            </p:nvSpPr>
            <p:spPr bwMode="auto">
              <a:xfrm>
                <a:off x="755697" y="0"/>
                <a:ext cx="5221812" cy="101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a:sym typeface="宋体" panose="02010600030101010101" pitchFamily="2" charset="-122"/>
                  </a:rPr>
                  <a:t>表面动态过程的分析长大动力</a:t>
                </a:r>
              </a:p>
              <a:p>
                <a:pPr eaLnBrk="1" hangingPunct="1"/>
                <a:r>
                  <a:rPr lang="zh-CN" altLang="en-US" sz="3200">
                    <a:sym typeface="宋体" panose="02010600030101010101" pitchFamily="2" charset="-122"/>
                  </a:rPr>
                  <a:t>学、热振动；</a:t>
                </a:r>
              </a:p>
            </p:txBody>
          </p:sp>
          <p:sp>
            <p:nvSpPr>
              <p:cNvPr id="27667" name="圆角矩形​​ 22">
                <a:extLst>
                  <a:ext uri="{FF2B5EF4-FFF2-40B4-BE49-F238E27FC236}">
                    <a16:creationId xmlns:a16="http://schemas.microsoft.com/office/drawing/2014/main" id="{2AD4B17D-C9E7-4EA2-B7B5-6CB0FE9602D0}"/>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3</a:t>
                </a:r>
                <a:endParaRPr lang="zh-CN" altLang="en-US" sz="2800">
                  <a:solidFill>
                    <a:srgbClr val="FFFFFF"/>
                  </a:solidFill>
                  <a:ea typeface="微软雅黑" panose="020B0503020204020204" pitchFamily="34" charset="-122"/>
                </a:endParaRPr>
              </a:p>
            </p:txBody>
          </p:sp>
          <p:sp>
            <p:nvSpPr>
              <p:cNvPr id="27668" name="TextBox 23">
                <a:extLst>
                  <a:ext uri="{FF2B5EF4-FFF2-40B4-BE49-F238E27FC236}">
                    <a16:creationId xmlns:a16="http://schemas.microsoft.com/office/drawing/2014/main" id="{6021BB73-94F1-40FC-9A44-27A5C4E3CB71}"/>
                  </a:ext>
                </a:extLst>
              </p:cNvPr>
              <p:cNvSpPr txBox="1">
                <a:spLocks noChangeArrowheads="1"/>
              </p:cNvSpPr>
              <p:nvPr/>
            </p:nvSpPr>
            <p:spPr bwMode="auto">
              <a:xfrm>
                <a:off x="765223" y="442736"/>
                <a:ext cx="174112" cy="2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8" name="Group 15">
              <a:extLst>
                <a:ext uri="{FF2B5EF4-FFF2-40B4-BE49-F238E27FC236}">
                  <a16:creationId xmlns:a16="http://schemas.microsoft.com/office/drawing/2014/main" id="{8430D4AA-FC51-4673-8200-954D273866E3}"/>
                </a:ext>
              </a:extLst>
            </p:cNvPr>
            <p:cNvGrpSpPr>
              <a:grpSpLocks/>
            </p:cNvGrpSpPr>
            <p:nvPr/>
          </p:nvGrpSpPr>
          <p:grpSpPr bwMode="auto">
            <a:xfrm>
              <a:off x="0" y="4898"/>
              <a:ext cx="6966" cy="1598"/>
              <a:chOff x="0" y="0"/>
              <a:chExt cx="4424352" cy="1016695"/>
            </a:xfrm>
          </p:grpSpPr>
          <p:sp>
            <p:nvSpPr>
              <p:cNvPr id="27663" name="TextBox 25">
                <a:extLst>
                  <a:ext uri="{FF2B5EF4-FFF2-40B4-BE49-F238E27FC236}">
                    <a16:creationId xmlns:a16="http://schemas.microsoft.com/office/drawing/2014/main" id="{D7F8D679-3AF2-4BF4-8063-76F4860359DB}"/>
                  </a:ext>
                </a:extLst>
              </p:cNvPr>
              <p:cNvSpPr txBox="1">
                <a:spLocks noChangeArrowheads="1"/>
              </p:cNvSpPr>
              <p:nvPr/>
            </p:nvSpPr>
            <p:spPr bwMode="auto">
              <a:xfrm>
                <a:off x="755697" y="0"/>
                <a:ext cx="3668655" cy="101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3200">
                  <a:sym typeface="宋体" panose="02010600030101010101" pitchFamily="2" charset="-122"/>
                </a:endParaRPr>
              </a:p>
              <a:p>
                <a:pPr eaLnBrk="1" hangingPunct="1"/>
                <a:r>
                  <a:rPr lang="zh-CN" altLang="en-US" sz="3200">
                    <a:sym typeface="宋体" panose="02010600030101010101" pitchFamily="2" charset="-122"/>
                  </a:rPr>
                  <a:t>确定表面原子位置。</a:t>
                </a:r>
              </a:p>
            </p:txBody>
          </p:sp>
          <p:sp>
            <p:nvSpPr>
              <p:cNvPr id="27664" name="圆角矩形​​ 26">
                <a:extLst>
                  <a:ext uri="{FF2B5EF4-FFF2-40B4-BE49-F238E27FC236}">
                    <a16:creationId xmlns:a16="http://schemas.microsoft.com/office/drawing/2014/main" id="{87F7F961-FC52-471F-8D0A-A0D9160F1D91}"/>
                  </a:ext>
                </a:extLst>
              </p:cNvPr>
              <p:cNvSpPr>
                <a:spLocks noChangeArrowheads="1"/>
              </p:cNvSpPr>
              <p:nvPr/>
            </p:nvSpPr>
            <p:spPr bwMode="auto">
              <a:xfrm>
                <a:off x="0" y="74746"/>
                <a:ext cx="647740" cy="648864"/>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4</a:t>
                </a:r>
                <a:endParaRPr lang="zh-CN" altLang="en-US" sz="2800">
                  <a:solidFill>
                    <a:srgbClr val="FFFFFF"/>
                  </a:solidFill>
                  <a:ea typeface="微软雅黑" panose="020B0503020204020204" pitchFamily="34" charset="-122"/>
                </a:endParaRPr>
              </a:p>
            </p:txBody>
          </p:sp>
          <p:sp>
            <p:nvSpPr>
              <p:cNvPr id="27665" name="TextBox 27">
                <a:extLst>
                  <a:ext uri="{FF2B5EF4-FFF2-40B4-BE49-F238E27FC236}">
                    <a16:creationId xmlns:a16="http://schemas.microsoft.com/office/drawing/2014/main" id="{58657B62-D500-4EFA-B561-8689E75C161E}"/>
                  </a:ext>
                </a:extLst>
              </p:cNvPr>
              <p:cNvSpPr txBox="1">
                <a:spLocks noChangeArrowheads="1"/>
              </p:cNvSpPr>
              <p:nvPr/>
            </p:nvSpPr>
            <p:spPr bwMode="auto">
              <a:xfrm>
                <a:off x="765223" y="442118"/>
                <a:ext cx="174123" cy="2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sp>
          <p:nvSpPr>
            <p:cNvPr id="27659" name="同侧圆角矩形 30">
              <a:extLst>
                <a:ext uri="{FF2B5EF4-FFF2-40B4-BE49-F238E27FC236}">
                  <a16:creationId xmlns:a16="http://schemas.microsoft.com/office/drawing/2014/main" id="{8D0720C2-AF7D-4F78-A5B7-F73CF9FD4944}"/>
                </a:ext>
              </a:extLst>
            </p:cNvPr>
            <p:cNvSpPr>
              <a:spLocks/>
            </p:cNvSpPr>
            <p:nvPr/>
          </p:nvSpPr>
          <p:spPr bwMode="auto">
            <a:xfrm>
              <a:off x="7" y="118"/>
              <a:ext cx="1039" cy="1071"/>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1 h 681037"/>
                <a:gd name="T10" fmla="*/ 0 w 658813"/>
                <a:gd name="T11" fmla="*/ 1071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43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0" name="同侧圆角矩形 31">
              <a:extLst>
                <a:ext uri="{FF2B5EF4-FFF2-40B4-BE49-F238E27FC236}">
                  <a16:creationId xmlns:a16="http://schemas.microsoft.com/office/drawing/2014/main" id="{4C862ED6-189A-4ED2-A4E4-6C816F9971C0}"/>
                </a:ext>
              </a:extLst>
            </p:cNvPr>
            <p:cNvSpPr>
              <a:spLocks/>
            </p:cNvSpPr>
            <p:nvPr/>
          </p:nvSpPr>
          <p:spPr bwMode="auto">
            <a:xfrm>
              <a:off x="14" y="1768"/>
              <a:ext cx="1041" cy="1071"/>
            </a:xfrm>
            <a:custGeom>
              <a:avLst/>
              <a:gdLst>
                <a:gd name="T0" fmla="*/ 174 w 660400"/>
                <a:gd name="T1" fmla="*/ 0 h 681037"/>
                <a:gd name="T2" fmla="*/ 867 w 660400"/>
                <a:gd name="T3" fmla="*/ 0 h 681037"/>
                <a:gd name="T4" fmla="*/ 867 w 660400"/>
                <a:gd name="T5" fmla="*/ 0 h 681037"/>
                <a:gd name="T6" fmla="*/ 1041 w 660400"/>
                <a:gd name="T7" fmla="*/ 173 h 681037"/>
                <a:gd name="T8" fmla="*/ 1041 w 660400"/>
                <a:gd name="T9" fmla="*/ 1071 h 681037"/>
                <a:gd name="T10" fmla="*/ 0 w 660400"/>
                <a:gd name="T11" fmla="*/ 1071 h 681037"/>
                <a:gd name="T12" fmla="*/ 0 w 660400"/>
                <a:gd name="T13" fmla="*/ 173 h 681037"/>
                <a:gd name="T14" fmla="*/ 174 w 660400"/>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430 h 681037"/>
                <a:gd name="T26" fmla="*/ 628046 w 660400"/>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81037">
                  <a:moveTo>
                    <a:pt x="110069" y="0"/>
                  </a:moveTo>
                  <a:lnTo>
                    <a:pt x="550331" y="0"/>
                  </a:lnTo>
                  <a:lnTo>
                    <a:pt x="550330" y="0"/>
                  </a:lnTo>
                  <a:cubicBezTo>
                    <a:pt x="611120" y="0"/>
                    <a:pt x="660400" y="49279"/>
                    <a:pt x="660400" y="110069"/>
                  </a:cubicBezTo>
                  <a:lnTo>
                    <a:pt x="660400" y="681037"/>
                  </a:lnTo>
                  <a:lnTo>
                    <a:pt x="0" y="681037"/>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1" name="同侧圆角矩形 32">
              <a:extLst>
                <a:ext uri="{FF2B5EF4-FFF2-40B4-BE49-F238E27FC236}">
                  <a16:creationId xmlns:a16="http://schemas.microsoft.com/office/drawing/2014/main" id="{91F9F48A-FEF2-4E94-B7C2-02895593B802}"/>
                </a:ext>
              </a:extLst>
            </p:cNvPr>
            <p:cNvSpPr>
              <a:spLocks/>
            </p:cNvSpPr>
            <p:nvPr/>
          </p:nvSpPr>
          <p:spPr bwMode="auto">
            <a:xfrm>
              <a:off x="26" y="3393"/>
              <a:ext cx="1039" cy="1074"/>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4 h 681037"/>
                <a:gd name="T10" fmla="*/ 0 w 658813"/>
                <a:gd name="T11" fmla="*/ 1074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34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2" name="同侧圆角矩形 33">
              <a:extLst>
                <a:ext uri="{FF2B5EF4-FFF2-40B4-BE49-F238E27FC236}">
                  <a16:creationId xmlns:a16="http://schemas.microsoft.com/office/drawing/2014/main" id="{73CC9790-9BE5-4FFF-AF85-218717D21F6D}"/>
                </a:ext>
              </a:extLst>
            </p:cNvPr>
            <p:cNvSpPr>
              <a:spLocks/>
            </p:cNvSpPr>
            <p:nvPr/>
          </p:nvSpPr>
          <p:spPr bwMode="auto">
            <a:xfrm>
              <a:off x="59" y="4963"/>
              <a:ext cx="1041" cy="1071"/>
            </a:xfrm>
            <a:custGeom>
              <a:avLst/>
              <a:gdLst>
                <a:gd name="T0" fmla="*/ 174 w 660400"/>
                <a:gd name="T1" fmla="*/ 0 h 679450"/>
                <a:gd name="T2" fmla="*/ 867 w 660400"/>
                <a:gd name="T3" fmla="*/ 0 h 679450"/>
                <a:gd name="T4" fmla="*/ 867 w 660400"/>
                <a:gd name="T5" fmla="*/ 0 h 679450"/>
                <a:gd name="T6" fmla="*/ 1041 w 660400"/>
                <a:gd name="T7" fmla="*/ 173 h 679450"/>
                <a:gd name="T8" fmla="*/ 1041 w 660400"/>
                <a:gd name="T9" fmla="*/ 1071 h 679450"/>
                <a:gd name="T10" fmla="*/ 0 w 660400"/>
                <a:gd name="T11" fmla="*/ 1071 h 679450"/>
                <a:gd name="T12" fmla="*/ 0 w 660400"/>
                <a:gd name="T13" fmla="*/ 173 h 679450"/>
                <a:gd name="T14" fmla="*/ 174 w 660400"/>
                <a:gd name="T15" fmla="*/ 0 h 679450"/>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355 h 679450"/>
                <a:gd name="T26" fmla="*/ 628046 w 660400"/>
                <a:gd name="T27" fmla="*/ 679450 h 6794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79450">
                  <a:moveTo>
                    <a:pt x="110069" y="0"/>
                  </a:moveTo>
                  <a:lnTo>
                    <a:pt x="550331" y="0"/>
                  </a:lnTo>
                  <a:lnTo>
                    <a:pt x="550330" y="0"/>
                  </a:lnTo>
                  <a:cubicBezTo>
                    <a:pt x="611120" y="0"/>
                    <a:pt x="660400" y="49279"/>
                    <a:pt x="660400" y="110069"/>
                  </a:cubicBezTo>
                  <a:lnTo>
                    <a:pt x="660400" y="679450"/>
                  </a:lnTo>
                  <a:lnTo>
                    <a:pt x="0" y="679450"/>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27653" name="Text Box 23">
            <a:extLst>
              <a:ext uri="{FF2B5EF4-FFF2-40B4-BE49-F238E27FC236}">
                <a16:creationId xmlns:a16="http://schemas.microsoft.com/office/drawing/2014/main" id="{3144D76A-2929-4B72-B943-F6F617C77C94}"/>
              </a:ext>
            </a:extLst>
          </p:cNvPr>
          <p:cNvSpPr txBox="1">
            <a:spLocks noChangeArrowheads="1"/>
          </p:cNvSpPr>
          <p:nvPr/>
        </p:nvSpPr>
        <p:spPr bwMode="auto">
          <a:xfrm>
            <a:off x="4327657" y="746919"/>
            <a:ext cx="367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ea typeface="宋体" panose="02010600030101010101" pitchFamily="2" charset="-122"/>
                <a:sym typeface="宋体" panose="02010600030101010101" pitchFamily="2" charset="-122"/>
              </a:rPr>
              <a:t>  </a:t>
            </a:r>
            <a:r>
              <a:rPr lang="zh-CN" altLang="en-US" sz="3200" dirty="0">
                <a:latin typeface="楷体" panose="02010609060101010101" pitchFamily="49" charset="-122"/>
                <a:sym typeface="宋体" panose="02010600030101010101" pitchFamily="2" charset="-122"/>
              </a:rPr>
              <a:t> LEED的基本用途</a:t>
            </a:r>
          </a:p>
        </p:txBody>
      </p:sp>
      <p:sp>
        <p:nvSpPr>
          <p:cNvPr id="29" name="Rectangle 2">
            <a:extLst>
              <a:ext uri="{FF2B5EF4-FFF2-40B4-BE49-F238E27FC236}">
                <a16:creationId xmlns:a16="http://schemas.microsoft.com/office/drawing/2014/main" id="{3FF6C59D-385E-45F9-9B6B-4AFF2BEADE0F}"/>
              </a:ext>
            </a:extLst>
          </p:cNvPr>
          <p:cNvSpPr txBox="1">
            <a:spLocks noChangeArrowheads="1"/>
          </p:cNvSpPr>
          <p:nvPr/>
        </p:nvSpPr>
        <p:spPr>
          <a:xfrm>
            <a:off x="1490806" y="0"/>
            <a:ext cx="3057656" cy="394525"/>
          </a:xfrm>
          <a:prstGeom prst="rect">
            <a:avLst/>
          </a:prstGeom>
          <a:effectLst/>
        </p:spPr>
        <p:txBody>
          <a:bodyPr anchor="ctr">
            <a:normAutofit fontScale="9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700" b="1" dirty="0"/>
              <a:t>4.3.6 LEED</a:t>
            </a:r>
            <a:r>
              <a:rPr lang="zh-CN" altLang="en-US" sz="2700" b="1" dirty="0"/>
              <a:t>实际应用</a:t>
            </a:r>
            <a:endParaRPr lang="zh-CN" altLang="en-US" dirty="0">
              <a:latin typeface="楷体" panose="02010609060101010101" pitchFamily="49" charset="-122"/>
              <a:ea typeface="楷体" panose="02010609060101010101" pitchFamily="49" charset="-122"/>
            </a:endParaRPr>
          </a:p>
        </p:txBody>
      </p:sp>
      <p:pic>
        <p:nvPicPr>
          <p:cNvPr id="27" name="图片 26">
            <a:extLst>
              <a:ext uri="{FF2B5EF4-FFF2-40B4-BE49-F238E27FC236}">
                <a16:creationId xmlns:a16="http://schemas.microsoft.com/office/drawing/2014/main" id="{B0D2CDA3-F6B1-4EDB-B00B-10F0DFD3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451675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32">
            <a:extLst>
              <a:ext uri="{FF2B5EF4-FFF2-40B4-BE49-F238E27FC236}">
                <a16:creationId xmlns:a16="http://schemas.microsoft.com/office/drawing/2014/main" id="{C13738AE-2035-4749-8E1C-5B217650A148}"/>
              </a:ext>
            </a:extLst>
          </p:cNvPr>
          <p:cNvCxnSpPr>
            <a:cxnSpLocks noChangeShapeType="1"/>
          </p:cNvCxnSpPr>
          <p:nvPr/>
        </p:nvCxnSpPr>
        <p:spPr bwMode="auto">
          <a:xfrm flipH="1" flipV="1">
            <a:off x="60960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8675" name="直接连接符 35">
            <a:extLst>
              <a:ext uri="{FF2B5EF4-FFF2-40B4-BE49-F238E27FC236}">
                <a16:creationId xmlns:a16="http://schemas.microsoft.com/office/drawing/2014/main" id="{EB046543-82DC-4721-BAED-5D4121B84E4D}"/>
              </a:ext>
            </a:extLst>
          </p:cNvPr>
          <p:cNvCxnSpPr>
            <a:cxnSpLocks noChangeShapeType="1"/>
          </p:cNvCxnSpPr>
          <p:nvPr/>
        </p:nvCxnSpPr>
        <p:spPr bwMode="auto">
          <a:xfrm flipH="1" flipV="1">
            <a:off x="82042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A5F20E4A-20AF-4291-86DE-A9982766A332}"/>
              </a:ext>
            </a:extLst>
          </p:cNvPr>
          <p:cNvSpPr txBox="1">
            <a:spLocks noChangeArrowheads="1"/>
          </p:cNvSpPr>
          <p:nvPr/>
        </p:nvSpPr>
        <p:spPr>
          <a:xfrm>
            <a:off x="1629799" y="802607"/>
            <a:ext cx="8932401" cy="4836110"/>
          </a:xfrm>
          <a:prstGeom prst="rect">
            <a:avLst/>
          </a:prstGeom>
        </p:spPr>
        <p:txBody>
          <a:bodyPr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8600" indent="228600" algn="just" defTabSz="914400">
              <a:lnSpc>
                <a:spcPct val="170000"/>
              </a:lnSpc>
              <a:spcBef>
                <a:spcPts val="1000"/>
              </a:spcBef>
              <a:buNone/>
              <a:defRPr/>
            </a:pPr>
            <a:r>
              <a:rPr lang="zh-CN" altLang="en-US" b="1" dirty="0">
                <a:ea typeface="楷体" panose="02010609060101010101" pitchFamily="49" charset="-122"/>
              </a:rPr>
              <a:t>低能电子衍射实验简单，能快速对表面原子的几何结构做出定性表征。故</a:t>
            </a:r>
            <a:r>
              <a:rPr lang="en-US" altLang="zh-CN" b="1" dirty="0">
                <a:ea typeface="楷体" panose="02010609060101010101" pitchFamily="49" charset="-122"/>
              </a:rPr>
              <a:t>LEED</a:t>
            </a:r>
            <a:r>
              <a:rPr lang="zh-CN" altLang="en-US" b="1" dirty="0">
                <a:ea typeface="楷体" panose="02010609060101010101" pitchFamily="49" charset="-122"/>
              </a:rPr>
              <a:t>在表面结构研究中得到广泛应用。相关数据库建设比较完备。</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zh-CN" altLang="en-US" b="1" dirty="0">
                <a:ea typeface="楷体" panose="02010609060101010101" pitchFamily="49" charset="-122"/>
              </a:rPr>
              <a:t>但是单纯的从简单衍射斑点测定表面原子几何结构有局限性，必须结合相关模型及理论计算才能比较确切的定出吸附分子或原子的几何位置。</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en-US" altLang="zh-CN" b="1" dirty="0">
                <a:ea typeface="楷体" panose="02010609060101010101" pitchFamily="49" charset="-122"/>
              </a:rPr>
              <a:t>LEED</a:t>
            </a:r>
            <a:r>
              <a:rPr lang="zh-CN" altLang="en-US" b="1" dirty="0">
                <a:ea typeface="楷体" panose="02010609060101010101" pitchFamily="49" charset="-122"/>
              </a:rPr>
              <a:t>技术和其他相关材料表征技术的结合是表面科学研究的新方向。（</a:t>
            </a:r>
            <a:r>
              <a:rPr lang="en-US" altLang="zh-CN" b="1" dirty="0">
                <a:ea typeface="楷体" panose="02010609060101010101" pitchFamily="49" charset="-122"/>
              </a:rPr>
              <a:t>STM</a:t>
            </a:r>
            <a:r>
              <a:rPr lang="zh-CN" altLang="en-US" b="1" dirty="0">
                <a:ea typeface="楷体" panose="02010609060101010101" pitchFamily="49" charset="-122"/>
              </a:rPr>
              <a:t>等）</a:t>
            </a:r>
            <a:endParaRPr lang="en-US" altLang="zh-CN" b="1" dirty="0">
              <a:ea typeface="楷体" panose="02010609060101010101" pitchFamily="49" charset="-122"/>
            </a:endParaRPr>
          </a:p>
        </p:txBody>
      </p:sp>
      <p:sp>
        <p:nvSpPr>
          <p:cNvPr id="8" name="Rectangle 2">
            <a:extLst>
              <a:ext uri="{FF2B5EF4-FFF2-40B4-BE49-F238E27FC236}">
                <a16:creationId xmlns:a16="http://schemas.microsoft.com/office/drawing/2014/main" id="{561A2C83-5224-4CB3-A154-AD1A327BF22B}"/>
              </a:ext>
            </a:extLst>
          </p:cNvPr>
          <p:cNvSpPr txBox="1">
            <a:spLocks noChangeArrowheads="1"/>
          </p:cNvSpPr>
          <p:nvPr/>
        </p:nvSpPr>
        <p:spPr>
          <a:xfrm>
            <a:off x="1695450" y="0"/>
            <a:ext cx="3371850" cy="446087"/>
          </a:xfrm>
          <a:prstGeom prst="rect">
            <a:avLst/>
          </a:prstGeom>
          <a:effectLst/>
        </p:spPr>
        <p:txBody>
          <a:bodyPr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700" b="1" dirty="0"/>
              <a:t>4.3.6 LEED</a:t>
            </a:r>
            <a:r>
              <a:rPr lang="zh-CN" altLang="en-US" sz="2700" b="1" dirty="0"/>
              <a:t>实际应用</a:t>
            </a:r>
            <a:endParaRPr lang="zh-CN" altLang="en-US"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727A8FAB-4AFB-45D0-B612-04017E6FE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16403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32">
            <a:extLst>
              <a:ext uri="{FF2B5EF4-FFF2-40B4-BE49-F238E27FC236}">
                <a16:creationId xmlns:a16="http://schemas.microsoft.com/office/drawing/2014/main" id="{069E9144-6CA6-4CD0-AF22-D4BC462F2D5F}"/>
              </a:ext>
            </a:extLst>
          </p:cNvPr>
          <p:cNvCxnSpPr>
            <a:cxnSpLocks noChangeShapeType="1"/>
          </p:cNvCxnSpPr>
          <p:nvPr/>
        </p:nvCxnSpPr>
        <p:spPr bwMode="auto">
          <a:xfrm flipH="1" flipV="1">
            <a:off x="58483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9699" name="直接连接符 35">
            <a:extLst>
              <a:ext uri="{FF2B5EF4-FFF2-40B4-BE49-F238E27FC236}">
                <a16:creationId xmlns:a16="http://schemas.microsoft.com/office/drawing/2014/main" id="{F600D89A-C34E-4108-9642-FF61B731FDAE}"/>
              </a:ext>
            </a:extLst>
          </p:cNvPr>
          <p:cNvCxnSpPr>
            <a:cxnSpLocks noChangeShapeType="1"/>
          </p:cNvCxnSpPr>
          <p:nvPr/>
        </p:nvCxnSpPr>
        <p:spPr bwMode="auto">
          <a:xfrm flipH="1" flipV="1">
            <a:off x="79565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pic>
        <p:nvPicPr>
          <p:cNvPr id="29700" name="Picture 2">
            <a:extLst>
              <a:ext uri="{FF2B5EF4-FFF2-40B4-BE49-F238E27FC236}">
                <a16:creationId xmlns:a16="http://schemas.microsoft.com/office/drawing/2014/main" id="{16F91719-CB38-409B-AC71-556925890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873719"/>
            <a:ext cx="63500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文本框 24">
            <a:extLst>
              <a:ext uri="{FF2B5EF4-FFF2-40B4-BE49-F238E27FC236}">
                <a16:creationId xmlns:a16="http://schemas.microsoft.com/office/drawing/2014/main" id="{507E525A-8EE8-4D8F-BDFF-4D78DBD76932}"/>
              </a:ext>
            </a:extLst>
          </p:cNvPr>
          <p:cNvSpPr txBox="1">
            <a:spLocks noChangeArrowheads="1"/>
          </p:cNvSpPr>
          <p:nvPr/>
        </p:nvSpPr>
        <p:spPr bwMode="auto">
          <a:xfrm>
            <a:off x="507998" y="5267919"/>
            <a:ext cx="114935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solidFill>
                  <a:srgbClr val="000000"/>
                </a:solidFill>
              </a:rPr>
              <a:t>中国科学院物理研究所高鸿钧研究组成功制备毫米级高度有序的、连续的、单晶的</a:t>
            </a:r>
            <a:r>
              <a:rPr lang="en-US" altLang="zh-CN" dirty="0">
                <a:solidFill>
                  <a:srgbClr val="000000"/>
                </a:solidFill>
              </a:rPr>
              <a:t>Graphene</a:t>
            </a:r>
            <a:r>
              <a:rPr lang="zh-CN" altLang="en-US" dirty="0">
                <a:solidFill>
                  <a:srgbClr val="000000"/>
                </a:solidFill>
              </a:rPr>
              <a:t>。该研究组博士生潘毅等人通过优化生长条件获得了理想的毫米级外延</a:t>
            </a:r>
            <a:r>
              <a:rPr lang="en-US" altLang="zh-CN" dirty="0">
                <a:solidFill>
                  <a:srgbClr val="000000"/>
                </a:solidFill>
              </a:rPr>
              <a:t>Graphene</a:t>
            </a:r>
            <a:r>
              <a:rPr lang="zh-CN" altLang="en-US" dirty="0">
                <a:solidFill>
                  <a:srgbClr val="000000"/>
                </a:solidFill>
              </a:rPr>
              <a:t>二维单晶材料，。低能电子衍射（</a:t>
            </a:r>
            <a:r>
              <a:rPr lang="en-US" altLang="zh-CN" dirty="0">
                <a:solidFill>
                  <a:srgbClr val="000000"/>
                </a:solidFill>
              </a:rPr>
              <a:t>LEED</a:t>
            </a:r>
            <a:r>
              <a:rPr lang="zh-CN" altLang="en-US" dirty="0">
                <a:solidFill>
                  <a:srgbClr val="000000"/>
                </a:solidFill>
              </a:rPr>
              <a:t>）结果证实了</a:t>
            </a:r>
            <a:r>
              <a:rPr lang="en-US" altLang="zh-CN" dirty="0">
                <a:solidFill>
                  <a:srgbClr val="000000"/>
                </a:solidFill>
              </a:rPr>
              <a:t>Graphene</a:t>
            </a:r>
            <a:r>
              <a:rPr lang="zh-CN" altLang="en-US" dirty="0">
                <a:solidFill>
                  <a:srgbClr val="000000"/>
                </a:solidFill>
              </a:rPr>
              <a:t>样品的毫米级的高度有序性。</a:t>
            </a:r>
          </a:p>
        </p:txBody>
      </p:sp>
      <p:sp>
        <p:nvSpPr>
          <p:cNvPr id="26" name="Rectangle 2">
            <a:extLst>
              <a:ext uri="{FF2B5EF4-FFF2-40B4-BE49-F238E27FC236}">
                <a16:creationId xmlns:a16="http://schemas.microsoft.com/office/drawing/2014/main" id="{57AE92BD-E25F-4605-B4A8-EEACD9BE5121}"/>
              </a:ext>
            </a:extLst>
          </p:cNvPr>
          <p:cNvSpPr txBox="1">
            <a:spLocks noChangeArrowheads="1"/>
          </p:cNvSpPr>
          <p:nvPr/>
        </p:nvSpPr>
        <p:spPr>
          <a:xfrm>
            <a:off x="1531937" y="20638"/>
            <a:ext cx="3114675" cy="488157"/>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700" b="1" dirty="0"/>
              <a:t>4.3.6 LEED</a:t>
            </a:r>
            <a:r>
              <a:rPr lang="zh-CN" altLang="en-US" sz="2700" b="1" dirty="0"/>
              <a:t>实际应用</a:t>
            </a:r>
            <a:endParaRPr lang="zh-CN" altLang="en-US"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9072D39F-6928-4DCB-8D87-37D7970CC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132453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1">
            <a:extLst>
              <a:ext uri="{FF2B5EF4-FFF2-40B4-BE49-F238E27FC236}">
                <a16:creationId xmlns:a16="http://schemas.microsoft.com/office/drawing/2014/main" id="{E6236A77-9344-4DF1-AE8C-568DC64D787A}"/>
              </a:ext>
            </a:extLst>
          </p:cNvPr>
          <p:cNvSpPr txBox="1">
            <a:spLocks noChangeArrowheads="1"/>
          </p:cNvSpPr>
          <p:nvPr/>
        </p:nvSpPr>
        <p:spPr bwMode="auto">
          <a:xfrm>
            <a:off x="2144895" y="1924867"/>
            <a:ext cx="8489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dirty="0">
                <a:latin typeface="+mj-ea"/>
                <a:ea typeface="+mj-ea"/>
              </a:rPr>
              <a:t>4.4 </a:t>
            </a:r>
            <a:r>
              <a:rPr lang="zh-CN" altLang="en-US" sz="3600" dirty="0">
                <a:latin typeface="+mj-ea"/>
                <a:ea typeface="+mj-ea"/>
              </a:rPr>
              <a:t>衍射电子束强度测量和</a:t>
            </a:r>
            <a:r>
              <a:rPr lang="en-US" altLang="zh-CN" sz="3600" dirty="0">
                <a:latin typeface="+mj-ea"/>
                <a:ea typeface="+mj-ea"/>
              </a:rPr>
              <a:t>LEED</a:t>
            </a:r>
            <a:r>
              <a:rPr lang="zh-CN" altLang="en-US" sz="3600" dirty="0">
                <a:latin typeface="+mj-ea"/>
                <a:ea typeface="+mj-ea"/>
              </a:rPr>
              <a:t>定量分析</a:t>
            </a:r>
          </a:p>
        </p:txBody>
      </p:sp>
      <p:pic>
        <p:nvPicPr>
          <p:cNvPr id="3" name="图片 2">
            <a:extLst>
              <a:ext uri="{FF2B5EF4-FFF2-40B4-BE49-F238E27FC236}">
                <a16:creationId xmlns:a16="http://schemas.microsoft.com/office/drawing/2014/main" id="{4384D95A-4EDA-4ACD-80C3-96385BA04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81E4A5A3-D1A2-4AEA-90DF-DE4837F10A32}"/>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：赵朝阳</a:t>
            </a:r>
            <a:r>
              <a:rPr lang="en-US" altLang="zh-CN" sz="1400" b="1" dirty="0"/>
              <a:t>(4.4)</a:t>
            </a:r>
            <a:endParaRPr lang="zh-CN" altLang="en-US" sz="1400" b="1" dirty="0"/>
          </a:p>
        </p:txBody>
      </p:sp>
      <p:sp>
        <p:nvSpPr>
          <p:cNvPr id="2" name="文本框 1">
            <a:extLst>
              <a:ext uri="{FF2B5EF4-FFF2-40B4-BE49-F238E27FC236}">
                <a16:creationId xmlns:a16="http://schemas.microsoft.com/office/drawing/2014/main" id="{C5210AF2-9EE4-4464-AA23-A6D8685558AE}"/>
              </a:ext>
            </a:extLst>
          </p:cNvPr>
          <p:cNvSpPr txBox="1"/>
          <p:nvPr/>
        </p:nvSpPr>
        <p:spPr>
          <a:xfrm>
            <a:off x="4543829" y="2887888"/>
            <a:ext cx="3692036" cy="2446119"/>
          </a:xfrm>
          <a:prstGeom prst="rect">
            <a:avLst/>
          </a:prstGeom>
          <a:noFill/>
        </p:spPr>
        <p:txBody>
          <a:bodyPr wrap="none" rtlCol="0">
            <a:spAutoFit/>
          </a:bodyPr>
          <a:lstStyle/>
          <a:p>
            <a:pPr>
              <a:lnSpc>
                <a:spcPct val="110000"/>
              </a:lnSpc>
              <a:spcBef>
                <a:spcPct val="0"/>
              </a:spcBef>
              <a:buClr>
                <a:schemeClr val="accent1">
                  <a:lumMod val="75000"/>
                </a:schemeClr>
              </a:buClr>
              <a:defRPr/>
            </a:pPr>
            <a:r>
              <a:rPr lang="en-US" altLang="zh-CN" sz="2000" b="1" dirty="0"/>
              <a:t>4.4.1 I-V</a:t>
            </a:r>
            <a:r>
              <a:rPr lang="zh-CN" altLang="en-US" sz="2000" b="1" dirty="0"/>
              <a:t>曲线</a:t>
            </a:r>
            <a:endParaRPr lang="en-US" altLang="zh-CN" sz="2000" b="1" dirty="0"/>
          </a:p>
          <a:p>
            <a:pPr>
              <a:lnSpc>
                <a:spcPct val="110000"/>
              </a:lnSpc>
              <a:spcBef>
                <a:spcPct val="0"/>
              </a:spcBef>
              <a:buClr>
                <a:schemeClr val="accent1">
                  <a:lumMod val="75000"/>
                </a:schemeClr>
              </a:buClr>
              <a:defRPr/>
            </a:pPr>
            <a:endParaRPr lang="en-US" altLang="zh-CN" sz="2000" b="1" dirty="0"/>
          </a:p>
          <a:p>
            <a:pPr>
              <a:lnSpc>
                <a:spcPct val="110000"/>
              </a:lnSpc>
              <a:spcBef>
                <a:spcPct val="0"/>
              </a:spcBef>
              <a:buClr>
                <a:schemeClr val="accent1">
                  <a:lumMod val="75000"/>
                </a:schemeClr>
              </a:buClr>
              <a:defRPr/>
            </a:pPr>
            <a:r>
              <a:rPr lang="en-US" altLang="zh-CN" sz="2000" b="1" dirty="0"/>
              <a:t>4.4.2 </a:t>
            </a:r>
            <a:r>
              <a:rPr lang="zh-CN" altLang="en-US" sz="2000" b="1" dirty="0"/>
              <a:t>实验技术</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4.4.3 </a:t>
            </a:r>
            <a:r>
              <a:rPr lang="zh-CN" altLang="en-US" sz="2000" b="1" dirty="0"/>
              <a:t>计算程序</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4.4.4 LEED</a:t>
            </a:r>
            <a:r>
              <a:rPr lang="zh-CN" altLang="en-US" sz="2000" b="1" dirty="0"/>
              <a:t>定量分析应用及限制</a:t>
            </a:r>
          </a:p>
        </p:txBody>
      </p:sp>
    </p:spTree>
    <p:extLst>
      <p:ext uri="{BB962C8B-B14F-4D97-AF65-F5344CB8AC3E}">
        <p14:creationId xmlns:p14="http://schemas.microsoft.com/office/powerpoint/2010/main" val="4075259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3" name="图片 2">
            <a:extLst>
              <a:ext uri="{FF2B5EF4-FFF2-40B4-BE49-F238E27FC236}">
                <a16:creationId xmlns:a16="http://schemas.microsoft.com/office/drawing/2014/main" id="{FF2AD55B-1E29-4694-9C68-4EE5C35F7D2F}"/>
              </a:ext>
            </a:extLst>
          </p:cNvPr>
          <p:cNvPicPr>
            <a:picLocks noChangeAspect="1"/>
          </p:cNvPicPr>
          <p:nvPr/>
        </p:nvPicPr>
        <p:blipFill>
          <a:blip r:embed="rId3"/>
          <a:stretch>
            <a:fillRect/>
          </a:stretch>
        </p:blipFill>
        <p:spPr>
          <a:xfrm>
            <a:off x="-1" y="0"/>
            <a:ext cx="5957113" cy="6858000"/>
          </a:xfrm>
          <a:prstGeom prst="rect">
            <a:avLst/>
          </a:prstGeom>
        </p:spPr>
      </p:pic>
      <p:pic>
        <p:nvPicPr>
          <p:cNvPr id="4" name="图片 3">
            <a:extLst>
              <a:ext uri="{FF2B5EF4-FFF2-40B4-BE49-F238E27FC236}">
                <a16:creationId xmlns:a16="http://schemas.microsoft.com/office/drawing/2014/main" id="{0BBA46D6-8905-49DC-B2D8-3007A82E5A6A}"/>
              </a:ext>
            </a:extLst>
          </p:cNvPr>
          <p:cNvPicPr>
            <a:picLocks noChangeAspect="1"/>
          </p:cNvPicPr>
          <p:nvPr/>
        </p:nvPicPr>
        <p:blipFill>
          <a:blip r:embed="rId4"/>
          <a:stretch>
            <a:fillRect/>
          </a:stretch>
        </p:blipFill>
        <p:spPr>
          <a:xfrm>
            <a:off x="6346209" y="0"/>
            <a:ext cx="5845791" cy="6858000"/>
          </a:xfrm>
          <a:prstGeom prst="rect">
            <a:avLst/>
          </a:prstGeom>
        </p:spPr>
      </p:pic>
    </p:spTree>
    <p:extLst>
      <p:ext uri="{BB962C8B-B14F-4D97-AF65-F5344CB8AC3E}">
        <p14:creationId xmlns:p14="http://schemas.microsoft.com/office/powerpoint/2010/main" val="2631098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6CF93C-8EA6-446B-89E3-7FEB6BA28C45}"/>
              </a:ext>
            </a:extLst>
          </p:cNvPr>
          <p:cNvPicPr>
            <a:picLocks noChangeAspect="1"/>
          </p:cNvPicPr>
          <p:nvPr/>
        </p:nvPicPr>
        <p:blipFill>
          <a:blip r:embed="rId2"/>
          <a:stretch>
            <a:fillRect/>
          </a:stretch>
        </p:blipFill>
        <p:spPr>
          <a:xfrm>
            <a:off x="1" y="204187"/>
            <a:ext cx="6844578" cy="6533965"/>
          </a:xfrm>
          <a:prstGeom prst="rect">
            <a:avLst/>
          </a:prstGeom>
        </p:spPr>
      </p:pic>
      <p:pic>
        <p:nvPicPr>
          <p:cNvPr id="4" name="图片 3">
            <a:extLst>
              <a:ext uri="{FF2B5EF4-FFF2-40B4-BE49-F238E27FC236}">
                <a16:creationId xmlns:a16="http://schemas.microsoft.com/office/drawing/2014/main" id="{4CB33CE9-4B21-413A-82CE-E52BE50BB48F}"/>
              </a:ext>
            </a:extLst>
          </p:cNvPr>
          <p:cNvPicPr>
            <a:picLocks noChangeAspect="1"/>
          </p:cNvPicPr>
          <p:nvPr/>
        </p:nvPicPr>
        <p:blipFill>
          <a:blip r:embed="rId3"/>
          <a:stretch>
            <a:fillRect/>
          </a:stretch>
        </p:blipFill>
        <p:spPr>
          <a:xfrm>
            <a:off x="6968971" y="204187"/>
            <a:ext cx="5223029" cy="6481208"/>
          </a:xfrm>
          <a:prstGeom prst="rect">
            <a:avLst/>
          </a:prstGeom>
        </p:spPr>
      </p:pic>
    </p:spTree>
    <p:extLst>
      <p:ext uri="{BB962C8B-B14F-4D97-AF65-F5344CB8AC3E}">
        <p14:creationId xmlns:p14="http://schemas.microsoft.com/office/powerpoint/2010/main" val="300918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4.1.1</a:t>
            </a:r>
            <a:r>
              <a:rPr lang="zh-CN" altLang="en-US" sz="2800" b="1" dirty="0">
                <a:latin typeface="+mj-ea"/>
              </a:rPr>
              <a:t>二维点阵和基元结构</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9" name="图片 8">
            <a:extLst>
              <a:ext uri="{FF2B5EF4-FFF2-40B4-BE49-F238E27FC236}">
                <a16:creationId xmlns:a16="http://schemas.microsoft.com/office/drawing/2014/main" id="{76514693-CE92-4D4C-83AB-40BE9C7552A8}"/>
              </a:ext>
            </a:extLst>
          </p:cNvPr>
          <p:cNvPicPr>
            <a:picLocks noChangeAspect="1"/>
          </p:cNvPicPr>
          <p:nvPr/>
        </p:nvPicPr>
        <p:blipFill>
          <a:blip r:embed="rId3"/>
          <a:stretch>
            <a:fillRect/>
          </a:stretch>
        </p:blipFill>
        <p:spPr>
          <a:xfrm>
            <a:off x="8484221" y="1803074"/>
            <a:ext cx="2812024" cy="2682472"/>
          </a:xfrm>
          <a:prstGeom prst="rect">
            <a:avLst/>
          </a:prstGeom>
        </p:spPr>
      </p:pic>
      <p:sp>
        <p:nvSpPr>
          <p:cNvPr id="10" name="文本框 9">
            <a:extLst>
              <a:ext uri="{FF2B5EF4-FFF2-40B4-BE49-F238E27FC236}">
                <a16:creationId xmlns:a16="http://schemas.microsoft.com/office/drawing/2014/main" id="{0C6E963B-D0F5-4808-8FB8-F379E70FA6E0}"/>
              </a:ext>
            </a:extLst>
          </p:cNvPr>
          <p:cNvSpPr txBox="1"/>
          <p:nvPr/>
        </p:nvSpPr>
        <p:spPr>
          <a:xfrm>
            <a:off x="642851" y="1803074"/>
            <a:ext cx="7457009" cy="325185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所谓二维点阵是平面上的点，沿两个方向作周期性排列所形成的无限点的集合，是实际晶体表面原子排列的集合抽象，每个点周围的情况是相同的，把这些点称为格点。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对于简单的结构，基元就是单个原子，每个格点代表一个原子，而对于复杂的晶面结构，基元可由多个原子或离子组成，这时候个点代表的是原子或离子基团的质心。</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图中</a:t>
            </a:r>
            <a:r>
              <a:rPr lang="en-US" altLang="zh-CN" sz="2000" b="1" dirty="0">
                <a:latin typeface="宋体" panose="02010600030101010101" pitchFamily="2" charset="-122"/>
                <a:ea typeface="宋体" panose="02010600030101010101" pitchFamily="2" charset="-122"/>
              </a:rPr>
              <a:t>a1</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a2</a:t>
            </a:r>
            <a:r>
              <a:rPr lang="zh-CN" altLang="en-US" sz="2000" b="1" dirty="0">
                <a:latin typeface="宋体" panose="02010600030101010101" pitchFamily="2" charset="-122"/>
                <a:ea typeface="宋体" panose="02010600030101010101" pitchFamily="2" charset="-122"/>
              </a:rPr>
              <a:t>为原格基矢。</a:t>
            </a:r>
            <a:endParaRPr lang="en-US" altLang="zh-CN" sz="2000" b="1"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77F0B9DC-C009-4F77-B871-4B0E88B683C3}"/>
              </a:ext>
            </a:extLst>
          </p:cNvPr>
          <p:cNvSpPr txBox="1"/>
          <p:nvPr/>
        </p:nvSpPr>
        <p:spPr>
          <a:xfrm>
            <a:off x="8874570" y="4485546"/>
            <a:ext cx="2031325" cy="369332"/>
          </a:xfrm>
          <a:prstGeom prst="rect">
            <a:avLst/>
          </a:prstGeom>
          <a:noFill/>
        </p:spPr>
        <p:txBody>
          <a:bodyPr wrap="none" rtlCol="0">
            <a:spAutoFit/>
          </a:bodyPr>
          <a:lstStyle/>
          <a:p>
            <a:r>
              <a:rPr lang="zh-CN" altLang="en-US" dirty="0"/>
              <a:t>二维点阵的形成图</a:t>
            </a:r>
          </a:p>
        </p:txBody>
      </p:sp>
    </p:spTree>
    <p:extLst>
      <p:ext uri="{BB962C8B-B14F-4D97-AF65-F5344CB8AC3E}">
        <p14:creationId xmlns:p14="http://schemas.microsoft.com/office/powerpoint/2010/main" val="398476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FF4320-3056-4F4F-953A-B4812D617EC1}"/>
              </a:ext>
            </a:extLst>
          </p:cNvPr>
          <p:cNvSpPr txBox="1"/>
          <p:nvPr/>
        </p:nvSpPr>
        <p:spPr>
          <a:xfrm>
            <a:off x="1695450" y="0"/>
            <a:ext cx="1491114" cy="369332"/>
          </a:xfrm>
          <a:prstGeom prst="rect">
            <a:avLst/>
          </a:prstGeom>
          <a:noFill/>
        </p:spPr>
        <p:txBody>
          <a:bodyPr wrap="none" rtlCol="0">
            <a:spAutoFit/>
          </a:bodyPr>
          <a:lstStyle/>
          <a:p>
            <a:r>
              <a:rPr lang="en-US" altLang="zh-CN" dirty="0"/>
              <a:t>4.4.1 I-V</a:t>
            </a:r>
            <a:r>
              <a:rPr lang="zh-CN" altLang="en-US" dirty="0"/>
              <a:t>曲线</a:t>
            </a:r>
          </a:p>
        </p:txBody>
      </p:sp>
      <p:pic>
        <p:nvPicPr>
          <p:cNvPr id="3" name="图片 2">
            <a:extLst>
              <a:ext uri="{FF2B5EF4-FFF2-40B4-BE49-F238E27FC236}">
                <a16:creationId xmlns:a16="http://schemas.microsoft.com/office/drawing/2014/main" id="{B98A75D3-FBC6-413A-AF86-57C2743B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D5597AFC-AB73-4142-951A-6F29632B6ADB}"/>
              </a:ext>
            </a:extLst>
          </p:cNvPr>
          <p:cNvSpPr txBox="1"/>
          <p:nvPr/>
        </p:nvSpPr>
        <p:spPr>
          <a:xfrm>
            <a:off x="1715634" y="2732703"/>
            <a:ext cx="8760732" cy="369332"/>
          </a:xfrm>
          <a:prstGeom prst="rect">
            <a:avLst/>
          </a:prstGeom>
          <a:noFill/>
        </p:spPr>
        <p:txBody>
          <a:bodyPr wrap="none" rtlCol="0">
            <a:spAutoFit/>
          </a:bodyPr>
          <a:lstStyle/>
          <a:p>
            <a:r>
              <a:rPr lang="zh-CN" altLang="en-US" dirty="0"/>
              <a:t>入射束的散射作用发生在表面的最顶层以及表面下的第二、第三层，形成</a:t>
            </a:r>
            <a:r>
              <a:rPr lang="zh-CN" altLang="en-US" b="1" dirty="0"/>
              <a:t>多重散射</a:t>
            </a:r>
          </a:p>
        </p:txBody>
      </p:sp>
      <p:sp>
        <p:nvSpPr>
          <p:cNvPr id="5" name="文本框 4">
            <a:extLst>
              <a:ext uri="{FF2B5EF4-FFF2-40B4-BE49-F238E27FC236}">
                <a16:creationId xmlns:a16="http://schemas.microsoft.com/office/drawing/2014/main" id="{DA3BA72E-AF53-4C09-84B9-F7ADB83C83CD}"/>
              </a:ext>
            </a:extLst>
          </p:cNvPr>
          <p:cNvSpPr txBox="1"/>
          <p:nvPr/>
        </p:nvSpPr>
        <p:spPr>
          <a:xfrm>
            <a:off x="1695450" y="3394215"/>
            <a:ext cx="8410575" cy="923330"/>
          </a:xfrm>
          <a:prstGeom prst="rect">
            <a:avLst/>
          </a:prstGeom>
          <a:noFill/>
        </p:spPr>
        <p:txBody>
          <a:bodyPr wrap="square" rtlCol="0">
            <a:spAutoFit/>
          </a:bodyPr>
          <a:lstStyle/>
          <a:p>
            <a:r>
              <a:rPr lang="zh-CN" altLang="en-US" dirty="0"/>
              <a:t>因电子的散射作用很强，各层散射电子的相干作用只限于几个电子层，主要表现为最顶层原子的散射，但是电子散射必然会受到层间原子相对几何结构的影响，产生多重散射，由而引发最顶层衍射束斑的强度和宽度发生变化。</a:t>
            </a:r>
          </a:p>
        </p:txBody>
      </p:sp>
      <p:sp>
        <p:nvSpPr>
          <p:cNvPr id="6" name="文本框 5">
            <a:extLst>
              <a:ext uri="{FF2B5EF4-FFF2-40B4-BE49-F238E27FC236}">
                <a16:creationId xmlns:a16="http://schemas.microsoft.com/office/drawing/2014/main" id="{A5046E23-0E8E-45A8-911A-147C647FD148}"/>
              </a:ext>
            </a:extLst>
          </p:cNvPr>
          <p:cNvSpPr txBox="1"/>
          <p:nvPr/>
        </p:nvSpPr>
        <p:spPr>
          <a:xfrm>
            <a:off x="1715634" y="4609725"/>
            <a:ext cx="8410575" cy="923330"/>
          </a:xfrm>
          <a:prstGeom prst="rect">
            <a:avLst/>
          </a:prstGeom>
          <a:noFill/>
        </p:spPr>
        <p:txBody>
          <a:bodyPr wrap="square" rtlCol="0">
            <a:spAutoFit/>
          </a:bodyPr>
          <a:lstStyle/>
          <a:p>
            <a:r>
              <a:rPr lang="zh-CN" altLang="en-US" dirty="0"/>
              <a:t>随着入射电子束能量的改变，能量坐标上的衍射峰位也会改变，这些变化在</a:t>
            </a:r>
            <a:r>
              <a:rPr lang="en-US" altLang="zh-CN" dirty="0"/>
              <a:t>I-V</a:t>
            </a:r>
            <a:r>
              <a:rPr lang="zh-CN" altLang="en-US" dirty="0"/>
              <a:t>曲线中都有显示，并能定量的测量，所以同时必须根据多重散射理论对衍射束强度变化进行计算</a:t>
            </a:r>
          </a:p>
        </p:txBody>
      </p:sp>
      <p:sp>
        <p:nvSpPr>
          <p:cNvPr id="7" name="文本框 6">
            <a:extLst>
              <a:ext uri="{FF2B5EF4-FFF2-40B4-BE49-F238E27FC236}">
                <a16:creationId xmlns:a16="http://schemas.microsoft.com/office/drawing/2014/main" id="{942EABA0-B573-427F-956C-0DBF4CE366BD}"/>
              </a:ext>
            </a:extLst>
          </p:cNvPr>
          <p:cNvSpPr txBox="1"/>
          <p:nvPr/>
        </p:nvSpPr>
        <p:spPr>
          <a:xfrm>
            <a:off x="1715634" y="5825235"/>
            <a:ext cx="8390391" cy="646331"/>
          </a:xfrm>
          <a:prstGeom prst="rect">
            <a:avLst/>
          </a:prstGeom>
          <a:noFill/>
        </p:spPr>
        <p:txBody>
          <a:bodyPr wrap="square" rtlCol="0">
            <a:spAutoFit/>
          </a:bodyPr>
          <a:lstStyle/>
          <a:p>
            <a:r>
              <a:rPr lang="zh-CN" altLang="en-US" dirty="0"/>
              <a:t>多重散射理论方法的</a:t>
            </a:r>
            <a:r>
              <a:rPr lang="zh-CN" altLang="en-US" b="1" dirty="0"/>
              <a:t>共同目标</a:t>
            </a:r>
            <a:r>
              <a:rPr lang="zh-CN" altLang="en-US" dirty="0"/>
              <a:t>：力图对例子实散射、多重散射、非弹性散射、温度的影响等进行适当的表述和处理</a:t>
            </a:r>
          </a:p>
        </p:txBody>
      </p:sp>
      <p:grpSp>
        <p:nvGrpSpPr>
          <p:cNvPr id="8" name="组合 7">
            <a:extLst>
              <a:ext uri="{FF2B5EF4-FFF2-40B4-BE49-F238E27FC236}">
                <a16:creationId xmlns:a16="http://schemas.microsoft.com/office/drawing/2014/main" id="{4F3343C7-41D9-435B-983B-5EBCF4C39A8D}"/>
              </a:ext>
            </a:extLst>
          </p:cNvPr>
          <p:cNvGrpSpPr/>
          <p:nvPr/>
        </p:nvGrpSpPr>
        <p:grpSpPr>
          <a:xfrm>
            <a:off x="3965360" y="488609"/>
            <a:ext cx="4261280" cy="1672672"/>
            <a:chOff x="1732720" y="320973"/>
            <a:chExt cx="4261280" cy="1672672"/>
          </a:xfrm>
        </p:grpSpPr>
        <p:grpSp>
          <p:nvGrpSpPr>
            <p:cNvPr id="9" name="组合 8">
              <a:extLst>
                <a:ext uri="{FF2B5EF4-FFF2-40B4-BE49-F238E27FC236}">
                  <a16:creationId xmlns:a16="http://schemas.microsoft.com/office/drawing/2014/main" id="{D33619EF-997B-44C0-A350-CFF437478AB1}"/>
                </a:ext>
              </a:extLst>
            </p:cNvPr>
            <p:cNvGrpSpPr/>
            <p:nvPr/>
          </p:nvGrpSpPr>
          <p:grpSpPr>
            <a:xfrm>
              <a:off x="1732720" y="1381860"/>
              <a:ext cx="4261280" cy="266330"/>
              <a:chOff x="1991631" y="3295835"/>
              <a:chExt cx="4261280" cy="266330"/>
            </a:xfrm>
          </p:grpSpPr>
          <p:sp>
            <p:nvSpPr>
              <p:cNvPr id="45" name="椭圆 44">
                <a:extLst>
                  <a:ext uri="{FF2B5EF4-FFF2-40B4-BE49-F238E27FC236}">
                    <a16:creationId xmlns:a16="http://schemas.microsoft.com/office/drawing/2014/main" id="{5ECF700B-00A2-4D12-B5E7-1CC31E66A79A}"/>
                  </a:ext>
                </a:extLst>
              </p:cNvPr>
              <p:cNvSpPr/>
              <p:nvPr/>
            </p:nvSpPr>
            <p:spPr>
              <a:xfrm>
                <a:off x="19916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椭圆 45">
                <a:extLst>
                  <a:ext uri="{FF2B5EF4-FFF2-40B4-BE49-F238E27FC236}">
                    <a16:creationId xmlns:a16="http://schemas.microsoft.com/office/drawing/2014/main" id="{80EADA7C-323C-44FB-B56F-C68A85835FEA}"/>
                  </a:ext>
                </a:extLst>
              </p:cNvPr>
              <p:cNvSpPr/>
              <p:nvPr/>
            </p:nvSpPr>
            <p:spPr>
              <a:xfrm>
                <a:off x="22579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椭圆 46">
                <a:extLst>
                  <a:ext uri="{FF2B5EF4-FFF2-40B4-BE49-F238E27FC236}">
                    <a16:creationId xmlns:a16="http://schemas.microsoft.com/office/drawing/2014/main" id="{2A33AAD6-897E-4921-9FF8-ED6BA5DF51B2}"/>
                  </a:ext>
                </a:extLst>
              </p:cNvPr>
              <p:cNvSpPr/>
              <p:nvPr/>
            </p:nvSpPr>
            <p:spPr>
              <a:xfrm>
                <a:off x="25242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椭圆 47">
                <a:extLst>
                  <a:ext uri="{FF2B5EF4-FFF2-40B4-BE49-F238E27FC236}">
                    <a16:creationId xmlns:a16="http://schemas.microsoft.com/office/drawing/2014/main" id="{C17DB6F0-F517-437D-BC3E-AA0DC32D77D3}"/>
                  </a:ext>
                </a:extLst>
              </p:cNvPr>
              <p:cNvSpPr/>
              <p:nvPr/>
            </p:nvSpPr>
            <p:spPr>
              <a:xfrm>
                <a:off x="27906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椭圆 48">
                <a:extLst>
                  <a:ext uri="{FF2B5EF4-FFF2-40B4-BE49-F238E27FC236}">
                    <a16:creationId xmlns:a16="http://schemas.microsoft.com/office/drawing/2014/main" id="{0E720805-27BE-40EA-B88B-984D4DE4325A}"/>
                  </a:ext>
                </a:extLst>
              </p:cNvPr>
              <p:cNvSpPr/>
              <p:nvPr/>
            </p:nvSpPr>
            <p:spPr>
              <a:xfrm>
                <a:off x="30569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椭圆 49">
                <a:extLst>
                  <a:ext uri="{FF2B5EF4-FFF2-40B4-BE49-F238E27FC236}">
                    <a16:creationId xmlns:a16="http://schemas.microsoft.com/office/drawing/2014/main" id="{DD6976B3-DC55-4493-8FE7-929A49FD92F4}"/>
                  </a:ext>
                </a:extLst>
              </p:cNvPr>
              <p:cNvSpPr/>
              <p:nvPr/>
            </p:nvSpPr>
            <p:spPr>
              <a:xfrm>
                <a:off x="33232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1" name="椭圆 50">
                <a:extLst>
                  <a:ext uri="{FF2B5EF4-FFF2-40B4-BE49-F238E27FC236}">
                    <a16:creationId xmlns:a16="http://schemas.microsoft.com/office/drawing/2014/main" id="{6D993FE8-37A1-47E5-A005-0DCDF4F6A5BF}"/>
                  </a:ext>
                </a:extLst>
              </p:cNvPr>
              <p:cNvSpPr/>
              <p:nvPr/>
            </p:nvSpPr>
            <p:spPr>
              <a:xfrm>
                <a:off x="358961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椭圆 51">
                <a:extLst>
                  <a:ext uri="{FF2B5EF4-FFF2-40B4-BE49-F238E27FC236}">
                    <a16:creationId xmlns:a16="http://schemas.microsoft.com/office/drawing/2014/main" id="{95266E1E-4F07-436A-A09C-446A653C009A}"/>
                  </a:ext>
                </a:extLst>
              </p:cNvPr>
              <p:cNvSpPr/>
              <p:nvPr/>
            </p:nvSpPr>
            <p:spPr>
              <a:xfrm>
                <a:off x="385594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3" name="椭圆 52">
                <a:extLst>
                  <a:ext uri="{FF2B5EF4-FFF2-40B4-BE49-F238E27FC236}">
                    <a16:creationId xmlns:a16="http://schemas.microsoft.com/office/drawing/2014/main" id="{5588A6BB-F392-4C53-8433-D29C09D9C9A9}"/>
                  </a:ext>
                </a:extLst>
              </p:cNvPr>
              <p:cNvSpPr/>
              <p:nvPr/>
            </p:nvSpPr>
            <p:spPr>
              <a:xfrm>
                <a:off x="412227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椭圆 53">
                <a:extLst>
                  <a:ext uri="{FF2B5EF4-FFF2-40B4-BE49-F238E27FC236}">
                    <a16:creationId xmlns:a16="http://schemas.microsoft.com/office/drawing/2014/main" id="{5DCD7A1E-99EC-4602-AB37-F319296C0E5B}"/>
                  </a:ext>
                </a:extLst>
              </p:cNvPr>
              <p:cNvSpPr/>
              <p:nvPr/>
            </p:nvSpPr>
            <p:spPr>
              <a:xfrm>
                <a:off x="438860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椭圆 54">
                <a:extLst>
                  <a:ext uri="{FF2B5EF4-FFF2-40B4-BE49-F238E27FC236}">
                    <a16:creationId xmlns:a16="http://schemas.microsoft.com/office/drawing/2014/main" id="{E53AD68C-4728-42A8-8CB5-61ED67BED95E}"/>
                  </a:ext>
                </a:extLst>
              </p:cNvPr>
              <p:cNvSpPr/>
              <p:nvPr/>
            </p:nvSpPr>
            <p:spPr>
              <a:xfrm>
                <a:off x="46549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椭圆 55">
                <a:extLst>
                  <a:ext uri="{FF2B5EF4-FFF2-40B4-BE49-F238E27FC236}">
                    <a16:creationId xmlns:a16="http://schemas.microsoft.com/office/drawing/2014/main" id="{F07BCB58-9951-435F-9F82-268EE59B7030}"/>
                  </a:ext>
                </a:extLst>
              </p:cNvPr>
              <p:cNvSpPr/>
              <p:nvPr/>
            </p:nvSpPr>
            <p:spPr>
              <a:xfrm>
                <a:off x="49212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椭圆 56">
                <a:extLst>
                  <a:ext uri="{FF2B5EF4-FFF2-40B4-BE49-F238E27FC236}">
                    <a16:creationId xmlns:a16="http://schemas.microsoft.com/office/drawing/2014/main" id="{A9E0851E-C0A3-4708-A79A-B23E90924CA8}"/>
                  </a:ext>
                </a:extLst>
              </p:cNvPr>
              <p:cNvSpPr/>
              <p:nvPr/>
            </p:nvSpPr>
            <p:spPr>
              <a:xfrm>
                <a:off x="51875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椭圆 57">
                <a:extLst>
                  <a:ext uri="{FF2B5EF4-FFF2-40B4-BE49-F238E27FC236}">
                    <a16:creationId xmlns:a16="http://schemas.microsoft.com/office/drawing/2014/main" id="{1E98B035-7548-4153-8EFD-AAAE68247384}"/>
                  </a:ext>
                </a:extLst>
              </p:cNvPr>
              <p:cNvSpPr/>
              <p:nvPr/>
            </p:nvSpPr>
            <p:spPr>
              <a:xfrm>
                <a:off x="54539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椭圆 58">
                <a:extLst>
                  <a:ext uri="{FF2B5EF4-FFF2-40B4-BE49-F238E27FC236}">
                    <a16:creationId xmlns:a16="http://schemas.microsoft.com/office/drawing/2014/main" id="{C055FEC3-5231-401B-B74B-B70990AB2D30}"/>
                  </a:ext>
                </a:extLst>
              </p:cNvPr>
              <p:cNvSpPr/>
              <p:nvPr/>
            </p:nvSpPr>
            <p:spPr>
              <a:xfrm>
                <a:off x="57202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椭圆 59">
                <a:extLst>
                  <a:ext uri="{FF2B5EF4-FFF2-40B4-BE49-F238E27FC236}">
                    <a16:creationId xmlns:a16="http://schemas.microsoft.com/office/drawing/2014/main" id="{982B1C25-125E-40C1-A55D-ED9C1D79D331}"/>
                  </a:ext>
                </a:extLst>
              </p:cNvPr>
              <p:cNvSpPr/>
              <p:nvPr/>
            </p:nvSpPr>
            <p:spPr>
              <a:xfrm>
                <a:off x="59865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0" name="组合 9">
              <a:extLst>
                <a:ext uri="{FF2B5EF4-FFF2-40B4-BE49-F238E27FC236}">
                  <a16:creationId xmlns:a16="http://schemas.microsoft.com/office/drawing/2014/main" id="{B1AB7015-E2AB-4B48-B3AE-96647C89D8CD}"/>
                </a:ext>
              </a:extLst>
            </p:cNvPr>
            <p:cNvGrpSpPr/>
            <p:nvPr/>
          </p:nvGrpSpPr>
          <p:grpSpPr>
            <a:xfrm>
              <a:off x="1732720" y="997294"/>
              <a:ext cx="4261280" cy="266330"/>
              <a:chOff x="1991631" y="2204561"/>
              <a:chExt cx="4261280" cy="266330"/>
            </a:xfrm>
          </p:grpSpPr>
          <p:sp>
            <p:nvSpPr>
              <p:cNvPr id="29" name="椭圆 28">
                <a:extLst>
                  <a:ext uri="{FF2B5EF4-FFF2-40B4-BE49-F238E27FC236}">
                    <a16:creationId xmlns:a16="http://schemas.microsoft.com/office/drawing/2014/main" id="{0A02CC97-5325-4291-A245-1263CB30657C}"/>
                  </a:ext>
                </a:extLst>
              </p:cNvPr>
              <p:cNvSpPr/>
              <p:nvPr/>
            </p:nvSpPr>
            <p:spPr>
              <a:xfrm>
                <a:off x="19916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椭圆 29">
                <a:extLst>
                  <a:ext uri="{FF2B5EF4-FFF2-40B4-BE49-F238E27FC236}">
                    <a16:creationId xmlns:a16="http://schemas.microsoft.com/office/drawing/2014/main" id="{362F36AF-0A6A-4555-8E48-5DBDDA28AB7B}"/>
                  </a:ext>
                </a:extLst>
              </p:cNvPr>
              <p:cNvSpPr/>
              <p:nvPr/>
            </p:nvSpPr>
            <p:spPr>
              <a:xfrm>
                <a:off x="22579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椭圆 30">
                <a:extLst>
                  <a:ext uri="{FF2B5EF4-FFF2-40B4-BE49-F238E27FC236}">
                    <a16:creationId xmlns:a16="http://schemas.microsoft.com/office/drawing/2014/main" id="{30E144E6-8772-4B5C-8796-40D5D078FDA3}"/>
                  </a:ext>
                </a:extLst>
              </p:cNvPr>
              <p:cNvSpPr/>
              <p:nvPr/>
            </p:nvSpPr>
            <p:spPr>
              <a:xfrm>
                <a:off x="25242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椭圆 31">
                <a:extLst>
                  <a:ext uri="{FF2B5EF4-FFF2-40B4-BE49-F238E27FC236}">
                    <a16:creationId xmlns:a16="http://schemas.microsoft.com/office/drawing/2014/main" id="{921897B6-A700-4971-AC54-CBCF0717536A}"/>
                  </a:ext>
                </a:extLst>
              </p:cNvPr>
              <p:cNvSpPr/>
              <p:nvPr/>
            </p:nvSpPr>
            <p:spPr>
              <a:xfrm>
                <a:off x="27906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椭圆 32">
                <a:extLst>
                  <a:ext uri="{FF2B5EF4-FFF2-40B4-BE49-F238E27FC236}">
                    <a16:creationId xmlns:a16="http://schemas.microsoft.com/office/drawing/2014/main" id="{67FBE3B3-DEB9-48B6-9DFC-3489DFBE66D5}"/>
                  </a:ext>
                </a:extLst>
              </p:cNvPr>
              <p:cNvSpPr/>
              <p:nvPr/>
            </p:nvSpPr>
            <p:spPr>
              <a:xfrm>
                <a:off x="30569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椭圆 33">
                <a:extLst>
                  <a:ext uri="{FF2B5EF4-FFF2-40B4-BE49-F238E27FC236}">
                    <a16:creationId xmlns:a16="http://schemas.microsoft.com/office/drawing/2014/main" id="{1CD4E79F-EF43-47CE-92CB-D0397D782B44}"/>
                  </a:ext>
                </a:extLst>
              </p:cNvPr>
              <p:cNvSpPr/>
              <p:nvPr/>
            </p:nvSpPr>
            <p:spPr>
              <a:xfrm>
                <a:off x="33232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椭圆 34">
                <a:extLst>
                  <a:ext uri="{FF2B5EF4-FFF2-40B4-BE49-F238E27FC236}">
                    <a16:creationId xmlns:a16="http://schemas.microsoft.com/office/drawing/2014/main" id="{81699454-7A3B-4740-A9D4-4B356522FB02}"/>
                  </a:ext>
                </a:extLst>
              </p:cNvPr>
              <p:cNvSpPr/>
              <p:nvPr/>
            </p:nvSpPr>
            <p:spPr>
              <a:xfrm>
                <a:off x="358961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椭圆 35">
                <a:extLst>
                  <a:ext uri="{FF2B5EF4-FFF2-40B4-BE49-F238E27FC236}">
                    <a16:creationId xmlns:a16="http://schemas.microsoft.com/office/drawing/2014/main" id="{597C24D7-1ACA-45F7-A35B-148700973F7D}"/>
                  </a:ext>
                </a:extLst>
              </p:cNvPr>
              <p:cNvSpPr/>
              <p:nvPr/>
            </p:nvSpPr>
            <p:spPr>
              <a:xfrm>
                <a:off x="385594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椭圆 36">
                <a:extLst>
                  <a:ext uri="{FF2B5EF4-FFF2-40B4-BE49-F238E27FC236}">
                    <a16:creationId xmlns:a16="http://schemas.microsoft.com/office/drawing/2014/main" id="{10FE0DDE-8336-41BD-A40E-1D5B83803E30}"/>
                  </a:ext>
                </a:extLst>
              </p:cNvPr>
              <p:cNvSpPr/>
              <p:nvPr/>
            </p:nvSpPr>
            <p:spPr>
              <a:xfrm>
                <a:off x="412227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椭圆 37">
                <a:extLst>
                  <a:ext uri="{FF2B5EF4-FFF2-40B4-BE49-F238E27FC236}">
                    <a16:creationId xmlns:a16="http://schemas.microsoft.com/office/drawing/2014/main" id="{E9AA630A-7615-4868-B18B-D6D49A166D9B}"/>
                  </a:ext>
                </a:extLst>
              </p:cNvPr>
              <p:cNvSpPr/>
              <p:nvPr/>
            </p:nvSpPr>
            <p:spPr>
              <a:xfrm>
                <a:off x="438860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椭圆 38">
                <a:extLst>
                  <a:ext uri="{FF2B5EF4-FFF2-40B4-BE49-F238E27FC236}">
                    <a16:creationId xmlns:a16="http://schemas.microsoft.com/office/drawing/2014/main" id="{870A0556-18FE-4C79-AD85-45C271BD27A6}"/>
                  </a:ext>
                </a:extLst>
              </p:cNvPr>
              <p:cNvSpPr/>
              <p:nvPr/>
            </p:nvSpPr>
            <p:spPr>
              <a:xfrm>
                <a:off x="46549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椭圆 39">
                <a:extLst>
                  <a:ext uri="{FF2B5EF4-FFF2-40B4-BE49-F238E27FC236}">
                    <a16:creationId xmlns:a16="http://schemas.microsoft.com/office/drawing/2014/main" id="{DC042FCB-8848-4DAA-B5B6-52F777427D21}"/>
                  </a:ext>
                </a:extLst>
              </p:cNvPr>
              <p:cNvSpPr/>
              <p:nvPr/>
            </p:nvSpPr>
            <p:spPr>
              <a:xfrm>
                <a:off x="49212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椭圆 40">
                <a:extLst>
                  <a:ext uri="{FF2B5EF4-FFF2-40B4-BE49-F238E27FC236}">
                    <a16:creationId xmlns:a16="http://schemas.microsoft.com/office/drawing/2014/main" id="{0C58B36C-9CD3-4C6E-BC73-EF2647EB895E}"/>
                  </a:ext>
                </a:extLst>
              </p:cNvPr>
              <p:cNvSpPr/>
              <p:nvPr/>
            </p:nvSpPr>
            <p:spPr>
              <a:xfrm>
                <a:off x="51875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椭圆 41">
                <a:extLst>
                  <a:ext uri="{FF2B5EF4-FFF2-40B4-BE49-F238E27FC236}">
                    <a16:creationId xmlns:a16="http://schemas.microsoft.com/office/drawing/2014/main" id="{A6FCA7C5-C28A-4C7D-BFF0-8FE45E065D20}"/>
                  </a:ext>
                </a:extLst>
              </p:cNvPr>
              <p:cNvSpPr/>
              <p:nvPr/>
            </p:nvSpPr>
            <p:spPr>
              <a:xfrm>
                <a:off x="54539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椭圆 42">
                <a:extLst>
                  <a:ext uri="{FF2B5EF4-FFF2-40B4-BE49-F238E27FC236}">
                    <a16:creationId xmlns:a16="http://schemas.microsoft.com/office/drawing/2014/main" id="{DBC7A579-37E2-4FD6-BB63-72B602CAB469}"/>
                  </a:ext>
                </a:extLst>
              </p:cNvPr>
              <p:cNvSpPr/>
              <p:nvPr/>
            </p:nvSpPr>
            <p:spPr>
              <a:xfrm>
                <a:off x="57202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4" name="椭圆 43">
                <a:extLst>
                  <a:ext uri="{FF2B5EF4-FFF2-40B4-BE49-F238E27FC236}">
                    <a16:creationId xmlns:a16="http://schemas.microsoft.com/office/drawing/2014/main" id="{ED0D3E4B-6CE0-4B1E-AED5-3B6524F9E375}"/>
                  </a:ext>
                </a:extLst>
              </p:cNvPr>
              <p:cNvSpPr/>
              <p:nvPr/>
            </p:nvSpPr>
            <p:spPr>
              <a:xfrm>
                <a:off x="59865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1" name="组合 10">
              <a:extLst>
                <a:ext uri="{FF2B5EF4-FFF2-40B4-BE49-F238E27FC236}">
                  <a16:creationId xmlns:a16="http://schemas.microsoft.com/office/drawing/2014/main" id="{1A54674F-CDEF-413E-849E-58B5679E558B}"/>
                </a:ext>
              </a:extLst>
            </p:cNvPr>
            <p:cNvGrpSpPr/>
            <p:nvPr/>
          </p:nvGrpSpPr>
          <p:grpSpPr>
            <a:xfrm>
              <a:off x="1732720" y="1727315"/>
              <a:ext cx="4261280" cy="266330"/>
              <a:chOff x="1991631" y="4387109"/>
              <a:chExt cx="4261280" cy="266330"/>
            </a:xfrm>
          </p:grpSpPr>
          <p:sp>
            <p:nvSpPr>
              <p:cNvPr id="13" name="椭圆 12">
                <a:extLst>
                  <a:ext uri="{FF2B5EF4-FFF2-40B4-BE49-F238E27FC236}">
                    <a16:creationId xmlns:a16="http://schemas.microsoft.com/office/drawing/2014/main" id="{DBCBFEFF-549E-4788-BB76-1B20ECA8F18C}"/>
                  </a:ext>
                </a:extLst>
              </p:cNvPr>
              <p:cNvSpPr/>
              <p:nvPr/>
            </p:nvSpPr>
            <p:spPr>
              <a:xfrm>
                <a:off x="19916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a:extLst>
                  <a:ext uri="{FF2B5EF4-FFF2-40B4-BE49-F238E27FC236}">
                    <a16:creationId xmlns:a16="http://schemas.microsoft.com/office/drawing/2014/main" id="{E4358CFF-97B0-4A0B-998E-86F6D9DF1E37}"/>
                  </a:ext>
                </a:extLst>
              </p:cNvPr>
              <p:cNvSpPr/>
              <p:nvPr/>
            </p:nvSpPr>
            <p:spPr>
              <a:xfrm>
                <a:off x="22579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a:extLst>
                  <a:ext uri="{FF2B5EF4-FFF2-40B4-BE49-F238E27FC236}">
                    <a16:creationId xmlns:a16="http://schemas.microsoft.com/office/drawing/2014/main" id="{01444692-71B5-4C7E-876B-5E1F3E9EC51D}"/>
                  </a:ext>
                </a:extLst>
              </p:cNvPr>
              <p:cNvSpPr/>
              <p:nvPr/>
            </p:nvSpPr>
            <p:spPr>
              <a:xfrm>
                <a:off x="25242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椭圆 15">
                <a:extLst>
                  <a:ext uri="{FF2B5EF4-FFF2-40B4-BE49-F238E27FC236}">
                    <a16:creationId xmlns:a16="http://schemas.microsoft.com/office/drawing/2014/main" id="{215A3813-D0A4-4D01-9875-4ADEE6B49A25}"/>
                  </a:ext>
                </a:extLst>
              </p:cNvPr>
              <p:cNvSpPr/>
              <p:nvPr/>
            </p:nvSpPr>
            <p:spPr>
              <a:xfrm>
                <a:off x="27906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椭圆 16">
                <a:extLst>
                  <a:ext uri="{FF2B5EF4-FFF2-40B4-BE49-F238E27FC236}">
                    <a16:creationId xmlns:a16="http://schemas.microsoft.com/office/drawing/2014/main" id="{00FBF699-7905-4D48-A5FD-8D1919096266}"/>
                  </a:ext>
                </a:extLst>
              </p:cNvPr>
              <p:cNvSpPr/>
              <p:nvPr/>
            </p:nvSpPr>
            <p:spPr>
              <a:xfrm>
                <a:off x="30569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椭圆 17">
                <a:extLst>
                  <a:ext uri="{FF2B5EF4-FFF2-40B4-BE49-F238E27FC236}">
                    <a16:creationId xmlns:a16="http://schemas.microsoft.com/office/drawing/2014/main" id="{42DE6A24-19B7-4262-9C23-60DE44E41846}"/>
                  </a:ext>
                </a:extLst>
              </p:cNvPr>
              <p:cNvSpPr/>
              <p:nvPr/>
            </p:nvSpPr>
            <p:spPr>
              <a:xfrm>
                <a:off x="33232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a:extLst>
                  <a:ext uri="{FF2B5EF4-FFF2-40B4-BE49-F238E27FC236}">
                    <a16:creationId xmlns:a16="http://schemas.microsoft.com/office/drawing/2014/main" id="{856F12A2-E199-4AF2-A3D7-DA4020A8D7C2}"/>
                  </a:ext>
                </a:extLst>
              </p:cNvPr>
              <p:cNvSpPr/>
              <p:nvPr/>
            </p:nvSpPr>
            <p:spPr>
              <a:xfrm>
                <a:off x="358961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椭圆 19">
                <a:extLst>
                  <a:ext uri="{FF2B5EF4-FFF2-40B4-BE49-F238E27FC236}">
                    <a16:creationId xmlns:a16="http://schemas.microsoft.com/office/drawing/2014/main" id="{7B25219F-F513-47C2-B81C-38100BDB4176}"/>
                  </a:ext>
                </a:extLst>
              </p:cNvPr>
              <p:cNvSpPr/>
              <p:nvPr/>
            </p:nvSpPr>
            <p:spPr>
              <a:xfrm>
                <a:off x="385594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椭圆 20">
                <a:extLst>
                  <a:ext uri="{FF2B5EF4-FFF2-40B4-BE49-F238E27FC236}">
                    <a16:creationId xmlns:a16="http://schemas.microsoft.com/office/drawing/2014/main" id="{10BBF07F-9105-497D-80C8-7BE4C6D83D65}"/>
                  </a:ext>
                </a:extLst>
              </p:cNvPr>
              <p:cNvSpPr/>
              <p:nvPr/>
            </p:nvSpPr>
            <p:spPr>
              <a:xfrm>
                <a:off x="412227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椭圆 21">
                <a:extLst>
                  <a:ext uri="{FF2B5EF4-FFF2-40B4-BE49-F238E27FC236}">
                    <a16:creationId xmlns:a16="http://schemas.microsoft.com/office/drawing/2014/main" id="{CE261974-73AA-4D24-B5CC-7B146ED1907B}"/>
                  </a:ext>
                </a:extLst>
              </p:cNvPr>
              <p:cNvSpPr/>
              <p:nvPr/>
            </p:nvSpPr>
            <p:spPr>
              <a:xfrm>
                <a:off x="438860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椭圆 22">
                <a:extLst>
                  <a:ext uri="{FF2B5EF4-FFF2-40B4-BE49-F238E27FC236}">
                    <a16:creationId xmlns:a16="http://schemas.microsoft.com/office/drawing/2014/main" id="{981189C7-44D1-431B-A75A-A144536652F5}"/>
                  </a:ext>
                </a:extLst>
              </p:cNvPr>
              <p:cNvSpPr/>
              <p:nvPr/>
            </p:nvSpPr>
            <p:spPr>
              <a:xfrm>
                <a:off x="46549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椭圆 23">
                <a:extLst>
                  <a:ext uri="{FF2B5EF4-FFF2-40B4-BE49-F238E27FC236}">
                    <a16:creationId xmlns:a16="http://schemas.microsoft.com/office/drawing/2014/main" id="{BE075B54-343E-4027-87FB-4579C3074945}"/>
                  </a:ext>
                </a:extLst>
              </p:cNvPr>
              <p:cNvSpPr/>
              <p:nvPr/>
            </p:nvSpPr>
            <p:spPr>
              <a:xfrm>
                <a:off x="49212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椭圆 24">
                <a:extLst>
                  <a:ext uri="{FF2B5EF4-FFF2-40B4-BE49-F238E27FC236}">
                    <a16:creationId xmlns:a16="http://schemas.microsoft.com/office/drawing/2014/main" id="{274A4DE8-740A-4997-9522-4FEB3A6DBD0D}"/>
                  </a:ext>
                </a:extLst>
              </p:cNvPr>
              <p:cNvSpPr/>
              <p:nvPr/>
            </p:nvSpPr>
            <p:spPr>
              <a:xfrm>
                <a:off x="51875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椭圆 25">
                <a:extLst>
                  <a:ext uri="{FF2B5EF4-FFF2-40B4-BE49-F238E27FC236}">
                    <a16:creationId xmlns:a16="http://schemas.microsoft.com/office/drawing/2014/main" id="{D7893E66-8FB6-4CE8-A2CA-B9875E43ADED}"/>
                  </a:ext>
                </a:extLst>
              </p:cNvPr>
              <p:cNvSpPr/>
              <p:nvPr/>
            </p:nvSpPr>
            <p:spPr>
              <a:xfrm>
                <a:off x="54539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椭圆 26">
                <a:extLst>
                  <a:ext uri="{FF2B5EF4-FFF2-40B4-BE49-F238E27FC236}">
                    <a16:creationId xmlns:a16="http://schemas.microsoft.com/office/drawing/2014/main" id="{B8D3BFA3-5757-40D0-9228-1896DE42B681}"/>
                  </a:ext>
                </a:extLst>
              </p:cNvPr>
              <p:cNvSpPr/>
              <p:nvPr/>
            </p:nvSpPr>
            <p:spPr>
              <a:xfrm>
                <a:off x="57202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椭圆 27">
                <a:extLst>
                  <a:ext uri="{FF2B5EF4-FFF2-40B4-BE49-F238E27FC236}">
                    <a16:creationId xmlns:a16="http://schemas.microsoft.com/office/drawing/2014/main" id="{C1CD0777-13FD-4994-A7BE-9BAE156D42FA}"/>
                  </a:ext>
                </a:extLst>
              </p:cNvPr>
              <p:cNvSpPr/>
              <p:nvPr/>
            </p:nvSpPr>
            <p:spPr>
              <a:xfrm>
                <a:off x="59865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2" name="箭头: 下 11">
              <a:extLst>
                <a:ext uri="{FF2B5EF4-FFF2-40B4-BE49-F238E27FC236}">
                  <a16:creationId xmlns:a16="http://schemas.microsoft.com/office/drawing/2014/main" id="{4A71BDC9-0225-4803-AA95-0C8440BC49E0}"/>
                </a:ext>
              </a:extLst>
            </p:cNvPr>
            <p:cNvSpPr/>
            <p:nvPr/>
          </p:nvSpPr>
          <p:spPr>
            <a:xfrm rot="2578513">
              <a:off x="4521313" y="320973"/>
              <a:ext cx="266330" cy="161897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4959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106" name="文本框 105">
            <a:extLst>
              <a:ext uri="{FF2B5EF4-FFF2-40B4-BE49-F238E27FC236}">
                <a16:creationId xmlns:a16="http://schemas.microsoft.com/office/drawing/2014/main" id="{C653DE86-AD24-442B-90CB-0B7010202BA6}"/>
              </a:ext>
            </a:extLst>
          </p:cNvPr>
          <p:cNvSpPr txBox="1"/>
          <p:nvPr/>
        </p:nvSpPr>
        <p:spPr>
          <a:xfrm>
            <a:off x="1613588" y="665010"/>
            <a:ext cx="1338828" cy="369332"/>
          </a:xfrm>
          <a:prstGeom prst="rect">
            <a:avLst/>
          </a:prstGeom>
          <a:noFill/>
        </p:spPr>
        <p:txBody>
          <a:bodyPr wrap="none" rtlCol="0">
            <a:spAutoFit/>
          </a:bodyPr>
          <a:lstStyle/>
          <a:p>
            <a:r>
              <a:rPr lang="zh-CN" altLang="en-US" dirty="0"/>
              <a:t>多重散射：</a:t>
            </a:r>
          </a:p>
        </p:txBody>
      </p:sp>
      <p:sp>
        <p:nvSpPr>
          <p:cNvPr id="107" name="文本框 106">
            <a:extLst>
              <a:ext uri="{FF2B5EF4-FFF2-40B4-BE49-F238E27FC236}">
                <a16:creationId xmlns:a16="http://schemas.microsoft.com/office/drawing/2014/main" id="{48903B94-A71D-4805-A733-AB0FABA1305E}"/>
              </a:ext>
            </a:extLst>
          </p:cNvPr>
          <p:cNvSpPr txBox="1"/>
          <p:nvPr/>
        </p:nvSpPr>
        <p:spPr>
          <a:xfrm>
            <a:off x="882112" y="4997402"/>
            <a:ext cx="1338828" cy="369332"/>
          </a:xfrm>
          <a:prstGeom prst="rect">
            <a:avLst/>
          </a:prstGeom>
          <a:noFill/>
        </p:spPr>
        <p:txBody>
          <a:bodyPr wrap="none" rtlCol="0">
            <a:spAutoFit/>
          </a:bodyPr>
          <a:lstStyle/>
          <a:p>
            <a:r>
              <a:rPr lang="zh-CN" altLang="en-US" dirty="0"/>
              <a:t>数据处理：</a:t>
            </a:r>
          </a:p>
        </p:txBody>
      </p:sp>
      <p:sp>
        <p:nvSpPr>
          <p:cNvPr id="108" name="文本框 107">
            <a:extLst>
              <a:ext uri="{FF2B5EF4-FFF2-40B4-BE49-F238E27FC236}">
                <a16:creationId xmlns:a16="http://schemas.microsoft.com/office/drawing/2014/main" id="{D4ED44A6-E046-481A-B80C-AAC74E7AC62B}"/>
              </a:ext>
            </a:extLst>
          </p:cNvPr>
          <p:cNvSpPr txBox="1"/>
          <p:nvPr/>
        </p:nvSpPr>
        <p:spPr>
          <a:xfrm>
            <a:off x="2074070" y="5351876"/>
            <a:ext cx="1798890" cy="369332"/>
          </a:xfrm>
          <a:prstGeom prst="rect">
            <a:avLst/>
          </a:prstGeom>
          <a:noFill/>
        </p:spPr>
        <p:txBody>
          <a:bodyPr wrap="none" rtlCol="0">
            <a:spAutoFit/>
          </a:bodyPr>
          <a:lstStyle/>
          <a:p>
            <a:r>
              <a:rPr lang="en-US" altLang="zh-CN" dirty="0" err="1"/>
              <a:t>Pendry</a:t>
            </a:r>
            <a:r>
              <a:rPr lang="zh-CN" altLang="en-US" dirty="0"/>
              <a:t>计算公式</a:t>
            </a:r>
          </a:p>
        </p:txBody>
      </p:sp>
      <p:sp>
        <p:nvSpPr>
          <p:cNvPr id="109" name="文本框 108">
            <a:extLst>
              <a:ext uri="{FF2B5EF4-FFF2-40B4-BE49-F238E27FC236}">
                <a16:creationId xmlns:a16="http://schemas.microsoft.com/office/drawing/2014/main" id="{717EED56-58BC-46A0-ADDD-C3D94266AA50}"/>
              </a:ext>
            </a:extLst>
          </p:cNvPr>
          <p:cNvSpPr txBox="1"/>
          <p:nvPr/>
        </p:nvSpPr>
        <p:spPr>
          <a:xfrm>
            <a:off x="2055217" y="5721208"/>
            <a:ext cx="2303836" cy="369332"/>
          </a:xfrm>
          <a:prstGeom prst="rect">
            <a:avLst/>
          </a:prstGeom>
          <a:noFill/>
        </p:spPr>
        <p:txBody>
          <a:bodyPr wrap="none" rtlCol="0">
            <a:spAutoFit/>
          </a:bodyPr>
          <a:lstStyle/>
          <a:p>
            <a:r>
              <a:rPr lang="en-US" altLang="zh-CN" dirty="0"/>
              <a:t>van Hove</a:t>
            </a:r>
            <a:r>
              <a:rPr lang="zh-CN" altLang="en-US" dirty="0"/>
              <a:t>的计算程序</a:t>
            </a:r>
          </a:p>
        </p:txBody>
      </p:sp>
      <p:sp>
        <p:nvSpPr>
          <p:cNvPr id="110" name="文本框 109">
            <a:extLst>
              <a:ext uri="{FF2B5EF4-FFF2-40B4-BE49-F238E27FC236}">
                <a16:creationId xmlns:a16="http://schemas.microsoft.com/office/drawing/2014/main" id="{51BDA07E-6D85-44D0-A5B3-70565DD95D4D}"/>
              </a:ext>
            </a:extLst>
          </p:cNvPr>
          <p:cNvSpPr txBox="1"/>
          <p:nvPr/>
        </p:nvSpPr>
        <p:spPr>
          <a:xfrm>
            <a:off x="6881075" y="4982544"/>
            <a:ext cx="1338828" cy="369332"/>
          </a:xfrm>
          <a:prstGeom prst="rect">
            <a:avLst/>
          </a:prstGeom>
          <a:noFill/>
        </p:spPr>
        <p:txBody>
          <a:bodyPr wrap="none" rtlCol="0">
            <a:spAutoFit/>
          </a:bodyPr>
          <a:lstStyle/>
          <a:p>
            <a:r>
              <a:rPr lang="zh-CN" altLang="en-US" dirty="0"/>
              <a:t>评价标准：</a:t>
            </a:r>
          </a:p>
        </p:txBody>
      </p:sp>
      <p:sp>
        <p:nvSpPr>
          <p:cNvPr id="111" name="文本框 110">
            <a:extLst>
              <a:ext uri="{FF2B5EF4-FFF2-40B4-BE49-F238E27FC236}">
                <a16:creationId xmlns:a16="http://schemas.microsoft.com/office/drawing/2014/main" id="{8C612343-5AF8-4832-866A-50DA3180F73B}"/>
              </a:ext>
            </a:extLst>
          </p:cNvPr>
          <p:cNvSpPr txBox="1"/>
          <p:nvPr/>
        </p:nvSpPr>
        <p:spPr>
          <a:xfrm>
            <a:off x="7480905" y="5349988"/>
            <a:ext cx="4493538" cy="369332"/>
          </a:xfrm>
          <a:prstGeom prst="rect">
            <a:avLst/>
          </a:prstGeom>
          <a:noFill/>
        </p:spPr>
        <p:txBody>
          <a:bodyPr wrap="none" rtlCol="0">
            <a:spAutoFit/>
          </a:bodyPr>
          <a:lstStyle/>
          <a:p>
            <a:r>
              <a:rPr lang="zh-CN" altLang="en-US" dirty="0"/>
              <a:t>可靠性因子</a:t>
            </a:r>
            <a:r>
              <a:rPr lang="en-US" altLang="zh-CN" dirty="0" err="1"/>
              <a:t>R</a:t>
            </a:r>
            <a:r>
              <a:rPr lang="en-US" altLang="zh-CN" baseline="-25000" dirty="0" err="1"/>
              <a:t>p</a:t>
            </a:r>
            <a:r>
              <a:rPr lang="zh-CN" altLang="en-US" dirty="0"/>
              <a:t>（</a:t>
            </a:r>
            <a:r>
              <a:rPr lang="en-US" altLang="zh-CN" dirty="0"/>
              <a:t> </a:t>
            </a:r>
            <a:r>
              <a:rPr lang="en-US" altLang="zh-CN" dirty="0" err="1"/>
              <a:t>R</a:t>
            </a:r>
            <a:r>
              <a:rPr lang="en-US" altLang="zh-CN" baseline="-25000" dirty="0" err="1"/>
              <a:t>p</a:t>
            </a:r>
            <a:r>
              <a:rPr lang="en-US" altLang="zh-CN" baseline="-25000" dirty="0"/>
              <a:t> </a:t>
            </a:r>
            <a:r>
              <a:rPr lang="en-US" altLang="zh-CN" dirty="0"/>
              <a:t>=0</a:t>
            </a:r>
            <a:r>
              <a:rPr lang="zh-CN" altLang="en-US" dirty="0"/>
              <a:t>最佳，</a:t>
            </a:r>
            <a:r>
              <a:rPr lang="en-US" altLang="zh-CN" dirty="0"/>
              <a:t> </a:t>
            </a:r>
            <a:r>
              <a:rPr lang="en-US" altLang="zh-CN" dirty="0" err="1"/>
              <a:t>R</a:t>
            </a:r>
            <a:r>
              <a:rPr lang="en-US" altLang="zh-CN" baseline="-25000" dirty="0" err="1"/>
              <a:t>p</a:t>
            </a:r>
            <a:r>
              <a:rPr lang="en-US" altLang="zh-CN" baseline="-25000" dirty="0"/>
              <a:t> </a:t>
            </a:r>
            <a:r>
              <a:rPr lang="en-US" altLang="zh-CN" dirty="0"/>
              <a:t>=1</a:t>
            </a:r>
            <a:r>
              <a:rPr lang="zh-CN" altLang="en-US" dirty="0"/>
              <a:t>最差）</a:t>
            </a:r>
            <a:endParaRPr lang="zh-CN" altLang="en-US" baseline="-25000" dirty="0"/>
          </a:p>
        </p:txBody>
      </p:sp>
      <p:sp>
        <p:nvSpPr>
          <p:cNvPr id="112" name="文本框 111">
            <a:extLst>
              <a:ext uri="{FF2B5EF4-FFF2-40B4-BE49-F238E27FC236}">
                <a16:creationId xmlns:a16="http://schemas.microsoft.com/office/drawing/2014/main" id="{97016C65-F881-432F-BE8E-EC2C6817197F}"/>
              </a:ext>
            </a:extLst>
          </p:cNvPr>
          <p:cNvSpPr txBox="1"/>
          <p:nvPr/>
        </p:nvSpPr>
        <p:spPr>
          <a:xfrm>
            <a:off x="1551526" y="111012"/>
            <a:ext cx="1638590" cy="369332"/>
          </a:xfrm>
          <a:prstGeom prst="rect">
            <a:avLst/>
          </a:prstGeom>
          <a:noFill/>
        </p:spPr>
        <p:txBody>
          <a:bodyPr wrap="none" rtlCol="0">
            <a:spAutoFit/>
          </a:bodyPr>
          <a:lstStyle/>
          <a:p>
            <a:r>
              <a:rPr lang="en-US" altLang="zh-CN" dirty="0"/>
              <a:t>4.4.2 </a:t>
            </a:r>
            <a:r>
              <a:rPr lang="zh-CN" altLang="en-US" dirty="0"/>
              <a:t>实验技术</a:t>
            </a:r>
          </a:p>
        </p:txBody>
      </p:sp>
      <p:pic>
        <p:nvPicPr>
          <p:cNvPr id="116" name="图片 115">
            <a:extLst>
              <a:ext uri="{FF2B5EF4-FFF2-40B4-BE49-F238E27FC236}">
                <a16:creationId xmlns:a16="http://schemas.microsoft.com/office/drawing/2014/main" id="{2B1F586A-4CF5-4E3A-9093-9CDCA3A8A12F}"/>
              </a:ext>
            </a:extLst>
          </p:cNvPr>
          <p:cNvPicPr>
            <a:picLocks noChangeAspect="1"/>
          </p:cNvPicPr>
          <p:nvPr/>
        </p:nvPicPr>
        <p:blipFill>
          <a:blip r:embed="rId3"/>
          <a:stretch>
            <a:fillRect/>
          </a:stretch>
        </p:blipFill>
        <p:spPr>
          <a:xfrm>
            <a:off x="2734864" y="1219008"/>
            <a:ext cx="7257782" cy="3039730"/>
          </a:xfrm>
          <a:prstGeom prst="rect">
            <a:avLst/>
          </a:prstGeom>
        </p:spPr>
      </p:pic>
    </p:spTree>
    <p:extLst>
      <p:ext uri="{BB962C8B-B14F-4D97-AF65-F5344CB8AC3E}">
        <p14:creationId xmlns:p14="http://schemas.microsoft.com/office/powerpoint/2010/main" val="347397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348B2A01-B82B-49F8-99A9-1952D5B9CED9}"/>
              </a:ext>
            </a:extLst>
          </p:cNvPr>
          <p:cNvSpPr txBox="1"/>
          <p:nvPr/>
        </p:nvSpPr>
        <p:spPr>
          <a:xfrm>
            <a:off x="1695450" y="0"/>
            <a:ext cx="1638590" cy="369332"/>
          </a:xfrm>
          <a:prstGeom prst="rect">
            <a:avLst/>
          </a:prstGeom>
          <a:noFill/>
        </p:spPr>
        <p:txBody>
          <a:bodyPr wrap="none" rtlCol="0">
            <a:spAutoFit/>
          </a:bodyPr>
          <a:lstStyle/>
          <a:p>
            <a:r>
              <a:rPr lang="en-US" altLang="zh-CN" dirty="0"/>
              <a:t>4.4.2 </a:t>
            </a:r>
            <a:r>
              <a:rPr lang="zh-CN" altLang="en-US" dirty="0"/>
              <a:t>实验技术</a:t>
            </a:r>
          </a:p>
        </p:txBody>
      </p:sp>
      <p:sp>
        <p:nvSpPr>
          <p:cNvPr id="5" name="文本框 4">
            <a:extLst>
              <a:ext uri="{FF2B5EF4-FFF2-40B4-BE49-F238E27FC236}">
                <a16:creationId xmlns:a16="http://schemas.microsoft.com/office/drawing/2014/main" id="{D01A21A7-D3A2-412E-9E3A-056CB301B767}"/>
              </a:ext>
            </a:extLst>
          </p:cNvPr>
          <p:cNvSpPr txBox="1"/>
          <p:nvPr/>
        </p:nvSpPr>
        <p:spPr>
          <a:xfrm>
            <a:off x="3297382" y="1459346"/>
            <a:ext cx="877163" cy="369332"/>
          </a:xfrm>
          <a:prstGeom prst="rect">
            <a:avLst/>
          </a:prstGeom>
          <a:noFill/>
        </p:spPr>
        <p:txBody>
          <a:bodyPr wrap="none" rtlCol="0">
            <a:spAutoFit/>
          </a:bodyPr>
          <a:lstStyle/>
          <a:p>
            <a:r>
              <a:rPr lang="zh-CN" altLang="en-US" dirty="0"/>
              <a:t>摄像机</a:t>
            </a:r>
            <a:endParaRPr lang="en-US" altLang="zh-CN" dirty="0"/>
          </a:p>
        </p:txBody>
      </p:sp>
      <p:sp>
        <p:nvSpPr>
          <p:cNvPr id="6" name="文本框 5">
            <a:extLst>
              <a:ext uri="{FF2B5EF4-FFF2-40B4-BE49-F238E27FC236}">
                <a16:creationId xmlns:a16="http://schemas.microsoft.com/office/drawing/2014/main" id="{E75E13F6-5966-4A61-AC0B-3B0978F4F1DD}"/>
              </a:ext>
            </a:extLst>
          </p:cNvPr>
          <p:cNvSpPr txBox="1"/>
          <p:nvPr/>
        </p:nvSpPr>
        <p:spPr>
          <a:xfrm>
            <a:off x="3916218" y="1828678"/>
            <a:ext cx="2297424" cy="369332"/>
          </a:xfrm>
          <a:prstGeom prst="rect">
            <a:avLst/>
          </a:prstGeom>
          <a:noFill/>
        </p:spPr>
        <p:txBody>
          <a:bodyPr wrap="none" rtlCol="0">
            <a:spAutoFit/>
          </a:bodyPr>
          <a:lstStyle/>
          <a:p>
            <a:r>
              <a:rPr lang="zh-CN" altLang="en-US" dirty="0"/>
              <a:t>采集频率：</a:t>
            </a:r>
            <a:r>
              <a:rPr lang="en-US" altLang="zh-CN" dirty="0"/>
              <a:t>50~60Hz</a:t>
            </a:r>
            <a:endParaRPr lang="zh-CN" altLang="en-US" dirty="0"/>
          </a:p>
        </p:txBody>
      </p:sp>
      <p:sp>
        <p:nvSpPr>
          <p:cNvPr id="7" name="文本框 6">
            <a:extLst>
              <a:ext uri="{FF2B5EF4-FFF2-40B4-BE49-F238E27FC236}">
                <a16:creationId xmlns:a16="http://schemas.microsoft.com/office/drawing/2014/main" id="{8C29DB34-BECC-4AFF-82A7-6863D0DD5168}"/>
              </a:ext>
            </a:extLst>
          </p:cNvPr>
          <p:cNvSpPr txBox="1"/>
          <p:nvPr/>
        </p:nvSpPr>
        <p:spPr>
          <a:xfrm>
            <a:off x="3916218" y="2328370"/>
            <a:ext cx="1338828" cy="369332"/>
          </a:xfrm>
          <a:prstGeom prst="rect">
            <a:avLst/>
          </a:prstGeom>
          <a:noFill/>
        </p:spPr>
        <p:txBody>
          <a:bodyPr wrap="none" rtlCol="0">
            <a:spAutoFit/>
          </a:bodyPr>
          <a:lstStyle/>
          <a:p>
            <a:r>
              <a:rPr lang="zh-CN" altLang="en-US" dirty="0"/>
              <a:t>数据处理：</a:t>
            </a:r>
          </a:p>
        </p:txBody>
      </p:sp>
      <p:sp>
        <p:nvSpPr>
          <p:cNvPr id="8" name="矩形 7">
            <a:extLst>
              <a:ext uri="{FF2B5EF4-FFF2-40B4-BE49-F238E27FC236}">
                <a16:creationId xmlns:a16="http://schemas.microsoft.com/office/drawing/2014/main" id="{CD00CA7E-2B48-439A-814B-C3CE059F868F}"/>
              </a:ext>
            </a:extLst>
          </p:cNvPr>
          <p:cNvSpPr/>
          <p:nvPr/>
        </p:nvSpPr>
        <p:spPr>
          <a:xfrm>
            <a:off x="5064930" y="2328370"/>
            <a:ext cx="4339650" cy="369332"/>
          </a:xfrm>
          <a:prstGeom prst="rect">
            <a:avLst/>
          </a:prstGeom>
        </p:spPr>
        <p:txBody>
          <a:bodyPr wrap="none">
            <a:spAutoFit/>
          </a:bodyPr>
          <a:lstStyle/>
          <a:p>
            <a:r>
              <a:rPr lang="zh-CN" altLang="en-US" dirty="0"/>
              <a:t>对几个图像进行平均已得到较好的信噪比</a:t>
            </a:r>
          </a:p>
        </p:txBody>
      </p:sp>
      <p:sp>
        <p:nvSpPr>
          <p:cNvPr id="9" name="文本框 8">
            <a:extLst>
              <a:ext uri="{FF2B5EF4-FFF2-40B4-BE49-F238E27FC236}">
                <a16:creationId xmlns:a16="http://schemas.microsoft.com/office/drawing/2014/main" id="{8B9FC9D2-93BE-4AE6-924D-71F43CF726AC}"/>
              </a:ext>
            </a:extLst>
          </p:cNvPr>
          <p:cNvSpPr txBox="1"/>
          <p:nvPr/>
        </p:nvSpPr>
        <p:spPr>
          <a:xfrm>
            <a:off x="3916218" y="4284843"/>
            <a:ext cx="877163" cy="369332"/>
          </a:xfrm>
          <a:prstGeom prst="rect">
            <a:avLst/>
          </a:prstGeom>
          <a:noFill/>
        </p:spPr>
        <p:txBody>
          <a:bodyPr wrap="none" rtlCol="0">
            <a:spAutoFit/>
          </a:bodyPr>
          <a:lstStyle/>
          <a:p>
            <a:r>
              <a:rPr lang="zh-CN" altLang="en-US" dirty="0"/>
              <a:t>优化：</a:t>
            </a:r>
          </a:p>
        </p:txBody>
      </p:sp>
      <p:sp>
        <p:nvSpPr>
          <p:cNvPr id="10" name="文本框 9">
            <a:extLst>
              <a:ext uri="{FF2B5EF4-FFF2-40B4-BE49-F238E27FC236}">
                <a16:creationId xmlns:a16="http://schemas.microsoft.com/office/drawing/2014/main" id="{386BB9D9-BFEE-4406-B6A4-F3CCA489DF1B}"/>
              </a:ext>
            </a:extLst>
          </p:cNvPr>
          <p:cNvSpPr txBox="1"/>
          <p:nvPr/>
        </p:nvSpPr>
        <p:spPr>
          <a:xfrm>
            <a:off x="5064930" y="4527113"/>
            <a:ext cx="4783682" cy="369332"/>
          </a:xfrm>
          <a:prstGeom prst="rect">
            <a:avLst/>
          </a:prstGeom>
          <a:noFill/>
        </p:spPr>
        <p:txBody>
          <a:bodyPr wrap="none" rtlCol="0">
            <a:spAutoFit/>
          </a:bodyPr>
          <a:lstStyle/>
          <a:p>
            <a:r>
              <a:rPr lang="zh-CN" altLang="en-US" dirty="0"/>
              <a:t>设备优化：采用慢扫描的</a:t>
            </a:r>
            <a:r>
              <a:rPr lang="en-US" altLang="zh-CN" dirty="0"/>
              <a:t>CCD</a:t>
            </a:r>
            <a:r>
              <a:rPr lang="zh-CN" altLang="en-US" dirty="0"/>
              <a:t>相机，降噪较好</a:t>
            </a:r>
          </a:p>
        </p:txBody>
      </p:sp>
      <p:sp>
        <p:nvSpPr>
          <p:cNvPr id="11" name="文本框 10">
            <a:extLst>
              <a:ext uri="{FF2B5EF4-FFF2-40B4-BE49-F238E27FC236}">
                <a16:creationId xmlns:a16="http://schemas.microsoft.com/office/drawing/2014/main" id="{7F1FA4B0-D48C-4B6E-B7C5-BB85D01339E4}"/>
              </a:ext>
            </a:extLst>
          </p:cNvPr>
          <p:cNvSpPr txBox="1"/>
          <p:nvPr/>
        </p:nvSpPr>
        <p:spPr>
          <a:xfrm>
            <a:off x="5064930" y="2707362"/>
            <a:ext cx="3877985" cy="369332"/>
          </a:xfrm>
          <a:prstGeom prst="rect">
            <a:avLst/>
          </a:prstGeom>
          <a:noFill/>
        </p:spPr>
        <p:txBody>
          <a:bodyPr wrap="none" rtlCol="0">
            <a:spAutoFit/>
          </a:bodyPr>
          <a:lstStyle/>
          <a:p>
            <a:r>
              <a:rPr lang="zh-CN" altLang="en-US" dirty="0"/>
              <a:t>取出束斑强度，对束斑强度进行平均</a:t>
            </a:r>
          </a:p>
        </p:txBody>
      </p:sp>
      <p:sp>
        <p:nvSpPr>
          <p:cNvPr id="12" name="文本框 11">
            <a:extLst>
              <a:ext uri="{FF2B5EF4-FFF2-40B4-BE49-F238E27FC236}">
                <a16:creationId xmlns:a16="http://schemas.microsoft.com/office/drawing/2014/main" id="{E866E152-3AAB-4E11-A859-D5DD5F0A23DF}"/>
              </a:ext>
            </a:extLst>
          </p:cNvPr>
          <p:cNvSpPr txBox="1"/>
          <p:nvPr/>
        </p:nvSpPr>
        <p:spPr>
          <a:xfrm>
            <a:off x="5086496" y="3095339"/>
            <a:ext cx="3416320" cy="369332"/>
          </a:xfrm>
          <a:prstGeom prst="rect">
            <a:avLst/>
          </a:prstGeom>
          <a:noFill/>
        </p:spPr>
        <p:txBody>
          <a:bodyPr wrap="none" rtlCol="0">
            <a:spAutoFit/>
          </a:bodyPr>
          <a:lstStyle/>
          <a:p>
            <a:r>
              <a:rPr lang="zh-CN" altLang="en-US" dirty="0"/>
              <a:t>对束斑之外的区域也需进行平均</a:t>
            </a:r>
          </a:p>
        </p:txBody>
      </p:sp>
      <p:sp>
        <p:nvSpPr>
          <p:cNvPr id="13" name="文本框 12">
            <a:extLst>
              <a:ext uri="{FF2B5EF4-FFF2-40B4-BE49-F238E27FC236}">
                <a16:creationId xmlns:a16="http://schemas.microsoft.com/office/drawing/2014/main" id="{43574A0E-2DFF-48EB-9D4E-9AE17EEEC5FC}"/>
              </a:ext>
            </a:extLst>
          </p:cNvPr>
          <p:cNvSpPr txBox="1"/>
          <p:nvPr/>
        </p:nvSpPr>
        <p:spPr>
          <a:xfrm>
            <a:off x="5086496" y="3478924"/>
            <a:ext cx="3647152" cy="369332"/>
          </a:xfrm>
          <a:prstGeom prst="rect">
            <a:avLst/>
          </a:prstGeom>
          <a:noFill/>
        </p:spPr>
        <p:txBody>
          <a:bodyPr wrap="none" rtlCol="0">
            <a:spAutoFit/>
          </a:bodyPr>
          <a:lstStyle/>
          <a:p>
            <a:r>
              <a:rPr lang="zh-CN" altLang="en-US" dirty="0"/>
              <a:t>从衍射束的平均强度中将背底扣除</a:t>
            </a:r>
          </a:p>
        </p:txBody>
      </p:sp>
    </p:spTree>
    <p:extLst>
      <p:ext uri="{BB962C8B-B14F-4D97-AF65-F5344CB8AC3E}">
        <p14:creationId xmlns:p14="http://schemas.microsoft.com/office/powerpoint/2010/main" val="334559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2235B73D-D716-40CE-8038-853A5BC93BED}"/>
              </a:ext>
            </a:extLst>
          </p:cNvPr>
          <p:cNvSpPr txBox="1"/>
          <p:nvPr/>
        </p:nvSpPr>
        <p:spPr>
          <a:xfrm>
            <a:off x="1828923" y="-14166"/>
            <a:ext cx="1638590" cy="369332"/>
          </a:xfrm>
          <a:prstGeom prst="rect">
            <a:avLst/>
          </a:prstGeom>
          <a:noFill/>
        </p:spPr>
        <p:txBody>
          <a:bodyPr wrap="none" rtlCol="0">
            <a:spAutoFit/>
          </a:bodyPr>
          <a:lstStyle/>
          <a:p>
            <a:r>
              <a:rPr lang="en-US" altLang="zh-CN" dirty="0"/>
              <a:t>4.4.3 </a:t>
            </a:r>
            <a:r>
              <a:rPr lang="zh-CN" altLang="en-US" dirty="0"/>
              <a:t>计算程序</a:t>
            </a:r>
          </a:p>
        </p:txBody>
      </p:sp>
      <p:sp>
        <p:nvSpPr>
          <p:cNvPr id="4" name="文本框 3">
            <a:extLst>
              <a:ext uri="{FF2B5EF4-FFF2-40B4-BE49-F238E27FC236}">
                <a16:creationId xmlns:a16="http://schemas.microsoft.com/office/drawing/2014/main" id="{51B81ECD-0ED0-4E0A-B020-7680737BF3CD}"/>
              </a:ext>
            </a:extLst>
          </p:cNvPr>
          <p:cNvSpPr txBox="1"/>
          <p:nvPr/>
        </p:nvSpPr>
        <p:spPr>
          <a:xfrm>
            <a:off x="2189291" y="467053"/>
            <a:ext cx="6800260" cy="369332"/>
          </a:xfrm>
          <a:prstGeom prst="rect">
            <a:avLst/>
          </a:prstGeom>
          <a:noFill/>
        </p:spPr>
        <p:txBody>
          <a:bodyPr wrap="none" rtlCol="0">
            <a:spAutoFit/>
          </a:bodyPr>
          <a:lstStyle/>
          <a:p>
            <a:r>
              <a:rPr lang="zh-CN" altLang="en-US" dirty="0"/>
              <a:t>大多基于</a:t>
            </a:r>
            <a:r>
              <a:rPr lang="en-US" altLang="zh-CN" dirty="0" err="1"/>
              <a:t>Pendry</a:t>
            </a:r>
            <a:r>
              <a:rPr lang="zh-CN" altLang="en-US" dirty="0"/>
              <a:t>、</a:t>
            </a:r>
            <a:r>
              <a:rPr lang="en-US" altLang="zh-CN" dirty="0" err="1"/>
              <a:t>Tsong</a:t>
            </a:r>
            <a:r>
              <a:rPr lang="zh-CN" altLang="en-US" dirty="0"/>
              <a:t>、</a:t>
            </a:r>
            <a:r>
              <a:rPr lang="en-US" altLang="zh-CN" dirty="0"/>
              <a:t>van Hove</a:t>
            </a:r>
            <a:r>
              <a:rPr lang="zh-CN" altLang="en-US" dirty="0"/>
              <a:t>等早期所概括的多重散射算法</a:t>
            </a:r>
          </a:p>
        </p:txBody>
      </p:sp>
      <p:sp>
        <p:nvSpPr>
          <p:cNvPr id="5" name="文本框 4">
            <a:extLst>
              <a:ext uri="{FF2B5EF4-FFF2-40B4-BE49-F238E27FC236}">
                <a16:creationId xmlns:a16="http://schemas.microsoft.com/office/drawing/2014/main" id="{9E479C4A-DF33-4F23-A6A1-4A8681D7D04C}"/>
              </a:ext>
            </a:extLst>
          </p:cNvPr>
          <p:cNvSpPr txBox="1"/>
          <p:nvPr/>
        </p:nvSpPr>
        <p:spPr>
          <a:xfrm>
            <a:off x="1082856" y="1258390"/>
            <a:ext cx="1800493" cy="369332"/>
          </a:xfrm>
          <a:prstGeom prst="rect">
            <a:avLst/>
          </a:prstGeom>
          <a:noFill/>
        </p:spPr>
        <p:txBody>
          <a:bodyPr wrap="none" rtlCol="0">
            <a:spAutoFit/>
          </a:bodyPr>
          <a:lstStyle/>
          <a:p>
            <a:r>
              <a:rPr lang="zh-CN" altLang="en-US" dirty="0"/>
              <a:t>常见算法流程：</a:t>
            </a:r>
          </a:p>
        </p:txBody>
      </p:sp>
      <p:sp>
        <p:nvSpPr>
          <p:cNvPr id="6" name="文本框 5">
            <a:extLst>
              <a:ext uri="{FF2B5EF4-FFF2-40B4-BE49-F238E27FC236}">
                <a16:creationId xmlns:a16="http://schemas.microsoft.com/office/drawing/2014/main" id="{6476AC17-1BB5-4F70-8523-8FEDEAE511B7}"/>
              </a:ext>
            </a:extLst>
          </p:cNvPr>
          <p:cNvSpPr txBox="1"/>
          <p:nvPr/>
        </p:nvSpPr>
        <p:spPr>
          <a:xfrm>
            <a:off x="3926175" y="1739609"/>
            <a:ext cx="4339650" cy="369332"/>
          </a:xfrm>
          <a:prstGeom prst="rect">
            <a:avLst/>
          </a:prstGeom>
          <a:noFill/>
          <a:ln w="19050">
            <a:solidFill>
              <a:schemeClr val="tx1"/>
            </a:solidFill>
          </a:ln>
        </p:spPr>
        <p:txBody>
          <a:bodyPr wrap="none" rtlCol="0">
            <a:spAutoFit/>
          </a:bodyPr>
          <a:lstStyle/>
          <a:p>
            <a:r>
              <a:rPr lang="zh-CN" altLang="en-US" dirty="0"/>
              <a:t>将被测晶面分成几个平行于表面的原子层</a:t>
            </a:r>
          </a:p>
        </p:txBody>
      </p:sp>
      <p:sp>
        <p:nvSpPr>
          <p:cNvPr id="7" name="文本框 6">
            <a:extLst>
              <a:ext uri="{FF2B5EF4-FFF2-40B4-BE49-F238E27FC236}">
                <a16:creationId xmlns:a16="http://schemas.microsoft.com/office/drawing/2014/main" id="{4734A783-2814-4735-A9C4-AFFB6A6AB4B5}"/>
              </a:ext>
            </a:extLst>
          </p:cNvPr>
          <p:cNvSpPr txBox="1"/>
          <p:nvPr/>
        </p:nvSpPr>
        <p:spPr>
          <a:xfrm>
            <a:off x="3810759" y="2335130"/>
            <a:ext cx="4570482" cy="369332"/>
          </a:xfrm>
          <a:prstGeom prst="rect">
            <a:avLst/>
          </a:prstGeom>
          <a:noFill/>
          <a:ln w="19050">
            <a:solidFill>
              <a:schemeClr val="tx1"/>
            </a:solidFill>
          </a:ln>
        </p:spPr>
        <p:txBody>
          <a:bodyPr wrap="none" rtlCol="0">
            <a:spAutoFit/>
          </a:bodyPr>
          <a:lstStyle/>
          <a:p>
            <a:r>
              <a:rPr lang="zh-CN" altLang="en-US" dirty="0"/>
              <a:t>在每一层内对所有可能的多重散射路径相加</a:t>
            </a:r>
          </a:p>
        </p:txBody>
      </p:sp>
      <p:sp>
        <p:nvSpPr>
          <p:cNvPr id="8" name="文本框 7">
            <a:extLst>
              <a:ext uri="{FF2B5EF4-FFF2-40B4-BE49-F238E27FC236}">
                <a16:creationId xmlns:a16="http://schemas.microsoft.com/office/drawing/2014/main" id="{B39D80E0-E161-40D2-98A6-2E12A943C432}"/>
              </a:ext>
            </a:extLst>
          </p:cNvPr>
          <p:cNvSpPr txBox="1"/>
          <p:nvPr/>
        </p:nvSpPr>
        <p:spPr>
          <a:xfrm>
            <a:off x="2535249" y="2874035"/>
            <a:ext cx="7638630" cy="369332"/>
          </a:xfrm>
          <a:prstGeom prst="rect">
            <a:avLst/>
          </a:prstGeom>
          <a:noFill/>
          <a:ln w="19050">
            <a:solidFill>
              <a:schemeClr val="tx1"/>
            </a:solidFill>
          </a:ln>
        </p:spPr>
        <p:txBody>
          <a:bodyPr wrap="none" rtlCol="0">
            <a:spAutoFit/>
          </a:bodyPr>
          <a:lstStyle/>
          <a:p>
            <a:r>
              <a:rPr lang="zh-CN" altLang="en-US" dirty="0"/>
              <a:t>以包括各层之间所有其他多重散射路径的方式对每层的衍射矩阵进行组合</a:t>
            </a:r>
          </a:p>
        </p:txBody>
      </p:sp>
      <p:sp>
        <p:nvSpPr>
          <p:cNvPr id="9" name="文本框 8">
            <a:extLst>
              <a:ext uri="{FF2B5EF4-FFF2-40B4-BE49-F238E27FC236}">
                <a16:creationId xmlns:a16="http://schemas.microsoft.com/office/drawing/2014/main" id="{42B96332-7582-4A67-AD14-02E072CAF288}"/>
              </a:ext>
            </a:extLst>
          </p:cNvPr>
          <p:cNvSpPr txBox="1"/>
          <p:nvPr/>
        </p:nvSpPr>
        <p:spPr>
          <a:xfrm>
            <a:off x="3810759" y="3437575"/>
            <a:ext cx="4761240" cy="369332"/>
          </a:xfrm>
          <a:prstGeom prst="rect">
            <a:avLst/>
          </a:prstGeom>
          <a:noFill/>
          <a:ln w="19050">
            <a:solidFill>
              <a:schemeClr val="tx1"/>
            </a:solidFill>
          </a:ln>
        </p:spPr>
        <p:txBody>
          <a:bodyPr wrap="none" rtlCol="0">
            <a:spAutoFit/>
          </a:bodyPr>
          <a:lstStyle/>
          <a:p>
            <a:r>
              <a:rPr lang="zh-CN" altLang="en-US" dirty="0"/>
              <a:t>对每一个</a:t>
            </a:r>
            <a:r>
              <a:rPr lang="en-US" altLang="zh-CN" dirty="0"/>
              <a:t>LEED</a:t>
            </a:r>
            <a:r>
              <a:rPr lang="zh-CN" altLang="en-US" dirty="0"/>
              <a:t>半点总的背散射强度进行计算</a:t>
            </a:r>
          </a:p>
        </p:txBody>
      </p:sp>
      <p:sp>
        <p:nvSpPr>
          <p:cNvPr id="10" name="文本框 9">
            <a:extLst>
              <a:ext uri="{FF2B5EF4-FFF2-40B4-BE49-F238E27FC236}">
                <a16:creationId xmlns:a16="http://schemas.microsoft.com/office/drawing/2014/main" id="{11799D41-AC56-434D-9E95-2D845AC1FB79}"/>
              </a:ext>
            </a:extLst>
          </p:cNvPr>
          <p:cNvSpPr txBox="1"/>
          <p:nvPr/>
        </p:nvSpPr>
        <p:spPr>
          <a:xfrm>
            <a:off x="1082856" y="4488873"/>
            <a:ext cx="1338828" cy="369332"/>
          </a:xfrm>
          <a:prstGeom prst="rect">
            <a:avLst/>
          </a:prstGeom>
          <a:noFill/>
        </p:spPr>
        <p:txBody>
          <a:bodyPr wrap="none" rtlCol="0">
            <a:spAutoFit/>
          </a:bodyPr>
          <a:lstStyle/>
          <a:p>
            <a:r>
              <a:rPr lang="zh-CN" altLang="en-US" dirty="0"/>
              <a:t>算法优化：</a:t>
            </a:r>
          </a:p>
        </p:txBody>
      </p:sp>
      <p:sp>
        <p:nvSpPr>
          <p:cNvPr id="11" name="文本框 10">
            <a:extLst>
              <a:ext uri="{FF2B5EF4-FFF2-40B4-BE49-F238E27FC236}">
                <a16:creationId xmlns:a16="http://schemas.microsoft.com/office/drawing/2014/main" id="{0179EB21-EFF6-4EF2-AC4E-D89A5E5BFB7E}"/>
              </a:ext>
            </a:extLst>
          </p:cNvPr>
          <p:cNvSpPr txBox="1"/>
          <p:nvPr/>
        </p:nvSpPr>
        <p:spPr>
          <a:xfrm>
            <a:off x="2420202" y="4882840"/>
            <a:ext cx="5880136" cy="369332"/>
          </a:xfrm>
          <a:prstGeom prst="rect">
            <a:avLst/>
          </a:prstGeom>
          <a:noFill/>
        </p:spPr>
        <p:txBody>
          <a:bodyPr wrap="none" rtlCol="0">
            <a:spAutoFit/>
          </a:bodyPr>
          <a:lstStyle/>
          <a:p>
            <a:r>
              <a:rPr lang="zh-CN" altLang="en-US" dirty="0"/>
              <a:t>利用表面上的旋转对对称性和镜面对称性，可减少计算</a:t>
            </a:r>
          </a:p>
        </p:txBody>
      </p:sp>
      <p:sp>
        <p:nvSpPr>
          <p:cNvPr id="12" name="文本框 11">
            <a:extLst>
              <a:ext uri="{FF2B5EF4-FFF2-40B4-BE49-F238E27FC236}">
                <a16:creationId xmlns:a16="http://schemas.microsoft.com/office/drawing/2014/main" id="{32EE6A9B-F348-439F-9D3C-D6F6234D4161}"/>
              </a:ext>
            </a:extLst>
          </p:cNvPr>
          <p:cNvSpPr txBox="1"/>
          <p:nvPr/>
        </p:nvSpPr>
        <p:spPr>
          <a:xfrm>
            <a:off x="2420202" y="5276807"/>
            <a:ext cx="5091458" cy="369332"/>
          </a:xfrm>
          <a:prstGeom prst="rect">
            <a:avLst/>
          </a:prstGeom>
          <a:noFill/>
        </p:spPr>
        <p:txBody>
          <a:bodyPr wrap="none" rtlCol="0">
            <a:spAutoFit/>
          </a:bodyPr>
          <a:lstStyle/>
          <a:p>
            <a:r>
              <a:rPr lang="zh-CN" altLang="en-US" dirty="0"/>
              <a:t>采用</a:t>
            </a:r>
            <a:r>
              <a:rPr lang="en-US" altLang="zh-CN" dirty="0"/>
              <a:t>Rous</a:t>
            </a:r>
            <a:r>
              <a:rPr lang="zh-CN" altLang="en-US" dirty="0"/>
              <a:t>和</a:t>
            </a:r>
            <a:r>
              <a:rPr lang="en-US" altLang="zh-CN" dirty="0" err="1"/>
              <a:t>Pendry</a:t>
            </a:r>
            <a:r>
              <a:rPr lang="zh-CN" altLang="en-US" dirty="0"/>
              <a:t>的张量</a:t>
            </a:r>
            <a:r>
              <a:rPr lang="en-US" altLang="zh-CN" dirty="0"/>
              <a:t>LEED</a:t>
            </a:r>
            <a:r>
              <a:rPr lang="zh-CN" altLang="en-US" dirty="0"/>
              <a:t>近似，可减少计算</a:t>
            </a:r>
          </a:p>
        </p:txBody>
      </p:sp>
    </p:spTree>
    <p:extLst>
      <p:ext uri="{BB962C8B-B14F-4D97-AF65-F5344CB8AC3E}">
        <p14:creationId xmlns:p14="http://schemas.microsoft.com/office/powerpoint/2010/main" val="1227603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709B2BD1-190D-4480-999B-5A58C6D557AD}"/>
              </a:ext>
            </a:extLst>
          </p:cNvPr>
          <p:cNvSpPr txBox="1"/>
          <p:nvPr/>
        </p:nvSpPr>
        <p:spPr>
          <a:xfrm>
            <a:off x="1579418" y="332508"/>
            <a:ext cx="3289683" cy="369332"/>
          </a:xfrm>
          <a:prstGeom prst="rect">
            <a:avLst/>
          </a:prstGeom>
          <a:noFill/>
        </p:spPr>
        <p:txBody>
          <a:bodyPr wrap="none" rtlCol="0">
            <a:spAutoFit/>
          </a:bodyPr>
          <a:lstStyle/>
          <a:p>
            <a:r>
              <a:rPr lang="en-US" altLang="zh-CN" dirty="0"/>
              <a:t>4.4.4 LEED</a:t>
            </a:r>
            <a:r>
              <a:rPr lang="zh-CN" altLang="en-US" dirty="0"/>
              <a:t>定量分析应用及限制</a:t>
            </a:r>
          </a:p>
        </p:txBody>
      </p:sp>
      <p:sp>
        <p:nvSpPr>
          <p:cNvPr id="4" name="文本框 3">
            <a:extLst>
              <a:ext uri="{FF2B5EF4-FFF2-40B4-BE49-F238E27FC236}">
                <a16:creationId xmlns:a16="http://schemas.microsoft.com/office/drawing/2014/main" id="{7EE9F9DF-75B4-4E1B-8E9A-495C81EA35EC}"/>
              </a:ext>
            </a:extLst>
          </p:cNvPr>
          <p:cNvSpPr txBox="1"/>
          <p:nvPr/>
        </p:nvSpPr>
        <p:spPr>
          <a:xfrm>
            <a:off x="271260" y="1402281"/>
            <a:ext cx="877163" cy="369332"/>
          </a:xfrm>
          <a:prstGeom prst="rect">
            <a:avLst/>
          </a:prstGeom>
          <a:noFill/>
        </p:spPr>
        <p:txBody>
          <a:bodyPr wrap="none" rtlCol="0">
            <a:spAutoFit/>
          </a:bodyPr>
          <a:lstStyle/>
          <a:p>
            <a:r>
              <a:rPr lang="zh-CN" altLang="en-US" dirty="0"/>
              <a:t>优点：</a:t>
            </a:r>
          </a:p>
        </p:txBody>
      </p:sp>
      <p:sp>
        <p:nvSpPr>
          <p:cNvPr id="5" name="文本框 4">
            <a:extLst>
              <a:ext uri="{FF2B5EF4-FFF2-40B4-BE49-F238E27FC236}">
                <a16:creationId xmlns:a16="http://schemas.microsoft.com/office/drawing/2014/main" id="{EA310D0D-4620-49A8-8940-54EAB8A658BE}"/>
              </a:ext>
            </a:extLst>
          </p:cNvPr>
          <p:cNvSpPr txBox="1"/>
          <p:nvPr/>
        </p:nvSpPr>
        <p:spPr>
          <a:xfrm>
            <a:off x="6420359" y="1402281"/>
            <a:ext cx="877163" cy="369332"/>
          </a:xfrm>
          <a:prstGeom prst="rect">
            <a:avLst/>
          </a:prstGeom>
          <a:noFill/>
        </p:spPr>
        <p:txBody>
          <a:bodyPr wrap="none" rtlCol="0">
            <a:spAutoFit/>
          </a:bodyPr>
          <a:lstStyle/>
          <a:p>
            <a:r>
              <a:rPr lang="zh-CN" altLang="en-US" dirty="0"/>
              <a:t>缺点：</a:t>
            </a:r>
          </a:p>
        </p:txBody>
      </p:sp>
      <p:sp>
        <p:nvSpPr>
          <p:cNvPr id="6" name="文本框 5">
            <a:extLst>
              <a:ext uri="{FF2B5EF4-FFF2-40B4-BE49-F238E27FC236}">
                <a16:creationId xmlns:a16="http://schemas.microsoft.com/office/drawing/2014/main" id="{0B8C3CA9-F98A-46B7-BBAB-AFF23E5FCB87}"/>
              </a:ext>
            </a:extLst>
          </p:cNvPr>
          <p:cNvSpPr txBox="1"/>
          <p:nvPr/>
        </p:nvSpPr>
        <p:spPr>
          <a:xfrm>
            <a:off x="955420" y="1932036"/>
            <a:ext cx="3913681" cy="646331"/>
          </a:xfrm>
          <a:prstGeom prst="rect">
            <a:avLst/>
          </a:prstGeom>
          <a:noFill/>
        </p:spPr>
        <p:txBody>
          <a:bodyPr wrap="square" rtlCol="0">
            <a:spAutoFit/>
          </a:bodyPr>
          <a:lstStyle/>
          <a:p>
            <a:r>
              <a:rPr lang="zh-CN" altLang="en-US" dirty="0"/>
              <a:t>对最顶层原子及表面之下的几个单原子层都比较敏感</a:t>
            </a:r>
            <a:endParaRPr lang="en-US" altLang="zh-CN" dirty="0"/>
          </a:p>
        </p:txBody>
      </p:sp>
      <p:sp>
        <p:nvSpPr>
          <p:cNvPr id="7" name="文本框 6">
            <a:extLst>
              <a:ext uri="{FF2B5EF4-FFF2-40B4-BE49-F238E27FC236}">
                <a16:creationId xmlns:a16="http://schemas.microsoft.com/office/drawing/2014/main" id="{D8F57FE8-BC90-4623-83F1-88F3B598C900}"/>
              </a:ext>
            </a:extLst>
          </p:cNvPr>
          <p:cNvSpPr txBox="1"/>
          <p:nvPr/>
        </p:nvSpPr>
        <p:spPr>
          <a:xfrm>
            <a:off x="7136157" y="1771613"/>
            <a:ext cx="4500031" cy="1200329"/>
          </a:xfrm>
          <a:prstGeom prst="rect">
            <a:avLst/>
          </a:prstGeom>
          <a:noFill/>
        </p:spPr>
        <p:txBody>
          <a:bodyPr wrap="square" rtlCol="0">
            <a:spAutoFit/>
          </a:bodyPr>
          <a:lstStyle/>
          <a:p>
            <a:r>
              <a:rPr lang="zh-CN" altLang="en-US" dirty="0"/>
              <a:t>对非导电样品，表面荷电效应将使衍射图扭曲</a:t>
            </a:r>
            <a:endParaRPr lang="en-US" altLang="zh-CN" dirty="0"/>
          </a:p>
          <a:p>
            <a:r>
              <a:rPr lang="zh-CN" altLang="en-US" dirty="0"/>
              <a:t>做</a:t>
            </a:r>
            <a:r>
              <a:rPr lang="en-US" altLang="zh-CN" dirty="0"/>
              <a:t>I-V</a:t>
            </a:r>
            <a:r>
              <a:rPr lang="zh-CN" altLang="en-US" dirty="0"/>
              <a:t>曲线计算时，需先对表面原子假定一些可能的几何结构，计算量大，调参困难</a:t>
            </a:r>
          </a:p>
        </p:txBody>
      </p:sp>
    </p:spTree>
    <p:extLst>
      <p:ext uri="{BB962C8B-B14F-4D97-AF65-F5344CB8AC3E}">
        <p14:creationId xmlns:p14="http://schemas.microsoft.com/office/powerpoint/2010/main" val="1696103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82564D-E581-4A4B-9D65-BDF11C694F1F}"/>
              </a:ext>
            </a:extLst>
          </p:cNvPr>
          <p:cNvSpPr txBox="1"/>
          <p:nvPr/>
        </p:nvSpPr>
        <p:spPr>
          <a:xfrm>
            <a:off x="2176529" y="2794715"/>
            <a:ext cx="8395247" cy="923330"/>
          </a:xfrm>
          <a:prstGeom prst="rect">
            <a:avLst/>
          </a:prstGeom>
          <a:noFill/>
        </p:spPr>
        <p:txBody>
          <a:bodyPr wrap="none" rtlCol="0">
            <a:spAutoFit/>
          </a:bodyPr>
          <a:lstStyle/>
          <a:p>
            <a:r>
              <a:rPr lang="en-US" altLang="zh-CN" sz="5400" b="1" dirty="0"/>
              <a:t>Thanks for your</a:t>
            </a:r>
            <a:r>
              <a:rPr lang="zh-CN" altLang="en-US" sz="5400" b="1" dirty="0"/>
              <a:t> </a:t>
            </a:r>
            <a:r>
              <a:rPr lang="en-US" altLang="zh-CN" sz="5400" b="1" dirty="0"/>
              <a:t>attention!</a:t>
            </a:r>
            <a:endParaRPr lang="zh-CN" altLang="en-US" sz="5400" b="1" dirty="0"/>
          </a:p>
        </p:txBody>
      </p:sp>
    </p:spTree>
    <p:extLst>
      <p:ext uri="{BB962C8B-B14F-4D97-AF65-F5344CB8AC3E}">
        <p14:creationId xmlns:p14="http://schemas.microsoft.com/office/powerpoint/2010/main" val="402291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4.1.2</a:t>
            </a:r>
            <a:r>
              <a:rPr lang="zh-CN" altLang="en-US" sz="28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8ADA95F8-8DF8-41A7-8846-5C9BA76264B5}"/>
              </a:ext>
            </a:extLst>
          </p:cNvPr>
          <p:cNvSpPr txBox="1"/>
          <p:nvPr/>
        </p:nvSpPr>
        <p:spPr>
          <a:xfrm>
            <a:off x="618870" y="1374244"/>
            <a:ext cx="7896882" cy="417518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不论晶体结构属于何种类型，每个晶面上的原子排布都具有确定的规律，具有一定的对称性。二维格点基本可以用三种对称操作加以描述。操作包括：</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）平移对称操作；</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）点操作，包括旋转、反映（或镜像反映）；</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）复合操作，由平移和反映两步操作组合而成。根据对称操作不同得到的空间点阵排布规律分别称为“平移群”和“点群”。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定义为二维点阵上所有的点，都是由原点经平移到某一点得到的，故平移群的定义可以用以下公式表示</a:t>
            </a:r>
          </a:p>
        </p:txBody>
      </p:sp>
      <p:pic>
        <p:nvPicPr>
          <p:cNvPr id="8" name="图片 7">
            <a:extLst>
              <a:ext uri="{FF2B5EF4-FFF2-40B4-BE49-F238E27FC236}">
                <a16:creationId xmlns:a16="http://schemas.microsoft.com/office/drawing/2014/main" id="{24729756-2A6E-4100-B8D8-C7BC4234B238}"/>
              </a:ext>
            </a:extLst>
          </p:cNvPr>
          <p:cNvPicPr>
            <a:picLocks noChangeAspect="1"/>
          </p:cNvPicPr>
          <p:nvPr/>
        </p:nvPicPr>
        <p:blipFill>
          <a:blip r:embed="rId3"/>
          <a:stretch>
            <a:fillRect/>
          </a:stretch>
        </p:blipFill>
        <p:spPr>
          <a:xfrm>
            <a:off x="8999228" y="1481959"/>
            <a:ext cx="2812024" cy="2682472"/>
          </a:xfrm>
          <a:prstGeom prst="rect">
            <a:avLst/>
          </a:prstGeom>
        </p:spPr>
      </p:pic>
      <p:sp>
        <p:nvSpPr>
          <p:cNvPr id="9" name="文本框 8">
            <a:extLst>
              <a:ext uri="{FF2B5EF4-FFF2-40B4-BE49-F238E27FC236}">
                <a16:creationId xmlns:a16="http://schemas.microsoft.com/office/drawing/2014/main" id="{8BD37AFD-98DB-4DDD-8AF8-0DE348C5BF77}"/>
              </a:ext>
            </a:extLst>
          </p:cNvPr>
          <p:cNvSpPr txBox="1"/>
          <p:nvPr/>
        </p:nvSpPr>
        <p:spPr>
          <a:xfrm>
            <a:off x="9389577" y="4164431"/>
            <a:ext cx="2031325" cy="369332"/>
          </a:xfrm>
          <a:prstGeom prst="rect">
            <a:avLst/>
          </a:prstGeom>
          <a:noFill/>
        </p:spPr>
        <p:txBody>
          <a:bodyPr wrap="none" rtlCol="0">
            <a:spAutoFit/>
          </a:bodyPr>
          <a:lstStyle/>
          <a:p>
            <a:r>
              <a:rPr lang="zh-CN" altLang="en-US" dirty="0"/>
              <a:t>二维点阵的形成图</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856F06-5F2A-44B6-BC38-DD9A02CCA8F1}"/>
                  </a:ext>
                </a:extLst>
              </p:cNvPr>
              <p:cNvSpPr txBox="1"/>
              <p:nvPr/>
            </p:nvSpPr>
            <p:spPr>
              <a:xfrm>
                <a:off x="3442138" y="5549426"/>
                <a:ext cx="18111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𝟏</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𝟐</m:t>
                          </m:r>
                        </m:sub>
                      </m:sSub>
                    </m:oMath>
                  </m:oMathPara>
                </a14:m>
                <a:endParaRPr lang="zh-CN" altLang="en-US" b="1" dirty="0"/>
              </a:p>
            </p:txBody>
          </p:sp>
        </mc:Choice>
        <mc:Fallback xmlns="">
          <p:sp>
            <p:nvSpPr>
              <p:cNvPr id="3" name="文本框 2">
                <a:extLst>
                  <a:ext uri="{FF2B5EF4-FFF2-40B4-BE49-F238E27FC236}">
                    <a16:creationId xmlns:a16="http://schemas.microsoft.com/office/drawing/2014/main" id="{D8856F06-5F2A-44B6-BC38-DD9A02CCA8F1}"/>
                  </a:ext>
                </a:extLst>
              </p:cNvPr>
              <p:cNvSpPr txBox="1">
                <a:spLocks noRot="1" noChangeAspect="1" noMove="1" noResize="1" noEditPoints="1" noAdjustHandles="1" noChangeArrowheads="1" noChangeShapeType="1" noTextEdit="1"/>
              </p:cNvSpPr>
              <p:nvPr/>
            </p:nvSpPr>
            <p:spPr>
              <a:xfrm>
                <a:off x="3442138" y="5549426"/>
                <a:ext cx="1811137" cy="276999"/>
              </a:xfrm>
              <a:prstGeom prst="rect">
                <a:avLst/>
              </a:prstGeom>
              <a:blipFill>
                <a:blip r:embed="rId4"/>
                <a:stretch>
                  <a:fillRect l="-2357" r="-1010"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918922D-C75B-4830-BDDE-38F79A563D45}"/>
                  </a:ext>
                </a:extLst>
              </p:cNvPr>
              <p:cNvSpPr txBox="1"/>
              <p:nvPr/>
            </p:nvSpPr>
            <p:spPr>
              <a:xfrm>
                <a:off x="618870" y="5826425"/>
                <a:ext cx="7896882" cy="943528"/>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为任意常数。对所有</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整数，按上式进行平移操作的综合形成结构平移群。</a:t>
                </a:r>
              </a:p>
            </p:txBody>
          </p:sp>
        </mc:Choice>
        <mc:Fallback xmlns="">
          <p:sp>
            <p:nvSpPr>
              <p:cNvPr id="10" name="文本框 9">
                <a:extLst>
                  <a:ext uri="{FF2B5EF4-FFF2-40B4-BE49-F238E27FC236}">
                    <a16:creationId xmlns:a16="http://schemas.microsoft.com/office/drawing/2014/main" id="{7918922D-C75B-4830-BDDE-38F79A563D45}"/>
                  </a:ext>
                </a:extLst>
              </p:cNvPr>
              <p:cNvSpPr txBox="1">
                <a:spLocks noRot="1" noChangeAspect="1" noMove="1" noResize="1" noEditPoints="1" noAdjustHandles="1" noChangeArrowheads="1" noChangeShapeType="1" noTextEdit="1"/>
              </p:cNvSpPr>
              <p:nvPr/>
            </p:nvSpPr>
            <p:spPr>
              <a:xfrm>
                <a:off x="618870" y="5826425"/>
                <a:ext cx="7896882" cy="943528"/>
              </a:xfrm>
              <a:prstGeom prst="rect">
                <a:avLst/>
              </a:prstGeom>
              <a:blipFill>
                <a:blip r:embed="rId5"/>
                <a:stretch>
                  <a:fillRect l="-849" r="-772" b="-103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5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4.1.2</a:t>
            </a:r>
            <a:r>
              <a:rPr lang="zh-CN" altLang="en-US" sz="28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58656BA-F45C-4E57-8987-F14DF09482EE}"/>
                  </a:ext>
                </a:extLst>
              </p:cNvPr>
              <p:cNvSpPr txBox="1"/>
              <p:nvPr/>
            </p:nvSpPr>
            <p:spPr>
              <a:xfrm>
                <a:off x="461215" y="1190624"/>
                <a:ext cx="5876523" cy="5560176"/>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点群是指对一个不动点进行操作而其结构不变。对于二维周期性结构，只有通过一条镜像线的反映和围绕某点转动</a:t>
                </a:r>
                <a14:m>
                  <m:oMath xmlns:m="http://schemas.openxmlformats.org/officeDocument/2006/math">
                    <m:f>
                      <m:fPr>
                        <m:type m:val="skw"/>
                        <m:ctrlPr>
                          <a:rPr lang="zh-CN" altLang="en-US" sz="2000" b="1" i="1" smtClean="0">
                            <a:latin typeface="Cambria Math" panose="02040503050406030204" pitchFamily="18" charset="0"/>
                            <a:ea typeface="宋体" panose="02010600030101010101" pitchFamily="2" charset="-122"/>
                          </a:rPr>
                        </m:ctrlPr>
                      </m:fPr>
                      <m:num>
                        <m:r>
                          <a:rPr lang="en-US" altLang="zh-CN" sz="2000" b="1" i="1" smtClean="0">
                            <a:latin typeface="Cambria Math" panose="02040503050406030204" pitchFamily="18" charset="0"/>
                            <a:ea typeface="宋体" panose="02010600030101010101" pitchFamily="2" charset="-122"/>
                          </a:rPr>
                          <m:t>𝟐</m:t>
                        </m:r>
                        <m:r>
                          <a:rPr lang="zh-CN" altLang="en-US" sz="2000" b="1" i="1" smtClean="0">
                            <a:latin typeface="Cambria Math" panose="02040503050406030204" pitchFamily="18" charset="0"/>
                            <a:ea typeface="宋体" panose="02010600030101010101" pitchFamily="2" charset="-122"/>
                          </a:rPr>
                          <m:t>𝝅</m:t>
                        </m:r>
                      </m:num>
                      <m:den>
                        <m:r>
                          <a:rPr lang="en-US" altLang="zh-CN" sz="2000" b="1" i="1" smtClean="0">
                            <a:latin typeface="Cambria Math" panose="02040503050406030204" pitchFamily="18" charset="0"/>
                            <a:ea typeface="宋体" panose="02010600030101010101" pitchFamily="2" charset="-122"/>
                          </a:rPr>
                          <m:t>𝒏</m:t>
                        </m:r>
                      </m:den>
                    </m:f>
                  </m:oMath>
                </a14:m>
                <a:r>
                  <a:rPr lang="zh-CN" altLang="en-US" sz="2000" b="1" dirty="0">
                    <a:latin typeface="宋体" panose="02010600030101010101" pitchFamily="2" charset="-122"/>
                    <a:ea typeface="宋体" panose="02010600030101010101" pitchFamily="2" charset="-122"/>
                  </a:rPr>
                  <a:t>角度的旋转操作，才能和平移对称性的条件相一致，从而保证宏观对称性要求。</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其中</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只能等于</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的旋转，当</a:t>
                </a:r>
                <a:r>
                  <a:rPr lang="en-US" altLang="zh-CN" sz="2000" b="1" dirty="0">
                    <a:latin typeface="宋体" panose="02010600030101010101" pitchFamily="2" charset="-122"/>
                    <a:ea typeface="宋体" panose="02010600030101010101" pitchFamily="2" charset="-122"/>
                  </a:rPr>
                  <a:t>n=5</a:t>
                </a:r>
                <a:r>
                  <a:rPr lang="zh-CN" altLang="en-US" sz="2000" b="1" dirty="0">
                    <a:latin typeface="宋体" panose="02010600030101010101" pitchFamily="2" charset="-122"/>
                    <a:ea typeface="宋体" panose="02010600030101010101" pitchFamily="2" charset="-122"/>
                  </a:rPr>
                  <a:t>或者</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大于</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的，与二维平移对称性不相容。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五种旋转对称操作和一条镜像线反映组合，形成了</a:t>
                </a:r>
                <a:r>
                  <a:rPr lang="en-US" altLang="zh-CN" sz="2000" b="1" dirty="0">
                    <a:latin typeface="宋体" panose="02010600030101010101" pitchFamily="2" charset="-122"/>
                    <a:ea typeface="宋体" panose="02010600030101010101" pitchFamily="2" charset="-122"/>
                  </a:rPr>
                  <a:t>10</a:t>
                </a:r>
                <a:r>
                  <a:rPr lang="zh-CN" altLang="en-US" sz="2000" b="1" dirty="0">
                    <a:latin typeface="宋体" panose="02010600030101010101" pitchFamily="2" charset="-122"/>
                    <a:ea typeface="宋体" panose="02010600030101010101" pitchFamily="2" charset="-122"/>
                  </a:rPr>
                  <a:t>个二维点群，如右图所示。数字</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代表</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重旋转，第一个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代表垂直于</a:t>
                </a:r>
                <a:r>
                  <a:rPr lang="en-US" altLang="zh-CN" sz="2000" b="1" dirty="0">
                    <a:latin typeface="宋体" panose="02010600030101010101" pitchFamily="2" charset="-122"/>
                    <a:ea typeface="宋体" panose="02010600030101010101" pitchFamily="2" charset="-122"/>
                  </a:rPr>
                  <a:t>X</a:t>
                </a:r>
                <a:r>
                  <a:rPr lang="zh-CN" altLang="en-US" sz="2000" b="1" dirty="0">
                    <a:latin typeface="宋体" panose="02010600030101010101" pitchFamily="2" charset="-122"/>
                    <a:ea typeface="宋体" panose="02010600030101010101" pitchFamily="2" charset="-122"/>
                  </a:rPr>
                  <a:t>周的镜像线及由相应旋转产生的等同镜像线。第二个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代表经偶次旋转产生的等同镜像线。</a:t>
                </a:r>
                <a:endParaRPr lang="en-US" altLang="zh-CN" sz="2000" b="1"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258656BA-F45C-4E57-8987-F14DF09482EE}"/>
                  </a:ext>
                </a:extLst>
              </p:cNvPr>
              <p:cNvSpPr txBox="1">
                <a:spLocks noRot="1" noChangeAspect="1" noMove="1" noResize="1" noEditPoints="1" noAdjustHandles="1" noChangeArrowheads="1" noChangeShapeType="1" noTextEdit="1"/>
              </p:cNvSpPr>
              <p:nvPr/>
            </p:nvSpPr>
            <p:spPr>
              <a:xfrm>
                <a:off x="461215" y="1190624"/>
                <a:ext cx="5876523" cy="5560176"/>
              </a:xfrm>
              <a:prstGeom prst="rect">
                <a:avLst/>
              </a:prstGeom>
              <a:blipFill>
                <a:blip r:embed="rId3"/>
                <a:stretch>
                  <a:fillRect l="-1141" r="-5290" b="-98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039E5DA-A24E-4B28-8BCE-A22CA40B2B0B}"/>
              </a:ext>
            </a:extLst>
          </p:cNvPr>
          <p:cNvPicPr>
            <a:picLocks noChangeAspect="1"/>
          </p:cNvPicPr>
          <p:nvPr/>
        </p:nvPicPr>
        <p:blipFill>
          <a:blip r:embed="rId4"/>
          <a:stretch>
            <a:fillRect/>
          </a:stretch>
        </p:blipFill>
        <p:spPr>
          <a:xfrm>
            <a:off x="6456800" y="1190624"/>
            <a:ext cx="5616137" cy="3288776"/>
          </a:xfrm>
          <a:prstGeom prst="rect">
            <a:avLst/>
          </a:prstGeom>
        </p:spPr>
      </p:pic>
      <p:sp>
        <p:nvSpPr>
          <p:cNvPr id="8" name="文本框 7">
            <a:extLst>
              <a:ext uri="{FF2B5EF4-FFF2-40B4-BE49-F238E27FC236}">
                <a16:creationId xmlns:a16="http://schemas.microsoft.com/office/drawing/2014/main" id="{684F05BE-FB5C-4E1E-8AF5-D6DF1669755B}"/>
              </a:ext>
            </a:extLst>
          </p:cNvPr>
          <p:cNvSpPr txBox="1"/>
          <p:nvPr/>
        </p:nvSpPr>
        <p:spPr>
          <a:xfrm>
            <a:off x="6326606" y="4479400"/>
            <a:ext cx="5876523" cy="481863"/>
          </a:xfrm>
          <a:prstGeom prst="rect">
            <a:avLst/>
          </a:prstGeom>
          <a:noFill/>
        </p:spPr>
        <p:txBody>
          <a:bodyPr wrap="square" rtlCol="0">
            <a:spAutoFit/>
          </a:bodyPr>
          <a:lstStyle/>
          <a:p>
            <a:pPr indent="457200" algn="ctr">
              <a:lnSpc>
                <a:spcPct val="150000"/>
              </a:lnSpc>
            </a:pP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个二维点群投影图</a:t>
            </a:r>
            <a:endParaRPr lang="en-US" altLang="zh-CN" sz="20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2D0FEAAF-4727-450E-8728-054E2404DA3F}"/>
              </a:ext>
            </a:extLst>
          </p:cNvPr>
          <p:cNvPicPr>
            <a:picLocks noChangeAspect="1"/>
          </p:cNvPicPr>
          <p:nvPr/>
        </p:nvPicPr>
        <p:blipFill>
          <a:blip r:embed="rId5"/>
          <a:stretch>
            <a:fillRect/>
          </a:stretch>
        </p:blipFill>
        <p:spPr>
          <a:xfrm>
            <a:off x="6712016" y="5187760"/>
            <a:ext cx="1654218" cy="1563040"/>
          </a:xfrm>
          <a:prstGeom prst="rect">
            <a:avLst/>
          </a:prstGeom>
        </p:spPr>
      </p:pic>
    </p:spTree>
    <p:extLst>
      <p:ext uri="{BB962C8B-B14F-4D97-AF65-F5344CB8AC3E}">
        <p14:creationId xmlns:p14="http://schemas.microsoft.com/office/powerpoint/2010/main" val="107925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4.1.3</a:t>
            </a:r>
            <a:r>
              <a:rPr lang="zh-CN" altLang="en-US" sz="2800" b="1" dirty="0">
                <a:latin typeface="+mj-ea"/>
              </a:rPr>
              <a:t>二维</a:t>
            </a:r>
            <a:r>
              <a:rPr lang="en-US" altLang="zh-CN" sz="2800" b="1" dirty="0">
                <a:latin typeface="+mj-ea"/>
              </a:rPr>
              <a:t>Bravais</a:t>
            </a:r>
            <a:r>
              <a:rPr lang="zh-CN" altLang="en-US" sz="2800" b="1" dirty="0">
                <a:latin typeface="+mj-ea"/>
              </a:rPr>
              <a:t>及四个晶系</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629898" y="1190624"/>
            <a:ext cx="5876523" cy="232852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一个给定的点群只允许一定的表面格子与其共存，从而满足平移对称性条件，例如</a:t>
            </a:r>
            <a:r>
              <a:rPr lang="en-US" altLang="zh-CN" sz="2000" b="1" dirty="0">
                <a:latin typeface="宋体" panose="02010600030101010101" pitchFamily="2" charset="-122"/>
                <a:ea typeface="宋体" panose="02010600030101010101" pitchFamily="2" charset="-122"/>
              </a:rPr>
              <a:t>n=4</a:t>
            </a:r>
            <a:r>
              <a:rPr lang="zh-CN" altLang="en-US" sz="2000" b="1" dirty="0">
                <a:latin typeface="宋体" panose="02010600030101010101" pitchFamily="2" charset="-122"/>
                <a:ea typeface="宋体" panose="02010600030101010101" pitchFamily="2" charset="-122"/>
              </a:rPr>
              <a:t>的旋转操作必定是正方形晶格，</a:t>
            </a:r>
            <a:r>
              <a:rPr lang="en-US" altLang="zh-CN" sz="2000" b="1" dirty="0">
                <a:latin typeface="宋体" panose="02010600030101010101" pitchFamily="2" charset="-122"/>
                <a:ea typeface="宋体" panose="02010600030101010101" pitchFamily="2" charset="-122"/>
              </a:rPr>
              <a:t>n=3</a:t>
            </a:r>
            <a:r>
              <a:rPr lang="zh-CN" altLang="en-US" sz="2000" b="1" dirty="0">
                <a:latin typeface="宋体" panose="02010600030101010101" pitchFamily="2" charset="-122"/>
                <a:ea typeface="宋体" panose="02010600030101010101" pitchFamily="2" charset="-122"/>
              </a:rPr>
              <a:t>或</a:t>
            </a:r>
            <a:r>
              <a:rPr lang="en-US" altLang="zh-CN" sz="2000" b="1" dirty="0">
                <a:latin typeface="宋体" panose="02010600030101010101" pitchFamily="2" charset="-122"/>
                <a:ea typeface="宋体" panose="02010600030101010101" pitchFamily="2" charset="-122"/>
              </a:rPr>
              <a:t>n=6</a:t>
            </a:r>
            <a:r>
              <a:rPr lang="zh-CN" altLang="en-US" sz="2000" b="1" dirty="0">
                <a:latin typeface="宋体" panose="02010600030101010101" pitchFamily="2" charset="-122"/>
                <a:ea typeface="宋体" panose="02010600030101010101" pitchFamily="2" charset="-122"/>
              </a:rPr>
              <a:t>的旋转对称必然对应六角形晶格。理论上证明这种相互制约的关系导致只可能有五种</a:t>
            </a:r>
            <a:r>
              <a:rPr lang="en-US" altLang="zh-CN" sz="2000" b="1" dirty="0">
                <a:latin typeface="宋体" panose="02010600030101010101" pitchFamily="2" charset="-122"/>
                <a:ea typeface="宋体" panose="02010600030101010101" pitchFamily="2" charset="-122"/>
              </a:rPr>
              <a:t>Bravais</a:t>
            </a:r>
            <a:r>
              <a:rPr lang="zh-CN" altLang="en-US" sz="2000" b="1" dirty="0">
                <a:latin typeface="宋体" panose="02010600030101010101" pitchFamily="2" charset="-122"/>
                <a:ea typeface="宋体" panose="02010600030101010101" pitchFamily="2" charset="-122"/>
              </a:rPr>
              <a:t>格子，最终构成四个晶系。</a:t>
            </a:r>
            <a:endParaRPr lang="en-US" altLang="zh-CN" sz="2000" b="1"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7BF605CD-73CE-4733-A09C-DFD36C254901}"/>
              </a:ext>
            </a:extLst>
          </p:cNvPr>
          <p:cNvPicPr>
            <a:picLocks noChangeAspect="1"/>
          </p:cNvPicPr>
          <p:nvPr/>
        </p:nvPicPr>
        <p:blipFill>
          <a:blip r:embed="rId3"/>
          <a:stretch>
            <a:fillRect/>
          </a:stretch>
        </p:blipFill>
        <p:spPr>
          <a:xfrm>
            <a:off x="7020188" y="1190624"/>
            <a:ext cx="4541914" cy="4999969"/>
          </a:xfrm>
          <a:prstGeom prst="rect">
            <a:avLst/>
          </a:prstGeom>
        </p:spPr>
      </p:pic>
      <p:sp>
        <p:nvSpPr>
          <p:cNvPr id="8" name="文本框 7">
            <a:extLst>
              <a:ext uri="{FF2B5EF4-FFF2-40B4-BE49-F238E27FC236}">
                <a16:creationId xmlns:a16="http://schemas.microsoft.com/office/drawing/2014/main" id="{5E7B9EA4-3A39-4D18-BBE7-931B9AD0354F}"/>
              </a:ext>
            </a:extLst>
          </p:cNvPr>
          <p:cNvSpPr txBox="1"/>
          <p:nvPr/>
        </p:nvSpPr>
        <p:spPr>
          <a:xfrm>
            <a:off x="6352883" y="6190593"/>
            <a:ext cx="5876523" cy="481863"/>
          </a:xfrm>
          <a:prstGeom prst="rect">
            <a:avLst/>
          </a:prstGeom>
          <a:noFill/>
        </p:spPr>
        <p:txBody>
          <a:bodyPr wrap="square" rtlCol="0">
            <a:spAutoFit/>
          </a:bodyPr>
          <a:lstStyle/>
          <a:p>
            <a:pPr indent="457200" algn="ctr">
              <a:lnSpc>
                <a:spcPct val="150000"/>
              </a:lnSpc>
            </a:pPr>
            <a:r>
              <a:rPr lang="zh-CN" altLang="en-US" sz="2000" dirty="0">
                <a:latin typeface="宋体" panose="02010600030101010101" pitchFamily="2" charset="-122"/>
                <a:ea typeface="宋体" panose="02010600030101010101" pitchFamily="2" charset="-122"/>
              </a:rPr>
              <a:t>五种</a:t>
            </a:r>
            <a:r>
              <a:rPr lang="en-US" altLang="zh-CN" sz="2000" dirty="0">
                <a:latin typeface="宋体" panose="02010600030101010101" pitchFamily="2" charset="-122"/>
                <a:ea typeface="宋体" panose="02010600030101010101" pitchFamily="2" charset="-122"/>
              </a:rPr>
              <a:t>Bravais</a:t>
            </a:r>
            <a:r>
              <a:rPr lang="zh-CN" altLang="en-US" sz="2000" dirty="0">
                <a:latin typeface="宋体" panose="02010600030101010101" pitchFamily="2" charset="-122"/>
                <a:ea typeface="宋体" panose="02010600030101010101" pitchFamily="2" charset="-122"/>
              </a:rPr>
              <a:t>格子</a:t>
            </a:r>
            <a:endParaRPr lang="en-US" altLang="zh-CN" sz="20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C7B61A4D-51F6-4F22-971C-B5F81BC83578}"/>
              </a:ext>
            </a:extLst>
          </p:cNvPr>
          <p:cNvPicPr>
            <a:picLocks noChangeAspect="1"/>
          </p:cNvPicPr>
          <p:nvPr/>
        </p:nvPicPr>
        <p:blipFill>
          <a:blip r:embed="rId4"/>
          <a:stretch>
            <a:fillRect/>
          </a:stretch>
        </p:blipFill>
        <p:spPr>
          <a:xfrm>
            <a:off x="342577" y="3946053"/>
            <a:ext cx="6601148" cy="2487771"/>
          </a:xfrm>
          <a:prstGeom prst="rect">
            <a:avLst/>
          </a:prstGeom>
        </p:spPr>
      </p:pic>
    </p:spTree>
    <p:extLst>
      <p:ext uri="{BB962C8B-B14F-4D97-AF65-F5344CB8AC3E}">
        <p14:creationId xmlns:p14="http://schemas.microsoft.com/office/powerpoint/2010/main" val="352698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4.1.4 </a:t>
            </a:r>
            <a:r>
              <a:rPr lang="zh-CN" altLang="en-US" sz="2800" b="1" dirty="0">
                <a:latin typeface="+mj-ea"/>
              </a:rPr>
              <a:t>二维表面结构表示</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483237" y="1190624"/>
            <a:ext cx="6590225" cy="1405193"/>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1.Wood</a:t>
            </a:r>
            <a:r>
              <a:rPr lang="zh-CN" altLang="en-US" sz="2000" b="1" dirty="0">
                <a:latin typeface="宋体" panose="02010600030101010101" pitchFamily="2" charset="-122"/>
                <a:ea typeface="宋体" panose="02010600030101010101" pitchFamily="2" charset="-122"/>
              </a:rPr>
              <a:t>标记</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）最简单情况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吸附层二维原格基矢和基底相平行，且有</a:t>
            </a:r>
            <a:endParaRPr lang="en-US" altLang="zh-CN" sz="20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C8B5E1CA-0541-494A-8B2A-449572CB1836}"/>
              </a:ext>
            </a:extLst>
          </p:cNvPr>
          <p:cNvPicPr>
            <a:picLocks noChangeAspect="1"/>
          </p:cNvPicPr>
          <p:nvPr/>
        </p:nvPicPr>
        <p:blipFill>
          <a:blip r:embed="rId3"/>
          <a:stretch>
            <a:fillRect/>
          </a:stretch>
        </p:blipFill>
        <p:spPr>
          <a:xfrm>
            <a:off x="8334519" y="1190624"/>
            <a:ext cx="2254071" cy="2497754"/>
          </a:xfrm>
          <a:prstGeom prst="rect">
            <a:avLst/>
          </a:prstGeom>
        </p:spPr>
      </p:pic>
      <p:pic>
        <p:nvPicPr>
          <p:cNvPr id="15" name="图片 14">
            <a:extLst>
              <a:ext uri="{FF2B5EF4-FFF2-40B4-BE49-F238E27FC236}">
                <a16:creationId xmlns:a16="http://schemas.microsoft.com/office/drawing/2014/main" id="{04720DCE-56EF-4D58-8191-72CEE687D160}"/>
              </a:ext>
            </a:extLst>
          </p:cNvPr>
          <p:cNvPicPr>
            <a:picLocks noChangeAspect="1"/>
          </p:cNvPicPr>
          <p:nvPr/>
        </p:nvPicPr>
        <p:blipFill>
          <a:blip r:embed="rId4"/>
          <a:stretch>
            <a:fillRect/>
          </a:stretch>
        </p:blipFill>
        <p:spPr>
          <a:xfrm>
            <a:off x="8246060" y="4101989"/>
            <a:ext cx="2430991" cy="253768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899BE88-E4E9-4D9F-AB99-67296519051C}"/>
                  </a:ext>
                </a:extLst>
              </p:cNvPr>
              <p:cNvSpPr txBox="1"/>
              <p:nvPr/>
            </p:nvSpPr>
            <p:spPr>
              <a:xfrm>
                <a:off x="1347814" y="2634700"/>
                <a:ext cx="1790427"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r>
                  <a:rPr lang="en-US" altLang="zh-CN" b="1" dirty="0"/>
                  <a:t>=p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endParaRPr lang="zh-CN" altLang="en-US" b="1" dirty="0"/>
              </a:p>
            </p:txBody>
          </p:sp>
        </mc:Choice>
        <mc:Fallback xmlns="">
          <p:sp>
            <p:nvSpPr>
              <p:cNvPr id="16" name="文本框 15">
                <a:extLst>
                  <a:ext uri="{FF2B5EF4-FFF2-40B4-BE49-F238E27FC236}">
                    <a16:creationId xmlns:a16="http://schemas.microsoft.com/office/drawing/2014/main" id="{1899BE88-E4E9-4D9F-AB99-67296519051C}"/>
                  </a:ext>
                </a:extLst>
              </p:cNvPr>
              <p:cNvSpPr txBox="1">
                <a:spLocks noRot="1" noChangeAspect="1" noMove="1" noResize="1" noEditPoints="1" noAdjustHandles="1" noChangeArrowheads="1" noChangeShapeType="1" noTextEdit="1"/>
              </p:cNvSpPr>
              <p:nvPr/>
            </p:nvSpPr>
            <p:spPr>
              <a:xfrm>
                <a:off x="1347814" y="2634700"/>
                <a:ext cx="1790427" cy="276999"/>
              </a:xfrm>
              <a:prstGeom prst="rect">
                <a:avLst/>
              </a:prstGeom>
              <a:blipFill>
                <a:blip r:embed="rId5"/>
                <a:stretch>
                  <a:fillRect l="-7823" t="-28261" r="-578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80CD47B-AEBB-4392-99DA-0EE7A8023C63}"/>
                  </a:ext>
                </a:extLst>
              </p:cNvPr>
              <p:cNvSpPr txBox="1"/>
              <p:nvPr/>
            </p:nvSpPr>
            <p:spPr>
              <a:xfrm>
                <a:off x="3360482" y="2634700"/>
                <a:ext cx="1791131"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r>
                  <a:rPr lang="en-US" altLang="zh-CN" b="1" dirty="0"/>
                  <a:t>=q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endParaRPr lang="zh-CN" altLang="en-US" b="1" dirty="0"/>
              </a:p>
            </p:txBody>
          </p:sp>
        </mc:Choice>
        <mc:Fallback xmlns="">
          <p:sp>
            <p:nvSpPr>
              <p:cNvPr id="17" name="文本框 16">
                <a:extLst>
                  <a:ext uri="{FF2B5EF4-FFF2-40B4-BE49-F238E27FC236}">
                    <a16:creationId xmlns:a16="http://schemas.microsoft.com/office/drawing/2014/main" id="{480CD47B-AEBB-4392-99DA-0EE7A8023C63}"/>
                  </a:ext>
                </a:extLst>
              </p:cNvPr>
              <p:cNvSpPr txBox="1">
                <a:spLocks noRot="1" noChangeAspect="1" noMove="1" noResize="1" noEditPoints="1" noAdjustHandles="1" noChangeArrowheads="1" noChangeShapeType="1" noTextEdit="1"/>
              </p:cNvSpPr>
              <p:nvPr/>
            </p:nvSpPr>
            <p:spPr>
              <a:xfrm>
                <a:off x="3360482" y="2634700"/>
                <a:ext cx="1791131" cy="276999"/>
              </a:xfrm>
              <a:prstGeom prst="rect">
                <a:avLst/>
              </a:prstGeom>
              <a:blipFill>
                <a:blip r:embed="rId6"/>
                <a:stretch>
                  <a:fillRect l="-7823" t="-28261" r="-578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EB7410-2B72-405F-ADB7-E3E52DED735A}"/>
                  </a:ext>
                </a:extLst>
              </p:cNvPr>
              <p:cNvSpPr txBox="1"/>
              <p:nvPr/>
            </p:nvSpPr>
            <p:spPr>
              <a:xfrm>
                <a:off x="483236" y="2950582"/>
                <a:ext cx="6831964" cy="95481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这是吸附层结构可以用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符号表示，覆盖层的原格则用（</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）标定。</a:t>
                </a:r>
                <a:endParaRPr lang="en-US" altLang="zh-CN" sz="2000" b="1" dirty="0">
                  <a:latin typeface="宋体" panose="02010600030101010101" pitchFamily="2" charset="-122"/>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7AEB7410-2B72-405F-ADB7-E3E52DED735A}"/>
                  </a:ext>
                </a:extLst>
              </p:cNvPr>
              <p:cNvSpPr txBox="1">
                <a:spLocks noRot="1" noChangeAspect="1" noMove="1" noResize="1" noEditPoints="1" noAdjustHandles="1" noChangeArrowheads="1" noChangeShapeType="1" noTextEdit="1"/>
              </p:cNvSpPr>
              <p:nvPr/>
            </p:nvSpPr>
            <p:spPr>
              <a:xfrm>
                <a:off x="483236" y="2950582"/>
                <a:ext cx="6831964" cy="954813"/>
              </a:xfrm>
              <a:prstGeom prst="rect">
                <a:avLst/>
              </a:prstGeom>
              <a:blipFill>
                <a:blip r:embed="rId7"/>
                <a:stretch>
                  <a:fillRect l="-892" r="-4639" b="-8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5077B74-7423-497C-B3DA-BB8E483366F2}"/>
                  </a:ext>
                </a:extLst>
              </p:cNvPr>
              <p:cNvSpPr txBox="1"/>
              <p:nvPr/>
            </p:nvSpPr>
            <p:spPr>
              <a:xfrm>
                <a:off x="353500" y="3944278"/>
                <a:ext cx="6961700" cy="229210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）一般情况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吸附层二维原格基矢和基底不平行，但各层的基矢间夹角相等。</a:t>
                </a:r>
                <a:r>
                  <a:rPr lang="en-US" altLang="zh-CN" sz="2000" b="1" dirty="0">
                    <a:ea typeface="宋体" panose="02010600030101010101" pitchFamily="2" charset="-122"/>
                  </a:rPr>
                  <a:t> </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0"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则可用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den>
                    </m:f>
                    <m:r>
                      <a:rPr lang="en-US" altLang="zh-CN" sz="2000" b="1" i="1" dirty="0" smtClean="0">
                        <a:latin typeface="Cambria Math" panose="02040503050406030204" pitchFamily="18" charset="0"/>
                        <a:ea typeface="Cambria Math" panose="02040503050406030204" pitchFamily="18" charset="0"/>
                      </a:rPr>
                      <m:t>×</m:t>
                    </m:r>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den>
                    </m:f>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zh-CN" altLang="en-US" sz="2000" b="1" i="1" smtClean="0">
                        <a:latin typeface="Cambria Math" panose="02040503050406030204" pitchFamily="18" charset="0"/>
                        <a:ea typeface="宋体" panose="02010600030101010101" pitchFamily="2" charset="-122"/>
                      </a:rPr>
                      <m:t>𝜶</m:t>
                    </m:r>
                  </m:oMath>
                </a14:m>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表示。</a:t>
                </a:r>
                <a:endParaRPr lang="en-US" altLang="zh-CN" sz="2000" b="1" dirty="0">
                  <a:latin typeface="宋体" panose="02010600030101010101" pitchFamily="2" charset="-122"/>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B5077B74-7423-497C-B3DA-BB8E483366F2}"/>
                  </a:ext>
                </a:extLst>
              </p:cNvPr>
              <p:cNvSpPr txBox="1">
                <a:spLocks noRot="1" noChangeAspect="1" noMove="1" noResize="1" noEditPoints="1" noAdjustHandles="1" noChangeArrowheads="1" noChangeShapeType="1" noTextEdit="1"/>
              </p:cNvSpPr>
              <p:nvPr/>
            </p:nvSpPr>
            <p:spPr>
              <a:xfrm>
                <a:off x="353500" y="3944278"/>
                <a:ext cx="6961700" cy="2292102"/>
              </a:xfrm>
              <a:prstGeom prst="rect">
                <a:avLst/>
              </a:prstGeom>
              <a:blipFill>
                <a:blip r:embed="rId8"/>
                <a:stretch>
                  <a:fillRect l="-963" r="-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993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3315C40-9BED-4A2F-92B6-4B1D68C3D52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t>4.1.4 </a:t>
            </a:r>
            <a:r>
              <a:rPr lang="zh-CN" altLang="en-US" sz="3600" b="1"/>
              <a:t>二</a:t>
            </a:r>
            <a:r>
              <a:rPr lang="zh-CN" altLang="en-US" sz="3600" b="1" dirty="0"/>
              <a:t>维表面结构表示</a:t>
            </a:r>
          </a:p>
        </p:txBody>
      </p:sp>
      <p:pic>
        <p:nvPicPr>
          <p:cNvPr id="5" name="图片 4">
            <a:extLst>
              <a:ext uri="{FF2B5EF4-FFF2-40B4-BE49-F238E27FC236}">
                <a16:creationId xmlns:a16="http://schemas.microsoft.com/office/drawing/2014/main" id="{EA060495-F37F-4C74-A31D-B876EBDB77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C1AE85A-6C41-4431-95AF-BCC89FB1D0B4}"/>
                  </a:ext>
                </a:extLst>
              </p:cNvPr>
              <p:cNvSpPr txBox="1"/>
              <p:nvPr/>
            </p:nvSpPr>
            <p:spPr>
              <a:xfrm>
                <a:off x="525517" y="1190624"/>
                <a:ext cx="10909738" cy="3660874"/>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矩阵表示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吸附物覆盖层原格基矢与基底原格基矢间的关系可以用下式建立联系：</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zh-CN" altLang="en-US"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m:oMathPara>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可记为</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𝑴𝒂</m:t>
                    </m:r>
                    <m:r>
                      <a:rPr lang="zh-CN" altLang="en-US"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e>
                          </m:m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e>
                          </m:mr>
                        </m:m>
                      </m:e>
                    </m:d>
                  </m:oMath>
                </a14:m>
                <a:r>
                  <a:rPr lang="zh-CN" altLang="en-US" sz="2000" b="1" dirty="0">
                    <a:latin typeface="宋体" panose="02010600030101010101" pitchFamily="2" charset="-122"/>
                    <a:ea typeface="宋体" panose="02010600030101010101" pitchFamily="2" charset="-122"/>
                  </a:rPr>
                  <a:t>，则对应于前面最简单的情况</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r>
                                <m:rPr>
                                  <m:brk m:alnAt="7"/>
                                </m:rPr>
                                <a:rPr lang="en-US" altLang="zh-CN" sz="2000" b="1" i="1" smtClean="0">
                                  <a:latin typeface="Cambria Math" panose="02040503050406030204" pitchFamily="18" charset="0"/>
                                  <a:ea typeface="宋体" panose="02010600030101010101" pitchFamily="2" charset="-122"/>
                                </a:rPr>
                                <m:t>𝒑</m:t>
                              </m:r>
                            </m:e>
                            <m:e>
                              <m:r>
                                <a:rPr lang="en-US" altLang="zh-CN" sz="2000" b="1" i="1" smtClean="0">
                                  <a:latin typeface="Cambria Math" panose="02040503050406030204" pitchFamily="18" charset="0"/>
                                  <a:ea typeface="宋体" panose="02010600030101010101" pitchFamily="2" charset="-122"/>
                                </a:rPr>
                                <m:t>𝟎</m:t>
                              </m:r>
                            </m:e>
                          </m:mr>
                          <m:mr>
                            <m:e>
                              <m:r>
                                <a:rPr lang="en-US" altLang="zh-CN" sz="2000" b="1" i="1" smtClean="0">
                                  <a:latin typeface="Cambria Math" panose="02040503050406030204" pitchFamily="18" charset="0"/>
                                  <a:ea typeface="宋体" panose="02010600030101010101" pitchFamily="2" charset="-122"/>
                                </a:rPr>
                                <m:t>𝟎</m:t>
                              </m:r>
                            </m:e>
                            <m:e>
                              <m:r>
                                <a:rPr lang="en-US" altLang="zh-CN" sz="2000" b="1" i="1" smtClean="0">
                                  <a:latin typeface="Cambria Math" panose="02040503050406030204" pitchFamily="18" charset="0"/>
                                  <a:ea typeface="宋体" panose="02010600030101010101" pitchFamily="2" charset="-122"/>
                                </a:rPr>
                                <m:t>𝒒</m:t>
                              </m:r>
                            </m:e>
                          </m:mr>
                        </m:m>
                      </m:e>
                    </m:d>
                    <m:r>
                      <a:rPr lang="en-US" altLang="zh-CN" sz="2000" b="1" i="1" smtClean="0">
                        <a:latin typeface="Cambria Math" panose="02040503050406030204" pitchFamily="18" charset="0"/>
                        <a:ea typeface="宋体" panose="02010600030101010101" pitchFamily="2" charset="-122"/>
                      </a:rPr>
                      <m:t>𝒂</m:t>
                    </m:r>
                  </m:oMath>
                </a14:m>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台阶表面结构表示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一般采用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𝒎</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Cambria Math" panose="02040503050406030204" pitchFamily="18" charset="0"/>
                      </a:rPr>
                      <m:t>𝒏</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表示，</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为元素符号，</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表示台阶，</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为平台基准晶面</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的原子数，</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对应于台阶晶面</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oMath>
                </a14:m>
                <a:r>
                  <a:rPr lang="zh-CN" altLang="en-US" sz="2000" b="1" dirty="0">
                    <a:latin typeface="宋体" panose="02010600030101010101" pitchFamily="2" charset="-122"/>
                    <a:ea typeface="宋体" panose="02010600030101010101" pitchFamily="2" charset="-122"/>
                  </a:rPr>
                  <a:t>的原子层数。</a:t>
                </a:r>
                <a:endParaRPr lang="en-US" altLang="zh-CN" sz="2000" b="1"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5C1AE85A-6C41-4431-95AF-BCC89FB1D0B4}"/>
                  </a:ext>
                </a:extLst>
              </p:cNvPr>
              <p:cNvSpPr txBox="1">
                <a:spLocks noRot="1" noChangeAspect="1" noMove="1" noResize="1" noEditPoints="1" noAdjustHandles="1" noChangeArrowheads="1" noChangeShapeType="1" noTextEdit="1"/>
              </p:cNvSpPr>
              <p:nvPr/>
            </p:nvSpPr>
            <p:spPr>
              <a:xfrm>
                <a:off x="525517" y="1190624"/>
                <a:ext cx="10909738" cy="3660874"/>
              </a:xfrm>
              <a:prstGeom prst="rect">
                <a:avLst/>
              </a:prstGeom>
              <a:blipFill>
                <a:blip r:embed="rId3"/>
                <a:stretch>
                  <a:fillRect l="-279" r="-615" b="-166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3594708-1D06-43ED-BF97-CC77E1B663C7}"/>
              </a:ext>
            </a:extLst>
          </p:cNvPr>
          <p:cNvPicPr>
            <a:picLocks noChangeAspect="1"/>
          </p:cNvPicPr>
          <p:nvPr/>
        </p:nvPicPr>
        <p:blipFill>
          <a:blip r:embed="rId4"/>
          <a:stretch>
            <a:fillRect/>
          </a:stretch>
        </p:blipFill>
        <p:spPr>
          <a:xfrm>
            <a:off x="1099353" y="4851498"/>
            <a:ext cx="9762066" cy="1891624"/>
          </a:xfrm>
          <a:prstGeom prst="rect">
            <a:avLst/>
          </a:prstGeom>
        </p:spPr>
      </p:pic>
    </p:spTree>
    <p:extLst>
      <p:ext uri="{BB962C8B-B14F-4D97-AF65-F5344CB8AC3E}">
        <p14:creationId xmlns:p14="http://schemas.microsoft.com/office/powerpoint/2010/main" val="1465181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985</TotalTime>
  <Words>3047</Words>
  <Application>Microsoft Office PowerPoint</Application>
  <PresentationFormat>宽屏</PresentationFormat>
  <Paragraphs>245</Paragraphs>
  <Slides>45</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9" baseType="lpstr">
      <vt:lpstr>等线</vt:lpstr>
      <vt:lpstr>等线 Light</vt:lpstr>
      <vt:lpstr>黑体</vt:lpstr>
      <vt:lpstr>楷体</vt:lpstr>
      <vt:lpstr>宋体</vt:lpstr>
      <vt:lpstr>微软雅黑</vt:lpstr>
      <vt:lpstr>幼圆</vt:lpstr>
      <vt:lpstr>Arial</vt:lpstr>
      <vt:lpstr>Calibri</vt:lpstr>
      <vt:lpstr>Cambria Math</vt:lpstr>
      <vt:lpstr>Times New Roman</vt:lpstr>
      <vt:lpstr>Wingdings</vt:lpstr>
      <vt:lpstr>Office 主题​​</vt:lpstr>
      <vt:lpstr>Equation.DSMT4</vt:lpstr>
      <vt:lpstr>PowerPoint 演示文稿</vt:lpstr>
      <vt:lpstr>4.1 二维晶体学</vt:lpstr>
      <vt:lpstr>4.1 二维晶体学</vt:lpstr>
      <vt:lpstr>PowerPoint 演示文稿</vt:lpstr>
      <vt:lpstr>PowerPoint 演示文稿</vt:lpstr>
      <vt:lpstr>PowerPoint 演示文稿</vt:lpstr>
      <vt:lpstr>PowerPoint 演示文稿</vt:lpstr>
      <vt:lpstr>PowerPoint 演示文稿</vt:lpstr>
      <vt:lpstr>PowerPoint 演示文稿</vt:lpstr>
      <vt:lpstr>4.2 二维倒易点阵</vt:lpstr>
      <vt:lpstr>4.2 二维倒易点阵</vt:lpstr>
      <vt:lpstr>4.2.2 正、倒格子几何关系</vt:lpstr>
      <vt:lpstr>4.2.2 正、倒格子几何关系</vt:lpstr>
      <vt:lpstr>4.2.2 正、倒格子几何关系</vt:lpstr>
      <vt:lpstr>4.2.2 正、倒格子几何关系</vt:lpstr>
      <vt:lpstr>4.2.3 举例</vt:lpstr>
      <vt:lpstr>4.2.3 举例</vt:lpstr>
      <vt:lpstr>4.3 表面结构测定</vt:lpstr>
      <vt:lpstr>PowerPoint 演示文稿</vt:lpstr>
      <vt:lpstr>PowerPoint 演示文稿</vt:lpstr>
      <vt:lpstr>PowerPoint 演示文稿</vt:lpstr>
      <vt:lpstr>PowerPoint 演示文稿</vt:lpstr>
      <vt:lpstr>PowerPoint 演示文稿</vt:lpstr>
      <vt:lpstr>PowerPoint 演示文稿</vt:lpstr>
      <vt:lpstr>4.3.3  Eward球</vt:lpstr>
      <vt:lpstr>4.3.4 正格子和二维倒格子互相表示</vt:lpstr>
      <vt:lpstr>表面二维晶格（正格子）表示</vt:lpstr>
      <vt:lpstr>PowerPoint 演示文稿</vt:lpstr>
      <vt:lpstr>二维倒格子</vt:lpstr>
      <vt:lpstr>PowerPoint 演示文稿</vt:lpstr>
      <vt:lpstr>4.3.5 吸附层结构测定及分析</vt:lpstr>
      <vt:lpstr>4.3.5 吸附层结构测定及分析</vt:lpstr>
      <vt:lpstr>4.3.5吸附层结构测定及分析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448744973@qq.com</dc:creator>
  <cp:lastModifiedBy>Jason Ove</cp:lastModifiedBy>
  <cp:revision>90</cp:revision>
  <dcterms:created xsi:type="dcterms:W3CDTF">2018-05-26T04:38:03Z</dcterms:created>
  <dcterms:modified xsi:type="dcterms:W3CDTF">2018-05-30T01:01:18Z</dcterms:modified>
</cp:coreProperties>
</file>