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9" r:id="rId3"/>
    <p:sldId id="273" r:id="rId4"/>
    <p:sldId id="274" r:id="rId5"/>
    <p:sldId id="275" r:id="rId6"/>
    <p:sldId id="276" r:id="rId7"/>
    <p:sldId id="277"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C79D88-4B23-4C43-BC52-B428B69C598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28BFA4C-824F-4164-A8F9-1018D40C5A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C4B303E-403D-4A5F-89BA-D55B3478B5EE}"/>
              </a:ext>
            </a:extLst>
          </p:cNvPr>
          <p:cNvSpPr>
            <a:spLocks noGrp="1"/>
          </p:cNvSpPr>
          <p:nvPr>
            <p:ph type="dt" sz="half" idx="10"/>
          </p:nvPr>
        </p:nvSpPr>
        <p:spPr/>
        <p:txBody>
          <a:bodyPr/>
          <a:lstStyle/>
          <a:p>
            <a:fld id="{EFA2F85E-1699-4499-81D4-BDF38492255C}" type="datetimeFigureOut">
              <a:rPr lang="zh-CN" altLang="en-US" smtClean="0"/>
              <a:t>2018/5/28</a:t>
            </a:fld>
            <a:endParaRPr lang="zh-CN" altLang="en-US"/>
          </a:p>
        </p:txBody>
      </p:sp>
      <p:sp>
        <p:nvSpPr>
          <p:cNvPr id="5" name="页脚占位符 4">
            <a:extLst>
              <a:ext uri="{FF2B5EF4-FFF2-40B4-BE49-F238E27FC236}">
                <a16:creationId xmlns:a16="http://schemas.microsoft.com/office/drawing/2014/main" id="{AC2E16E4-2EBE-4540-8F98-1C5BBCAB57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6802D5-FEEB-49D7-8D72-793FA35C9503}"/>
              </a:ext>
            </a:extLst>
          </p:cNvPr>
          <p:cNvSpPr>
            <a:spLocks noGrp="1"/>
          </p:cNvSpPr>
          <p:nvPr>
            <p:ph type="sldNum" sz="quarter" idx="12"/>
          </p:nvPr>
        </p:nvSpPr>
        <p:spPr/>
        <p:txBody>
          <a:bodyPr/>
          <a:lstStyle/>
          <a:p>
            <a:fld id="{E33E7657-373C-45E5-BE15-2318EFDBC4AB}" type="slidenum">
              <a:rPr lang="zh-CN" altLang="en-US" smtClean="0"/>
              <a:t>‹#›</a:t>
            </a:fld>
            <a:endParaRPr lang="zh-CN" altLang="en-US"/>
          </a:p>
        </p:txBody>
      </p:sp>
    </p:spTree>
    <p:extLst>
      <p:ext uri="{BB962C8B-B14F-4D97-AF65-F5344CB8AC3E}">
        <p14:creationId xmlns:p14="http://schemas.microsoft.com/office/powerpoint/2010/main" val="281039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8C096B-2299-40A4-A771-C267D59CE8B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E95DDEE-2AA6-4FF7-95CC-AF63D20218E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564E4B0-6EDE-4A38-B575-D557A9A2AF11}"/>
              </a:ext>
            </a:extLst>
          </p:cNvPr>
          <p:cNvSpPr>
            <a:spLocks noGrp="1"/>
          </p:cNvSpPr>
          <p:nvPr>
            <p:ph type="dt" sz="half" idx="10"/>
          </p:nvPr>
        </p:nvSpPr>
        <p:spPr/>
        <p:txBody>
          <a:bodyPr/>
          <a:lstStyle/>
          <a:p>
            <a:fld id="{EFA2F85E-1699-4499-81D4-BDF38492255C}" type="datetimeFigureOut">
              <a:rPr lang="zh-CN" altLang="en-US" smtClean="0"/>
              <a:t>2018/5/28</a:t>
            </a:fld>
            <a:endParaRPr lang="zh-CN" altLang="en-US"/>
          </a:p>
        </p:txBody>
      </p:sp>
      <p:sp>
        <p:nvSpPr>
          <p:cNvPr id="5" name="页脚占位符 4">
            <a:extLst>
              <a:ext uri="{FF2B5EF4-FFF2-40B4-BE49-F238E27FC236}">
                <a16:creationId xmlns:a16="http://schemas.microsoft.com/office/drawing/2014/main" id="{B974F6FA-2090-4AA0-A8AB-5DEBAC81B9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E53EAA-EC36-4696-9FB3-590C164BCA88}"/>
              </a:ext>
            </a:extLst>
          </p:cNvPr>
          <p:cNvSpPr>
            <a:spLocks noGrp="1"/>
          </p:cNvSpPr>
          <p:nvPr>
            <p:ph type="sldNum" sz="quarter" idx="12"/>
          </p:nvPr>
        </p:nvSpPr>
        <p:spPr/>
        <p:txBody>
          <a:bodyPr/>
          <a:lstStyle/>
          <a:p>
            <a:fld id="{E33E7657-373C-45E5-BE15-2318EFDBC4AB}" type="slidenum">
              <a:rPr lang="zh-CN" altLang="en-US" smtClean="0"/>
              <a:t>‹#›</a:t>
            </a:fld>
            <a:endParaRPr lang="zh-CN" altLang="en-US"/>
          </a:p>
        </p:txBody>
      </p:sp>
    </p:spTree>
    <p:extLst>
      <p:ext uri="{BB962C8B-B14F-4D97-AF65-F5344CB8AC3E}">
        <p14:creationId xmlns:p14="http://schemas.microsoft.com/office/powerpoint/2010/main" val="4109975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55562D5-8DAC-49BA-A734-0145FC1A3A7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F0DB01B-57B4-4022-BB55-50C0D7D1F76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6400CF0-FA22-4C50-A9E2-890B45BB833D}"/>
              </a:ext>
            </a:extLst>
          </p:cNvPr>
          <p:cNvSpPr>
            <a:spLocks noGrp="1"/>
          </p:cNvSpPr>
          <p:nvPr>
            <p:ph type="dt" sz="half" idx="10"/>
          </p:nvPr>
        </p:nvSpPr>
        <p:spPr/>
        <p:txBody>
          <a:bodyPr/>
          <a:lstStyle/>
          <a:p>
            <a:fld id="{EFA2F85E-1699-4499-81D4-BDF38492255C}" type="datetimeFigureOut">
              <a:rPr lang="zh-CN" altLang="en-US" smtClean="0"/>
              <a:t>2018/5/28</a:t>
            </a:fld>
            <a:endParaRPr lang="zh-CN" altLang="en-US"/>
          </a:p>
        </p:txBody>
      </p:sp>
      <p:sp>
        <p:nvSpPr>
          <p:cNvPr id="5" name="页脚占位符 4">
            <a:extLst>
              <a:ext uri="{FF2B5EF4-FFF2-40B4-BE49-F238E27FC236}">
                <a16:creationId xmlns:a16="http://schemas.microsoft.com/office/drawing/2014/main" id="{BA1B701A-24DA-4AD4-B04D-DF46C5D650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70A64C-0AA9-42AD-A90A-0830E06DE771}"/>
              </a:ext>
            </a:extLst>
          </p:cNvPr>
          <p:cNvSpPr>
            <a:spLocks noGrp="1"/>
          </p:cNvSpPr>
          <p:nvPr>
            <p:ph type="sldNum" sz="quarter" idx="12"/>
          </p:nvPr>
        </p:nvSpPr>
        <p:spPr/>
        <p:txBody>
          <a:bodyPr/>
          <a:lstStyle/>
          <a:p>
            <a:fld id="{E33E7657-373C-45E5-BE15-2318EFDBC4AB}" type="slidenum">
              <a:rPr lang="zh-CN" altLang="en-US" smtClean="0"/>
              <a:t>‹#›</a:t>
            </a:fld>
            <a:endParaRPr lang="zh-CN" altLang="en-US"/>
          </a:p>
        </p:txBody>
      </p:sp>
    </p:spTree>
    <p:extLst>
      <p:ext uri="{BB962C8B-B14F-4D97-AF65-F5344CB8AC3E}">
        <p14:creationId xmlns:p14="http://schemas.microsoft.com/office/powerpoint/2010/main" val="3478179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DB31A-7F20-455D-8F16-A692712C3CC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29D9983-575C-4A2D-A61C-A4B07982517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4DF0013-68B8-4E4F-9FF1-FDDFB5834A61}"/>
              </a:ext>
            </a:extLst>
          </p:cNvPr>
          <p:cNvSpPr>
            <a:spLocks noGrp="1"/>
          </p:cNvSpPr>
          <p:nvPr>
            <p:ph type="dt" sz="half" idx="10"/>
          </p:nvPr>
        </p:nvSpPr>
        <p:spPr/>
        <p:txBody>
          <a:bodyPr/>
          <a:lstStyle/>
          <a:p>
            <a:fld id="{EFA2F85E-1699-4499-81D4-BDF38492255C}" type="datetimeFigureOut">
              <a:rPr lang="zh-CN" altLang="en-US" smtClean="0"/>
              <a:t>2018/5/28</a:t>
            </a:fld>
            <a:endParaRPr lang="zh-CN" altLang="en-US"/>
          </a:p>
        </p:txBody>
      </p:sp>
      <p:sp>
        <p:nvSpPr>
          <p:cNvPr id="5" name="页脚占位符 4">
            <a:extLst>
              <a:ext uri="{FF2B5EF4-FFF2-40B4-BE49-F238E27FC236}">
                <a16:creationId xmlns:a16="http://schemas.microsoft.com/office/drawing/2014/main" id="{3873BF2F-EE03-4B98-96E0-106D5C3C7C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92ACF6-962A-4001-9EDD-EEA0FC0E3BCE}"/>
              </a:ext>
            </a:extLst>
          </p:cNvPr>
          <p:cNvSpPr>
            <a:spLocks noGrp="1"/>
          </p:cNvSpPr>
          <p:nvPr>
            <p:ph type="sldNum" sz="quarter" idx="12"/>
          </p:nvPr>
        </p:nvSpPr>
        <p:spPr/>
        <p:txBody>
          <a:bodyPr/>
          <a:lstStyle/>
          <a:p>
            <a:fld id="{E33E7657-373C-45E5-BE15-2318EFDBC4AB}" type="slidenum">
              <a:rPr lang="zh-CN" altLang="en-US" smtClean="0"/>
              <a:t>‹#›</a:t>
            </a:fld>
            <a:endParaRPr lang="zh-CN" altLang="en-US"/>
          </a:p>
        </p:txBody>
      </p:sp>
    </p:spTree>
    <p:extLst>
      <p:ext uri="{BB962C8B-B14F-4D97-AF65-F5344CB8AC3E}">
        <p14:creationId xmlns:p14="http://schemas.microsoft.com/office/powerpoint/2010/main" val="575212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B54D19-A773-4894-819A-F9471E6C8B2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23140DE-5072-4BFF-979D-1812A8C223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0F7D6C0-E16F-4DD6-8BA8-C4E01BB7D74D}"/>
              </a:ext>
            </a:extLst>
          </p:cNvPr>
          <p:cNvSpPr>
            <a:spLocks noGrp="1"/>
          </p:cNvSpPr>
          <p:nvPr>
            <p:ph type="dt" sz="half" idx="10"/>
          </p:nvPr>
        </p:nvSpPr>
        <p:spPr/>
        <p:txBody>
          <a:bodyPr/>
          <a:lstStyle/>
          <a:p>
            <a:fld id="{EFA2F85E-1699-4499-81D4-BDF38492255C}" type="datetimeFigureOut">
              <a:rPr lang="zh-CN" altLang="en-US" smtClean="0"/>
              <a:t>2018/5/28</a:t>
            </a:fld>
            <a:endParaRPr lang="zh-CN" altLang="en-US"/>
          </a:p>
        </p:txBody>
      </p:sp>
      <p:sp>
        <p:nvSpPr>
          <p:cNvPr id="5" name="页脚占位符 4">
            <a:extLst>
              <a:ext uri="{FF2B5EF4-FFF2-40B4-BE49-F238E27FC236}">
                <a16:creationId xmlns:a16="http://schemas.microsoft.com/office/drawing/2014/main" id="{2EEBB33A-E070-4253-ACB6-5884A9C068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9F182D-F663-4417-9443-50BA599451D9}"/>
              </a:ext>
            </a:extLst>
          </p:cNvPr>
          <p:cNvSpPr>
            <a:spLocks noGrp="1"/>
          </p:cNvSpPr>
          <p:nvPr>
            <p:ph type="sldNum" sz="quarter" idx="12"/>
          </p:nvPr>
        </p:nvSpPr>
        <p:spPr/>
        <p:txBody>
          <a:bodyPr/>
          <a:lstStyle/>
          <a:p>
            <a:fld id="{E33E7657-373C-45E5-BE15-2318EFDBC4AB}" type="slidenum">
              <a:rPr lang="zh-CN" altLang="en-US" smtClean="0"/>
              <a:t>‹#›</a:t>
            </a:fld>
            <a:endParaRPr lang="zh-CN" altLang="en-US"/>
          </a:p>
        </p:txBody>
      </p:sp>
    </p:spTree>
    <p:extLst>
      <p:ext uri="{BB962C8B-B14F-4D97-AF65-F5344CB8AC3E}">
        <p14:creationId xmlns:p14="http://schemas.microsoft.com/office/powerpoint/2010/main" val="3100999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F23E19-CF97-4C45-80CE-77132674F78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F163772-D063-4CF7-8DF1-4F9205A8C68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A1C73F3-7B31-4C49-A784-D10777337CC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906346C-AD5B-4920-B3EA-E5B5B62C70FC}"/>
              </a:ext>
            </a:extLst>
          </p:cNvPr>
          <p:cNvSpPr>
            <a:spLocks noGrp="1"/>
          </p:cNvSpPr>
          <p:nvPr>
            <p:ph type="dt" sz="half" idx="10"/>
          </p:nvPr>
        </p:nvSpPr>
        <p:spPr/>
        <p:txBody>
          <a:bodyPr/>
          <a:lstStyle/>
          <a:p>
            <a:fld id="{EFA2F85E-1699-4499-81D4-BDF38492255C}" type="datetimeFigureOut">
              <a:rPr lang="zh-CN" altLang="en-US" smtClean="0"/>
              <a:t>2018/5/28</a:t>
            </a:fld>
            <a:endParaRPr lang="zh-CN" altLang="en-US"/>
          </a:p>
        </p:txBody>
      </p:sp>
      <p:sp>
        <p:nvSpPr>
          <p:cNvPr id="6" name="页脚占位符 5">
            <a:extLst>
              <a:ext uri="{FF2B5EF4-FFF2-40B4-BE49-F238E27FC236}">
                <a16:creationId xmlns:a16="http://schemas.microsoft.com/office/drawing/2014/main" id="{F4435BF3-3D44-4233-A5D6-EEF67DD5243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8D5C70F-959E-4338-94D5-D6CCA0BE8BA9}"/>
              </a:ext>
            </a:extLst>
          </p:cNvPr>
          <p:cNvSpPr>
            <a:spLocks noGrp="1"/>
          </p:cNvSpPr>
          <p:nvPr>
            <p:ph type="sldNum" sz="quarter" idx="12"/>
          </p:nvPr>
        </p:nvSpPr>
        <p:spPr/>
        <p:txBody>
          <a:bodyPr/>
          <a:lstStyle/>
          <a:p>
            <a:fld id="{E33E7657-373C-45E5-BE15-2318EFDBC4AB}" type="slidenum">
              <a:rPr lang="zh-CN" altLang="en-US" smtClean="0"/>
              <a:t>‹#›</a:t>
            </a:fld>
            <a:endParaRPr lang="zh-CN" altLang="en-US"/>
          </a:p>
        </p:txBody>
      </p:sp>
    </p:spTree>
    <p:extLst>
      <p:ext uri="{BB962C8B-B14F-4D97-AF65-F5344CB8AC3E}">
        <p14:creationId xmlns:p14="http://schemas.microsoft.com/office/powerpoint/2010/main" val="1513605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9AD698-C353-4299-B326-B61D129D0AC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097F2F4-364B-4B0B-B16B-F6267451D8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1396F0B-B4AE-438B-BEBC-332F6AAE9B7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CC6AE73-FC3B-402F-B744-7DA2BACE12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40BF927-4465-4C4F-96A6-0C0E406A388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C614051-DE48-4834-88AB-F8CD28DB72C4}"/>
              </a:ext>
            </a:extLst>
          </p:cNvPr>
          <p:cNvSpPr>
            <a:spLocks noGrp="1"/>
          </p:cNvSpPr>
          <p:nvPr>
            <p:ph type="dt" sz="half" idx="10"/>
          </p:nvPr>
        </p:nvSpPr>
        <p:spPr/>
        <p:txBody>
          <a:bodyPr/>
          <a:lstStyle/>
          <a:p>
            <a:fld id="{EFA2F85E-1699-4499-81D4-BDF38492255C}" type="datetimeFigureOut">
              <a:rPr lang="zh-CN" altLang="en-US" smtClean="0"/>
              <a:t>2018/5/28</a:t>
            </a:fld>
            <a:endParaRPr lang="zh-CN" altLang="en-US"/>
          </a:p>
        </p:txBody>
      </p:sp>
      <p:sp>
        <p:nvSpPr>
          <p:cNvPr id="8" name="页脚占位符 7">
            <a:extLst>
              <a:ext uri="{FF2B5EF4-FFF2-40B4-BE49-F238E27FC236}">
                <a16:creationId xmlns:a16="http://schemas.microsoft.com/office/drawing/2014/main" id="{F4D20FA7-0001-4B6E-9BE1-3187C873B7B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67F5F9C-7E2C-438B-A173-2F3A685AA412}"/>
              </a:ext>
            </a:extLst>
          </p:cNvPr>
          <p:cNvSpPr>
            <a:spLocks noGrp="1"/>
          </p:cNvSpPr>
          <p:nvPr>
            <p:ph type="sldNum" sz="quarter" idx="12"/>
          </p:nvPr>
        </p:nvSpPr>
        <p:spPr/>
        <p:txBody>
          <a:bodyPr/>
          <a:lstStyle/>
          <a:p>
            <a:fld id="{E33E7657-373C-45E5-BE15-2318EFDBC4AB}" type="slidenum">
              <a:rPr lang="zh-CN" altLang="en-US" smtClean="0"/>
              <a:t>‹#›</a:t>
            </a:fld>
            <a:endParaRPr lang="zh-CN" altLang="en-US"/>
          </a:p>
        </p:txBody>
      </p:sp>
    </p:spTree>
    <p:extLst>
      <p:ext uri="{BB962C8B-B14F-4D97-AF65-F5344CB8AC3E}">
        <p14:creationId xmlns:p14="http://schemas.microsoft.com/office/powerpoint/2010/main" val="4132541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52E7C0-1D20-493C-BCA5-314F36C0EB6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93169C4-92F1-45D5-93F0-EEAC04A4A099}"/>
              </a:ext>
            </a:extLst>
          </p:cNvPr>
          <p:cNvSpPr>
            <a:spLocks noGrp="1"/>
          </p:cNvSpPr>
          <p:nvPr>
            <p:ph type="dt" sz="half" idx="10"/>
          </p:nvPr>
        </p:nvSpPr>
        <p:spPr/>
        <p:txBody>
          <a:bodyPr/>
          <a:lstStyle/>
          <a:p>
            <a:fld id="{EFA2F85E-1699-4499-81D4-BDF38492255C}" type="datetimeFigureOut">
              <a:rPr lang="zh-CN" altLang="en-US" smtClean="0"/>
              <a:t>2018/5/28</a:t>
            </a:fld>
            <a:endParaRPr lang="zh-CN" altLang="en-US"/>
          </a:p>
        </p:txBody>
      </p:sp>
      <p:sp>
        <p:nvSpPr>
          <p:cNvPr id="4" name="页脚占位符 3">
            <a:extLst>
              <a:ext uri="{FF2B5EF4-FFF2-40B4-BE49-F238E27FC236}">
                <a16:creationId xmlns:a16="http://schemas.microsoft.com/office/drawing/2014/main" id="{19B3017A-CFA7-44B7-A5C2-9B7BC2D954D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76028DB-C205-4542-B1C4-CBE3761CF933}"/>
              </a:ext>
            </a:extLst>
          </p:cNvPr>
          <p:cNvSpPr>
            <a:spLocks noGrp="1"/>
          </p:cNvSpPr>
          <p:nvPr>
            <p:ph type="sldNum" sz="quarter" idx="12"/>
          </p:nvPr>
        </p:nvSpPr>
        <p:spPr/>
        <p:txBody>
          <a:bodyPr/>
          <a:lstStyle/>
          <a:p>
            <a:fld id="{E33E7657-373C-45E5-BE15-2318EFDBC4AB}" type="slidenum">
              <a:rPr lang="zh-CN" altLang="en-US" smtClean="0"/>
              <a:t>‹#›</a:t>
            </a:fld>
            <a:endParaRPr lang="zh-CN" altLang="en-US"/>
          </a:p>
        </p:txBody>
      </p:sp>
    </p:spTree>
    <p:extLst>
      <p:ext uri="{BB962C8B-B14F-4D97-AF65-F5344CB8AC3E}">
        <p14:creationId xmlns:p14="http://schemas.microsoft.com/office/powerpoint/2010/main" val="754736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98ABBD1-002B-497E-9C7A-4A3E127F6E6A}"/>
              </a:ext>
            </a:extLst>
          </p:cNvPr>
          <p:cNvSpPr>
            <a:spLocks noGrp="1"/>
          </p:cNvSpPr>
          <p:nvPr>
            <p:ph type="dt" sz="half" idx="10"/>
          </p:nvPr>
        </p:nvSpPr>
        <p:spPr/>
        <p:txBody>
          <a:bodyPr/>
          <a:lstStyle/>
          <a:p>
            <a:fld id="{EFA2F85E-1699-4499-81D4-BDF38492255C}" type="datetimeFigureOut">
              <a:rPr lang="zh-CN" altLang="en-US" smtClean="0"/>
              <a:t>2018/5/28</a:t>
            </a:fld>
            <a:endParaRPr lang="zh-CN" altLang="en-US"/>
          </a:p>
        </p:txBody>
      </p:sp>
      <p:sp>
        <p:nvSpPr>
          <p:cNvPr id="3" name="页脚占位符 2">
            <a:extLst>
              <a:ext uri="{FF2B5EF4-FFF2-40B4-BE49-F238E27FC236}">
                <a16:creationId xmlns:a16="http://schemas.microsoft.com/office/drawing/2014/main" id="{116666A7-A96F-47FA-9315-345B70E0711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024D210-55C5-49A3-9364-3ED9D1ACF868}"/>
              </a:ext>
            </a:extLst>
          </p:cNvPr>
          <p:cNvSpPr>
            <a:spLocks noGrp="1"/>
          </p:cNvSpPr>
          <p:nvPr>
            <p:ph type="sldNum" sz="quarter" idx="12"/>
          </p:nvPr>
        </p:nvSpPr>
        <p:spPr/>
        <p:txBody>
          <a:bodyPr/>
          <a:lstStyle/>
          <a:p>
            <a:fld id="{E33E7657-373C-45E5-BE15-2318EFDBC4AB}" type="slidenum">
              <a:rPr lang="zh-CN" altLang="en-US" smtClean="0"/>
              <a:t>‹#›</a:t>
            </a:fld>
            <a:endParaRPr lang="zh-CN" altLang="en-US"/>
          </a:p>
        </p:txBody>
      </p:sp>
    </p:spTree>
    <p:extLst>
      <p:ext uri="{BB962C8B-B14F-4D97-AF65-F5344CB8AC3E}">
        <p14:creationId xmlns:p14="http://schemas.microsoft.com/office/powerpoint/2010/main" val="3998358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325E83-8842-4731-AD0C-26A42FF7773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F43AA5A-907B-43C1-9BC1-0B08FDD803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009FF170-DD77-4F6D-8FC0-A2E1DACDCD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41CF65E-071D-4528-8C9A-D2294EFB964D}"/>
              </a:ext>
            </a:extLst>
          </p:cNvPr>
          <p:cNvSpPr>
            <a:spLocks noGrp="1"/>
          </p:cNvSpPr>
          <p:nvPr>
            <p:ph type="dt" sz="half" idx="10"/>
          </p:nvPr>
        </p:nvSpPr>
        <p:spPr/>
        <p:txBody>
          <a:bodyPr/>
          <a:lstStyle/>
          <a:p>
            <a:fld id="{EFA2F85E-1699-4499-81D4-BDF38492255C}" type="datetimeFigureOut">
              <a:rPr lang="zh-CN" altLang="en-US" smtClean="0"/>
              <a:t>2018/5/28</a:t>
            </a:fld>
            <a:endParaRPr lang="zh-CN" altLang="en-US"/>
          </a:p>
        </p:txBody>
      </p:sp>
      <p:sp>
        <p:nvSpPr>
          <p:cNvPr id="6" name="页脚占位符 5">
            <a:extLst>
              <a:ext uri="{FF2B5EF4-FFF2-40B4-BE49-F238E27FC236}">
                <a16:creationId xmlns:a16="http://schemas.microsoft.com/office/drawing/2014/main" id="{321BD571-3ECB-4760-9FE3-0A4B5AE609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070D52-3056-474A-9581-E7A10AD56FE4}"/>
              </a:ext>
            </a:extLst>
          </p:cNvPr>
          <p:cNvSpPr>
            <a:spLocks noGrp="1"/>
          </p:cNvSpPr>
          <p:nvPr>
            <p:ph type="sldNum" sz="quarter" idx="12"/>
          </p:nvPr>
        </p:nvSpPr>
        <p:spPr/>
        <p:txBody>
          <a:bodyPr/>
          <a:lstStyle/>
          <a:p>
            <a:fld id="{E33E7657-373C-45E5-BE15-2318EFDBC4AB}" type="slidenum">
              <a:rPr lang="zh-CN" altLang="en-US" smtClean="0"/>
              <a:t>‹#›</a:t>
            </a:fld>
            <a:endParaRPr lang="zh-CN" altLang="en-US"/>
          </a:p>
        </p:txBody>
      </p:sp>
    </p:spTree>
    <p:extLst>
      <p:ext uri="{BB962C8B-B14F-4D97-AF65-F5344CB8AC3E}">
        <p14:creationId xmlns:p14="http://schemas.microsoft.com/office/powerpoint/2010/main" val="3492083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4C1E79-BB0A-47B0-9A7D-55837535965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9EE018B-8614-489C-9A46-4445F963CD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939896E-BC51-4BDA-A759-E7304D345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39F7BC0-1ADA-4BB4-9F13-D0DC2A41D153}"/>
              </a:ext>
            </a:extLst>
          </p:cNvPr>
          <p:cNvSpPr>
            <a:spLocks noGrp="1"/>
          </p:cNvSpPr>
          <p:nvPr>
            <p:ph type="dt" sz="half" idx="10"/>
          </p:nvPr>
        </p:nvSpPr>
        <p:spPr/>
        <p:txBody>
          <a:bodyPr/>
          <a:lstStyle/>
          <a:p>
            <a:fld id="{EFA2F85E-1699-4499-81D4-BDF38492255C}" type="datetimeFigureOut">
              <a:rPr lang="zh-CN" altLang="en-US" smtClean="0"/>
              <a:t>2018/5/28</a:t>
            </a:fld>
            <a:endParaRPr lang="zh-CN" altLang="en-US"/>
          </a:p>
        </p:txBody>
      </p:sp>
      <p:sp>
        <p:nvSpPr>
          <p:cNvPr id="6" name="页脚占位符 5">
            <a:extLst>
              <a:ext uri="{FF2B5EF4-FFF2-40B4-BE49-F238E27FC236}">
                <a16:creationId xmlns:a16="http://schemas.microsoft.com/office/drawing/2014/main" id="{14EFE02B-B676-4C71-A9AD-E76D4DAA411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650C35-2C88-4B5F-BF47-4989C8A92E7A}"/>
              </a:ext>
            </a:extLst>
          </p:cNvPr>
          <p:cNvSpPr>
            <a:spLocks noGrp="1"/>
          </p:cNvSpPr>
          <p:nvPr>
            <p:ph type="sldNum" sz="quarter" idx="12"/>
          </p:nvPr>
        </p:nvSpPr>
        <p:spPr/>
        <p:txBody>
          <a:bodyPr/>
          <a:lstStyle/>
          <a:p>
            <a:fld id="{E33E7657-373C-45E5-BE15-2318EFDBC4AB}" type="slidenum">
              <a:rPr lang="zh-CN" altLang="en-US" smtClean="0"/>
              <a:t>‹#›</a:t>
            </a:fld>
            <a:endParaRPr lang="zh-CN" altLang="en-US"/>
          </a:p>
        </p:txBody>
      </p:sp>
    </p:spTree>
    <p:extLst>
      <p:ext uri="{BB962C8B-B14F-4D97-AF65-F5344CB8AC3E}">
        <p14:creationId xmlns:p14="http://schemas.microsoft.com/office/powerpoint/2010/main" val="1745553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0C9AE37-8F33-4E42-9986-239DD8A30D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319042A-0A0B-4526-9F96-33F7652B7F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9C3E3FC-7345-4F8E-BFA4-909DA10F50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A2F85E-1699-4499-81D4-BDF38492255C}" type="datetimeFigureOut">
              <a:rPr lang="zh-CN" altLang="en-US" smtClean="0"/>
              <a:t>2018/5/28</a:t>
            </a:fld>
            <a:endParaRPr lang="zh-CN" altLang="en-US"/>
          </a:p>
        </p:txBody>
      </p:sp>
      <p:sp>
        <p:nvSpPr>
          <p:cNvPr id="5" name="页脚占位符 4">
            <a:extLst>
              <a:ext uri="{FF2B5EF4-FFF2-40B4-BE49-F238E27FC236}">
                <a16:creationId xmlns:a16="http://schemas.microsoft.com/office/drawing/2014/main" id="{3A1DB33A-669E-4F2D-9313-B48FD469FC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48A348D-CB14-4377-ABDE-988AC7EB17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3E7657-373C-45E5-BE15-2318EFDBC4AB}" type="slidenum">
              <a:rPr lang="zh-CN" altLang="en-US" smtClean="0"/>
              <a:t>‹#›</a:t>
            </a:fld>
            <a:endParaRPr lang="zh-CN" altLang="en-US"/>
          </a:p>
        </p:txBody>
      </p:sp>
    </p:spTree>
    <p:extLst>
      <p:ext uri="{BB962C8B-B14F-4D97-AF65-F5344CB8AC3E}">
        <p14:creationId xmlns:p14="http://schemas.microsoft.com/office/powerpoint/2010/main" val="2355707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C6AC92C-0AB6-4F8E-BCD8-A37BE387CB31}"/>
              </a:ext>
            </a:extLst>
          </p:cNvPr>
          <p:cNvSpPr>
            <a:spLocks noGrp="1"/>
          </p:cNvSpPr>
          <p:nvPr>
            <p:ph type="title"/>
          </p:nvPr>
        </p:nvSpPr>
        <p:spPr>
          <a:xfrm>
            <a:off x="1695450" y="1"/>
            <a:ext cx="10496550" cy="1190624"/>
          </a:xfrm>
        </p:spPr>
        <p:txBody>
          <a:bodyPr>
            <a:normAutofit/>
          </a:bodyPr>
          <a:lstStyle/>
          <a:p>
            <a:r>
              <a:rPr lang="zh-CN" altLang="en-US" sz="3600" dirty="0"/>
              <a:t>二维倒易点阵</a:t>
            </a:r>
          </a:p>
        </p:txBody>
      </p:sp>
      <p:pic>
        <p:nvPicPr>
          <p:cNvPr id="5" name="图片 4">
            <a:extLst>
              <a:ext uri="{FF2B5EF4-FFF2-40B4-BE49-F238E27FC236}">
                <a16:creationId xmlns:a16="http://schemas.microsoft.com/office/drawing/2014/main" id="{6B114654-DCB4-4D66-B382-BCC428191A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2" name="文本框 1">
            <a:extLst>
              <a:ext uri="{FF2B5EF4-FFF2-40B4-BE49-F238E27FC236}">
                <a16:creationId xmlns:a16="http://schemas.microsoft.com/office/drawing/2014/main" id="{46EACB92-B373-4C6B-8861-01824C399C6A}"/>
              </a:ext>
            </a:extLst>
          </p:cNvPr>
          <p:cNvSpPr txBox="1"/>
          <p:nvPr/>
        </p:nvSpPr>
        <p:spPr>
          <a:xfrm>
            <a:off x="1591995" y="1210123"/>
            <a:ext cx="9008009" cy="4437753"/>
          </a:xfrm>
          <a:prstGeom prst="rect">
            <a:avLst/>
          </a:prstGeom>
          <a:noFill/>
        </p:spPr>
        <p:txBody>
          <a:bodyPr wrap="square" rtlCol="0">
            <a:spAutoFit/>
          </a:bodyPr>
          <a:lstStyle/>
          <a:p>
            <a:pPr algn="just">
              <a:lnSpc>
                <a:spcPct val="150000"/>
              </a:lnSpc>
            </a:pPr>
            <a:r>
              <a:rPr lang="zh-CN" altLang="en-US" sz="2400" dirty="0">
                <a:latin typeface="宋体" panose="02010600030101010101" pitchFamily="2" charset="-122"/>
                <a:ea typeface="宋体" panose="02010600030101010101" pitchFamily="2" charset="-122"/>
              </a:rPr>
              <a:t>对于一个实际的晶体可以抽象出空间点阵，构成实空间“正格子”，这种几何抽象有助于研究晶体中原子或离子在空间的排列，有助于人们深入研究晶体结构及相关规律。在固体物理和晶体结构分析中，人们还抽象出另一种几何图像，定义为倒易点阵，形成倒易空间和“倒格子”，实际上用</a:t>
            </a:r>
            <a:r>
              <a:rPr lang="en-US" altLang="zh-CN" sz="2400" dirty="0">
                <a:latin typeface="宋体" panose="02010600030101010101" pitchFamily="2" charset="-122"/>
                <a:ea typeface="宋体" panose="02010600030101010101" pitchFamily="2" charset="-122"/>
              </a:rPr>
              <a:t>LEED</a:t>
            </a:r>
            <a:r>
              <a:rPr lang="zh-CN" altLang="en-US" sz="2400" dirty="0">
                <a:latin typeface="宋体" panose="02010600030101010101" pitchFamily="2" charset="-122"/>
                <a:ea typeface="宋体" panose="02010600030101010101" pitchFamily="2" charset="-122"/>
              </a:rPr>
              <a:t>实验方法测得的衍射图就是晶体倒易点阵的一种几何映像。显然，如果能找到并建立起实空间的正格子和倒易空间倒格子两者之间的某种联系，人们就能够从实验测得的衍射图求得实际晶体结构。</a:t>
            </a:r>
          </a:p>
        </p:txBody>
      </p:sp>
    </p:spTree>
    <p:extLst>
      <p:ext uri="{BB962C8B-B14F-4D97-AF65-F5344CB8AC3E}">
        <p14:creationId xmlns:p14="http://schemas.microsoft.com/office/powerpoint/2010/main" val="4293048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C6AC92C-0AB6-4F8E-BCD8-A37BE387CB31}"/>
              </a:ext>
            </a:extLst>
          </p:cNvPr>
          <p:cNvSpPr>
            <a:spLocks noGrp="1"/>
          </p:cNvSpPr>
          <p:nvPr>
            <p:ph type="title"/>
          </p:nvPr>
        </p:nvSpPr>
        <p:spPr>
          <a:xfrm>
            <a:off x="1695450" y="1"/>
            <a:ext cx="10496550" cy="1190624"/>
          </a:xfrm>
        </p:spPr>
        <p:txBody>
          <a:bodyPr>
            <a:normAutofit/>
          </a:bodyPr>
          <a:lstStyle/>
          <a:p>
            <a:r>
              <a:rPr lang="zh-CN" altLang="en-US" sz="3600" dirty="0"/>
              <a:t>正、倒格子几何关系</a:t>
            </a:r>
          </a:p>
        </p:txBody>
      </p:sp>
      <p:pic>
        <p:nvPicPr>
          <p:cNvPr id="5" name="图片 4">
            <a:extLst>
              <a:ext uri="{FF2B5EF4-FFF2-40B4-BE49-F238E27FC236}">
                <a16:creationId xmlns:a16="http://schemas.microsoft.com/office/drawing/2014/main" id="{6B114654-DCB4-4D66-B382-BCC428191A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46EACB92-B373-4C6B-8861-01824C399C6A}"/>
                  </a:ext>
                </a:extLst>
              </p:cNvPr>
              <p:cNvSpPr txBox="1"/>
              <p:nvPr/>
            </p:nvSpPr>
            <p:spPr>
              <a:xfrm>
                <a:off x="1695450" y="816746"/>
                <a:ext cx="9008009" cy="6538136"/>
              </a:xfrm>
              <a:prstGeom prst="rect">
                <a:avLst/>
              </a:prstGeom>
              <a:noFill/>
            </p:spPr>
            <p:txBody>
              <a:bodyPr wrap="square" rtlCol="0">
                <a:spAutoFit/>
              </a:bodyPr>
              <a:lstStyle/>
              <a:p>
                <a:pPr algn="just">
                  <a:lnSpc>
                    <a:spcPct val="150000"/>
                  </a:lnSpc>
                </a:pPr>
                <a:r>
                  <a:rPr lang="en-US" altLang="zh-CN" sz="2400" b="1" dirty="0">
                    <a:solidFill>
                      <a:srgbClr val="FF0000"/>
                    </a:solidFill>
                    <a:latin typeface="宋体" panose="02010600030101010101" pitchFamily="2" charset="-122"/>
                    <a:ea typeface="宋体" panose="02010600030101010101" pitchFamily="2" charset="-122"/>
                  </a:rPr>
                  <a:t>1.</a:t>
                </a:r>
                <a:r>
                  <a:rPr lang="zh-CN" altLang="en-US" sz="2400" b="1" dirty="0">
                    <a:solidFill>
                      <a:srgbClr val="FF0000"/>
                    </a:solidFill>
                    <a:latin typeface="宋体" panose="02010600030101010101" pitchFamily="2" charset="-122"/>
                    <a:ea typeface="宋体" panose="02010600030101010101" pitchFamily="2" charset="-122"/>
                  </a:rPr>
                  <a:t>直接定义</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gn="just">
                  <a:lnSpc>
                    <a:spcPct val="150000"/>
                  </a:lnSpc>
                </a:pPr>
                <a:r>
                  <a:rPr lang="zh-CN" altLang="en-US" sz="2400" dirty="0">
                    <a:latin typeface="宋体" panose="02010600030101010101" pitchFamily="2" charset="-122"/>
                    <a:ea typeface="宋体" panose="02010600030101010101" pitchFamily="2" charset="-122"/>
                  </a:rPr>
                  <a:t>实空间二维点阵具有平移对称性，平移矢量：</a:t>
                </a:r>
                <a:endParaRPr lang="en-US" altLang="zh-CN" sz="2400" dirty="0">
                  <a:latin typeface="宋体" panose="02010600030101010101" pitchFamily="2" charset="-122"/>
                  <a:ea typeface="宋体" panose="02010600030101010101" pitchFamily="2" charset="-122"/>
                </a:endParaRPr>
              </a:p>
              <a:p>
                <a:pPr algn="just">
                  <a:lnSpc>
                    <a:spcPct val="150000"/>
                  </a:lnSpc>
                </a:pPr>
                <a:r>
                  <a:rPr lang="pt-BR" altLang="zh-CN" sz="2400" dirty="0">
                    <a:ea typeface="宋体" panose="02010600030101010101" pitchFamily="2" charset="-122"/>
                  </a:rPr>
                  <a:t>                       </a:t>
                </a:r>
                <a14:m>
                  <m:oMath xmlns:m="http://schemas.openxmlformats.org/officeDocument/2006/math">
                    <m:r>
                      <a:rPr lang="pt-BR" altLang="zh-CN" sz="2400" b="1" i="1" smtClean="0">
                        <a:latin typeface="Cambria Math" panose="02040503050406030204" pitchFamily="18" charset="0"/>
                        <a:ea typeface="宋体" panose="02010600030101010101" pitchFamily="2" charset="-122"/>
                      </a:rPr>
                      <m:t>𝑻</m:t>
                    </m:r>
                    <m:r>
                      <m:rPr>
                        <m:nor/>
                      </m:rPr>
                      <a:rPr lang="en-US" altLang="zh-CN" sz="2400" dirty="0">
                        <a:latin typeface="Times New Roman" panose="02020603050405020304" pitchFamily="18" charset="0"/>
                        <a:ea typeface="宋体" panose="02010600030101010101" pitchFamily="2" charset="-122"/>
                        <a:cs typeface="Times New Roman" panose="02020603050405020304" pitchFamily="18" charset="0"/>
                      </a:rPr>
                      <m:t>=</m:t>
                    </m:r>
                    <m:r>
                      <m:rPr>
                        <m:nor/>
                      </m:rP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m:t>m</m:t>
                    </m:r>
                    <m:r>
                      <m:rPr>
                        <m:nor/>
                      </m:rPr>
                      <a:rPr lang="en-US" altLang="zh-CN" sz="2400" b="1" i="1" dirty="0" err="1">
                        <a:latin typeface="Times New Roman" panose="02020603050405020304" pitchFamily="18" charset="0"/>
                        <a:ea typeface="宋体" panose="02010600030101010101" pitchFamily="2" charset="-122"/>
                        <a:cs typeface="Times New Roman" panose="02020603050405020304" pitchFamily="18" charset="0"/>
                      </a:rPr>
                      <m:t>a</m:t>
                    </m:r>
                    <m:r>
                      <m:rPr>
                        <m:nor/>
                      </m:rP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m:t>+</m:t>
                    </m:r>
                    <m:r>
                      <m:rPr>
                        <m:nor/>
                      </m:rP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m:t>n</m:t>
                    </m:r>
                    <m:r>
                      <m:rPr>
                        <m:nor/>
                      </m:rPr>
                      <a:rPr lang="en-US" altLang="zh-CN" sz="2400" b="1" i="1" dirty="0" err="1">
                        <a:latin typeface="Times New Roman" panose="02020603050405020304" pitchFamily="18" charset="0"/>
                        <a:ea typeface="宋体" panose="02010600030101010101" pitchFamily="2" charset="-122"/>
                        <a:cs typeface="Times New Roman" panose="02020603050405020304" pitchFamily="18" charset="0"/>
                      </a:rPr>
                      <m:t>b</m:t>
                    </m:r>
                  </m:oMath>
                </a14:m>
                <a:r>
                  <a:rPr lang="zh-CN" altLang="en-US" sz="2400" dirty="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gn="just">
                  <a:lnSpc>
                    <a:spcPct val="150000"/>
                  </a:lnSpc>
                </a:pPr>
                <a:r>
                  <a:rPr lang="zh-CN" altLang="en-US" sz="2400" dirty="0">
                    <a:latin typeface="宋体" panose="02010600030101010101" pitchFamily="2" charset="-122"/>
                    <a:ea typeface="宋体" panose="02010600030101010101" pitchFamily="2" charset="-122"/>
                  </a:rPr>
                  <a:t>实验测得的衍射斑点，作为倒格子的映像同样具有周期性：</a:t>
                </a:r>
                <a:endParaRPr lang="en-US" altLang="zh-CN" sz="2400" dirty="0">
                  <a:latin typeface="宋体" panose="02010600030101010101" pitchFamily="2" charset="-122"/>
                  <a:ea typeface="宋体" panose="02010600030101010101" pitchFamily="2" charset="-122"/>
                </a:endParaRPr>
              </a:p>
              <a:p>
                <a:pPr algn="just">
                  <a:lnSpc>
                    <a:spcPct val="150000"/>
                  </a:lnSpc>
                </a:pPr>
                <a:r>
                  <a:rPr lang="pt-BR" altLang="zh-CN" sz="2400" dirty="0">
                    <a:ea typeface="宋体" panose="02010600030101010101" pitchFamily="2" charset="-122"/>
                  </a:rPr>
                  <a:t>                       </a:t>
                </a:r>
                <a14:m>
                  <m:oMath xmlns:m="http://schemas.openxmlformats.org/officeDocument/2006/math">
                    <m:sSup>
                      <m:sSupPr>
                        <m:ctrlPr>
                          <a:rPr lang="pt-BR" altLang="zh-CN" sz="2400" i="1" smtClean="0">
                            <a:latin typeface="Cambria Math" panose="02040503050406030204" pitchFamily="18" charset="0"/>
                            <a:ea typeface="宋体" panose="02010600030101010101" pitchFamily="2" charset="-122"/>
                          </a:rPr>
                        </m:ctrlPr>
                      </m:sSupPr>
                      <m:e>
                        <m:sSup>
                          <m:sSupPr>
                            <m:ctrlPr>
                              <a:rPr lang="pt-BR" altLang="zh-CN" sz="2400" i="1" smtClean="0">
                                <a:latin typeface="Cambria Math" panose="02040503050406030204" pitchFamily="18" charset="0"/>
                                <a:ea typeface="宋体" panose="02010600030101010101" pitchFamily="2" charset="-122"/>
                              </a:rPr>
                            </m:ctrlPr>
                          </m:sSupPr>
                          <m:e>
                            <m:r>
                              <a:rPr lang="pt-BR" altLang="zh-CN" sz="2400" b="1" i="1">
                                <a:latin typeface="Cambria Math" panose="02040503050406030204" pitchFamily="18" charset="0"/>
                                <a:ea typeface="宋体" panose="02010600030101010101" pitchFamily="2" charset="-122"/>
                              </a:rPr>
                              <m:t>𝑻</m:t>
                            </m:r>
                          </m:e>
                          <m:sup>
                            <m:r>
                              <a:rPr lang="pt-BR" altLang="zh-CN" sz="2400" i="1">
                                <a:latin typeface="Cambria Math" panose="02040503050406030204" pitchFamily="18" charset="0"/>
                                <a:ea typeface="宋体" panose="02010600030101010101" pitchFamily="2" charset="-122"/>
                              </a:rPr>
                              <m:t>*</m:t>
                            </m:r>
                          </m:sup>
                        </m:sSup>
                        <m:r>
                          <a:rPr lang="pt-BR" altLang="zh-CN" sz="2400" i="1">
                            <a:latin typeface="Cambria Math" panose="02040503050406030204" pitchFamily="18" charset="0"/>
                            <a:ea typeface="宋体" panose="02010600030101010101" pitchFamily="2" charset="-122"/>
                          </a:rPr>
                          <m:t>=</m:t>
                        </m:r>
                        <m:sSup>
                          <m:sSupPr>
                            <m:ctrlPr>
                              <a:rPr lang="pt-BR" altLang="zh-CN" sz="2400" i="1" smtClean="0">
                                <a:latin typeface="Cambria Math" panose="02040503050406030204" pitchFamily="18" charset="0"/>
                                <a:ea typeface="宋体" panose="02010600030101010101" pitchFamily="2" charset="-122"/>
                              </a:rPr>
                            </m:ctrlPr>
                          </m:sSupPr>
                          <m:e>
                            <m:r>
                              <m:rPr>
                                <m:sty m:val="p"/>
                              </m:rPr>
                              <a:rPr lang="pt-BR" altLang="zh-CN" sz="2400" i="1">
                                <a:latin typeface="Cambria Math" panose="02040503050406030204" pitchFamily="18" charset="0"/>
                                <a:ea typeface="宋体" panose="02010600030101010101" pitchFamily="2" charset="-122"/>
                              </a:rPr>
                              <m:t>m</m:t>
                            </m:r>
                          </m:e>
                          <m:sup>
                            <m:r>
                              <a:rPr lang="pt-BR" altLang="zh-CN" sz="2400" i="1">
                                <a:latin typeface="Cambria Math" panose="02040503050406030204" pitchFamily="18" charset="0"/>
                                <a:ea typeface="宋体" panose="02010600030101010101" pitchFamily="2" charset="-122"/>
                              </a:rPr>
                              <m:t>*</m:t>
                            </m:r>
                          </m:sup>
                        </m:sSup>
                        <m:r>
                          <a:rPr lang="pt-BR" altLang="zh-CN" sz="2400" b="1" i="1" smtClean="0">
                            <a:latin typeface="Cambria Math" panose="02040503050406030204" pitchFamily="18" charset="0"/>
                            <a:ea typeface="宋体" panose="02010600030101010101" pitchFamily="2" charset="-122"/>
                          </a:rPr>
                          <m:t>𝒂</m:t>
                        </m:r>
                      </m:e>
                      <m:sup>
                        <m:r>
                          <a:rPr lang="pt-BR" altLang="zh-CN" sz="2400" i="1">
                            <a:latin typeface="Cambria Math" panose="02040503050406030204" pitchFamily="18" charset="0"/>
                            <a:ea typeface="宋体" panose="02010600030101010101" pitchFamily="2" charset="-122"/>
                          </a:rPr>
                          <m:t>*</m:t>
                        </m:r>
                      </m:sup>
                    </m:sSup>
                    <m:r>
                      <a:rPr lang="pt-BR" altLang="zh-CN" sz="2400" i="1" smtClean="0">
                        <a:latin typeface="Cambria Math" panose="02040503050406030204" pitchFamily="18" charset="0"/>
                        <a:ea typeface="宋体" panose="02010600030101010101" pitchFamily="2" charset="-122"/>
                      </a:rPr>
                      <m:t>+</m:t>
                    </m:r>
                    <m:sSup>
                      <m:sSupPr>
                        <m:ctrlPr>
                          <a:rPr lang="pt-BR" altLang="zh-CN" sz="2400" i="1" smtClean="0">
                            <a:latin typeface="Cambria Math" panose="02040503050406030204" pitchFamily="18" charset="0"/>
                            <a:ea typeface="宋体" panose="02010600030101010101" pitchFamily="2" charset="-122"/>
                          </a:rPr>
                        </m:ctrlPr>
                      </m:sSupPr>
                      <m:e>
                        <m:r>
                          <m:rPr>
                            <m:sty m:val="p"/>
                          </m:rPr>
                          <a:rPr lang="pt-BR" altLang="zh-CN" sz="2400" i="1">
                            <a:latin typeface="Cambria Math" panose="02040503050406030204" pitchFamily="18" charset="0"/>
                            <a:ea typeface="宋体" panose="02010600030101010101" pitchFamily="2" charset="-122"/>
                          </a:rPr>
                          <m:t>n</m:t>
                        </m:r>
                      </m:e>
                      <m:sup>
                        <m:r>
                          <a:rPr lang="pt-BR" altLang="zh-CN" sz="2400" i="1">
                            <a:latin typeface="Cambria Math" panose="02040503050406030204" pitchFamily="18" charset="0"/>
                            <a:ea typeface="宋体" panose="02010600030101010101" pitchFamily="2" charset="-122"/>
                          </a:rPr>
                          <m:t>*</m:t>
                        </m:r>
                      </m:sup>
                    </m:sSup>
                    <m:sSup>
                      <m:sSupPr>
                        <m:ctrlPr>
                          <a:rPr lang="pt-BR" altLang="zh-CN" sz="2400" i="1" smtClean="0">
                            <a:latin typeface="Cambria Math" panose="02040503050406030204" pitchFamily="18" charset="0"/>
                            <a:ea typeface="宋体" panose="02010600030101010101" pitchFamily="2" charset="-122"/>
                          </a:rPr>
                        </m:ctrlPr>
                      </m:sSupPr>
                      <m:e>
                        <m:r>
                          <a:rPr lang="pt-BR" altLang="zh-CN" sz="2400" b="1" i="1" smtClean="0">
                            <a:latin typeface="Cambria Math" panose="02040503050406030204" pitchFamily="18" charset="0"/>
                            <a:ea typeface="宋体" panose="02010600030101010101" pitchFamily="2" charset="-122"/>
                          </a:rPr>
                          <m:t>𝒃</m:t>
                        </m:r>
                      </m:e>
                      <m:sup>
                        <m:r>
                          <a:rPr lang="pt-BR" altLang="zh-CN" sz="2400" i="1">
                            <a:latin typeface="Cambria Math" panose="02040503050406030204" pitchFamily="18" charset="0"/>
                            <a:ea typeface="宋体" panose="02010600030101010101" pitchFamily="2" charset="-122"/>
                          </a:rPr>
                          <m:t>*</m:t>
                        </m:r>
                      </m:sup>
                    </m:sSup>
                  </m:oMath>
                </a14:m>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gn="just">
                  <a:lnSpc>
                    <a:spcPct val="150000"/>
                  </a:lnSpc>
                </a:pPr>
                <a:r>
                  <a:rPr lang="en-US" altLang="zh-CN" b="1" dirty="0">
                    <a:latin typeface="宋体" panose="02010600030101010101" pitchFamily="2" charset="-122"/>
                    <a:ea typeface="宋体" panose="02010600030101010101" pitchFamily="2" charset="-122"/>
                  </a:rPr>
                  <a:t>    a</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b</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正格子基矢；</a:t>
                </a:r>
                <a:r>
                  <a:rPr lang="pt-BR" altLang="zh-CN" dirty="0">
                    <a:ea typeface="宋体" panose="02010600030101010101" pitchFamily="2" charset="-122"/>
                  </a:rPr>
                  <a:t> </a:t>
                </a:r>
                <a14:m>
                  <m:oMath xmlns:m="http://schemas.openxmlformats.org/officeDocument/2006/math">
                    <m:sSup>
                      <m:sSupPr>
                        <m:ctrlPr>
                          <a:rPr lang="pt-BR" altLang="zh-CN" i="1" smtClean="0">
                            <a:latin typeface="Cambria Math" panose="02040503050406030204" pitchFamily="18" charset="0"/>
                            <a:ea typeface="宋体" panose="02010600030101010101" pitchFamily="2" charset="-122"/>
                          </a:rPr>
                        </m:ctrlPr>
                      </m:sSupPr>
                      <m:e>
                        <m:r>
                          <a:rPr lang="en-US" altLang="zh-CN" b="1" i="1" smtClean="0">
                            <a:latin typeface="Cambria Math" panose="02040503050406030204" pitchFamily="18" charset="0"/>
                            <a:ea typeface="宋体" panose="02010600030101010101" pitchFamily="2" charset="-122"/>
                          </a:rPr>
                          <m:t>𝒂</m:t>
                        </m:r>
                      </m:e>
                      <m:sup>
                        <m:r>
                          <a:rPr lang="pt-BR" altLang="zh-CN" i="1">
                            <a:latin typeface="Cambria Math" panose="02040503050406030204" pitchFamily="18" charset="0"/>
                            <a:ea typeface="宋体" panose="02010600030101010101" pitchFamily="2" charset="-122"/>
                          </a:rPr>
                          <m:t>∗</m:t>
                        </m:r>
                      </m:sup>
                    </m:sSup>
                    <m:r>
                      <a:rPr lang="pt-BR" altLang="zh-CN" i="1">
                        <a:latin typeface="Cambria Math" panose="02040503050406030204" pitchFamily="18" charset="0"/>
                        <a:ea typeface="宋体" panose="02010600030101010101" pitchFamily="2" charset="-122"/>
                      </a:rPr>
                      <m:t> </m:t>
                    </m:r>
                  </m:oMath>
                </a14:m>
                <a:r>
                  <a:rPr lang="zh-CN" altLang="pt-BR" dirty="0">
                    <a:ea typeface="宋体" panose="02010600030101010101" pitchFamily="2" charset="-122"/>
                  </a:rPr>
                  <a:t>，</a:t>
                </a:r>
                <a14:m>
                  <m:oMath xmlns:m="http://schemas.openxmlformats.org/officeDocument/2006/math">
                    <m:sSup>
                      <m:sSupPr>
                        <m:ctrlPr>
                          <a:rPr lang="pt-BR" altLang="zh-CN" i="1" smtClean="0">
                            <a:latin typeface="Cambria Math" panose="02040503050406030204" pitchFamily="18" charset="0"/>
                            <a:ea typeface="宋体" panose="02010600030101010101" pitchFamily="2" charset="-122"/>
                          </a:rPr>
                        </m:ctrlPr>
                      </m:sSupPr>
                      <m:e>
                        <m:r>
                          <a:rPr lang="pt-BR" altLang="zh-CN" b="1" i="1" smtClean="0">
                            <a:latin typeface="Cambria Math" panose="02040503050406030204" pitchFamily="18" charset="0"/>
                            <a:ea typeface="宋体" panose="02010600030101010101" pitchFamily="2" charset="-122"/>
                          </a:rPr>
                          <m:t>𝒃</m:t>
                        </m:r>
                      </m:e>
                      <m:sup>
                        <m:r>
                          <a:rPr lang="pt-BR" altLang="zh-CN" i="1">
                            <a:latin typeface="Cambria Math" panose="02040503050406030204" pitchFamily="18" charset="0"/>
                            <a:ea typeface="宋体" panose="02010600030101010101" pitchFamily="2" charset="-122"/>
                          </a:rPr>
                          <m:t>∗</m:t>
                        </m:r>
                      </m:sup>
                    </m:sSup>
                    <m:r>
                      <a:rPr lang="pt-BR" altLang="zh-CN" i="1">
                        <a:latin typeface="Cambria Math" panose="02040503050406030204" pitchFamily="18" charset="0"/>
                        <a:ea typeface="宋体" panose="02010600030101010101" pitchFamily="2" charset="-122"/>
                      </a:rPr>
                      <m:t> </m:t>
                    </m:r>
                  </m:oMath>
                </a14:m>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倒格子基矢；</a:t>
                </a:r>
                <a:r>
                  <a:rPr lang="en-US" altLang="zh-CN" dirty="0">
                    <a:latin typeface="宋体" panose="02010600030101010101" pitchFamily="2" charset="-122"/>
                    <a:ea typeface="宋体" panose="02010600030101010101" pitchFamily="2" charset="-122"/>
                  </a:rPr>
                  <a:t>m</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n—</a:t>
                </a:r>
                <a:r>
                  <a:rPr lang="zh-CN" altLang="en-US" dirty="0">
                    <a:latin typeface="宋体" panose="02010600030101010101" pitchFamily="2" charset="-122"/>
                    <a:ea typeface="宋体" panose="02010600030101010101" pitchFamily="2" charset="-122"/>
                  </a:rPr>
                  <a:t>互质整数</a:t>
                </a:r>
                <a:endParaRPr lang="en-US" altLang="zh-CN" dirty="0">
                  <a:latin typeface="宋体" panose="02010600030101010101" pitchFamily="2" charset="-122"/>
                  <a:ea typeface="宋体" panose="02010600030101010101" pitchFamily="2" charset="-122"/>
                </a:endParaRPr>
              </a:p>
              <a:p>
                <a:pPr algn="just">
                  <a:lnSpc>
                    <a:spcPct val="150000"/>
                  </a:lnSpc>
                </a:pPr>
                <a:r>
                  <a:rPr lang="zh-CN" altLang="en-US" sz="2400" dirty="0">
                    <a:latin typeface="宋体" panose="02010600030101010101" pitchFamily="2" charset="-122"/>
                    <a:ea typeface="宋体" panose="02010600030101010101" pitchFamily="2" charset="-122"/>
                  </a:rPr>
                  <a:t>实空间和倒易空间两原格基矢之间被定义为：</a:t>
                </a:r>
                <a:endParaRPr lang="en-US" altLang="zh-CN" sz="2400" dirty="0">
                  <a:latin typeface="宋体" panose="02010600030101010101" pitchFamily="2" charset="-122"/>
                  <a:ea typeface="宋体" panose="02010600030101010101" pitchFamily="2" charset="-122"/>
                </a:endParaRPr>
              </a:p>
              <a:p>
                <a:pPr algn="just">
                  <a:lnSpc>
                    <a:spcPct val="150000"/>
                  </a:lnSpc>
                </a:pPr>
                <a:r>
                  <a:rPr lang="pt-BR" altLang="zh-CN" sz="2400" dirty="0">
                    <a:ea typeface="宋体" panose="02010600030101010101" pitchFamily="2" charset="-122"/>
                  </a:rPr>
                  <a:t>                      </a:t>
                </a:r>
                <a14:m>
                  <m:oMath xmlns:m="http://schemas.openxmlformats.org/officeDocument/2006/math">
                    <m:sSup>
                      <m:sSupPr>
                        <m:ctrlPr>
                          <a:rPr lang="pt-BR" altLang="zh-CN" sz="2400" i="1" smtClean="0">
                            <a:latin typeface="Cambria Math" panose="02040503050406030204" pitchFamily="18" charset="0"/>
                            <a:ea typeface="宋体" panose="02010600030101010101" pitchFamily="2" charset="-122"/>
                          </a:rPr>
                        </m:ctrlPr>
                      </m:sSupPr>
                      <m:e>
                        <m:r>
                          <a:rPr lang="en-US" altLang="zh-CN" sz="2400" b="1" i="1" smtClean="0">
                            <a:latin typeface="Cambria Math" panose="02040503050406030204" pitchFamily="18" charset="0"/>
                            <a:ea typeface="宋体" panose="02010600030101010101" pitchFamily="2" charset="-122"/>
                          </a:rPr>
                          <m:t>𝒂</m:t>
                        </m:r>
                      </m:e>
                      <m:sup>
                        <m:r>
                          <a:rPr lang="pt-BR" altLang="zh-CN" sz="2400" i="1">
                            <a:latin typeface="Cambria Math" panose="02040503050406030204" pitchFamily="18" charset="0"/>
                            <a:ea typeface="宋体" panose="02010600030101010101" pitchFamily="2" charset="-122"/>
                          </a:rPr>
                          <m:t>∗</m:t>
                        </m:r>
                      </m:sup>
                    </m:sSup>
                    <m:r>
                      <a:rPr lang="pt-BR" altLang="zh-CN" sz="2400" i="1">
                        <a:latin typeface="Cambria Math" panose="02040503050406030204" pitchFamily="18" charset="0"/>
                        <a:ea typeface="宋体" panose="02010600030101010101" pitchFamily="2" charset="-122"/>
                      </a:rPr>
                      <m:t> </m:t>
                    </m:r>
                    <m:r>
                      <a:rPr lang="en-US" altLang="zh-CN" sz="2400" i="1" smtClean="0">
                        <a:latin typeface="Cambria Math" panose="02040503050406030204" pitchFamily="18" charset="0"/>
                        <a:ea typeface="宋体" panose="02010600030101010101" pitchFamily="2" charset="-122"/>
                      </a:rPr>
                      <m:t>=</m:t>
                    </m:r>
                    <m:f>
                      <m:fPr>
                        <m:ctrlPr>
                          <a:rPr lang="en-US" altLang="zh-CN" sz="2400" i="1" smtClean="0">
                            <a:latin typeface="Cambria Math" panose="02040503050406030204" pitchFamily="18" charset="0"/>
                            <a:ea typeface="宋体" panose="02010600030101010101" pitchFamily="2" charset="-122"/>
                          </a:rPr>
                        </m:ctrlPr>
                      </m:fPr>
                      <m:num>
                        <m:r>
                          <a:rPr lang="en-US" altLang="zh-CN" sz="2400" b="1" i="1">
                            <a:latin typeface="Cambria Math" panose="02040503050406030204" pitchFamily="18" charset="0"/>
                            <a:ea typeface="宋体" panose="02010600030101010101" pitchFamily="2" charset="-122"/>
                          </a:rPr>
                          <m:t>𝒃</m:t>
                        </m:r>
                        <m:r>
                          <a:rPr lang="en-US" altLang="zh-CN" sz="2400" i="1" smtClean="0">
                            <a:latin typeface="Cambria Math" panose="02040503050406030204" pitchFamily="18" charset="0"/>
                            <a:ea typeface="宋体" panose="02010600030101010101" pitchFamily="2" charset="-122"/>
                          </a:rPr>
                          <m:t>×</m:t>
                        </m:r>
                        <m:r>
                          <a:rPr lang="en-US" altLang="zh-CN" sz="2400" b="1" i="1">
                            <a:latin typeface="Cambria Math" panose="02040503050406030204" pitchFamily="18" charset="0"/>
                            <a:ea typeface="宋体" panose="02010600030101010101" pitchFamily="2" charset="-122"/>
                          </a:rPr>
                          <m:t>𝒛</m:t>
                        </m:r>
                      </m:num>
                      <m:den>
                        <m:r>
                          <a:rPr lang="en-US" altLang="zh-CN" sz="2400" b="1" i="1" smtClean="0">
                            <a:latin typeface="Cambria Math" panose="02040503050406030204" pitchFamily="18" charset="0"/>
                            <a:ea typeface="宋体" panose="02010600030101010101" pitchFamily="2" charset="-122"/>
                          </a:rPr>
                          <m:t>𝒂</m:t>
                        </m:r>
                        <m:r>
                          <a:rPr lang="en-US" altLang="zh-CN" sz="2400" i="1" smtClean="0">
                            <a:latin typeface="Cambria Math" panose="02040503050406030204" pitchFamily="18" charset="0"/>
                            <a:ea typeface="宋体" panose="02010600030101010101" pitchFamily="2" charset="-122"/>
                          </a:rPr>
                          <m:t>•</m:t>
                        </m:r>
                        <m:r>
                          <a:rPr lang="zh-CN" altLang="en-US" sz="2400" i="1">
                            <a:latin typeface="Cambria Math" panose="02040503050406030204" pitchFamily="18" charset="0"/>
                            <a:ea typeface="宋体" panose="02010600030101010101" pitchFamily="2" charset="-122"/>
                          </a:rPr>
                          <m:t>（</m:t>
                        </m:r>
                        <m:r>
                          <a:rPr lang="en-US" altLang="zh-CN" sz="2400" b="1" i="1" smtClean="0">
                            <a:latin typeface="Cambria Math" panose="02040503050406030204" pitchFamily="18" charset="0"/>
                            <a:ea typeface="宋体" panose="02010600030101010101" pitchFamily="2" charset="-122"/>
                          </a:rPr>
                          <m:t>𝒃</m:t>
                        </m:r>
                        <m:r>
                          <a:rPr lang="en-US" altLang="zh-CN" sz="2400" i="1" smtClean="0">
                            <a:latin typeface="Cambria Math" panose="02040503050406030204" pitchFamily="18" charset="0"/>
                            <a:ea typeface="宋体" panose="02010600030101010101" pitchFamily="2" charset="-122"/>
                          </a:rPr>
                          <m:t>×</m:t>
                        </m:r>
                        <m:r>
                          <a:rPr lang="en-US" altLang="zh-CN" sz="2400" b="1" i="1">
                            <a:latin typeface="Cambria Math" panose="02040503050406030204" pitchFamily="18" charset="0"/>
                            <a:ea typeface="宋体" panose="02010600030101010101" pitchFamily="2" charset="-122"/>
                          </a:rPr>
                          <m:t>𝒛</m:t>
                        </m:r>
                        <m:r>
                          <a:rPr lang="zh-CN" altLang="en-US" sz="2400" i="1">
                            <a:latin typeface="Cambria Math" panose="02040503050406030204" pitchFamily="18" charset="0"/>
                            <a:ea typeface="宋体" panose="02010600030101010101" pitchFamily="2" charset="-122"/>
                          </a:rPr>
                          <m:t>）</m:t>
                        </m:r>
                      </m:den>
                    </m:f>
                  </m:oMath>
                </a14:m>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gn="just">
                  <a:lnSpc>
                    <a:spcPct val="150000"/>
                  </a:lnSpc>
                </a:pPr>
                <a:r>
                  <a:rPr lang="pt-BR" altLang="zh-CN" sz="2400" dirty="0">
                    <a:ea typeface="宋体" panose="02010600030101010101" pitchFamily="2" charset="-122"/>
                  </a:rPr>
                  <a:t>                      </a:t>
                </a:r>
                <a14:m>
                  <m:oMath xmlns:m="http://schemas.openxmlformats.org/officeDocument/2006/math">
                    <m:sSup>
                      <m:sSupPr>
                        <m:ctrlPr>
                          <a:rPr lang="pt-BR" altLang="zh-CN" sz="2400" i="1" smtClean="0">
                            <a:latin typeface="Cambria Math" panose="02040503050406030204" pitchFamily="18" charset="0"/>
                            <a:ea typeface="宋体" panose="02010600030101010101" pitchFamily="2" charset="-122"/>
                          </a:rPr>
                        </m:ctrlPr>
                      </m:sSupPr>
                      <m:e>
                        <m:r>
                          <a:rPr lang="en-US" altLang="zh-CN" sz="2400" b="1" i="1">
                            <a:latin typeface="Cambria Math" panose="02040503050406030204" pitchFamily="18" charset="0"/>
                            <a:ea typeface="宋体" panose="02010600030101010101" pitchFamily="2" charset="-122"/>
                          </a:rPr>
                          <m:t>𝒃</m:t>
                        </m:r>
                      </m:e>
                      <m:sup>
                        <m:r>
                          <a:rPr lang="pt-BR" altLang="zh-CN" sz="2400" i="1">
                            <a:latin typeface="Cambria Math" panose="02040503050406030204" pitchFamily="18" charset="0"/>
                            <a:ea typeface="宋体" panose="02010600030101010101" pitchFamily="2" charset="-122"/>
                          </a:rPr>
                          <m:t>∗</m:t>
                        </m:r>
                      </m:sup>
                    </m:sSup>
                    <m:r>
                      <a:rPr lang="pt-BR" altLang="zh-CN" sz="2400" i="1">
                        <a:latin typeface="Cambria Math" panose="02040503050406030204" pitchFamily="18" charset="0"/>
                        <a:ea typeface="宋体" panose="02010600030101010101" pitchFamily="2" charset="-122"/>
                      </a:rPr>
                      <m:t> </m:t>
                    </m:r>
                    <m:r>
                      <a:rPr lang="en-US" altLang="zh-CN" sz="2400" i="1" smtClean="0">
                        <a:latin typeface="Cambria Math" panose="02040503050406030204" pitchFamily="18" charset="0"/>
                        <a:ea typeface="宋体" panose="02010600030101010101" pitchFamily="2" charset="-122"/>
                      </a:rPr>
                      <m:t>=</m:t>
                    </m:r>
                    <m:f>
                      <m:fPr>
                        <m:ctrlPr>
                          <a:rPr lang="en-US" altLang="zh-CN" sz="2400" i="1" smtClean="0">
                            <a:latin typeface="Cambria Math" panose="02040503050406030204" pitchFamily="18" charset="0"/>
                            <a:ea typeface="宋体" panose="02010600030101010101" pitchFamily="2" charset="-122"/>
                          </a:rPr>
                        </m:ctrlPr>
                      </m:fPr>
                      <m:num>
                        <m:r>
                          <a:rPr lang="en-US" altLang="zh-CN" sz="2400" b="1" i="1" smtClean="0">
                            <a:latin typeface="Cambria Math" panose="02040503050406030204" pitchFamily="18" charset="0"/>
                            <a:ea typeface="宋体" panose="02010600030101010101" pitchFamily="2" charset="-122"/>
                          </a:rPr>
                          <m:t>𝒛</m:t>
                        </m:r>
                        <m:r>
                          <a:rPr lang="en-US" altLang="zh-CN" sz="2400" i="1" smtClean="0">
                            <a:latin typeface="Cambria Math" panose="02040503050406030204" pitchFamily="18" charset="0"/>
                            <a:ea typeface="宋体" panose="02010600030101010101" pitchFamily="2" charset="-122"/>
                          </a:rPr>
                          <m:t>×</m:t>
                        </m:r>
                        <m:r>
                          <a:rPr lang="en-US" altLang="zh-CN" sz="2400" b="1" i="1" smtClean="0">
                            <a:latin typeface="Cambria Math" panose="02040503050406030204" pitchFamily="18" charset="0"/>
                            <a:ea typeface="宋体" panose="02010600030101010101" pitchFamily="2" charset="-122"/>
                          </a:rPr>
                          <m:t>𝒂</m:t>
                        </m:r>
                      </m:num>
                      <m:den>
                        <m:r>
                          <a:rPr lang="en-US" altLang="zh-CN" sz="2400" b="1" i="1" smtClean="0">
                            <a:latin typeface="Cambria Math" panose="02040503050406030204" pitchFamily="18" charset="0"/>
                            <a:ea typeface="宋体" panose="02010600030101010101" pitchFamily="2" charset="-122"/>
                          </a:rPr>
                          <m:t>𝒂</m:t>
                        </m:r>
                        <m:r>
                          <a:rPr lang="en-US" altLang="zh-CN" sz="2400" i="1" smtClean="0">
                            <a:latin typeface="Cambria Math" panose="02040503050406030204" pitchFamily="18" charset="0"/>
                            <a:ea typeface="宋体" panose="02010600030101010101" pitchFamily="2" charset="-122"/>
                          </a:rPr>
                          <m:t>•</m:t>
                        </m:r>
                        <m:r>
                          <a:rPr lang="zh-CN" altLang="en-US" sz="2400" i="1">
                            <a:latin typeface="Cambria Math" panose="02040503050406030204" pitchFamily="18" charset="0"/>
                            <a:ea typeface="宋体" panose="02010600030101010101" pitchFamily="2" charset="-122"/>
                          </a:rPr>
                          <m:t>（</m:t>
                        </m:r>
                        <m:r>
                          <a:rPr lang="en-US" altLang="zh-CN" sz="2400" b="1" i="1" smtClean="0">
                            <a:latin typeface="Cambria Math" panose="02040503050406030204" pitchFamily="18" charset="0"/>
                            <a:ea typeface="宋体" panose="02010600030101010101" pitchFamily="2" charset="-122"/>
                          </a:rPr>
                          <m:t>𝒃</m:t>
                        </m:r>
                        <m:r>
                          <a:rPr lang="en-US" altLang="zh-CN" sz="2400" i="1" smtClean="0">
                            <a:latin typeface="Cambria Math" panose="02040503050406030204" pitchFamily="18" charset="0"/>
                            <a:ea typeface="宋体" panose="02010600030101010101" pitchFamily="2" charset="-122"/>
                          </a:rPr>
                          <m:t>×</m:t>
                        </m:r>
                        <m:r>
                          <a:rPr lang="en-US" altLang="zh-CN" sz="2400" b="1" i="1">
                            <a:latin typeface="Cambria Math" panose="02040503050406030204" pitchFamily="18" charset="0"/>
                            <a:ea typeface="宋体" panose="02010600030101010101" pitchFamily="2" charset="-122"/>
                          </a:rPr>
                          <m:t>𝒛</m:t>
                        </m:r>
                        <m:r>
                          <a:rPr lang="zh-CN" altLang="en-US" sz="2400" i="1">
                            <a:latin typeface="Cambria Math" panose="02040503050406030204" pitchFamily="18" charset="0"/>
                            <a:ea typeface="宋体" panose="02010600030101010101" pitchFamily="2" charset="-122"/>
                          </a:rPr>
                          <m:t>）</m:t>
                        </m:r>
                      </m:den>
                    </m:f>
                  </m:oMath>
                </a14:m>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gn="just">
                  <a:lnSpc>
                    <a:spcPct val="150000"/>
                  </a:lnSpc>
                </a:pPr>
                <a:r>
                  <a:rPr lang="en-US" altLang="zh-CN" b="1" dirty="0">
                    <a:latin typeface="宋体" panose="02010600030101010101" pitchFamily="2" charset="-122"/>
                    <a:ea typeface="宋体" panose="02010600030101010101" pitchFamily="2" charset="-122"/>
                  </a:rPr>
                  <a:t>    z</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垂直表面的单位矢量</a:t>
                </a:r>
                <a:endParaRPr lang="en-US" altLang="zh-CN" dirty="0">
                  <a:latin typeface="宋体" panose="02010600030101010101" pitchFamily="2" charset="-122"/>
                  <a:ea typeface="宋体" panose="02010600030101010101" pitchFamily="2" charset="-122"/>
                </a:endParaRPr>
              </a:p>
              <a:p>
                <a:pPr algn="just">
                  <a:lnSpc>
                    <a:spcPct val="150000"/>
                  </a:lnSpc>
                </a:pPr>
                <a:endParaRPr lang="zh-CN" altLang="en-US" sz="2400" dirty="0">
                  <a:latin typeface="宋体" panose="02010600030101010101" pitchFamily="2" charset="-122"/>
                  <a:ea typeface="宋体" panose="02010600030101010101" pitchFamily="2" charset="-122"/>
                </a:endParaRPr>
              </a:p>
            </p:txBody>
          </p:sp>
        </mc:Choice>
        <mc:Fallback>
          <p:sp>
            <p:nvSpPr>
              <p:cNvPr id="2" name="文本框 1">
                <a:extLst>
                  <a:ext uri="{FF2B5EF4-FFF2-40B4-BE49-F238E27FC236}">
                    <a16:creationId xmlns:a16="http://schemas.microsoft.com/office/drawing/2014/main" id="{46EACB92-B373-4C6B-8861-01824C399C6A}"/>
                  </a:ext>
                </a:extLst>
              </p:cNvPr>
              <p:cNvSpPr txBox="1">
                <a:spLocks noRot="1" noChangeAspect="1" noMove="1" noResize="1" noEditPoints="1" noAdjustHandles="1" noChangeArrowheads="1" noChangeShapeType="1" noTextEdit="1"/>
              </p:cNvSpPr>
              <p:nvPr/>
            </p:nvSpPr>
            <p:spPr>
              <a:xfrm>
                <a:off x="1695450" y="816746"/>
                <a:ext cx="9008009" cy="6538136"/>
              </a:xfrm>
              <a:prstGeom prst="rect">
                <a:avLst/>
              </a:prstGeom>
              <a:blipFill>
                <a:blip r:embed="rId3"/>
                <a:stretch>
                  <a:fillRect l="-10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23190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C6AC92C-0AB6-4F8E-BCD8-A37BE387CB31}"/>
              </a:ext>
            </a:extLst>
          </p:cNvPr>
          <p:cNvSpPr>
            <a:spLocks noGrp="1"/>
          </p:cNvSpPr>
          <p:nvPr>
            <p:ph type="title"/>
          </p:nvPr>
        </p:nvSpPr>
        <p:spPr>
          <a:xfrm>
            <a:off x="1695450" y="1"/>
            <a:ext cx="10496550" cy="1190624"/>
          </a:xfrm>
        </p:spPr>
        <p:txBody>
          <a:bodyPr>
            <a:normAutofit/>
          </a:bodyPr>
          <a:lstStyle/>
          <a:p>
            <a:r>
              <a:rPr lang="zh-CN" altLang="en-US" sz="3600" dirty="0"/>
              <a:t>正、倒格子几何关系</a:t>
            </a:r>
          </a:p>
        </p:txBody>
      </p:sp>
      <p:pic>
        <p:nvPicPr>
          <p:cNvPr id="5" name="图片 4">
            <a:extLst>
              <a:ext uri="{FF2B5EF4-FFF2-40B4-BE49-F238E27FC236}">
                <a16:creationId xmlns:a16="http://schemas.microsoft.com/office/drawing/2014/main" id="{6B114654-DCB4-4D66-B382-BCC428191A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46EACB92-B373-4C6B-8861-01824C399C6A}"/>
                  </a:ext>
                </a:extLst>
              </p:cNvPr>
              <p:cNvSpPr txBox="1"/>
              <p:nvPr/>
            </p:nvSpPr>
            <p:spPr>
              <a:xfrm>
                <a:off x="1695450" y="816746"/>
                <a:ext cx="9008009" cy="6466578"/>
              </a:xfrm>
              <a:prstGeom prst="rect">
                <a:avLst/>
              </a:prstGeom>
              <a:noFill/>
            </p:spPr>
            <p:txBody>
              <a:bodyPr wrap="square" rtlCol="0">
                <a:spAutoFit/>
              </a:bodyPr>
              <a:lstStyle/>
              <a:p>
                <a:pPr algn="just">
                  <a:lnSpc>
                    <a:spcPct val="150000"/>
                  </a:lnSpc>
                </a:pPr>
                <a:r>
                  <a:rPr lang="en-US" altLang="zh-CN" sz="2400" b="1" dirty="0">
                    <a:solidFill>
                      <a:srgbClr val="FF0000"/>
                    </a:solidFill>
                    <a:latin typeface="宋体" panose="02010600030101010101" pitchFamily="2" charset="-122"/>
                    <a:ea typeface="宋体" panose="02010600030101010101" pitchFamily="2" charset="-122"/>
                  </a:rPr>
                  <a:t>1.</a:t>
                </a:r>
                <a:r>
                  <a:rPr lang="zh-CN" altLang="en-US" sz="2400" b="1" dirty="0">
                    <a:solidFill>
                      <a:srgbClr val="FF0000"/>
                    </a:solidFill>
                    <a:latin typeface="宋体" panose="02010600030101010101" pitchFamily="2" charset="-122"/>
                    <a:ea typeface="宋体" panose="02010600030101010101" pitchFamily="2" charset="-122"/>
                  </a:rPr>
                  <a:t>直接定义</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gn="just">
                  <a:lnSpc>
                    <a:spcPct val="150000"/>
                  </a:lnSpc>
                </a:pPr>
                <a:r>
                  <a:rPr lang="zh-CN" altLang="en-US" sz="2400" dirty="0">
                    <a:latin typeface="宋体" panose="02010600030101010101" pitchFamily="2" charset="-122"/>
                    <a:ea typeface="宋体" panose="02010600030101010101" pitchFamily="2" charset="-122"/>
                  </a:rPr>
                  <a:t>式（</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）和式（</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）决定了</a:t>
                </a:r>
                <a14:m>
                  <m:oMath xmlns:m="http://schemas.openxmlformats.org/officeDocument/2006/math">
                    <m:sSup>
                      <m:sSupPr>
                        <m:ctrlPr>
                          <a:rPr lang="pt-BR" altLang="zh-CN" sz="2400" i="1" smtClean="0">
                            <a:latin typeface="Cambria Math" panose="02040503050406030204" pitchFamily="18" charset="0"/>
                            <a:ea typeface="宋体" panose="02010600030101010101" pitchFamily="2" charset="-122"/>
                          </a:rPr>
                        </m:ctrlPr>
                      </m:sSupPr>
                      <m:e>
                        <m:r>
                          <a:rPr lang="en-US" altLang="zh-CN" sz="2400" b="1" i="1" smtClean="0">
                            <a:latin typeface="Cambria Math" panose="02040503050406030204" pitchFamily="18" charset="0"/>
                            <a:ea typeface="宋体" panose="02010600030101010101" pitchFamily="2" charset="-122"/>
                          </a:rPr>
                          <m:t>𝒂</m:t>
                        </m:r>
                      </m:e>
                      <m:sup>
                        <m:r>
                          <a:rPr lang="pt-BR" altLang="zh-CN" sz="2400" i="1">
                            <a:latin typeface="Cambria Math" panose="02040503050406030204" pitchFamily="18" charset="0"/>
                            <a:ea typeface="宋体" panose="02010600030101010101" pitchFamily="2" charset="-122"/>
                          </a:rPr>
                          <m:t>∗</m:t>
                        </m:r>
                      </m:sup>
                    </m:sSup>
                    <m:r>
                      <a:rPr lang="pt-BR" altLang="zh-CN" sz="2400" i="1">
                        <a:latin typeface="Cambria Math" panose="02040503050406030204" pitchFamily="18" charset="0"/>
                        <a:ea typeface="宋体" panose="02010600030101010101" pitchFamily="2" charset="-122"/>
                      </a:rPr>
                      <m:t> </m:t>
                    </m:r>
                  </m:oMath>
                </a14:m>
                <a:r>
                  <a:rPr lang="en-US" altLang="zh-CN" sz="2400"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b</a:t>
                </a:r>
                <a:r>
                  <a:rPr lang="zh-CN" altLang="en-US" sz="2400" dirty="0">
                    <a:latin typeface="宋体" panose="02010600030101010101" pitchFamily="2" charset="-122"/>
                    <a:ea typeface="宋体" panose="02010600030101010101" pitchFamily="2" charset="-122"/>
                  </a:rPr>
                  <a:t>，</a:t>
                </a:r>
                <a:r>
                  <a:rPr lang="pt-BR" altLang="zh-CN" sz="2400" dirty="0">
                    <a:ea typeface="宋体" panose="02010600030101010101" pitchFamily="2" charset="-122"/>
                  </a:rPr>
                  <a:t> </a:t>
                </a:r>
                <a14:m>
                  <m:oMath xmlns:m="http://schemas.openxmlformats.org/officeDocument/2006/math">
                    <m:sSup>
                      <m:sSupPr>
                        <m:ctrlPr>
                          <a:rPr lang="pt-BR" altLang="zh-CN" sz="2400" i="1" smtClean="0">
                            <a:latin typeface="Cambria Math" panose="02040503050406030204" pitchFamily="18" charset="0"/>
                            <a:ea typeface="宋体" panose="02010600030101010101" pitchFamily="2" charset="-122"/>
                          </a:rPr>
                        </m:ctrlPr>
                      </m:sSupPr>
                      <m:e>
                        <m:r>
                          <a:rPr lang="en-US" altLang="zh-CN" sz="2400" b="1" i="1">
                            <a:latin typeface="Cambria Math" panose="02040503050406030204" pitchFamily="18" charset="0"/>
                            <a:ea typeface="宋体" panose="02010600030101010101" pitchFamily="2" charset="-122"/>
                          </a:rPr>
                          <m:t>𝒃</m:t>
                        </m:r>
                      </m:e>
                      <m:sup>
                        <m:r>
                          <a:rPr lang="pt-BR" altLang="zh-CN" sz="2400" i="1">
                            <a:latin typeface="Cambria Math" panose="02040503050406030204" pitchFamily="18" charset="0"/>
                            <a:ea typeface="宋体" panose="02010600030101010101" pitchFamily="2" charset="-122"/>
                          </a:rPr>
                          <m:t>∗</m:t>
                        </m:r>
                      </m:sup>
                    </m:sSup>
                    <m:r>
                      <a:rPr lang="pt-BR" altLang="zh-CN" sz="2400" i="1">
                        <a:latin typeface="Cambria Math" panose="02040503050406030204" pitchFamily="18" charset="0"/>
                        <a:ea typeface="宋体" panose="02010600030101010101" pitchFamily="2" charset="-122"/>
                      </a:rPr>
                      <m:t> </m:t>
                    </m:r>
                  </m:oMath>
                </a14:m>
                <a:r>
                  <a:rPr lang="en-US" altLang="zh-CN" sz="2400" dirty="0">
                    <a:latin typeface="宋体" panose="02010600030101010101" pitchFamily="2" charset="-122"/>
                    <a:ea typeface="宋体" panose="02010600030101010101" pitchFamily="2" charset="-122"/>
                  </a:rPr>
                  <a:t>⊥a</a:t>
                </a:r>
              </a:p>
              <a:p>
                <a:pPr algn="just">
                  <a:lnSpc>
                    <a:spcPct val="150000"/>
                  </a:lnSpc>
                </a:pPr>
                <a:r>
                  <a:rPr lang="zh-CN" altLang="en-US" sz="2400" dirty="0">
                    <a:latin typeface="宋体" panose="02010600030101010101" pitchFamily="2" charset="-122"/>
                    <a:ea typeface="宋体" panose="02010600030101010101" pitchFamily="2" charset="-122"/>
                  </a:rPr>
                  <a:t>对（</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）取绝对值可得两空间基矢之间的数量关系</a:t>
                </a:r>
                <a:endParaRPr lang="en-US" altLang="zh-CN" sz="2400" dirty="0">
                  <a:latin typeface="宋体" panose="02010600030101010101" pitchFamily="2" charset="-122"/>
                  <a:ea typeface="宋体" panose="02010600030101010101" pitchFamily="2" charset="-122"/>
                </a:endParaRPr>
              </a:p>
              <a:p>
                <a:pPr algn="just">
                  <a:lnSpc>
                    <a:spcPct val="150000"/>
                  </a:lnSpc>
                </a:pPr>
                <a:r>
                  <a:rPr lang="en-US" altLang="zh-CN" sz="2400" b="1" dirty="0">
                    <a:solidFill>
                      <a:srgbClr val="FF0000"/>
                    </a:solidFill>
                    <a:latin typeface="宋体" panose="02010600030101010101" pitchFamily="2" charset="-122"/>
                    <a:ea typeface="宋体" panose="02010600030101010101" pitchFamily="2" charset="-122"/>
                  </a:rPr>
                  <a:t>2.Fourier</a:t>
                </a:r>
                <a:r>
                  <a:rPr lang="zh-CN" altLang="en-US" sz="2400" b="1" dirty="0">
                    <a:solidFill>
                      <a:srgbClr val="FF0000"/>
                    </a:solidFill>
                    <a:latin typeface="宋体" panose="02010600030101010101" pitchFamily="2" charset="-122"/>
                    <a:ea typeface="宋体" panose="02010600030101010101" pitchFamily="2" charset="-122"/>
                  </a:rPr>
                  <a:t>变换</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gn="just">
                  <a:lnSpc>
                    <a:spcPct val="150000"/>
                  </a:lnSpc>
                </a:pPr>
                <a:r>
                  <a:rPr lang="zh-CN" altLang="en-US" sz="2400" dirty="0">
                    <a:latin typeface="宋体" panose="02010600030101010101" pitchFamily="2" charset="-122"/>
                    <a:ea typeface="宋体" panose="02010600030101010101" pitchFamily="2" charset="-122"/>
                  </a:rPr>
                  <a:t>二维晶面中某一点</a:t>
                </a:r>
                <a:r>
                  <a:rPr lang="en-US" altLang="zh-CN" sz="2400" dirty="0">
                    <a:latin typeface="宋体" panose="02010600030101010101" pitchFamily="2" charset="-122"/>
                    <a:ea typeface="宋体" panose="02010600030101010101" pitchFamily="2" charset="-122"/>
                  </a:rPr>
                  <a:t>r</a:t>
                </a:r>
                <a:r>
                  <a:rPr lang="zh-CN" altLang="en-US" sz="2400" dirty="0">
                    <a:latin typeface="宋体" panose="02010600030101010101" pitchFamily="2" charset="-122"/>
                    <a:ea typeface="宋体" panose="02010600030101010101" pitchFamily="2" charset="-122"/>
                  </a:rPr>
                  <a:t>处的物理量</a:t>
                </a:r>
                <a:r>
                  <a:rPr lang="el-GR" altLang="zh-CN" sz="2400" dirty="0">
                    <a:latin typeface="宋体" panose="02010600030101010101" pitchFamily="2" charset="-122"/>
                    <a:ea typeface="宋体" panose="02010600030101010101" pitchFamily="2" charset="-122"/>
                  </a:rPr>
                  <a:t>Γ</a:t>
                </a:r>
                <a:r>
                  <a:rPr lang="zh-CN" altLang="en-US" sz="2400"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r</a:t>
                </a:r>
                <a:r>
                  <a:rPr lang="zh-CN" altLang="en-US" sz="2400" dirty="0">
                    <a:latin typeface="宋体" panose="02010600030101010101" pitchFamily="2" charset="-122"/>
                    <a:ea typeface="宋体" panose="02010600030101010101" pitchFamily="2" charset="-122"/>
                  </a:rPr>
                  <a:t>）也具有周期性：</a:t>
                </a:r>
                <a:endParaRPr lang="en-US" altLang="zh-CN" sz="2400" dirty="0">
                  <a:latin typeface="宋体" panose="02010600030101010101" pitchFamily="2" charset="-122"/>
                  <a:ea typeface="宋体" panose="02010600030101010101" pitchFamily="2" charset="-122"/>
                </a:endParaRPr>
              </a:p>
              <a:p>
                <a:pPr algn="ctr">
                  <a:lnSpc>
                    <a:spcPct val="150000"/>
                  </a:lnSpc>
                </a:pPr>
                <a:r>
                  <a:rPr lang="el-GR" altLang="zh-CN" sz="2400" dirty="0">
                    <a:latin typeface="宋体" panose="02010600030101010101" pitchFamily="2" charset="-122"/>
                    <a:ea typeface="宋体" panose="02010600030101010101" pitchFamily="2" charset="-122"/>
                  </a:rPr>
                  <a:t>Γ</a:t>
                </a:r>
                <a:r>
                  <a:rPr lang="zh-CN" altLang="en-US" sz="2400"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r</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a:t>
                </a:r>
                <a:r>
                  <a:rPr lang="el-GR" altLang="zh-CN" sz="2400" dirty="0">
                    <a:latin typeface="宋体" panose="02010600030101010101" pitchFamily="2" charset="-122"/>
                    <a:ea typeface="宋体" panose="02010600030101010101" pitchFamily="2" charset="-122"/>
                  </a:rPr>
                  <a:t> Γ</a:t>
                </a:r>
                <a:r>
                  <a:rPr lang="zh-CN" altLang="en-US" sz="2400" dirty="0">
                    <a:latin typeface="宋体" panose="02010600030101010101" pitchFamily="2" charset="-122"/>
                    <a:ea typeface="宋体" panose="02010600030101010101" pitchFamily="2" charset="-122"/>
                  </a:rPr>
                  <a:t>（</a:t>
                </a:r>
                <a:r>
                  <a:rPr lang="en-US" altLang="zh-CN" sz="2400" b="1" dirty="0" err="1">
                    <a:latin typeface="宋体" panose="02010600030101010101" pitchFamily="2" charset="-122"/>
                    <a:ea typeface="宋体" panose="02010600030101010101" pitchFamily="2" charset="-122"/>
                  </a:rPr>
                  <a:t>r+T</a:t>
                </a:r>
                <a:r>
                  <a:rPr lang="zh-CN" altLang="en-US" sz="2400" dirty="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5</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gn="just">
                  <a:lnSpc>
                    <a:spcPct val="150000"/>
                  </a:lnSpc>
                </a:pPr>
                <a:r>
                  <a:rPr lang="en-US" altLang="zh-CN" b="1" dirty="0">
                    <a:latin typeface="宋体" panose="02010600030101010101" pitchFamily="2" charset="-122"/>
                    <a:ea typeface="宋体" panose="02010600030101010101" pitchFamily="2" charset="-122"/>
                  </a:rPr>
                  <a:t>T</a:t>
                </a:r>
                <a:r>
                  <a:rPr lang="zh-CN" altLang="en-US" dirty="0">
                    <a:latin typeface="宋体" panose="02010600030101010101" pitchFamily="2" charset="-122"/>
                    <a:ea typeface="宋体" panose="02010600030101010101" pitchFamily="2" charset="-122"/>
                  </a:rPr>
                  <a:t>为平移矢量，记</a:t>
                </a:r>
                <a14:m>
                  <m:oMath xmlns:m="http://schemas.openxmlformats.org/officeDocument/2006/math">
                    <m:r>
                      <a:rPr lang="en-US" altLang="zh-CN" b="1" i="1" smtClean="0">
                        <a:latin typeface="Cambria Math" panose="02040503050406030204" pitchFamily="18" charset="0"/>
                        <a:ea typeface="宋体" panose="02010600030101010101" pitchFamily="2" charset="-122"/>
                      </a:rPr>
                      <m:t>𝑻</m:t>
                    </m:r>
                    <m:r>
                      <a:rPr lang="en-US" altLang="zh-CN" b="1" i="1" smtClean="0">
                        <a:latin typeface="Cambria Math" panose="02040503050406030204" pitchFamily="18" charset="0"/>
                        <a:ea typeface="宋体" panose="02010600030101010101" pitchFamily="2" charset="-122"/>
                      </a:rPr>
                      <m:t>=</m:t>
                    </m:r>
                    <m:r>
                      <a:rPr lang="en-US" altLang="zh-CN" b="1" i="1" smtClean="0">
                        <a:latin typeface="Cambria Math" panose="02040503050406030204" pitchFamily="18" charset="0"/>
                        <a:ea typeface="宋体" panose="02010600030101010101" pitchFamily="2" charset="-122"/>
                      </a:rPr>
                      <m:t>𝒎</m:t>
                    </m:r>
                    <m:sSub>
                      <m:sSubPr>
                        <m:ctrlPr>
                          <a:rPr lang="en-US" altLang="zh-CN" b="1" i="1" smtClean="0">
                            <a:latin typeface="Cambria Math" panose="02040503050406030204" pitchFamily="18" charset="0"/>
                            <a:ea typeface="宋体" panose="02010600030101010101" pitchFamily="2" charset="-122"/>
                          </a:rPr>
                        </m:ctrlPr>
                      </m:sSubPr>
                      <m:e>
                        <m:r>
                          <a:rPr lang="en-US" altLang="zh-CN" b="1" i="1" smtClean="0">
                            <a:latin typeface="Cambria Math" panose="02040503050406030204" pitchFamily="18" charset="0"/>
                            <a:ea typeface="宋体" panose="02010600030101010101" pitchFamily="2" charset="-122"/>
                          </a:rPr>
                          <m:t>𝒂</m:t>
                        </m:r>
                      </m:e>
                      <m:sub>
                        <m:r>
                          <a:rPr lang="en-US" altLang="zh-CN" b="1" i="1" smtClean="0">
                            <a:latin typeface="Cambria Math" panose="02040503050406030204" pitchFamily="18" charset="0"/>
                            <a:ea typeface="宋体" panose="02010600030101010101" pitchFamily="2" charset="-122"/>
                          </a:rPr>
                          <m:t>𝟏</m:t>
                        </m:r>
                      </m:sub>
                    </m:sSub>
                    <m:r>
                      <a:rPr lang="en-US" altLang="zh-CN" b="1" i="1" smtClean="0">
                        <a:latin typeface="Cambria Math" panose="02040503050406030204" pitchFamily="18" charset="0"/>
                        <a:ea typeface="宋体" panose="02010600030101010101" pitchFamily="2" charset="-122"/>
                      </a:rPr>
                      <m:t>+</m:t>
                    </m:r>
                    <m:r>
                      <a:rPr lang="en-US" altLang="zh-CN" b="1" i="1" smtClean="0">
                        <a:latin typeface="Cambria Math" panose="02040503050406030204" pitchFamily="18" charset="0"/>
                        <a:ea typeface="宋体" panose="02010600030101010101" pitchFamily="2" charset="-122"/>
                      </a:rPr>
                      <m:t>𝒏</m:t>
                    </m:r>
                    <m:sSub>
                      <m:sSubPr>
                        <m:ctrlPr>
                          <a:rPr lang="en-US" altLang="zh-CN" b="1" i="1" smtClean="0">
                            <a:latin typeface="Cambria Math" panose="02040503050406030204" pitchFamily="18" charset="0"/>
                            <a:ea typeface="宋体" panose="02010600030101010101" pitchFamily="2" charset="-122"/>
                          </a:rPr>
                        </m:ctrlPr>
                      </m:sSubPr>
                      <m:e>
                        <m:r>
                          <a:rPr lang="en-US" altLang="zh-CN" b="1" i="1" smtClean="0">
                            <a:latin typeface="Cambria Math" panose="02040503050406030204" pitchFamily="18" charset="0"/>
                            <a:ea typeface="宋体" panose="02010600030101010101" pitchFamily="2" charset="-122"/>
                          </a:rPr>
                          <m:t>𝒂</m:t>
                        </m:r>
                      </m:e>
                      <m:sub>
                        <m:r>
                          <a:rPr lang="en-US" altLang="zh-CN" b="1" i="1" smtClean="0">
                            <a:latin typeface="Cambria Math" panose="02040503050406030204" pitchFamily="18" charset="0"/>
                            <a:ea typeface="宋体" panose="02010600030101010101" pitchFamily="2" charset="-122"/>
                          </a:rPr>
                          <m:t>𝟐</m:t>
                        </m:r>
                      </m:sub>
                    </m:sSub>
                  </m:oMath>
                </a14:m>
                <a:r>
                  <a:rPr lang="en-US" altLang="zh-CN" dirty="0">
                    <a:latin typeface="宋体" panose="02010600030101010101" pitchFamily="2" charset="-122"/>
                    <a:ea typeface="宋体" panose="02010600030101010101" pitchFamily="2" charset="-122"/>
                  </a:rPr>
                  <a:t>,</a:t>
                </a:r>
                <a14:m>
                  <m:oMath xmlns:m="http://schemas.openxmlformats.org/officeDocument/2006/math">
                    <m:sSub>
                      <m:sSubPr>
                        <m:ctrlPr>
                          <a:rPr lang="en-US" altLang="zh-CN" b="1" i="1" dirty="0" smtClean="0">
                            <a:latin typeface="Cambria Math" panose="02040503050406030204" pitchFamily="18" charset="0"/>
                            <a:ea typeface="宋体" panose="02010600030101010101" pitchFamily="2" charset="-122"/>
                          </a:rPr>
                        </m:ctrlPr>
                      </m:sSubPr>
                      <m:e>
                        <m:r>
                          <a:rPr lang="en-US" altLang="zh-CN" b="1" i="1" dirty="0" smtClean="0">
                            <a:latin typeface="Cambria Math" panose="02040503050406030204" pitchFamily="18" charset="0"/>
                            <a:ea typeface="宋体" panose="02010600030101010101" pitchFamily="2" charset="-122"/>
                          </a:rPr>
                          <m:t>𝒂</m:t>
                        </m:r>
                      </m:e>
                      <m:sub>
                        <m:r>
                          <a:rPr lang="en-US" altLang="zh-CN" b="1" i="1" dirty="0" smtClean="0">
                            <a:latin typeface="Cambria Math" panose="02040503050406030204" pitchFamily="18" charset="0"/>
                            <a:ea typeface="宋体" panose="02010600030101010101" pitchFamily="2" charset="-122"/>
                          </a:rPr>
                          <m:t>𝟏</m:t>
                        </m:r>
                      </m:sub>
                    </m:sSub>
                    <m:r>
                      <a:rPr lang="zh-CN" altLang="en-US" b="1" i="1" dirty="0">
                        <a:latin typeface="Cambria Math" panose="02040503050406030204" pitchFamily="18" charset="0"/>
                        <a:ea typeface="宋体" panose="02010600030101010101" pitchFamily="2" charset="-122"/>
                      </a:rPr>
                      <m:t>、</m:t>
                    </m:r>
                    <m:sSub>
                      <m:sSubPr>
                        <m:ctrlPr>
                          <a:rPr lang="en-US" altLang="zh-CN" b="1" i="1" dirty="0" smtClean="0">
                            <a:latin typeface="Cambria Math" panose="02040503050406030204" pitchFamily="18" charset="0"/>
                            <a:ea typeface="宋体" panose="02010600030101010101" pitchFamily="2" charset="-122"/>
                          </a:rPr>
                        </m:ctrlPr>
                      </m:sSubPr>
                      <m:e>
                        <m:r>
                          <a:rPr lang="en-US" altLang="zh-CN" b="1" i="1" dirty="0" smtClean="0">
                            <a:latin typeface="Cambria Math" panose="02040503050406030204" pitchFamily="18" charset="0"/>
                            <a:ea typeface="宋体" panose="02010600030101010101" pitchFamily="2" charset="-122"/>
                          </a:rPr>
                          <m:t>𝒂</m:t>
                        </m:r>
                      </m:e>
                      <m:sub>
                        <m:r>
                          <a:rPr lang="en-US" altLang="zh-CN" b="1" i="1" dirty="0" smtClean="0">
                            <a:latin typeface="Cambria Math" panose="02040503050406030204" pitchFamily="18" charset="0"/>
                            <a:ea typeface="宋体" panose="02010600030101010101" pitchFamily="2" charset="-122"/>
                          </a:rPr>
                          <m:t>𝟐</m:t>
                        </m:r>
                      </m:sub>
                    </m:sSub>
                    <m:r>
                      <a:rPr lang="zh-CN" altLang="en-US" b="1" i="1" dirty="0">
                        <a:latin typeface="Cambria Math" panose="02040503050406030204" pitchFamily="18" charset="0"/>
                        <a:ea typeface="宋体" panose="02010600030101010101" pitchFamily="2" charset="-122"/>
                      </a:rPr>
                      <m:t>为</m:t>
                    </m:r>
                  </m:oMath>
                </a14:m>
                <a:r>
                  <a:rPr lang="zh-CN" altLang="en-US" dirty="0">
                    <a:latin typeface="宋体" panose="02010600030101010101" pitchFamily="2" charset="-122"/>
                    <a:ea typeface="宋体" panose="02010600030101010101" pitchFamily="2" charset="-122"/>
                  </a:rPr>
                  <a:t>原格基矢，</a:t>
                </a:r>
                <a:r>
                  <a:rPr lang="en-US" altLang="zh-CN" b="1" dirty="0">
                    <a:latin typeface="宋体" panose="02010600030101010101" pitchFamily="2" charset="-122"/>
                    <a:ea typeface="宋体" panose="02010600030101010101" pitchFamily="2" charset="-122"/>
                  </a:rPr>
                  <a:t>m</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n</a:t>
                </a:r>
                <a:r>
                  <a:rPr lang="zh-CN" altLang="en-US" dirty="0">
                    <a:latin typeface="宋体" panose="02010600030101010101" pitchFamily="2" charset="-122"/>
                    <a:ea typeface="宋体" panose="02010600030101010101" pitchFamily="2" charset="-122"/>
                  </a:rPr>
                  <a:t>为整数</a:t>
                </a:r>
                <a:endParaRPr lang="en-US" altLang="zh-CN" dirty="0">
                  <a:latin typeface="宋体" panose="02010600030101010101" pitchFamily="2" charset="-122"/>
                  <a:ea typeface="宋体" panose="02010600030101010101" pitchFamily="2" charset="-122"/>
                </a:endParaRPr>
              </a:p>
              <a:p>
                <a:pPr algn="ctr">
                  <a:lnSpc>
                    <a:spcPct val="150000"/>
                  </a:lnSpc>
                </a:pPr>
                <a:r>
                  <a:rPr lang="el-GR" altLang="zh-CN" sz="2400" dirty="0">
                    <a:latin typeface="宋体" panose="02010600030101010101" pitchFamily="2" charset="-122"/>
                    <a:ea typeface="宋体" panose="02010600030101010101" pitchFamily="2" charset="-122"/>
                  </a:rPr>
                  <a:t>Γ</a:t>
                </a:r>
                <a:r>
                  <a:rPr lang="zh-CN" altLang="en-US" sz="2400"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r</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a:t>
                </a:r>
                <a14:m>
                  <m:oMath xmlns:m="http://schemas.openxmlformats.org/officeDocument/2006/math">
                    <m:nary>
                      <m:naryPr>
                        <m:chr m:val="∑"/>
                        <m:supHide m:val="on"/>
                        <m:ctrlPr>
                          <a:rPr lang="en-US" altLang="zh-CN" sz="2400" i="1" smtClean="0">
                            <a:latin typeface="Cambria Math" panose="02040503050406030204" pitchFamily="18" charset="0"/>
                            <a:ea typeface="宋体" panose="02010600030101010101" pitchFamily="2" charset="-122"/>
                          </a:rPr>
                        </m:ctrlPr>
                      </m:naryPr>
                      <m:sub>
                        <m:r>
                          <m:rPr>
                            <m:sty m:val="p"/>
                            <m:brk m:alnAt="7"/>
                          </m:rPr>
                          <a:rPr lang="en-US" altLang="zh-CN" sz="2400" i="1">
                            <a:latin typeface="Cambria Math" panose="02040503050406030204" pitchFamily="18" charset="0"/>
                            <a:ea typeface="宋体" panose="02010600030101010101" pitchFamily="2" charset="-122"/>
                          </a:rPr>
                          <m:t>h</m:t>
                        </m:r>
                      </m:sub>
                      <m:sup/>
                      <m:e>
                        <m:r>
                          <m:rPr>
                            <m:nor/>
                          </m:rPr>
                          <a:rPr lang="el-GR" altLang="zh-CN" sz="2400" dirty="0" smtClean="0">
                            <a:latin typeface="宋体" panose="02010600030101010101" pitchFamily="2" charset="-122"/>
                            <a:ea typeface="宋体" panose="02010600030101010101" pitchFamily="2" charset="-122"/>
                          </a:rPr>
                          <m:t>Γ</m:t>
                        </m:r>
                        <m:r>
                          <m:rPr>
                            <m:nor/>
                          </m:rPr>
                          <a:rPr lang="zh-CN" altLang="en-US" sz="2400" dirty="0" smtClean="0">
                            <a:latin typeface="宋体" panose="02010600030101010101" pitchFamily="2" charset="-122"/>
                            <a:ea typeface="宋体" panose="02010600030101010101" pitchFamily="2" charset="-122"/>
                          </a:rPr>
                          <m:t>（</m:t>
                        </m:r>
                        <m:sSub>
                          <m:sSubPr>
                            <m:ctrlPr>
                              <a:rPr lang="en-US" altLang="zh-CN" sz="2400" i="1" dirty="0" smtClean="0">
                                <a:latin typeface="Cambria Math" panose="02040503050406030204" pitchFamily="18" charset="0"/>
                                <a:ea typeface="宋体" panose="02010600030101010101" pitchFamily="2" charset="-122"/>
                              </a:rPr>
                            </m:ctrlPr>
                          </m:sSubPr>
                          <m:e>
                            <m:r>
                              <m:rPr>
                                <m:sty m:val="p"/>
                              </m:rPr>
                              <a:rPr lang="en-US" altLang="zh-CN" sz="2400" i="1" dirty="0">
                                <a:latin typeface="Cambria Math" panose="02040503050406030204" pitchFamily="18" charset="0"/>
                                <a:ea typeface="宋体" panose="02010600030101010101" pitchFamily="2" charset="-122"/>
                              </a:rPr>
                              <m:t>K</m:t>
                            </m:r>
                          </m:e>
                          <m:sub>
                            <m:r>
                              <m:rPr>
                                <m:sty m:val="p"/>
                              </m:rPr>
                              <a:rPr lang="en-US" altLang="zh-CN" sz="2400" i="1" dirty="0">
                                <a:latin typeface="Cambria Math" panose="02040503050406030204" pitchFamily="18" charset="0"/>
                                <a:ea typeface="宋体" panose="02010600030101010101" pitchFamily="2" charset="-122"/>
                              </a:rPr>
                              <m:t>h</m:t>
                            </m:r>
                          </m:sub>
                        </m:sSub>
                        <m:r>
                          <m:rPr>
                            <m:nor/>
                          </m:rPr>
                          <a:rPr lang="zh-CN" altLang="en-US" sz="2400" dirty="0" smtClean="0">
                            <a:latin typeface="宋体" panose="02010600030101010101" pitchFamily="2" charset="-122"/>
                            <a:ea typeface="宋体" panose="02010600030101010101" pitchFamily="2" charset="-122"/>
                          </a:rPr>
                          <m:t>）</m:t>
                        </m:r>
                        <m:sSup>
                          <m:sSupPr>
                            <m:ctrlPr>
                              <a:rPr lang="en-US" altLang="zh-CN" sz="2400" i="1" dirty="0" smtClean="0">
                                <a:latin typeface="Cambria Math" panose="02040503050406030204" pitchFamily="18" charset="0"/>
                                <a:ea typeface="宋体" panose="02010600030101010101" pitchFamily="2" charset="-122"/>
                              </a:rPr>
                            </m:ctrlPr>
                          </m:sSupPr>
                          <m:e>
                            <m:r>
                              <m:rPr>
                                <m:sty m:val="p"/>
                              </m:rPr>
                              <a:rPr lang="en-US" altLang="zh-CN" sz="2400" i="1" dirty="0">
                                <a:latin typeface="Cambria Math" panose="02040503050406030204" pitchFamily="18" charset="0"/>
                                <a:ea typeface="宋体" panose="02010600030101010101" pitchFamily="2" charset="-122"/>
                              </a:rPr>
                              <m:t>e</m:t>
                            </m:r>
                          </m:e>
                          <m:sup>
                            <m:r>
                              <a:rPr lang="en-US" altLang="zh-CN" sz="2400" b="0" i="1" dirty="0" smtClean="0">
                                <a:latin typeface="Cambria Math" panose="02040503050406030204" pitchFamily="18" charset="0"/>
                                <a:ea typeface="宋体" panose="02010600030101010101" pitchFamily="2" charset="-122"/>
                              </a:rPr>
                              <m:t>𝑖</m:t>
                            </m:r>
                            <m:sSub>
                              <m:sSubPr>
                                <m:ctrlPr>
                                  <a:rPr lang="en-US" altLang="zh-CN" sz="2400" i="1" dirty="0" smtClean="0">
                                    <a:latin typeface="Cambria Math" panose="02040503050406030204" pitchFamily="18" charset="0"/>
                                    <a:ea typeface="宋体" panose="02010600030101010101" pitchFamily="2" charset="-122"/>
                                  </a:rPr>
                                </m:ctrlPr>
                              </m:sSubPr>
                              <m:e>
                                <m:r>
                                  <m:rPr>
                                    <m:sty m:val="p"/>
                                  </m:rPr>
                                  <a:rPr lang="en-US" altLang="zh-CN" sz="2400" i="1" dirty="0">
                                    <a:latin typeface="Cambria Math" panose="02040503050406030204" pitchFamily="18" charset="0"/>
                                    <a:ea typeface="宋体" panose="02010600030101010101" pitchFamily="2" charset="-122"/>
                                  </a:rPr>
                                  <m:t>K</m:t>
                                </m:r>
                              </m:e>
                              <m:sub>
                                <m:r>
                                  <m:rPr>
                                    <m:sty m:val="p"/>
                                  </m:rPr>
                                  <a:rPr lang="en-US" altLang="zh-CN" sz="2400" i="1" dirty="0">
                                    <a:latin typeface="Cambria Math" panose="02040503050406030204" pitchFamily="18" charset="0"/>
                                    <a:ea typeface="宋体" panose="02010600030101010101" pitchFamily="2" charset="-122"/>
                                  </a:rPr>
                                  <m:t>h</m:t>
                                </m:r>
                              </m:sub>
                            </m:sSub>
                            <m:r>
                              <a:rPr lang="en-US" altLang="zh-CN" sz="2400" i="1" dirty="0" smtClean="0">
                                <a:latin typeface="Cambria Math" panose="02040503050406030204" pitchFamily="18" charset="0"/>
                                <a:ea typeface="宋体" panose="02010600030101010101" pitchFamily="2" charset="-122"/>
                              </a:rPr>
                              <m:t>•</m:t>
                            </m:r>
                            <m:r>
                              <a:rPr lang="en-US" altLang="zh-CN" sz="2400" b="0" i="1" dirty="0" smtClean="0">
                                <a:latin typeface="Cambria Math" panose="02040503050406030204" pitchFamily="18" charset="0"/>
                                <a:ea typeface="宋体" panose="02010600030101010101" pitchFamily="2" charset="-122"/>
                              </a:rPr>
                              <m:t>𝑟</m:t>
                            </m:r>
                          </m:sup>
                        </m:sSup>
                      </m:e>
                    </m:nary>
                  </m:oMath>
                </a14:m>
                <a:r>
                  <a:rPr lang="en-US" altLang="zh-CN" sz="2400" b="1"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6</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gn="ctr">
                  <a:lnSpc>
                    <a:spcPct val="150000"/>
                  </a:lnSpc>
                </a:pPr>
                <a:r>
                  <a:rPr lang="el-GR" altLang="zh-CN" sz="2400" dirty="0">
                    <a:latin typeface="宋体" panose="02010600030101010101" pitchFamily="2" charset="-122"/>
                    <a:ea typeface="宋体" panose="02010600030101010101" pitchFamily="2" charset="-122"/>
                  </a:rPr>
                  <a:t>Γ</a:t>
                </a:r>
                <a:r>
                  <a:rPr lang="zh-CN" altLang="en-US" sz="2400"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r</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a:t>
                </a:r>
                <a14:m>
                  <m:oMath xmlns:m="http://schemas.openxmlformats.org/officeDocument/2006/math">
                    <m:nary>
                      <m:naryPr>
                        <m:chr m:val="∑"/>
                        <m:supHide m:val="on"/>
                        <m:ctrlPr>
                          <a:rPr lang="en-US" altLang="zh-CN" sz="2400" i="1" smtClean="0">
                            <a:latin typeface="Cambria Math" panose="02040503050406030204" pitchFamily="18" charset="0"/>
                            <a:ea typeface="宋体" panose="02010600030101010101" pitchFamily="2" charset="-122"/>
                          </a:rPr>
                        </m:ctrlPr>
                      </m:naryPr>
                      <m:sub>
                        <m:r>
                          <m:rPr>
                            <m:sty m:val="p"/>
                            <m:brk m:alnAt="7"/>
                          </m:rPr>
                          <a:rPr lang="en-US" altLang="zh-CN" sz="2400" i="1">
                            <a:latin typeface="Cambria Math" panose="02040503050406030204" pitchFamily="18" charset="0"/>
                            <a:ea typeface="宋体" panose="02010600030101010101" pitchFamily="2" charset="-122"/>
                          </a:rPr>
                          <m:t>h</m:t>
                        </m:r>
                      </m:sub>
                      <m:sup/>
                      <m:e>
                        <m:r>
                          <m:rPr>
                            <m:nor/>
                          </m:rPr>
                          <a:rPr lang="el-GR" altLang="zh-CN" sz="2400" dirty="0" smtClean="0">
                            <a:latin typeface="宋体" panose="02010600030101010101" pitchFamily="2" charset="-122"/>
                            <a:ea typeface="宋体" panose="02010600030101010101" pitchFamily="2" charset="-122"/>
                          </a:rPr>
                          <m:t>Γ</m:t>
                        </m:r>
                        <m:r>
                          <m:rPr>
                            <m:nor/>
                          </m:rPr>
                          <a:rPr lang="zh-CN" altLang="en-US" sz="2400" dirty="0" smtClean="0">
                            <a:latin typeface="宋体" panose="02010600030101010101" pitchFamily="2" charset="-122"/>
                            <a:ea typeface="宋体" panose="02010600030101010101" pitchFamily="2" charset="-122"/>
                          </a:rPr>
                          <m:t>（</m:t>
                        </m:r>
                        <m:sSub>
                          <m:sSubPr>
                            <m:ctrlPr>
                              <a:rPr lang="en-US" altLang="zh-CN" sz="2400" i="1" dirty="0" smtClean="0">
                                <a:latin typeface="Cambria Math" panose="02040503050406030204" pitchFamily="18" charset="0"/>
                                <a:ea typeface="宋体" panose="02010600030101010101" pitchFamily="2" charset="-122"/>
                              </a:rPr>
                            </m:ctrlPr>
                          </m:sSubPr>
                          <m:e>
                            <m:r>
                              <m:rPr>
                                <m:sty m:val="p"/>
                              </m:rPr>
                              <a:rPr lang="en-US" altLang="zh-CN" sz="2400" i="1" dirty="0">
                                <a:latin typeface="Cambria Math" panose="02040503050406030204" pitchFamily="18" charset="0"/>
                                <a:ea typeface="宋体" panose="02010600030101010101" pitchFamily="2" charset="-122"/>
                              </a:rPr>
                              <m:t>K</m:t>
                            </m:r>
                          </m:e>
                          <m:sub>
                            <m:r>
                              <m:rPr>
                                <m:sty m:val="p"/>
                              </m:rPr>
                              <a:rPr lang="en-US" altLang="zh-CN" sz="2400" i="1" dirty="0">
                                <a:latin typeface="Cambria Math" panose="02040503050406030204" pitchFamily="18" charset="0"/>
                                <a:ea typeface="宋体" panose="02010600030101010101" pitchFamily="2" charset="-122"/>
                              </a:rPr>
                              <m:t>h</m:t>
                            </m:r>
                          </m:sub>
                        </m:sSub>
                        <m:r>
                          <m:rPr>
                            <m:nor/>
                          </m:rPr>
                          <a:rPr lang="zh-CN" altLang="en-US" sz="2400" dirty="0" smtClean="0">
                            <a:latin typeface="宋体" panose="02010600030101010101" pitchFamily="2" charset="-122"/>
                            <a:ea typeface="宋体" panose="02010600030101010101" pitchFamily="2" charset="-122"/>
                          </a:rPr>
                          <m:t>）</m:t>
                        </m:r>
                        <m:sSup>
                          <m:sSupPr>
                            <m:ctrlPr>
                              <a:rPr lang="en-US" altLang="zh-CN" sz="2400" i="1" dirty="0" smtClean="0">
                                <a:latin typeface="Cambria Math" panose="02040503050406030204" pitchFamily="18" charset="0"/>
                                <a:ea typeface="宋体" panose="02010600030101010101" pitchFamily="2" charset="-122"/>
                              </a:rPr>
                            </m:ctrlPr>
                          </m:sSupPr>
                          <m:e>
                            <m:r>
                              <m:rPr>
                                <m:sty m:val="p"/>
                              </m:rPr>
                              <a:rPr lang="en-US" altLang="zh-CN" sz="2400" i="1" dirty="0">
                                <a:latin typeface="Cambria Math" panose="02040503050406030204" pitchFamily="18" charset="0"/>
                                <a:ea typeface="宋体" panose="02010600030101010101" pitchFamily="2" charset="-122"/>
                              </a:rPr>
                              <m:t>e</m:t>
                            </m:r>
                          </m:e>
                          <m:sup>
                            <m:r>
                              <a:rPr lang="en-US" altLang="zh-CN" sz="2400" b="0" i="1" dirty="0" smtClean="0">
                                <a:latin typeface="Cambria Math" panose="02040503050406030204" pitchFamily="18" charset="0"/>
                                <a:ea typeface="宋体" panose="02010600030101010101" pitchFamily="2" charset="-122"/>
                              </a:rPr>
                              <m:t>𝑖</m:t>
                            </m:r>
                            <m:sSub>
                              <m:sSubPr>
                                <m:ctrlPr>
                                  <a:rPr lang="en-US" altLang="zh-CN" sz="2400" i="1" dirty="0" smtClean="0">
                                    <a:latin typeface="Cambria Math" panose="02040503050406030204" pitchFamily="18" charset="0"/>
                                    <a:ea typeface="宋体" panose="02010600030101010101" pitchFamily="2" charset="-122"/>
                                  </a:rPr>
                                </m:ctrlPr>
                              </m:sSubPr>
                              <m:e>
                                <m:r>
                                  <m:rPr>
                                    <m:sty m:val="p"/>
                                  </m:rPr>
                                  <a:rPr lang="en-US" altLang="zh-CN" sz="2400" i="1" dirty="0">
                                    <a:latin typeface="Cambria Math" panose="02040503050406030204" pitchFamily="18" charset="0"/>
                                    <a:ea typeface="宋体" panose="02010600030101010101" pitchFamily="2" charset="-122"/>
                                  </a:rPr>
                                  <m:t>K</m:t>
                                </m:r>
                              </m:e>
                              <m:sub>
                                <m:r>
                                  <m:rPr>
                                    <m:sty m:val="p"/>
                                  </m:rPr>
                                  <a:rPr lang="en-US" altLang="zh-CN" sz="2400" i="1" dirty="0">
                                    <a:latin typeface="Cambria Math" panose="02040503050406030204" pitchFamily="18" charset="0"/>
                                    <a:ea typeface="宋体" panose="02010600030101010101" pitchFamily="2" charset="-122"/>
                                  </a:rPr>
                                  <m:t>h</m:t>
                                </m:r>
                              </m:sub>
                            </m:sSub>
                            <m:r>
                              <a:rPr lang="en-US" altLang="zh-CN" sz="2400" i="1" dirty="0" smtClean="0">
                                <a:latin typeface="Cambria Math" panose="02040503050406030204" pitchFamily="18" charset="0"/>
                                <a:ea typeface="宋体" panose="02010600030101010101" pitchFamily="2" charset="-122"/>
                              </a:rPr>
                              <m:t>•</m:t>
                            </m:r>
                            <m:r>
                              <a:rPr lang="en-US" altLang="zh-CN" sz="2400" b="0" i="1" dirty="0" smtClean="0">
                                <a:latin typeface="Cambria Math" panose="02040503050406030204" pitchFamily="18" charset="0"/>
                                <a:ea typeface="宋体" panose="02010600030101010101" pitchFamily="2" charset="-122"/>
                              </a:rPr>
                              <m:t>(</m:t>
                            </m:r>
                            <m:r>
                              <a:rPr lang="en-US" altLang="zh-CN" sz="2400" b="0" i="1" dirty="0" smtClean="0">
                                <a:latin typeface="Cambria Math" panose="02040503050406030204" pitchFamily="18" charset="0"/>
                                <a:ea typeface="宋体" panose="02010600030101010101" pitchFamily="2" charset="-122"/>
                              </a:rPr>
                              <m:t>𝑟</m:t>
                            </m:r>
                            <m:r>
                              <a:rPr lang="en-US" altLang="zh-CN" sz="2400" b="0" i="1" dirty="0" smtClean="0">
                                <a:latin typeface="Cambria Math" panose="02040503050406030204" pitchFamily="18" charset="0"/>
                                <a:ea typeface="宋体" panose="02010600030101010101" pitchFamily="2" charset="-122"/>
                              </a:rPr>
                              <m:t>+</m:t>
                            </m:r>
                            <m:r>
                              <a:rPr lang="en-US" altLang="zh-CN" sz="2400" b="0" i="1" dirty="0" smtClean="0">
                                <a:latin typeface="Cambria Math" panose="02040503050406030204" pitchFamily="18" charset="0"/>
                                <a:ea typeface="宋体" panose="02010600030101010101" pitchFamily="2" charset="-122"/>
                              </a:rPr>
                              <m:t>𝑇</m:t>
                            </m:r>
                            <m:r>
                              <a:rPr lang="en-US" altLang="zh-CN" sz="2400" b="0" i="1" dirty="0" smtClean="0">
                                <a:latin typeface="Cambria Math" panose="02040503050406030204" pitchFamily="18" charset="0"/>
                                <a:ea typeface="宋体" panose="02010600030101010101" pitchFamily="2" charset="-122"/>
                              </a:rPr>
                              <m:t>)</m:t>
                            </m:r>
                          </m:sup>
                        </m:sSup>
                      </m:e>
                    </m:nary>
                  </m:oMath>
                </a14:m>
                <a:r>
                  <a:rPr lang="en-US" altLang="zh-CN" sz="2400" b="1"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7</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gn="just">
                  <a:lnSpc>
                    <a:spcPct val="150000"/>
                  </a:lnSpc>
                </a:pPr>
                <a:r>
                  <a:rPr lang="zh-CN" altLang="en-US" sz="2400" dirty="0">
                    <a:latin typeface="宋体" panose="02010600030101010101" pitchFamily="2" charset="-122"/>
                    <a:ea typeface="宋体" panose="02010600030101010101" pitchFamily="2" charset="-122"/>
                  </a:rPr>
                  <a:t>将（</a:t>
                </a:r>
                <a:r>
                  <a:rPr lang="en-US" altLang="zh-CN" sz="2400" dirty="0">
                    <a:latin typeface="宋体" panose="02010600030101010101" pitchFamily="2" charset="-122"/>
                    <a:ea typeface="宋体" panose="02010600030101010101" pitchFamily="2" charset="-122"/>
                  </a:rPr>
                  <a:t>6</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7</a:t>
                </a:r>
                <a:r>
                  <a:rPr lang="zh-CN" altLang="en-US" sz="2400" dirty="0">
                    <a:latin typeface="宋体" panose="02010600030101010101" pitchFamily="2" charset="-122"/>
                    <a:ea typeface="宋体" panose="02010600030101010101" pitchFamily="2" charset="-122"/>
                  </a:rPr>
                  <a:t>）代入（</a:t>
                </a:r>
                <a:r>
                  <a:rPr lang="en-US" altLang="zh-CN" sz="2400" dirty="0">
                    <a:latin typeface="宋体" panose="02010600030101010101" pitchFamily="2" charset="-122"/>
                    <a:ea typeface="宋体" panose="02010600030101010101" pitchFamily="2" charset="-122"/>
                  </a:rPr>
                  <a:t>5</a:t>
                </a:r>
                <a:r>
                  <a:rPr lang="zh-CN" altLang="en-US" sz="2400" dirty="0">
                    <a:latin typeface="宋体" panose="02010600030101010101" pitchFamily="2" charset="-122"/>
                    <a:ea typeface="宋体" panose="02010600030101010101" pitchFamily="2" charset="-122"/>
                  </a:rPr>
                  <a:t>）得：  </a:t>
                </a:r>
                <a14:m>
                  <m:oMath xmlns:m="http://schemas.openxmlformats.org/officeDocument/2006/math">
                    <m:sSup>
                      <m:sSupPr>
                        <m:ctrlPr>
                          <a:rPr lang="en-US" altLang="zh-CN" sz="2400" i="1" dirty="0" smtClean="0">
                            <a:latin typeface="Cambria Math" panose="02040503050406030204" pitchFamily="18" charset="0"/>
                            <a:ea typeface="宋体" panose="02010600030101010101" pitchFamily="2" charset="-122"/>
                          </a:rPr>
                        </m:ctrlPr>
                      </m:sSupPr>
                      <m:e>
                        <m:r>
                          <m:rPr>
                            <m:sty m:val="p"/>
                          </m:rPr>
                          <a:rPr lang="en-US" altLang="zh-CN" sz="2400" i="1" dirty="0">
                            <a:latin typeface="Cambria Math" panose="02040503050406030204" pitchFamily="18" charset="0"/>
                            <a:ea typeface="宋体" panose="02010600030101010101" pitchFamily="2" charset="-122"/>
                          </a:rPr>
                          <m:t>e</m:t>
                        </m:r>
                      </m:e>
                      <m:sup>
                        <m:r>
                          <a:rPr lang="en-US" altLang="zh-CN" sz="2400" b="0" i="1" dirty="0" smtClean="0">
                            <a:latin typeface="Cambria Math" panose="02040503050406030204" pitchFamily="18" charset="0"/>
                            <a:ea typeface="宋体" panose="02010600030101010101" pitchFamily="2" charset="-122"/>
                          </a:rPr>
                          <m:t>𝑖</m:t>
                        </m:r>
                        <m:sSub>
                          <m:sSubPr>
                            <m:ctrlPr>
                              <a:rPr lang="en-US" altLang="zh-CN" sz="2400" i="1" dirty="0" smtClean="0">
                                <a:latin typeface="Cambria Math" panose="02040503050406030204" pitchFamily="18" charset="0"/>
                                <a:ea typeface="宋体" panose="02010600030101010101" pitchFamily="2" charset="-122"/>
                              </a:rPr>
                            </m:ctrlPr>
                          </m:sSubPr>
                          <m:e>
                            <m:r>
                              <m:rPr>
                                <m:sty m:val="p"/>
                              </m:rPr>
                              <a:rPr lang="en-US" altLang="zh-CN" sz="2400" i="1" dirty="0">
                                <a:latin typeface="Cambria Math" panose="02040503050406030204" pitchFamily="18" charset="0"/>
                                <a:ea typeface="宋体" panose="02010600030101010101" pitchFamily="2" charset="-122"/>
                              </a:rPr>
                              <m:t>K</m:t>
                            </m:r>
                          </m:e>
                          <m:sub>
                            <m:r>
                              <m:rPr>
                                <m:sty m:val="p"/>
                              </m:rPr>
                              <a:rPr lang="en-US" altLang="zh-CN" sz="2400" i="1" dirty="0">
                                <a:latin typeface="Cambria Math" panose="02040503050406030204" pitchFamily="18" charset="0"/>
                                <a:ea typeface="宋体" panose="02010600030101010101" pitchFamily="2" charset="-122"/>
                              </a:rPr>
                              <m:t>h</m:t>
                            </m:r>
                          </m:sub>
                        </m:sSub>
                        <m:r>
                          <a:rPr lang="en-US" altLang="zh-CN" sz="2400" i="1" dirty="0" smtClean="0">
                            <a:latin typeface="Cambria Math" panose="02040503050406030204" pitchFamily="18" charset="0"/>
                            <a:ea typeface="宋体" panose="02010600030101010101" pitchFamily="2" charset="-122"/>
                          </a:rPr>
                          <m:t>•</m:t>
                        </m:r>
                        <m:r>
                          <m:rPr>
                            <m:sty m:val="p"/>
                          </m:rPr>
                          <a:rPr lang="en-US" altLang="zh-CN" sz="2400" i="1" dirty="0">
                            <a:latin typeface="Cambria Math" panose="02040503050406030204" pitchFamily="18" charset="0"/>
                            <a:ea typeface="宋体" panose="02010600030101010101" pitchFamily="2" charset="-122"/>
                          </a:rPr>
                          <m:t>T</m:t>
                        </m:r>
                      </m:sup>
                    </m:sSup>
                  </m:oMath>
                </a14:m>
                <a:r>
                  <a:rPr lang="en-US" altLang="zh-CN" sz="2400" dirty="0">
                    <a:latin typeface="宋体" panose="02010600030101010101" pitchFamily="2" charset="-122"/>
                    <a:ea typeface="宋体" panose="02010600030101010101" pitchFamily="2" charset="-122"/>
                  </a:rPr>
                  <a:t>=1     </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8</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gn="just">
                  <a:lnSpc>
                    <a:spcPct val="150000"/>
                  </a:lnSpc>
                </a:pPr>
                <a:endParaRPr lang="en-US" altLang="zh-CN" sz="2400" dirty="0">
                  <a:latin typeface="宋体" panose="02010600030101010101" pitchFamily="2" charset="-122"/>
                  <a:ea typeface="宋体" panose="02010600030101010101" pitchFamily="2" charset="-122"/>
                </a:endParaRPr>
              </a:p>
              <a:p>
                <a:pPr algn="just">
                  <a:lnSpc>
                    <a:spcPct val="150000"/>
                  </a:lnSpc>
                </a:pPr>
                <a:r>
                  <a:rPr lang="en-US" altLang="zh-CN" b="1"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mc:Choice>
        <mc:Fallback>
          <p:sp>
            <p:nvSpPr>
              <p:cNvPr id="2" name="文本框 1">
                <a:extLst>
                  <a:ext uri="{FF2B5EF4-FFF2-40B4-BE49-F238E27FC236}">
                    <a16:creationId xmlns:a16="http://schemas.microsoft.com/office/drawing/2014/main" id="{46EACB92-B373-4C6B-8861-01824C399C6A}"/>
                  </a:ext>
                </a:extLst>
              </p:cNvPr>
              <p:cNvSpPr txBox="1">
                <a:spLocks noRot="1" noChangeAspect="1" noMove="1" noResize="1" noEditPoints="1" noAdjustHandles="1" noChangeArrowheads="1" noChangeShapeType="1" noTextEdit="1"/>
              </p:cNvSpPr>
              <p:nvPr/>
            </p:nvSpPr>
            <p:spPr>
              <a:xfrm>
                <a:off x="1695450" y="816746"/>
                <a:ext cx="9008009" cy="6466578"/>
              </a:xfrm>
              <a:prstGeom prst="rect">
                <a:avLst/>
              </a:prstGeom>
              <a:blipFill>
                <a:blip r:embed="rId3"/>
                <a:stretch>
                  <a:fillRect l="-1015"/>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67707DF3-0E62-4044-95B0-C7D931BE4E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6036" y="84558"/>
            <a:ext cx="4067175" cy="1314450"/>
          </a:xfrm>
          <a:prstGeom prst="rect">
            <a:avLst/>
          </a:prstGeom>
        </p:spPr>
      </p:pic>
    </p:spTree>
    <p:extLst>
      <p:ext uri="{BB962C8B-B14F-4D97-AF65-F5344CB8AC3E}">
        <p14:creationId xmlns:p14="http://schemas.microsoft.com/office/powerpoint/2010/main" val="2439505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C6AC92C-0AB6-4F8E-BCD8-A37BE387CB31}"/>
              </a:ext>
            </a:extLst>
          </p:cNvPr>
          <p:cNvSpPr>
            <a:spLocks noGrp="1"/>
          </p:cNvSpPr>
          <p:nvPr>
            <p:ph type="title"/>
          </p:nvPr>
        </p:nvSpPr>
        <p:spPr>
          <a:xfrm>
            <a:off x="1695450" y="1"/>
            <a:ext cx="10496550" cy="1190624"/>
          </a:xfrm>
        </p:spPr>
        <p:txBody>
          <a:bodyPr>
            <a:normAutofit/>
          </a:bodyPr>
          <a:lstStyle/>
          <a:p>
            <a:r>
              <a:rPr lang="zh-CN" altLang="en-US" sz="3600" dirty="0"/>
              <a:t>正、倒格子几何关系</a:t>
            </a:r>
          </a:p>
        </p:txBody>
      </p:sp>
      <p:pic>
        <p:nvPicPr>
          <p:cNvPr id="5" name="图片 4">
            <a:extLst>
              <a:ext uri="{FF2B5EF4-FFF2-40B4-BE49-F238E27FC236}">
                <a16:creationId xmlns:a16="http://schemas.microsoft.com/office/drawing/2014/main" id="{6B114654-DCB4-4D66-B382-BCC428191A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46EACB92-B373-4C6B-8861-01824C399C6A}"/>
                  </a:ext>
                </a:extLst>
              </p:cNvPr>
              <p:cNvSpPr txBox="1"/>
              <p:nvPr/>
            </p:nvSpPr>
            <p:spPr>
              <a:xfrm>
                <a:off x="1695450" y="816746"/>
                <a:ext cx="9008009" cy="5469446"/>
              </a:xfrm>
              <a:prstGeom prst="rect">
                <a:avLst/>
              </a:prstGeom>
              <a:noFill/>
            </p:spPr>
            <p:txBody>
              <a:bodyPr wrap="square" rtlCol="0">
                <a:spAutoFit/>
              </a:bodyPr>
              <a:lstStyle/>
              <a:p>
                <a:pPr algn="just">
                  <a:lnSpc>
                    <a:spcPct val="150000"/>
                  </a:lnSpc>
                </a:pPr>
                <a:r>
                  <a:rPr lang="en-US" altLang="zh-CN" sz="2400" b="1" dirty="0">
                    <a:solidFill>
                      <a:srgbClr val="FF0000"/>
                    </a:solidFill>
                    <a:latin typeface="宋体" panose="02010600030101010101" pitchFamily="2" charset="-122"/>
                    <a:ea typeface="宋体" panose="02010600030101010101" pitchFamily="2" charset="-122"/>
                  </a:rPr>
                  <a:t>2.Fourier</a:t>
                </a:r>
                <a:r>
                  <a:rPr lang="zh-CN" altLang="en-US" sz="2400" b="1" dirty="0">
                    <a:solidFill>
                      <a:srgbClr val="FF0000"/>
                    </a:solidFill>
                    <a:latin typeface="宋体" panose="02010600030101010101" pitchFamily="2" charset="-122"/>
                    <a:ea typeface="宋体" panose="02010600030101010101" pitchFamily="2" charset="-122"/>
                  </a:rPr>
                  <a:t>变换</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gn="just">
                  <a:lnSpc>
                    <a:spcPct val="150000"/>
                  </a:lnSpc>
                </a:pPr>
                <a14:m>
                  <m:oMath xmlns:m="http://schemas.openxmlformats.org/officeDocument/2006/math">
                    <m:sSup>
                      <m:sSupPr>
                        <m:ctrlPr>
                          <a:rPr lang="en-US" altLang="zh-CN" sz="2400" i="1" dirty="0" smtClean="0">
                            <a:latin typeface="Cambria Math" panose="02040503050406030204" pitchFamily="18" charset="0"/>
                            <a:ea typeface="宋体" panose="02010600030101010101" pitchFamily="2" charset="-122"/>
                          </a:rPr>
                        </m:ctrlPr>
                      </m:sSupPr>
                      <m:e>
                        <m:r>
                          <m:rPr>
                            <m:sty m:val="p"/>
                          </m:rPr>
                          <a:rPr lang="en-US" altLang="zh-CN" sz="2400" i="1" dirty="0">
                            <a:latin typeface="Cambria Math" panose="02040503050406030204" pitchFamily="18" charset="0"/>
                            <a:ea typeface="宋体" panose="02010600030101010101" pitchFamily="2" charset="-122"/>
                          </a:rPr>
                          <m:t>e</m:t>
                        </m:r>
                      </m:e>
                      <m:sup>
                        <m:r>
                          <a:rPr lang="en-US" altLang="zh-CN" sz="2400" b="0" i="1" dirty="0" smtClean="0">
                            <a:latin typeface="Cambria Math" panose="02040503050406030204" pitchFamily="18" charset="0"/>
                            <a:ea typeface="宋体" panose="02010600030101010101" pitchFamily="2" charset="-122"/>
                          </a:rPr>
                          <m:t>𝑖</m:t>
                        </m:r>
                        <m:sSub>
                          <m:sSubPr>
                            <m:ctrlPr>
                              <a:rPr lang="en-US" altLang="zh-CN" sz="2400" i="1" dirty="0" smtClean="0">
                                <a:latin typeface="Cambria Math" panose="02040503050406030204" pitchFamily="18" charset="0"/>
                                <a:ea typeface="宋体" panose="02010600030101010101" pitchFamily="2" charset="-122"/>
                              </a:rPr>
                            </m:ctrlPr>
                          </m:sSubPr>
                          <m:e>
                            <m:r>
                              <m:rPr>
                                <m:sty m:val="p"/>
                              </m:rPr>
                              <a:rPr lang="en-US" altLang="zh-CN" sz="2400" i="1" dirty="0">
                                <a:latin typeface="Cambria Math" panose="02040503050406030204" pitchFamily="18" charset="0"/>
                                <a:ea typeface="宋体" panose="02010600030101010101" pitchFamily="2" charset="-122"/>
                              </a:rPr>
                              <m:t>K</m:t>
                            </m:r>
                          </m:e>
                          <m:sub>
                            <m:r>
                              <m:rPr>
                                <m:sty m:val="p"/>
                              </m:rPr>
                              <a:rPr lang="en-US" altLang="zh-CN" sz="2400" i="1" dirty="0">
                                <a:latin typeface="Cambria Math" panose="02040503050406030204" pitchFamily="18" charset="0"/>
                                <a:ea typeface="宋体" panose="02010600030101010101" pitchFamily="2" charset="-122"/>
                              </a:rPr>
                              <m:t>h</m:t>
                            </m:r>
                          </m:sub>
                        </m:sSub>
                        <m:r>
                          <a:rPr lang="en-US" altLang="zh-CN" sz="2400" i="1" dirty="0" smtClean="0">
                            <a:latin typeface="Cambria Math" panose="02040503050406030204" pitchFamily="18" charset="0"/>
                            <a:ea typeface="宋体" panose="02010600030101010101" pitchFamily="2" charset="-122"/>
                          </a:rPr>
                          <m:t>•</m:t>
                        </m:r>
                        <m:r>
                          <m:rPr>
                            <m:sty m:val="p"/>
                          </m:rPr>
                          <a:rPr lang="en-US" altLang="zh-CN" sz="2400" i="1" dirty="0">
                            <a:latin typeface="Cambria Math" panose="02040503050406030204" pitchFamily="18" charset="0"/>
                            <a:ea typeface="宋体" panose="02010600030101010101" pitchFamily="2" charset="-122"/>
                          </a:rPr>
                          <m:t>T</m:t>
                        </m:r>
                      </m:sup>
                    </m:sSup>
                  </m:oMath>
                </a14:m>
                <a:r>
                  <a:rPr lang="en-US" altLang="zh-CN" sz="2400" dirty="0">
                    <a:latin typeface="宋体" panose="02010600030101010101" pitchFamily="2" charset="-122"/>
                    <a:ea typeface="宋体" panose="02010600030101010101" pitchFamily="2" charset="-122"/>
                  </a:rPr>
                  <a:t>=1     </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8</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gn="just">
                  <a:lnSpc>
                    <a:spcPct val="150000"/>
                  </a:lnSpc>
                </a:pPr>
                <a14:m>
                  <m:oMath xmlns:m="http://schemas.openxmlformats.org/officeDocument/2006/math">
                    <m:sSub>
                      <m:sSubPr>
                        <m:ctrlPr>
                          <a:rPr lang="en-US" altLang="zh-CN" sz="2400" i="1" dirty="0" smtClean="0">
                            <a:latin typeface="Cambria Math" panose="02040503050406030204" pitchFamily="18" charset="0"/>
                            <a:ea typeface="宋体" panose="02010600030101010101" pitchFamily="2" charset="-122"/>
                          </a:rPr>
                        </m:ctrlPr>
                      </m:sSubPr>
                      <m:e>
                        <m:r>
                          <m:rPr>
                            <m:sty m:val="p"/>
                          </m:rPr>
                          <a:rPr lang="en-US" altLang="zh-CN" sz="2400" i="1" dirty="0">
                            <a:latin typeface="Cambria Math" panose="02040503050406030204" pitchFamily="18" charset="0"/>
                            <a:ea typeface="宋体" panose="02010600030101010101" pitchFamily="2" charset="-122"/>
                          </a:rPr>
                          <m:t>K</m:t>
                        </m:r>
                      </m:e>
                      <m:sub>
                        <m:r>
                          <m:rPr>
                            <m:sty m:val="p"/>
                          </m:rPr>
                          <a:rPr lang="en-US" altLang="zh-CN" sz="2400" i="1" dirty="0">
                            <a:latin typeface="Cambria Math" panose="02040503050406030204" pitchFamily="18" charset="0"/>
                            <a:ea typeface="宋体" panose="02010600030101010101" pitchFamily="2" charset="-122"/>
                          </a:rPr>
                          <m:t>h</m:t>
                        </m:r>
                      </m:sub>
                    </m:sSub>
                    <m:r>
                      <a:rPr lang="en-US" altLang="zh-CN" sz="2400" i="1" dirty="0" smtClean="0">
                        <a:latin typeface="Cambria Math" panose="02040503050406030204" pitchFamily="18" charset="0"/>
                        <a:ea typeface="宋体" panose="02010600030101010101" pitchFamily="2" charset="-122"/>
                      </a:rPr>
                      <m:t>•</m:t>
                    </m:r>
                    <m:r>
                      <m:rPr>
                        <m:sty m:val="p"/>
                      </m:rPr>
                      <a:rPr lang="en-US" altLang="zh-CN" sz="2400" i="1" dirty="0">
                        <a:latin typeface="Cambria Math" panose="02040503050406030204" pitchFamily="18" charset="0"/>
                        <a:ea typeface="宋体" panose="02010600030101010101" pitchFamily="2" charset="-122"/>
                      </a:rPr>
                      <m:t>T</m:t>
                    </m:r>
                  </m:oMath>
                </a14:m>
                <a:r>
                  <a:rPr lang="en-US" altLang="zh-CN" sz="2400" dirty="0">
                    <a:latin typeface="宋体" panose="02010600030101010101" pitchFamily="2" charset="-122"/>
                    <a:ea typeface="宋体" panose="02010600030101010101" pitchFamily="2" charset="-122"/>
                  </a:rPr>
                  <a:t>=2</a:t>
                </a:r>
                <a14:m>
                  <m:oMath xmlns:m="http://schemas.openxmlformats.org/officeDocument/2006/math">
                    <m:r>
                      <a:rPr lang="zh-CN" altLang="en-US" sz="2400" i="1" smtClean="0">
                        <a:latin typeface="Cambria Math" panose="02040503050406030204" pitchFamily="18" charset="0"/>
                        <a:ea typeface="宋体" panose="02010600030101010101" pitchFamily="2" charset="-122"/>
                      </a:rPr>
                      <m:t>𝜋𝜇</m:t>
                    </m:r>
                  </m:oMath>
                </a14:m>
                <a:r>
                  <a:rPr lang="en-US" altLang="zh-CN" sz="2400" dirty="0">
                    <a:latin typeface="宋体" panose="02010600030101010101" pitchFamily="2" charset="-122"/>
                    <a:ea typeface="宋体" panose="02010600030101010101" pitchFamily="2" charset="-122"/>
                  </a:rPr>
                  <a:t>           </a:t>
                </a:r>
                <a14:m>
                  <m:oMath xmlns:m="http://schemas.openxmlformats.org/officeDocument/2006/math">
                    <m:sSub>
                      <m:sSubPr>
                        <m:ctrlPr>
                          <a:rPr lang="en-US" altLang="zh-CN" sz="2400" i="1" dirty="0" smtClean="0">
                            <a:latin typeface="Cambria Math" panose="02040503050406030204" pitchFamily="18" charset="0"/>
                            <a:ea typeface="宋体" panose="02010600030101010101" pitchFamily="2" charset="-122"/>
                          </a:rPr>
                        </m:ctrlPr>
                      </m:sSubPr>
                      <m:e>
                        <m:r>
                          <m:rPr>
                            <m:sty m:val="p"/>
                          </m:rPr>
                          <a:rPr lang="en-US" altLang="zh-CN" sz="2400" i="1" dirty="0">
                            <a:latin typeface="Cambria Math" panose="02040503050406030204" pitchFamily="18" charset="0"/>
                            <a:ea typeface="宋体" panose="02010600030101010101" pitchFamily="2" charset="-122"/>
                          </a:rPr>
                          <m:t>K</m:t>
                        </m:r>
                      </m:e>
                      <m:sub>
                        <m:r>
                          <m:rPr>
                            <m:sty m:val="p"/>
                          </m:rPr>
                          <a:rPr lang="en-US" altLang="zh-CN" sz="2400" i="1" dirty="0">
                            <a:latin typeface="Cambria Math" panose="02040503050406030204" pitchFamily="18" charset="0"/>
                            <a:ea typeface="宋体" panose="02010600030101010101" pitchFamily="2" charset="-122"/>
                          </a:rPr>
                          <m:t>h</m:t>
                        </m:r>
                      </m:sub>
                    </m:sSub>
                    <m:r>
                      <a:rPr lang="en-US" altLang="zh-CN" sz="2400" i="1" dirty="0" smtClean="0">
                        <a:latin typeface="Cambria Math" panose="02040503050406030204" pitchFamily="18" charset="0"/>
                        <a:ea typeface="宋体" panose="02010600030101010101" pitchFamily="2" charset="-122"/>
                      </a:rPr>
                      <m:t>•</m:t>
                    </m:r>
                    <m:r>
                      <m:rPr>
                        <m:sty m:val="p"/>
                      </m:rPr>
                      <a:rPr lang="en-US" altLang="zh-CN" sz="2400" i="1" dirty="0">
                        <a:latin typeface="Cambria Math" panose="02040503050406030204" pitchFamily="18" charset="0"/>
                        <a:ea typeface="宋体" panose="02010600030101010101" pitchFamily="2" charset="-122"/>
                      </a:rPr>
                      <m:t>T</m:t>
                    </m:r>
                  </m:oMath>
                </a14:m>
                <a:r>
                  <a:rPr lang="en-US" altLang="zh-CN" sz="2400" dirty="0">
                    <a:latin typeface="宋体" panose="02010600030101010101" pitchFamily="2" charset="-122"/>
                    <a:ea typeface="宋体" panose="02010600030101010101" pitchFamily="2" charset="-122"/>
                  </a:rPr>
                  <a:t>=</a:t>
                </a:r>
                <a14:m>
                  <m:oMath xmlns:m="http://schemas.openxmlformats.org/officeDocument/2006/math">
                    <m:r>
                      <a:rPr lang="zh-CN" altLang="en-US" sz="2400" i="1" smtClean="0">
                        <a:latin typeface="Cambria Math" panose="02040503050406030204" pitchFamily="18" charset="0"/>
                        <a:ea typeface="宋体" panose="02010600030101010101" pitchFamily="2" charset="-122"/>
                      </a:rPr>
                      <m:t>𝜇</m:t>
                    </m:r>
                  </m:oMath>
                </a14:m>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9</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gn="just">
                  <a:lnSpc>
                    <a:spcPct val="150000"/>
                  </a:lnSpc>
                </a:pP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）比较，发现</a:t>
                </a:r>
                <a14:m>
                  <m:oMath xmlns:m="http://schemas.openxmlformats.org/officeDocument/2006/math">
                    <m:sSub>
                      <m:sSubPr>
                        <m:ctrlPr>
                          <a:rPr lang="en-US" altLang="zh-CN" sz="2400" i="1" dirty="0" smtClean="0">
                            <a:latin typeface="Cambria Math" panose="02040503050406030204" pitchFamily="18" charset="0"/>
                            <a:ea typeface="宋体" panose="02010600030101010101" pitchFamily="2" charset="-122"/>
                          </a:rPr>
                        </m:ctrlPr>
                      </m:sSubPr>
                      <m:e>
                        <m:r>
                          <m:rPr>
                            <m:sty m:val="p"/>
                          </m:rPr>
                          <a:rPr lang="en-US" altLang="zh-CN" sz="2400" i="1" dirty="0">
                            <a:latin typeface="Cambria Math" panose="02040503050406030204" pitchFamily="18" charset="0"/>
                            <a:ea typeface="宋体" panose="02010600030101010101" pitchFamily="2" charset="-122"/>
                          </a:rPr>
                          <m:t>K</m:t>
                        </m:r>
                      </m:e>
                      <m:sub>
                        <m:r>
                          <m:rPr>
                            <m:sty m:val="p"/>
                          </m:rPr>
                          <a:rPr lang="en-US" altLang="zh-CN" sz="2400" i="1" dirty="0">
                            <a:latin typeface="Cambria Math" panose="02040503050406030204" pitchFamily="18" charset="0"/>
                            <a:ea typeface="宋体" panose="02010600030101010101" pitchFamily="2" charset="-122"/>
                          </a:rPr>
                          <m:t>h</m:t>
                        </m:r>
                      </m:sub>
                    </m:sSub>
                  </m:oMath>
                </a14:m>
                <a:r>
                  <a:rPr lang="zh-CN" altLang="en-US" sz="2400" dirty="0">
                    <a:latin typeface="宋体" panose="02010600030101010101" pitchFamily="2" charset="-122"/>
                    <a:ea typeface="宋体" panose="02010600030101010101" pitchFamily="2" charset="-122"/>
                  </a:rPr>
                  <a:t>就是</a:t>
                </a:r>
                <a14:m>
                  <m:oMath xmlns:m="http://schemas.openxmlformats.org/officeDocument/2006/math">
                    <m:sSup>
                      <m:sSupPr>
                        <m:ctrlPr>
                          <a:rPr lang="pt-BR" altLang="zh-CN" sz="2400" i="1" smtClean="0">
                            <a:latin typeface="Cambria Math" panose="02040503050406030204" pitchFamily="18" charset="0"/>
                            <a:ea typeface="宋体" panose="02010600030101010101" pitchFamily="2" charset="-122"/>
                          </a:rPr>
                        </m:ctrlPr>
                      </m:sSupPr>
                      <m:e>
                        <m:r>
                          <a:rPr lang="pt-BR" altLang="zh-CN" sz="2400" b="1" i="1">
                            <a:latin typeface="Cambria Math" panose="02040503050406030204" pitchFamily="18" charset="0"/>
                            <a:ea typeface="宋体" panose="02010600030101010101" pitchFamily="2" charset="-122"/>
                          </a:rPr>
                          <m:t>𝑻</m:t>
                        </m:r>
                      </m:e>
                      <m:sup>
                        <m:r>
                          <a:rPr lang="pt-BR" altLang="zh-CN" sz="2400" i="1">
                            <a:latin typeface="Cambria Math" panose="02040503050406030204" pitchFamily="18" charset="0"/>
                            <a:ea typeface="宋体" panose="02010600030101010101" pitchFamily="2" charset="-122"/>
                          </a:rPr>
                          <m:t>∗</m:t>
                        </m:r>
                      </m:sup>
                    </m:sSup>
                  </m:oMath>
                </a14:m>
                <a:r>
                  <a:rPr lang="zh-CN" altLang="en-US" sz="2400" dirty="0">
                    <a:latin typeface="宋体" panose="02010600030101010101" pitchFamily="2" charset="-122"/>
                    <a:ea typeface="宋体" panose="02010600030101010101" pitchFamily="2" charset="-122"/>
                  </a:rPr>
                  <a:t>，所以</a:t>
                </a:r>
                <a:endParaRPr lang="en-US" altLang="zh-CN" sz="2400" dirty="0">
                  <a:latin typeface="宋体" panose="02010600030101010101" pitchFamily="2" charset="-122"/>
                  <a:ea typeface="宋体" panose="02010600030101010101" pitchFamily="2" charset="-122"/>
                </a:endParaRPr>
              </a:p>
              <a:p>
                <a:pPr algn="just">
                  <a:lnSpc>
                    <a:spcPct val="150000"/>
                  </a:lnSpc>
                </a:pPr>
                <a14:m>
                  <m:oMath xmlns:m="http://schemas.openxmlformats.org/officeDocument/2006/math">
                    <m:sSub>
                      <m:sSubPr>
                        <m:ctrlPr>
                          <a:rPr lang="en-US" altLang="zh-CN" sz="2400" i="1" dirty="0" smtClean="0">
                            <a:latin typeface="Cambria Math" panose="02040503050406030204" pitchFamily="18" charset="0"/>
                            <a:ea typeface="宋体" panose="02010600030101010101" pitchFamily="2" charset="-122"/>
                          </a:rPr>
                        </m:ctrlPr>
                      </m:sSubPr>
                      <m:e>
                        <m:r>
                          <m:rPr>
                            <m:sty m:val="p"/>
                          </m:rPr>
                          <a:rPr lang="en-US" altLang="zh-CN" sz="2400" i="1" dirty="0">
                            <a:latin typeface="Cambria Math" panose="02040503050406030204" pitchFamily="18" charset="0"/>
                            <a:ea typeface="宋体" panose="02010600030101010101" pitchFamily="2" charset="-122"/>
                          </a:rPr>
                          <m:t>K</m:t>
                        </m:r>
                      </m:e>
                      <m:sub>
                        <m:r>
                          <m:rPr>
                            <m:sty m:val="p"/>
                          </m:rPr>
                          <a:rPr lang="en-US" altLang="zh-CN" sz="2400" i="1" dirty="0">
                            <a:latin typeface="Cambria Math" panose="02040503050406030204" pitchFamily="18" charset="0"/>
                            <a:ea typeface="宋体" panose="02010600030101010101" pitchFamily="2" charset="-122"/>
                          </a:rPr>
                          <m:t>h</m:t>
                        </m:r>
                      </m:sub>
                    </m:sSub>
                  </m:oMath>
                </a14:m>
                <a:r>
                  <a:rPr lang="en-US" altLang="zh-CN" sz="2400" dirty="0">
                    <a:latin typeface="宋体" panose="02010600030101010101" pitchFamily="2" charset="-122"/>
                    <a:ea typeface="宋体" panose="02010600030101010101" pitchFamily="2" charset="-122"/>
                  </a:rPr>
                  <a:t>=</a:t>
                </a:r>
                <a14:m>
                  <m:oMath xmlns:m="http://schemas.openxmlformats.org/officeDocument/2006/math">
                    <m:sSup>
                      <m:sSupPr>
                        <m:ctrlPr>
                          <a:rPr lang="en-US" altLang="zh-CN" sz="2400" i="1" dirty="0" smtClean="0">
                            <a:latin typeface="Cambria Math" panose="02040503050406030204" pitchFamily="18" charset="0"/>
                            <a:ea typeface="宋体" panose="02010600030101010101" pitchFamily="2" charset="-122"/>
                          </a:rPr>
                        </m:ctrlPr>
                      </m:sSupPr>
                      <m:e>
                        <m:r>
                          <a:rPr lang="en-US" altLang="zh-CN" sz="2400" b="0" i="1" dirty="0" smtClean="0">
                            <a:latin typeface="Cambria Math" panose="02040503050406030204" pitchFamily="18" charset="0"/>
                            <a:ea typeface="宋体" panose="02010600030101010101" pitchFamily="2" charset="-122"/>
                          </a:rPr>
                          <m:t>𝑚</m:t>
                        </m:r>
                      </m:e>
                      <m:sup>
                        <m:r>
                          <a:rPr lang="en-US" altLang="zh-CN" sz="2400" b="0" i="1" dirty="0" smtClean="0">
                            <a:latin typeface="Cambria Math" panose="02040503050406030204" pitchFamily="18" charset="0"/>
                            <a:ea typeface="宋体" panose="02010600030101010101" pitchFamily="2" charset="-122"/>
                          </a:rPr>
                          <m:t>∗</m:t>
                        </m:r>
                      </m:sup>
                    </m:sSup>
                    <m:sSub>
                      <m:sSubPr>
                        <m:ctrlPr>
                          <a:rPr lang="en-US" altLang="zh-CN" sz="2400" i="1" dirty="0" smtClean="0">
                            <a:latin typeface="Cambria Math" panose="02040503050406030204" pitchFamily="18" charset="0"/>
                            <a:ea typeface="宋体" panose="02010600030101010101" pitchFamily="2" charset="-122"/>
                          </a:rPr>
                        </m:ctrlPr>
                      </m:sSubPr>
                      <m:e>
                        <m:r>
                          <a:rPr lang="en-US" altLang="zh-CN" sz="2400" b="0" i="1" dirty="0" smtClean="0">
                            <a:latin typeface="Cambria Math" panose="02040503050406030204" pitchFamily="18" charset="0"/>
                            <a:ea typeface="宋体" panose="02010600030101010101" pitchFamily="2" charset="-122"/>
                          </a:rPr>
                          <m:t>𝑏</m:t>
                        </m:r>
                      </m:e>
                      <m:sub>
                        <m:r>
                          <a:rPr lang="en-US" altLang="zh-CN" sz="2400" b="0" i="1" dirty="0" smtClean="0">
                            <a:latin typeface="Cambria Math" panose="02040503050406030204" pitchFamily="18" charset="0"/>
                            <a:ea typeface="宋体" panose="02010600030101010101" pitchFamily="2" charset="-122"/>
                          </a:rPr>
                          <m:t>1</m:t>
                        </m:r>
                      </m:sub>
                    </m:sSub>
                    <m:r>
                      <a:rPr lang="en-US" altLang="zh-CN" sz="2400" i="1" dirty="0">
                        <a:latin typeface="Cambria Math" panose="02040503050406030204" pitchFamily="18" charset="0"/>
                        <a:ea typeface="宋体" panose="02010600030101010101" pitchFamily="2" charset="-122"/>
                      </a:rPr>
                      <m:t>+</m:t>
                    </m:r>
                    <m:sSup>
                      <m:sSupPr>
                        <m:ctrlPr>
                          <a:rPr lang="en-US" altLang="zh-CN" sz="2400" i="1" dirty="0" smtClean="0">
                            <a:latin typeface="Cambria Math" panose="02040503050406030204" pitchFamily="18" charset="0"/>
                            <a:ea typeface="宋体" panose="02010600030101010101" pitchFamily="2" charset="-122"/>
                          </a:rPr>
                        </m:ctrlPr>
                      </m:sSupPr>
                      <m:e>
                        <m:r>
                          <a:rPr lang="en-US" altLang="zh-CN" sz="2400" b="0" i="1" dirty="0" smtClean="0">
                            <a:latin typeface="Cambria Math" panose="02040503050406030204" pitchFamily="18" charset="0"/>
                            <a:ea typeface="宋体" panose="02010600030101010101" pitchFamily="2" charset="-122"/>
                          </a:rPr>
                          <m:t>𝑛</m:t>
                        </m:r>
                      </m:e>
                      <m:sup>
                        <m:r>
                          <a:rPr lang="en-US" altLang="zh-CN" sz="2400" b="0" i="1" dirty="0" smtClean="0">
                            <a:latin typeface="Cambria Math" panose="02040503050406030204" pitchFamily="18" charset="0"/>
                            <a:ea typeface="宋体" panose="02010600030101010101" pitchFamily="2" charset="-122"/>
                          </a:rPr>
                          <m:t>∗</m:t>
                        </m:r>
                      </m:sup>
                    </m:sSup>
                    <m:sSub>
                      <m:sSubPr>
                        <m:ctrlPr>
                          <a:rPr lang="en-US" altLang="zh-CN" sz="2400" i="1" dirty="0" smtClean="0">
                            <a:latin typeface="Cambria Math" panose="02040503050406030204" pitchFamily="18" charset="0"/>
                            <a:ea typeface="宋体" panose="02010600030101010101" pitchFamily="2" charset="-122"/>
                          </a:rPr>
                        </m:ctrlPr>
                      </m:sSubPr>
                      <m:e>
                        <m:r>
                          <a:rPr lang="en-US" altLang="zh-CN" sz="2400" b="0" i="1" dirty="0" smtClean="0">
                            <a:latin typeface="Cambria Math" panose="02040503050406030204" pitchFamily="18" charset="0"/>
                            <a:ea typeface="宋体" panose="02010600030101010101" pitchFamily="2" charset="-122"/>
                          </a:rPr>
                          <m:t>𝑏</m:t>
                        </m:r>
                      </m:e>
                      <m:sub>
                        <m:r>
                          <a:rPr lang="en-US" altLang="zh-CN" sz="2400" b="0" i="1" dirty="0" smtClean="0">
                            <a:latin typeface="Cambria Math" panose="02040503050406030204" pitchFamily="18" charset="0"/>
                            <a:ea typeface="宋体" panose="02010600030101010101" pitchFamily="2" charset="-122"/>
                          </a:rPr>
                          <m:t>2</m:t>
                        </m:r>
                      </m:sub>
                    </m:sSub>
                  </m:oMath>
                </a14:m>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10</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gn="just">
                  <a:lnSpc>
                    <a:spcPct val="150000"/>
                  </a:lnSpc>
                </a:pP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𝑎</m:t>
                        </m:r>
                      </m:e>
                      <m:sub>
                        <m:r>
                          <a:rPr lang="en-US" altLang="zh-CN" sz="2400" b="0" i="1" smtClean="0">
                            <a:latin typeface="Cambria Math" panose="02040503050406030204" pitchFamily="18" charset="0"/>
                            <a:ea typeface="宋体" panose="02010600030101010101" pitchFamily="2" charset="-122"/>
                          </a:rPr>
                          <m:t>𝑖</m:t>
                        </m:r>
                      </m:sub>
                    </m:sSub>
                    <m:r>
                      <a:rPr lang="en-US" altLang="zh-CN" sz="2400" i="1" smtClean="0">
                        <a:latin typeface="Cambria Math" panose="02040503050406030204" pitchFamily="18" charset="0"/>
                        <a:ea typeface="Cambria Math" panose="02040503050406030204" pitchFamily="18" charset="0"/>
                      </a:rPr>
                      <m:t>∙</m:t>
                    </m:r>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𝑗</m:t>
                        </m:r>
                      </m:sub>
                    </m:sSub>
                    <m:r>
                      <a:rPr lang="en-US" altLang="zh-CN" sz="2400" i="1">
                        <a:latin typeface="Cambria Math" panose="02040503050406030204" pitchFamily="18" charset="0"/>
                        <a:ea typeface="Cambria Math" panose="02040503050406030204" pitchFamily="18" charset="0"/>
                      </a:rPr>
                      <m:t>=</m:t>
                    </m:r>
                  </m:oMath>
                </a14:m>
                <a:r>
                  <a:rPr lang="en-US" altLang="zh-CN" sz="2400" dirty="0">
                    <a:latin typeface="宋体" panose="02010600030101010101" pitchFamily="2" charset="-122"/>
                    <a:ea typeface="宋体" panose="02010600030101010101" pitchFamily="2" charset="-122"/>
                  </a:rPr>
                  <a:t>2</a:t>
                </a:r>
                <a14:m>
                  <m:oMath xmlns:m="http://schemas.openxmlformats.org/officeDocument/2006/math">
                    <m:r>
                      <a:rPr lang="zh-CN" altLang="en-US" sz="2400" i="1" dirty="0" smtClean="0">
                        <a:latin typeface="Cambria Math" panose="02040503050406030204" pitchFamily="18" charset="0"/>
                        <a:ea typeface="宋体" panose="02010600030101010101" pitchFamily="2" charset="-122"/>
                      </a:rPr>
                      <m:t>𝜋</m:t>
                    </m:r>
                    <m:sSub>
                      <m:sSubPr>
                        <m:ctrlPr>
                          <a:rPr lang="en-US" altLang="zh-CN" sz="2400" i="1" dirty="0" smtClean="0">
                            <a:latin typeface="Cambria Math" panose="02040503050406030204" pitchFamily="18" charset="0"/>
                            <a:ea typeface="宋体" panose="02010600030101010101" pitchFamily="2" charset="-122"/>
                          </a:rPr>
                        </m:ctrlPr>
                      </m:sSubPr>
                      <m:e>
                        <m:r>
                          <a:rPr lang="zh-CN" altLang="en-US" sz="2400" i="1" dirty="0" smtClean="0">
                            <a:latin typeface="Cambria Math" panose="02040503050406030204" pitchFamily="18" charset="0"/>
                            <a:ea typeface="宋体" panose="02010600030101010101" pitchFamily="2" charset="-122"/>
                          </a:rPr>
                          <m:t>𝛿</m:t>
                        </m:r>
                      </m:e>
                      <m:sub>
                        <m:r>
                          <a:rPr lang="en-US" altLang="zh-CN" sz="2400" b="0" i="1" dirty="0" smtClean="0">
                            <a:latin typeface="Cambria Math" panose="02040503050406030204" pitchFamily="18" charset="0"/>
                            <a:ea typeface="宋体" panose="02010600030101010101" pitchFamily="2" charset="-122"/>
                          </a:rPr>
                          <m:t>𝑖𝑗</m:t>
                        </m:r>
                      </m:sub>
                    </m:sSub>
                  </m:oMath>
                </a14:m>
                <a:r>
                  <a:rPr lang="en-US" altLang="zh-CN" sz="2400" dirty="0">
                    <a:latin typeface="宋体" panose="02010600030101010101" pitchFamily="2" charset="-122"/>
                    <a:ea typeface="宋体" panose="02010600030101010101" pitchFamily="2" charset="-122"/>
                  </a:rPr>
                  <a:t>=</a:t>
                </a:r>
                <a14:m>
                  <m:oMath xmlns:m="http://schemas.openxmlformats.org/officeDocument/2006/math">
                    <m:d>
                      <m:dPr>
                        <m:begChr m:val="{"/>
                        <m:endChr m:val=""/>
                        <m:ctrlPr>
                          <a:rPr lang="en-US" altLang="zh-CN" sz="2400" i="1" dirty="0" smtClean="0">
                            <a:latin typeface="Cambria Math" panose="02040503050406030204" pitchFamily="18" charset="0"/>
                            <a:ea typeface="宋体" panose="02010600030101010101" pitchFamily="2" charset="-122"/>
                          </a:rPr>
                        </m:ctrlPr>
                      </m:dPr>
                      <m:e>
                        <m:eqArr>
                          <m:eqArrPr>
                            <m:ctrlPr>
                              <a:rPr lang="en-US" altLang="zh-CN" sz="2400" i="1" dirty="0" smtClean="0">
                                <a:latin typeface="Cambria Math" panose="02040503050406030204" pitchFamily="18" charset="0"/>
                                <a:ea typeface="宋体" panose="02010600030101010101" pitchFamily="2" charset="-122"/>
                              </a:rPr>
                            </m:ctrlPr>
                          </m:eqArrPr>
                          <m:e>
                            <m:r>
                              <a:rPr lang="en-US" altLang="zh-CN" sz="2400" b="0" i="1" dirty="0" smtClean="0">
                                <a:latin typeface="Cambria Math" panose="02040503050406030204" pitchFamily="18" charset="0"/>
                                <a:ea typeface="宋体" panose="02010600030101010101" pitchFamily="2" charset="-122"/>
                              </a:rPr>
                              <m:t>2</m:t>
                            </m:r>
                            <m:r>
                              <a:rPr lang="zh-CN" altLang="en-US" sz="2400" b="0" i="1" dirty="0" smtClean="0">
                                <a:latin typeface="Cambria Math" panose="02040503050406030204" pitchFamily="18" charset="0"/>
                                <a:ea typeface="宋体" panose="02010600030101010101" pitchFamily="2" charset="-122"/>
                              </a:rPr>
                              <m:t>𝜋</m:t>
                            </m:r>
                            <m:r>
                              <a:rPr lang="en-US" altLang="zh-CN" sz="2400" b="0" i="1" dirty="0" smtClean="0">
                                <a:latin typeface="Cambria Math" panose="02040503050406030204" pitchFamily="18" charset="0"/>
                                <a:ea typeface="宋体" panose="02010600030101010101" pitchFamily="2" charset="-122"/>
                              </a:rPr>
                              <m:t>,</m:t>
                            </m:r>
                            <m:r>
                              <a:rPr lang="en-US" altLang="zh-CN" sz="2400" b="0" i="1" dirty="0" smtClean="0">
                                <a:latin typeface="Cambria Math" panose="02040503050406030204" pitchFamily="18" charset="0"/>
                                <a:ea typeface="宋体" panose="02010600030101010101" pitchFamily="2" charset="-122"/>
                              </a:rPr>
                              <m:t>𝑖</m:t>
                            </m:r>
                            <m:r>
                              <a:rPr lang="en-US" altLang="zh-CN" sz="2400" b="0" i="1" dirty="0" smtClean="0">
                                <a:latin typeface="Cambria Math" panose="02040503050406030204" pitchFamily="18" charset="0"/>
                                <a:ea typeface="宋体" panose="02010600030101010101" pitchFamily="2" charset="-122"/>
                              </a:rPr>
                              <m:t>=</m:t>
                            </m:r>
                            <m:r>
                              <a:rPr lang="en-US" altLang="zh-CN" sz="2400" b="0" i="1" dirty="0" smtClean="0">
                                <a:latin typeface="Cambria Math" panose="02040503050406030204" pitchFamily="18" charset="0"/>
                                <a:ea typeface="宋体" panose="02010600030101010101" pitchFamily="2" charset="-122"/>
                              </a:rPr>
                              <m:t>𝑗</m:t>
                            </m:r>
                          </m:e>
                          <m:e>
                            <m:r>
                              <a:rPr lang="en-US" altLang="zh-CN" sz="2400" b="0" i="1" dirty="0" smtClean="0">
                                <a:latin typeface="Cambria Math" panose="02040503050406030204" pitchFamily="18" charset="0"/>
                                <a:ea typeface="宋体" panose="02010600030101010101" pitchFamily="2" charset="-122"/>
                              </a:rPr>
                              <m:t>0,</m:t>
                            </m:r>
                            <m:r>
                              <a:rPr lang="en-US" altLang="zh-CN" sz="2400" b="0" i="1" dirty="0" smtClean="0">
                                <a:latin typeface="Cambria Math" panose="02040503050406030204" pitchFamily="18" charset="0"/>
                                <a:ea typeface="宋体" panose="02010600030101010101" pitchFamily="2" charset="-122"/>
                              </a:rPr>
                              <m:t>𝑖</m:t>
                            </m:r>
                            <m:r>
                              <a:rPr lang="en-US" altLang="zh-CN" sz="2400" b="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𝑗</m:t>
                            </m:r>
                          </m:e>
                        </m:eqArr>
                      </m:e>
                    </m:d>
                  </m:oMath>
                </a14:m>
                <a:r>
                  <a:rPr lang="en-US" altLang="zh-CN" sz="2400" dirty="0">
                    <a:latin typeface="宋体" panose="02010600030101010101" pitchFamily="2" charset="-122"/>
                    <a:ea typeface="宋体" panose="02010600030101010101" pitchFamily="2" charset="-122"/>
                  </a:rPr>
                  <a:t>          </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𝑎</m:t>
                        </m:r>
                      </m:e>
                      <m:sub>
                        <m:r>
                          <a:rPr lang="en-US" altLang="zh-CN" sz="2400" b="0" i="1" smtClean="0">
                            <a:latin typeface="Cambria Math" panose="02040503050406030204" pitchFamily="18" charset="0"/>
                            <a:ea typeface="宋体" panose="02010600030101010101" pitchFamily="2" charset="-122"/>
                          </a:rPr>
                          <m:t>𝑖</m:t>
                        </m:r>
                      </m:sub>
                    </m:sSub>
                    <m:r>
                      <a:rPr lang="en-US" altLang="zh-CN" sz="2400" i="1" smtClean="0">
                        <a:latin typeface="Cambria Math" panose="02040503050406030204" pitchFamily="18" charset="0"/>
                        <a:ea typeface="Cambria Math" panose="02040503050406030204" pitchFamily="18" charset="0"/>
                      </a:rPr>
                      <m:t>∙</m:t>
                    </m:r>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𝑗</m:t>
                        </m:r>
                      </m:sub>
                    </m:sSub>
                  </m:oMath>
                </a14:m>
                <a:r>
                  <a:rPr lang="en-US" altLang="zh-CN" sz="2400" dirty="0">
                    <a:latin typeface="宋体" panose="02010600030101010101" pitchFamily="2" charset="-122"/>
                    <a:ea typeface="宋体" panose="02010600030101010101" pitchFamily="2" charset="-122"/>
                  </a:rPr>
                  <a:t>=</a:t>
                </a:r>
                <a:r>
                  <a:rPr lang="en-US" altLang="zh-CN" sz="2400" dirty="0">
                    <a:ea typeface="宋体" panose="02010600030101010101" pitchFamily="2" charset="-122"/>
                  </a:rPr>
                  <a:t> </a:t>
                </a:r>
                <a14:m>
                  <m:oMath xmlns:m="http://schemas.openxmlformats.org/officeDocument/2006/math">
                    <m:sSub>
                      <m:sSubPr>
                        <m:ctrlPr>
                          <a:rPr lang="en-US" altLang="zh-CN" sz="2400" i="1" dirty="0" smtClean="0">
                            <a:latin typeface="Cambria Math" panose="02040503050406030204" pitchFamily="18" charset="0"/>
                            <a:ea typeface="宋体" panose="02010600030101010101" pitchFamily="2" charset="-122"/>
                          </a:rPr>
                        </m:ctrlPr>
                      </m:sSubPr>
                      <m:e>
                        <m:r>
                          <a:rPr lang="zh-CN" altLang="en-US" sz="2400" i="1" dirty="0" smtClean="0">
                            <a:latin typeface="Cambria Math" panose="02040503050406030204" pitchFamily="18" charset="0"/>
                            <a:ea typeface="宋体" panose="02010600030101010101" pitchFamily="2" charset="-122"/>
                          </a:rPr>
                          <m:t>𝛿</m:t>
                        </m:r>
                      </m:e>
                      <m:sub>
                        <m:r>
                          <a:rPr lang="en-US" altLang="zh-CN" sz="2400" b="0" i="1" dirty="0" smtClean="0">
                            <a:latin typeface="Cambria Math" panose="02040503050406030204" pitchFamily="18" charset="0"/>
                            <a:ea typeface="宋体" panose="02010600030101010101" pitchFamily="2" charset="-122"/>
                          </a:rPr>
                          <m:t>𝑖𝑗</m:t>
                        </m:r>
                      </m:sub>
                    </m:sSub>
                  </m:oMath>
                </a14:m>
                <a:r>
                  <a:rPr lang="en-US" altLang="zh-CN" sz="2400" dirty="0">
                    <a:latin typeface="宋体" panose="02010600030101010101" pitchFamily="2" charset="-122"/>
                    <a:ea typeface="宋体" panose="02010600030101010101" pitchFamily="2" charset="-122"/>
                  </a:rPr>
                  <a:t> =</a:t>
                </a:r>
                <a14:m>
                  <m:oMath xmlns:m="http://schemas.openxmlformats.org/officeDocument/2006/math">
                    <m:d>
                      <m:dPr>
                        <m:begChr m:val="{"/>
                        <m:endChr m:val=""/>
                        <m:ctrlPr>
                          <a:rPr lang="en-US" altLang="zh-CN" sz="2400" i="1" dirty="0" smtClean="0">
                            <a:latin typeface="Cambria Math" panose="02040503050406030204" pitchFamily="18" charset="0"/>
                            <a:ea typeface="宋体" panose="02010600030101010101" pitchFamily="2" charset="-122"/>
                          </a:rPr>
                        </m:ctrlPr>
                      </m:dPr>
                      <m:e>
                        <m:eqArr>
                          <m:eqArrPr>
                            <m:ctrlPr>
                              <a:rPr lang="en-US" altLang="zh-CN" sz="2400" i="1" dirty="0" smtClean="0">
                                <a:latin typeface="Cambria Math" panose="02040503050406030204" pitchFamily="18" charset="0"/>
                                <a:ea typeface="宋体" panose="02010600030101010101" pitchFamily="2" charset="-122"/>
                              </a:rPr>
                            </m:ctrlPr>
                          </m:eqArrPr>
                          <m:e>
                            <m:r>
                              <a:rPr lang="en-US" altLang="zh-CN" sz="2400" b="0" i="1" dirty="0" smtClean="0">
                                <a:latin typeface="Cambria Math" panose="02040503050406030204" pitchFamily="18" charset="0"/>
                                <a:ea typeface="宋体" panose="02010600030101010101" pitchFamily="2" charset="-122"/>
                              </a:rPr>
                              <m:t>1</m:t>
                            </m:r>
                            <m:r>
                              <a:rPr lang="en-US" altLang="zh-CN" sz="2400" b="0" i="1" dirty="0" smtClean="0">
                                <a:latin typeface="Cambria Math" panose="02040503050406030204" pitchFamily="18" charset="0"/>
                                <a:ea typeface="宋体" panose="02010600030101010101" pitchFamily="2" charset="-122"/>
                              </a:rPr>
                              <m:t>,</m:t>
                            </m:r>
                            <m:r>
                              <a:rPr lang="en-US" altLang="zh-CN" sz="2400" b="0" i="1" dirty="0" smtClean="0">
                                <a:latin typeface="Cambria Math" panose="02040503050406030204" pitchFamily="18" charset="0"/>
                                <a:ea typeface="宋体" panose="02010600030101010101" pitchFamily="2" charset="-122"/>
                              </a:rPr>
                              <m:t>𝑖</m:t>
                            </m:r>
                            <m:r>
                              <a:rPr lang="en-US" altLang="zh-CN" sz="2400" b="0" i="1" dirty="0" smtClean="0">
                                <a:latin typeface="Cambria Math" panose="02040503050406030204" pitchFamily="18" charset="0"/>
                                <a:ea typeface="宋体" panose="02010600030101010101" pitchFamily="2" charset="-122"/>
                              </a:rPr>
                              <m:t>=</m:t>
                            </m:r>
                            <m:r>
                              <a:rPr lang="en-US" altLang="zh-CN" sz="2400" b="0" i="1" dirty="0" smtClean="0">
                                <a:latin typeface="Cambria Math" panose="02040503050406030204" pitchFamily="18" charset="0"/>
                                <a:ea typeface="宋体" panose="02010600030101010101" pitchFamily="2" charset="-122"/>
                              </a:rPr>
                              <m:t>𝑗</m:t>
                            </m:r>
                          </m:e>
                          <m:e>
                            <m:r>
                              <a:rPr lang="en-US" altLang="zh-CN" sz="2400" b="0" i="1" dirty="0" smtClean="0">
                                <a:latin typeface="Cambria Math" panose="02040503050406030204" pitchFamily="18" charset="0"/>
                                <a:ea typeface="宋体" panose="02010600030101010101" pitchFamily="2" charset="-122"/>
                              </a:rPr>
                              <m:t>0,</m:t>
                            </m:r>
                            <m:r>
                              <a:rPr lang="en-US" altLang="zh-CN" sz="2400" b="0" i="1" dirty="0" smtClean="0">
                                <a:latin typeface="Cambria Math" panose="02040503050406030204" pitchFamily="18" charset="0"/>
                                <a:ea typeface="宋体" panose="02010600030101010101" pitchFamily="2" charset="-122"/>
                              </a:rPr>
                              <m:t>𝑖</m:t>
                            </m:r>
                            <m:r>
                              <a:rPr lang="en-US" altLang="zh-CN" sz="2400" b="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𝑗</m:t>
                            </m:r>
                          </m:e>
                        </m:eqArr>
                      </m:e>
                    </m:d>
                  </m:oMath>
                </a14:m>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11</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gn="just">
                  <a:lnSpc>
                    <a:spcPct val="150000"/>
                  </a:lnSpc>
                </a:pPr>
                <a14:m>
                  <m:oMath xmlns:m="http://schemas.openxmlformats.org/officeDocument/2006/math">
                    <m:sSub>
                      <m:sSubPr>
                        <m:ctrlPr>
                          <a:rPr lang="en-US" altLang="zh-CN" i="1" dirty="0" smtClean="0">
                            <a:latin typeface="Cambria Math" panose="02040503050406030204" pitchFamily="18" charset="0"/>
                            <a:ea typeface="宋体" panose="02010600030101010101" pitchFamily="2" charset="-122"/>
                          </a:rPr>
                        </m:ctrlPr>
                      </m:sSubPr>
                      <m:e>
                        <m:r>
                          <a:rPr lang="zh-CN" altLang="en-US" i="1" dirty="0" smtClean="0">
                            <a:latin typeface="Cambria Math" panose="02040503050406030204" pitchFamily="18" charset="0"/>
                            <a:ea typeface="宋体" panose="02010600030101010101" pitchFamily="2" charset="-122"/>
                          </a:rPr>
                          <m:t>𝛿</m:t>
                        </m:r>
                      </m:e>
                      <m:sub>
                        <m:r>
                          <a:rPr lang="en-US" altLang="zh-CN" b="0" i="1" dirty="0" smtClean="0">
                            <a:latin typeface="Cambria Math" panose="02040503050406030204" pitchFamily="18" charset="0"/>
                            <a:ea typeface="宋体" panose="02010600030101010101" pitchFamily="2" charset="-122"/>
                          </a:rPr>
                          <m:t>𝑖𝑗</m:t>
                        </m:r>
                      </m:sub>
                    </m:sSub>
                  </m:oMath>
                </a14:m>
                <a:r>
                  <a:rPr lang="zh-CN" altLang="en-US" dirty="0">
                    <a:latin typeface="宋体" panose="02010600030101010101" pitchFamily="2" charset="-122"/>
                    <a:ea typeface="宋体" panose="02010600030101010101" pitchFamily="2" charset="-122"/>
                  </a:rPr>
                  <a:t>称为</a:t>
                </a:r>
                <a:r>
                  <a:rPr lang="en-US" altLang="zh-CN" dirty="0">
                    <a:latin typeface="宋体" panose="02010600030101010101" pitchFamily="2" charset="-122"/>
                    <a:ea typeface="宋体" panose="02010600030101010101" pitchFamily="2" charset="-122"/>
                  </a:rPr>
                  <a:t>Kronecker</a:t>
                </a:r>
                <a:r>
                  <a:rPr lang="zh-CN" altLang="en-US" dirty="0">
                    <a:latin typeface="宋体" panose="02010600030101010101" pitchFamily="2" charset="-122"/>
                    <a:ea typeface="宋体" panose="02010600030101010101" pitchFamily="2" charset="-122"/>
                  </a:rPr>
                  <a:t>符号，</a:t>
                </a:r>
                <a:r>
                  <a:rPr lang="en-US" altLang="zh-CN" dirty="0">
                    <a:ea typeface="宋体" panose="02010600030101010101" pitchFamily="2" charset="-122"/>
                  </a:rPr>
                  <a:t> </a:t>
                </a:r>
                <a14:m>
                  <m:oMath xmlns:m="http://schemas.openxmlformats.org/officeDocument/2006/math">
                    <m:sSub>
                      <m:sSubPr>
                        <m:ctrlPr>
                          <a:rPr lang="en-US" altLang="zh-CN" i="1" dirty="0" smtClean="0">
                            <a:latin typeface="Cambria Math" panose="02040503050406030204" pitchFamily="18" charset="0"/>
                            <a:ea typeface="宋体" panose="02010600030101010101" pitchFamily="2" charset="-122"/>
                          </a:rPr>
                        </m:ctrlPr>
                      </m:sSubPr>
                      <m:e>
                        <m:r>
                          <m:rPr>
                            <m:sty m:val="p"/>
                          </m:rPr>
                          <a:rPr lang="en-US" altLang="zh-CN" i="1" dirty="0">
                            <a:latin typeface="Cambria Math" panose="02040503050406030204" pitchFamily="18" charset="0"/>
                            <a:ea typeface="宋体" panose="02010600030101010101" pitchFamily="2" charset="-122"/>
                          </a:rPr>
                          <m:t>K</m:t>
                        </m:r>
                      </m:e>
                      <m:sub>
                        <m:r>
                          <m:rPr>
                            <m:sty m:val="p"/>
                          </m:rPr>
                          <a:rPr lang="en-US" altLang="zh-CN" i="1" dirty="0">
                            <a:latin typeface="Cambria Math" panose="02040503050406030204" pitchFamily="18" charset="0"/>
                            <a:ea typeface="宋体" panose="02010600030101010101" pitchFamily="2" charset="-122"/>
                          </a:rPr>
                          <m:t>h</m:t>
                        </m:r>
                      </m:sub>
                    </m:sSub>
                  </m:oMath>
                </a14:m>
                <a:r>
                  <a:rPr lang="zh-CN" altLang="en-US" dirty="0">
                    <a:latin typeface="宋体" panose="02010600030101010101" pitchFamily="2" charset="-122"/>
                    <a:ea typeface="宋体" panose="02010600030101010101" pitchFamily="2" charset="-122"/>
                  </a:rPr>
                  <a:t>的量纲是</a:t>
                </a:r>
                <a14:m>
                  <m:oMath xmlns:m="http://schemas.openxmlformats.org/officeDocument/2006/math">
                    <m:sSup>
                      <m:sSupPr>
                        <m:ctrlPr>
                          <a:rPr lang="en-US" altLang="zh-CN" i="1" smtClean="0">
                            <a:latin typeface="Cambria Math" panose="02040503050406030204" pitchFamily="18" charset="0"/>
                            <a:ea typeface="宋体" panose="02010600030101010101" pitchFamily="2" charset="-122"/>
                          </a:rPr>
                        </m:ctrlPr>
                      </m:sSupPr>
                      <m:e>
                        <m:r>
                          <a:rPr lang="en-US" altLang="zh-CN" b="0" i="1" smtClean="0">
                            <a:latin typeface="Cambria Math" panose="02040503050406030204" pitchFamily="18" charset="0"/>
                            <a:ea typeface="宋体" panose="02010600030101010101" pitchFamily="2" charset="-122"/>
                          </a:rPr>
                          <m:t>𝑚</m:t>
                        </m:r>
                      </m:e>
                      <m:sup>
                        <m:r>
                          <a:rPr lang="en-US" altLang="zh-CN" b="0" i="1" smtClean="0">
                            <a:latin typeface="Cambria Math" panose="02040503050406030204" pitchFamily="18" charset="0"/>
                            <a:ea typeface="宋体" panose="02010600030101010101" pitchFamily="2" charset="-122"/>
                          </a:rPr>
                          <m:t>−1</m:t>
                        </m:r>
                      </m:sup>
                    </m:sSup>
                    <m:r>
                      <a:rPr lang="zh-CN" altLang="en-US" i="1">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所以</a:t>
                </a:r>
                <a14:m>
                  <m:oMath xmlns:m="http://schemas.openxmlformats.org/officeDocument/2006/math">
                    <m:sSub>
                      <m:sSubPr>
                        <m:ctrlPr>
                          <a:rPr lang="en-US" altLang="zh-CN" i="1" dirty="0" smtClean="0">
                            <a:latin typeface="Cambria Math" panose="02040503050406030204" pitchFamily="18" charset="0"/>
                            <a:ea typeface="宋体" panose="02010600030101010101" pitchFamily="2" charset="-122"/>
                          </a:rPr>
                        </m:ctrlPr>
                      </m:sSubPr>
                      <m:e>
                        <m:r>
                          <m:rPr>
                            <m:sty m:val="p"/>
                          </m:rPr>
                          <a:rPr lang="en-US" altLang="zh-CN" i="1" dirty="0">
                            <a:latin typeface="Cambria Math" panose="02040503050406030204" pitchFamily="18" charset="0"/>
                            <a:ea typeface="宋体" panose="02010600030101010101" pitchFamily="2" charset="-122"/>
                          </a:rPr>
                          <m:t>K</m:t>
                        </m:r>
                      </m:e>
                      <m:sub>
                        <m:r>
                          <m:rPr>
                            <m:sty m:val="p"/>
                          </m:rPr>
                          <a:rPr lang="en-US" altLang="zh-CN" i="1" dirty="0">
                            <a:latin typeface="Cambria Math" panose="02040503050406030204" pitchFamily="18" charset="0"/>
                            <a:ea typeface="宋体" panose="02010600030101010101" pitchFamily="2" charset="-122"/>
                          </a:rPr>
                          <m:t>h</m:t>
                        </m:r>
                      </m:sub>
                    </m:sSub>
                  </m:oMath>
                </a14:m>
                <a:r>
                  <a:rPr lang="zh-CN" altLang="en-US" dirty="0">
                    <a:latin typeface="宋体" panose="02010600030101010101" pitchFamily="2" charset="-122"/>
                    <a:ea typeface="宋体" panose="02010600030101010101" pitchFamily="2" charset="-122"/>
                  </a:rPr>
                  <a:t>可以理解为波失</a:t>
                </a:r>
                <a:endParaRPr lang="en-US" altLang="zh-CN" dirty="0">
                  <a:latin typeface="宋体" panose="02010600030101010101" pitchFamily="2" charset="-122"/>
                  <a:ea typeface="宋体" panose="02010600030101010101" pitchFamily="2" charset="-122"/>
                </a:endParaRPr>
              </a:p>
              <a:p>
                <a:pPr algn="just">
                  <a:lnSpc>
                    <a:spcPct val="150000"/>
                  </a:lnSpc>
                </a:pPr>
                <a:endParaRPr lang="en-US" altLang="zh-CN" sz="2400" dirty="0">
                  <a:latin typeface="宋体" panose="02010600030101010101" pitchFamily="2" charset="-122"/>
                  <a:ea typeface="宋体" panose="02010600030101010101" pitchFamily="2" charset="-122"/>
                </a:endParaRPr>
              </a:p>
              <a:p>
                <a:pPr algn="just">
                  <a:lnSpc>
                    <a:spcPct val="150000"/>
                  </a:lnSpc>
                </a:pPr>
                <a:r>
                  <a:rPr lang="en-US" altLang="zh-CN" b="1"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mc:Choice>
        <mc:Fallback>
          <p:sp>
            <p:nvSpPr>
              <p:cNvPr id="2" name="文本框 1">
                <a:extLst>
                  <a:ext uri="{FF2B5EF4-FFF2-40B4-BE49-F238E27FC236}">
                    <a16:creationId xmlns:a16="http://schemas.microsoft.com/office/drawing/2014/main" id="{46EACB92-B373-4C6B-8861-01824C399C6A}"/>
                  </a:ext>
                </a:extLst>
              </p:cNvPr>
              <p:cNvSpPr txBox="1">
                <a:spLocks noRot="1" noChangeAspect="1" noMove="1" noResize="1" noEditPoints="1" noAdjustHandles="1" noChangeArrowheads="1" noChangeShapeType="1" noTextEdit="1"/>
              </p:cNvSpPr>
              <p:nvPr/>
            </p:nvSpPr>
            <p:spPr>
              <a:xfrm>
                <a:off x="1695450" y="816746"/>
                <a:ext cx="9008009" cy="5469446"/>
              </a:xfrm>
              <a:prstGeom prst="rect">
                <a:avLst/>
              </a:prstGeom>
              <a:blipFill>
                <a:blip r:embed="rId3"/>
                <a:stretch>
                  <a:fillRect l="-1015"/>
                </a:stretch>
              </a:blipFill>
            </p:spPr>
            <p:txBody>
              <a:bodyPr/>
              <a:lstStyle/>
              <a:p>
                <a:r>
                  <a:rPr lang="zh-CN" altLang="en-US">
                    <a:noFill/>
                  </a:rPr>
                  <a:t> </a:t>
                </a:r>
              </a:p>
            </p:txBody>
          </p:sp>
        </mc:Fallback>
      </mc:AlternateContent>
      <p:sp>
        <p:nvSpPr>
          <p:cNvPr id="6" name="箭头: 右 5">
            <a:extLst>
              <a:ext uri="{FF2B5EF4-FFF2-40B4-BE49-F238E27FC236}">
                <a16:creationId xmlns:a16="http://schemas.microsoft.com/office/drawing/2014/main" id="{8415B23A-40B7-4D20-82E6-2271A28E7C44}"/>
              </a:ext>
            </a:extLst>
          </p:cNvPr>
          <p:cNvSpPr/>
          <p:nvPr/>
        </p:nvSpPr>
        <p:spPr>
          <a:xfrm>
            <a:off x="3620278" y="2155125"/>
            <a:ext cx="905069" cy="2799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6B3429C7-51FD-4B1F-B18C-8FDF810100D1}"/>
              </a:ext>
            </a:extLst>
          </p:cNvPr>
          <p:cNvSpPr/>
          <p:nvPr/>
        </p:nvSpPr>
        <p:spPr>
          <a:xfrm>
            <a:off x="5190931" y="4285615"/>
            <a:ext cx="905069" cy="2799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D48DC28C-1002-44D9-866D-9DDF8E4E8E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3725" y="276224"/>
            <a:ext cx="4781550" cy="638175"/>
          </a:xfrm>
          <a:prstGeom prst="rect">
            <a:avLst/>
          </a:prstGeom>
        </p:spPr>
      </p:pic>
    </p:spTree>
    <p:extLst>
      <p:ext uri="{BB962C8B-B14F-4D97-AF65-F5344CB8AC3E}">
        <p14:creationId xmlns:p14="http://schemas.microsoft.com/office/powerpoint/2010/main" val="1183757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C6AC92C-0AB6-4F8E-BCD8-A37BE387CB31}"/>
              </a:ext>
            </a:extLst>
          </p:cNvPr>
          <p:cNvSpPr>
            <a:spLocks noGrp="1"/>
          </p:cNvSpPr>
          <p:nvPr>
            <p:ph type="title"/>
          </p:nvPr>
        </p:nvSpPr>
        <p:spPr>
          <a:xfrm>
            <a:off x="1695450" y="1"/>
            <a:ext cx="10496550" cy="1190624"/>
          </a:xfrm>
        </p:spPr>
        <p:txBody>
          <a:bodyPr>
            <a:normAutofit/>
          </a:bodyPr>
          <a:lstStyle/>
          <a:p>
            <a:r>
              <a:rPr lang="zh-CN" altLang="en-US" sz="3600" dirty="0"/>
              <a:t>正、倒格子几何关系</a:t>
            </a:r>
          </a:p>
        </p:txBody>
      </p:sp>
      <p:pic>
        <p:nvPicPr>
          <p:cNvPr id="5" name="图片 4">
            <a:extLst>
              <a:ext uri="{FF2B5EF4-FFF2-40B4-BE49-F238E27FC236}">
                <a16:creationId xmlns:a16="http://schemas.microsoft.com/office/drawing/2014/main" id="{6B114654-DCB4-4D66-B382-BCC428191A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46EACB92-B373-4C6B-8861-01824C399C6A}"/>
                  </a:ext>
                </a:extLst>
              </p:cNvPr>
              <p:cNvSpPr txBox="1"/>
              <p:nvPr/>
            </p:nvSpPr>
            <p:spPr>
              <a:xfrm>
                <a:off x="1695450" y="816746"/>
                <a:ext cx="9008009" cy="5043753"/>
              </a:xfrm>
              <a:prstGeom prst="rect">
                <a:avLst/>
              </a:prstGeom>
              <a:noFill/>
            </p:spPr>
            <p:txBody>
              <a:bodyPr wrap="square" rtlCol="0">
                <a:spAutoFit/>
              </a:bodyPr>
              <a:lstStyle/>
              <a:p>
                <a:pPr algn="just">
                  <a:lnSpc>
                    <a:spcPct val="150000"/>
                  </a:lnSpc>
                </a:pPr>
                <a:r>
                  <a:rPr lang="en-US" altLang="zh-CN" sz="2400" b="1" dirty="0">
                    <a:solidFill>
                      <a:srgbClr val="FF0000"/>
                    </a:solidFill>
                    <a:latin typeface="宋体" panose="02010600030101010101" pitchFamily="2" charset="-122"/>
                    <a:ea typeface="宋体" panose="02010600030101010101" pitchFamily="2" charset="-122"/>
                  </a:rPr>
                  <a:t>2.Fourier</a:t>
                </a:r>
                <a:r>
                  <a:rPr lang="zh-CN" altLang="en-US" sz="2400" b="1" dirty="0">
                    <a:solidFill>
                      <a:srgbClr val="FF0000"/>
                    </a:solidFill>
                    <a:latin typeface="宋体" panose="02010600030101010101" pitchFamily="2" charset="-122"/>
                    <a:ea typeface="宋体" panose="02010600030101010101" pitchFamily="2" charset="-122"/>
                  </a:rPr>
                  <a:t>变换</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457200" indent="-457200" algn="just">
                  <a:lnSpc>
                    <a:spcPct val="150000"/>
                  </a:lnSpc>
                  <a:buAutoNum type="arabicParenR"/>
                </a:pPr>
                <a14:m>
                  <m:oMath xmlns:m="http://schemas.openxmlformats.org/officeDocument/2006/math">
                    <m:r>
                      <a:rPr lang="en-US" altLang="zh-CN" sz="2400" b="0" i="1" dirty="0" smtClean="0">
                        <a:latin typeface="Cambria Math" panose="02040503050406030204" pitchFamily="18" charset="0"/>
                        <a:ea typeface="宋体" panose="02010600030101010101" pitchFamily="2" charset="-122"/>
                      </a:rPr>
                      <m:t>𝑖</m:t>
                    </m:r>
                    <m:r>
                      <a:rPr lang="en-US" altLang="zh-CN" sz="2400" b="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𝑗</m:t>
                    </m:r>
                  </m:oMath>
                </a14:m>
                <a:r>
                  <a:rPr lang="zh-CN" altLang="en-US" sz="2400" dirty="0">
                    <a:latin typeface="宋体" panose="02010600030101010101" pitchFamily="2" charset="-122"/>
                    <a:ea typeface="宋体" panose="02010600030101010101" pitchFamily="2" charset="-122"/>
                  </a:rPr>
                  <a:t>，</a:t>
                </a:r>
                <a:r>
                  <a:rPr lang="en-US" altLang="zh-CN" sz="2400" dirty="0">
                    <a:ea typeface="宋体" panose="02010600030101010101" pitchFamily="2" charset="-122"/>
                  </a:rPr>
                  <a:t> </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𝑎</m:t>
                        </m:r>
                      </m:e>
                      <m:sub>
                        <m:r>
                          <a:rPr lang="en-US" altLang="zh-CN" sz="2400" b="0" i="1" smtClean="0">
                            <a:latin typeface="Cambria Math" panose="02040503050406030204" pitchFamily="18" charset="0"/>
                            <a:ea typeface="宋体" panose="02010600030101010101" pitchFamily="2" charset="-122"/>
                          </a:rPr>
                          <m:t>𝑖</m:t>
                        </m:r>
                      </m:sub>
                    </m:sSub>
                    <m:r>
                      <a:rPr lang="en-US" altLang="zh-CN" sz="2400" i="1" smtClean="0">
                        <a:latin typeface="Cambria Math" panose="02040503050406030204" pitchFamily="18" charset="0"/>
                        <a:ea typeface="Cambria Math" panose="02040503050406030204" pitchFamily="18" charset="0"/>
                      </a:rPr>
                      <m:t>∙</m:t>
                    </m:r>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𝑗</m:t>
                        </m:r>
                      </m:sub>
                    </m:sSub>
                  </m:oMath>
                </a14:m>
                <a:r>
                  <a:rPr lang="en-US" altLang="zh-CN" sz="2400" dirty="0">
                    <a:latin typeface="宋体" panose="02010600030101010101" pitchFamily="2" charset="-122"/>
                    <a:ea typeface="宋体" panose="02010600030101010101" pitchFamily="2" charset="-122"/>
                  </a:rPr>
                  <a:t>=0</a:t>
                </a:r>
                <a:r>
                  <a:rPr lang="zh-CN" altLang="en-US" sz="2400" dirty="0">
                    <a:latin typeface="宋体" panose="02010600030101010101" pitchFamily="2" charset="-122"/>
                    <a:ea typeface="宋体" panose="02010600030101010101" pitchFamily="2" charset="-122"/>
                  </a:rPr>
                  <a:t>，所以</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𝑎</m:t>
                        </m:r>
                      </m:e>
                      <m:sub>
                        <m:r>
                          <a:rPr lang="en-US" altLang="zh-CN" sz="2400" b="0" i="1" smtClean="0">
                            <a:latin typeface="Cambria Math" panose="02040503050406030204" pitchFamily="18" charset="0"/>
                            <a:ea typeface="宋体" panose="02010600030101010101" pitchFamily="2" charset="-122"/>
                          </a:rPr>
                          <m:t>1</m:t>
                        </m:r>
                      </m:sub>
                    </m:sSub>
                    <m:r>
                      <a:rPr lang="en-US" altLang="zh-CN" sz="2400" i="1" smtClean="0">
                        <a:latin typeface="Cambria Math" panose="02040503050406030204" pitchFamily="18" charset="0"/>
                        <a:ea typeface="Cambria Math" panose="02040503050406030204" pitchFamily="18" charset="0"/>
                      </a:rPr>
                      <m:t>⊥</m:t>
                    </m:r>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2</m:t>
                        </m:r>
                      </m:sub>
                    </m:sSub>
                    <m:r>
                      <a:rPr lang="zh-CN" altLang="en-US" sz="2400" i="1">
                        <a:latin typeface="Cambria Math" panose="02040503050406030204" pitchFamily="18" charset="0"/>
                        <a:ea typeface="Cambria Math" panose="02040503050406030204" pitchFamily="18" charset="0"/>
                      </a:rPr>
                      <m:t>，</m:t>
                    </m:r>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𝑎</m:t>
                        </m:r>
                      </m:e>
                      <m:sub>
                        <m:r>
                          <a:rPr lang="en-US" altLang="zh-CN" sz="2400" b="0" i="1" smtClean="0">
                            <a:latin typeface="Cambria Math" panose="02040503050406030204" pitchFamily="18" charset="0"/>
                            <a:ea typeface="宋体" panose="02010600030101010101" pitchFamily="2" charset="-122"/>
                          </a:rPr>
                          <m:t>2</m:t>
                        </m:r>
                      </m:sub>
                    </m:sSub>
                    <m:r>
                      <a:rPr lang="en-US" altLang="zh-CN" sz="2400" i="1" smtClean="0">
                        <a:latin typeface="Cambria Math" panose="02040503050406030204" pitchFamily="18" charset="0"/>
                        <a:ea typeface="Cambria Math" panose="02040503050406030204" pitchFamily="18" charset="0"/>
                      </a:rPr>
                      <m:t>⊥</m:t>
                    </m:r>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1</m:t>
                        </m:r>
                      </m:sub>
                    </m:sSub>
                  </m:oMath>
                </a14:m>
                <a:endParaRPr lang="en-US" altLang="zh-CN" sz="2400" dirty="0">
                  <a:latin typeface="宋体" panose="02010600030101010101" pitchFamily="2" charset="-122"/>
                  <a:ea typeface="宋体" panose="02010600030101010101" pitchFamily="2" charset="-122"/>
                </a:endParaRPr>
              </a:p>
              <a:p>
                <a:pPr marL="457200" indent="-457200" algn="just">
                  <a:lnSpc>
                    <a:spcPct val="150000"/>
                  </a:lnSpc>
                  <a:buAutoNum type="arabicParenR"/>
                </a:pPr>
                <a14:m>
                  <m:oMath xmlns:m="http://schemas.openxmlformats.org/officeDocument/2006/math">
                    <m:r>
                      <a:rPr lang="en-US" altLang="zh-CN" sz="2400" b="0" i="1" dirty="0" smtClean="0">
                        <a:latin typeface="Cambria Math" panose="02040503050406030204" pitchFamily="18" charset="0"/>
                        <a:ea typeface="宋体" panose="02010600030101010101" pitchFamily="2" charset="-122"/>
                      </a:rPr>
                      <m:t>𝑖</m:t>
                    </m:r>
                    <m:r>
                      <a:rPr lang="en-US" altLang="zh-CN" sz="2400" b="0" i="1" dirty="0" smtClean="0">
                        <a:latin typeface="Cambria Math" panose="02040503050406030204" pitchFamily="18" charset="0"/>
                        <a:ea typeface="宋体" panose="02010600030101010101" pitchFamily="2" charset="-122"/>
                      </a:rPr>
                      <m:t>=</m:t>
                    </m:r>
                    <m:r>
                      <a:rPr lang="en-US" altLang="zh-CN" sz="2400" b="0" i="1" dirty="0" smtClean="0">
                        <a:latin typeface="Cambria Math" panose="02040503050406030204" pitchFamily="18" charset="0"/>
                        <a:ea typeface="宋体" panose="02010600030101010101" pitchFamily="2" charset="-122"/>
                      </a:rPr>
                      <m:t>𝑗</m:t>
                    </m:r>
                  </m:oMath>
                </a14:m>
                <a:r>
                  <a:rPr lang="zh-CN" altLang="en-US" sz="2400" dirty="0">
                    <a:latin typeface="宋体" panose="02010600030101010101" pitchFamily="2" charset="-122"/>
                    <a:ea typeface="宋体" panose="02010600030101010101" pitchFamily="2" charset="-122"/>
                  </a:rPr>
                  <a:t>，</a:t>
                </a:r>
                <a:r>
                  <a:rPr lang="en-US" altLang="zh-CN" sz="2400" dirty="0">
                    <a:ea typeface="宋体" panose="02010600030101010101" pitchFamily="2" charset="-122"/>
                  </a:rPr>
                  <a:t> </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𝑎</m:t>
                        </m:r>
                      </m:e>
                      <m:sub>
                        <m:r>
                          <a:rPr lang="en-US" altLang="zh-CN" sz="2400" b="0" i="1" smtClean="0">
                            <a:latin typeface="Cambria Math" panose="02040503050406030204" pitchFamily="18" charset="0"/>
                            <a:ea typeface="宋体" panose="02010600030101010101" pitchFamily="2" charset="-122"/>
                          </a:rPr>
                          <m:t>𝑖</m:t>
                        </m:r>
                      </m:sub>
                    </m:sSub>
                    <m:r>
                      <a:rPr lang="en-US" altLang="zh-CN" sz="2400" i="1" smtClean="0">
                        <a:latin typeface="Cambria Math" panose="02040503050406030204" pitchFamily="18" charset="0"/>
                        <a:ea typeface="Cambria Math" panose="02040503050406030204" pitchFamily="18" charset="0"/>
                      </a:rPr>
                      <m:t>∙</m:t>
                    </m:r>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𝑗</m:t>
                        </m:r>
                      </m:sub>
                    </m:sSub>
                  </m:oMath>
                </a14:m>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a:t>
                </a:r>
                <a:r>
                  <a:rPr lang="en-US" altLang="zh-CN" sz="2400" dirty="0">
                    <a:ea typeface="宋体" panose="02010600030101010101" pitchFamily="2" charset="-122"/>
                  </a:rPr>
                  <a:t> </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𝑎</m:t>
                        </m:r>
                      </m:e>
                      <m:sub>
                        <m:r>
                          <a:rPr lang="en-US" altLang="zh-CN" sz="2400" b="0" i="1" smtClean="0">
                            <a:latin typeface="Cambria Math" panose="02040503050406030204" pitchFamily="18" charset="0"/>
                            <a:ea typeface="宋体" panose="02010600030101010101" pitchFamily="2" charset="-122"/>
                          </a:rPr>
                          <m:t>𝑖</m:t>
                        </m:r>
                      </m:sub>
                    </m:sSub>
                    <m:r>
                      <a:rPr lang="en-US" altLang="zh-CN" sz="2400" i="1" smtClean="0">
                        <a:latin typeface="Cambria Math" panose="02040503050406030204" pitchFamily="18" charset="0"/>
                        <a:ea typeface="Cambria Math" panose="02040503050406030204" pitchFamily="18" charset="0"/>
                      </a:rPr>
                      <m:t>∙</m:t>
                    </m:r>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𝑏</m:t>
                        </m:r>
                      </m:e>
                      <m:sub>
                        <m:r>
                          <a:rPr lang="en-US" altLang="zh-CN" sz="2400" b="0" i="1" smtClean="0">
                            <a:latin typeface="Cambria Math" panose="02040503050406030204" pitchFamily="18" charset="0"/>
                            <a:ea typeface="Cambria Math" panose="02040503050406030204" pitchFamily="18" charset="0"/>
                          </a:rPr>
                          <m:t>𝑗</m:t>
                        </m:r>
                      </m:sub>
                    </m:sSub>
                  </m:oMath>
                </a14:m>
                <a:r>
                  <a:rPr lang="en-US" altLang="zh-CN" sz="2400" dirty="0">
                    <a:latin typeface="宋体" panose="02010600030101010101" pitchFamily="2" charset="-122"/>
                    <a:ea typeface="宋体" panose="02010600030101010101" pitchFamily="2" charset="-122"/>
                  </a:rPr>
                  <a:t>=</a:t>
                </a:r>
                <a14:m>
                  <m:oMath xmlns:m="http://schemas.openxmlformats.org/officeDocument/2006/math">
                    <m:d>
                      <m:dPr>
                        <m:begChr m:val="|"/>
                        <m:endChr m:val="|"/>
                        <m:ctrlPr>
                          <a:rPr lang="en-US" altLang="zh-CN" sz="2400" i="1" dirty="0" smtClean="0">
                            <a:latin typeface="Cambria Math" panose="02040503050406030204" pitchFamily="18" charset="0"/>
                            <a:ea typeface="宋体" panose="02010600030101010101" pitchFamily="2" charset="-122"/>
                          </a:rPr>
                        </m:ctrlPr>
                      </m:dPr>
                      <m:e>
                        <m:sSub>
                          <m:sSubPr>
                            <m:ctrlPr>
                              <a:rPr lang="en-US" altLang="zh-CN" sz="2400" i="1" dirty="0" smtClean="0">
                                <a:latin typeface="Cambria Math" panose="02040503050406030204" pitchFamily="18" charset="0"/>
                                <a:ea typeface="宋体" panose="02010600030101010101" pitchFamily="2" charset="-122"/>
                              </a:rPr>
                            </m:ctrlPr>
                          </m:sSubPr>
                          <m:e>
                            <m:r>
                              <a:rPr lang="en-US" altLang="zh-CN" sz="2400" b="0" i="1" dirty="0" smtClean="0">
                                <a:latin typeface="Cambria Math" panose="02040503050406030204" pitchFamily="18" charset="0"/>
                                <a:ea typeface="宋体" panose="02010600030101010101" pitchFamily="2" charset="-122"/>
                              </a:rPr>
                              <m:t>𝑎</m:t>
                            </m:r>
                          </m:e>
                          <m:sub>
                            <m:r>
                              <a:rPr lang="en-US" altLang="zh-CN" sz="2400" b="0" i="1" dirty="0" smtClean="0">
                                <a:latin typeface="Cambria Math" panose="02040503050406030204" pitchFamily="18" charset="0"/>
                                <a:ea typeface="宋体" panose="02010600030101010101" pitchFamily="2" charset="-122"/>
                              </a:rPr>
                              <m:t>𝑖</m:t>
                            </m:r>
                          </m:sub>
                        </m:sSub>
                      </m:e>
                    </m:d>
                  </m:oMath>
                </a14:m>
                <a:r>
                  <a:rPr lang="en-US" altLang="zh-CN" sz="2400" dirty="0">
                    <a:ea typeface="宋体" panose="02010600030101010101" pitchFamily="2" charset="-122"/>
                  </a:rPr>
                  <a:t> </a:t>
                </a:r>
                <a14:m>
                  <m:oMath xmlns:m="http://schemas.openxmlformats.org/officeDocument/2006/math">
                    <m:d>
                      <m:dPr>
                        <m:begChr m:val="|"/>
                        <m:endChr m:val="|"/>
                        <m:ctrlPr>
                          <a:rPr lang="en-US" altLang="zh-CN" sz="2400" i="1" dirty="0" smtClean="0">
                            <a:latin typeface="Cambria Math" panose="02040503050406030204" pitchFamily="18" charset="0"/>
                            <a:ea typeface="宋体" panose="02010600030101010101" pitchFamily="2" charset="-122"/>
                          </a:rPr>
                        </m:ctrlPr>
                      </m:dPr>
                      <m:e>
                        <m:sSub>
                          <m:sSubPr>
                            <m:ctrlPr>
                              <a:rPr lang="en-US" altLang="zh-CN" sz="2400" i="1" dirty="0" smtClean="0">
                                <a:latin typeface="Cambria Math" panose="02040503050406030204" pitchFamily="18" charset="0"/>
                                <a:ea typeface="宋体" panose="02010600030101010101" pitchFamily="2" charset="-122"/>
                              </a:rPr>
                            </m:ctrlPr>
                          </m:sSubPr>
                          <m:e>
                            <m:r>
                              <a:rPr lang="en-US" altLang="zh-CN" sz="2400" b="0" i="1" dirty="0" smtClean="0">
                                <a:latin typeface="Cambria Math" panose="02040503050406030204" pitchFamily="18" charset="0"/>
                                <a:ea typeface="宋体" panose="02010600030101010101" pitchFamily="2" charset="-122"/>
                              </a:rPr>
                              <m:t>𝑏</m:t>
                            </m:r>
                          </m:e>
                          <m:sub>
                            <m:r>
                              <a:rPr lang="en-US" altLang="zh-CN" sz="2400" b="0" i="1" dirty="0" smtClean="0">
                                <a:latin typeface="Cambria Math" panose="02040503050406030204" pitchFamily="18" charset="0"/>
                                <a:ea typeface="宋体" panose="02010600030101010101" pitchFamily="2" charset="-122"/>
                              </a:rPr>
                              <m:t>𝑗</m:t>
                            </m:r>
                          </m:sub>
                        </m:sSub>
                      </m:e>
                    </m:d>
                    <m:func>
                      <m:funcPr>
                        <m:ctrlPr>
                          <a:rPr lang="en-US" altLang="zh-CN" sz="2400" i="1" dirty="0" smtClean="0">
                            <a:latin typeface="Cambria Math" panose="02040503050406030204" pitchFamily="18" charset="0"/>
                            <a:ea typeface="宋体" panose="02010600030101010101" pitchFamily="2" charset="-122"/>
                          </a:rPr>
                        </m:ctrlPr>
                      </m:funcPr>
                      <m:fName>
                        <m:r>
                          <m:rPr>
                            <m:sty m:val="p"/>
                          </m:rPr>
                          <a:rPr lang="en-US" altLang="zh-CN" sz="2400" i="0" dirty="0" smtClean="0">
                            <a:latin typeface="Cambria Math" panose="02040503050406030204" pitchFamily="18" charset="0"/>
                            <a:ea typeface="宋体" panose="02010600030101010101" pitchFamily="2" charset="-122"/>
                          </a:rPr>
                          <m:t>sin</m:t>
                        </m:r>
                      </m:fName>
                      <m:e>
                        <m:r>
                          <a:rPr lang="zh-CN" altLang="en-US" sz="2400" i="1" dirty="0" smtClean="0">
                            <a:latin typeface="Cambria Math" panose="02040503050406030204" pitchFamily="18" charset="0"/>
                            <a:ea typeface="宋体" panose="02010600030101010101" pitchFamily="2" charset="-122"/>
                          </a:rPr>
                          <m:t>𝛾</m:t>
                        </m:r>
                      </m:e>
                    </m:func>
                    <m:r>
                      <a:rPr lang="en-US" altLang="zh-CN" sz="2400" b="0" i="1" dirty="0" smtClean="0">
                        <a:latin typeface="Cambria Math" panose="02040503050406030204" pitchFamily="18" charset="0"/>
                        <a:ea typeface="宋体" panose="02010600030101010101" pitchFamily="2" charset="-122"/>
                      </a:rPr>
                      <m:t>=1</m:t>
                    </m:r>
                    <m:r>
                      <a:rPr lang="zh-CN" altLang="en-US" sz="2400" i="1" dirty="0">
                        <a:latin typeface="Cambria Math" panose="02040503050406030204" pitchFamily="18" charset="0"/>
                        <a:ea typeface="宋体" panose="02010600030101010101" pitchFamily="2" charset="-122"/>
                      </a:rPr>
                      <m:t>，</m:t>
                    </m:r>
                  </m:oMath>
                </a14:m>
                <a:r>
                  <a:rPr lang="zh-CN" altLang="en-US" sz="2400" dirty="0">
                    <a:latin typeface="宋体" panose="02010600030101010101" pitchFamily="2" charset="-122"/>
                    <a:ea typeface="宋体" panose="02010600030101010101" pitchFamily="2" charset="-122"/>
                  </a:rPr>
                  <a:t>所以正、倒格子原格基矢数量关系：</a:t>
                </a:r>
                <a:endParaRPr lang="en-US" altLang="zh-CN" sz="2400" dirty="0">
                  <a:latin typeface="宋体" panose="02010600030101010101" pitchFamily="2" charset="-122"/>
                  <a:ea typeface="宋体" panose="02010600030101010101" pitchFamily="2" charset="-122"/>
                </a:endParaRPr>
              </a:p>
              <a:p>
                <a:pPr algn="ctr">
                  <a:lnSpc>
                    <a:spcPct val="150000"/>
                  </a:lnSpc>
                </a:pPr>
                <a14:m>
                  <m:oMath xmlns:m="http://schemas.openxmlformats.org/officeDocument/2006/math">
                    <m:d>
                      <m:dPr>
                        <m:begChr m:val="|"/>
                        <m:endChr m:val="|"/>
                        <m:ctrlPr>
                          <a:rPr lang="en-US" altLang="zh-CN" sz="2400" i="1" dirty="0" smtClean="0">
                            <a:latin typeface="Cambria Math" panose="02040503050406030204" pitchFamily="18" charset="0"/>
                            <a:ea typeface="宋体" panose="02010600030101010101" pitchFamily="2" charset="-122"/>
                          </a:rPr>
                        </m:ctrlPr>
                      </m:dPr>
                      <m:e>
                        <m:sSub>
                          <m:sSubPr>
                            <m:ctrlPr>
                              <a:rPr lang="en-US" altLang="zh-CN" sz="2400" i="1" dirty="0" smtClean="0">
                                <a:latin typeface="Cambria Math" panose="02040503050406030204" pitchFamily="18" charset="0"/>
                                <a:ea typeface="宋体" panose="02010600030101010101" pitchFamily="2" charset="-122"/>
                              </a:rPr>
                            </m:ctrlPr>
                          </m:sSubPr>
                          <m:e>
                            <m:r>
                              <a:rPr lang="en-US" altLang="zh-CN" sz="2400" b="0" i="1" dirty="0" smtClean="0">
                                <a:latin typeface="Cambria Math" panose="02040503050406030204" pitchFamily="18" charset="0"/>
                                <a:ea typeface="宋体" panose="02010600030101010101" pitchFamily="2" charset="-122"/>
                              </a:rPr>
                              <m:t>𝑏</m:t>
                            </m:r>
                          </m:e>
                          <m:sub>
                            <m:r>
                              <a:rPr lang="en-US" altLang="zh-CN" sz="2400" b="0" i="1" dirty="0" smtClean="0">
                                <a:latin typeface="Cambria Math" panose="02040503050406030204" pitchFamily="18" charset="0"/>
                                <a:ea typeface="宋体" panose="02010600030101010101" pitchFamily="2" charset="-122"/>
                              </a:rPr>
                              <m:t>1</m:t>
                            </m:r>
                          </m:sub>
                        </m:sSub>
                      </m:e>
                    </m:d>
                    <m:r>
                      <a:rPr lang="en-US" altLang="zh-CN" sz="2400" b="0" i="1" dirty="0" smtClean="0">
                        <a:latin typeface="Cambria Math" panose="02040503050406030204" pitchFamily="18" charset="0"/>
                        <a:ea typeface="宋体" panose="02010600030101010101" pitchFamily="2" charset="-122"/>
                      </a:rPr>
                      <m:t>=</m:t>
                    </m:r>
                    <m:f>
                      <m:fPr>
                        <m:ctrlPr>
                          <a:rPr lang="en-US" altLang="zh-CN" sz="2400" b="0" i="1" dirty="0" smtClean="0">
                            <a:latin typeface="Cambria Math" panose="02040503050406030204" pitchFamily="18" charset="0"/>
                            <a:ea typeface="宋体" panose="02010600030101010101" pitchFamily="2" charset="-122"/>
                          </a:rPr>
                        </m:ctrlPr>
                      </m:fPr>
                      <m:num>
                        <m:r>
                          <a:rPr lang="en-US" altLang="zh-CN" sz="2400" b="0" i="1" dirty="0" smtClean="0">
                            <a:latin typeface="Cambria Math" panose="02040503050406030204" pitchFamily="18" charset="0"/>
                            <a:ea typeface="宋体" panose="02010600030101010101" pitchFamily="2" charset="-122"/>
                          </a:rPr>
                          <m:t>1</m:t>
                        </m:r>
                      </m:num>
                      <m:den>
                        <m:d>
                          <m:dPr>
                            <m:begChr m:val="|"/>
                            <m:endChr m:val="|"/>
                            <m:ctrlPr>
                              <a:rPr lang="en-US" altLang="zh-CN" sz="2400" i="1" dirty="0" smtClean="0">
                                <a:latin typeface="Cambria Math" panose="02040503050406030204" pitchFamily="18" charset="0"/>
                                <a:ea typeface="宋体" panose="02010600030101010101" pitchFamily="2" charset="-122"/>
                              </a:rPr>
                            </m:ctrlPr>
                          </m:dPr>
                          <m:e>
                            <m:sSub>
                              <m:sSubPr>
                                <m:ctrlPr>
                                  <a:rPr lang="en-US" altLang="zh-CN" sz="2400" i="1" dirty="0" smtClean="0">
                                    <a:latin typeface="Cambria Math" panose="02040503050406030204" pitchFamily="18" charset="0"/>
                                    <a:ea typeface="宋体" panose="02010600030101010101" pitchFamily="2" charset="-122"/>
                                  </a:rPr>
                                </m:ctrlPr>
                              </m:sSubPr>
                              <m:e>
                                <m:r>
                                  <a:rPr lang="en-US" altLang="zh-CN" sz="2400" b="0" i="1" dirty="0" smtClean="0">
                                    <a:latin typeface="Cambria Math" panose="02040503050406030204" pitchFamily="18" charset="0"/>
                                    <a:ea typeface="宋体" panose="02010600030101010101" pitchFamily="2" charset="-122"/>
                                  </a:rPr>
                                  <m:t>𝑎</m:t>
                                </m:r>
                              </m:e>
                              <m:sub>
                                <m:r>
                                  <a:rPr lang="en-US" altLang="zh-CN" sz="2400" b="0" i="1" dirty="0" smtClean="0">
                                    <a:latin typeface="Cambria Math" panose="02040503050406030204" pitchFamily="18" charset="0"/>
                                    <a:ea typeface="宋体" panose="02010600030101010101" pitchFamily="2" charset="-122"/>
                                  </a:rPr>
                                  <m:t>1</m:t>
                                </m:r>
                              </m:sub>
                            </m:sSub>
                          </m:e>
                        </m:d>
                        <m:func>
                          <m:funcPr>
                            <m:ctrlPr>
                              <a:rPr lang="en-US" altLang="zh-CN" sz="2400" i="1" dirty="0" smtClean="0">
                                <a:latin typeface="Cambria Math" panose="02040503050406030204" pitchFamily="18" charset="0"/>
                                <a:ea typeface="宋体" panose="02010600030101010101" pitchFamily="2" charset="-122"/>
                              </a:rPr>
                            </m:ctrlPr>
                          </m:funcPr>
                          <m:fName>
                            <m:r>
                              <m:rPr>
                                <m:sty m:val="p"/>
                              </m:rPr>
                              <a:rPr lang="en-US" altLang="zh-CN" sz="2400" i="0" dirty="0" smtClean="0">
                                <a:latin typeface="Cambria Math" panose="02040503050406030204" pitchFamily="18" charset="0"/>
                                <a:ea typeface="宋体" panose="02010600030101010101" pitchFamily="2" charset="-122"/>
                              </a:rPr>
                              <m:t>sin</m:t>
                            </m:r>
                          </m:fName>
                          <m:e>
                            <m:r>
                              <a:rPr lang="zh-CN" altLang="en-US" sz="2400" i="1" dirty="0" smtClean="0">
                                <a:latin typeface="Cambria Math" panose="02040503050406030204" pitchFamily="18" charset="0"/>
                                <a:ea typeface="宋体" panose="02010600030101010101" pitchFamily="2" charset="-122"/>
                              </a:rPr>
                              <m:t>𝛾</m:t>
                            </m:r>
                          </m:e>
                        </m:func>
                      </m:den>
                    </m:f>
                  </m:oMath>
                </a14:m>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12a</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gn="ctr">
                  <a:lnSpc>
                    <a:spcPct val="150000"/>
                  </a:lnSpc>
                </a:pPr>
                <a14:m>
                  <m:oMath xmlns:m="http://schemas.openxmlformats.org/officeDocument/2006/math">
                    <m:d>
                      <m:dPr>
                        <m:begChr m:val="|"/>
                        <m:endChr m:val="|"/>
                        <m:ctrlPr>
                          <a:rPr lang="en-US" altLang="zh-CN" sz="2400" i="1" dirty="0" smtClean="0">
                            <a:latin typeface="Cambria Math" panose="02040503050406030204" pitchFamily="18" charset="0"/>
                            <a:ea typeface="宋体" panose="02010600030101010101" pitchFamily="2" charset="-122"/>
                          </a:rPr>
                        </m:ctrlPr>
                      </m:dPr>
                      <m:e>
                        <m:sSub>
                          <m:sSubPr>
                            <m:ctrlPr>
                              <a:rPr lang="en-US" altLang="zh-CN" sz="2400" i="1" dirty="0" smtClean="0">
                                <a:latin typeface="Cambria Math" panose="02040503050406030204" pitchFamily="18" charset="0"/>
                                <a:ea typeface="宋体" panose="02010600030101010101" pitchFamily="2" charset="-122"/>
                              </a:rPr>
                            </m:ctrlPr>
                          </m:sSubPr>
                          <m:e>
                            <m:r>
                              <a:rPr lang="en-US" altLang="zh-CN" sz="2400" b="0" i="1" dirty="0" smtClean="0">
                                <a:latin typeface="Cambria Math" panose="02040503050406030204" pitchFamily="18" charset="0"/>
                                <a:ea typeface="宋体" panose="02010600030101010101" pitchFamily="2" charset="-122"/>
                              </a:rPr>
                              <m:t>𝑏</m:t>
                            </m:r>
                          </m:e>
                          <m:sub>
                            <m:r>
                              <a:rPr lang="en-US" altLang="zh-CN" sz="2400" b="0" i="1" dirty="0" smtClean="0">
                                <a:latin typeface="Cambria Math" panose="02040503050406030204" pitchFamily="18" charset="0"/>
                                <a:ea typeface="宋体" panose="02010600030101010101" pitchFamily="2" charset="-122"/>
                              </a:rPr>
                              <m:t>2</m:t>
                            </m:r>
                          </m:sub>
                        </m:sSub>
                      </m:e>
                    </m:d>
                    <m:r>
                      <a:rPr lang="en-US" altLang="zh-CN" sz="2400" b="0" i="1" dirty="0" smtClean="0">
                        <a:latin typeface="Cambria Math" panose="02040503050406030204" pitchFamily="18" charset="0"/>
                        <a:ea typeface="宋体" panose="02010600030101010101" pitchFamily="2" charset="-122"/>
                      </a:rPr>
                      <m:t>=</m:t>
                    </m:r>
                    <m:f>
                      <m:fPr>
                        <m:ctrlPr>
                          <a:rPr lang="en-US" altLang="zh-CN" sz="2400" b="0" i="1" dirty="0" smtClean="0">
                            <a:latin typeface="Cambria Math" panose="02040503050406030204" pitchFamily="18" charset="0"/>
                            <a:ea typeface="宋体" panose="02010600030101010101" pitchFamily="2" charset="-122"/>
                          </a:rPr>
                        </m:ctrlPr>
                      </m:fPr>
                      <m:num>
                        <m:r>
                          <a:rPr lang="en-US" altLang="zh-CN" sz="2400" b="0" i="1" dirty="0" smtClean="0">
                            <a:latin typeface="Cambria Math" panose="02040503050406030204" pitchFamily="18" charset="0"/>
                            <a:ea typeface="宋体" panose="02010600030101010101" pitchFamily="2" charset="-122"/>
                          </a:rPr>
                          <m:t>1</m:t>
                        </m:r>
                      </m:num>
                      <m:den>
                        <m:d>
                          <m:dPr>
                            <m:begChr m:val="|"/>
                            <m:endChr m:val="|"/>
                            <m:ctrlPr>
                              <a:rPr lang="en-US" altLang="zh-CN" sz="2400" i="1" dirty="0" smtClean="0">
                                <a:latin typeface="Cambria Math" panose="02040503050406030204" pitchFamily="18" charset="0"/>
                                <a:ea typeface="宋体" panose="02010600030101010101" pitchFamily="2" charset="-122"/>
                              </a:rPr>
                            </m:ctrlPr>
                          </m:dPr>
                          <m:e>
                            <m:sSub>
                              <m:sSubPr>
                                <m:ctrlPr>
                                  <a:rPr lang="en-US" altLang="zh-CN" sz="2400" i="1" dirty="0" smtClean="0">
                                    <a:latin typeface="Cambria Math" panose="02040503050406030204" pitchFamily="18" charset="0"/>
                                    <a:ea typeface="宋体" panose="02010600030101010101" pitchFamily="2" charset="-122"/>
                                  </a:rPr>
                                </m:ctrlPr>
                              </m:sSubPr>
                              <m:e>
                                <m:r>
                                  <a:rPr lang="en-US" altLang="zh-CN" sz="2400" b="0" i="1" dirty="0" smtClean="0">
                                    <a:latin typeface="Cambria Math" panose="02040503050406030204" pitchFamily="18" charset="0"/>
                                    <a:ea typeface="宋体" panose="02010600030101010101" pitchFamily="2" charset="-122"/>
                                  </a:rPr>
                                  <m:t>𝑎</m:t>
                                </m:r>
                              </m:e>
                              <m:sub>
                                <m:r>
                                  <a:rPr lang="en-US" altLang="zh-CN" sz="2400" b="0" i="1" dirty="0" smtClean="0">
                                    <a:latin typeface="Cambria Math" panose="02040503050406030204" pitchFamily="18" charset="0"/>
                                    <a:ea typeface="宋体" panose="02010600030101010101" pitchFamily="2" charset="-122"/>
                                  </a:rPr>
                                  <m:t>2</m:t>
                                </m:r>
                              </m:sub>
                            </m:sSub>
                          </m:e>
                        </m:d>
                        <m:func>
                          <m:funcPr>
                            <m:ctrlPr>
                              <a:rPr lang="en-US" altLang="zh-CN" sz="2400" i="1" dirty="0" smtClean="0">
                                <a:latin typeface="Cambria Math" panose="02040503050406030204" pitchFamily="18" charset="0"/>
                                <a:ea typeface="宋体" panose="02010600030101010101" pitchFamily="2" charset="-122"/>
                              </a:rPr>
                            </m:ctrlPr>
                          </m:funcPr>
                          <m:fName>
                            <m:r>
                              <m:rPr>
                                <m:sty m:val="p"/>
                              </m:rPr>
                              <a:rPr lang="en-US" altLang="zh-CN" sz="2400" i="0" dirty="0" smtClean="0">
                                <a:latin typeface="Cambria Math" panose="02040503050406030204" pitchFamily="18" charset="0"/>
                                <a:ea typeface="宋体" panose="02010600030101010101" pitchFamily="2" charset="-122"/>
                              </a:rPr>
                              <m:t>sin</m:t>
                            </m:r>
                          </m:fName>
                          <m:e>
                            <m:r>
                              <a:rPr lang="zh-CN" altLang="en-US" sz="2400" i="1" dirty="0" smtClean="0">
                                <a:latin typeface="Cambria Math" panose="02040503050406030204" pitchFamily="18" charset="0"/>
                                <a:ea typeface="宋体" panose="02010600030101010101" pitchFamily="2" charset="-122"/>
                              </a:rPr>
                              <m:t>𝛾</m:t>
                            </m:r>
                          </m:e>
                        </m:func>
                      </m:den>
                    </m:f>
                  </m:oMath>
                </a14:m>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12b</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gn="just">
                  <a:lnSpc>
                    <a:spcPct val="150000"/>
                  </a:lnSpc>
                </a:pPr>
                <a:r>
                  <a:rPr lang="en-US" altLang="zh-CN" b="0" dirty="0">
                    <a:ea typeface="宋体" panose="02010600030101010101" pitchFamily="2" charset="-122"/>
                  </a:rPr>
                  <a:t>              </a:t>
                </a:r>
                <a14:m>
                  <m:oMath xmlns:m="http://schemas.openxmlformats.org/officeDocument/2006/math">
                    <m:r>
                      <a:rPr lang="en-US" altLang="zh-CN" b="0" i="1" dirty="0" smtClean="0">
                        <a:latin typeface="Cambria Math" panose="02040503050406030204" pitchFamily="18" charset="0"/>
                        <a:ea typeface="宋体" panose="02010600030101010101" pitchFamily="2" charset="-122"/>
                      </a:rPr>
                      <m:t> </m:t>
                    </m:r>
                    <m:r>
                      <a:rPr lang="zh-CN" altLang="en-US" i="1" dirty="0" smtClean="0">
                        <a:latin typeface="Cambria Math" panose="02040503050406030204" pitchFamily="18" charset="0"/>
                        <a:ea typeface="宋体" panose="02010600030101010101" pitchFamily="2" charset="-122"/>
                      </a:rPr>
                      <m:t>𝛾</m:t>
                    </m:r>
                  </m:oMath>
                </a14:m>
                <a:r>
                  <a:rPr lang="zh-CN" altLang="en-US" dirty="0">
                    <a:latin typeface="宋体" panose="02010600030101010101" pitchFamily="2" charset="-122"/>
                    <a:ea typeface="宋体" panose="02010600030101010101" pitchFamily="2" charset="-122"/>
                  </a:rPr>
                  <a:t>为正格基矢</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𝑎</m:t>
                        </m:r>
                      </m:e>
                      <m:sub>
                        <m:r>
                          <a:rPr lang="en-US" altLang="zh-CN" b="0" i="1" smtClean="0">
                            <a:latin typeface="Cambria Math" panose="02040503050406030204" pitchFamily="18" charset="0"/>
                            <a:ea typeface="宋体" panose="02010600030101010101" pitchFamily="2" charset="-122"/>
                          </a:rPr>
                          <m:t>1</m:t>
                        </m:r>
                      </m:sub>
                    </m:sSub>
                  </m:oMath>
                </a14:m>
                <a:r>
                  <a:rPr lang="zh-CN" altLang="en-US" dirty="0">
                    <a:latin typeface="宋体" panose="02010600030101010101" pitchFamily="2" charset="-122"/>
                    <a:ea typeface="宋体" panose="02010600030101010101" pitchFamily="2" charset="-122"/>
                  </a:rPr>
                  <a:t>和</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𝑎</m:t>
                        </m:r>
                      </m:e>
                      <m:sub>
                        <m:r>
                          <a:rPr lang="en-US" altLang="zh-CN" b="0" i="1" smtClean="0">
                            <a:latin typeface="Cambria Math" panose="02040503050406030204" pitchFamily="18" charset="0"/>
                            <a:ea typeface="宋体" panose="02010600030101010101" pitchFamily="2" charset="-122"/>
                          </a:rPr>
                          <m:t>2</m:t>
                        </m:r>
                      </m:sub>
                    </m:sSub>
                  </m:oMath>
                </a14:m>
                <a:r>
                  <a:rPr lang="zh-CN" altLang="en-US" dirty="0">
                    <a:latin typeface="宋体" panose="02010600030101010101" pitchFamily="2" charset="-122"/>
                    <a:ea typeface="宋体" panose="02010600030101010101" pitchFamily="2" charset="-122"/>
                  </a:rPr>
                  <a:t>之间的夹角</a:t>
                </a:r>
                <a:endParaRPr lang="en-US" altLang="zh-CN" dirty="0">
                  <a:latin typeface="宋体" panose="02010600030101010101" pitchFamily="2" charset="-122"/>
                  <a:ea typeface="宋体" panose="02010600030101010101" pitchFamily="2" charset="-122"/>
                </a:endParaRPr>
              </a:p>
              <a:p>
                <a:pPr algn="just">
                  <a:lnSpc>
                    <a:spcPct val="150000"/>
                  </a:lnSpc>
                </a:pPr>
                <a:r>
                  <a:rPr lang="en-US" altLang="zh-CN" b="1"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mc:Choice>
        <mc:Fallback>
          <p:sp>
            <p:nvSpPr>
              <p:cNvPr id="2" name="文本框 1">
                <a:extLst>
                  <a:ext uri="{FF2B5EF4-FFF2-40B4-BE49-F238E27FC236}">
                    <a16:creationId xmlns:a16="http://schemas.microsoft.com/office/drawing/2014/main" id="{46EACB92-B373-4C6B-8861-01824C399C6A}"/>
                  </a:ext>
                </a:extLst>
              </p:cNvPr>
              <p:cNvSpPr txBox="1">
                <a:spLocks noRot="1" noChangeAspect="1" noMove="1" noResize="1" noEditPoints="1" noAdjustHandles="1" noChangeArrowheads="1" noChangeShapeType="1" noTextEdit="1"/>
              </p:cNvSpPr>
              <p:nvPr/>
            </p:nvSpPr>
            <p:spPr>
              <a:xfrm>
                <a:off x="1695450" y="816746"/>
                <a:ext cx="9008009" cy="5043753"/>
              </a:xfrm>
              <a:prstGeom prst="rect">
                <a:avLst/>
              </a:prstGeom>
              <a:blipFill>
                <a:blip r:embed="rId3"/>
                <a:stretch>
                  <a:fillRect l="-1015" r="-1083"/>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F4B8E526-8479-4B59-AE0F-7FCAC4BD2837}"/>
              </a:ext>
            </a:extLst>
          </p:cNvPr>
          <p:cNvPicPr>
            <a:picLocks noChangeAspect="1"/>
          </p:cNvPicPr>
          <p:nvPr/>
        </p:nvPicPr>
        <p:blipFill>
          <a:blip r:embed="rId4"/>
          <a:stretch>
            <a:fillRect/>
          </a:stretch>
        </p:blipFill>
        <p:spPr>
          <a:xfrm>
            <a:off x="6868302" y="276224"/>
            <a:ext cx="4781550" cy="638175"/>
          </a:xfrm>
          <a:prstGeom prst="rect">
            <a:avLst/>
          </a:prstGeom>
        </p:spPr>
      </p:pic>
    </p:spTree>
    <p:extLst>
      <p:ext uri="{BB962C8B-B14F-4D97-AF65-F5344CB8AC3E}">
        <p14:creationId xmlns:p14="http://schemas.microsoft.com/office/powerpoint/2010/main" val="2360284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C6AC92C-0AB6-4F8E-BCD8-A37BE387CB31}"/>
              </a:ext>
            </a:extLst>
          </p:cNvPr>
          <p:cNvSpPr>
            <a:spLocks noGrp="1"/>
          </p:cNvSpPr>
          <p:nvPr>
            <p:ph type="title"/>
          </p:nvPr>
        </p:nvSpPr>
        <p:spPr>
          <a:xfrm>
            <a:off x="1695450" y="1"/>
            <a:ext cx="10496550" cy="1190624"/>
          </a:xfrm>
        </p:spPr>
        <p:txBody>
          <a:bodyPr>
            <a:normAutofit/>
          </a:bodyPr>
          <a:lstStyle/>
          <a:p>
            <a:r>
              <a:rPr lang="zh-CN" altLang="en-US" sz="3600" dirty="0"/>
              <a:t>举例</a:t>
            </a:r>
          </a:p>
        </p:txBody>
      </p:sp>
      <p:pic>
        <p:nvPicPr>
          <p:cNvPr id="5" name="图片 4">
            <a:extLst>
              <a:ext uri="{FF2B5EF4-FFF2-40B4-BE49-F238E27FC236}">
                <a16:creationId xmlns:a16="http://schemas.microsoft.com/office/drawing/2014/main" id="{6B114654-DCB4-4D66-B382-BCC428191A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pic>
        <p:nvPicPr>
          <p:cNvPr id="7" name="图片 6">
            <a:extLst>
              <a:ext uri="{FF2B5EF4-FFF2-40B4-BE49-F238E27FC236}">
                <a16:creationId xmlns:a16="http://schemas.microsoft.com/office/drawing/2014/main" id="{DB7B75CC-94A7-4BD8-AAE1-428AD61CB89D}"/>
              </a:ext>
            </a:extLst>
          </p:cNvPr>
          <p:cNvPicPr>
            <a:picLocks noChangeAspect="1"/>
          </p:cNvPicPr>
          <p:nvPr/>
        </p:nvPicPr>
        <p:blipFill rotWithShape="1">
          <a:blip r:embed="rId3">
            <a:extLst>
              <a:ext uri="{28A0092B-C50C-407E-A947-70E740481C1C}">
                <a14:useLocalDpi xmlns:a14="http://schemas.microsoft.com/office/drawing/2010/main" val="0"/>
              </a:ext>
            </a:extLst>
          </a:blip>
          <a:srcRect b="38503"/>
          <a:stretch/>
        </p:blipFill>
        <p:spPr>
          <a:xfrm>
            <a:off x="3021758" y="631847"/>
            <a:ext cx="5534414" cy="5594305"/>
          </a:xfrm>
          <a:prstGeom prst="rect">
            <a:avLst/>
          </a:prstGeom>
        </p:spPr>
      </p:pic>
    </p:spTree>
    <p:extLst>
      <p:ext uri="{BB962C8B-B14F-4D97-AF65-F5344CB8AC3E}">
        <p14:creationId xmlns:p14="http://schemas.microsoft.com/office/powerpoint/2010/main" val="584659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C6AC92C-0AB6-4F8E-BCD8-A37BE387CB31}"/>
              </a:ext>
            </a:extLst>
          </p:cNvPr>
          <p:cNvSpPr>
            <a:spLocks noGrp="1"/>
          </p:cNvSpPr>
          <p:nvPr>
            <p:ph type="title"/>
          </p:nvPr>
        </p:nvSpPr>
        <p:spPr>
          <a:xfrm>
            <a:off x="1695450" y="1"/>
            <a:ext cx="10496550" cy="1190624"/>
          </a:xfrm>
        </p:spPr>
        <p:txBody>
          <a:bodyPr>
            <a:normAutofit/>
          </a:bodyPr>
          <a:lstStyle/>
          <a:p>
            <a:r>
              <a:rPr lang="zh-CN" altLang="en-US" sz="3600" dirty="0"/>
              <a:t>举例</a:t>
            </a:r>
          </a:p>
        </p:txBody>
      </p:sp>
      <p:pic>
        <p:nvPicPr>
          <p:cNvPr id="5" name="图片 4">
            <a:extLst>
              <a:ext uri="{FF2B5EF4-FFF2-40B4-BE49-F238E27FC236}">
                <a16:creationId xmlns:a16="http://schemas.microsoft.com/office/drawing/2014/main" id="{6B114654-DCB4-4D66-B382-BCC428191A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pic>
        <p:nvPicPr>
          <p:cNvPr id="12" name="图片 11">
            <a:extLst>
              <a:ext uri="{FF2B5EF4-FFF2-40B4-BE49-F238E27FC236}">
                <a16:creationId xmlns:a16="http://schemas.microsoft.com/office/drawing/2014/main" id="{6512AFB2-19A4-4F3E-AC0B-2816C54FFD42}"/>
              </a:ext>
            </a:extLst>
          </p:cNvPr>
          <p:cNvPicPr>
            <a:picLocks noChangeAspect="1"/>
          </p:cNvPicPr>
          <p:nvPr/>
        </p:nvPicPr>
        <p:blipFill rotWithShape="1">
          <a:blip r:embed="rId3">
            <a:extLst>
              <a:ext uri="{28A0092B-C50C-407E-A947-70E740481C1C}">
                <a14:useLocalDpi xmlns:a14="http://schemas.microsoft.com/office/drawing/2010/main" val="0"/>
              </a:ext>
            </a:extLst>
          </a:blip>
          <a:srcRect t="61497"/>
          <a:stretch/>
        </p:blipFill>
        <p:spPr>
          <a:xfrm>
            <a:off x="2802295" y="1509226"/>
            <a:ext cx="6066773" cy="3839547"/>
          </a:xfrm>
          <a:prstGeom prst="rect">
            <a:avLst/>
          </a:prstGeom>
        </p:spPr>
      </p:pic>
    </p:spTree>
    <p:extLst>
      <p:ext uri="{BB962C8B-B14F-4D97-AF65-F5344CB8AC3E}">
        <p14:creationId xmlns:p14="http://schemas.microsoft.com/office/powerpoint/2010/main" val="30886746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574</Words>
  <Application>Microsoft Office PowerPoint</Application>
  <PresentationFormat>宽屏</PresentationFormat>
  <Paragraphs>46</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等线</vt:lpstr>
      <vt:lpstr>等线 Light</vt:lpstr>
      <vt:lpstr>宋体</vt:lpstr>
      <vt:lpstr>Arial</vt:lpstr>
      <vt:lpstr>Cambria Math</vt:lpstr>
      <vt:lpstr>Times New Roman</vt:lpstr>
      <vt:lpstr>Office 主题​​</vt:lpstr>
      <vt:lpstr>二维倒易点阵</vt:lpstr>
      <vt:lpstr>正、倒格子几何关系</vt:lpstr>
      <vt:lpstr>正、倒格子几何关系</vt:lpstr>
      <vt:lpstr>正、倒格子几何关系</vt:lpstr>
      <vt:lpstr>正、倒格子几何关系</vt:lpstr>
      <vt:lpstr>举例</vt:lpstr>
      <vt:lpstr>举例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二维倒易点阵</dc:title>
  <dc:creator>赵振琦</dc:creator>
  <cp:lastModifiedBy>赵振琦</cp:lastModifiedBy>
  <cp:revision>14</cp:revision>
  <dcterms:created xsi:type="dcterms:W3CDTF">2018-05-28T04:04:25Z</dcterms:created>
  <dcterms:modified xsi:type="dcterms:W3CDTF">2018-05-28T06:16:56Z</dcterms:modified>
</cp:coreProperties>
</file>