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64" r:id="rId3"/>
    <p:sldId id="300" r:id="rId4"/>
    <p:sldId id="262" r:id="rId5"/>
    <p:sldId id="301" r:id="rId6"/>
    <p:sldId id="302" r:id="rId7"/>
    <p:sldId id="263" r:id="rId8"/>
    <p:sldId id="265" r:id="rId9"/>
    <p:sldId id="267" r:id="rId10"/>
    <p:sldId id="268" r:id="rId11"/>
    <p:sldId id="270" r:id="rId12"/>
    <p:sldId id="271" r:id="rId13"/>
    <p:sldId id="273" r:id="rId14"/>
    <p:sldId id="303" r:id="rId15"/>
    <p:sldId id="304" r:id="rId16"/>
    <p:sldId id="305" r:id="rId17"/>
    <p:sldId id="306" r:id="rId18"/>
    <p:sldId id="278" r:id="rId19"/>
    <p:sldId id="307" r:id="rId20"/>
    <p:sldId id="283" r:id="rId21"/>
    <p:sldId id="308" r:id="rId22"/>
    <p:sldId id="28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FA03-CA3E-411D-A82E-58F41E000B5A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D7963-A7FF-46E1-827D-38CF8B7B7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此外，</a:t>
            </a:r>
            <a:r>
              <a:rPr lang="zh-CN" altLang="en-US"/>
              <a:t>涡轮叶片的服役温度场和应力场很不均匀，且二者无明显对应关系，同时叶片的结构也十分复杂，这就使得对叶片服役损伤分析的难度很大。</a:t>
            </a:r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9pPr>
          </a:lstStyle>
          <a:p>
            <a:fld id="{071FAB62-FD3F-1146-9F25-01571E556A76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8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另一类研究为叶片服役后的围观组织检查，其缺点是定性分析，缺乏</a:t>
            </a:r>
            <a:r>
              <a:rPr lang="zh-CN" altLang="en-US">
                <a:solidFill>
                  <a:srgbClr val="FF0000"/>
                </a:solidFill>
              </a:rPr>
              <a:t>缺乏组织特征量化数据，</a:t>
            </a:r>
            <a:r>
              <a:rPr lang="zh-CN" altLang="en-US">
                <a:solidFill>
                  <a:srgbClr val="000000"/>
                </a:solidFill>
              </a:rPr>
              <a:t>更无</a:t>
            </a:r>
            <a:r>
              <a:rPr lang="zh-CN" altLang="en-US">
                <a:solidFill>
                  <a:srgbClr val="FF0000"/>
                </a:solidFill>
              </a:rPr>
              <a:t>组织与性能的量化对应关系的研究。而要想知道损伤后的组织到底对叶片性能产生多大影响，需探索</a:t>
            </a:r>
            <a:r>
              <a:rPr lang="zh-CN" altLang="en-US">
                <a:latin typeface="黑体" charset="-122"/>
                <a:ea typeface="黑体" charset="-122"/>
              </a:rPr>
              <a:t>需探索服役叶片的</a:t>
            </a:r>
            <a:r>
              <a:rPr lang="zh-CN" altLang="en-US">
                <a:solidFill>
                  <a:srgbClr val="FF0000"/>
                </a:solidFill>
                <a:latin typeface="黑体" charset="-122"/>
                <a:ea typeface="黑体" charset="-122"/>
              </a:rPr>
              <a:t>可量化组织损伤参量</a:t>
            </a:r>
            <a:r>
              <a:rPr lang="zh-CN" altLang="en-US">
                <a:latin typeface="黑体" charset="-122"/>
                <a:ea typeface="黑体" charset="-122"/>
              </a:rPr>
              <a:t>，尝试建立</a:t>
            </a:r>
            <a:r>
              <a:rPr lang="zh-CN" altLang="en-US">
                <a:solidFill>
                  <a:srgbClr val="FF0000"/>
                </a:solidFill>
                <a:latin typeface="黑体" charset="-122"/>
                <a:ea typeface="黑体" charset="-122"/>
              </a:rPr>
              <a:t>损伤组织与退化性能的</a:t>
            </a:r>
            <a:r>
              <a:rPr lang="zh-CN" altLang="en-US">
                <a:latin typeface="黑体" charset="-122"/>
                <a:ea typeface="黑体" charset="-122"/>
              </a:rPr>
              <a:t>量化关系！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  <a:p>
            <a:endParaRPr lang="zh-CN" altLang="en-US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9pPr>
          </a:lstStyle>
          <a:p>
            <a:fld id="{AA9CCA45-CC4A-3144-BA86-9237CFB3BB38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mgi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材料高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通量实验技术应用实例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25671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黄海友</a:t>
            </a:r>
            <a:endParaRPr lang="en-US" altLang="zh-CN" sz="280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新材料技术研究院</a:t>
            </a:r>
            <a:endParaRPr lang="en-US" altLang="zh-CN" sz="240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6052" y="40242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材料基因工程研究生系列课程</a:t>
            </a:r>
            <a:endParaRPr lang="en-US" sz="2800" b="1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8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 algn="ctr">
              <a:buNone/>
            </a:pPr>
            <a:r>
              <a:rPr lang="zh-CN" altLang="en-US" sz="4400" smtClean="0"/>
              <a:t>高</a:t>
            </a:r>
            <a:r>
              <a:rPr lang="zh-CN" altLang="en-US" sz="4400"/>
              <a:t>通量合金制备及其关键热力学和动力学</a:t>
            </a:r>
            <a:r>
              <a:rPr lang="zh-CN" altLang="en-US" sz="4400" smtClean="0"/>
              <a:t>数据的</a:t>
            </a:r>
            <a:r>
              <a:rPr lang="zh-CN" altLang="en-US" sz="4400"/>
              <a:t>高通量采集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高通量实验技术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在高温合金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研发中的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lang="en-US" altLang="zh-CN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之一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10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高通量合金制备及其关键热力学和动力学数据的高通量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</a:rPr>
              <a:t>采集</a:t>
            </a:r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/>
              <a:t>现行用于多元多相合金设计最常用、最可靠的方法是</a:t>
            </a:r>
            <a:r>
              <a:rPr lang="zh-CN" altLang="en-US" sz="2400" smtClean="0"/>
              <a:t>相图计算</a:t>
            </a:r>
            <a:r>
              <a:rPr lang="zh-CN" altLang="en-US" sz="2400"/>
              <a:t>，即</a:t>
            </a:r>
            <a:r>
              <a:rPr lang="en-US" altLang="zh-CN" sz="2400"/>
              <a:t>CALPHAD</a:t>
            </a:r>
            <a:r>
              <a:rPr lang="zh-CN" altLang="en-US" sz="2400"/>
              <a:t>（</a:t>
            </a:r>
            <a:r>
              <a:rPr lang="en-US" altLang="zh-CN" sz="2400"/>
              <a:t>computer calculation of phase diagrams</a:t>
            </a:r>
            <a:r>
              <a:rPr lang="zh-CN" altLang="en-US" sz="2400"/>
              <a:t>）核心是用实验结果（主要是二元相图和三元平衡相关系或</a:t>
            </a:r>
            <a:r>
              <a:rPr lang="zh-CN" altLang="en-US" sz="2400" smtClean="0"/>
              <a:t>相图</a:t>
            </a:r>
            <a:r>
              <a:rPr lang="zh-CN" altLang="en-US" sz="2400"/>
              <a:t>再加上相关相的形成焓、混合焓、比热、活度等）拟合</a:t>
            </a:r>
            <a:r>
              <a:rPr lang="en-US" altLang="zh-CN" sz="2400"/>
              <a:t>/</a:t>
            </a:r>
            <a:r>
              <a:rPr lang="zh-CN" altLang="en-US" sz="2400" smtClean="0"/>
              <a:t>优化出</a:t>
            </a:r>
            <a:r>
              <a:rPr lang="zh-CN" altLang="en-US" sz="2400"/>
              <a:t>各相在整个成分范围与从室温到超高温度范围内每个</a:t>
            </a:r>
            <a:r>
              <a:rPr lang="zh-CN" altLang="en-US" sz="2400" smtClean="0"/>
              <a:t>相的</a:t>
            </a:r>
            <a:r>
              <a:rPr lang="zh-CN" altLang="en-US" sz="2400"/>
              <a:t>吉布斯自由能随成分、温度和压力变化的关系式，然后</a:t>
            </a:r>
            <a:r>
              <a:rPr lang="zh-CN" altLang="en-US" sz="2400" smtClean="0"/>
              <a:t>利用</a:t>
            </a:r>
            <a:r>
              <a:rPr lang="zh-CN" altLang="en-US" sz="2400"/>
              <a:t>这些关系式计算一定条件下的相平衡和热力学数据。</a:t>
            </a:r>
          </a:p>
        </p:txBody>
      </p:sp>
      <p:pic>
        <p:nvPicPr>
          <p:cNvPr id="1026" name="Picture 2" descr="https://timgsa.baidu.com/timg?image&amp;quality=80&amp;size=b9999_10000&amp;sec=1526218114230&amp;di=cf3664df2212e7ad490b1bec43c4540e&amp;imgtype=0&amp;src=http%3A%2F%2Fimages.mrcdn.net%2Febay%2F978008042129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7" t="5485" r="8247" b="6426"/>
          <a:stretch/>
        </p:blipFill>
        <p:spPr bwMode="auto">
          <a:xfrm>
            <a:off x="5652120" y="1484784"/>
            <a:ext cx="3207541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1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高通量合金制备及其关键热力学和动力学数据的高通量采集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555577"/>
            <a:ext cx="8229600" cy="52577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扩散多元节方法可高通量地制备合金，高通量地采集</a:t>
            </a:r>
            <a:r>
              <a:rPr lang="zh-CN" altLang="en-US" sz="2400" smtClean="0"/>
              <a:t>关键</a:t>
            </a:r>
            <a:r>
              <a:rPr lang="zh-CN" altLang="en-US" sz="2400"/>
              <a:t>的热力学和动力学数据，形成二元和三元相图和扩散</a:t>
            </a:r>
            <a:r>
              <a:rPr lang="zh-CN" altLang="en-US" sz="2400" smtClean="0"/>
              <a:t>数据</a:t>
            </a:r>
            <a:r>
              <a:rPr lang="zh-CN" altLang="en-US" sz="2400"/>
              <a:t>，加速发展并完善材料热力学和动力学基础数据，发现</a:t>
            </a:r>
            <a:r>
              <a:rPr lang="zh-CN" altLang="en-US" sz="2400" smtClean="0"/>
              <a:t>新现象</a:t>
            </a:r>
            <a:r>
              <a:rPr lang="zh-CN" altLang="en-US" sz="2400"/>
              <a:t>为合金设计提供</a:t>
            </a:r>
            <a:r>
              <a:rPr lang="zh-CN" altLang="en-US" sz="2400" smtClean="0"/>
              <a:t>新思路</a:t>
            </a:r>
            <a:r>
              <a:rPr lang="zh-CN" altLang="en-US" sz="2400"/>
              <a:t>。它也为</a:t>
            </a:r>
            <a:r>
              <a:rPr lang="en-US" altLang="zh-CN" sz="2400"/>
              <a:t>CALPHAD</a:t>
            </a:r>
            <a:r>
              <a:rPr lang="zh-CN" altLang="en-US" sz="2400"/>
              <a:t>热力学和</a:t>
            </a:r>
            <a:r>
              <a:rPr lang="zh-CN" altLang="en-US" sz="2400" smtClean="0"/>
              <a:t>动力学</a:t>
            </a:r>
            <a:r>
              <a:rPr lang="zh-CN" altLang="en-US" sz="2400"/>
              <a:t>计算和相应数据库的</a:t>
            </a:r>
            <a:r>
              <a:rPr lang="zh-CN" altLang="en-US" sz="2400" smtClean="0"/>
              <a:t>建立</a:t>
            </a:r>
            <a:endParaRPr lang="en-US" altLang="zh-CN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/>
              <a:t>提供</a:t>
            </a:r>
            <a:r>
              <a:rPr lang="zh-CN" altLang="en-US" sz="2400"/>
              <a:t>高效验证和持续</a:t>
            </a:r>
            <a:r>
              <a:rPr lang="zh-CN" altLang="en-US" sz="2400" smtClean="0"/>
              <a:t>发</a:t>
            </a:r>
            <a:endParaRPr lang="en-US" altLang="zh-CN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/>
              <a:t>展的支撑</a:t>
            </a:r>
            <a:r>
              <a:rPr lang="zh-CN" altLang="en-US" sz="2400"/>
              <a:t>，进而指导</a:t>
            </a:r>
            <a:r>
              <a:rPr lang="zh-CN" altLang="en-US" sz="2400" smtClean="0"/>
              <a:t>并</a:t>
            </a:r>
            <a:endParaRPr lang="en-US" altLang="zh-CN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/>
              <a:t>提高</a:t>
            </a:r>
            <a:r>
              <a:rPr lang="zh-CN" altLang="en-US" sz="2400"/>
              <a:t>多组元合金的</a:t>
            </a:r>
            <a:r>
              <a:rPr lang="zh-CN" altLang="en-US" sz="2400" smtClean="0"/>
              <a:t>成分</a:t>
            </a:r>
            <a:endParaRPr lang="en-US" altLang="zh-CN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/>
              <a:t>及</a:t>
            </a:r>
            <a:r>
              <a:rPr lang="zh-CN" altLang="en-US" sz="2400"/>
              <a:t>工艺设计能力。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80620"/>
            <a:ext cx="5580112" cy="307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78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高通量合金制备及其关键热力学和动力学数据的高通量采集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扩散多元节法还可快速测得二元和多元系的扩散</a:t>
            </a:r>
            <a:r>
              <a:rPr lang="zh-CN" altLang="en-US" sz="2400" smtClean="0"/>
              <a:t>成分分布</a:t>
            </a:r>
            <a:r>
              <a:rPr lang="zh-CN" altLang="en-US" sz="2400"/>
              <a:t>曲线，从而得到各个</a:t>
            </a:r>
            <a:r>
              <a:rPr lang="zh-CN" altLang="en-US" sz="2400" smtClean="0"/>
              <a:t>相</a:t>
            </a:r>
            <a:endParaRPr lang="en-US" altLang="zh-CN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/>
              <a:t>的</a:t>
            </a:r>
            <a:r>
              <a:rPr lang="zh-CN" altLang="en-US" sz="2400"/>
              <a:t>扩散系数随成分</a:t>
            </a:r>
            <a:r>
              <a:rPr lang="zh-CN" altLang="en-US" sz="2400" smtClean="0"/>
              <a:t>和</a:t>
            </a:r>
            <a:endParaRPr lang="en-US" altLang="zh-CN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/>
              <a:t>温度</a:t>
            </a:r>
            <a:r>
              <a:rPr lang="zh-CN" altLang="en-US" sz="2400"/>
              <a:t>的</a:t>
            </a:r>
            <a:r>
              <a:rPr lang="zh-CN" altLang="en-US" sz="2400" smtClean="0"/>
              <a:t>变化</a:t>
            </a:r>
            <a:r>
              <a:rPr lang="zh-CN" altLang="en-US" sz="2400"/>
              <a:t>，建立</a:t>
            </a:r>
            <a:r>
              <a:rPr lang="zh-CN" altLang="en-US" sz="2400" smtClean="0"/>
              <a:t>扩</a:t>
            </a:r>
            <a:endParaRPr lang="en-US" altLang="zh-CN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/>
              <a:t>散</a:t>
            </a:r>
            <a:r>
              <a:rPr lang="zh-CN" altLang="en-US" sz="2400"/>
              <a:t>动力学数据库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21" y="2132856"/>
            <a:ext cx="5854780" cy="453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81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 algn="ctr">
              <a:buNone/>
            </a:pPr>
            <a:r>
              <a:rPr lang="zh-CN" altLang="en-US" sz="4400"/>
              <a:t>显微组织的多尺度和多维度表征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高通量实验技术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在高温合金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研发中的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lang="en-US" altLang="zh-CN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之二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79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24" descr="c:\users\luck\appdata\roaming\360se6\User Data\temp\1745152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2"/>
          <a:stretch>
            <a:fillRect/>
          </a:stretch>
        </p:blipFill>
        <p:spPr bwMode="auto">
          <a:xfrm>
            <a:off x="1690077" y="3872523"/>
            <a:ext cx="2425700" cy="21605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6B74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30"/>
          <p:cNvSpPr txBox="1">
            <a:spLocks noChangeArrowheads="1"/>
          </p:cNvSpPr>
          <p:nvPr/>
        </p:nvSpPr>
        <p:spPr bwMode="gray">
          <a:xfrm>
            <a:off x="395288" y="6083484"/>
            <a:ext cx="544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2000">
                <a:solidFill>
                  <a:srgbClr val="B90000"/>
                </a:solidFill>
                <a:latin typeface="黑体" charset="-122"/>
              </a:rPr>
              <a:t>叶片曲面形状及内部空心结构的复杂性</a:t>
            </a:r>
          </a:p>
        </p:txBody>
      </p:sp>
      <p:sp>
        <p:nvSpPr>
          <p:cNvPr id="26630" name="Rectangle 1045"/>
          <p:cNvSpPr>
            <a:spLocks noChangeArrowheads="1"/>
          </p:cNvSpPr>
          <p:nvPr/>
        </p:nvSpPr>
        <p:spPr bwMode="auto">
          <a:xfrm>
            <a:off x="6067425" y="1624013"/>
            <a:ext cx="2897188" cy="14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charset="2"/>
              <a:buChar char="u"/>
            </a:pPr>
            <a:r>
              <a:rPr lang="zh-CN" altLang="en-US" sz="2000">
                <a:solidFill>
                  <a:srgbClr val="000000"/>
                </a:solidFill>
                <a:latin typeface="黑体" charset="-122"/>
              </a:rPr>
              <a:t>温度场和应力场的</a:t>
            </a:r>
            <a:r>
              <a:rPr lang="zh-CN" altLang="en-US" sz="2000" smtClean="0">
                <a:solidFill>
                  <a:srgbClr val="B90000"/>
                </a:solidFill>
                <a:latin typeface="黑体" charset="-122"/>
              </a:rPr>
              <a:t>不    </a:t>
            </a:r>
            <a:endParaRPr lang="en-US" altLang="zh-CN" sz="2000" smtClean="0">
              <a:solidFill>
                <a:srgbClr val="B90000"/>
              </a:solidFill>
              <a:latin typeface="黑体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B90000"/>
                </a:solidFill>
                <a:latin typeface="黑体" charset="-122"/>
              </a:rPr>
              <a:t> </a:t>
            </a:r>
            <a:r>
              <a:rPr lang="en-US" altLang="zh-CN" sz="2000" smtClean="0">
                <a:solidFill>
                  <a:srgbClr val="B90000"/>
                </a:solidFill>
                <a:latin typeface="黑体" charset="-122"/>
              </a:rPr>
              <a:t> </a:t>
            </a:r>
            <a:r>
              <a:rPr lang="zh-CN" altLang="en-US" sz="2000" smtClean="0">
                <a:solidFill>
                  <a:srgbClr val="B90000"/>
                </a:solidFill>
                <a:latin typeface="黑体" charset="-122"/>
              </a:rPr>
              <a:t>均匀性</a:t>
            </a:r>
            <a:r>
              <a:rPr lang="zh-CN" altLang="en-US" sz="2000">
                <a:solidFill>
                  <a:srgbClr val="B90000"/>
                </a:solidFill>
                <a:latin typeface="黑体" charset="-122"/>
              </a:rPr>
              <a:t>和复杂性</a:t>
            </a:r>
            <a:endParaRPr lang="en-US" altLang="zh-CN" sz="2000">
              <a:solidFill>
                <a:srgbClr val="B90000"/>
              </a:solidFill>
              <a:latin typeface="黑体" charset="-122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u"/>
            </a:pPr>
            <a:r>
              <a:rPr lang="zh-CN" altLang="en-US" sz="2000">
                <a:solidFill>
                  <a:srgbClr val="000000"/>
                </a:solidFill>
                <a:latin typeface="黑体" charset="-122"/>
              </a:rPr>
              <a:t>空心结构的</a:t>
            </a:r>
            <a:r>
              <a:rPr lang="zh-CN" altLang="en-US" sz="2000">
                <a:solidFill>
                  <a:srgbClr val="B90000"/>
                </a:solidFill>
                <a:latin typeface="黑体" charset="-122"/>
              </a:rPr>
              <a:t>复杂性</a:t>
            </a:r>
            <a:endParaRPr lang="en-US" altLang="zh-CN" sz="2000">
              <a:solidFill>
                <a:srgbClr val="B90000"/>
              </a:solidFill>
              <a:latin typeface="黑体" charset="-122"/>
            </a:endParaRPr>
          </a:p>
        </p:txBody>
      </p:sp>
      <p:sp>
        <p:nvSpPr>
          <p:cNvPr id="26631" name="下箭头 11"/>
          <p:cNvSpPr>
            <a:spLocks noChangeArrowheads="1"/>
          </p:cNvSpPr>
          <p:nvPr/>
        </p:nvSpPr>
        <p:spPr bwMode="gray">
          <a:xfrm>
            <a:off x="7222636" y="3355975"/>
            <a:ext cx="423863" cy="577850"/>
          </a:xfrm>
          <a:prstGeom prst="downArrow">
            <a:avLst>
              <a:gd name="adj1" fmla="val 50000"/>
              <a:gd name="adj2" fmla="val 50152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9pPr>
          </a:lstStyle>
          <a:p>
            <a:pPr algn="ctr" eaLnBrk="1" hangingPunct="1"/>
            <a:endParaRPr lang="zh-CN" altLang="en-US" sz="2200" b="1">
              <a:solidFill>
                <a:srgbClr val="CC0000"/>
              </a:solidFill>
              <a:latin typeface="Verdana" charset="0"/>
            </a:endParaRPr>
          </a:p>
        </p:txBody>
      </p:sp>
      <p:sp>
        <p:nvSpPr>
          <p:cNvPr id="26632" name="Rectangle 1045"/>
          <p:cNvSpPr>
            <a:spLocks noChangeArrowheads="1"/>
          </p:cNvSpPr>
          <p:nvPr/>
        </p:nvSpPr>
        <p:spPr bwMode="auto">
          <a:xfrm>
            <a:off x="4741863" y="4310199"/>
            <a:ext cx="4151312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charset="2"/>
              <a:buChar char="u"/>
            </a:pPr>
            <a:r>
              <a:rPr lang="zh-CN" altLang="en-US" sz="2000">
                <a:solidFill>
                  <a:srgbClr val="000000"/>
                </a:solidFill>
                <a:latin typeface="黑体" charset="-122"/>
              </a:rPr>
              <a:t>叶片各</a:t>
            </a:r>
            <a:r>
              <a:rPr lang="zh-CN" altLang="en-US" sz="2000" smtClean="0">
                <a:solidFill>
                  <a:srgbClr val="000000"/>
                </a:solidFill>
                <a:latin typeface="黑体" charset="-122"/>
              </a:rPr>
              <a:t>部位组织分析</a:t>
            </a:r>
            <a:r>
              <a:rPr lang="zh-CN" altLang="en-US" sz="2000">
                <a:solidFill>
                  <a:srgbClr val="000000"/>
                </a:solidFill>
                <a:latin typeface="黑体" charset="-122"/>
              </a:rPr>
              <a:t>的难度大</a:t>
            </a:r>
            <a:endParaRPr lang="en-US" altLang="zh-CN" sz="2000">
              <a:solidFill>
                <a:srgbClr val="000000"/>
              </a:solidFill>
              <a:latin typeface="黑体" charset="-122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u"/>
            </a:pPr>
            <a:r>
              <a:rPr lang="zh-CN" altLang="en-US" sz="2000">
                <a:solidFill>
                  <a:srgbClr val="000000"/>
                </a:solidFill>
                <a:latin typeface="黑体" charset="-122"/>
              </a:rPr>
              <a:t>叶片服役薄弱点确定的难度大</a:t>
            </a:r>
            <a:endParaRPr lang="en-US" altLang="zh-CN" sz="2000">
              <a:solidFill>
                <a:srgbClr val="000000"/>
              </a:solidFill>
              <a:latin typeface="黑体" charset="-122"/>
            </a:endParaRPr>
          </a:p>
        </p:txBody>
      </p:sp>
      <p:pic>
        <p:nvPicPr>
          <p:cNvPr id="26633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484313"/>
            <a:ext cx="260032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3" y="1341438"/>
            <a:ext cx="2487612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7" name="TextBox 28"/>
          <p:cNvSpPr txBox="1">
            <a:spLocks noChangeArrowheads="1"/>
          </p:cNvSpPr>
          <p:nvPr/>
        </p:nvSpPr>
        <p:spPr bwMode="gray">
          <a:xfrm>
            <a:off x="12699" y="1065213"/>
            <a:ext cx="26638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2000">
                <a:solidFill>
                  <a:srgbClr val="B90000"/>
                </a:solidFill>
                <a:latin typeface="黑体" charset="-122"/>
              </a:rPr>
              <a:t>复杂的温度场分布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gray">
          <a:xfrm>
            <a:off x="2294732" y="3109118"/>
            <a:ext cx="1643062" cy="785813"/>
          </a:xfrm>
          <a:prstGeom prst="rect">
            <a:avLst/>
          </a:prstGeom>
          <a:solidFill>
            <a:srgbClr val="FFC2C2"/>
          </a:solidFill>
          <a:ln>
            <a:noFill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3600">
                <a:solidFill>
                  <a:srgbClr val="B90000"/>
                </a:solidFill>
                <a:latin typeface="黑体" charset="-122"/>
              </a:rPr>
              <a:t>复杂！</a:t>
            </a:r>
          </a:p>
        </p:txBody>
      </p:sp>
      <p:sp>
        <p:nvSpPr>
          <p:cNvPr id="26639" name="TextBox 28"/>
          <p:cNvSpPr txBox="1">
            <a:spLocks noChangeArrowheads="1"/>
          </p:cNvSpPr>
          <p:nvPr/>
        </p:nvSpPr>
        <p:spPr bwMode="gray">
          <a:xfrm>
            <a:off x="3492500" y="981075"/>
            <a:ext cx="26638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2000">
                <a:solidFill>
                  <a:srgbClr val="B90000"/>
                </a:solidFill>
                <a:latin typeface="黑体" charset="-122"/>
              </a:rPr>
              <a:t>复杂的应力场分布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显微组织的多尺度和多维度表征</a:t>
            </a:r>
          </a:p>
        </p:txBody>
      </p:sp>
    </p:spTree>
    <p:extLst>
      <p:ext uri="{BB962C8B-B14F-4D97-AF65-F5344CB8AC3E}">
        <p14:creationId xmlns:p14="http://schemas.microsoft.com/office/powerpoint/2010/main" val="3376223077"/>
      </p:ext>
    </p:extLst>
  </p:cSld>
  <p:clrMapOvr>
    <a:masterClrMapping/>
  </p:clrMapOvr>
  <p:transition spd="slow" advTm="14374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69849" y="5618146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2400" smtClean="0"/>
              <a:t>现状：</a:t>
            </a:r>
            <a:r>
              <a:rPr lang="zh-CN" altLang="en-US" sz="2400" dirty="0"/>
              <a:t>仅为定性分析，</a:t>
            </a:r>
            <a:r>
              <a:rPr lang="zh-CN" altLang="en-US" sz="2400" dirty="0">
                <a:solidFill>
                  <a:srgbClr val="FF0000"/>
                </a:solidFill>
              </a:rPr>
              <a:t>缺乏各类</a:t>
            </a:r>
            <a:r>
              <a:rPr lang="zh-CN" altLang="en-US" sz="2400" dirty="0" smtClean="0">
                <a:solidFill>
                  <a:srgbClr val="FF0000"/>
                </a:solidFill>
              </a:rPr>
              <a:t>组织的</a:t>
            </a:r>
            <a:r>
              <a:rPr lang="zh-CN" altLang="en-US" sz="2400" smtClean="0">
                <a:solidFill>
                  <a:srgbClr val="FF0000"/>
                </a:solidFill>
              </a:rPr>
              <a:t>大量图片与数据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</a:rPr>
              <a:t>无</a:t>
            </a:r>
            <a:r>
              <a:rPr lang="zh-CN" altLang="en-US" sz="2400" dirty="0">
                <a:solidFill>
                  <a:srgbClr val="FF0000"/>
                </a:solidFill>
              </a:rPr>
              <a:t>组织与性能的对应关系</a:t>
            </a:r>
            <a:r>
              <a:rPr lang="zh-CN" altLang="en-US" sz="2400" dirty="0"/>
              <a:t>的研究</a:t>
            </a:r>
            <a:endParaRPr lang="en-US" altLang="zh-CN" sz="2400" dirty="0"/>
          </a:p>
        </p:txBody>
      </p:sp>
      <p:pic>
        <p:nvPicPr>
          <p:cNvPr id="327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99" y="2625709"/>
            <a:ext cx="3243262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49" y="2439971"/>
            <a:ext cx="4081462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燕尾形箭头 15"/>
          <p:cNvSpPr/>
          <p:nvPr/>
        </p:nvSpPr>
        <p:spPr>
          <a:xfrm>
            <a:off x="3856036" y="3276584"/>
            <a:ext cx="785813" cy="428625"/>
          </a:xfrm>
          <a:prstGeom prst="notched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80510" y="1304054"/>
            <a:ext cx="70577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2400" smtClean="0"/>
              <a:t>高温合金叶片组织分析需要大尺寸的显微组织图像</a:t>
            </a:r>
            <a:endParaRPr lang="en-US" altLang="zh-CN" sz="2400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显微组织的多尺度和多维度表征</a:t>
            </a:r>
          </a:p>
        </p:txBody>
      </p:sp>
    </p:spTree>
    <p:extLst>
      <p:ext uri="{BB962C8B-B14F-4D97-AF65-F5344CB8AC3E}">
        <p14:creationId xmlns:p14="http://schemas.microsoft.com/office/powerpoint/2010/main" val="3899941229"/>
      </p:ext>
    </p:extLst>
  </p:cSld>
  <p:clrMapOvr>
    <a:masterClrMapping/>
  </p:clrMapOvr>
  <p:transition spd="slow" advTm="29467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7" y="2824717"/>
            <a:ext cx="7658100" cy="3848100"/>
          </a:xfrm>
          <a:prstGeom prst="rect">
            <a:avLst/>
          </a:prstGeom>
        </p:spPr>
      </p:pic>
      <p:sp>
        <p:nvSpPr>
          <p:cNvPr id="51201" name="幻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564B48-F921-409A-AF59-F7DC813352F7}" type="slidenum">
              <a:rPr lang="zh-CN" altLang="en-US"/>
              <a:pPr/>
              <a:t>17</a:t>
            </a:fld>
            <a:endParaRPr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3822081" y="1260219"/>
            <a:ext cx="3732346" cy="2812401"/>
            <a:chOff x="-17532" y="1105337"/>
            <a:chExt cx="2885015" cy="216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lum bright="10000" contrast="1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-17532" y="1105337"/>
              <a:ext cx="2866667" cy="2160000"/>
            </a:xfrm>
            <a:prstGeom prst="rect">
              <a:avLst/>
            </a:prstGeom>
          </p:spPr>
        </p:pic>
        <p:pic>
          <p:nvPicPr>
            <p:cNvPr id="34" name="图片 6"/>
            <p:cNvPicPr>
              <a:picLocks noChangeAspect="1"/>
            </p:cNvPicPr>
            <p:nvPr/>
          </p:nvPicPr>
          <p:blipFill>
            <a:blip r:embed="rId5">
              <a:lum bright="10000" contrast="10000"/>
            </a:blip>
            <a:srcRect/>
            <a:stretch>
              <a:fillRect/>
            </a:stretch>
          </p:blipFill>
          <p:spPr bwMode="auto">
            <a:xfrm>
              <a:off x="2497981" y="3046786"/>
              <a:ext cx="369502" cy="218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矩形 5"/>
          <p:cNvSpPr/>
          <p:nvPr/>
        </p:nvSpPr>
        <p:spPr>
          <a:xfrm>
            <a:off x="4243698" y="4748767"/>
            <a:ext cx="609656" cy="47803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 flipV="1">
            <a:off x="3822080" y="4072620"/>
            <a:ext cx="421618" cy="67614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853354" y="4072623"/>
            <a:ext cx="2677336" cy="67614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显微组织的多尺度和多维度表征</a:t>
            </a:r>
          </a:p>
        </p:txBody>
      </p:sp>
    </p:spTree>
    <p:extLst>
      <p:ext uri="{BB962C8B-B14F-4D97-AF65-F5344CB8AC3E}">
        <p14:creationId xmlns:p14="http://schemas.microsoft.com/office/powerpoint/2010/main" val="23273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22" y="1340768"/>
            <a:ext cx="7315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13547" y="3702968"/>
            <a:ext cx="4371975" cy="272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572000" y="3671370"/>
            <a:ext cx="4371975" cy="27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显微组织的多尺度和多维度表征</a:t>
            </a:r>
          </a:p>
        </p:txBody>
      </p:sp>
    </p:spTree>
    <p:extLst>
      <p:ext uri="{BB962C8B-B14F-4D97-AF65-F5344CB8AC3E}">
        <p14:creationId xmlns:p14="http://schemas.microsoft.com/office/powerpoint/2010/main" val="2518504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 algn="ctr">
              <a:buNone/>
            </a:pPr>
            <a:r>
              <a:rPr lang="zh-CN" altLang="en-US" sz="4400"/>
              <a:t>微型试样的力学性能检测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高通量实验技术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在高温合金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研发中的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lang="en-US" altLang="zh-CN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之三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68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ctr">
              <a:buNone/>
            </a:pPr>
            <a:endParaRPr lang="en-US" altLang="zh-CN" smtClean="0"/>
          </a:p>
          <a:p>
            <a:pPr marL="0" indent="0" algn="ctr" fontAlgn="ctr">
              <a:buNone/>
            </a:pPr>
            <a:endParaRPr lang="en-US" altLang="zh-CN"/>
          </a:p>
          <a:p>
            <a:pPr marL="0" indent="0" algn="ctr" fontAlgn="ctr">
              <a:buNone/>
            </a:pPr>
            <a:r>
              <a:rPr lang="zh-CN" altLang="en-US" sz="4800">
                <a:latin typeface="黑体" pitchFamily="49" charset="-122"/>
                <a:ea typeface="黑体" pitchFamily="49" charset="-122"/>
              </a:rPr>
              <a:t>高</a:t>
            </a:r>
            <a:r>
              <a:rPr lang="zh-CN" altLang="en-US" sz="4800" smtClean="0">
                <a:latin typeface="黑体" pitchFamily="49" charset="-122"/>
                <a:ea typeface="黑体" pitchFamily="49" charset="-122"/>
              </a:rPr>
              <a:t>通量实验技术在</a:t>
            </a:r>
            <a:endParaRPr lang="en-US" altLang="zh-CN" sz="4800" smtClean="0">
              <a:latin typeface="黑体" pitchFamily="49" charset="-122"/>
              <a:ea typeface="黑体" pitchFamily="49" charset="-122"/>
            </a:endParaRPr>
          </a:p>
          <a:p>
            <a:pPr marL="0" indent="0" algn="ctr" fontAlgn="ctr">
              <a:buNone/>
            </a:pPr>
            <a:r>
              <a:rPr lang="zh-CN" altLang="en-US" sz="4800" smtClean="0">
                <a:latin typeface="黑体" pitchFamily="49" charset="-122"/>
                <a:ea typeface="黑体" pitchFamily="49" charset="-122"/>
              </a:rPr>
              <a:t>高温合金研发中的应用</a:t>
            </a:r>
            <a:endParaRPr lang="zh-CN" altLang="en-US" sz="480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224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叶片部件在显微组织上存在不均匀性，其不同部位的</a:t>
            </a:r>
            <a:r>
              <a:rPr lang="zh-CN" altLang="en-US" sz="2400" smtClean="0"/>
              <a:t>力学性能</a:t>
            </a:r>
            <a:r>
              <a:rPr lang="zh-CN" altLang="en-US" sz="2400"/>
              <a:t>也各不相同。单晶叶片部件由于其形状复杂，不同</a:t>
            </a:r>
            <a:r>
              <a:rPr lang="zh-CN" altLang="en-US" sz="2400" smtClean="0"/>
              <a:t>部位</a:t>
            </a:r>
            <a:r>
              <a:rPr lang="zh-CN" altLang="en-US" sz="2400"/>
              <a:t>厚度不一，在通过定向凝固法制备的时候，就会产生</a:t>
            </a:r>
            <a:r>
              <a:rPr lang="zh-CN" altLang="en-US" sz="2400" smtClean="0"/>
              <a:t>温度梯度</a:t>
            </a:r>
            <a:r>
              <a:rPr lang="zh-CN" altLang="en-US" sz="2400"/>
              <a:t>的改变，从而其成分有</a:t>
            </a:r>
            <a:r>
              <a:rPr lang="zh-CN" altLang="en-US" sz="2400" smtClean="0"/>
              <a:t>偏析</a:t>
            </a:r>
            <a:endParaRPr lang="en-US" altLang="zh-CN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/>
              <a:t>并且</a:t>
            </a:r>
            <a:r>
              <a:rPr lang="zh-CN" altLang="en-US" sz="2400"/>
              <a:t>组织也有不同。叶片</a:t>
            </a:r>
            <a:r>
              <a:rPr lang="zh-CN" altLang="en-US" sz="2400" smtClean="0"/>
              <a:t>在</a:t>
            </a:r>
            <a:endParaRPr lang="en-US" altLang="zh-CN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/>
              <a:t>服役</a:t>
            </a:r>
            <a:r>
              <a:rPr lang="zh-CN" altLang="en-US" sz="2400"/>
              <a:t>过程中，就会产生</a:t>
            </a:r>
            <a:r>
              <a:rPr lang="zh-CN" altLang="en-US" sz="2400" smtClean="0"/>
              <a:t>力学</a:t>
            </a:r>
            <a:endParaRPr lang="en-US" altLang="zh-CN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/>
              <a:t>性能</a:t>
            </a:r>
            <a:r>
              <a:rPr lang="zh-CN" altLang="en-US" sz="2400"/>
              <a:t>的不一致，对结构和</a:t>
            </a:r>
            <a:r>
              <a:rPr lang="zh-CN" altLang="en-US" sz="2400" smtClean="0"/>
              <a:t>强</a:t>
            </a:r>
            <a:endParaRPr lang="en-US" altLang="zh-CN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/>
              <a:t>度设计</a:t>
            </a:r>
            <a:r>
              <a:rPr lang="zh-CN" altLang="en-US" sz="2400"/>
              <a:t>是一个挑战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57" y="3222451"/>
            <a:ext cx="46672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微型试样的力学性能检测</a:t>
            </a:r>
          </a:p>
        </p:txBody>
      </p:sp>
    </p:spTree>
    <p:extLst>
      <p:ext uri="{BB962C8B-B14F-4D97-AF65-F5344CB8AC3E}">
        <p14:creationId xmlns:p14="http://schemas.microsoft.com/office/powerpoint/2010/main" val="372199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smtClean="0"/>
              <a:t>Uchic</a:t>
            </a:r>
            <a:r>
              <a:rPr lang="zh-CN" altLang="en-US" sz="2400" smtClean="0"/>
              <a:t>等对</a:t>
            </a:r>
            <a:r>
              <a:rPr lang="zh-CN" altLang="en-US" sz="2400"/>
              <a:t>镍基单晶高温合金进行了微小样品的单轴压缩</a:t>
            </a:r>
            <a:r>
              <a:rPr lang="zh-CN" altLang="en-US" sz="2400" smtClean="0"/>
              <a:t>实验</a:t>
            </a:r>
            <a:r>
              <a:rPr lang="zh-CN" altLang="en-US" sz="2400"/>
              <a:t>，通过 </a:t>
            </a:r>
            <a:r>
              <a:rPr lang="en-US" altLang="zh-CN" sz="2400"/>
              <a:t>FIB</a:t>
            </a:r>
            <a:r>
              <a:rPr lang="zh-CN" altLang="en-US" sz="2400"/>
              <a:t>对大块试样进行切取，发现在样品直径为 </a:t>
            </a:r>
            <a:r>
              <a:rPr lang="en-US" altLang="zh-CN" sz="2400"/>
              <a:t>10 </a:t>
            </a:r>
            <a:r>
              <a:rPr lang="en-US" altLang="zh-CN" sz="2400" smtClean="0"/>
              <a:t>μm</a:t>
            </a:r>
            <a:r>
              <a:rPr lang="zh-CN" altLang="en-US" sz="2400" smtClean="0"/>
              <a:t>时</a:t>
            </a:r>
            <a:r>
              <a:rPr lang="zh-CN" altLang="en-US" sz="2400"/>
              <a:t>其压缩力学行为与大块样品无明显区别，但当样品直径</a:t>
            </a:r>
            <a:r>
              <a:rPr lang="zh-CN" altLang="en-US" sz="2400" smtClean="0"/>
              <a:t>为</a:t>
            </a:r>
            <a:r>
              <a:rPr lang="en-US" altLang="zh-CN" sz="2400" smtClean="0"/>
              <a:t>5 </a:t>
            </a:r>
            <a:r>
              <a:rPr lang="en-US" altLang="zh-CN" sz="2400"/>
              <a:t>μm</a:t>
            </a:r>
            <a:r>
              <a:rPr lang="zh-CN" altLang="en-US" sz="2400"/>
              <a:t>甚至更小的 </a:t>
            </a:r>
            <a:r>
              <a:rPr lang="en-US" altLang="zh-CN" sz="2400"/>
              <a:t>2 μm</a:t>
            </a:r>
            <a:r>
              <a:rPr lang="zh-CN" altLang="en-US" sz="2400"/>
              <a:t>时，压缩力学性能会明显降低。</a:t>
            </a:r>
            <a:r>
              <a:rPr lang="zh-CN" altLang="en-US" sz="2400" smtClean="0"/>
              <a:t>通过确定</a:t>
            </a:r>
            <a:r>
              <a:rPr lang="zh-CN" altLang="en-US" sz="2400"/>
              <a:t>样品尺寸对材料性能影响的内在机理，从而量化其</a:t>
            </a:r>
            <a:r>
              <a:rPr lang="zh-CN" altLang="en-US" sz="2400" smtClean="0"/>
              <a:t>影响程度</a:t>
            </a:r>
            <a:r>
              <a:rPr lang="zh-CN" altLang="en-US" sz="2400"/>
              <a:t>，将对材料部件</a:t>
            </a:r>
            <a:r>
              <a:rPr lang="zh-CN" altLang="en-US" sz="2400" smtClean="0"/>
              <a:t>性能</a:t>
            </a:r>
            <a:endParaRPr lang="en-US" altLang="zh-CN" sz="240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smtClean="0"/>
              <a:t>的</a:t>
            </a:r>
            <a:r>
              <a:rPr lang="zh-CN" altLang="en-US" sz="2400"/>
              <a:t>预测和验证至关重要。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微型试样的力学性能检测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72" y="3933056"/>
            <a:ext cx="46386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013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美国</a:t>
            </a:r>
            <a:r>
              <a:rPr lang="en-US" altLang="zh-CN" dirty="0" smtClean="0"/>
              <a:t>MGI</a:t>
            </a:r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2"/>
              </a:rPr>
              <a:t>www.mgi.gov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433803" cy="39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46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高温合金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http://5b0988e595225.cdn.sohucs.com/images/20170930/5229e54bf8dd454ca12b95a33508d28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41192"/>
            <a:ext cx="365440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ss1.bdstatic.com/9vo3dSag_xI4khGkpoWK1HF6hhy/baike/c0%3Dbaike220%2C5%2C5%2C220%2C73/sign=ad86f8c63ea85edfee81f671283d6246/7e3e6709c93d70cf2a703b9bf2dcd100bba12b9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41192"/>
            <a:ext cx="3406424" cy="235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26192077584&amp;di=5cf24c225bc3fd51f47ab7976d15b1b7&amp;imgtype=0&amp;src=http%3A%2F%2Fpic19.photophoto.cn%2F20110519%2F0014026927612455_b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5" b="10911"/>
          <a:stretch/>
        </p:blipFill>
        <p:spPr bwMode="auto">
          <a:xfrm>
            <a:off x="1211590" y="1556792"/>
            <a:ext cx="6396783" cy="26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2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镍基高温合金</a:t>
            </a:r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845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成分复杂：</a:t>
            </a:r>
            <a:endParaRPr lang="en-US" altLang="zh-CN" sz="2800" smtClean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镍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高温合金的合金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成分通常由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以上的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元素组成，包括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Ni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Fe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Cr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Mo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Al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Ti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Nb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Ta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Hf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Zr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等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。合金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成份一般多于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元素。</a:t>
            </a:r>
            <a:endParaRPr lang="en-US" altLang="zh-CN" sz="240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工艺复杂：</a:t>
            </a:r>
            <a:endParaRPr lang="en-US" altLang="zh-CN" sz="2800" smtClean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镍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基高温合金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可以采用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不同的制造工艺技术路线，使得其组织和性能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千变万化。</a:t>
            </a:r>
            <a:endParaRPr lang="en-US" altLang="zh-CN" sz="240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使用条件苛刻</a:t>
            </a:r>
            <a:endParaRPr lang="en-US" altLang="zh-CN" sz="280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镍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基高温合金通常要在高温、高压和高腐蚀的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条件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下长时间、稳定可靠地工作运转，特别是对于航空和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地面用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燃气轮机，需要具有优异的综合性能，包括在高温条件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下的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组织稳定性、抗氧化、抗腐蚀、拉伸强度、蠕变和疲劳等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使役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性能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en-US" altLang="zh-CN" sz="240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05651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高温合金</a:t>
            </a:r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仅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就含有</a:t>
            </a:r>
            <a:r>
              <a:rPr lang="en-US" altLang="zh-CN" sz="240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240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个合金元素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的镍基高温合金成分并且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只针对</a:t>
            </a:r>
            <a:r>
              <a:rPr lang="zh-CN" altLang="en-US" sz="240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一个</a:t>
            </a:r>
            <a:r>
              <a:rPr lang="zh-CN" altLang="en-US" sz="240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使用性能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进行优化设计，假设每种合金元素成分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最优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含量的质量分数介于 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0~10%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，采用传统的试错法，以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每个合金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元素的 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％为增量水平设计试验，要完成合金成分的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全面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优化，实验需制备大约</a:t>
            </a:r>
            <a:r>
              <a:rPr lang="en-US" altLang="zh-CN" sz="240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108</a:t>
            </a:r>
            <a:r>
              <a:rPr lang="zh-CN" altLang="en-US" sz="240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合金用作检测、分析和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优化。这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显然超出了任何实验以及研究项目的能力和时间范畴。</a:t>
            </a:r>
          </a:p>
        </p:txBody>
      </p:sp>
    </p:spTree>
    <p:extLst>
      <p:ext uri="{BB962C8B-B14F-4D97-AF65-F5344CB8AC3E}">
        <p14:creationId xmlns:p14="http://schemas.microsoft.com/office/powerpoint/2010/main" val="234748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2407381" y="6099166"/>
            <a:ext cx="450067" cy="367202"/>
          </a:xfrm>
          <a:custGeom>
            <a:avLst/>
            <a:gdLst>
              <a:gd name="connsiteX0" fmla="*/ 0 w 448817"/>
              <a:gd name="connsiteY0" fmla="*/ 0 h 366522"/>
              <a:gd name="connsiteX1" fmla="*/ 0 w 448817"/>
              <a:gd name="connsiteY1" fmla="*/ 366522 h 366522"/>
              <a:gd name="connsiteX2" fmla="*/ 448817 w 448817"/>
              <a:gd name="connsiteY2" fmla="*/ 366522 h 366522"/>
              <a:gd name="connsiteX3" fmla="*/ 448817 w 448817"/>
              <a:gd name="connsiteY3" fmla="*/ 0 h 366522"/>
              <a:gd name="connsiteX4" fmla="*/ 0 w 448817"/>
              <a:gd name="connsiteY4" fmla="*/ 0 h 3665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8817" h="366522">
                <a:moveTo>
                  <a:pt x="0" y="0"/>
                </a:moveTo>
                <a:lnTo>
                  <a:pt x="0" y="366522"/>
                </a:lnTo>
                <a:lnTo>
                  <a:pt x="448817" y="366522"/>
                </a:lnTo>
                <a:lnTo>
                  <a:pt x="448817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650" tIns="45825" rIns="91650" bIns="45825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9679" y="6275515"/>
            <a:ext cx="450831" cy="367202"/>
          </a:xfrm>
          <a:custGeom>
            <a:avLst/>
            <a:gdLst>
              <a:gd name="connsiteX0" fmla="*/ 0 w 449579"/>
              <a:gd name="connsiteY0" fmla="*/ 0 h 366522"/>
              <a:gd name="connsiteX1" fmla="*/ 0 w 449579"/>
              <a:gd name="connsiteY1" fmla="*/ 366522 h 366522"/>
              <a:gd name="connsiteX2" fmla="*/ 449579 w 449579"/>
              <a:gd name="connsiteY2" fmla="*/ 366522 h 366522"/>
              <a:gd name="connsiteX3" fmla="*/ 449579 w 449579"/>
              <a:gd name="connsiteY3" fmla="*/ 0 h 366522"/>
              <a:gd name="connsiteX4" fmla="*/ 0 w 449579"/>
              <a:gd name="connsiteY4" fmla="*/ 0 h 3665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9579" h="366522">
                <a:moveTo>
                  <a:pt x="0" y="0"/>
                </a:moveTo>
                <a:lnTo>
                  <a:pt x="0" y="366522"/>
                </a:lnTo>
                <a:lnTo>
                  <a:pt x="449579" y="366522"/>
                </a:lnTo>
                <a:lnTo>
                  <a:pt x="44957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650" tIns="45825" rIns="91650" bIns="45825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188841" y="3964662"/>
            <a:ext cx="256745" cy="187800"/>
          </a:xfrm>
          <a:custGeom>
            <a:avLst/>
            <a:gdLst>
              <a:gd name="connsiteX0" fmla="*/ 0 w 256032"/>
              <a:gd name="connsiteY0" fmla="*/ 0 h 187452"/>
              <a:gd name="connsiteX1" fmla="*/ 0 w 256032"/>
              <a:gd name="connsiteY1" fmla="*/ 187451 h 187452"/>
              <a:gd name="connsiteX2" fmla="*/ 256032 w 256032"/>
              <a:gd name="connsiteY2" fmla="*/ 187451 h 187452"/>
              <a:gd name="connsiteX3" fmla="*/ 256032 w 256032"/>
              <a:gd name="connsiteY3" fmla="*/ 0 h 187452"/>
              <a:gd name="connsiteX4" fmla="*/ 0 w 256032"/>
              <a:gd name="connsiteY4" fmla="*/ 0 h 187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6032" h="187452">
                <a:moveTo>
                  <a:pt x="0" y="0"/>
                </a:moveTo>
                <a:lnTo>
                  <a:pt x="0" y="187451"/>
                </a:lnTo>
                <a:lnTo>
                  <a:pt x="256032" y="187451"/>
                </a:lnTo>
                <a:lnTo>
                  <a:pt x="256032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650" tIns="45825" rIns="91650" bIns="45825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787386" y="3948629"/>
            <a:ext cx="257509" cy="186273"/>
          </a:xfrm>
          <a:custGeom>
            <a:avLst/>
            <a:gdLst>
              <a:gd name="connsiteX0" fmla="*/ 0 w 256794"/>
              <a:gd name="connsiteY0" fmla="*/ 0 h 185928"/>
              <a:gd name="connsiteX1" fmla="*/ 0 w 256794"/>
              <a:gd name="connsiteY1" fmla="*/ 185928 h 185928"/>
              <a:gd name="connsiteX2" fmla="*/ 256794 w 256794"/>
              <a:gd name="connsiteY2" fmla="*/ 185928 h 185928"/>
              <a:gd name="connsiteX3" fmla="*/ 256794 w 256794"/>
              <a:gd name="connsiteY3" fmla="*/ 0 h 185928"/>
              <a:gd name="connsiteX4" fmla="*/ 0 w 256794"/>
              <a:gd name="connsiteY4" fmla="*/ 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6794" h="185928">
                <a:moveTo>
                  <a:pt x="0" y="0"/>
                </a:moveTo>
                <a:lnTo>
                  <a:pt x="0" y="185928"/>
                </a:lnTo>
                <a:lnTo>
                  <a:pt x="256794" y="185928"/>
                </a:lnTo>
                <a:lnTo>
                  <a:pt x="256794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650" tIns="45825" rIns="91650" bIns="45825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424136" y="3934889"/>
            <a:ext cx="257509" cy="187036"/>
          </a:xfrm>
          <a:custGeom>
            <a:avLst/>
            <a:gdLst>
              <a:gd name="connsiteX0" fmla="*/ 0 w 256794"/>
              <a:gd name="connsiteY0" fmla="*/ 0 h 186690"/>
              <a:gd name="connsiteX1" fmla="*/ 0 w 256794"/>
              <a:gd name="connsiteY1" fmla="*/ 186689 h 186690"/>
              <a:gd name="connsiteX2" fmla="*/ 256794 w 256794"/>
              <a:gd name="connsiteY2" fmla="*/ 186689 h 186690"/>
              <a:gd name="connsiteX3" fmla="*/ 256794 w 256794"/>
              <a:gd name="connsiteY3" fmla="*/ 0 h 186690"/>
              <a:gd name="connsiteX4" fmla="*/ 0 w 256794"/>
              <a:gd name="connsiteY4" fmla="*/ 0 h 186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6794" h="186690">
                <a:moveTo>
                  <a:pt x="0" y="0"/>
                </a:moveTo>
                <a:lnTo>
                  <a:pt x="0" y="186689"/>
                </a:lnTo>
                <a:lnTo>
                  <a:pt x="256794" y="186689"/>
                </a:lnTo>
                <a:lnTo>
                  <a:pt x="256794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650" tIns="45825" rIns="91650" bIns="45825"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/>
          <a:srcRect l="17615" t="11066" r="25401"/>
          <a:stretch/>
        </p:blipFill>
        <p:spPr bwMode="auto">
          <a:xfrm>
            <a:off x="1309728" y="1586"/>
            <a:ext cx="5637776" cy="6104576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7884368" y="1327141"/>
            <a:ext cx="305649" cy="4682271"/>
          </a:xfrm>
          <a:prstGeom prst="rect">
            <a:avLst/>
          </a:prstGeom>
          <a:noFill/>
        </p:spPr>
        <p:txBody>
          <a:bodyPr wrap="none" lIns="0" tIns="0" rIns="0" bIns="45825" rtlCol="0">
            <a:spAutoFit/>
          </a:bodyPr>
          <a:lstStyle/>
          <a:p>
            <a:pPr>
              <a:lnSpc>
                <a:spcPts val="2305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航</a:t>
            </a:r>
          </a:p>
          <a:p>
            <a:pPr>
              <a:lnSpc>
                <a:spcPts val="2806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空</a:t>
            </a:r>
          </a:p>
          <a:p>
            <a:pPr>
              <a:lnSpc>
                <a:spcPts val="2806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发</a:t>
            </a:r>
          </a:p>
          <a:p>
            <a:pPr>
              <a:lnSpc>
                <a:spcPts val="2806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动</a:t>
            </a:r>
          </a:p>
          <a:p>
            <a:pPr>
              <a:lnSpc>
                <a:spcPts val="2806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机</a:t>
            </a:r>
          </a:p>
          <a:p>
            <a:pPr>
              <a:lnSpc>
                <a:spcPts val="2806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叶</a:t>
            </a:r>
          </a:p>
          <a:p>
            <a:pPr>
              <a:lnSpc>
                <a:spcPts val="2806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片</a:t>
            </a:r>
          </a:p>
          <a:p>
            <a:pPr>
              <a:lnSpc>
                <a:spcPts val="2806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及</a:t>
            </a:r>
          </a:p>
          <a:p>
            <a:pPr>
              <a:lnSpc>
                <a:spcPts val="2806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其</a:t>
            </a:r>
          </a:p>
          <a:p>
            <a:pPr>
              <a:lnSpc>
                <a:spcPts val="2806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组</a:t>
            </a:r>
          </a:p>
          <a:p>
            <a:pPr>
              <a:lnSpc>
                <a:spcPts val="2806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织</a:t>
            </a:r>
          </a:p>
          <a:p>
            <a:pPr>
              <a:lnSpc>
                <a:spcPts val="2806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结</a:t>
            </a:r>
          </a:p>
          <a:p>
            <a:pPr>
              <a:lnSpc>
                <a:spcPts val="2806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构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4385" y="3510052"/>
            <a:ext cx="5440019" cy="2949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82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自 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世纪 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80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年代开始，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单晶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镍基高温合金从第 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 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代发展到当前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在研的以添加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铂族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金属 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Ru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Pt 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 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Ir 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等合金化元素为特征的第 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 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代和第 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 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代。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每一代单晶高温合金都比上一代的耐高温性能提高了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20~30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℃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，其研制到应用的时间周期约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8~10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年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。高温合金材料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成分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组织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性能的精确调控是其研制的技术难点，其研制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</a:t>
            </a:r>
            <a:r>
              <a:rPr lang="zh-CN" altLang="en-US" sz="240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时间</a:t>
            </a:r>
            <a:r>
              <a:rPr lang="zh-CN" altLang="en-US" sz="240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长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zh-CN" altLang="en-US" sz="240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投入大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带来的高风险是其研究和发展的瓶颈。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镍基高温合金的发展</a:t>
            </a:r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7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镍基高温合金的发展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当前，镍基高温合金材料在其相应产品和部件的设计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实践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中，材料工程师通常需要保障提供强度设计和寿命分析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过程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中至关重要的性能数据库。为了获得可靠的性能数据库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，需要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确定材料标准和工艺标准、制备足够批次的材料、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加工宏观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试样以及表征检测设计所需的性能数据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89759"/>
            <a:ext cx="60960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94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定量预测和描述材料成分、组织和性能关系的集成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计算技术（</a:t>
            </a:r>
            <a:r>
              <a:rPr lang="en-US" altLang="zh-CN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ICME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）是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镍基高温合金未来研究发展的趋势，需要集成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基于</a:t>
            </a:r>
            <a:r>
              <a:rPr lang="en-US" altLang="zh-CN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MGE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的可靠的材料计算工具、准确的材料数据库和高通量的材料表征检测工具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en-US" altLang="zh-CN" sz="240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目前还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无法完全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实现材料成分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组织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性能相互关系的定量预测和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描述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的条件下，更需要集成和发展高通量的材料表征检测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工具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，以获得可靠的材料数据、验证材料计算工具并为其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提供关键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可检测的物理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参数，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发现新现象、发现新材料、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并且引领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和推动材料计算工具与数据库的发展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en-US" altLang="zh-CN" sz="240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集成</a:t>
            </a:r>
            <a:r>
              <a:rPr lang="en-US" altLang="zh-CN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MGE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方法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的设计可以加快材料从研发到市场应用转化，通用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电气公司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 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年时间成功设计并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应用</a:t>
            </a:r>
            <a:r>
              <a:rPr lang="en-US" altLang="zh-CN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GTD262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镍基高温合金的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成功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经验也验证了这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一点。</a:t>
            </a:r>
            <a:endParaRPr lang="zh-CN" altLang="en-US" sz="24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镍基高温合金的发展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6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1410</Words>
  <Application>Microsoft Office PowerPoint</Application>
  <PresentationFormat>全屏显示(4:3)</PresentationFormat>
  <Paragraphs>95</Paragraphs>
  <Slides>22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材料高通量实验技术应用实例</vt:lpstr>
      <vt:lpstr>PowerPoint 演示文稿</vt:lpstr>
      <vt:lpstr>高温合金</vt:lpstr>
      <vt:lpstr>镍基高温合金</vt:lpstr>
      <vt:lpstr>高温合金</vt:lpstr>
      <vt:lpstr>PowerPoint 演示文稿</vt:lpstr>
      <vt:lpstr>镍基高温合金的发展</vt:lpstr>
      <vt:lpstr>镍基高温合金的发展</vt:lpstr>
      <vt:lpstr>镍基高温合金的发展</vt:lpstr>
      <vt:lpstr>高通量实验技术在高温合金研发中的应用——之一</vt:lpstr>
      <vt:lpstr>高通量合金制备及其关键热力学和动力学数据的高通量采集</vt:lpstr>
      <vt:lpstr>高通量合金制备及其关键热力学和动力学数据的高通量采集</vt:lpstr>
      <vt:lpstr>高通量合金制备及其关键热力学和动力学数据的高通量采集</vt:lpstr>
      <vt:lpstr>高通量实验技术在高温合金研发中的应用——之二</vt:lpstr>
      <vt:lpstr>显微组织的多尺度和多维度表征</vt:lpstr>
      <vt:lpstr>显微组织的多尺度和多维度表征</vt:lpstr>
      <vt:lpstr>显微组织的多尺度和多维度表征</vt:lpstr>
      <vt:lpstr>显微组织的多尺度和多维度表征</vt:lpstr>
      <vt:lpstr>高通量实验技术在高温合金研发中的应用——之三</vt:lpstr>
      <vt:lpstr>微型试样的力学性能检测</vt:lpstr>
      <vt:lpstr>微型试样的力学性能检测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hhy</dc:creator>
  <cp:lastModifiedBy>huanghy</cp:lastModifiedBy>
  <cp:revision>32</cp:revision>
  <dcterms:created xsi:type="dcterms:W3CDTF">2018-01-27T02:03:49Z</dcterms:created>
  <dcterms:modified xsi:type="dcterms:W3CDTF">2018-05-18T07:33:54Z</dcterms:modified>
</cp:coreProperties>
</file>