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5" r:id="rId4"/>
    <p:sldId id="276" r:id="rId5"/>
    <p:sldId id="27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8" r:id="rId16"/>
    <p:sldId id="265" r:id="rId17"/>
    <p:sldId id="266" r:id="rId18"/>
    <p:sldId id="273" r:id="rId19"/>
    <p:sldId id="274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0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5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70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3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55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59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5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0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2DEA950-91EA-44C5-839A-85740859EEEF}" type="datetimeFigureOut">
              <a:rPr lang="zh-CN" altLang="en-US" smtClean="0"/>
              <a:t>2018/5/24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D75DAD8-D9A3-4D39-851B-AB7F61250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8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12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744E5B-1514-4B11-96BB-0997A0493B24}"/>
              </a:ext>
            </a:extLst>
          </p:cNvPr>
          <p:cNvSpPr txBox="1"/>
          <p:nvPr/>
        </p:nvSpPr>
        <p:spPr>
          <a:xfrm>
            <a:off x="848798" y="2228671"/>
            <a:ext cx="744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基于组合芯片的方法</a:t>
            </a:r>
            <a:endParaRPr lang="en-US" altLang="zh-CN" sz="3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快速构建</a:t>
            </a:r>
            <a:r>
              <a:rPr lang="en-US" altLang="zh-CN" sz="3600" b="1" dirty="0">
                <a:solidFill>
                  <a:schemeClr val="bg1"/>
                </a:solidFill>
              </a:rPr>
              <a:t>Fe-Cr-Ni</a:t>
            </a:r>
            <a:r>
              <a:rPr lang="zh-CN" altLang="en-US" sz="3600" b="1" dirty="0">
                <a:solidFill>
                  <a:schemeClr val="bg1"/>
                </a:solidFill>
              </a:rPr>
              <a:t>成分相图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CD93AE-DDFA-49BE-A609-274CD5DE9C8F}"/>
              </a:ext>
            </a:extLst>
          </p:cNvPr>
          <p:cNvSpPr txBox="1"/>
          <p:nvPr/>
        </p:nvSpPr>
        <p:spPr>
          <a:xfrm>
            <a:off x="4143880" y="5602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国家材料服役安全中心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294DF7-1790-4522-A948-36EC1CFC2B06}"/>
              </a:ext>
            </a:extLst>
          </p:cNvPr>
          <p:cNvSpPr txBox="1"/>
          <p:nvPr/>
        </p:nvSpPr>
        <p:spPr>
          <a:xfrm>
            <a:off x="6758683" y="56020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赵朝阳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94979-AA05-4989-9E66-86DE1CC493B6}"/>
              </a:ext>
            </a:extLst>
          </p:cNvPr>
          <p:cNvSpPr txBox="1"/>
          <p:nvPr/>
        </p:nvSpPr>
        <p:spPr>
          <a:xfrm>
            <a:off x="7757659" y="5602026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b20170427</a:t>
            </a: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4DBAD3-783C-49C9-9A83-62F207A3E8CA}"/>
              </a:ext>
            </a:extLst>
          </p:cNvPr>
          <p:cNvSpPr txBox="1"/>
          <p:nvPr/>
        </p:nvSpPr>
        <p:spPr>
          <a:xfrm>
            <a:off x="4428307" y="597135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新材料技术研究院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CD1B81-6152-461A-9110-45CC5C03C5EF}"/>
              </a:ext>
            </a:extLst>
          </p:cNvPr>
          <p:cNvSpPr txBox="1"/>
          <p:nvPr/>
        </p:nvSpPr>
        <p:spPr>
          <a:xfrm>
            <a:off x="4428307" y="63406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新材料技术研究院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67522B-E138-45F4-A2D4-32BFCEB8CCA0}"/>
              </a:ext>
            </a:extLst>
          </p:cNvPr>
          <p:cNvSpPr txBox="1"/>
          <p:nvPr/>
        </p:nvSpPr>
        <p:spPr>
          <a:xfrm>
            <a:off x="6758683" y="59559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赵新鹏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CE8D24-AF04-442A-8A81-916A126A7345}"/>
              </a:ext>
            </a:extLst>
          </p:cNvPr>
          <p:cNvSpPr txBox="1"/>
          <p:nvPr/>
        </p:nvSpPr>
        <p:spPr>
          <a:xfrm>
            <a:off x="6756488" y="62847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冯虹元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8F003-8A4D-4731-A75D-A8AF2ECEF552}"/>
              </a:ext>
            </a:extLst>
          </p:cNvPr>
          <p:cNvSpPr txBox="1"/>
          <p:nvPr/>
        </p:nvSpPr>
        <p:spPr>
          <a:xfrm>
            <a:off x="7778483" y="597135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G20179183</a:t>
            </a:r>
            <a:endParaRPr lang="zh-CN" altLang="en-US" dirty="0" err="1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7A0378-F9CD-4880-A493-119923D9AE24}"/>
              </a:ext>
            </a:extLst>
          </p:cNvPr>
          <p:cNvSpPr txBox="1"/>
          <p:nvPr/>
        </p:nvSpPr>
        <p:spPr>
          <a:xfrm>
            <a:off x="7776806" y="6290353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G20179116</a:t>
            </a:r>
            <a:endParaRPr lang="zh-CN" alt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8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0F4126-A7A3-4EC4-B14F-3434BD52249D}"/>
              </a:ext>
            </a:extLst>
          </p:cNvPr>
          <p:cNvSpPr txBox="1"/>
          <p:nvPr/>
        </p:nvSpPr>
        <p:spPr>
          <a:xfrm>
            <a:off x="0" y="46364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数据处理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</a:rPr>
              <a:t>XRF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B51A5A-24B3-49D4-A21E-DB59E0893733}"/>
              </a:ext>
            </a:extLst>
          </p:cNvPr>
          <p:cNvSpPr txBox="1"/>
          <p:nvPr/>
        </p:nvSpPr>
        <p:spPr>
          <a:xfrm>
            <a:off x="0" y="128921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XRF</a:t>
            </a:r>
            <a:r>
              <a:rPr lang="zh-CN" altLang="en-US" b="1" dirty="0">
                <a:solidFill>
                  <a:schemeClr val="bg1"/>
                </a:solidFill>
              </a:rPr>
              <a:t>的作用：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获取实验点的</a:t>
            </a:r>
            <a:r>
              <a:rPr lang="zh-CN" altLang="en-US" b="1" dirty="0">
                <a:solidFill>
                  <a:srgbClr val="00B050"/>
                </a:solidFill>
              </a:rPr>
              <a:t>元素种类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b="1" dirty="0">
                <a:solidFill>
                  <a:srgbClr val="00B050"/>
                </a:solidFill>
              </a:rPr>
              <a:t>元素含量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90CE5F-77D4-482A-B8F2-D5E1E284F894}"/>
              </a:ext>
            </a:extLst>
          </p:cNvPr>
          <p:cNvSpPr/>
          <p:nvPr/>
        </p:nvSpPr>
        <p:spPr>
          <a:xfrm>
            <a:off x="-14102" y="2219004"/>
            <a:ext cx="4570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元素种类：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根据标准元素峰的位置确定对应的元素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E56BD2-A7F8-42BD-A7ED-16335FE2C9F7}"/>
              </a:ext>
            </a:extLst>
          </p:cNvPr>
          <p:cNvSpPr txBox="1"/>
          <p:nvPr/>
        </p:nvSpPr>
        <p:spPr>
          <a:xfrm>
            <a:off x="-85097" y="2997956"/>
            <a:ext cx="50417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元素含量：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用标准元素的</a:t>
            </a:r>
            <a:r>
              <a:rPr lang="en-US" altLang="zh-CN" dirty="0">
                <a:solidFill>
                  <a:schemeClr val="bg1"/>
                </a:solidFill>
              </a:rPr>
              <a:t>XRF</a:t>
            </a:r>
            <a:r>
              <a:rPr lang="zh-CN" altLang="en-US" dirty="0">
                <a:solidFill>
                  <a:schemeClr val="bg1"/>
                </a:solidFill>
              </a:rPr>
              <a:t>曲线</a:t>
            </a:r>
            <a:r>
              <a:rPr lang="zh-CN" altLang="en-US" b="1" dirty="0">
                <a:solidFill>
                  <a:srgbClr val="FFFF00"/>
                </a:solidFill>
              </a:rPr>
              <a:t>拟合</a:t>
            </a:r>
            <a:r>
              <a:rPr lang="zh-CN" altLang="en-US" dirty="0">
                <a:solidFill>
                  <a:schemeClr val="bg1"/>
                </a:solidFill>
              </a:rPr>
              <a:t>实验所得</a:t>
            </a:r>
            <a:r>
              <a:rPr lang="en-US" altLang="zh-CN" dirty="0">
                <a:solidFill>
                  <a:schemeClr val="bg1"/>
                </a:solidFill>
              </a:rPr>
              <a:t>XRF</a:t>
            </a:r>
            <a:r>
              <a:rPr lang="zh-CN" altLang="en-US" dirty="0">
                <a:solidFill>
                  <a:schemeClr val="bg1"/>
                </a:solidFill>
              </a:rPr>
              <a:t>曲线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拟合方法：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rgbClr val="FFFF00"/>
                </a:solidFill>
              </a:rPr>
              <a:t>最小二乘法</a:t>
            </a:r>
            <a:endParaRPr lang="en-US" altLang="zh-CN" dirty="0">
              <a:solidFill>
                <a:srgbClr val="FFFF00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遗传算法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D14018-286C-48AE-9643-7E897C2157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11913" r="9714" b="8285"/>
          <a:stretch/>
        </p:blipFill>
        <p:spPr>
          <a:xfrm>
            <a:off x="5169575" y="713139"/>
            <a:ext cx="3692036" cy="18788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D51E80-54EA-4D3A-A8A0-B66454BF4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11913" r="9286" b="8285"/>
          <a:stretch/>
        </p:blipFill>
        <p:spPr>
          <a:xfrm>
            <a:off x="5169576" y="2728669"/>
            <a:ext cx="3692035" cy="1878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028BE9-E5FE-4D34-B6C0-35607597C5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11354" r="9429" b="8843"/>
          <a:stretch/>
        </p:blipFill>
        <p:spPr>
          <a:xfrm>
            <a:off x="5169576" y="4744201"/>
            <a:ext cx="3692035" cy="187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BCF43B-41C6-443E-84D9-3F07FC8C2E04}"/>
              </a:ext>
            </a:extLst>
          </p:cNvPr>
          <p:cNvSpPr txBox="1"/>
          <p:nvPr/>
        </p:nvSpPr>
        <p:spPr>
          <a:xfrm>
            <a:off x="0" y="46364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数据处理</a:t>
            </a:r>
            <a:r>
              <a:rPr lang="en-US" altLang="zh-CN" sz="2000" b="1" dirty="0">
                <a:solidFill>
                  <a:schemeClr val="bg1"/>
                </a:solidFill>
              </a:rPr>
              <a:t>-</a:t>
            </a:r>
            <a:r>
              <a:rPr lang="en-US" altLang="zh-CN" sz="1800" b="1" dirty="0">
                <a:solidFill>
                  <a:schemeClr val="bg1"/>
                </a:solidFill>
              </a:rPr>
              <a:t>XRD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BA23906-890C-4EEF-91D9-8A46CD385CEC}"/>
              </a:ext>
            </a:extLst>
          </p:cNvPr>
          <p:cNvGrpSpPr/>
          <p:nvPr/>
        </p:nvGrpSpPr>
        <p:grpSpPr>
          <a:xfrm>
            <a:off x="240083" y="5232733"/>
            <a:ext cx="4901731" cy="1537560"/>
            <a:chOff x="0" y="2289094"/>
            <a:chExt cx="4901731" cy="153756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96B74B0-9584-45A1-845D-DFF72CE09088}"/>
                </a:ext>
              </a:extLst>
            </p:cNvPr>
            <p:cNvSpPr txBox="1"/>
            <p:nvPr/>
          </p:nvSpPr>
          <p:spPr>
            <a:xfrm>
              <a:off x="0" y="22890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处理流程：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D5BE3E3-A8F6-49B9-9441-997CF6137386}"/>
                </a:ext>
              </a:extLst>
            </p:cNvPr>
            <p:cNvSpPr txBox="1"/>
            <p:nvPr/>
          </p:nvSpPr>
          <p:spPr>
            <a:xfrm>
              <a:off x="106829" y="2740156"/>
              <a:ext cx="4599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截选可靠范围内的实验数据（</a:t>
              </a:r>
              <a:r>
                <a:rPr lang="en-US" altLang="zh-CN" dirty="0">
                  <a:solidFill>
                    <a:schemeClr val="bg1"/>
                  </a:solidFill>
                </a:rPr>
                <a:t>15°~2θ~50°</a:t>
              </a:r>
              <a:r>
                <a:rPr lang="zh-CN" altLang="en-US" dirty="0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398B583-FF64-46E6-A669-6B3C22E2A8C1}"/>
                </a:ext>
              </a:extLst>
            </p:cNvPr>
            <p:cNvSpPr txBox="1"/>
            <p:nvPr/>
          </p:nvSpPr>
          <p:spPr>
            <a:xfrm>
              <a:off x="106829" y="3098739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寻找</a:t>
              </a:r>
              <a:r>
                <a:rPr lang="en-US" altLang="zh-CN" dirty="0">
                  <a:solidFill>
                    <a:schemeClr val="bg1"/>
                  </a:solidFill>
                </a:rPr>
                <a:t>XRD</a:t>
              </a:r>
              <a:r>
                <a:rPr lang="zh-CN" altLang="en-US" dirty="0">
                  <a:solidFill>
                    <a:schemeClr val="bg1"/>
                  </a:solidFill>
                </a:rPr>
                <a:t>曲线的特征峰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A06291-C18C-4FAF-872C-A759E986308A}"/>
                </a:ext>
              </a:extLst>
            </p:cNvPr>
            <p:cNvSpPr txBox="1"/>
            <p:nvPr/>
          </p:nvSpPr>
          <p:spPr>
            <a:xfrm>
              <a:off x="106829" y="3457322"/>
              <a:ext cx="47949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以特征峰作为数据特征进行层次聚类（</a:t>
              </a:r>
              <a:r>
                <a:rPr lang="en-US" altLang="zh-CN" dirty="0">
                  <a:solidFill>
                    <a:schemeClr val="bg1"/>
                  </a:solidFill>
                </a:rPr>
                <a:t>11</a:t>
              </a:r>
              <a:r>
                <a:rPr lang="zh-CN" altLang="en-US" dirty="0">
                  <a:solidFill>
                    <a:schemeClr val="bg1"/>
                  </a:solidFill>
                </a:rPr>
                <a:t>类）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ECC1CF89-D8D2-46B7-BD0B-107E5C20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137" y="1558306"/>
            <a:ext cx="4995726" cy="3741388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0EFD0B-67D1-4589-8D69-22C00D82D32A}"/>
              </a:ext>
            </a:extLst>
          </p:cNvPr>
          <p:cNvGrpSpPr/>
          <p:nvPr/>
        </p:nvGrpSpPr>
        <p:grpSpPr>
          <a:xfrm>
            <a:off x="58448" y="1012999"/>
            <a:ext cx="7047366" cy="389708"/>
            <a:chOff x="58448" y="1012999"/>
            <a:chExt cx="7047366" cy="38970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49FB0C2-54B7-4194-8AD0-C62D0AD3F709}"/>
                </a:ext>
              </a:extLst>
            </p:cNvPr>
            <p:cNvSpPr txBox="1"/>
            <p:nvPr/>
          </p:nvSpPr>
          <p:spPr>
            <a:xfrm>
              <a:off x="58448" y="1012999"/>
              <a:ext cx="2972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b="1" dirty="0">
                  <a:solidFill>
                    <a:schemeClr val="bg1"/>
                  </a:solidFill>
                </a:rPr>
                <a:t>XRD</a:t>
              </a:r>
              <a:r>
                <a:rPr lang="zh-CN" altLang="en-US" b="1" dirty="0">
                  <a:solidFill>
                    <a:schemeClr val="bg1"/>
                  </a:solidFill>
                </a:rPr>
                <a:t>衍射能谱</a:t>
              </a:r>
              <a:r>
                <a:rPr lang="en-US" altLang="zh-CN" b="1" dirty="0">
                  <a:solidFill>
                    <a:schemeClr val="bg1"/>
                  </a:solidFill>
                </a:rPr>
                <a:t>(</a:t>
              </a:r>
              <a:r>
                <a:rPr lang="zh-CN" altLang="en-US" b="1" dirty="0">
                  <a:solidFill>
                    <a:schemeClr val="bg1"/>
                  </a:solidFill>
                </a:rPr>
                <a:t>对照</a:t>
              </a:r>
              <a:r>
                <a:rPr lang="en-US" altLang="zh-CN" b="1" dirty="0">
                  <a:solidFill>
                    <a:schemeClr val="bg1"/>
                  </a:solidFill>
                </a:rPr>
                <a:t>JCPDS)</a:t>
              </a:r>
              <a:r>
                <a:rPr lang="zh-CN" altLang="en-US" b="1" dirty="0">
                  <a:solidFill>
                    <a:schemeClr val="bg1"/>
                  </a:solidFill>
                </a:rPr>
                <a:t>：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2F02ECC-7CBF-4A89-B541-8CBA9902C122}"/>
                </a:ext>
              </a:extLst>
            </p:cNvPr>
            <p:cNvSpPr/>
            <p:nvPr/>
          </p:nvSpPr>
          <p:spPr>
            <a:xfrm>
              <a:off x="2766164" y="1033375"/>
              <a:ext cx="43396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可得到实验点的</a:t>
              </a:r>
              <a:r>
                <a:rPr lang="zh-CN" altLang="en-US" dirty="0">
                  <a:solidFill>
                    <a:srgbClr val="FFFF00"/>
                  </a:solidFill>
                </a:rPr>
                <a:t>相</a:t>
              </a:r>
              <a:r>
                <a:rPr lang="zh-CN" altLang="en-US" dirty="0">
                  <a:solidFill>
                    <a:schemeClr val="bg1"/>
                  </a:solidFill>
                </a:rPr>
                <a:t>、</a:t>
              </a:r>
              <a:r>
                <a:rPr lang="zh-CN" altLang="en-US" dirty="0">
                  <a:solidFill>
                    <a:srgbClr val="FFFF00"/>
                  </a:solidFill>
                </a:rPr>
                <a:t>显微结构</a:t>
              </a:r>
              <a:r>
                <a:rPr lang="zh-CN" altLang="en-US" dirty="0">
                  <a:solidFill>
                    <a:schemeClr val="bg1"/>
                  </a:solidFill>
                </a:rPr>
                <a:t>、</a:t>
              </a:r>
              <a:r>
                <a:rPr lang="zh-CN" altLang="en-US" dirty="0">
                  <a:solidFill>
                    <a:srgbClr val="FFFF00"/>
                  </a:solidFill>
                </a:rPr>
                <a:t>成分数据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59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0AE21-5478-471C-90BF-D6EDCF93F855}"/>
              </a:ext>
            </a:extLst>
          </p:cNvPr>
          <p:cNvSpPr txBox="1"/>
          <p:nvPr/>
        </p:nvSpPr>
        <p:spPr>
          <a:xfrm>
            <a:off x="0" y="463640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寻找特征峰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54D7B0-E1DA-430E-A223-CECE18A406C6}"/>
              </a:ext>
            </a:extLst>
          </p:cNvPr>
          <p:cNvSpPr txBox="1"/>
          <p:nvPr/>
        </p:nvSpPr>
        <p:spPr>
          <a:xfrm>
            <a:off x="437882" y="18593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插值法：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B96BB4-64E1-4DD4-AC21-A3254C2EF4AF}"/>
              </a:ext>
            </a:extLst>
          </p:cNvPr>
          <p:cNvSpPr txBox="1"/>
          <p:nvPr/>
        </p:nvSpPr>
        <p:spPr>
          <a:xfrm>
            <a:off x="1300767" y="2228671"/>
            <a:ext cx="7843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构造</a:t>
            </a:r>
            <a:r>
              <a:rPr lang="zh-CN" altLang="en-US" dirty="0">
                <a:solidFill>
                  <a:srgbClr val="00B050"/>
                </a:solidFill>
              </a:rPr>
              <a:t>拉格朗日插值多项式</a:t>
            </a:r>
            <a:r>
              <a:rPr lang="zh-CN" altLang="en-US" dirty="0">
                <a:solidFill>
                  <a:schemeClr val="bg1"/>
                </a:solidFill>
              </a:rPr>
              <a:t>，多项式一阶微分的结即特征峰的位置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rgbClr val="FFFF00"/>
                </a:solidFill>
              </a:rPr>
              <a:t>最高此项大于</a:t>
            </a:r>
            <a:r>
              <a:rPr lang="en-US" altLang="zh-CN" dirty="0">
                <a:solidFill>
                  <a:srgbClr val="FFFF00"/>
                </a:solidFill>
              </a:rPr>
              <a:t>4000</a:t>
            </a:r>
            <a:r>
              <a:rPr lang="zh-CN" altLang="en-US" dirty="0">
                <a:solidFill>
                  <a:srgbClr val="FFFF00"/>
                </a:solidFill>
              </a:rPr>
              <a:t>次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r>
              <a:rPr lang="zh-CN" altLang="en-US" dirty="0">
                <a:solidFill>
                  <a:schemeClr val="bg1"/>
                </a:solidFill>
              </a:rPr>
              <a:t>计算直接溢出，有函数过拟合的风险，</a:t>
            </a:r>
            <a:r>
              <a:rPr lang="zh-CN" altLang="en-US" dirty="0">
                <a:solidFill>
                  <a:srgbClr val="FF0000"/>
                </a:solidFill>
              </a:rPr>
              <a:t>不可行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FC153-94FB-4E08-B7BA-2D819A68B834}"/>
              </a:ext>
            </a:extLst>
          </p:cNvPr>
          <p:cNvSpPr txBox="1"/>
          <p:nvPr/>
        </p:nvSpPr>
        <p:spPr>
          <a:xfrm>
            <a:off x="437882" y="36697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临域极值法：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98C6B5-A93B-4813-AF4B-0BE2684186B0}"/>
              </a:ext>
            </a:extLst>
          </p:cNvPr>
          <p:cNvSpPr txBox="1"/>
          <p:nvPr/>
        </p:nvSpPr>
        <p:spPr>
          <a:xfrm>
            <a:off x="1300768" y="4023613"/>
            <a:ext cx="6503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方法：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chemeClr val="bg1"/>
                </a:solidFill>
              </a:rPr>
              <a:t>根据局部极值的特性筛选出所有极值点，再删去极小值点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>
                <a:solidFill>
                  <a:srgbClr val="00B050"/>
                </a:solidFill>
              </a:rPr>
              <a:t>可行</a:t>
            </a:r>
          </a:p>
        </p:txBody>
      </p:sp>
    </p:spTree>
    <p:extLst>
      <p:ext uri="{BB962C8B-B14F-4D97-AF65-F5344CB8AC3E}">
        <p14:creationId xmlns:p14="http://schemas.microsoft.com/office/powerpoint/2010/main" val="29173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08BC7C-6681-47A3-BC32-B791AE1EF943}"/>
              </a:ext>
            </a:extLst>
          </p:cNvPr>
          <p:cNvSpPr txBox="1"/>
          <p:nvPr/>
        </p:nvSpPr>
        <p:spPr>
          <a:xfrm>
            <a:off x="0" y="463640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寻找特征峰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667EFA-D7BD-4ACD-8D15-756C90CDF761}"/>
              </a:ext>
            </a:extLst>
          </p:cNvPr>
          <p:cNvSpPr txBox="1"/>
          <p:nvPr/>
        </p:nvSpPr>
        <p:spPr>
          <a:xfrm>
            <a:off x="1056068" y="1524069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统计得近</a:t>
            </a:r>
            <a:r>
              <a:rPr lang="en-US" altLang="zh-CN" dirty="0">
                <a:solidFill>
                  <a:schemeClr val="bg1"/>
                </a:solidFill>
              </a:rPr>
              <a:t>1000</a:t>
            </a:r>
            <a:r>
              <a:rPr lang="zh-CN" altLang="en-US" dirty="0">
                <a:solidFill>
                  <a:schemeClr val="bg1"/>
                </a:solidFill>
              </a:rPr>
              <a:t>个特征峰的</a:t>
            </a:r>
            <a:r>
              <a:rPr lang="en-US" altLang="zh-CN" dirty="0">
                <a:solidFill>
                  <a:schemeClr val="bg1"/>
                </a:solidFill>
              </a:rPr>
              <a:t>2θ</a:t>
            </a:r>
            <a:r>
              <a:rPr lang="zh-CN" altLang="en-US" dirty="0">
                <a:solidFill>
                  <a:schemeClr val="bg1"/>
                </a:solidFill>
              </a:rPr>
              <a:t>，去除冗余的信息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A332F0-7D93-41F2-B0F5-CD83F9D5DF2F}"/>
              </a:ext>
            </a:extLst>
          </p:cNvPr>
          <p:cNvSpPr txBox="1"/>
          <p:nvPr/>
        </p:nvSpPr>
        <p:spPr>
          <a:xfrm>
            <a:off x="0" y="11418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数据降维：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504A45-06CF-4D1A-88E9-677DAE037A88}"/>
              </a:ext>
            </a:extLst>
          </p:cNvPr>
          <p:cNvSpPr txBox="1"/>
          <p:nvPr/>
        </p:nvSpPr>
        <p:spPr>
          <a:xfrm>
            <a:off x="0" y="21699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数据降维技术：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6B6D68-BC8C-4B46-986A-51AE2786E8F5}"/>
              </a:ext>
            </a:extLst>
          </p:cNvPr>
          <p:cNvSpPr txBox="1"/>
          <p:nvPr/>
        </p:nvSpPr>
        <p:spPr>
          <a:xfrm>
            <a:off x="1073209" y="2556560"/>
            <a:ext cx="6937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奇异值分解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因子分析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独立元素分析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B050"/>
                </a:solidFill>
              </a:rPr>
              <a:t>主元素分析</a:t>
            </a:r>
            <a:r>
              <a:rPr lang="en-US" altLang="zh-CN" b="1" dirty="0">
                <a:solidFill>
                  <a:srgbClr val="00B050"/>
                </a:solidFill>
              </a:rPr>
              <a:t>(PCA)</a:t>
            </a: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计算特征值的协方差矩阵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计算协方差矩阵的特征值和特征向量</a:t>
            </a:r>
            <a:endParaRPr lang="en-US" altLang="zh-CN" dirty="0">
              <a:solidFill>
                <a:schemeClr val="bg1"/>
              </a:solidFill>
            </a:endParaRPr>
          </a:p>
          <a:p>
            <a:pPr marL="742950" lvl="1" indent="-285750" algn="l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/>
                </a:solidFill>
              </a:rPr>
              <a:t>特征向量对角元素按照从大到小的顺序排列，元素值越大，该特征的重要性越高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7257D6-B343-4EF4-A615-C313000573B5}"/>
              </a:ext>
            </a:extLst>
          </p:cNvPr>
          <p:cNvSpPr txBox="1"/>
          <p:nvPr/>
        </p:nvSpPr>
        <p:spPr>
          <a:xfrm>
            <a:off x="0" y="5069811"/>
            <a:ext cx="3139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降维结果：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	   1000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95</a:t>
            </a:r>
            <a:r>
              <a:rPr lang="zh-CN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个特征峰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0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C98858B-7F41-4282-B3E3-5662DBF5991C}"/>
              </a:ext>
            </a:extLst>
          </p:cNvPr>
          <p:cNvSpPr txBox="1"/>
          <p:nvPr/>
        </p:nvSpPr>
        <p:spPr>
          <a:xfrm>
            <a:off x="0" y="463640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B47028E-F47A-419B-8DE1-47CFD1451E8E}"/>
              </a:ext>
            </a:extLst>
          </p:cNvPr>
          <p:cNvSpPr txBox="1"/>
          <p:nvPr/>
        </p:nvSpPr>
        <p:spPr>
          <a:xfrm>
            <a:off x="540329" y="124396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选择聚类的理由：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5963F1-8D5C-4B6D-BF03-F1ED21C442FB}"/>
              </a:ext>
            </a:extLst>
          </p:cNvPr>
          <p:cNvSpPr/>
          <p:nvPr/>
        </p:nvSpPr>
        <p:spPr>
          <a:xfrm>
            <a:off x="2554117" y="1736408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没有训练样本</a:t>
            </a:r>
            <a:r>
              <a:rPr lang="zh-CN" altLang="en-US" dirty="0">
                <a:solidFill>
                  <a:schemeClr val="bg1"/>
                </a:solidFill>
              </a:rPr>
              <a:t>，只能使用非监督式学习的聚类方法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81C50-4923-4089-8618-FF7C2DE0828C}"/>
              </a:ext>
            </a:extLst>
          </p:cNvPr>
          <p:cNvSpPr txBox="1"/>
          <p:nvPr/>
        </p:nvSpPr>
        <p:spPr>
          <a:xfrm>
            <a:off x="609597" y="316975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可供选择聚类方法：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F4B86-151F-4A3F-B142-16130C72C467}"/>
              </a:ext>
            </a:extLst>
          </p:cNvPr>
          <p:cNvSpPr txBox="1"/>
          <p:nvPr/>
        </p:nvSpPr>
        <p:spPr>
          <a:xfrm>
            <a:off x="3183207" y="3925535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Euclidean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6203F9-DDF6-4536-AF32-75396169FD31}"/>
              </a:ext>
            </a:extLst>
          </p:cNvPr>
          <p:cNvSpPr txBox="1"/>
          <p:nvPr/>
        </p:nvSpPr>
        <p:spPr>
          <a:xfrm>
            <a:off x="5181602" y="3925535"/>
            <a:ext cx="1569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Manhattan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36B6E6-5CD4-48C7-AC62-5FD8D9DE7CB7}"/>
              </a:ext>
            </a:extLst>
          </p:cNvPr>
          <p:cNvSpPr txBox="1"/>
          <p:nvPr/>
        </p:nvSpPr>
        <p:spPr>
          <a:xfrm>
            <a:off x="3183207" y="4604327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Cosine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BD08E7-D6BF-453A-B0F5-B2353D3F1EDD}"/>
              </a:ext>
            </a:extLst>
          </p:cNvPr>
          <p:cNvSpPr txBox="1"/>
          <p:nvPr/>
        </p:nvSpPr>
        <p:spPr>
          <a:xfrm>
            <a:off x="5181602" y="4604326"/>
            <a:ext cx="118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Pearson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36B73-04E0-4B83-91A3-A8B81BF15ED5}"/>
              </a:ext>
            </a:extLst>
          </p:cNvPr>
          <p:cNvSpPr txBox="1"/>
          <p:nvPr/>
        </p:nvSpPr>
        <p:spPr>
          <a:xfrm>
            <a:off x="7361174" y="460432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JSD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0265A1-C5FF-4636-9D85-CA1240405446}"/>
              </a:ext>
            </a:extLst>
          </p:cNvPr>
          <p:cNvSpPr txBox="1"/>
          <p:nvPr/>
        </p:nvSpPr>
        <p:spPr>
          <a:xfrm>
            <a:off x="3191657" y="5283119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EMD</a:t>
            </a:r>
            <a:endParaRPr lang="zh-CN" altLang="en-US" sz="2400" dirty="0" err="1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BF5ED7-5509-4C20-B60B-C44F8F4FE7C7}"/>
              </a:ext>
            </a:extLst>
          </p:cNvPr>
          <p:cNvSpPr txBox="1"/>
          <p:nvPr/>
        </p:nvSpPr>
        <p:spPr>
          <a:xfrm>
            <a:off x="7361174" y="3925535"/>
            <a:ext cx="79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DTW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932B50-0FC8-46A6-A59E-5E74F7804CFB}"/>
              </a:ext>
            </a:extLst>
          </p:cNvPr>
          <p:cNvSpPr txBox="1"/>
          <p:nvPr/>
        </p:nvSpPr>
        <p:spPr>
          <a:xfrm>
            <a:off x="5181602" y="5283119"/>
            <a:ext cx="1252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NC-DTW</a:t>
            </a:r>
          </a:p>
        </p:txBody>
      </p:sp>
    </p:spTree>
    <p:extLst>
      <p:ext uri="{BB962C8B-B14F-4D97-AF65-F5344CB8AC3E}">
        <p14:creationId xmlns:p14="http://schemas.microsoft.com/office/powerpoint/2010/main" val="35973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12D024-A24E-4A45-B906-F154D1906FE0}"/>
              </a:ext>
            </a:extLst>
          </p:cNvPr>
          <p:cNvSpPr txBox="1"/>
          <p:nvPr/>
        </p:nvSpPr>
        <p:spPr>
          <a:xfrm>
            <a:off x="0" y="6436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07405BE-EC30-4413-8E86-15329A2D2B15}"/>
              </a:ext>
            </a:extLst>
          </p:cNvPr>
          <p:cNvGrpSpPr/>
          <p:nvPr/>
        </p:nvGrpSpPr>
        <p:grpSpPr>
          <a:xfrm>
            <a:off x="6379394" y="4680972"/>
            <a:ext cx="1800225" cy="2157115"/>
            <a:chOff x="1621414" y="2442729"/>
            <a:chExt cx="1800225" cy="215711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5473226-C171-4D29-894C-FE7EDC81D45A}"/>
                </a:ext>
              </a:extLst>
            </p:cNvPr>
            <p:cNvSpPr txBox="1"/>
            <p:nvPr/>
          </p:nvSpPr>
          <p:spPr>
            <a:xfrm>
              <a:off x="1824861" y="4138179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Euclidean</a:t>
              </a:r>
              <a:endParaRPr lang="zh-CN" altLang="en-US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58EA86A-E906-490D-BC3E-C85D8B23C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1414" y="2442729"/>
              <a:ext cx="1800225" cy="1695450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7EABAA-B486-4DB2-A3FB-293D1607AC37}"/>
              </a:ext>
            </a:extLst>
          </p:cNvPr>
          <p:cNvGrpSpPr/>
          <p:nvPr/>
        </p:nvGrpSpPr>
        <p:grpSpPr>
          <a:xfrm>
            <a:off x="6462182" y="521252"/>
            <a:ext cx="1838325" cy="2079595"/>
            <a:chOff x="4170879" y="2734987"/>
            <a:chExt cx="1838325" cy="207959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FA37F3-BC13-43FD-A0E7-B0BCB9F0D2C6}"/>
                </a:ext>
              </a:extLst>
            </p:cNvPr>
            <p:cNvSpPr txBox="1"/>
            <p:nvPr/>
          </p:nvSpPr>
          <p:spPr>
            <a:xfrm>
              <a:off x="4402577" y="4352917"/>
              <a:ext cx="1569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Manhattan</a:t>
              </a:r>
              <a:endParaRPr lang="zh-CN" altLang="en-US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DF2E3BB9-889D-47FE-827B-396C57CD0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0879" y="2734987"/>
              <a:ext cx="1838325" cy="163830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E95A27C-860F-49C0-AEC1-0BB09A05E931}"/>
              </a:ext>
            </a:extLst>
          </p:cNvPr>
          <p:cNvGrpSpPr/>
          <p:nvPr/>
        </p:nvGrpSpPr>
        <p:grpSpPr>
          <a:xfrm>
            <a:off x="964381" y="2580198"/>
            <a:ext cx="1809750" cy="2135785"/>
            <a:chOff x="6169274" y="2217132"/>
            <a:chExt cx="1809750" cy="213578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9F027A4-C19F-48BB-9203-1C9C76CF2FEF}"/>
                </a:ext>
              </a:extLst>
            </p:cNvPr>
            <p:cNvSpPr txBox="1"/>
            <p:nvPr/>
          </p:nvSpPr>
          <p:spPr>
            <a:xfrm>
              <a:off x="6566802" y="3891252"/>
              <a:ext cx="101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B050"/>
                  </a:solidFill>
                </a:rPr>
                <a:t>Cosine</a:t>
              </a:r>
              <a:endParaRPr lang="zh-CN" altLang="en-US" sz="2400" dirty="0" err="1">
                <a:solidFill>
                  <a:srgbClr val="00B050"/>
                </a:solidFill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D19006F-E9E4-4852-9EA1-0B3C5F927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9274" y="2217132"/>
              <a:ext cx="1809750" cy="16764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97C1AB3-D479-4593-A0DB-14D3A1FD9BDC}"/>
              </a:ext>
            </a:extLst>
          </p:cNvPr>
          <p:cNvGrpSpPr/>
          <p:nvPr/>
        </p:nvGrpSpPr>
        <p:grpSpPr>
          <a:xfrm>
            <a:off x="6462182" y="2580198"/>
            <a:ext cx="1790700" cy="2041443"/>
            <a:chOff x="1176043" y="4583749"/>
            <a:chExt cx="1790700" cy="204144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FC79A58-D1AD-4989-9D3B-1657E61A1B99}"/>
                </a:ext>
              </a:extLst>
            </p:cNvPr>
            <p:cNvSpPr txBox="1"/>
            <p:nvPr/>
          </p:nvSpPr>
          <p:spPr>
            <a:xfrm>
              <a:off x="1479019" y="6163527"/>
              <a:ext cx="1184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00B050"/>
                  </a:solidFill>
                </a:rPr>
                <a:t>Pearson</a:t>
              </a:r>
              <a:endParaRPr lang="zh-CN" altLang="en-US" sz="2400" dirty="0" err="1">
                <a:solidFill>
                  <a:srgbClr val="00B050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4133E07-FBC5-4998-9579-887E0470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6043" y="4583749"/>
              <a:ext cx="1790700" cy="163830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8CAE432-47B0-4FB9-AD77-E3C9582DBB0E}"/>
              </a:ext>
            </a:extLst>
          </p:cNvPr>
          <p:cNvGrpSpPr/>
          <p:nvPr/>
        </p:nvGrpSpPr>
        <p:grpSpPr>
          <a:xfrm>
            <a:off x="973958" y="521252"/>
            <a:ext cx="1800225" cy="2047189"/>
            <a:chOff x="163703" y="1220436"/>
            <a:chExt cx="1800225" cy="204718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460E16-EF3E-413F-B25E-E3E8FD013CC2}"/>
                </a:ext>
              </a:extLst>
            </p:cNvPr>
            <p:cNvSpPr txBox="1"/>
            <p:nvPr/>
          </p:nvSpPr>
          <p:spPr>
            <a:xfrm>
              <a:off x="757481" y="2805960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JSD</a:t>
              </a:r>
              <a:endParaRPr lang="zh-CN" altLang="en-US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81BD405-7CA3-42D0-91BC-91E168FB2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703" y="1220436"/>
              <a:ext cx="1800225" cy="1638300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6223035-7135-46CD-896F-48E4E026DCD2}"/>
              </a:ext>
            </a:extLst>
          </p:cNvPr>
          <p:cNvGrpSpPr/>
          <p:nvPr/>
        </p:nvGrpSpPr>
        <p:grpSpPr>
          <a:xfrm>
            <a:off x="959933" y="4762239"/>
            <a:ext cx="1781175" cy="1994580"/>
            <a:chOff x="3613281" y="3891252"/>
            <a:chExt cx="1781175" cy="199458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70BC1E1-6719-4F2F-9E39-89A1E09953B0}"/>
                </a:ext>
              </a:extLst>
            </p:cNvPr>
            <p:cNvSpPr txBox="1"/>
            <p:nvPr/>
          </p:nvSpPr>
          <p:spPr>
            <a:xfrm>
              <a:off x="4008879" y="5424167"/>
              <a:ext cx="78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EMD</a:t>
              </a:r>
              <a:endParaRPr lang="zh-CN" altLang="en-US" sz="2400" dirty="0" err="1">
                <a:solidFill>
                  <a:schemeClr val="bg1"/>
                </a:solidFill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C0900349-CA87-41AC-8D9B-65F2F586A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13281" y="3891252"/>
              <a:ext cx="1781175" cy="1600200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6612314-AE2A-42D3-B8E6-53FFFD183550}"/>
              </a:ext>
            </a:extLst>
          </p:cNvPr>
          <p:cNvGrpSpPr/>
          <p:nvPr/>
        </p:nvGrpSpPr>
        <p:grpSpPr>
          <a:xfrm>
            <a:off x="3748142" y="4728597"/>
            <a:ext cx="1800225" cy="2061865"/>
            <a:chOff x="6215211" y="3891252"/>
            <a:chExt cx="1800225" cy="20618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4A9DBAC-614B-451B-9C62-38449C61E24C}"/>
                </a:ext>
              </a:extLst>
            </p:cNvPr>
            <p:cNvSpPr txBox="1"/>
            <p:nvPr/>
          </p:nvSpPr>
          <p:spPr>
            <a:xfrm>
              <a:off x="6717746" y="5491452"/>
              <a:ext cx="795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DTW</a:t>
              </a: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D5E17AE-348B-4E90-97E4-2F2D90C9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15211" y="3891252"/>
              <a:ext cx="1800225" cy="16383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93E1C39-5C9D-4068-BCB5-9F8690B88D20}"/>
              </a:ext>
            </a:extLst>
          </p:cNvPr>
          <p:cNvGrpSpPr/>
          <p:nvPr/>
        </p:nvGrpSpPr>
        <p:grpSpPr>
          <a:xfrm>
            <a:off x="3694257" y="521252"/>
            <a:ext cx="1847850" cy="2007216"/>
            <a:chOff x="7421283" y="-11711"/>
            <a:chExt cx="1847850" cy="200721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B053F8B-9768-4525-B298-382671D5A33F}"/>
                </a:ext>
              </a:extLst>
            </p:cNvPr>
            <p:cNvSpPr txBox="1"/>
            <p:nvPr/>
          </p:nvSpPr>
          <p:spPr>
            <a:xfrm>
              <a:off x="7719203" y="1533840"/>
              <a:ext cx="1252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</a:rPr>
                <a:t>NC-DTW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F70F7F6-3798-4463-B8B5-200AD3E02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21283" y="-11711"/>
              <a:ext cx="1847850" cy="1628775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8E006F6-7998-487D-8C4B-B99F1975403E}"/>
              </a:ext>
            </a:extLst>
          </p:cNvPr>
          <p:cNvGrpSpPr/>
          <p:nvPr/>
        </p:nvGrpSpPr>
        <p:grpSpPr>
          <a:xfrm>
            <a:off x="3519834" y="2580198"/>
            <a:ext cx="2319609" cy="2118249"/>
            <a:chOff x="4296133" y="50172"/>
            <a:chExt cx="2319609" cy="211824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A46AA43-F70E-4C8B-B426-A5B6B9982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84818" y="50172"/>
              <a:ext cx="1819275" cy="17145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F587FB9-6EE2-4977-A90C-05FCE8B14477}"/>
                </a:ext>
              </a:extLst>
            </p:cNvPr>
            <p:cNvSpPr txBox="1"/>
            <p:nvPr/>
          </p:nvSpPr>
          <p:spPr>
            <a:xfrm>
              <a:off x="4296133" y="1706756"/>
              <a:ext cx="2319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rgbClr val="FF0000"/>
                  </a:solidFill>
                </a:rPr>
                <a:t>Standard Ternary</a:t>
              </a: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830D07E-F969-4975-B97E-937E9FCEC280}"/>
              </a:ext>
            </a:extLst>
          </p:cNvPr>
          <p:cNvSpPr txBox="1"/>
          <p:nvPr/>
        </p:nvSpPr>
        <p:spPr>
          <a:xfrm>
            <a:off x="-91441" y="6658758"/>
            <a:ext cx="8497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</a:rPr>
              <a:t>Comparison of dissimilarity measures for cluster analysis of X-ray diffraction data from combinatorial libraries. </a:t>
            </a:r>
            <a:r>
              <a:rPr lang="en-US" altLang="zh-CN" sz="1200" b="1" dirty="0" err="1">
                <a:solidFill>
                  <a:schemeClr val="bg1"/>
                </a:solidFill>
              </a:rPr>
              <a:t>npj</a:t>
            </a:r>
            <a:r>
              <a:rPr lang="en-US" altLang="zh-CN" sz="1200" b="1" dirty="0">
                <a:solidFill>
                  <a:schemeClr val="bg1"/>
                </a:solidFill>
              </a:rPr>
              <a:t> </a:t>
            </a:r>
            <a:r>
              <a:rPr lang="en-US" altLang="zh-CN" sz="1200" b="1" dirty="0" err="1">
                <a:solidFill>
                  <a:schemeClr val="bg1"/>
                </a:solidFill>
              </a:rPr>
              <a:t>Comput</a:t>
            </a:r>
            <a:r>
              <a:rPr lang="en-US" altLang="zh-CN" sz="1200" b="1" dirty="0">
                <a:solidFill>
                  <a:schemeClr val="bg1"/>
                </a:solidFill>
              </a:rPr>
              <a:t>. Mater</a:t>
            </a:r>
            <a:endParaRPr lang="zh-CN" alt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2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9D4735-3E0C-4DC3-BE9F-824C0765EB9B}"/>
              </a:ext>
            </a:extLst>
          </p:cNvPr>
          <p:cNvSpPr txBox="1"/>
          <p:nvPr/>
        </p:nvSpPr>
        <p:spPr>
          <a:xfrm>
            <a:off x="0" y="463640"/>
            <a:ext cx="3748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5BDEC2-E025-4C9E-AC94-A70237695E1E}"/>
              </a:ext>
            </a:extLst>
          </p:cNvPr>
          <p:cNvGrpSpPr/>
          <p:nvPr/>
        </p:nvGrpSpPr>
        <p:grpSpPr>
          <a:xfrm>
            <a:off x="274320" y="1587133"/>
            <a:ext cx="4362640" cy="4135311"/>
            <a:chOff x="274320" y="1587133"/>
            <a:chExt cx="4362640" cy="413531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B29F82A-D1CB-4E5D-8E83-9CA5EAECE529}"/>
                </a:ext>
              </a:extLst>
            </p:cNvPr>
            <p:cNvSpPr txBox="1"/>
            <p:nvPr/>
          </p:nvSpPr>
          <p:spPr>
            <a:xfrm>
              <a:off x="1130614" y="5076113"/>
              <a:ext cx="26175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利用</a:t>
              </a:r>
              <a:r>
                <a:rPr lang="en-US" altLang="zh-CN" b="1" dirty="0">
                  <a:solidFill>
                    <a:schemeClr val="bg1"/>
                  </a:solidFill>
                </a:rPr>
                <a:t>95</a:t>
              </a:r>
              <a:r>
                <a:rPr lang="zh-CN" altLang="en-US" b="1" dirty="0">
                  <a:solidFill>
                    <a:schemeClr val="bg1"/>
                  </a:solidFill>
                </a:rPr>
                <a:t>个特征峰进行</a:t>
              </a:r>
              <a:endParaRPr lang="en-US" altLang="zh-CN" b="1" dirty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层次聚类所得聚类结果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DA9DDDE-4D3E-43FA-8D8E-DE035B695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96" t="11426" r="9320" b="5592"/>
            <a:stretch/>
          </p:blipFill>
          <p:spPr>
            <a:xfrm>
              <a:off x="274320" y="1587133"/>
              <a:ext cx="4362640" cy="3260167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C36921F-CB90-49BB-960B-1ABFB512535F}"/>
              </a:ext>
            </a:extLst>
          </p:cNvPr>
          <p:cNvGrpSpPr/>
          <p:nvPr/>
        </p:nvGrpSpPr>
        <p:grpSpPr>
          <a:xfrm>
            <a:off x="5115729" y="1587133"/>
            <a:ext cx="3753951" cy="3858312"/>
            <a:chOff x="5115729" y="1587133"/>
            <a:chExt cx="3753951" cy="385831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8FA49E-9A9F-4C15-BD1D-B9B7A7819F13}"/>
                </a:ext>
              </a:extLst>
            </p:cNvPr>
            <p:cNvSpPr txBox="1"/>
            <p:nvPr/>
          </p:nvSpPr>
          <p:spPr>
            <a:xfrm>
              <a:off x="6490952" y="50761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标准相图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4351561-5730-4AB4-8286-E4DD10348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729" y="1587133"/>
              <a:ext cx="3753951" cy="3260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8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426A88-164E-494B-93A4-592E9CF3F74F}"/>
              </a:ext>
            </a:extLst>
          </p:cNvPr>
          <p:cNvSpPr txBox="1"/>
          <p:nvPr/>
        </p:nvSpPr>
        <p:spPr>
          <a:xfrm>
            <a:off x="0" y="463640"/>
            <a:ext cx="490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Q4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r>
              <a:rPr lang="en-US" altLang="zh-CN" sz="2400" b="1" dirty="0">
                <a:solidFill>
                  <a:schemeClr val="bg1"/>
                </a:solidFill>
              </a:rPr>
              <a:t>XRD</a:t>
            </a:r>
            <a:r>
              <a:rPr lang="zh-CN" altLang="en-US" sz="2400" b="1" dirty="0">
                <a:solidFill>
                  <a:schemeClr val="bg1"/>
                </a:solidFill>
              </a:rPr>
              <a:t>数据处理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层次聚类</a:t>
            </a:r>
            <a:r>
              <a:rPr lang="en-US" altLang="zh-CN" sz="2000" b="1" dirty="0">
                <a:solidFill>
                  <a:schemeClr val="bg1"/>
                </a:solidFill>
              </a:rPr>
              <a:t>+</a:t>
            </a:r>
            <a:r>
              <a:rPr lang="zh-CN" altLang="en-US" sz="2000" b="1" dirty="0">
                <a:solidFill>
                  <a:schemeClr val="bg1"/>
                </a:solidFill>
              </a:rPr>
              <a:t>正态分布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FF55FE-3FC7-4E86-B4F0-C8B6DBAC45CA}"/>
              </a:ext>
            </a:extLst>
          </p:cNvPr>
          <p:cNvSpPr txBox="1"/>
          <p:nvPr/>
        </p:nvSpPr>
        <p:spPr>
          <a:xfrm>
            <a:off x="-3" y="1058089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bg1"/>
                </a:solidFill>
              </a:rPr>
              <a:t>考虑</a:t>
            </a:r>
            <a:r>
              <a:rPr lang="zh-CN" altLang="en-US" sz="2000" b="1" dirty="0">
                <a:solidFill>
                  <a:srgbClr val="00B050"/>
                </a:solidFill>
              </a:rPr>
              <a:t>距离因素</a:t>
            </a:r>
            <a:r>
              <a:rPr lang="zh-CN" altLang="en-US" sz="2000" b="1" dirty="0">
                <a:solidFill>
                  <a:schemeClr val="bg1"/>
                </a:solidFill>
              </a:rPr>
              <a:t>，加入</a:t>
            </a:r>
            <a:r>
              <a:rPr lang="zh-CN" altLang="en-US" sz="2000" b="1" dirty="0">
                <a:solidFill>
                  <a:srgbClr val="00B050"/>
                </a:solidFill>
              </a:rPr>
              <a:t>正态分布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8811FE-2CB7-4829-A70B-43105DB2CE92}"/>
              </a:ext>
            </a:extLst>
          </p:cNvPr>
          <p:cNvSpPr txBox="1"/>
          <p:nvPr/>
        </p:nvSpPr>
        <p:spPr>
          <a:xfrm>
            <a:off x="5625093" y="1022657"/>
            <a:ext cx="1378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bg1"/>
                </a:solidFill>
              </a:rPr>
              <a:t>关键参数</a:t>
            </a:r>
            <a:r>
              <a:rPr lang="el-GR" altLang="zh-CN" sz="2400" b="1" dirty="0">
                <a:solidFill>
                  <a:srgbClr val="FF0000"/>
                </a:solidFill>
              </a:rPr>
              <a:t>σ</a:t>
            </a:r>
            <a:endParaRPr lang="zh-CN" altLang="en-US" sz="2400" b="1" dirty="0" err="1">
              <a:solidFill>
                <a:srgbClr val="FF0000"/>
              </a:solidFill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34C1FE0-0075-486D-B1FB-C2D930CD502A}"/>
              </a:ext>
            </a:extLst>
          </p:cNvPr>
          <p:cNvGrpSpPr/>
          <p:nvPr/>
        </p:nvGrpSpPr>
        <p:grpSpPr>
          <a:xfrm>
            <a:off x="225798" y="1944108"/>
            <a:ext cx="4676506" cy="3855803"/>
            <a:chOff x="225798" y="1944108"/>
            <a:chExt cx="4676506" cy="385580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BE619C5-B6D8-4C23-B1F8-6D075E111FBE}"/>
                </a:ext>
              </a:extLst>
            </p:cNvPr>
            <p:cNvSpPr txBox="1"/>
            <p:nvPr/>
          </p:nvSpPr>
          <p:spPr>
            <a:xfrm>
              <a:off x="1847333" y="5430579"/>
              <a:ext cx="1207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</a:rPr>
                <a:t>聚类结果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4D80E13-F577-4C7F-8FAF-7417D098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8" y="1944108"/>
              <a:ext cx="4676506" cy="327982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13C71F0-C6D3-466A-A6D3-1CE6B1EFE046}"/>
              </a:ext>
            </a:extLst>
          </p:cNvPr>
          <p:cNvGrpSpPr/>
          <p:nvPr/>
        </p:nvGrpSpPr>
        <p:grpSpPr>
          <a:xfrm>
            <a:off x="5127021" y="1944108"/>
            <a:ext cx="3753951" cy="3858312"/>
            <a:chOff x="5115729" y="1587133"/>
            <a:chExt cx="3753951" cy="385831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C703E5-9C48-476A-9E4E-9C0F3D6E2C4B}"/>
                </a:ext>
              </a:extLst>
            </p:cNvPr>
            <p:cNvSpPr txBox="1"/>
            <p:nvPr/>
          </p:nvSpPr>
          <p:spPr>
            <a:xfrm>
              <a:off x="6490952" y="507611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bg1"/>
                  </a:solidFill>
                </a:rPr>
                <a:t>标准相图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1FC78D-7F47-439A-A149-772E5A3B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5729" y="1587133"/>
              <a:ext cx="3753951" cy="3260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3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12D024-A24E-4A45-B906-F154D1906FE0}"/>
              </a:ext>
            </a:extLst>
          </p:cNvPr>
          <p:cNvSpPr txBox="1"/>
          <p:nvPr/>
        </p:nvSpPr>
        <p:spPr>
          <a:xfrm>
            <a:off x="0" y="46364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Q5</a:t>
            </a:r>
            <a:r>
              <a:rPr lang="zh-CN" altLang="en-US" sz="2400" b="1" dirty="0">
                <a:solidFill>
                  <a:schemeClr val="bg1"/>
                </a:solidFill>
              </a:rPr>
              <a:t>：待解决的问题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C34DB2-118D-4943-BCB9-DCC0E64B1D43}"/>
              </a:ext>
            </a:extLst>
          </p:cNvPr>
          <p:cNvSpPr txBox="1"/>
          <p:nvPr/>
        </p:nvSpPr>
        <p:spPr>
          <a:xfrm>
            <a:off x="1813048" y="1408100"/>
            <a:ext cx="649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、能否找到</a:t>
            </a:r>
            <a:r>
              <a:rPr lang="zh-CN" altLang="en-US" sz="2400" dirty="0">
                <a:solidFill>
                  <a:srgbClr val="FF0000"/>
                </a:solidFill>
              </a:rPr>
              <a:t>另外的数据特征</a:t>
            </a:r>
            <a:r>
              <a:rPr lang="zh-CN" altLang="en-US" sz="2400" dirty="0">
                <a:solidFill>
                  <a:schemeClr val="bg1"/>
                </a:solidFill>
              </a:rPr>
              <a:t>进一步完善相图？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4E7FC-8155-49C5-8E28-205B59AD6787}"/>
              </a:ext>
            </a:extLst>
          </p:cNvPr>
          <p:cNvSpPr txBox="1"/>
          <p:nvPr/>
        </p:nvSpPr>
        <p:spPr>
          <a:xfrm>
            <a:off x="1813048" y="2475988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、正态分布中</a:t>
            </a:r>
            <a:r>
              <a:rPr lang="el-GR" altLang="zh-CN" sz="2400" dirty="0">
                <a:solidFill>
                  <a:srgbClr val="FF0000"/>
                </a:solidFill>
              </a:rPr>
              <a:t>σ</a:t>
            </a:r>
            <a:r>
              <a:rPr lang="zh-CN" altLang="el-GR" sz="2400" dirty="0">
                <a:solidFill>
                  <a:schemeClr val="bg1"/>
                </a:solidFill>
              </a:rPr>
              <a:t>的</a:t>
            </a:r>
            <a:r>
              <a:rPr lang="zh-CN" altLang="en-US" sz="2400" dirty="0">
                <a:solidFill>
                  <a:schemeClr val="bg1"/>
                </a:solidFill>
              </a:rPr>
              <a:t>合理选取？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718A82-645D-479A-A0B6-BB0FD7CF698C}"/>
              </a:ext>
            </a:extLst>
          </p:cNvPr>
          <p:cNvSpPr txBox="1"/>
          <p:nvPr/>
        </p:nvSpPr>
        <p:spPr>
          <a:xfrm>
            <a:off x="1813048" y="3543876"/>
            <a:ext cx="495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、分类结果</a:t>
            </a:r>
            <a:r>
              <a:rPr lang="zh-CN" altLang="en-US" sz="2400" dirty="0">
                <a:solidFill>
                  <a:srgbClr val="FF0000"/>
                </a:solidFill>
              </a:rPr>
              <a:t>正确率</a:t>
            </a:r>
            <a:r>
              <a:rPr lang="zh-CN" altLang="en-US" sz="2400" dirty="0">
                <a:solidFill>
                  <a:schemeClr val="bg1"/>
                </a:solidFill>
              </a:rPr>
              <a:t>的自动化衡量？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8BF75-516B-41A8-B581-B979BB45352A}"/>
              </a:ext>
            </a:extLst>
          </p:cNvPr>
          <p:cNvSpPr txBox="1"/>
          <p:nvPr/>
        </p:nvSpPr>
        <p:spPr>
          <a:xfrm>
            <a:off x="1813048" y="4611765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4</a:t>
            </a:r>
            <a:r>
              <a:rPr lang="zh-CN" altLang="en-US" sz="2400" dirty="0">
                <a:solidFill>
                  <a:schemeClr val="bg1"/>
                </a:solidFill>
              </a:rPr>
              <a:t>、相区数量对分类</a:t>
            </a:r>
            <a:r>
              <a:rPr lang="zh-CN" altLang="en-US" sz="2400" dirty="0">
                <a:solidFill>
                  <a:srgbClr val="FF0000"/>
                </a:solidFill>
              </a:rPr>
              <a:t>复杂度的量化</a:t>
            </a:r>
            <a:r>
              <a:rPr lang="zh-CN" altLang="en-US" sz="2400" dirty="0">
                <a:solidFill>
                  <a:schemeClr val="bg1"/>
                </a:solidFill>
              </a:rPr>
              <a:t>影响？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81B549-1F2F-4C3D-AF01-3E450550E333}"/>
              </a:ext>
            </a:extLst>
          </p:cNvPr>
          <p:cNvSpPr txBox="1"/>
          <p:nvPr/>
        </p:nvSpPr>
        <p:spPr>
          <a:xfrm>
            <a:off x="1813048" y="5679654"/>
            <a:ext cx="43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、将程序改写为</a:t>
            </a:r>
            <a:r>
              <a:rPr lang="zh-CN" altLang="en-US" sz="2400" dirty="0">
                <a:solidFill>
                  <a:srgbClr val="FF0000"/>
                </a:solidFill>
              </a:rPr>
              <a:t>并行化计算</a:t>
            </a:r>
            <a:r>
              <a:rPr lang="zh-CN" altLang="en-US" sz="2400" dirty="0">
                <a:solidFill>
                  <a:schemeClr val="bg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04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12D024-A24E-4A45-B906-F154D1906FE0}"/>
              </a:ext>
            </a:extLst>
          </p:cNvPr>
          <p:cNvSpPr txBox="1"/>
          <p:nvPr/>
        </p:nvSpPr>
        <p:spPr>
          <a:xfrm>
            <a:off x="0" y="25549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</a:rPr>
              <a:t>心得体会：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65B972-50E7-4E52-B36C-16D67C46E32F}"/>
              </a:ext>
            </a:extLst>
          </p:cNvPr>
          <p:cNvSpPr txBox="1"/>
          <p:nvPr/>
        </p:nvSpPr>
        <p:spPr>
          <a:xfrm>
            <a:off x="727304" y="1688947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对机器学习的相关技术要先有较为全面的了解（横向），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之后根据自身需求就行深入了解（纵向）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AF301D-7473-453E-910D-9DCF54A3246F}"/>
              </a:ext>
            </a:extLst>
          </p:cNvPr>
          <p:cNvSpPr txBox="1"/>
          <p:nvPr/>
        </p:nvSpPr>
        <p:spPr>
          <a:xfrm>
            <a:off x="727304" y="3146609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bg1"/>
                </a:solidFill>
              </a:rPr>
              <a:t>充分了解自身数据的特点（数据特征）</a:t>
            </a:r>
          </a:p>
        </p:txBody>
      </p:sp>
    </p:spTree>
    <p:extLst>
      <p:ext uri="{BB962C8B-B14F-4D97-AF65-F5344CB8AC3E}">
        <p14:creationId xmlns:p14="http://schemas.microsoft.com/office/powerpoint/2010/main" val="227127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69AC34-EE94-4741-83D2-1AAFEA93F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86" r="550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9E62CC6-DB9A-4B6B-9070-B8BD1CC9B2F5}"/>
              </a:ext>
            </a:extLst>
          </p:cNvPr>
          <p:cNvSpPr/>
          <p:nvPr/>
        </p:nvSpPr>
        <p:spPr>
          <a:xfrm>
            <a:off x="4950823" y="3997234"/>
            <a:ext cx="2103120" cy="1384663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9F69267-3907-478C-8F0A-31974F2E3A85}"/>
              </a:ext>
            </a:extLst>
          </p:cNvPr>
          <p:cNvSpPr txBox="1"/>
          <p:nvPr/>
        </p:nvSpPr>
        <p:spPr>
          <a:xfrm>
            <a:off x="3094672" y="296733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</a:rPr>
              <a:t>欢迎提问</a:t>
            </a:r>
          </a:p>
        </p:txBody>
      </p:sp>
    </p:spTree>
    <p:extLst>
      <p:ext uri="{BB962C8B-B14F-4D97-AF65-F5344CB8AC3E}">
        <p14:creationId xmlns:p14="http://schemas.microsoft.com/office/powerpoint/2010/main" val="133923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90E829-181F-4664-A549-DF4388C91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5" y="1702675"/>
            <a:ext cx="8560289" cy="3452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290183-B751-45CC-B349-BDD629B488CB}"/>
              </a:ext>
            </a:extLst>
          </p:cNvPr>
          <p:cNvSpPr txBox="1"/>
          <p:nvPr/>
        </p:nvSpPr>
        <p:spPr>
          <a:xfrm>
            <a:off x="0" y="46364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Q1</a:t>
            </a:r>
            <a:r>
              <a:rPr lang="zh-CN" altLang="en-US" sz="2400" b="1" dirty="0">
                <a:solidFill>
                  <a:schemeClr val="bg1"/>
                </a:solidFill>
              </a:rPr>
              <a:t>：为什么要做这件事？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CF745F-4222-493E-A299-BA4111F1A65A}"/>
              </a:ext>
            </a:extLst>
          </p:cNvPr>
          <p:cNvSpPr/>
          <p:nvPr/>
        </p:nvSpPr>
        <p:spPr>
          <a:xfrm>
            <a:off x="2171342" y="5275980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2008—2014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年燃料电池出货量（单位：千件）</a:t>
            </a:r>
          </a:p>
        </p:txBody>
      </p:sp>
    </p:spTree>
    <p:extLst>
      <p:ext uri="{BB962C8B-B14F-4D97-AF65-F5344CB8AC3E}">
        <p14:creationId xmlns:p14="http://schemas.microsoft.com/office/powerpoint/2010/main" val="398178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51E2DC3-AD7B-49E6-AB15-BAEB7CFD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6" y="1167651"/>
            <a:ext cx="8298528" cy="45226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BEED5A-33C6-4F37-A66D-AC290B298844}"/>
              </a:ext>
            </a:extLst>
          </p:cNvPr>
          <p:cNvSpPr txBox="1"/>
          <p:nvPr/>
        </p:nvSpPr>
        <p:spPr>
          <a:xfrm>
            <a:off x="0" y="46364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Q1</a:t>
            </a:r>
            <a:r>
              <a:rPr lang="zh-CN" altLang="en-US" sz="2400" b="1" dirty="0">
                <a:solidFill>
                  <a:schemeClr val="bg1"/>
                </a:solidFill>
              </a:rPr>
              <a:t>：为什么要做这件事？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3611E2-5F0A-4ECB-AE85-EABFE99477BB}"/>
              </a:ext>
            </a:extLst>
          </p:cNvPr>
          <p:cNvSpPr/>
          <p:nvPr/>
        </p:nvSpPr>
        <p:spPr>
          <a:xfrm>
            <a:off x="2073612" y="5748029"/>
            <a:ext cx="5254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2015—2024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年燃料电池汽车（包括巴士）销量预估</a:t>
            </a:r>
          </a:p>
        </p:txBody>
      </p:sp>
    </p:spTree>
    <p:extLst>
      <p:ext uri="{BB962C8B-B14F-4D97-AF65-F5344CB8AC3E}">
        <p14:creationId xmlns:p14="http://schemas.microsoft.com/office/powerpoint/2010/main" val="270904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86DD8-9369-4D4F-945D-5F09B77CE66E}"/>
              </a:ext>
            </a:extLst>
          </p:cNvPr>
          <p:cNvSpPr txBox="1"/>
          <p:nvPr/>
        </p:nvSpPr>
        <p:spPr>
          <a:xfrm>
            <a:off x="0" y="46364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Q1</a:t>
            </a:r>
            <a:r>
              <a:rPr lang="zh-CN" altLang="en-US" sz="2400" b="1" dirty="0">
                <a:solidFill>
                  <a:schemeClr val="bg1"/>
                </a:solidFill>
              </a:rPr>
              <a:t>：为什么要做这件事？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666855-E254-4AAD-9A31-FFE7B7D1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34" y="1284377"/>
            <a:ext cx="8436532" cy="46722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0D56ED6-1979-4EFC-A003-E6D43F8D13E5}"/>
              </a:ext>
            </a:extLst>
          </p:cNvPr>
          <p:cNvSpPr/>
          <p:nvPr/>
        </p:nvSpPr>
        <p:spPr>
          <a:xfrm>
            <a:off x="2547024" y="5956663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美国能源部的成本目标为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美元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/kw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7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326494-AEEB-4B67-83C1-642137C1E606}"/>
              </a:ext>
            </a:extLst>
          </p:cNvPr>
          <p:cNvSpPr txBox="1"/>
          <p:nvPr/>
        </p:nvSpPr>
        <p:spPr>
          <a:xfrm>
            <a:off x="0" y="46364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Q1</a:t>
            </a:r>
            <a:r>
              <a:rPr lang="zh-CN" altLang="en-US" sz="2400" b="1" dirty="0">
                <a:solidFill>
                  <a:schemeClr val="bg1"/>
                </a:solidFill>
              </a:rPr>
              <a:t>：为什么要做这件事？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FAFB5C-6B15-4510-A14A-43191205A557}"/>
              </a:ext>
            </a:extLst>
          </p:cNvPr>
          <p:cNvGrpSpPr/>
          <p:nvPr/>
        </p:nvGrpSpPr>
        <p:grpSpPr>
          <a:xfrm>
            <a:off x="326572" y="1157991"/>
            <a:ext cx="5693323" cy="4112614"/>
            <a:chOff x="0" y="1080235"/>
            <a:chExt cx="5693323" cy="41126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0153E93-1015-42A1-916B-087654923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70" y="1604497"/>
              <a:ext cx="5591153" cy="3588352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3DCA844-EA91-49EF-97AF-734DD189D844}"/>
                </a:ext>
              </a:extLst>
            </p:cNvPr>
            <p:cNvSpPr/>
            <p:nvPr/>
          </p:nvSpPr>
          <p:spPr>
            <a:xfrm>
              <a:off x="0" y="1080235"/>
              <a:ext cx="31854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固态氧化物燃料电池示意图：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73E856F-378E-47C0-B5E6-38B425B10D02}"/>
              </a:ext>
            </a:extLst>
          </p:cNvPr>
          <p:cNvSpPr txBox="1"/>
          <p:nvPr/>
        </p:nvSpPr>
        <p:spPr>
          <a:xfrm>
            <a:off x="3670853" y="6180540"/>
            <a:ext cx="509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缺少对</a:t>
            </a:r>
            <a:r>
              <a:rPr lang="en-US" altLang="zh-CN" b="1" dirty="0">
                <a:solidFill>
                  <a:srgbClr val="00B050"/>
                </a:solidFill>
              </a:rPr>
              <a:t>Fe-Cr-Ni</a:t>
            </a:r>
            <a:r>
              <a:rPr lang="zh-CN" altLang="en-US" b="1" dirty="0">
                <a:solidFill>
                  <a:srgbClr val="00B050"/>
                </a:solidFill>
              </a:rPr>
              <a:t>三元合金</a:t>
            </a:r>
            <a:r>
              <a:rPr lang="zh-CN" altLang="en-US" dirty="0">
                <a:solidFill>
                  <a:schemeClr val="bg1"/>
                </a:solidFill>
              </a:rPr>
              <a:t>的了解（相图，</a:t>
            </a:r>
            <a:r>
              <a:rPr lang="en-US" altLang="zh-CN" dirty="0">
                <a:solidFill>
                  <a:schemeClr val="bg1"/>
                </a:solidFill>
              </a:rPr>
              <a:t>750 ℃ 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15DF2CA-308D-499F-AA08-DDDB3D6D7FB9}"/>
              </a:ext>
            </a:extLst>
          </p:cNvPr>
          <p:cNvGrpSpPr/>
          <p:nvPr/>
        </p:nvGrpSpPr>
        <p:grpSpPr>
          <a:xfrm>
            <a:off x="4349931" y="2256775"/>
            <a:ext cx="3765633" cy="1022002"/>
            <a:chOff x="4349931" y="2256775"/>
            <a:chExt cx="3765633" cy="102200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07B85A5-B929-4F06-9C76-B607F9566B37}"/>
                </a:ext>
              </a:extLst>
            </p:cNvPr>
            <p:cNvSpPr txBox="1"/>
            <p:nvPr/>
          </p:nvSpPr>
          <p:spPr>
            <a:xfrm>
              <a:off x="6220493" y="2256775"/>
              <a:ext cx="18950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B050"/>
                  </a:solidFill>
                </a:rPr>
                <a:t>铬基陶瓷材料</a:t>
              </a:r>
              <a:endParaRPr lang="en-US" altLang="zh-CN" b="1" dirty="0">
                <a:solidFill>
                  <a:srgbClr val="00B050"/>
                </a:solidFill>
              </a:endParaRPr>
            </a:p>
            <a:p>
              <a:pPr algn="l"/>
              <a:r>
                <a:rPr lang="en-US" altLang="zh-CN" sz="1800" b="0" i="0" u="none" strike="noStrike" kern="12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La</a:t>
              </a:r>
              <a:r>
                <a:rPr lang="en-US" altLang="zh-CN" sz="1800" b="0" i="0" u="none" strike="noStrike" kern="1200" baseline="-25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1−</a:t>
              </a:r>
              <a:r>
                <a:rPr lang="en-US" altLang="zh-CN" sz="1800" b="0" i="1" u="none" strike="noStrike" kern="1200" baseline="-25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x</a:t>
              </a:r>
              <a:r>
                <a:rPr lang="en-US" altLang="zh-CN" sz="1800" b="0" i="0" u="none" strike="noStrike" kern="12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Sr</a:t>
              </a:r>
              <a:r>
                <a:rPr lang="en-US" altLang="zh-CN" sz="1800" b="0" i="1" u="none" strike="noStrike" kern="1200" baseline="-25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x</a:t>
              </a:r>
              <a:r>
                <a:rPr lang="en-US" altLang="zh-CN" sz="1800" b="0" i="0" u="none" strike="noStrike" kern="12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CrO</a:t>
              </a:r>
              <a:r>
                <a:rPr lang="en-US" altLang="zh-CN" sz="1800" b="0" i="0" u="none" strike="noStrike" kern="1200" baseline="-250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r>
                <a:rPr lang="en-US" altLang="zh-CN" sz="1800" b="0" i="0" u="none" strike="noStrike" kern="1200" baseline="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 (LSC)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1A4E9B1-269D-4C5C-BCFB-EC29A088F62B}"/>
                </a:ext>
              </a:extLst>
            </p:cNvPr>
            <p:cNvCxnSpPr>
              <a:endCxn id="7" idx="1"/>
            </p:cNvCxnSpPr>
            <p:nvPr/>
          </p:nvCxnSpPr>
          <p:spPr>
            <a:xfrm flipV="1">
              <a:off x="4349931" y="2579941"/>
              <a:ext cx="1870562" cy="698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189B9AB-98E9-4446-A634-928E581601A6}"/>
              </a:ext>
            </a:extLst>
          </p:cNvPr>
          <p:cNvGrpSpPr/>
          <p:nvPr/>
        </p:nvGrpSpPr>
        <p:grpSpPr>
          <a:xfrm>
            <a:off x="4376057" y="3317966"/>
            <a:ext cx="4675354" cy="1976325"/>
            <a:chOff x="4376057" y="3317966"/>
            <a:chExt cx="4675354" cy="197632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B0EEAF7-3265-4874-9219-341233D11D53}"/>
                </a:ext>
              </a:extLst>
            </p:cNvPr>
            <p:cNvSpPr txBox="1"/>
            <p:nvPr/>
          </p:nvSpPr>
          <p:spPr>
            <a:xfrm>
              <a:off x="6230075" y="3539965"/>
              <a:ext cx="282133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 dirty="0">
                  <a:solidFill>
                    <a:srgbClr val="00B050"/>
                  </a:solidFill>
                </a:rPr>
                <a:t>Fe-Cr</a:t>
              </a:r>
              <a:r>
                <a:rPr lang="zh-CN" altLang="en-US" b="1" dirty="0">
                  <a:solidFill>
                    <a:srgbClr val="00B050"/>
                  </a:solidFill>
                </a:rPr>
                <a:t>基合金</a:t>
              </a:r>
              <a:endParaRPr lang="en-US" altLang="zh-CN" b="1" dirty="0">
                <a:solidFill>
                  <a:srgbClr val="00B050"/>
                </a:solidFill>
              </a:endParaRPr>
            </a:p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工作温度</a:t>
              </a:r>
              <a:r>
                <a:rPr lang="en-US" altLang="zh-CN" dirty="0">
                  <a:solidFill>
                    <a:schemeClr val="bg1"/>
                  </a:solidFill>
                </a:rPr>
                <a:t>&gt;900℃</a:t>
              </a:r>
            </a:p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成本低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优良的机械性能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和其他材料结合性好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降低工作温度</a:t>
              </a:r>
              <a:r>
                <a:rPr lang="en-US" altLang="zh-CN" dirty="0">
                  <a:solidFill>
                    <a:schemeClr val="bg1"/>
                  </a:solidFill>
                </a:rPr>
                <a:t>(750-850 ℃)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77DB685-5E39-47A5-925C-7A0926FBCF3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4376057" y="3317966"/>
              <a:ext cx="1854018" cy="1099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EA28A1-58BA-41CA-8FC1-AB2637C3E6B6}"/>
              </a:ext>
            </a:extLst>
          </p:cNvPr>
          <p:cNvGrpSpPr/>
          <p:nvPr/>
        </p:nvGrpSpPr>
        <p:grpSpPr>
          <a:xfrm>
            <a:off x="4571999" y="4297680"/>
            <a:ext cx="2298509" cy="1536979"/>
            <a:chOff x="4376057" y="3624658"/>
            <a:chExt cx="2494452" cy="221000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786EF69-25F9-4E7A-8402-B5C8EE11BD0C}"/>
                </a:ext>
              </a:extLst>
            </p:cNvPr>
            <p:cNvSpPr txBox="1"/>
            <p:nvPr/>
          </p:nvSpPr>
          <p:spPr>
            <a:xfrm>
              <a:off x="6246620" y="5465327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b="1" dirty="0">
                  <a:solidFill>
                    <a:srgbClr val="00B050"/>
                  </a:solidFill>
                </a:rPr>
                <a:t>掺</a:t>
              </a:r>
              <a:r>
                <a:rPr lang="en-US" altLang="zh-CN" b="1" dirty="0">
                  <a:solidFill>
                    <a:srgbClr val="00B050"/>
                  </a:solidFill>
                </a:rPr>
                <a:t>Ni</a:t>
              </a:r>
              <a:endParaRPr lang="zh-CN" altLang="en-US" b="1" dirty="0" err="1">
                <a:solidFill>
                  <a:srgbClr val="00B050"/>
                </a:solidFill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A0E508C-7C2F-4C93-B546-CE5AD43CD63E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4376057" y="3624658"/>
              <a:ext cx="2182508" cy="1840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1A928B-A7AA-4D1C-AE13-94903FAAF17F}"/>
              </a:ext>
            </a:extLst>
          </p:cNvPr>
          <p:cNvSpPr txBox="1"/>
          <p:nvPr/>
        </p:nvSpPr>
        <p:spPr>
          <a:xfrm>
            <a:off x="0" y="463640"/>
            <a:ext cx="334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Q2</a:t>
            </a:r>
            <a:r>
              <a:rPr lang="zh-CN" altLang="en-US" sz="2400" b="1" dirty="0">
                <a:solidFill>
                  <a:schemeClr val="bg1"/>
                </a:solidFill>
              </a:rPr>
              <a:t>：怎么去做这件事？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A9A0AD9-8A81-46DF-ABDB-5521BDD9E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42785"/>
              </p:ext>
            </p:extLst>
          </p:nvPr>
        </p:nvGraphicFramePr>
        <p:xfrm>
          <a:off x="1574685" y="1063378"/>
          <a:ext cx="6191275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05">
                  <a:extLst>
                    <a:ext uri="{9D8B030D-6E8A-4147-A177-3AD203B41FA5}">
                      <a16:colId xmlns:a16="http://schemas.microsoft.com/office/drawing/2014/main" val="3541370966"/>
                    </a:ext>
                  </a:extLst>
                </a:gridCol>
                <a:gridCol w="2499456">
                  <a:extLst>
                    <a:ext uri="{9D8B030D-6E8A-4147-A177-3AD203B41FA5}">
                      <a16:colId xmlns:a16="http://schemas.microsoft.com/office/drawing/2014/main" val="485617622"/>
                    </a:ext>
                  </a:extLst>
                </a:gridCol>
                <a:gridCol w="2125014">
                  <a:extLst>
                    <a:ext uri="{9D8B030D-6E8A-4147-A177-3AD203B41FA5}">
                      <a16:colId xmlns:a16="http://schemas.microsoft.com/office/drawing/2014/main" val="486594917"/>
                    </a:ext>
                  </a:extLst>
                </a:gridCol>
              </a:tblGrid>
              <a:tr h="15798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事项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1"/>
                          </a:solidFill>
                        </a:rPr>
                        <a:t>传统做法（台湾大学）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47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样品制备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通氩气，密闭熔炼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三种纯金属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磁控共溅射（</a:t>
                      </a:r>
                      <a:r>
                        <a:rPr lang="en-US" altLang="zh-CN" dirty="0"/>
                        <a:t>200nm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70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热处理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750℃</a:t>
                      </a:r>
                      <a:r>
                        <a:rPr lang="zh-CN" altLang="en-US" dirty="0"/>
                        <a:t>热处理</a:t>
                      </a:r>
                      <a:r>
                        <a:rPr lang="en-US" altLang="zh-CN" dirty="0"/>
                        <a:t>(720h)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750℃</a:t>
                      </a:r>
                      <a:r>
                        <a:rPr lang="zh-CN" altLang="en-US" dirty="0"/>
                        <a:t>热处理</a:t>
                      </a:r>
                      <a:r>
                        <a:rPr lang="en-US" altLang="zh-CN" dirty="0"/>
                        <a:t>(2h)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00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金相分析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光学显微镜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72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EPMA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48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XRF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串行扫描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53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逐点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串行扫描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逐点分析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并行处理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绘制相图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人工逐点绘制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层次聚类处理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074053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D91CE1-36AD-44DA-B7F5-05A859737860}"/>
              </a:ext>
            </a:extLst>
          </p:cNvPr>
          <p:cNvGrpSpPr/>
          <p:nvPr/>
        </p:nvGrpSpPr>
        <p:grpSpPr>
          <a:xfrm>
            <a:off x="107617" y="4777916"/>
            <a:ext cx="5502660" cy="1746565"/>
            <a:chOff x="107617" y="4777916"/>
            <a:chExt cx="5502660" cy="174656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4F285B4-3F80-493E-912F-38C28E4B0527}"/>
                </a:ext>
              </a:extLst>
            </p:cNvPr>
            <p:cNvSpPr txBox="1"/>
            <p:nvPr/>
          </p:nvSpPr>
          <p:spPr>
            <a:xfrm>
              <a:off x="107617" y="477791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</a:rPr>
                <a:t>传统做法：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18A98A9-E4F8-4A5B-966C-7D22AC0FDD37}"/>
                </a:ext>
              </a:extLst>
            </p:cNvPr>
            <p:cNvSpPr txBox="1"/>
            <p:nvPr/>
          </p:nvSpPr>
          <p:spPr>
            <a:xfrm>
              <a:off x="1164316" y="543871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</a:rPr>
                <a:t>分析精确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AD226C1-FE9B-4DD4-BC5A-CAE2359B6632}"/>
                </a:ext>
              </a:extLst>
            </p:cNvPr>
            <p:cNvSpPr/>
            <p:nvPr/>
          </p:nvSpPr>
          <p:spPr>
            <a:xfrm>
              <a:off x="1164316" y="6155149"/>
              <a:ext cx="4445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bg1"/>
                  </a:solidFill>
                </a:rPr>
                <a:t>对实验数据逐点分析，时间和人工成本高</a:t>
              </a:r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985569A-009C-4995-8C5C-3086FD163D00}"/>
                </a:ext>
              </a:extLst>
            </p:cNvPr>
            <p:cNvSpPr txBox="1"/>
            <p:nvPr/>
          </p:nvSpPr>
          <p:spPr>
            <a:xfrm>
              <a:off x="841151" y="51780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优点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EEB79D0-F768-475D-9BD7-2BE99CE7ADD9}"/>
                </a:ext>
              </a:extLst>
            </p:cNvPr>
            <p:cNvSpPr txBox="1"/>
            <p:nvPr/>
          </p:nvSpPr>
          <p:spPr>
            <a:xfrm>
              <a:off x="841151" y="578581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缺点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89D95A6-A9ED-42F3-BEC4-33E84A84D008}"/>
              </a:ext>
            </a:extLst>
          </p:cNvPr>
          <p:cNvGrpSpPr/>
          <p:nvPr/>
        </p:nvGrpSpPr>
        <p:grpSpPr>
          <a:xfrm>
            <a:off x="4779765" y="4777312"/>
            <a:ext cx="4130618" cy="1747169"/>
            <a:chOff x="4779765" y="4777312"/>
            <a:chExt cx="4130618" cy="1747169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DB8753D-1EFA-4E27-A1B7-24A772C40E33}"/>
                </a:ext>
              </a:extLst>
            </p:cNvPr>
            <p:cNvSpPr txBox="1"/>
            <p:nvPr/>
          </p:nvSpPr>
          <p:spPr>
            <a:xfrm>
              <a:off x="4779765" y="4777312"/>
              <a:ext cx="17299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solidFill>
                    <a:schemeClr val="bg1"/>
                  </a:solidFill>
                </a:rPr>
                <a:t>目前的做法：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352C2D-07F5-4833-B73A-CD15C7F034F4}"/>
                </a:ext>
              </a:extLst>
            </p:cNvPr>
            <p:cNvSpPr txBox="1"/>
            <p:nvPr/>
          </p:nvSpPr>
          <p:spPr>
            <a:xfrm>
              <a:off x="5863395" y="51492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优点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1136A8-D002-44BC-B216-8D422BA67F7E}"/>
                </a:ext>
              </a:extLst>
            </p:cNvPr>
            <p:cNvSpPr txBox="1"/>
            <p:nvPr/>
          </p:nvSpPr>
          <p:spPr>
            <a:xfrm>
              <a:off x="5863395" y="57570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缺点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C728A76-F315-4484-AB01-D1EAD0073687}"/>
                </a:ext>
              </a:extLst>
            </p:cNvPr>
            <p:cNvSpPr txBox="1"/>
            <p:nvPr/>
          </p:nvSpPr>
          <p:spPr>
            <a:xfrm>
              <a:off x="6186560" y="5438716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分析速度快，省时、省力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09A0D0C-C9A6-48A7-B89F-8763113012F9}"/>
                </a:ext>
              </a:extLst>
            </p:cNvPr>
            <p:cNvSpPr txBox="1"/>
            <p:nvPr/>
          </p:nvSpPr>
          <p:spPr>
            <a:xfrm>
              <a:off x="6196300" y="615514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bg1"/>
                  </a:solidFill>
                </a:rPr>
                <a:t>分析不够精确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96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EFB99C1-6B46-43F9-8777-BB14B9A6478B}"/>
              </a:ext>
            </a:extLst>
          </p:cNvPr>
          <p:cNvSpPr txBox="1"/>
          <p:nvPr/>
        </p:nvSpPr>
        <p:spPr>
          <a:xfrm>
            <a:off x="0" y="46364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实验样品制备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0E8DDB5-43BE-4A37-B486-DCE899E57B5F}"/>
              </a:ext>
            </a:extLst>
          </p:cNvPr>
          <p:cNvGrpSpPr/>
          <p:nvPr/>
        </p:nvGrpSpPr>
        <p:grpSpPr>
          <a:xfrm>
            <a:off x="127950" y="1914749"/>
            <a:ext cx="3019111" cy="2711470"/>
            <a:chOff x="127950" y="1914749"/>
            <a:chExt cx="3019111" cy="2711470"/>
          </a:xfrm>
        </p:grpSpPr>
        <p:pic>
          <p:nvPicPr>
            <p:cNvPr id="3" name="图片 17">
              <a:extLst>
                <a:ext uri="{FF2B5EF4-FFF2-40B4-BE49-F238E27FC236}">
                  <a16:creationId xmlns:a16="http://schemas.microsoft.com/office/drawing/2014/main" id="{3C179471-4EF0-47E4-97A3-2D526F1526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50" y="1914749"/>
              <a:ext cx="3019111" cy="225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8CA71F-0F8B-4346-B4D1-27A837B92996}"/>
                </a:ext>
              </a:extLst>
            </p:cNvPr>
            <p:cNvSpPr/>
            <p:nvPr/>
          </p:nvSpPr>
          <p:spPr>
            <a:xfrm>
              <a:off x="852675" y="425688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磁控共溅射法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05FA8F-AC9C-4972-AE71-020E9909938A}"/>
              </a:ext>
            </a:extLst>
          </p:cNvPr>
          <p:cNvGrpSpPr/>
          <p:nvPr/>
        </p:nvGrpSpPr>
        <p:grpSpPr>
          <a:xfrm>
            <a:off x="2966679" y="1904967"/>
            <a:ext cx="3993401" cy="2715232"/>
            <a:chOff x="2966679" y="1904967"/>
            <a:chExt cx="3993401" cy="2715232"/>
          </a:xfrm>
        </p:grpSpPr>
        <p:pic>
          <p:nvPicPr>
            <p:cNvPr id="4" name="图片 8">
              <a:extLst>
                <a:ext uri="{FF2B5EF4-FFF2-40B4-BE49-F238E27FC236}">
                  <a16:creationId xmlns:a16="http://schemas.microsoft.com/office/drawing/2014/main" id="{62FC98E7-5E0A-46CF-A833-B6524A35C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096" y="1904967"/>
              <a:ext cx="2478569" cy="2260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2FA3937-4B66-4C5C-BBB9-769BF4472F07}"/>
                </a:ext>
              </a:extLst>
            </p:cNvPr>
            <p:cNvSpPr/>
            <p:nvPr/>
          </p:nvSpPr>
          <p:spPr>
            <a:xfrm>
              <a:off x="2966679" y="4250867"/>
              <a:ext cx="39934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750℃</a:t>
              </a: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热处理后，理想的成分分布状态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72FF46B-0778-4164-9CDD-62CF834D1378}"/>
              </a:ext>
            </a:extLst>
          </p:cNvPr>
          <p:cNvGrpSpPr/>
          <p:nvPr/>
        </p:nvGrpSpPr>
        <p:grpSpPr>
          <a:xfrm>
            <a:off x="6721667" y="1914749"/>
            <a:ext cx="2162175" cy="2705450"/>
            <a:chOff x="6721667" y="1914749"/>
            <a:chExt cx="2162175" cy="2705450"/>
          </a:xfrm>
        </p:grpSpPr>
        <p:pic>
          <p:nvPicPr>
            <p:cNvPr id="7" name="图片 6" descr="58742495613404073">
              <a:extLst>
                <a:ext uri="{FF2B5EF4-FFF2-40B4-BE49-F238E27FC236}">
                  <a16:creationId xmlns:a16="http://schemas.microsoft.com/office/drawing/2014/main" id="{812FDD23-3A82-484B-B6E9-07104CAC9C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63" t="19716" r="51682" b="34727"/>
            <a:stretch>
              <a:fillRect/>
            </a:stretch>
          </p:blipFill>
          <p:spPr bwMode="auto">
            <a:xfrm>
              <a:off x="6721667" y="1914749"/>
              <a:ext cx="2162175" cy="2251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5D395E-B20C-45AA-B5E9-4F482E081253}"/>
                </a:ext>
              </a:extLst>
            </p:cNvPr>
            <p:cNvSpPr/>
            <p:nvPr/>
          </p:nvSpPr>
          <p:spPr>
            <a:xfrm>
              <a:off x="7017924" y="4250867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真实样品照片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49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CFB9E1-8110-4014-ACA1-E97A852AE4FF}"/>
              </a:ext>
            </a:extLst>
          </p:cNvPr>
          <p:cNvSpPr txBox="1"/>
          <p:nvPr/>
        </p:nvSpPr>
        <p:spPr>
          <a:xfrm>
            <a:off x="0" y="463640"/>
            <a:ext cx="4164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Q3</a:t>
            </a:r>
            <a:r>
              <a:rPr lang="zh-CN" altLang="en-US" sz="2400" b="1" dirty="0">
                <a:solidFill>
                  <a:schemeClr val="bg1"/>
                </a:solidFill>
              </a:rPr>
              <a:t>：工作细节</a:t>
            </a:r>
            <a:r>
              <a:rPr lang="en-US" altLang="zh-CN" sz="2400" b="1" dirty="0">
                <a:solidFill>
                  <a:schemeClr val="bg1"/>
                </a:solidFill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</a:rPr>
              <a:t>串行表征</a:t>
            </a:r>
            <a:r>
              <a:rPr lang="en-US" altLang="zh-CN" sz="2000" b="1" dirty="0">
                <a:solidFill>
                  <a:schemeClr val="bg1"/>
                </a:solidFill>
              </a:rPr>
              <a:t>XRF/XRD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4BC7E6-42ED-409A-A894-150BEA8CF0B3}"/>
              </a:ext>
            </a:extLst>
          </p:cNvPr>
          <p:cNvGrpSpPr/>
          <p:nvPr/>
        </p:nvGrpSpPr>
        <p:grpSpPr>
          <a:xfrm>
            <a:off x="539509" y="1082296"/>
            <a:ext cx="3532953" cy="4050301"/>
            <a:chOff x="797089" y="1803512"/>
            <a:chExt cx="3532953" cy="4050301"/>
          </a:xfrm>
        </p:grpSpPr>
        <p:pic>
          <p:nvPicPr>
            <p:cNvPr id="4" name="图片 4">
              <a:extLst>
                <a:ext uri="{FF2B5EF4-FFF2-40B4-BE49-F238E27FC236}">
                  <a16:creationId xmlns:a16="http://schemas.microsoft.com/office/drawing/2014/main" id="{AFC0D01B-75EA-4B69-9F4C-9CEDD82CB56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0" r="56674" b="26869"/>
            <a:stretch>
              <a:fillRect/>
            </a:stretch>
          </p:blipFill>
          <p:spPr bwMode="auto">
            <a:xfrm>
              <a:off x="866640" y="1803512"/>
              <a:ext cx="3393853" cy="3528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39F39E7-BAF5-4B1C-B044-708647DC5AB4}"/>
                </a:ext>
              </a:extLst>
            </p:cNvPr>
            <p:cNvSpPr/>
            <p:nvPr userDrawn="1"/>
          </p:nvSpPr>
          <p:spPr>
            <a:xfrm>
              <a:off x="797089" y="5484481"/>
              <a:ext cx="35329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微区</a:t>
              </a:r>
              <a:r>
                <a:rPr lang="en-US" altLang="zh-CN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射线荧光和衍射高能光源等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7D2216-42BE-44DE-B98D-5BEB705C2816}"/>
              </a:ext>
            </a:extLst>
          </p:cNvPr>
          <p:cNvGrpSpPr/>
          <p:nvPr/>
        </p:nvGrpSpPr>
        <p:grpSpPr>
          <a:xfrm>
            <a:off x="4275157" y="1082296"/>
            <a:ext cx="4346619" cy="4050301"/>
            <a:chOff x="4275157" y="1803512"/>
            <a:chExt cx="4346619" cy="405030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D3BDB4-98F7-4EF5-BF29-5183E9912A9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 r="11588"/>
            <a:stretch>
              <a:fillRect/>
            </a:stretch>
          </p:blipFill>
          <p:spPr bwMode="auto">
            <a:xfrm>
              <a:off x="4329085" y="1803512"/>
              <a:ext cx="4238765" cy="3528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40A2226-A7D8-4137-9CD3-C10A348E5C1E}"/>
                </a:ext>
              </a:extLst>
            </p:cNvPr>
            <p:cNvSpPr/>
            <p:nvPr userDrawn="1"/>
          </p:nvSpPr>
          <p:spPr>
            <a:xfrm>
              <a:off x="4275157" y="5484481"/>
              <a:ext cx="434661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串行表征连续测量，先后被表征（</a:t>
              </a:r>
              <a:r>
                <a:rPr lang="en-US" altLang="zh-CN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2s/</a:t>
              </a:r>
              <a:r>
                <a:rPr lang="zh-CN" altLang="en-US" sz="1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点）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0820A2D-DBED-4747-B177-2CA8DF0EAF72}"/>
              </a:ext>
            </a:extLst>
          </p:cNvPr>
          <p:cNvSpPr txBox="1"/>
          <p:nvPr/>
        </p:nvSpPr>
        <p:spPr>
          <a:xfrm>
            <a:off x="539508" y="5314039"/>
            <a:ext cx="3234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实验数据形式（</a:t>
            </a:r>
            <a:r>
              <a:rPr lang="en-US" altLang="zh-CN" dirty="0">
                <a:solidFill>
                  <a:schemeClr val="bg1"/>
                </a:solidFill>
              </a:rPr>
              <a:t>51*51</a:t>
            </a:r>
            <a:r>
              <a:rPr lang="zh-CN" altLang="en-US" dirty="0">
                <a:solidFill>
                  <a:schemeClr val="bg1"/>
                </a:solidFill>
              </a:rPr>
              <a:t>）：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XRF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H5</a:t>
            </a:r>
            <a:r>
              <a:rPr lang="zh-CN" altLang="en-US" dirty="0">
                <a:solidFill>
                  <a:schemeClr val="bg1"/>
                </a:solidFill>
              </a:rPr>
              <a:t>文件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	XRD</a:t>
            </a:r>
            <a:r>
              <a:rPr lang="zh-CN" altLang="en-US" dirty="0">
                <a:solidFill>
                  <a:schemeClr val="bg1"/>
                </a:solidFill>
              </a:rPr>
              <a:t>：二位图片</a:t>
            </a:r>
          </a:p>
        </p:txBody>
      </p:sp>
    </p:spTree>
    <p:extLst>
      <p:ext uri="{BB962C8B-B14F-4D97-AF65-F5344CB8AC3E}">
        <p14:creationId xmlns:p14="http://schemas.microsoft.com/office/powerpoint/2010/main" val="13689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726</Words>
  <Application>Microsoft Office PowerPoint</Application>
  <PresentationFormat>全屏显示(4:3)</PresentationFormat>
  <Paragraphs>162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黑体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121</cp:revision>
  <dcterms:created xsi:type="dcterms:W3CDTF">2018-05-24T02:27:51Z</dcterms:created>
  <dcterms:modified xsi:type="dcterms:W3CDTF">2018-05-24T07:13:26Z</dcterms:modified>
</cp:coreProperties>
</file>