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0F45C-F142-41DE-B010-C49FB897B584}" type="datetimeFigureOut">
              <a:rPr lang="zh-CN" altLang="en-US" smtClean="0"/>
              <a:t>2018/5/24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4B608-DA8F-4E9E-8A66-ECAE26D41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F9EAC27-F374-4EC2-84DF-4D8C58BA6BBF}"/>
              </a:ext>
            </a:extLst>
          </p:cNvPr>
          <p:cNvSpPr txBox="1"/>
          <p:nvPr userDrawn="1"/>
        </p:nvSpPr>
        <p:spPr>
          <a:xfrm>
            <a:off x="848798" y="1646560"/>
            <a:ext cx="744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基于组合芯片的方法快速构建</a:t>
            </a:r>
            <a:r>
              <a:rPr lang="en-US" altLang="zh-CN" sz="2800" dirty="0">
                <a:solidFill>
                  <a:schemeClr val="bg1"/>
                </a:solidFill>
              </a:rPr>
              <a:t>Fe-Cr-Ni</a:t>
            </a:r>
            <a:r>
              <a:rPr lang="zh-CN" altLang="en-US" sz="2800" dirty="0">
                <a:solidFill>
                  <a:schemeClr val="bg1"/>
                </a:solidFill>
              </a:rPr>
              <a:t>成分相图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89444C-A75E-4250-8F0D-CE4DCC67D1DD}"/>
              </a:ext>
            </a:extLst>
          </p:cNvPr>
          <p:cNvSpPr txBox="1"/>
          <p:nvPr userDrawn="1"/>
        </p:nvSpPr>
        <p:spPr>
          <a:xfrm>
            <a:off x="4287573" y="560202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国家材料服役安全中心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06C161-F0C3-46B8-9D44-6C6E36E76476}"/>
              </a:ext>
            </a:extLst>
          </p:cNvPr>
          <p:cNvSpPr txBox="1"/>
          <p:nvPr userDrawn="1"/>
        </p:nvSpPr>
        <p:spPr>
          <a:xfrm>
            <a:off x="6902376" y="56020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赵朝阳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D0D781-F8E0-42B4-9E79-FFE988987934}"/>
              </a:ext>
            </a:extLst>
          </p:cNvPr>
          <p:cNvSpPr txBox="1"/>
          <p:nvPr userDrawn="1"/>
        </p:nvSpPr>
        <p:spPr>
          <a:xfrm>
            <a:off x="7901352" y="558077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b20170427</a:t>
            </a:r>
            <a:endParaRPr lang="zh-CN" altLang="en-US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3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767BA30-954E-477B-ACB2-FE4FAEAB75D9}"/>
              </a:ext>
            </a:extLst>
          </p:cNvPr>
          <p:cNvSpPr txBox="1"/>
          <p:nvPr userDrawn="1"/>
        </p:nvSpPr>
        <p:spPr>
          <a:xfrm>
            <a:off x="0" y="463640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Q4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</a:rPr>
              <a:t>XRD</a:t>
            </a:r>
            <a:r>
              <a:rPr lang="zh-CN" altLang="en-US" sz="2400" b="1" dirty="0">
                <a:solidFill>
                  <a:schemeClr val="bg1"/>
                </a:solidFill>
              </a:rPr>
              <a:t>数据处理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层次聚类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E41858-DE76-480A-BAA6-09A44E696539}"/>
              </a:ext>
            </a:extLst>
          </p:cNvPr>
          <p:cNvSpPr txBox="1"/>
          <p:nvPr userDrawn="1"/>
        </p:nvSpPr>
        <p:spPr>
          <a:xfrm>
            <a:off x="1130614" y="5859888"/>
            <a:ext cx="261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利用</a:t>
            </a:r>
            <a:r>
              <a:rPr lang="en-US" altLang="zh-CN" b="1" dirty="0">
                <a:solidFill>
                  <a:schemeClr val="bg1"/>
                </a:solidFill>
              </a:rPr>
              <a:t>95</a:t>
            </a:r>
            <a:r>
              <a:rPr lang="zh-CN" altLang="en-US" b="1" dirty="0">
                <a:solidFill>
                  <a:schemeClr val="bg1"/>
                </a:solidFill>
              </a:rPr>
              <a:t>个特征峰进行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层次聚类所得聚类结果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15651A-76EE-4DBD-BFF0-A1A81BBD783F}"/>
              </a:ext>
            </a:extLst>
          </p:cNvPr>
          <p:cNvSpPr txBox="1"/>
          <p:nvPr userDrawn="1"/>
        </p:nvSpPr>
        <p:spPr>
          <a:xfrm>
            <a:off x="6490952" y="5859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标准相图</a:t>
            </a:r>
          </a:p>
        </p:txBody>
      </p:sp>
    </p:spTree>
    <p:extLst>
      <p:ext uri="{BB962C8B-B14F-4D97-AF65-F5344CB8AC3E}">
        <p14:creationId xmlns:p14="http://schemas.microsoft.com/office/powerpoint/2010/main" val="424939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6C684B-588A-47FA-AC0B-C6374DEA00EF}"/>
              </a:ext>
            </a:extLst>
          </p:cNvPr>
          <p:cNvSpPr txBox="1"/>
          <p:nvPr userDrawn="1"/>
        </p:nvSpPr>
        <p:spPr>
          <a:xfrm>
            <a:off x="0" y="463640"/>
            <a:ext cx="4902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Q4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</a:rPr>
              <a:t>XRD</a:t>
            </a:r>
            <a:r>
              <a:rPr lang="zh-CN" altLang="en-US" sz="2400" b="1" dirty="0">
                <a:solidFill>
                  <a:schemeClr val="bg1"/>
                </a:solidFill>
              </a:rPr>
              <a:t>数据处理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层次聚类</a:t>
            </a:r>
            <a:r>
              <a:rPr lang="en-US" altLang="zh-CN" sz="2000" b="1" dirty="0">
                <a:solidFill>
                  <a:schemeClr val="bg1"/>
                </a:solidFill>
              </a:rPr>
              <a:t>+</a:t>
            </a:r>
            <a:r>
              <a:rPr lang="zh-CN" altLang="en-US" sz="2000" b="1" dirty="0">
                <a:solidFill>
                  <a:schemeClr val="bg1"/>
                </a:solidFill>
              </a:rPr>
              <a:t>正态分布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5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98D2882-4DC7-4EC1-AF75-EC85663FD9FA}"/>
              </a:ext>
            </a:extLst>
          </p:cNvPr>
          <p:cNvSpPr txBox="1"/>
          <p:nvPr userDrawn="1"/>
        </p:nvSpPr>
        <p:spPr>
          <a:xfrm>
            <a:off x="0" y="463640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Q1</a:t>
            </a:r>
            <a:r>
              <a:rPr lang="zh-CN" altLang="en-US" sz="2400" b="1" dirty="0">
                <a:solidFill>
                  <a:schemeClr val="bg1"/>
                </a:solidFill>
              </a:rPr>
              <a:t>：为什么要做这件事？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953E0D-4601-494D-90CD-E772EA36B8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0" y="1604497"/>
            <a:ext cx="5591153" cy="358835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A2AB314-8215-4F28-B391-03A429EB269D}"/>
              </a:ext>
            </a:extLst>
          </p:cNvPr>
          <p:cNvSpPr/>
          <p:nvPr userDrawn="1"/>
        </p:nvSpPr>
        <p:spPr>
          <a:xfrm>
            <a:off x="0" y="1080235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固态氧化物燃料电池示意图：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BE37EF-F634-47C9-8388-E6C251641B2A}"/>
              </a:ext>
            </a:extLst>
          </p:cNvPr>
          <p:cNvSpPr txBox="1"/>
          <p:nvPr userDrawn="1"/>
        </p:nvSpPr>
        <p:spPr>
          <a:xfrm>
            <a:off x="6220494" y="1604497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铬基陶瓷材料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sz="18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</a:t>
            </a:r>
            <a:r>
              <a:rPr lang="en-US" altLang="zh-CN" sz="1800" b="0" i="0" u="none" strike="noStrike" kern="1200" baseline="-25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1−</a:t>
            </a:r>
            <a:r>
              <a:rPr lang="en-US" altLang="zh-CN" sz="1800" b="0" i="1" u="none" strike="noStrike" kern="1200" baseline="-25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zh-CN" sz="18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Sr</a:t>
            </a:r>
            <a:r>
              <a:rPr lang="en-US" altLang="zh-CN" sz="1800" b="0" i="1" u="none" strike="noStrike" kern="1200" baseline="-25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zh-CN" sz="18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CrO</a:t>
            </a:r>
            <a:r>
              <a:rPr lang="en-US" altLang="zh-CN" sz="1800" b="0" i="0" u="none" strike="noStrike" kern="1200" baseline="-25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altLang="zh-CN" sz="18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(LSC)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2B89F1-2B4B-4F7D-8924-A786C3B25941}"/>
              </a:ext>
            </a:extLst>
          </p:cNvPr>
          <p:cNvSpPr txBox="1"/>
          <p:nvPr userDrawn="1"/>
        </p:nvSpPr>
        <p:spPr>
          <a:xfrm>
            <a:off x="6220494" y="3222178"/>
            <a:ext cx="2821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Fe-Cr</a:t>
            </a:r>
            <a:r>
              <a:rPr lang="zh-CN" altLang="en-US" dirty="0">
                <a:solidFill>
                  <a:schemeClr val="bg1"/>
                </a:solidFill>
              </a:rPr>
              <a:t>基合金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工作温度</a:t>
            </a:r>
            <a:r>
              <a:rPr lang="en-US" altLang="zh-CN" dirty="0">
                <a:solidFill>
                  <a:schemeClr val="bg1"/>
                </a:solidFill>
              </a:rPr>
              <a:t>&gt;900℃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成本低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优良的机械性能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和其他材料结合性好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降低工作温度</a:t>
            </a:r>
            <a:r>
              <a:rPr lang="en-US" altLang="zh-CN" dirty="0">
                <a:solidFill>
                  <a:schemeClr val="bg1"/>
                </a:solidFill>
              </a:rPr>
              <a:t>(750-850 ℃)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567B39-21D1-47B8-9670-780F88AA2376}"/>
              </a:ext>
            </a:extLst>
          </p:cNvPr>
          <p:cNvSpPr txBox="1"/>
          <p:nvPr userDrawn="1"/>
        </p:nvSpPr>
        <p:spPr>
          <a:xfrm>
            <a:off x="6220494" y="557852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掺</a:t>
            </a:r>
            <a:r>
              <a:rPr lang="en-US" altLang="zh-CN" dirty="0">
                <a:solidFill>
                  <a:schemeClr val="bg1"/>
                </a:solidFill>
              </a:rPr>
              <a:t>Ni</a:t>
            </a:r>
            <a:endParaRPr lang="zh-CN" altLang="en-US" dirty="0" err="1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873E7B-44D5-409F-8911-6D963EA9BCC9}"/>
              </a:ext>
            </a:extLst>
          </p:cNvPr>
          <p:cNvSpPr txBox="1"/>
          <p:nvPr userDrawn="1"/>
        </p:nvSpPr>
        <p:spPr>
          <a:xfrm>
            <a:off x="3670853" y="6180540"/>
            <a:ext cx="509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缺少对</a:t>
            </a:r>
            <a:r>
              <a:rPr lang="en-US" altLang="zh-CN" dirty="0">
                <a:solidFill>
                  <a:schemeClr val="bg1"/>
                </a:solidFill>
              </a:rPr>
              <a:t>Fe-Cr-Ni</a:t>
            </a:r>
            <a:r>
              <a:rPr lang="zh-CN" altLang="en-US" dirty="0">
                <a:solidFill>
                  <a:schemeClr val="bg1"/>
                </a:solidFill>
              </a:rPr>
              <a:t>三元合金的了解（相图，</a:t>
            </a:r>
            <a:r>
              <a:rPr lang="en-US" altLang="zh-CN" dirty="0">
                <a:solidFill>
                  <a:schemeClr val="bg1"/>
                </a:solidFill>
              </a:rPr>
              <a:t>750 ℃ 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131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68B33E-EDC1-4B11-87A8-0CAC625E1B7E}"/>
              </a:ext>
            </a:extLst>
          </p:cNvPr>
          <p:cNvSpPr txBox="1"/>
          <p:nvPr userDrawn="1"/>
        </p:nvSpPr>
        <p:spPr>
          <a:xfrm>
            <a:off x="0" y="463640"/>
            <a:ext cx="334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Q2</a:t>
            </a:r>
            <a:r>
              <a:rPr lang="zh-CN" altLang="en-US" sz="2400" b="1" dirty="0">
                <a:solidFill>
                  <a:schemeClr val="bg1"/>
                </a:solidFill>
              </a:rPr>
              <a:t>：怎么去做这件事？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BF10FE-FB30-417C-8F69-C735B072E2F9}"/>
              </a:ext>
            </a:extLst>
          </p:cNvPr>
          <p:cNvSpPr txBox="1"/>
          <p:nvPr userDrawn="1"/>
        </p:nvSpPr>
        <p:spPr>
          <a:xfrm>
            <a:off x="1574685" y="5240029"/>
            <a:ext cx="549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bg1"/>
                </a:solidFill>
              </a:rPr>
              <a:t>XRD(JCPDS)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相、显微结构、成分数据、衍射能谱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2BF77C8-E0AB-4801-B1C4-C4254E96AA8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7586620"/>
              </p:ext>
            </p:extLst>
          </p:nvPr>
        </p:nvGraphicFramePr>
        <p:xfrm>
          <a:off x="1574685" y="1389953"/>
          <a:ext cx="619127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05">
                  <a:extLst>
                    <a:ext uri="{9D8B030D-6E8A-4147-A177-3AD203B41FA5}">
                      <a16:colId xmlns:a16="http://schemas.microsoft.com/office/drawing/2014/main" val="3541370966"/>
                    </a:ext>
                  </a:extLst>
                </a:gridCol>
                <a:gridCol w="2499456">
                  <a:extLst>
                    <a:ext uri="{9D8B030D-6E8A-4147-A177-3AD203B41FA5}">
                      <a16:colId xmlns:a16="http://schemas.microsoft.com/office/drawing/2014/main" val="485617622"/>
                    </a:ext>
                  </a:extLst>
                </a:gridCol>
                <a:gridCol w="2125014">
                  <a:extLst>
                    <a:ext uri="{9D8B030D-6E8A-4147-A177-3AD203B41FA5}">
                      <a16:colId xmlns:a16="http://schemas.microsoft.com/office/drawing/2014/main" val="486594917"/>
                    </a:ext>
                  </a:extLst>
                </a:gridCol>
              </a:tblGrid>
              <a:tr h="1579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传统做法（台湾大学）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本人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4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样品制备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通氩气，密闭熔炼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三种纯金属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磁控共溅射（</a:t>
                      </a:r>
                      <a:r>
                        <a:rPr lang="en-US" altLang="zh-CN" dirty="0"/>
                        <a:t>200nm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0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热处理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750℃</a:t>
                      </a:r>
                      <a:r>
                        <a:rPr lang="zh-CN" altLang="en-US" dirty="0"/>
                        <a:t>热处理</a:t>
                      </a:r>
                      <a:r>
                        <a:rPr lang="en-US" altLang="zh-CN" dirty="0"/>
                        <a:t>(720h)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750℃</a:t>
                      </a:r>
                      <a:r>
                        <a:rPr lang="zh-CN" altLang="en-US" dirty="0"/>
                        <a:t>热处理</a:t>
                      </a:r>
                      <a:r>
                        <a:rPr lang="en-US" altLang="zh-CN" dirty="0"/>
                        <a:t>(2h)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0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金相分析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光学显微镜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2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XRF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串行扫描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53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逐点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串行扫描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8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逐点分析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并行处理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3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绘制相图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人工逐点绘制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层次聚类处理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7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25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E01D43-AB6B-4DF7-9562-9833ADFE1150}"/>
              </a:ext>
            </a:extLst>
          </p:cNvPr>
          <p:cNvSpPr txBox="1"/>
          <p:nvPr userDrawn="1"/>
        </p:nvSpPr>
        <p:spPr>
          <a:xfrm>
            <a:off x="0" y="46364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Q3</a:t>
            </a:r>
            <a:r>
              <a:rPr lang="zh-CN" altLang="en-US" sz="2400" b="1" dirty="0">
                <a:solidFill>
                  <a:schemeClr val="bg1"/>
                </a:solidFill>
              </a:rPr>
              <a:t>：工作细节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实验样品制备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图片 17">
            <a:extLst>
              <a:ext uri="{FF2B5EF4-FFF2-40B4-BE49-F238E27FC236}">
                <a16:creationId xmlns:a16="http://schemas.microsoft.com/office/drawing/2014/main" id="{924C5C3B-BFB3-44BB-8765-EC9B302036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0" y="1914749"/>
            <a:ext cx="3019111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>
            <a:extLst>
              <a:ext uri="{FF2B5EF4-FFF2-40B4-BE49-F238E27FC236}">
                <a16:creationId xmlns:a16="http://schemas.microsoft.com/office/drawing/2014/main" id="{5C0344B3-E539-4C9D-8C9B-5BC58E469B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96" y="1904967"/>
            <a:ext cx="2478569" cy="226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793DEE-E5F1-4DF3-AD9C-3EF2724D4C0A}"/>
              </a:ext>
            </a:extLst>
          </p:cNvPr>
          <p:cNvSpPr/>
          <p:nvPr userDrawn="1"/>
        </p:nvSpPr>
        <p:spPr>
          <a:xfrm>
            <a:off x="852675" y="425688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磁控共溅射法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643B16-B430-4FDB-A144-281AEC2A0508}"/>
              </a:ext>
            </a:extLst>
          </p:cNvPr>
          <p:cNvSpPr/>
          <p:nvPr userDrawn="1"/>
        </p:nvSpPr>
        <p:spPr>
          <a:xfrm>
            <a:off x="2966679" y="4250867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750℃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热处理后，理想的成分分布状态</a:t>
            </a:r>
          </a:p>
        </p:txBody>
      </p:sp>
      <p:pic>
        <p:nvPicPr>
          <p:cNvPr id="7" name="图片 6" descr="58742495613404073">
            <a:extLst>
              <a:ext uri="{FF2B5EF4-FFF2-40B4-BE49-F238E27FC236}">
                <a16:creationId xmlns:a16="http://schemas.microsoft.com/office/drawing/2014/main" id="{EE495BFF-0FFA-4516-9049-4AFCD7EEBE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3" t="19716" r="51682" b="34727"/>
          <a:stretch>
            <a:fillRect/>
          </a:stretch>
        </p:blipFill>
        <p:spPr bwMode="auto">
          <a:xfrm>
            <a:off x="6721667" y="1914749"/>
            <a:ext cx="2162175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B28BC4F-3510-454D-B04E-6A4171DACE23}"/>
              </a:ext>
            </a:extLst>
          </p:cNvPr>
          <p:cNvSpPr/>
          <p:nvPr userDrawn="1"/>
        </p:nvSpPr>
        <p:spPr>
          <a:xfrm>
            <a:off x="7017924" y="425086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真实样品照片</a:t>
            </a:r>
          </a:p>
        </p:txBody>
      </p:sp>
    </p:spTree>
    <p:extLst>
      <p:ext uri="{BB962C8B-B14F-4D97-AF65-F5344CB8AC3E}">
        <p14:creationId xmlns:p14="http://schemas.microsoft.com/office/powerpoint/2010/main" val="352273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EA872D-39CD-41CF-A3F8-4D66176A9FDF}"/>
              </a:ext>
            </a:extLst>
          </p:cNvPr>
          <p:cNvSpPr txBox="1"/>
          <p:nvPr userDrawn="1"/>
        </p:nvSpPr>
        <p:spPr>
          <a:xfrm>
            <a:off x="0" y="463640"/>
            <a:ext cx="4164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Q3</a:t>
            </a:r>
            <a:r>
              <a:rPr lang="zh-CN" altLang="en-US" sz="2400" b="1" dirty="0">
                <a:solidFill>
                  <a:schemeClr val="bg1"/>
                </a:solidFill>
              </a:rPr>
              <a:t>：工作细节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串行表征</a:t>
            </a:r>
            <a:r>
              <a:rPr lang="en-US" altLang="zh-CN" sz="2000" b="1" dirty="0">
                <a:solidFill>
                  <a:schemeClr val="bg1"/>
                </a:solidFill>
              </a:rPr>
              <a:t>XRF/XRD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041456-DCC2-4B64-99E1-3812C218B9A0}"/>
              </a:ext>
            </a:extLst>
          </p:cNvPr>
          <p:cNvGrpSpPr/>
          <p:nvPr userDrawn="1"/>
        </p:nvGrpSpPr>
        <p:grpSpPr>
          <a:xfrm>
            <a:off x="539509" y="1082296"/>
            <a:ext cx="3532953" cy="4050301"/>
            <a:chOff x="797089" y="1803512"/>
            <a:chExt cx="3532953" cy="4050301"/>
          </a:xfrm>
        </p:grpSpPr>
        <p:pic>
          <p:nvPicPr>
            <p:cNvPr id="3" name="图片 4">
              <a:extLst>
                <a:ext uri="{FF2B5EF4-FFF2-40B4-BE49-F238E27FC236}">
                  <a16:creationId xmlns:a16="http://schemas.microsoft.com/office/drawing/2014/main" id="{36C948D9-BBDA-4410-A689-12AAEF8284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" r="56674" b="26869"/>
            <a:stretch>
              <a:fillRect/>
            </a:stretch>
          </p:blipFill>
          <p:spPr bwMode="auto">
            <a:xfrm>
              <a:off x="866640" y="1803512"/>
              <a:ext cx="3393853" cy="3528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BB2DCC4-9516-49FE-8993-81319C6C8DDF}"/>
                </a:ext>
              </a:extLst>
            </p:cNvPr>
            <p:cNvSpPr/>
            <p:nvPr userDrawn="1"/>
          </p:nvSpPr>
          <p:spPr>
            <a:xfrm>
              <a:off x="797089" y="5484481"/>
              <a:ext cx="3532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微区</a:t>
              </a:r>
              <a:r>
                <a:rPr lang="en-US" altLang="zh-CN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zh-CN" altLang="en-US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射线荧光和衍射高能光源等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5B3C20A-34AC-400C-A09B-C8683FAF4285}"/>
              </a:ext>
            </a:extLst>
          </p:cNvPr>
          <p:cNvGrpSpPr/>
          <p:nvPr userDrawn="1"/>
        </p:nvGrpSpPr>
        <p:grpSpPr>
          <a:xfrm>
            <a:off x="4275157" y="1082296"/>
            <a:ext cx="4346619" cy="4050301"/>
            <a:chOff x="4275157" y="1803512"/>
            <a:chExt cx="4346619" cy="405030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236DAF-3DA7-4221-925E-18CCE309010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6" r="11588"/>
            <a:stretch>
              <a:fillRect/>
            </a:stretch>
          </p:blipFill>
          <p:spPr bwMode="auto">
            <a:xfrm>
              <a:off x="4329085" y="1803512"/>
              <a:ext cx="4238765" cy="352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FD2549-2EA0-4ED2-AA70-C5383DBF634B}"/>
                </a:ext>
              </a:extLst>
            </p:cNvPr>
            <p:cNvSpPr/>
            <p:nvPr userDrawn="1"/>
          </p:nvSpPr>
          <p:spPr>
            <a:xfrm>
              <a:off x="4275157" y="5484481"/>
              <a:ext cx="43466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串行表征连续测量，先后被表征（</a:t>
              </a:r>
              <a:r>
                <a:rPr lang="en-US" altLang="zh-CN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2s/</a:t>
              </a:r>
              <a:r>
                <a:rPr lang="zh-CN" altLang="en-US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点）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F2645F9-35D6-425D-A679-A63F5A84D465}"/>
              </a:ext>
            </a:extLst>
          </p:cNvPr>
          <p:cNvSpPr txBox="1"/>
          <p:nvPr userDrawn="1"/>
        </p:nvSpPr>
        <p:spPr>
          <a:xfrm>
            <a:off x="539508" y="5314039"/>
            <a:ext cx="323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实验数据形式（</a:t>
            </a:r>
            <a:r>
              <a:rPr lang="en-US" altLang="zh-CN" dirty="0">
                <a:solidFill>
                  <a:schemeClr val="bg1"/>
                </a:solidFill>
              </a:rPr>
              <a:t>51*51</a:t>
            </a:r>
            <a:r>
              <a:rPr lang="zh-CN" altLang="en-US" dirty="0">
                <a:solidFill>
                  <a:schemeClr val="bg1"/>
                </a:solidFill>
              </a:rPr>
              <a:t>）：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XRF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H5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XRD</a:t>
            </a:r>
            <a:r>
              <a:rPr lang="zh-CN" altLang="en-US" dirty="0">
                <a:solidFill>
                  <a:schemeClr val="bg1"/>
                </a:solidFill>
              </a:rPr>
              <a:t>：二位图片</a:t>
            </a:r>
          </a:p>
        </p:txBody>
      </p:sp>
    </p:spTree>
    <p:extLst>
      <p:ext uri="{BB962C8B-B14F-4D97-AF65-F5344CB8AC3E}">
        <p14:creationId xmlns:p14="http://schemas.microsoft.com/office/powerpoint/2010/main" val="353449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61F00E-8966-4B69-B2C5-B02BDCB29D15}"/>
              </a:ext>
            </a:extLst>
          </p:cNvPr>
          <p:cNvSpPr txBox="1"/>
          <p:nvPr userDrawn="1"/>
        </p:nvSpPr>
        <p:spPr>
          <a:xfrm>
            <a:off x="0" y="463640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Q3</a:t>
            </a:r>
            <a:r>
              <a:rPr lang="zh-CN" altLang="en-US" sz="2400" b="1" dirty="0">
                <a:solidFill>
                  <a:schemeClr val="bg1"/>
                </a:solidFill>
              </a:rPr>
              <a:t>：工作细节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数据处理</a:t>
            </a:r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r>
              <a:rPr lang="en-US" altLang="zh-CN" sz="1800" b="1" dirty="0">
                <a:solidFill>
                  <a:schemeClr val="bg1"/>
                </a:solidFill>
              </a:rPr>
              <a:t>XRF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AA0B87-0E0B-4FF2-A2AB-4F6C78B4CD53}"/>
              </a:ext>
            </a:extLst>
          </p:cNvPr>
          <p:cNvSpPr txBox="1"/>
          <p:nvPr userDrawn="1"/>
        </p:nvSpPr>
        <p:spPr>
          <a:xfrm>
            <a:off x="0" y="1867435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XRF</a:t>
            </a:r>
            <a:r>
              <a:rPr lang="zh-CN" altLang="en-US" b="1" dirty="0">
                <a:solidFill>
                  <a:schemeClr val="bg1"/>
                </a:solidFill>
              </a:rPr>
              <a:t>的作用：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zh-CN" altLang="en-US" b="1" dirty="0">
                <a:solidFill>
                  <a:schemeClr val="bg1"/>
                </a:solidFill>
              </a:rPr>
              <a:t>获取实验点的元素种类和元素含量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764BA6-1EF0-4591-BACC-4E37FDFC7E2D}"/>
              </a:ext>
            </a:extLst>
          </p:cNvPr>
          <p:cNvSpPr/>
          <p:nvPr userDrawn="1"/>
        </p:nvSpPr>
        <p:spPr>
          <a:xfrm>
            <a:off x="463433" y="2631649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元素种类：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根据标准元素峰的位置确定对应的元素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608075-DA23-4C05-9D59-14C0D04DE49B}"/>
              </a:ext>
            </a:extLst>
          </p:cNvPr>
          <p:cNvSpPr txBox="1"/>
          <p:nvPr userDrawn="1"/>
        </p:nvSpPr>
        <p:spPr>
          <a:xfrm>
            <a:off x="462815" y="3395863"/>
            <a:ext cx="5041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元素含量：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用标准元素的</a:t>
            </a:r>
            <a:r>
              <a:rPr lang="en-US" altLang="zh-CN" dirty="0">
                <a:solidFill>
                  <a:schemeClr val="bg1"/>
                </a:solidFill>
              </a:rPr>
              <a:t>XRF</a:t>
            </a:r>
            <a:r>
              <a:rPr lang="zh-CN" altLang="en-US" dirty="0">
                <a:solidFill>
                  <a:schemeClr val="bg1"/>
                </a:solidFill>
              </a:rPr>
              <a:t>曲线</a:t>
            </a:r>
            <a:r>
              <a:rPr lang="zh-CN" altLang="en-US" b="1" dirty="0">
                <a:solidFill>
                  <a:srgbClr val="FFFF00"/>
                </a:solidFill>
              </a:rPr>
              <a:t>拟合</a:t>
            </a:r>
            <a:r>
              <a:rPr lang="zh-CN" altLang="en-US" dirty="0">
                <a:solidFill>
                  <a:schemeClr val="bg1"/>
                </a:solidFill>
              </a:rPr>
              <a:t>实验所得</a:t>
            </a:r>
            <a:r>
              <a:rPr lang="en-US" altLang="zh-CN" dirty="0">
                <a:solidFill>
                  <a:schemeClr val="bg1"/>
                </a:solidFill>
              </a:rPr>
              <a:t>XRF</a:t>
            </a:r>
            <a:r>
              <a:rPr lang="zh-CN" altLang="en-US" dirty="0">
                <a:solidFill>
                  <a:schemeClr val="bg1"/>
                </a:solidFill>
              </a:rPr>
              <a:t>曲线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拟合方法：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zh-CN" altLang="en-US" dirty="0">
                <a:solidFill>
                  <a:srgbClr val="FFFF00"/>
                </a:solidFill>
              </a:rPr>
              <a:t>最小二乘法</a:t>
            </a:r>
            <a:endParaRPr lang="en-US" altLang="zh-CN" dirty="0">
              <a:solidFill>
                <a:srgbClr val="FFFF00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zh-CN" altLang="en-US" dirty="0">
                <a:solidFill>
                  <a:schemeClr val="bg1"/>
                </a:solidFill>
              </a:rPr>
              <a:t>遗传算法</a:t>
            </a:r>
          </a:p>
        </p:txBody>
      </p:sp>
    </p:spTree>
    <p:extLst>
      <p:ext uri="{BB962C8B-B14F-4D97-AF65-F5344CB8AC3E}">
        <p14:creationId xmlns:p14="http://schemas.microsoft.com/office/powerpoint/2010/main" val="13256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049AB4-63AB-49BD-85D7-DA914CC0F645}"/>
              </a:ext>
            </a:extLst>
          </p:cNvPr>
          <p:cNvSpPr txBox="1"/>
          <p:nvPr userDrawn="1"/>
        </p:nvSpPr>
        <p:spPr>
          <a:xfrm>
            <a:off x="0" y="463640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Q3</a:t>
            </a:r>
            <a:r>
              <a:rPr lang="zh-CN" altLang="en-US" sz="2400" b="1" dirty="0">
                <a:solidFill>
                  <a:schemeClr val="bg1"/>
                </a:solidFill>
              </a:rPr>
              <a:t>：工作细节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数据处理</a:t>
            </a:r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r>
              <a:rPr lang="en-US" altLang="zh-CN" sz="1800" b="1" dirty="0">
                <a:solidFill>
                  <a:schemeClr val="bg1"/>
                </a:solidFill>
              </a:rPr>
              <a:t>XRD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CA2841-7DEF-4B4B-8ABC-8D15C3CD30B6}"/>
              </a:ext>
            </a:extLst>
          </p:cNvPr>
          <p:cNvSpPr txBox="1"/>
          <p:nvPr userDrawn="1"/>
        </p:nvSpPr>
        <p:spPr>
          <a:xfrm>
            <a:off x="1" y="1376367"/>
            <a:ext cx="493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bg1"/>
                </a:solidFill>
              </a:rPr>
              <a:t>XRD</a:t>
            </a:r>
            <a:r>
              <a:rPr lang="zh-CN" altLang="en-US" dirty="0">
                <a:solidFill>
                  <a:schemeClr val="bg1"/>
                </a:solidFill>
              </a:rPr>
              <a:t>衍射能谱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对照</a:t>
            </a:r>
            <a:r>
              <a:rPr lang="en-US" altLang="zh-CN" dirty="0">
                <a:solidFill>
                  <a:schemeClr val="bg1"/>
                </a:solidFill>
              </a:rPr>
              <a:t>JCPDS)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可得到实验点的</a:t>
            </a:r>
            <a:r>
              <a:rPr lang="zh-CN" altLang="en-US" dirty="0">
                <a:solidFill>
                  <a:srgbClr val="FFFF00"/>
                </a:solidFill>
              </a:rPr>
              <a:t>相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rgbClr val="FFFF00"/>
                </a:solidFill>
              </a:rPr>
              <a:t>显微结构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rgbClr val="FFFF00"/>
                </a:solidFill>
              </a:rPr>
              <a:t>成分数据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6C91DB-F5EB-4F95-87D6-1250701E4E72}"/>
              </a:ext>
            </a:extLst>
          </p:cNvPr>
          <p:cNvSpPr txBox="1"/>
          <p:nvPr userDrawn="1"/>
        </p:nvSpPr>
        <p:spPr>
          <a:xfrm>
            <a:off x="507190" y="22890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处理流程：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0EFC35-70C3-47C2-ABFD-FD3F4F3DBD84}"/>
              </a:ext>
            </a:extLst>
          </p:cNvPr>
          <p:cNvSpPr txBox="1"/>
          <p:nvPr userDrawn="1"/>
        </p:nvSpPr>
        <p:spPr>
          <a:xfrm>
            <a:off x="2870679" y="3086845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截选可靠范围内的实验数据（</a:t>
            </a:r>
            <a:r>
              <a:rPr lang="en-US" altLang="zh-CN" dirty="0">
                <a:solidFill>
                  <a:schemeClr val="bg1"/>
                </a:solidFill>
              </a:rPr>
              <a:t>15~2θ~50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0C43B3-6A17-4DE1-8E9A-7A97A9E51FD7}"/>
              </a:ext>
            </a:extLst>
          </p:cNvPr>
          <p:cNvSpPr txBox="1"/>
          <p:nvPr userDrawn="1"/>
        </p:nvSpPr>
        <p:spPr>
          <a:xfrm>
            <a:off x="3692036" y="3670479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寻找</a:t>
            </a:r>
            <a:r>
              <a:rPr lang="en-US" altLang="zh-CN" dirty="0">
                <a:solidFill>
                  <a:schemeClr val="bg1"/>
                </a:solidFill>
              </a:rPr>
              <a:t>XRD</a:t>
            </a:r>
            <a:r>
              <a:rPr lang="zh-CN" altLang="en-US" dirty="0">
                <a:solidFill>
                  <a:schemeClr val="bg1"/>
                </a:solidFill>
              </a:rPr>
              <a:t>曲线的特征峰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46B521-1B28-42E5-9F97-B71B1C3CD5A6}"/>
              </a:ext>
            </a:extLst>
          </p:cNvPr>
          <p:cNvSpPr txBox="1"/>
          <p:nvPr userDrawn="1"/>
        </p:nvSpPr>
        <p:spPr>
          <a:xfrm>
            <a:off x="2651068" y="4254113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以特征峰作为数据特征进行层次聚类（</a:t>
            </a:r>
            <a:r>
              <a:rPr lang="en-US" altLang="zh-CN" dirty="0">
                <a:solidFill>
                  <a:schemeClr val="bg1"/>
                </a:solidFill>
              </a:rPr>
              <a:t>11</a:t>
            </a:r>
            <a:r>
              <a:rPr lang="zh-CN" altLang="en-US" dirty="0">
                <a:solidFill>
                  <a:schemeClr val="bg1"/>
                </a:solidFill>
              </a:rPr>
              <a:t>类）</a:t>
            </a:r>
          </a:p>
        </p:txBody>
      </p:sp>
    </p:spTree>
    <p:extLst>
      <p:ext uri="{BB962C8B-B14F-4D97-AF65-F5344CB8AC3E}">
        <p14:creationId xmlns:p14="http://schemas.microsoft.com/office/powerpoint/2010/main" val="268029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F2B781-8B87-489B-A150-1DAD9B258164}"/>
              </a:ext>
            </a:extLst>
          </p:cNvPr>
          <p:cNvSpPr txBox="1"/>
          <p:nvPr userDrawn="1"/>
        </p:nvSpPr>
        <p:spPr>
          <a:xfrm>
            <a:off x="0" y="463640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Q4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</a:rPr>
              <a:t>XRD</a:t>
            </a:r>
            <a:r>
              <a:rPr lang="zh-CN" altLang="en-US" sz="2400" b="1" dirty="0">
                <a:solidFill>
                  <a:schemeClr val="bg1"/>
                </a:solidFill>
              </a:rPr>
              <a:t>数据处理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寻找特征峰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384033-AF89-4C74-A3BA-FA5EEB26ED64}"/>
              </a:ext>
            </a:extLst>
          </p:cNvPr>
          <p:cNvSpPr txBox="1"/>
          <p:nvPr userDrawn="1"/>
        </p:nvSpPr>
        <p:spPr>
          <a:xfrm>
            <a:off x="437882" y="18593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插值法：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B3C890-6E0B-475F-A1AA-995E70094152}"/>
              </a:ext>
            </a:extLst>
          </p:cNvPr>
          <p:cNvSpPr txBox="1"/>
          <p:nvPr userDrawn="1"/>
        </p:nvSpPr>
        <p:spPr>
          <a:xfrm>
            <a:off x="1300767" y="2228671"/>
            <a:ext cx="7843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方法：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构造拉格朗日插值多项式，多项式一阶微分的结即特征峰的位置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结果：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rgbClr val="FFFF00"/>
                </a:solidFill>
              </a:rPr>
              <a:t>最高此项大于</a:t>
            </a:r>
            <a:r>
              <a:rPr lang="en-US" altLang="zh-CN" dirty="0">
                <a:solidFill>
                  <a:srgbClr val="FFFF00"/>
                </a:solidFill>
              </a:rPr>
              <a:t>4000</a:t>
            </a:r>
            <a:r>
              <a:rPr lang="zh-CN" altLang="en-US" dirty="0">
                <a:solidFill>
                  <a:srgbClr val="FFFF00"/>
                </a:solidFill>
              </a:rPr>
              <a:t>次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PC</a:t>
            </a:r>
            <a:r>
              <a:rPr lang="zh-CN" altLang="en-US" dirty="0">
                <a:solidFill>
                  <a:schemeClr val="bg1"/>
                </a:solidFill>
              </a:rPr>
              <a:t>计算直接溢出，有函数过拟合的风险，</a:t>
            </a:r>
            <a:r>
              <a:rPr lang="zh-CN" altLang="en-US" dirty="0">
                <a:solidFill>
                  <a:srgbClr val="FF0000"/>
                </a:solidFill>
              </a:rPr>
              <a:t>不可行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7C023F-900F-40BE-A31D-4464F3E05EBF}"/>
              </a:ext>
            </a:extLst>
          </p:cNvPr>
          <p:cNvSpPr txBox="1"/>
          <p:nvPr userDrawn="1"/>
        </p:nvSpPr>
        <p:spPr>
          <a:xfrm>
            <a:off x="437882" y="36697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临域极值法：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AD7005-480A-46B0-B8FE-B8C71820811F}"/>
              </a:ext>
            </a:extLst>
          </p:cNvPr>
          <p:cNvSpPr txBox="1"/>
          <p:nvPr userDrawn="1"/>
        </p:nvSpPr>
        <p:spPr>
          <a:xfrm>
            <a:off x="1300768" y="4023613"/>
            <a:ext cx="6503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方法：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根据局部极值的特性筛选出所有极值点，再删去极小值点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结果：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rgbClr val="00B050"/>
                </a:solidFill>
              </a:rPr>
              <a:t>可行</a:t>
            </a:r>
          </a:p>
        </p:txBody>
      </p:sp>
    </p:spTree>
    <p:extLst>
      <p:ext uri="{BB962C8B-B14F-4D97-AF65-F5344CB8AC3E}">
        <p14:creationId xmlns:p14="http://schemas.microsoft.com/office/powerpoint/2010/main" val="200150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767BA30-954E-477B-ACB2-FE4FAEAB75D9}"/>
              </a:ext>
            </a:extLst>
          </p:cNvPr>
          <p:cNvSpPr txBox="1"/>
          <p:nvPr userDrawn="1"/>
        </p:nvSpPr>
        <p:spPr>
          <a:xfrm>
            <a:off x="0" y="463640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Q4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</a:rPr>
              <a:t>XRD</a:t>
            </a:r>
            <a:r>
              <a:rPr lang="zh-CN" altLang="en-US" sz="2400" b="1" dirty="0">
                <a:solidFill>
                  <a:schemeClr val="bg1"/>
                </a:solidFill>
              </a:rPr>
              <a:t>数据处理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寻找特征峰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13B3A6-5BAB-4508-89BE-77BFFB2C49A3}"/>
              </a:ext>
            </a:extLst>
          </p:cNvPr>
          <p:cNvSpPr txBox="1"/>
          <p:nvPr userDrawn="1"/>
        </p:nvSpPr>
        <p:spPr>
          <a:xfrm>
            <a:off x="1056068" y="1524069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统计得近</a:t>
            </a:r>
            <a:r>
              <a:rPr lang="en-US" altLang="zh-CN" dirty="0">
                <a:solidFill>
                  <a:schemeClr val="bg1"/>
                </a:solidFill>
              </a:rPr>
              <a:t>1000</a:t>
            </a:r>
            <a:r>
              <a:rPr lang="zh-CN" altLang="en-US" dirty="0">
                <a:solidFill>
                  <a:schemeClr val="bg1"/>
                </a:solidFill>
              </a:rPr>
              <a:t>个特征峰的</a:t>
            </a:r>
            <a:r>
              <a:rPr lang="en-US" altLang="zh-CN" dirty="0">
                <a:solidFill>
                  <a:schemeClr val="bg1"/>
                </a:solidFill>
              </a:rPr>
              <a:t>2θ</a:t>
            </a:r>
            <a:r>
              <a:rPr lang="zh-CN" altLang="en-US" dirty="0">
                <a:solidFill>
                  <a:schemeClr val="bg1"/>
                </a:solidFill>
              </a:rPr>
              <a:t>，去除冗余的信息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35D908-CD38-438F-9798-B12CDB206DF5}"/>
              </a:ext>
            </a:extLst>
          </p:cNvPr>
          <p:cNvSpPr txBox="1"/>
          <p:nvPr userDrawn="1"/>
        </p:nvSpPr>
        <p:spPr>
          <a:xfrm>
            <a:off x="0" y="11418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数据降维：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80D14F-0CAE-4052-8F4E-4B85DBF6E9E1}"/>
              </a:ext>
            </a:extLst>
          </p:cNvPr>
          <p:cNvSpPr txBox="1"/>
          <p:nvPr userDrawn="1"/>
        </p:nvSpPr>
        <p:spPr>
          <a:xfrm>
            <a:off x="0" y="21699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数据降维技术：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9EBBDA-E4F2-4A34-9758-E74D7B563F1E}"/>
              </a:ext>
            </a:extLst>
          </p:cNvPr>
          <p:cNvSpPr txBox="1"/>
          <p:nvPr userDrawn="1"/>
        </p:nvSpPr>
        <p:spPr>
          <a:xfrm>
            <a:off x="1073209" y="2556560"/>
            <a:ext cx="6937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奇异值分解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因子分析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独立元素分析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B050"/>
                </a:solidFill>
              </a:rPr>
              <a:t>主元素分析</a:t>
            </a:r>
            <a:r>
              <a:rPr lang="en-US" altLang="zh-CN" b="1" dirty="0">
                <a:solidFill>
                  <a:srgbClr val="00B050"/>
                </a:solidFill>
              </a:rPr>
              <a:t>(PCA)</a:t>
            </a:r>
          </a:p>
          <a:p>
            <a:pPr marL="742950" lvl="1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计算特征值的协方差矩阵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计算协方差矩阵的特征值和特征向量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特征向量对角元素按照从大到小的顺序排列，元素值越大，该特征的重要性越高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5FB1DF-22C0-4BE4-A49D-E4CBBE71B4AC}"/>
              </a:ext>
            </a:extLst>
          </p:cNvPr>
          <p:cNvSpPr txBox="1"/>
          <p:nvPr userDrawn="1"/>
        </p:nvSpPr>
        <p:spPr>
          <a:xfrm>
            <a:off x="0" y="5069811"/>
            <a:ext cx="3139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降维结果：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	   1000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95</a:t>
            </a:r>
            <a:r>
              <a:rPr lang="zh-CN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个特征峰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85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3" r:id="rId4"/>
    <p:sldLayoutId id="2147483674" r:id="rId5"/>
    <p:sldLayoutId id="2147483676" r:id="rId6"/>
    <p:sldLayoutId id="2147483679" r:id="rId7"/>
    <p:sldLayoutId id="2147483677" r:id="rId8"/>
    <p:sldLayoutId id="2147483678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F8442-E004-4975-A57D-85C68E7E802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15FC5-26B6-49B7-AA10-8118D6CDA0C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0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Calibri</vt:lpstr>
      <vt:lpstr>Calibri Light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122</cp:revision>
  <dcterms:created xsi:type="dcterms:W3CDTF">2018-05-23T11:32:24Z</dcterms:created>
  <dcterms:modified xsi:type="dcterms:W3CDTF">2018-05-24T02:31:11Z</dcterms:modified>
</cp:coreProperties>
</file>