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5" r:id="rId4"/>
    <p:sldId id="257" r:id="rId5"/>
    <p:sldId id="258" r:id="rId6"/>
    <p:sldId id="259" r:id="rId7"/>
    <p:sldId id="281" r:id="rId8"/>
    <p:sldId id="282" r:id="rId9"/>
    <p:sldId id="283" r:id="rId10"/>
    <p:sldId id="284" r:id="rId11"/>
    <p:sldId id="285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EE9503-AC32-4009-97C1-CCEC05938AF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6AD112-C834-4141-A67B-263F18D9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7AAF53-C071-4C0A-8E37-3786998EA032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18481A-1D8A-440F-A3C5-22605F8A5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F4EED-E4EA-40C9-AD60-B6E88E60F5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23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9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6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4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9AEF-EEF1-476A-9F0B-ADF456DCC0C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C4A2-E0D6-4ACB-9E88-EC791E9FD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80185" y="6094543"/>
            <a:ext cx="44582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Office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9886" y="622567"/>
            <a:ext cx="101422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Materials in a High Temperature Service Environment</a:t>
            </a:r>
          </a:p>
          <a:p>
            <a:endParaRPr lang="en-US" dirty="0"/>
          </a:p>
          <a:p>
            <a:pPr algn="ctr"/>
            <a:r>
              <a:rPr lang="en-US" sz="2400" dirty="0" smtClean="0"/>
              <a:t>Professor John H. Perepezko</a:t>
            </a:r>
          </a:p>
          <a:p>
            <a:pPr algn="ctr"/>
            <a:r>
              <a:rPr lang="en-US" sz="2400" dirty="0" smtClean="0"/>
              <a:t>University of Wisconsin-Madison</a:t>
            </a:r>
          </a:p>
          <a:p>
            <a:pPr algn="ctr"/>
            <a:r>
              <a:rPr lang="en-US" sz="2400" dirty="0" smtClean="0"/>
              <a:t>Department of Materials Science and Engineering</a:t>
            </a:r>
          </a:p>
          <a:p>
            <a:pPr algn="ctr"/>
            <a:r>
              <a:rPr lang="en-US" sz="2400" dirty="0" smtClean="0"/>
              <a:t>1509 University Ave.</a:t>
            </a:r>
          </a:p>
          <a:p>
            <a:pPr algn="ctr"/>
            <a:r>
              <a:rPr lang="en-US" sz="2400" dirty="0" smtClean="0"/>
              <a:t>Madison, WI 53706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Materials for Harsh Service Conditions Workshop</a:t>
            </a:r>
            <a:endParaRPr lang="en-US" sz="2400" dirty="0"/>
          </a:p>
          <a:p>
            <a:pPr algn="ctr"/>
            <a:r>
              <a:rPr lang="en-US" sz="2400" dirty="0" smtClean="0"/>
              <a:t>November 19-20, 2015, Westin Convention Center Hotel</a:t>
            </a:r>
          </a:p>
          <a:p>
            <a:pPr algn="ctr"/>
            <a:r>
              <a:rPr lang="en-US" sz="2400" dirty="0" smtClean="0"/>
              <a:t>Pittsburgh, PA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60" y="5573957"/>
            <a:ext cx="5231796" cy="772630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66900" y="5436787"/>
          <a:ext cx="1322986" cy="118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Image" r:id="rId4" imgW="4330159" imgH="4203175" progId="Photoshop.Image.7">
                  <p:embed/>
                </p:oleObj>
              </mc:Choice>
              <mc:Fallback>
                <p:oleObj name="Image" r:id="rId4" imgW="4330159" imgH="4203175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00" y="5436787"/>
                        <a:ext cx="1322986" cy="1181501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2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3085043" y="0"/>
            <a:ext cx="61679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/>
              <a:t>Progress-Mo-Si-B </a:t>
            </a:r>
            <a:r>
              <a:rPr lang="en-US" altLang="en-US" sz="2400" b="1" dirty="0"/>
              <a:t>Coated Pure Molybdenum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Oxidized in Air at 1700</a:t>
            </a:r>
            <a:r>
              <a:rPr lang="en-US" altLang="en-US" sz="2400" b="1" baseline="30000" dirty="0"/>
              <a:t>o</a:t>
            </a:r>
            <a:r>
              <a:rPr lang="en-US" altLang="en-US" sz="2400" b="1" dirty="0"/>
              <a:t>C/3092</a:t>
            </a:r>
            <a:r>
              <a:rPr lang="en-US" altLang="en-US" sz="2400" b="1" baseline="30000" dirty="0"/>
              <a:t>o</a:t>
            </a:r>
            <a:r>
              <a:rPr lang="en-US" altLang="en-US" sz="2400" b="1" dirty="0"/>
              <a:t>F</a:t>
            </a:r>
          </a:p>
        </p:txBody>
      </p:sp>
      <p:pic>
        <p:nvPicPr>
          <p:cNvPr id="22531" name="Picture 6" descr="MoSiB-Coated-Mo-1700C-in-air.jpg"/>
          <p:cNvPicPr>
            <a:picLocks noChangeAspect="1"/>
          </p:cNvPicPr>
          <p:nvPr/>
        </p:nvPicPr>
        <p:blipFill>
          <a:blip r:embed="rId3">
            <a:lum bright="1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" r="266" b="194"/>
          <a:stretch>
            <a:fillRect/>
          </a:stretch>
        </p:blipFill>
        <p:spPr bwMode="auto">
          <a:xfrm>
            <a:off x="1560513" y="1176338"/>
            <a:ext cx="2971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11"/>
          <p:cNvSpPr txBox="1">
            <a:spLocks noChangeArrowheads="1"/>
          </p:cNvSpPr>
          <p:nvPr/>
        </p:nvSpPr>
        <p:spPr bwMode="auto">
          <a:xfrm>
            <a:off x="2524125" y="3409950"/>
            <a:ext cx="1550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1700</a:t>
            </a:r>
            <a:r>
              <a:rPr lang="en-US" altLang="en-US" sz="1800" b="1" baseline="30000"/>
              <a:t>o</a:t>
            </a:r>
            <a:r>
              <a:rPr lang="en-US" altLang="en-US" sz="1800" b="1"/>
              <a:t>C / 2 hrs</a:t>
            </a:r>
          </a:p>
        </p:txBody>
      </p:sp>
      <p:sp>
        <p:nvSpPr>
          <p:cNvPr id="22533" name="TextBox 14"/>
          <p:cNvSpPr txBox="1">
            <a:spLocks noChangeArrowheads="1"/>
          </p:cNvSpPr>
          <p:nvPr/>
        </p:nvSpPr>
        <p:spPr bwMode="auto">
          <a:xfrm>
            <a:off x="5264151" y="3409950"/>
            <a:ext cx="1678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1700</a:t>
            </a:r>
            <a:r>
              <a:rPr lang="en-US" altLang="en-US" sz="1800" b="1" baseline="30000"/>
              <a:t>o</a:t>
            </a:r>
            <a:r>
              <a:rPr lang="en-US" altLang="en-US" sz="1800" b="1"/>
              <a:t>C / 12 hrs</a:t>
            </a:r>
          </a:p>
        </p:txBody>
      </p:sp>
      <p:sp>
        <p:nvSpPr>
          <p:cNvPr id="22534" name="TextBox 15"/>
          <p:cNvSpPr txBox="1">
            <a:spLocks noChangeArrowheads="1"/>
          </p:cNvSpPr>
          <p:nvPr/>
        </p:nvSpPr>
        <p:spPr bwMode="auto">
          <a:xfrm>
            <a:off x="8361364" y="3409950"/>
            <a:ext cx="1678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1700</a:t>
            </a:r>
            <a:r>
              <a:rPr lang="en-US" altLang="en-US" sz="1800" b="1" baseline="30000"/>
              <a:t>o</a:t>
            </a:r>
            <a:r>
              <a:rPr lang="en-US" altLang="en-US" sz="1800" b="1"/>
              <a:t>C / 25 hrs</a:t>
            </a:r>
          </a:p>
        </p:txBody>
      </p:sp>
      <p:pic>
        <p:nvPicPr>
          <p:cNvPr id="22535" name="Picture 8" descr="DSCN5518.JPG"/>
          <p:cNvPicPr>
            <a:picLocks noChangeAspect="1"/>
          </p:cNvPicPr>
          <p:nvPr/>
        </p:nvPicPr>
        <p:blipFill>
          <a:blip r:embed="rId4">
            <a:lum bright="1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0" t="44792" r="24326" b="26511"/>
          <a:stretch>
            <a:fillRect/>
          </a:stretch>
        </p:blipFill>
        <p:spPr bwMode="auto">
          <a:xfrm>
            <a:off x="4608513" y="1176338"/>
            <a:ext cx="2971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4267200" y="3440113"/>
            <a:ext cx="6858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315200" y="3440113"/>
            <a:ext cx="685800" cy="2286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538" name="Picture 32" descr="MoSiB-Coated-Mo-1700C-in-air-25hrs2.jpg"/>
          <p:cNvPicPr>
            <a:picLocks noChangeAspect="1"/>
          </p:cNvPicPr>
          <p:nvPr/>
        </p:nvPicPr>
        <p:blipFill>
          <a:blip r:embed="rId5">
            <a:lum bright="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 t="6750" r="11555" b="4947"/>
          <a:stretch>
            <a:fillRect/>
          </a:stretch>
        </p:blipFill>
        <p:spPr bwMode="auto">
          <a:xfrm>
            <a:off x="7620000" y="1163639"/>
            <a:ext cx="296703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16" descr="DSCN5602.JPG"/>
          <p:cNvPicPr>
            <a:picLocks noChangeAspect="1"/>
          </p:cNvPicPr>
          <p:nvPr/>
        </p:nvPicPr>
        <p:blipFill>
          <a:blip r:embed="rId6">
            <a:lum bright="3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9091" r="4546"/>
          <a:stretch>
            <a:fillRect/>
          </a:stretch>
        </p:blipFill>
        <p:spPr bwMode="auto">
          <a:xfrm>
            <a:off x="2524125" y="3860321"/>
            <a:ext cx="36004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TextBox 18"/>
          <p:cNvSpPr txBox="1">
            <a:spLocks noChangeArrowheads="1"/>
          </p:cNvSpPr>
          <p:nvPr/>
        </p:nvSpPr>
        <p:spPr bwMode="auto">
          <a:xfrm>
            <a:off x="6400800" y="4648201"/>
            <a:ext cx="3733800" cy="708025"/>
          </a:xfrm>
          <a:prstGeom prst="rect">
            <a:avLst/>
          </a:prstGeom>
          <a:solidFill>
            <a:srgbClr val="FCA2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Mass Change: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+ 1.7 mg/cm</a:t>
            </a:r>
            <a:r>
              <a:rPr lang="en-US" altLang="en-US" sz="2000" b="1" baseline="30000"/>
              <a:t>2</a:t>
            </a:r>
            <a:r>
              <a:rPr lang="en-US" altLang="en-US" sz="2000" b="1"/>
              <a:t> (1700</a:t>
            </a:r>
            <a:r>
              <a:rPr lang="en-US" altLang="en-US" sz="2000" b="1" baseline="30000"/>
              <a:t>o</a:t>
            </a:r>
            <a:r>
              <a:rPr lang="en-US" altLang="en-US" sz="2000" b="1"/>
              <a:t>C /25hrs)</a:t>
            </a:r>
          </a:p>
        </p:txBody>
      </p:sp>
    </p:spTree>
    <p:extLst>
      <p:ext uri="{BB962C8B-B14F-4D97-AF65-F5344CB8AC3E}">
        <p14:creationId xmlns:p14="http://schemas.microsoft.com/office/powerpoint/2010/main" val="38500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5373" y="299343"/>
            <a:ext cx="1193662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Forward - Materials Challenges/Strategies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(1200-1850F)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Ultrahigh Strength Steels (Alumina Former)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ODS—Manufacturing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Scaleup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Austenitic with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intermetallics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—Phase Stability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Coatings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Semi-Empirical to Guided Design- Thermodynamic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Calphad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Mechanical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Methods- Commercial Scale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Amorphous/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Nanocrystalline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Wear/Corrosion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Barrier Coatings, EBC (Silica)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 – Ultrahigh Temperature (&gt;1850F)- High Payoff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Refractory Metal (Mo,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)Alloys (Mechanical, Silica Former)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Ceramic Composites 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(EBC, Processing)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Coating Capability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917" y="-58367"/>
            <a:ext cx="1132149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Materials Performance in a Harsh High Temperature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Environment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1200-1850 F (648-1010 C) – Current/Near Term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&gt;1850 F—Longer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Environmental/Service Degradation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 – Isothermal; Thermal Cycling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 Corrosion (fuel impurities)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CMAS (Sand, Ash)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Creep Rupture/Fatigue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Wear/ Erosion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Stability – Long Term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Microstructural Stability- Long Term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life prediction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9955" y="179320"/>
            <a:ext cx="801504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Fossil Fuel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Solarthermal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Geothermal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 up – Lab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Commercial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Low Cost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Low Density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Performance Diagnostics-In-Situ Sensors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Sustainability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Environmental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Recycle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Materials Availability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3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1111250" y="1058863"/>
            <a:ext cx="1073626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058863"/>
            <a:ext cx="10745788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3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6" y="1791877"/>
            <a:ext cx="3085048" cy="2580923"/>
          </a:xfrm>
          <a:prstGeom prst="rect">
            <a:avLst/>
          </a:prstGeom>
        </p:spPr>
      </p:pic>
      <p:pic>
        <p:nvPicPr>
          <p:cNvPr id="3" name="Picture 3" descr="engine performace and temper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794" y="1095984"/>
            <a:ext cx="788035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56604" y="241544"/>
            <a:ext cx="3812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Hotter The Better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43" y="204273"/>
            <a:ext cx="10885516" cy="2592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56" y="2840479"/>
            <a:ext cx="8685739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65" y="719847"/>
            <a:ext cx="8941686" cy="54427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06171" y="241540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Options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69" y="0"/>
            <a:ext cx="8592062" cy="5958793"/>
          </a:xfrm>
          <a:prstGeom prst="rect">
            <a:avLst/>
          </a:prstGeom>
        </p:spPr>
      </p:pic>
      <p:pic>
        <p:nvPicPr>
          <p:cNvPr id="3" name="Picture 2" descr="Illustration of a power tower power plant. Sunlight is shown reflecting off a series of heliostats surrounding the tower and onto the receiver at the top of the tower. The hot heat-transfer fluid exiting from the receiver flows down the tower, into a feedwater reheater, and then into a turbine, which generates electricity that is fed into the power grid. The cool heat-transfer fluid exiting the turbine flows into a steam condenser to be cooled and sent back up the tower to the receiv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50" y="1646981"/>
            <a:ext cx="38004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3849" y="5900476"/>
            <a:ext cx="10807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Solarthermal</a:t>
            </a:r>
            <a:r>
              <a:rPr lang="en-US" sz="2400" dirty="0" smtClean="0"/>
              <a:t> Reactors require high temperatures for power generation and chemical </a:t>
            </a:r>
          </a:p>
          <a:p>
            <a:r>
              <a:rPr lang="en-US" sz="2400" dirty="0" smtClean="0"/>
              <a:t>reactions. Several key components require new materials to achieve potential.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9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6012" y="2051367"/>
            <a:ext cx="4960620" cy="2755265"/>
            <a:chOff x="0" y="0"/>
            <a:chExt cx="4960620" cy="2755265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21717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533400"/>
              <a:ext cx="2171700" cy="548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1082040"/>
              <a:ext cx="2171700" cy="548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630680"/>
              <a:ext cx="217170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415539" y="38100"/>
              <a:ext cx="1328729" cy="312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1-TBC/EBC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2392680" y="601980"/>
              <a:ext cx="2034540" cy="396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2-Oxidation Resistant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2392680" y="1135380"/>
              <a:ext cx="2567940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3-Compatibility (Bond Coat)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2438400" y="1729740"/>
              <a:ext cx="2063362" cy="358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4-Reservoir/Diffusion Barrier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655320" y="2301240"/>
              <a:ext cx="982980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Substrate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38687" y="773790"/>
            <a:ext cx="861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Coating Design – Environmental Resistance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845" y="5003321"/>
            <a:ext cx="5940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Layers/Substrate mechanical compatibility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Layers/Substrate thermodynamic compatibility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64"/>
          <a:stretch/>
        </p:blipFill>
        <p:spPr>
          <a:xfrm>
            <a:off x="6062564" y="1303125"/>
            <a:ext cx="6445738" cy="38022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85471" y="5151684"/>
            <a:ext cx="5245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ultrahigh temperature silica is favored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alumina.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323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Perepezko</dc:creator>
  <cp:lastModifiedBy>user1</cp:lastModifiedBy>
  <cp:revision>31</cp:revision>
  <cp:lastPrinted>2015-11-16T16:58:53Z</cp:lastPrinted>
  <dcterms:created xsi:type="dcterms:W3CDTF">2015-11-13T23:01:41Z</dcterms:created>
  <dcterms:modified xsi:type="dcterms:W3CDTF">2015-11-20T14:38:39Z</dcterms:modified>
</cp:coreProperties>
</file>