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7"/>
  </p:notesMasterIdLst>
  <p:sldIdLst>
    <p:sldId id="257" r:id="rId2"/>
    <p:sldId id="379" r:id="rId3"/>
    <p:sldId id="399" r:id="rId4"/>
    <p:sldId id="382" r:id="rId5"/>
    <p:sldId id="454" r:id="rId6"/>
    <p:sldId id="389" r:id="rId7"/>
    <p:sldId id="428" r:id="rId8"/>
    <p:sldId id="402" r:id="rId9"/>
    <p:sldId id="407" r:id="rId10"/>
    <p:sldId id="415" r:id="rId11"/>
    <p:sldId id="408" r:id="rId12"/>
    <p:sldId id="432" r:id="rId13"/>
    <p:sldId id="433" r:id="rId14"/>
    <p:sldId id="434" r:id="rId15"/>
    <p:sldId id="435" r:id="rId16"/>
    <p:sldId id="437" r:id="rId17"/>
    <p:sldId id="438" r:id="rId18"/>
    <p:sldId id="441" r:id="rId19"/>
    <p:sldId id="439" r:id="rId20"/>
    <p:sldId id="443" r:id="rId21"/>
    <p:sldId id="442" r:id="rId22"/>
    <p:sldId id="446" r:id="rId23"/>
    <p:sldId id="447" r:id="rId24"/>
    <p:sldId id="449" r:id="rId25"/>
    <p:sldId id="450" r:id="rId26"/>
    <p:sldId id="451" r:id="rId27"/>
    <p:sldId id="452" r:id="rId28"/>
    <p:sldId id="463" r:id="rId29"/>
    <p:sldId id="461" r:id="rId30"/>
    <p:sldId id="462" r:id="rId31"/>
    <p:sldId id="420" r:id="rId32"/>
    <p:sldId id="464" r:id="rId33"/>
    <p:sldId id="465" r:id="rId34"/>
    <p:sldId id="460" r:id="rId35"/>
    <p:sldId id="39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1255" userDrawn="1">
          <p15:clr>
            <a:srgbClr val="A4A3A4"/>
          </p15:clr>
        </p15:guide>
        <p15:guide id="3" orient="horz" pos="2092" userDrawn="1">
          <p15:clr>
            <a:srgbClr val="A4A3A4"/>
          </p15:clr>
        </p15:guide>
        <p15:guide id="4" orient="horz" pos="211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 z" initials="zz" lastIdx="1" clrIdx="0">
    <p:extLst>
      <p:ext uri="{19B8F6BF-5375-455C-9EA6-DF929625EA0E}">
        <p15:presenceInfo xmlns:p15="http://schemas.microsoft.com/office/powerpoint/2012/main" userId="faa6c45e2112e2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BABA"/>
    <a:srgbClr val="993300"/>
    <a:srgbClr val="A24D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09" autoAdjust="0"/>
    <p:restoredTop sz="71182" autoAdjust="0"/>
  </p:normalViewPr>
  <p:slideViewPr>
    <p:cSldViewPr snapToGrid="0" showGuides="1">
      <p:cViewPr varScale="1">
        <p:scale>
          <a:sx n="45" d="100"/>
          <a:sy n="45" d="100"/>
        </p:scale>
        <p:origin x="1636" y="20"/>
      </p:cViewPr>
      <p:guideLst>
        <p:guide orient="horz" pos="2137"/>
        <p:guide pos="1255"/>
        <p:guide orient="horz" pos="2092"/>
        <p:guide orient="horz" pos="2115"/>
      </p:guideLst>
    </p:cSldViewPr>
  </p:slideViewPr>
  <p:outlineViewPr>
    <p:cViewPr>
      <p:scale>
        <a:sx n="33" d="100"/>
        <a:sy n="33" d="100"/>
      </p:scale>
      <p:origin x="0" y="0"/>
    </p:cViewPr>
  </p:outlineViewPr>
  <p:notesTextViewPr>
    <p:cViewPr>
      <p:scale>
        <a:sx n="75" d="100"/>
        <a:sy n="75" d="100"/>
      </p:scale>
      <p:origin x="0" y="0"/>
    </p:cViewPr>
  </p:notesTextViewPr>
  <p:notesViewPr>
    <p:cSldViewPr snapToGrid="0" showGuides="1">
      <p:cViewPr varScale="1">
        <p:scale>
          <a:sx n="49" d="100"/>
          <a:sy n="49" d="100"/>
        </p:scale>
        <p:origin x="2668"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F135B-539B-49DF-9BCD-E06DAE9DD78B}"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669B5C54-0511-4EE9-AB6C-4704E893215B}">
      <dgm:prSet phldrT="[文本]"/>
      <dgm:spPr/>
      <dgm:t>
        <a:bodyPr/>
        <a:lstStyle/>
        <a:p>
          <a:pPr algn="ctr"/>
          <a:r>
            <a:rPr lang="en-US" altLang="en-US" dirty="0">
              <a:ln/>
            </a:rPr>
            <a:t>Neural Network</a:t>
          </a:r>
          <a:endParaRPr lang="zh-CN" altLang="en-US" dirty="0">
            <a:ln/>
          </a:endParaRPr>
        </a:p>
      </dgm:t>
    </dgm:pt>
    <dgm:pt modelId="{548F3039-E057-4391-AAF4-DAF720457AD8}" type="parTrans" cxnId="{74C2503A-8D50-497E-BD8D-13EE9F084F2C}">
      <dgm:prSet/>
      <dgm:spPr/>
      <dgm:t>
        <a:bodyPr/>
        <a:lstStyle/>
        <a:p>
          <a:pPr algn="l"/>
          <a:endParaRPr lang="zh-CN" altLang="en-US">
            <a:ln>
              <a:noFill/>
            </a:ln>
            <a:solidFill>
              <a:schemeClr val="tx1"/>
            </a:solidFill>
          </a:endParaRPr>
        </a:p>
      </dgm:t>
    </dgm:pt>
    <dgm:pt modelId="{9A0EEB0F-E3A4-48CC-A196-AA3999044CCA}" type="sibTrans" cxnId="{74C2503A-8D50-497E-BD8D-13EE9F084F2C}">
      <dgm:prSet/>
      <dgm:spPr/>
      <dgm:t>
        <a:bodyPr/>
        <a:lstStyle/>
        <a:p>
          <a:pPr algn="l"/>
          <a:endParaRPr lang="zh-CN" altLang="en-US">
            <a:ln>
              <a:noFill/>
            </a:ln>
            <a:solidFill>
              <a:schemeClr val="tx1"/>
            </a:solidFill>
          </a:endParaRPr>
        </a:p>
      </dgm:t>
    </dgm:pt>
    <dgm:pt modelId="{F2EE46C4-794D-4B6E-9A07-E5E964D92FF1}">
      <dgm:prSet phldrT="[文本]"/>
      <dgm:spPr/>
      <dgm:t>
        <a:bodyPr/>
        <a:lstStyle/>
        <a:p>
          <a:pPr algn="ctr"/>
          <a:r>
            <a:rPr lang="en-US" altLang="en-US" dirty="0">
              <a:ln/>
            </a:rPr>
            <a:t>ANN(</a:t>
          </a:r>
          <a:r>
            <a:rPr lang="zh-CN" altLang="en-US" dirty="0">
              <a:ln/>
            </a:rPr>
            <a:t>人工神经网络</a:t>
          </a:r>
          <a:r>
            <a:rPr lang="en-US" altLang="en-US" dirty="0">
              <a:ln/>
            </a:rPr>
            <a:t>)</a:t>
          </a:r>
          <a:endParaRPr lang="zh-CN" altLang="en-US" dirty="0">
            <a:ln/>
          </a:endParaRPr>
        </a:p>
      </dgm:t>
    </dgm:pt>
    <dgm:pt modelId="{B88EBE13-CBC4-4F0B-BBB4-0222887C2E13}" type="parTrans" cxnId="{78FF34BD-E7C8-413A-B67F-AC2CA0DDBD69}">
      <dgm:prSet/>
      <dgm:spPr>
        <a:ln>
          <a:solidFill>
            <a:srgbClr val="C00000"/>
          </a:solidFill>
        </a:ln>
      </dgm:spPr>
      <dgm:t>
        <a:bodyPr/>
        <a:lstStyle/>
        <a:p>
          <a:pPr algn="l"/>
          <a:endParaRPr lang="zh-CN" altLang="en-US">
            <a:ln>
              <a:noFill/>
            </a:ln>
            <a:solidFill>
              <a:schemeClr val="tx1"/>
            </a:solidFill>
          </a:endParaRPr>
        </a:p>
      </dgm:t>
    </dgm:pt>
    <dgm:pt modelId="{560F6AF1-0AC4-4198-8371-355AB182727E}" type="sibTrans" cxnId="{78FF34BD-E7C8-413A-B67F-AC2CA0DDBD69}">
      <dgm:prSet/>
      <dgm:spPr/>
      <dgm:t>
        <a:bodyPr/>
        <a:lstStyle/>
        <a:p>
          <a:pPr algn="l"/>
          <a:endParaRPr lang="zh-CN" altLang="en-US">
            <a:ln>
              <a:noFill/>
            </a:ln>
            <a:solidFill>
              <a:schemeClr val="tx1"/>
            </a:solidFill>
          </a:endParaRPr>
        </a:p>
      </dgm:t>
    </dgm:pt>
    <dgm:pt modelId="{7375DC51-C5C8-41D5-80C9-D75DF48824D6}">
      <dgm:prSet phldrT="[文本]"/>
      <dgm:spPr/>
      <dgm:t>
        <a:bodyPr/>
        <a:lstStyle/>
        <a:p>
          <a:pPr algn="ctr"/>
          <a:r>
            <a:rPr lang="en-US" altLang="en-US" dirty="0">
              <a:ln/>
            </a:rPr>
            <a:t>BNN(</a:t>
          </a:r>
          <a:r>
            <a:rPr lang="zh-CN" altLang="en-US" dirty="0">
              <a:ln/>
            </a:rPr>
            <a:t>生物神经网络</a:t>
          </a:r>
          <a:r>
            <a:rPr lang="en-US" altLang="zh-CN" dirty="0">
              <a:ln/>
            </a:rPr>
            <a:t>)</a:t>
          </a:r>
          <a:endParaRPr lang="zh-CN" altLang="en-US" dirty="0">
            <a:ln/>
          </a:endParaRPr>
        </a:p>
      </dgm:t>
    </dgm:pt>
    <dgm:pt modelId="{9B9C389A-7923-43DF-AFDD-BF54D04D25F8}" type="parTrans" cxnId="{EE3F018B-C7FD-4964-9972-B81B2571B923}">
      <dgm:prSet/>
      <dgm:spPr>
        <a:ln>
          <a:solidFill>
            <a:srgbClr val="C00000"/>
          </a:solidFill>
        </a:ln>
      </dgm:spPr>
      <dgm:t>
        <a:bodyPr/>
        <a:lstStyle/>
        <a:p>
          <a:pPr algn="l"/>
          <a:endParaRPr lang="zh-CN" altLang="en-US">
            <a:ln>
              <a:noFill/>
            </a:ln>
            <a:solidFill>
              <a:schemeClr val="tx1"/>
            </a:solidFill>
          </a:endParaRPr>
        </a:p>
      </dgm:t>
    </dgm:pt>
    <dgm:pt modelId="{86D703BD-3647-44A6-A9B2-78E413D7ADFF}" type="sibTrans" cxnId="{EE3F018B-C7FD-4964-9972-B81B2571B923}">
      <dgm:prSet/>
      <dgm:spPr/>
      <dgm:t>
        <a:bodyPr/>
        <a:lstStyle/>
        <a:p>
          <a:pPr algn="l"/>
          <a:endParaRPr lang="zh-CN" altLang="en-US">
            <a:ln>
              <a:noFill/>
            </a:ln>
            <a:solidFill>
              <a:schemeClr val="tx1"/>
            </a:solidFill>
          </a:endParaRPr>
        </a:p>
      </dgm:t>
    </dgm:pt>
    <dgm:pt modelId="{476ED04C-7DA8-4AAF-A7E5-A420915CF8BC}">
      <dgm:prSet/>
      <dgm:spPr/>
      <dgm:t>
        <a:bodyPr/>
        <a:lstStyle/>
        <a:p>
          <a:pPr algn="ctr"/>
          <a:r>
            <a:rPr lang="en-US" altLang="en-US" dirty="0">
              <a:ln/>
            </a:rPr>
            <a:t>FFNN(</a:t>
          </a:r>
          <a:r>
            <a:rPr lang="zh-CN" altLang="en-US" dirty="0">
              <a:ln/>
            </a:rPr>
            <a:t>前馈神经网络</a:t>
          </a:r>
          <a:r>
            <a:rPr lang="en-US" altLang="en-US" dirty="0">
              <a:ln/>
            </a:rPr>
            <a:t>)</a:t>
          </a:r>
          <a:endParaRPr lang="zh-CN" altLang="en-US" dirty="0">
            <a:ln/>
          </a:endParaRPr>
        </a:p>
      </dgm:t>
    </dgm:pt>
    <dgm:pt modelId="{5396F6DB-F384-4483-AFF3-5EB6DF57C32C}" type="parTrans" cxnId="{BCACC64B-2AE4-4691-97E8-5D9AC76EEDF5}">
      <dgm:prSet/>
      <dgm:spPr>
        <a:ln>
          <a:solidFill>
            <a:srgbClr val="C00000"/>
          </a:solidFill>
        </a:ln>
      </dgm:spPr>
      <dgm:t>
        <a:bodyPr/>
        <a:lstStyle/>
        <a:p>
          <a:pPr algn="l"/>
          <a:endParaRPr lang="zh-CN" altLang="en-US">
            <a:ln>
              <a:noFill/>
            </a:ln>
            <a:solidFill>
              <a:schemeClr val="tx1"/>
            </a:solidFill>
          </a:endParaRPr>
        </a:p>
      </dgm:t>
    </dgm:pt>
    <dgm:pt modelId="{693B8EAC-28FD-4C62-87FD-6F266FDD13B2}" type="sibTrans" cxnId="{BCACC64B-2AE4-4691-97E8-5D9AC76EEDF5}">
      <dgm:prSet/>
      <dgm:spPr/>
      <dgm:t>
        <a:bodyPr/>
        <a:lstStyle/>
        <a:p>
          <a:pPr algn="l"/>
          <a:endParaRPr lang="zh-CN" altLang="en-US">
            <a:ln>
              <a:noFill/>
            </a:ln>
            <a:solidFill>
              <a:schemeClr val="tx1"/>
            </a:solidFill>
          </a:endParaRPr>
        </a:p>
      </dgm:t>
    </dgm:pt>
    <dgm:pt modelId="{CA412042-590D-46ED-8922-8C92DC3EB9A7}">
      <dgm:prSet/>
      <dgm:spPr/>
      <dgm:t>
        <a:bodyPr/>
        <a:lstStyle/>
        <a:p>
          <a:pPr algn="ctr"/>
          <a:r>
            <a:rPr lang="en-US" altLang="en-US" dirty="0">
              <a:ln/>
            </a:rPr>
            <a:t>FBNN (</a:t>
          </a:r>
          <a:r>
            <a:rPr lang="zh-CN" altLang="en-US" dirty="0">
              <a:ln/>
            </a:rPr>
            <a:t>反馈神经网络</a:t>
          </a:r>
          <a:r>
            <a:rPr lang="en-US" altLang="en-US" dirty="0">
              <a:ln/>
            </a:rPr>
            <a:t>)</a:t>
          </a:r>
          <a:endParaRPr lang="zh-CN" altLang="en-US" dirty="0">
            <a:ln/>
          </a:endParaRPr>
        </a:p>
      </dgm:t>
    </dgm:pt>
    <dgm:pt modelId="{4990EA01-C0C5-4AAA-A33E-4091E724C0E1}" type="parTrans" cxnId="{28518959-48C4-457D-A374-0C0A663B4CEE}">
      <dgm:prSet/>
      <dgm:spPr>
        <a:ln>
          <a:solidFill>
            <a:srgbClr val="C00000"/>
          </a:solidFill>
        </a:ln>
      </dgm:spPr>
      <dgm:t>
        <a:bodyPr/>
        <a:lstStyle/>
        <a:p>
          <a:pPr algn="l"/>
          <a:endParaRPr lang="zh-CN" altLang="en-US">
            <a:ln>
              <a:noFill/>
            </a:ln>
            <a:solidFill>
              <a:schemeClr val="tx1"/>
            </a:solidFill>
          </a:endParaRPr>
        </a:p>
      </dgm:t>
    </dgm:pt>
    <dgm:pt modelId="{D17C54AD-5F7B-4DFE-8635-AB1AAF9B3E10}" type="sibTrans" cxnId="{28518959-48C4-457D-A374-0C0A663B4CEE}">
      <dgm:prSet/>
      <dgm:spPr/>
      <dgm:t>
        <a:bodyPr/>
        <a:lstStyle/>
        <a:p>
          <a:pPr algn="l"/>
          <a:endParaRPr lang="zh-CN" altLang="en-US">
            <a:ln>
              <a:noFill/>
            </a:ln>
            <a:solidFill>
              <a:schemeClr val="tx1"/>
            </a:solidFill>
          </a:endParaRPr>
        </a:p>
      </dgm:t>
    </dgm:pt>
    <dgm:pt modelId="{485FCA59-849A-452B-8F96-D818A86C3637}">
      <dgm:prSet/>
      <dgm:spPr/>
      <dgm:t>
        <a:bodyPr/>
        <a:lstStyle/>
        <a:p>
          <a:pPr algn="ctr"/>
          <a:r>
            <a:rPr lang="en-US" altLang="en-US" dirty="0">
              <a:ln/>
            </a:rPr>
            <a:t>P</a:t>
          </a:r>
          <a:r>
            <a:rPr lang="en-US" altLang="zh-CN" dirty="0">
              <a:ln/>
            </a:rPr>
            <a:t>erceptron(</a:t>
          </a:r>
          <a:r>
            <a:rPr lang="zh-CN" altLang="en-US" dirty="0">
              <a:ln/>
            </a:rPr>
            <a:t>感知机</a:t>
          </a:r>
          <a:r>
            <a:rPr lang="en-US" altLang="zh-CN" dirty="0">
              <a:ln/>
            </a:rPr>
            <a:t>)</a:t>
          </a:r>
          <a:endParaRPr lang="zh-CN" altLang="en-US" dirty="0">
            <a:ln/>
          </a:endParaRPr>
        </a:p>
      </dgm:t>
    </dgm:pt>
    <dgm:pt modelId="{45DA8FDB-4EC8-4D0B-9BA2-AEC2B3A902F1}" type="parTrans" cxnId="{C8A35E27-38E9-490C-8C0C-B5D1255CF9D4}">
      <dgm:prSet/>
      <dgm:spPr>
        <a:ln>
          <a:solidFill>
            <a:srgbClr val="C00000"/>
          </a:solidFill>
        </a:ln>
      </dgm:spPr>
      <dgm:t>
        <a:bodyPr/>
        <a:lstStyle/>
        <a:p>
          <a:pPr algn="l"/>
          <a:endParaRPr lang="zh-CN" altLang="en-US">
            <a:ln>
              <a:noFill/>
            </a:ln>
            <a:solidFill>
              <a:schemeClr val="tx1"/>
            </a:solidFill>
          </a:endParaRPr>
        </a:p>
      </dgm:t>
    </dgm:pt>
    <dgm:pt modelId="{1817779A-DD45-4CDD-8932-D0416316A3D3}" type="sibTrans" cxnId="{C8A35E27-38E9-490C-8C0C-B5D1255CF9D4}">
      <dgm:prSet/>
      <dgm:spPr/>
      <dgm:t>
        <a:bodyPr/>
        <a:lstStyle/>
        <a:p>
          <a:pPr algn="l"/>
          <a:endParaRPr lang="zh-CN" altLang="en-US">
            <a:ln>
              <a:noFill/>
            </a:ln>
            <a:solidFill>
              <a:schemeClr val="tx1"/>
            </a:solidFill>
          </a:endParaRPr>
        </a:p>
      </dgm:t>
    </dgm:pt>
    <dgm:pt modelId="{82E4117A-C788-4262-B23E-BD88E7E4099C}">
      <dgm:prSet/>
      <dgm:spPr/>
      <dgm:t>
        <a:bodyPr/>
        <a:lstStyle/>
        <a:p>
          <a:pPr algn="ctr"/>
          <a:r>
            <a:rPr lang="en-US" altLang="zh-CN" dirty="0">
              <a:ln/>
            </a:rPr>
            <a:t>MLP(</a:t>
          </a:r>
          <a:r>
            <a:rPr lang="zh-CN" altLang="en-US" dirty="0">
              <a:ln/>
            </a:rPr>
            <a:t>两层神经网络</a:t>
          </a:r>
          <a:r>
            <a:rPr lang="en-US" altLang="zh-CN" dirty="0">
              <a:ln/>
            </a:rPr>
            <a:t>)</a:t>
          </a:r>
          <a:endParaRPr lang="zh-CN" altLang="en-US" dirty="0">
            <a:ln/>
          </a:endParaRPr>
        </a:p>
      </dgm:t>
    </dgm:pt>
    <dgm:pt modelId="{148D9400-9841-40FC-95CC-CBECA345EB84}" type="parTrans" cxnId="{E834C72F-3329-4F3B-99B9-B55FDAAF4F87}">
      <dgm:prSet/>
      <dgm:spPr>
        <a:ln>
          <a:solidFill>
            <a:srgbClr val="C00000"/>
          </a:solidFill>
        </a:ln>
      </dgm:spPr>
      <dgm:t>
        <a:bodyPr/>
        <a:lstStyle/>
        <a:p>
          <a:pPr algn="l"/>
          <a:endParaRPr lang="zh-CN" altLang="en-US">
            <a:ln>
              <a:noFill/>
            </a:ln>
            <a:solidFill>
              <a:schemeClr val="tx1"/>
            </a:solidFill>
          </a:endParaRPr>
        </a:p>
      </dgm:t>
    </dgm:pt>
    <dgm:pt modelId="{0B79B385-904D-4D5B-9B3B-490787E6118F}" type="sibTrans" cxnId="{E834C72F-3329-4F3B-99B9-B55FDAAF4F87}">
      <dgm:prSet/>
      <dgm:spPr/>
      <dgm:t>
        <a:bodyPr/>
        <a:lstStyle/>
        <a:p>
          <a:pPr algn="l"/>
          <a:endParaRPr lang="zh-CN" altLang="en-US">
            <a:ln>
              <a:noFill/>
            </a:ln>
            <a:solidFill>
              <a:schemeClr val="tx1"/>
            </a:solidFill>
          </a:endParaRPr>
        </a:p>
      </dgm:t>
    </dgm:pt>
    <dgm:pt modelId="{572110BC-0A7E-4D27-8A95-5D27A00A3673}">
      <dgm:prSet/>
      <dgm:spPr/>
      <dgm:t>
        <a:bodyPr/>
        <a:lstStyle/>
        <a:p>
          <a:pPr algn="ctr"/>
          <a:r>
            <a:rPr lang="en-US" altLang="zh-CN" dirty="0">
              <a:ln/>
            </a:rPr>
            <a:t>DLP(</a:t>
          </a:r>
          <a:r>
            <a:rPr lang="zh-CN" altLang="en-US" dirty="0">
              <a:ln/>
            </a:rPr>
            <a:t>多层神经网络</a:t>
          </a:r>
          <a:r>
            <a:rPr lang="en-US" altLang="zh-CN" dirty="0">
              <a:ln/>
            </a:rPr>
            <a:t>)</a:t>
          </a:r>
          <a:endParaRPr lang="zh-CN" altLang="en-US" dirty="0">
            <a:ln/>
          </a:endParaRPr>
        </a:p>
      </dgm:t>
    </dgm:pt>
    <dgm:pt modelId="{0D9EDBD0-24EC-4487-95AA-F6737175341B}" type="parTrans" cxnId="{DB434126-4D87-4EEB-9D20-76A42A40DD8F}">
      <dgm:prSet/>
      <dgm:spPr>
        <a:ln>
          <a:solidFill>
            <a:srgbClr val="C00000"/>
          </a:solidFill>
        </a:ln>
      </dgm:spPr>
      <dgm:t>
        <a:bodyPr/>
        <a:lstStyle/>
        <a:p>
          <a:pPr algn="l"/>
          <a:endParaRPr lang="zh-CN" altLang="en-US">
            <a:ln>
              <a:noFill/>
            </a:ln>
            <a:solidFill>
              <a:schemeClr val="tx1"/>
            </a:solidFill>
          </a:endParaRPr>
        </a:p>
      </dgm:t>
    </dgm:pt>
    <dgm:pt modelId="{E69F4418-5EE9-4CC7-B7F9-D8FF5D8A724F}" type="sibTrans" cxnId="{DB434126-4D87-4EEB-9D20-76A42A40DD8F}">
      <dgm:prSet/>
      <dgm:spPr/>
      <dgm:t>
        <a:bodyPr/>
        <a:lstStyle/>
        <a:p>
          <a:pPr algn="l"/>
          <a:endParaRPr lang="zh-CN" altLang="en-US">
            <a:ln>
              <a:noFill/>
            </a:ln>
            <a:solidFill>
              <a:schemeClr val="tx1"/>
            </a:solidFill>
          </a:endParaRPr>
        </a:p>
      </dgm:t>
    </dgm:pt>
    <dgm:pt modelId="{5FAB54EA-FA9A-4862-B09A-C34B6E1B2BE4}">
      <dgm:prSet/>
      <dgm:spPr/>
      <dgm:t>
        <a:bodyPr/>
        <a:lstStyle/>
        <a:p>
          <a:pPr algn="ctr"/>
          <a:r>
            <a:rPr lang="en-US" altLang="zh-CN" dirty="0">
              <a:ln/>
            </a:rPr>
            <a:t>BP</a:t>
          </a:r>
          <a:r>
            <a:rPr lang="zh-CN" altLang="en-US" dirty="0">
              <a:ln/>
            </a:rPr>
            <a:t>神经网络</a:t>
          </a:r>
        </a:p>
      </dgm:t>
    </dgm:pt>
    <dgm:pt modelId="{094A54B1-B951-4B13-A073-758073C9CEA4}" type="parTrans" cxnId="{76C4449B-1C17-4040-B71E-9082457E97B5}">
      <dgm:prSet/>
      <dgm:spPr>
        <a:ln>
          <a:solidFill>
            <a:srgbClr val="C00000"/>
          </a:solidFill>
        </a:ln>
      </dgm:spPr>
      <dgm:t>
        <a:bodyPr/>
        <a:lstStyle/>
        <a:p>
          <a:pPr algn="l"/>
          <a:endParaRPr lang="zh-CN" altLang="en-US">
            <a:ln>
              <a:noFill/>
            </a:ln>
            <a:solidFill>
              <a:schemeClr val="tx1"/>
            </a:solidFill>
          </a:endParaRPr>
        </a:p>
      </dgm:t>
    </dgm:pt>
    <dgm:pt modelId="{33E856A9-4059-43FD-935C-C0779CF34681}" type="sibTrans" cxnId="{76C4449B-1C17-4040-B71E-9082457E97B5}">
      <dgm:prSet/>
      <dgm:spPr/>
      <dgm:t>
        <a:bodyPr/>
        <a:lstStyle/>
        <a:p>
          <a:pPr algn="l"/>
          <a:endParaRPr lang="zh-CN" altLang="en-US">
            <a:ln>
              <a:noFill/>
            </a:ln>
            <a:solidFill>
              <a:schemeClr val="tx1"/>
            </a:solidFill>
          </a:endParaRPr>
        </a:p>
      </dgm:t>
    </dgm:pt>
    <dgm:pt modelId="{6D1AE1C7-C553-43E3-8D04-01827B8E506F}">
      <dgm:prSet/>
      <dgm:spPr/>
      <dgm:t>
        <a:bodyPr/>
        <a:lstStyle/>
        <a:p>
          <a:pPr algn="ctr"/>
          <a:r>
            <a:rPr lang="en-US" altLang="zh-CN" dirty="0">
              <a:ln/>
            </a:rPr>
            <a:t>DNN(</a:t>
          </a:r>
          <a:r>
            <a:rPr lang="zh-CN" altLang="en-US" dirty="0">
              <a:ln/>
            </a:rPr>
            <a:t>普通深度网络</a:t>
          </a:r>
          <a:r>
            <a:rPr lang="en-US" altLang="zh-CN" dirty="0">
              <a:ln/>
            </a:rPr>
            <a:t>)</a:t>
          </a:r>
          <a:endParaRPr lang="zh-CN" altLang="en-US" dirty="0">
            <a:ln/>
          </a:endParaRPr>
        </a:p>
      </dgm:t>
    </dgm:pt>
    <dgm:pt modelId="{596CCE1A-D13C-4B33-9461-BFFA99E950FD}" type="parTrans" cxnId="{0056A3F7-1B1E-43A5-96E9-1D11984533F1}">
      <dgm:prSet/>
      <dgm:spPr>
        <a:ln>
          <a:solidFill>
            <a:srgbClr val="C00000"/>
          </a:solidFill>
        </a:ln>
      </dgm:spPr>
      <dgm:t>
        <a:bodyPr/>
        <a:lstStyle/>
        <a:p>
          <a:pPr algn="l"/>
          <a:endParaRPr lang="zh-CN" altLang="en-US">
            <a:ln>
              <a:noFill/>
            </a:ln>
            <a:solidFill>
              <a:schemeClr val="tx1"/>
            </a:solidFill>
          </a:endParaRPr>
        </a:p>
      </dgm:t>
    </dgm:pt>
    <dgm:pt modelId="{DDAAC807-08CE-42EA-8EF0-F4FE92294C71}" type="sibTrans" cxnId="{0056A3F7-1B1E-43A5-96E9-1D11984533F1}">
      <dgm:prSet/>
      <dgm:spPr/>
      <dgm:t>
        <a:bodyPr/>
        <a:lstStyle/>
        <a:p>
          <a:pPr algn="l"/>
          <a:endParaRPr lang="zh-CN" altLang="en-US">
            <a:ln>
              <a:noFill/>
            </a:ln>
            <a:solidFill>
              <a:schemeClr val="tx1"/>
            </a:solidFill>
          </a:endParaRPr>
        </a:p>
      </dgm:t>
    </dgm:pt>
    <dgm:pt modelId="{C2CACA13-1B19-47AC-9FE2-C36B2E764819}">
      <dgm:prSet/>
      <dgm:spPr/>
      <dgm:t>
        <a:bodyPr/>
        <a:lstStyle/>
        <a:p>
          <a:pPr algn="ctr"/>
          <a:r>
            <a:rPr lang="en-US" altLang="zh-CN" dirty="0">
              <a:ln/>
            </a:rPr>
            <a:t>DBN(</a:t>
          </a:r>
          <a:r>
            <a:rPr lang="zh-CN" altLang="en-US" dirty="0">
              <a:ln/>
            </a:rPr>
            <a:t>深度信念网络</a:t>
          </a:r>
          <a:r>
            <a:rPr lang="en-US" altLang="zh-CN" dirty="0">
              <a:ln/>
            </a:rPr>
            <a:t>)</a:t>
          </a:r>
          <a:endParaRPr lang="zh-CN" altLang="en-US" dirty="0">
            <a:ln/>
          </a:endParaRPr>
        </a:p>
      </dgm:t>
    </dgm:pt>
    <dgm:pt modelId="{EEE8F8CF-62C0-4A5E-B1F9-ECAA87CA475B}" type="parTrans" cxnId="{5C6C617C-32A2-4D8C-90DC-C79B4BED9E10}">
      <dgm:prSet/>
      <dgm:spPr>
        <a:ln>
          <a:solidFill>
            <a:srgbClr val="C00000"/>
          </a:solidFill>
        </a:ln>
      </dgm:spPr>
      <dgm:t>
        <a:bodyPr/>
        <a:lstStyle/>
        <a:p>
          <a:pPr algn="l"/>
          <a:endParaRPr lang="zh-CN" altLang="en-US">
            <a:ln>
              <a:noFill/>
            </a:ln>
            <a:solidFill>
              <a:schemeClr val="tx1"/>
            </a:solidFill>
          </a:endParaRPr>
        </a:p>
      </dgm:t>
    </dgm:pt>
    <dgm:pt modelId="{21E8CCE9-1EE0-4E7F-8B0C-1FE9CEB84120}" type="sibTrans" cxnId="{5C6C617C-32A2-4D8C-90DC-C79B4BED9E10}">
      <dgm:prSet/>
      <dgm:spPr/>
      <dgm:t>
        <a:bodyPr/>
        <a:lstStyle/>
        <a:p>
          <a:pPr algn="l"/>
          <a:endParaRPr lang="zh-CN" altLang="en-US">
            <a:ln>
              <a:noFill/>
            </a:ln>
            <a:solidFill>
              <a:schemeClr val="tx1"/>
            </a:solidFill>
          </a:endParaRPr>
        </a:p>
      </dgm:t>
    </dgm:pt>
    <dgm:pt modelId="{ED3A61AB-97A2-4EFF-91E8-A4C922524F9A}">
      <dgm:prSet/>
      <dgm:spPr/>
      <dgm:t>
        <a:bodyPr/>
        <a:lstStyle/>
        <a:p>
          <a:pPr algn="ctr"/>
          <a:r>
            <a:rPr lang="en-US" altLang="zh-CN" dirty="0">
              <a:ln/>
            </a:rPr>
            <a:t>CNN(</a:t>
          </a:r>
          <a:r>
            <a:rPr lang="zh-CN" altLang="en-US" dirty="0">
              <a:ln/>
            </a:rPr>
            <a:t>卷积神经网络</a:t>
          </a:r>
          <a:r>
            <a:rPr lang="en-US" altLang="zh-CN" dirty="0">
              <a:ln/>
            </a:rPr>
            <a:t>)</a:t>
          </a:r>
          <a:endParaRPr lang="zh-CN" altLang="en-US" dirty="0">
            <a:ln/>
          </a:endParaRPr>
        </a:p>
      </dgm:t>
    </dgm:pt>
    <dgm:pt modelId="{C22A46B1-8DC9-49E1-A1AE-C87EA69C459D}" type="parTrans" cxnId="{81B99DA8-04DA-4AFC-ACEA-82ADB19D45D4}">
      <dgm:prSet/>
      <dgm:spPr>
        <a:ln>
          <a:solidFill>
            <a:srgbClr val="C00000"/>
          </a:solidFill>
        </a:ln>
      </dgm:spPr>
      <dgm:t>
        <a:bodyPr/>
        <a:lstStyle/>
        <a:p>
          <a:pPr algn="l"/>
          <a:endParaRPr lang="zh-CN" altLang="en-US">
            <a:ln>
              <a:noFill/>
            </a:ln>
            <a:solidFill>
              <a:schemeClr val="tx1"/>
            </a:solidFill>
          </a:endParaRPr>
        </a:p>
      </dgm:t>
    </dgm:pt>
    <dgm:pt modelId="{74051790-F47D-4105-A029-A07A29512A6B}" type="sibTrans" cxnId="{81B99DA8-04DA-4AFC-ACEA-82ADB19D45D4}">
      <dgm:prSet/>
      <dgm:spPr/>
      <dgm:t>
        <a:bodyPr/>
        <a:lstStyle/>
        <a:p>
          <a:pPr algn="l"/>
          <a:endParaRPr lang="zh-CN" altLang="en-US">
            <a:ln>
              <a:noFill/>
            </a:ln>
            <a:solidFill>
              <a:schemeClr val="tx1"/>
            </a:solidFill>
          </a:endParaRPr>
        </a:p>
      </dgm:t>
    </dgm:pt>
    <dgm:pt modelId="{B3DB34EA-AE98-4F6B-AC23-E162B648C5CE}">
      <dgm:prSet custT="1"/>
      <dgm:spPr/>
      <dgm:t>
        <a:bodyPr/>
        <a:lstStyle/>
        <a:p>
          <a:pPr algn="ctr"/>
          <a:r>
            <a:rPr lang="en-US" altLang="zh-CN" sz="1800" kern="1200">
              <a:ln/>
              <a:latin typeface="+mn-ea"/>
              <a:ea typeface="+mn-ea"/>
              <a:cs typeface="+mn-cs"/>
            </a:rPr>
            <a:t>HN(</a:t>
          </a:r>
          <a:r>
            <a:rPr lang="zh-CN" altLang="en-US" sz="1800" kern="1200">
              <a:ln/>
              <a:latin typeface="+mn-ea"/>
              <a:ea typeface="+mn-ea"/>
              <a:cs typeface="+mn-cs"/>
            </a:rPr>
            <a:t>霍普菲尔网络</a:t>
          </a:r>
          <a:r>
            <a:rPr lang="en-US" altLang="zh-CN" sz="1800" kern="1200">
              <a:ln/>
              <a:latin typeface="+mn-ea"/>
              <a:ea typeface="+mn-ea"/>
              <a:cs typeface="+mn-cs"/>
            </a:rPr>
            <a:t>)</a:t>
          </a:r>
          <a:endParaRPr lang="zh-CN" altLang="en-US" sz="1800" kern="1200" dirty="0">
            <a:ln/>
            <a:latin typeface="+mn-ea"/>
            <a:ea typeface="+mn-ea"/>
            <a:cs typeface="+mn-cs"/>
          </a:endParaRPr>
        </a:p>
      </dgm:t>
    </dgm:pt>
    <dgm:pt modelId="{38470629-0D8C-40C0-8627-0AB63000FCEB}" type="parTrans" cxnId="{1D4DB46D-ED99-42C4-962A-8F3880A9F4FC}">
      <dgm:prSet/>
      <dgm:spPr>
        <a:ln>
          <a:solidFill>
            <a:srgbClr val="C00000"/>
          </a:solidFill>
        </a:ln>
      </dgm:spPr>
      <dgm:t>
        <a:bodyPr/>
        <a:lstStyle/>
        <a:p>
          <a:pPr algn="l"/>
          <a:endParaRPr lang="zh-CN" altLang="en-US">
            <a:ln>
              <a:noFill/>
            </a:ln>
            <a:solidFill>
              <a:schemeClr val="tx1"/>
            </a:solidFill>
          </a:endParaRPr>
        </a:p>
      </dgm:t>
    </dgm:pt>
    <dgm:pt modelId="{8DFC5204-8586-4A6D-BD93-5600AAC81C3C}" type="sibTrans" cxnId="{1D4DB46D-ED99-42C4-962A-8F3880A9F4FC}">
      <dgm:prSet/>
      <dgm:spPr/>
      <dgm:t>
        <a:bodyPr/>
        <a:lstStyle/>
        <a:p>
          <a:pPr algn="l"/>
          <a:endParaRPr lang="zh-CN" altLang="en-US">
            <a:ln>
              <a:noFill/>
            </a:ln>
            <a:solidFill>
              <a:schemeClr val="tx1"/>
            </a:solidFill>
          </a:endParaRPr>
        </a:p>
      </dgm:t>
    </dgm:pt>
    <dgm:pt modelId="{B4FD2E5B-F8F8-47F7-A57E-1BAFB177556F}">
      <dgm:prSet/>
      <dgm:spPr/>
      <dgm:t>
        <a:bodyPr/>
        <a:lstStyle/>
        <a:p>
          <a:pPr algn="ctr"/>
          <a:r>
            <a:rPr lang="en-US" altLang="zh-CN" dirty="0">
              <a:ln/>
            </a:rPr>
            <a:t>RNN(</a:t>
          </a:r>
          <a:r>
            <a:rPr lang="zh-CN" altLang="en-US" dirty="0">
              <a:ln/>
            </a:rPr>
            <a:t>循环神经网络</a:t>
          </a:r>
          <a:r>
            <a:rPr lang="en-US" altLang="zh-CN" dirty="0">
              <a:ln/>
            </a:rPr>
            <a:t>)</a:t>
          </a:r>
          <a:endParaRPr lang="zh-CN" altLang="en-US" dirty="0">
            <a:ln/>
          </a:endParaRPr>
        </a:p>
      </dgm:t>
    </dgm:pt>
    <dgm:pt modelId="{CEB985E3-032C-4133-82A5-D6A210F9C711}" type="parTrans" cxnId="{B6CE2DBD-978C-41D0-91B9-B1C36765F009}">
      <dgm:prSet/>
      <dgm:spPr>
        <a:ln>
          <a:solidFill>
            <a:srgbClr val="C00000"/>
          </a:solidFill>
        </a:ln>
      </dgm:spPr>
      <dgm:t>
        <a:bodyPr/>
        <a:lstStyle/>
        <a:p>
          <a:pPr algn="l"/>
          <a:endParaRPr lang="zh-CN" altLang="en-US">
            <a:ln>
              <a:noFill/>
            </a:ln>
            <a:solidFill>
              <a:schemeClr val="tx1"/>
            </a:solidFill>
          </a:endParaRPr>
        </a:p>
      </dgm:t>
    </dgm:pt>
    <dgm:pt modelId="{B3FF365D-2379-4034-B4DA-4188D89E5832}" type="sibTrans" cxnId="{B6CE2DBD-978C-41D0-91B9-B1C36765F009}">
      <dgm:prSet/>
      <dgm:spPr/>
      <dgm:t>
        <a:bodyPr/>
        <a:lstStyle/>
        <a:p>
          <a:pPr algn="l"/>
          <a:endParaRPr lang="zh-CN" altLang="en-US">
            <a:ln>
              <a:noFill/>
            </a:ln>
            <a:solidFill>
              <a:schemeClr val="tx1"/>
            </a:solidFill>
          </a:endParaRPr>
        </a:p>
      </dgm:t>
    </dgm:pt>
    <dgm:pt modelId="{CA109721-19CC-4796-9BE2-70746C0F2ED9}">
      <dgm:prSet>
        <dgm:style>
          <a:lnRef idx="2">
            <a:schemeClr val="dk1"/>
          </a:lnRef>
          <a:fillRef idx="1">
            <a:schemeClr val="lt1"/>
          </a:fillRef>
          <a:effectRef idx="0">
            <a:schemeClr val="dk1"/>
          </a:effectRef>
          <a:fontRef idx="minor">
            <a:schemeClr val="dk1"/>
          </a:fontRef>
        </dgm:style>
      </dgm:prSet>
      <dgm:spPr>
        <a:ln>
          <a:solidFill>
            <a:schemeClr val="bg1">
              <a:lumMod val="75000"/>
            </a:schemeClr>
          </a:solidFill>
        </a:ln>
      </dgm:spPr>
      <dgm:t>
        <a:bodyPr/>
        <a:lstStyle/>
        <a:p>
          <a:pPr algn="ctr"/>
          <a:r>
            <a:rPr lang="en-US" altLang="zh-CN" dirty="0">
              <a:ln/>
            </a:rPr>
            <a:t>SOM(</a:t>
          </a:r>
          <a:r>
            <a:rPr lang="zh-CN" altLang="en-US" b="0" i="0" dirty="0">
              <a:ln/>
            </a:rPr>
            <a:t>自组织神经网络</a:t>
          </a:r>
          <a:r>
            <a:rPr lang="en-US" altLang="zh-CN" dirty="0">
              <a:ln/>
            </a:rPr>
            <a:t>)</a:t>
          </a:r>
          <a:endParaRPr lang="zh-CN" altLang="en-US" dirty="0">
            <a:ln/>
          </a:endParaRPr>
        </a:p>
      </dgm:t>
    </dgm:pt>
    <dgm:pt modelId="{9BB5874A-F5F6-413D-9CC0-C028EA898166}" type="parTrans" cxnId="{AC2BEBC8-15EF-4306-B45D-A4CA37EEF64D}">
      <dgm:prSet/>
      <dgm:spPr>
        <a:ln>
          <a:solidFill>
            <a:srgbClr val="C00000"/>
          </a:solidFill>
        </a:ln>
      </dgm:spPr>
      <dgm:t>
        <a:bodyPr/>
        <a:lstStyle/>
        <a:p>
          <a:endParaRPr lang="zh-CN" altLang="en-US">
            <a:ln>
              <a:noFill/>
            </a:ln>
            <a:solidFill>
              <a:schemeClr val="tx1"/>
            </a:solidFill>
          </a:endParaRPr>
        </a:p>
      </dgm:t>
    </dgm:pt>
    <dgm:pt modelId="{25466B95-5C6A-4139-8995-D808C904E963}" type="sibTrans" cxnId="{AC2BEBC8-15EF-4306-B45D-A4CA37EEF64D}">
      <dgm:prSet/>
      <dgm:spPr/>
      <dgm:t>
        <a:bodyPr/>
        <a:lstStyle/>
        <a:p>
          <a:endParaRPr lang="zh-CN" altLang="en-US">
            <a:ln>
              <a:noFill/>
            </a:ln>
            <a:solidFill>
              <a:schemeClr val="tx1"/>
            </a:solidFill>
          </a:endParaRPr>
        </a:p>
      </dgm:t>
    </dgm:pt>
    <dgm:pt modelId="{6EFA5582-0A03-444E-BCFA-8D6C01A13A6F}">
      <dgm:prSet/>
      <dgm:spPr/>
      <dgm:t>
        <a:bodyPr/>
        <a:lstStyle/>
        <a:p>
          <a:pPr algn="ctr"/>
          <a:r>
            <a:rPr lang="en-US" altLang="zh-CN" b="0" i="0" dirty="0">
              <a:ln/>
            </a:rPr>
            <a:t>ART(</a:t>
          </a:r>
          <a:r>
            <a:rPr lang="zh-CN" altLang="en-US" b="0" i="0" dirty="0">
              <a:ln/>
            </a:rPr>
            <a:t>自适应共振理论</a:t>
          </a:r>
          <a:r>
            <a:rPr lang="en-US" altLang="zh-CN" b="0" i="0" dirty="0">
              <a:ln/>
            </a:rPr>
            <a:t>)</a:t>
          </a:r>
          <a:endParaRPr lang="zh-CN" altLang="en-US" dirty="0">
            <a:ln/>
          </a:endParaRPr>
        </a:p>
      </dgm:t>
    </dgm:pt>
    <dgm:pt modelId="{FB045E14-94AD-4FD5-B6E5-2B9C1D39530E}" type="parTrans" cxnId="{50AC47AC-0111-418E-850A-14C7F92FCC21}">
      <dgm:prSet/>
      <dgm:spPr>
        <a:ln>
          <a:solidFill>
            <a:srgbClr val="C00000"/>
          </a:solidFill>
        </a:ln>
      </dgm:spPr>
      <dgm:t>
        <a:bodyPr/>
        <a:lstStyle/>
        <a:p>
          <a:endParaRPr lang="zh-CN" altLang="en-US">
            <a:ln>
              <a:noFill/>
            </a:ln>
            <a:solidFill>
              <a:schemeClr val="tx1"/>
            </a:solidFill>
          </a:endParaRPr>
        </a:p>
      </dgm:t>
    </dgm:pt>
    <dgm:pt modelId="{A58A6BDB-94E8-496C-88DF-96209516BE6E}" type="sibTrans" cxnId="{50AC47AC-0111-418E-850A-14C7F92FCC21}">
      <dgm:prSet/>
      <dgm:spPr/>
      <dgm:t>
        <a:bodyPr/>
        <a:lstStyle/>
        <a:p>
          <a:endParaRPr lang="zh-CN" altLang="en-US">
            <a:ln>
              <a:noFill/>
            </a:ln>
            <a:solidFill>
              <a:schemeClr val="tx1"/>
            </a:solidFill>
          </a:endParaRPr>
        </a:p>
      </dgm:t>
    </dgm:pt>
    <dgm:pt modelId="{B7FE49D2-847F-4766-985F-B2B78618D24E}" type="pres">
      <dgm:prSet presAssocID="{F63F135B-539B-49DF-9BCD-E06DAE9DD78B}" presName="hierChild1" presStyleCnt="0">
        <dgm:presLayoutVars>
          <dgm:orgChart val="1"/>
          <dgm:chPref val="1"/>
          <dgm:dir/>
          <dgm:animOne val="branch"/>
          <dgm:animLvl val="lvl"/>
          <dgm:resizeHandles/>
        </dgm:presLayoutVars>
      </dgm:prSet>
      <dgm:spPr/>
    </dgm:pt>
    <dgm:pt modelId="{D7422393-9589-4E01-A323-A7C89CA9EF7D}" type="pres">
      <dgm:prSet presAssocID="{669B5C54-0511-4EE9-AB6C-4704E893215B}" presName="hierRoot1" presStyleCnt="0">
        <dgm:presLayoutVars>
          <dgm:hierBranch val="init"/>
        </dgm:presLayoutVars>
      </dgm:prSet>
      <dgm:spPr/>
    </dgm:pt>
    <dgm:pt modelId="{CA876E3F-7CE9-42FE-834B-05E443C299D4}" type="pres">
      <dgm:prSet presAssocID="{669B5C54-0511-4EE9-AB6C-4704E893215B}" presName="rootComposite1" presStyleCnt="0"/>
      <dgm:spPr/>
    </dgm:pt>
    <dgm:pt modelId="{4F55BC0B-2D1A-4C6F-913A-D12198187A7A}" type="pres">
      <dgm:prSet presAssocID="{669B5C54-0511-4EE9-AB6C-4704E893215B}" presName="rootText1" presStyleLbl="node0" presStyleIdx="0" presStyleCnt="1">
        <dgm:presLayoutVars>
          <dgm:chPref val="3"/>
        </dgm:presLayoutVars>
      </dgm:prSet>
      <dgm:spPr/>
    </dgm:pt>
    <dgm:pt modelId="{8C7F56FC-4086-41E0-AD65-0598583E9E29}" type="pres">
      <dgm:prSet presAssocID="{669B5C54-0511-4EE9-AB6C-4704E893215B}" presName="rootConnector1" presStyleLbl="node1" presStyleIdx="0" presStyleCnt="0"/>
      <dgm:spPr/>
    </dgm:pt>
    <dgm:pt modelId="{A0D25E8B-F89F-4C40-BE61-76E98D0701A5}" type="pres">
      <dgm:prSet presAssocID="{669B5C54-0511-4EE9-AB6C-4704E893215B}" presName="hierChild2" presStyleCnt="0"/>
      <dgm:spPr/>
    </dgm:pt>
    <dgm:pt modelId="{8506C2FA-440F-469F-842A-1581E274716C}" type="pres">
      <dgm:prSet presAssocID="{B88EBE13-CBC4-4F0B-BBB4-0222887C2E13}" presName="Name64" presStyleLbl="parChTrans1D2" presStyleIdx="0" presStyleCnt="2"/>
      <dgm:spPr/>
    </dgm:pt>
    <dgm:pt modelId="{EF653491-F235-4BF3-A9F7-A13D8C9AE458}" type="pres">
      <dgm:prSet presAssocID="{F2EE46C4-794D-4B6E-9A07-E5E964D92FF1}" presName="hierRoot2" presStyleCnt="0">
        <dgm:presLayoutVars>
          <dgm:hierBranch val="init"/>
        </dgm:presLayoutVars>
      </dgm:prSet>
      <dgm:spPr/>
    </dgm:pt>
    <dgm:pt modelId="{EF2C00DC-CB12-4A26-B1B8-78841CA8DC6A}" type="pres">
      <dgm:prSet presAssocID="{F2EE46C4-794D-4B6E-9A07-E5E964D92FF1}" presName="rootComposite" presStyleCnt="0"/>
      <dgm:spPr/>
    </dgm:pt>
    <dgm:pt modelId="{851EB5FB-7BF2-4C0A-9060-0A0C4D940DDE}" type="pres">
      <dgm:prSet presAssocID="{F2EE46C4-794D-4B6E-9A07-E5E964D92FF1}" presName="rootText" presStyleLbl="node2" presStyleIdx="0" presStyleCnt="2" custScaleX="104629">
        <dgm:presLayoutVars>
          <dgm:chPref val="3"/>
        </dgm:presLayoutVars>
      </dgm:prSet>
      <dgm:spPr/>
    </dgm:pt>
    <dgm:pt modelId="{9247F262-022F-464B-ABAA-8E6E4BA1EB94}" type="pres">
      <dgm:prSet presAssocID="{F2EE46C4-794D-4B6E-9A07-E5E964D92FF1}" presName="rootConnector" presStyleLbl="node2" presStyleIdx="0" presStyleCnt="2"/>
      <dgm:spPr/>
    </dgm:pt>
    <dgm:pt modelId="{8B0ACEE3-90E5-467B-952A-F78706D7F147}" type="pres">
      <dgm:prSet presAssocID="{F2EE46C4-794D-4B6E-9A07-E5E964D92FF1}" presName="hierChild4" presStyleCnt="0"/>
      <dgm:spPr/>
    </dgm:pt>
    <dgm:pt modelId="{8E535A3A-8890-49D2-9266-122783E9022B}" type="pres">
      <dgm:prSet presAssocID="{5396F6DB-F384-4483-AFF3-5EB6DF57C32C}" presName="Name64" presStyleLbl="parChTrans1D3" presStyleIdx="0" presStyleCnt="4"/>
      <dgm:spPr/>
    </dgm:pt>
    <dgm:pt modelId="{558B9D37-1919-4A2F-B686-48F7E59C053B}" type="pres">
      <dgm:prSet presAssocID="{476ED04C-7DA8-4AAF-A7E5-A420915CF8BC}" presName="hierRoot2" presStyleCnt="0">
        <dgm:presLayoutVars>
          <dgm:hierBranch val="init"/>
        </dgm:presLayoutVars>
      </dgm:prSet>
      <dgm:spPr/>
    </dgm:pt>
    <dgm:pt modelId="{0BF664B1-F2A5-4DDA-A85B-C52E13E7AC8B}" type="pres">
      <dgm:prSet presAssocID="{476ED04C-7DA8-4AAF-A7E5-A420915CF8BC}" presName="rootComposite" presStyleCnt="0"/>
      <dgm:spPr/>
    </dgm:pt>
    <dgm:pt modelId="{064FCA74-827D-4988-AAD9-3A319B2B8323}" type="pres">
      <dgm:prSet presAssocID="{476ED04C-7DA8-4AAF-A7E5-A420915CF8BC}" presName="rootText" presStyleLbl="node3" presStyleIdx="0" presStyleCnt="4" custScaleX="118865">
        <dgm:presLayoutVars>
          <dgm:chPref val="3"/>
        </dgm:presLayoutVars>
      </dgm:prSet>
      <dgm:spPr/>
    </dgm:pt>
    <dgm:pt modelId="{CF17F9C1-3D7F-4547-B366-1A01E81E3473}" type="pres">
      <dgm:prSet presAssocID="{476ED04C-7DA8-4AAF-A7E5-A420915CF8BC}" presName="rootConnector" presStyleLbl="node3" presStyleIdx="0" presStyleCnt="4"/>
      <dgm:spPr/>
    </dgm:pt>
    <dgm:pt modelId="{7173BE18-6152-43BF-8D60-9407F8EC166C}" type="pres">
      <dgm:prSet presAssocID="{476ED04C-7DA8-4AAF-A7E5-A420915CF8BC}" presName="hierChild4" presStyleCnt="0"/>
      <dgm:spPr/>
    </dgm:pt>
    <dgm:pt modelId="{0619A967-CC67-4829-ADE5-9A1B74E1BB3E}" type="pres">
      <dgm:prSet presAssocID="{45DA8FDB-4EC8-4D0B-9BA2-AEC2B3A902F1}" presName="Name64" presStyleLbl="parChTrans1D4" presStyleIdx="0" presStyleCnt="9"/>
      <dgm:spPr/>
    </dgm:pt>
    <dgm:pt modelId="{0AF86F01-B583-4A6A-A64F-299CE501887C}" type="pres">
      <dgm:prSet presAssocID="{485FCA59-849A-452B-8F96-D818A86C3637}" presName="hierRoot2" presStyleCnt="0">
        <dgm:presLayoutVars>
          <dgm:hierBranch val="init"/>
        </dgm:presLayoutVars>
      </dgm:prSet>
      <dgm:spPr/>
    </dgm:pt>
    <dgm:pt modelId="{C44ED857-D54A-4895-BF3F-471C28743189}" type="pres">
      <dgm:prSet presAssocID="{485FCA59-849A-452B-8F96-D818A86C3637}" presName="rootComposite" presStyleCnt="0"/>
      <dgm:spPr/>
    </dgm:pt>
    <dgm:pt modelId="{F51B90D1-6922-44CF-89DE-EFFB3CC5B377}" type="pres">
      <dgm:prSet presAssocID="{485FCA59-849A-452B-8F96-D818A86C3637}" presName="rootText" presStyleLbl="node4" presStyleIdx="0" presStyleCnt="9" custScaleX="99573">
        <dgm:presLayoutVars>
          <dgm:chPref val="3"/>
        </dgm:presLayoutVars>
      </dgm:prSet>
      <dgm:spPr/>
    </dgm:pt>
    <dgm:pt modelId="{759C1D31-8F95-4A17-9CEF-D786982E4FA3}" type="pres">
      <dgm:prSet presAssocID="{485FCA59-849A-452B-8F96-D818A86C3637}" presName="rootConnector" presStyleLbl="node4" presStyleIdx="0" presStyleCnt="9"/>
      <dgm:spPr/>
    </dgm:pt>
    <dgm:pt modelId="{C1D4370A-037D-4C5A-A56E-C4157D024050}" type="pres">
      <dgm:prSet presAssocID="{485FCA59-849A-452B-8F96-D818A86C3637}" presName="hierChild4" presStyleCnt="0"/>
      <dgm:spPr/>
    </dgm:pt>
    <dgm:pt modelId="{2826443C-E640-4FD5-AE35-AD2DA47F7A34}" type="pres">
      <dgm:prSet presAssocID="{485FCA59-849A-452B-8F96-D818A86C3637}" presName="hierChild5" presStyleCnt="0"/>
      <dgm:spPr/>
    </dgm:pt>
    <dgm:pt modelId="{82BB22C5-422D-412A-9CF2-F48C6A07FFF8}" type="pres">
      <dgm:prSet presAssocID="{148D9400-9841-40FC-95CC-CBECA345EB84}" presName="Name64" presStyleLbl="parChTrans1D4" presStyleIdx="1" presStyleCnt="9"/>
      <dgm:spPr/>
    </dgm:pt>
    <dgm:pt modelId="{AB63D7D6-9C71-4707-AD00-70C936744191}" type="pres">
      <dgm:prSet presAssocID="{82E4117A-C788-4262-B23E-BD88E7E4099C}" presName="hierRoot2" presStyleCnt="0">
        <dgm:presLayoutVars>
          <dgm:hierBranch val="init"/>
        </dgm:presLayoutVars>
      </dgm:prSet>
      <dgm:spPr/>
    </dgm:pt>
    <dgm:pt modelId="{4F8B7BE6-189D-4964-8368-10F0A42D0893}" type="pres">
      <dgm:prSet presAssocID="{82E4117A-C788-4262-B23E-BD88E7E4099C}" presName="rootComposite" presStyleCnt="0"/>
      <dgm:spPr/>
    </dgm:pt>
    <dgm:pt modelId="{E9A6E277-AFB0-4B3F-9541-EB22753A426F}" type="pres">
      <dgm:prSet presAssocID="{82E4117A-C788-4262-B23E-BD88E7E4099C}" presName="rootText" presStyleLbl="node4" presStyleIdx="1" presStyleCnt="9">
        <dgm:presLayoutVars>
          <dgm:chPref val="3"/>
        </dgm:presLayoutVars>
      </dgm:prSet>
      <dgm:spPr/>
    </dgm:pt>
    <dgm:pt modelId="{3FCEF060-6451-4232-B5AE-DDF060A46A76}" type="pres">
      <dgm:prSet presAssocID="{82E4117A-C788-4262-B23E-BD88E7E4099C}" presName="rootConnector" presStyleLbl="node4" presStyleIdx="1" presStyleCnt="9"/>
      <dgm:spPr/>
    </dgm:pt>
    <dgm:pt modelId="{2D01B28D-993D-481A-B837-EF618B2B8760}" type="pres">
      <dgm:prSet presAssocID="{82E4117A-C788-4262-B23E-BD88E7E4099C}" presName="hierChild4" presStyleCnt="0"/>
      <dgm:spPr/>
    </dgm:pt>
    <dgm:pt modelId="{8C63E77E-9388-41FB-89EC-528A2606E76E}" type="pres">
      <dgm:prSet presAssocID="{094A54B1-B951-4B13-A073-758073C9CEA4}" presName="Name64" presStyleLbl="parChTrans1D4" presStyleIdx="2" presStyleCnt="9"/>
      <dgm:spPr/>
    </dgm:pt>
    <dgm:pt modelId="{F6210B38-9E47-4CAE-BC7D-468D1BD47445}" type="pres">
      <dgm:prSet presAssocID="{5FAB54EA-FA9A-4862-B09A-C34B6E1B2BE4}" presName="hierRoot2" presStyleCnt="0">
        <dgm:presLayoutVars>
          <dgm:hierBranch val="init"/>
        </dgm:presLayoutVars>
      </dgm:prSet>
      <dgm:spPr/>
    </dgm:pt>
    <dgm:pt modelId="{1C34C1DA-23D8-46FC-88BE-C7E653712FC5}" type="pres">
      <dgm:prSet presAssocID="{5FAB54EA-FA9A-4862-B09A-C34B6E1B2BE4}" presName="rootComposite" presStyleCnt="0"/>
      <dgm:spPr/>
    </dgm:pt>
    <dgm:pt modelId="{151338E0-788C-4A69-B092-3D8800F4BB85}" type="pres">
      <dgm:prSet presAssocID="{5FAB54EA-FA9A-4862-B09A-C34B6E1B2BE4}" presName="rootText" presStyleLbl="node4" presStyleIdx="2" presStyleCnt="9">
        <dgm:presLayoutVars>
          <dgm:chPref val="3"/>
        </dgm:presLayoutVars>
      </dgm:prSet>
      <dgm:spPr/>
    </dgm:pt>
    <dgm:pt modelId="{960D1F16-A095-44B6-B63F-A4387BC9EAED}" type="pres">
      <dgm:prSet presAssocID="{5FAB54EA-FA9A-4862-B09A-C34B6E1B2BE4}" presName="rootConnector" presStyleLbl="node4" presStyleIdx="2" presStyleCnt="9"/>
      <dgm:spPr/>
    </dgm:pt>
    <dgm:pt modelId="{01CEAAB1-962F-45EB-94EA-5FC142D8EE85}" type="pres">
      <dgm:prSet presAssocID="{5FAB54EA-FA9A-4862-B09A-C34B6E1B2BE4}" presName="hierChild4" presStyleCnt="0"/>
      <dgm:spPr/>
    </dgm:pt>
    <dgm:pt modelId="{C66B5CF7-D907-4342-B33D-281F57AEFD0B}" type="pres">
      <dgm:prSet presAssocID="{5FAB54EA-FA9A-4862-B09A-C34B6E1B2BE4}" presName="hierChild5" presStyleCnt="0"/>
      <dgm:spPr/>
    </dgm:pt>
    <dgm:pt modelId="{3935BA8B-7D89-4115-A732-CEE3BC558155}" type="pres">
      <dgm:prSet presAssocID="{82E4117A-C788-4262-B23E-BD88E7E4099C}" presName="hierChild5" presStyleCnt="0"/>
      <dgm:spPr/>
    </dgm:pt>
    <dgm:pt modelId="{36EDE51A-51B5-4084-ADCC-CC382194E6B3}" type="pres">
      <dgm:prSet presAssocID="{0D9EDBD0-24EC-4487-95AA-F6737175341B}" presName="Name64" presStyleLbl="parChTrans1D4" presStyleIdx="3" presStyleCnt="9"/>
      <dgm:spPr/>
    </dgm:pt>
    <dgm:pt modelId="{DB653425-845F-48F9-A1D6-9ECC39B12A38}" type="pres">
      <dgm:prSet presAssocID="{572110BC-0A7E-4D27-8A95-5D27A00A3673}" presName="hierRoot2" presStyleCnt="0">
        <dgm:presLayoutVars>
          <dgm:hierBranch val="init"/>
        </dgm:presLayoutVars>
      </dgm:prSet>
      <dgm:spPr/>
    </dgm:pt>
    <dgm:pt modelId="{45A20D3F-9719-44C3-93D1-5B74F2823CCC}" type="pres">
      <dgm:prSet presAssocID="{572110BC-0A7E-4D27-8A95-5D27A00A3673}" presName="rootComposite" presStyleCnt="0"/>
      <dgm:spPr/>
    </dgm:pt>
    <dgm:pt modelId="{4F220F7C-70DD-404C-91A8-926A2E7380CE}" type="pres">
      <dgm:prSet presAssocID="{572110BC-0A7E-4D27-8A95-5D27A00A3673}" presName="rootText" presStyleLbl="node4" presStyleIdx="3" presStyleCnt="9">
        <dgm:presLayoutVars>
          <dgm:chPref val="3"/>
        </dgm:presLayoutVars>
      </dgm:prSet>
      <dgm:spPr/>
    </dgm:pt>
    <dgm:pt modelId="{CE5B8316-264B-4DC1-A637-FBBE0062CE98}" type="pres">
      <dgm:prSet presAssocID="{572110BC-0A7E-4D27-8A95-5D27A00A3673}" presName="rootConnector" presStyleLbl="node4" presStyleIdx="3" presStyleCnt="9"/>
      <dgm:spPr/>
    </dgm:pt>
    <dgm:pt modelId="{487C26D6-280D-45C7-A771-5A7064AEA434}" type="pres">
      <dgm:prSet presAssocID="{572110BC-0A7E-4D27-8A95-5D27A00A3673}" presName="hierChild4" presStyleCnt="0"/>
      <dgm:spPr/>
    </dgm:pt>
    <dgm:pt modelId="{46F00001-F525-4B28-A6B7-D7EBFD43E9E4}" type="pres">
      <dgm:prSet presAssocID="{596CCE1A-D13C-4B33-9461-BFFA99E950FD}" presName="Name64" presStyleLbl="parChTrans1D4" presStyleIdx="4" presStyleCnt="9"/>
      <dgm:spPr/>
    </dgm:pt>
    <dgm:pt modelId="{7BAC2DB4-4401-4610-8605-5C69CCB52C23}" type="pres">
      <dgm:prSet presAssocID="{6D1AE1C7-C553-43E3-8D04-01827B8E506F}" presName="hierRoot2" presStyleCnt="0">
        <dgm:presLayoutVars>
          <dgm:hierBranch val="init"/>
        </dgm:presLayoutVars>
      </dgm:prSet>
      <dgm:spPr/>
    </dgm:pt>
    <dgm:pt modelId="{21CBA4BF-E6D1-4ACA-A7F5-2935E4A8F366}" type="pres">
      <dgm:prSet presAssocID="{6D1AE1C7-C553-43E3-8D04-01827B8E506F}" presName="rootComposite" presStyleCnt="0"/>
      <dgm:spPr/>
    </dgm:pt>
    <dgm:pt modelId="{1EEC779F-5F0C-48BC-B585-906922E5CE9D}" type="pres">
      <dgm:prSet presAssocID="{6D1AE1C7-C553-43E3-8D04-01827B8E506F}" presName="rootText" presStyleLbl="node4" presStyleIdx="4" presStyleCnt="9">
        <dgm:presLayoutVars>
          <dgm:chPref val="3"/>
        </dgm:presLayoutVars>
      </dgm:prSet>
      <dgm:spPr/>
    </dgm:pt>
    <dgm:pt modelId="{18F5BE17-D2D0-463A-AE7A-19D1C334FB8B}" type="pres">
      <dgm:prSet presAssocID="{6D1AE1C7-C553-43E3-8D04-01827B8E506F}" presName="rootConnector" presStyleLbl="node4" presStyleIdx="4" presStyleCnt="9"/>
      <dgm:spPr/>
    </dgm:pt>
    <dgm:pt modelId="{2306725D-70B4-4776-961E-FC45BF6A856A}" type="pres">
      <dgm:prSet presAssocID="{6D1AE1C7-C553-43E3-8D04-01827B8E506F}" presName="hierChild4" presStyleCnt="0"/>
      <dgm:spPr/>
    </dgm:pt>
    <dgm:pt modelId="{F4F4E972-C9C7-44B4-8D99-111F89058C24}" type="pres">
      <dgm:prSet presAssocID="{6D1AE1C7-C553-43E3-8D04-01827B8E506F}" presName="hierChild5" presStyleCnt="0"/>
      <dgm:spPr/>
    </dgm:pt>
    <dgm:pt modelId="{79555ABC-4D33-42AA-BC0A-A203C9B4634A}" type="pres">
      <dgm:prSet presAssocID="{EEE8F8CF-62C0-4A5E-B1F9-ECAA87CA475B}" presName="Name64" presStyleLbl="parChTrans1D4" presStyleIdx="5" presStyleCnt="9"/>
      <dgm:spPr/>
    </dgm:pt>
    <dgm:pt modelId="{5247DDF9-B036-44C6-B640-229F4117EA1A}" type="pres">
      <dgm:prSet presAssocID="{C2CACA13-1B19-47AC-9FE2-C36B2E764819}" presName="hierRoot2" presStyleCnt="0">
        <dgm:presLayoutVars>
          <dgm:hierBranch val="init"/>
        </dgm:presLayoutVars>
      </dgm:prSet>
      <dgm:spPr/>
    </dgm:pt>
    <dgm:pt modelId="{96591EC8-31B4-4F91-B81C-F9A95DAFBC87}" type="pres">
      <dgm:prSet presAssocID="{C2CACA13-1B19-47AC-9FE2-C36B2E764819}" presName="rootComposite" presStyleCnt="0"/>
      <dgm:spPr/>
    </dgm:pt>
    <dgm:pt modelId="{C2FB7EB6-7B11-43D1-BBFA-1B0E5B123ED2}" type="pres">
      <dgm:prSet presAssocID="{C2CACA13-1B19-47AC-9FE2-C36B2E764819}" presName="rootText" presStyleLbl="node4" presStyleIdx="5" presStyleCnt="9">
        <dgm:presLayoutVars>
          <dgm:chPref val="3"/>
        </dgm:presLayoutVars>
      </dgm:prSet>
      <dgm:spPr/>
    </dgm:pt>
    <dgm:pt modelId="{BE365381-0C32-470B-8AEC-C6B8008DFD36}" type="pres">
      <dgm:prSet presAssocID="{C2CACA13-1B19-47AC-9FE2-C36B2E764819}" presName="rootConnector" presStyleLbl="node4" presStyleIdx="5" presStyleCnt="9"/>
      <dgm:spPr/>
    </dgm:pt>
    <dgm:pt modelId="{D4CD3B2B-D348-49AF-90B0-94C03C518536}" type="pres">
      <dgm:prSet presAssocID="{C2CACA13-1B19-47AC-9FE2-C36B2E764819}" presName="hierChild4" presStyleCnt="0"/>
      <dgm:spPr/>
    </dgm:pt>
    <dgm:pt modelId="{2EAF9600-0ADA-4D31-BD06-D86D75E77B51}" type="pres">
      <dgm:prSet presAssocID="{C2CACA13-1B19-47AC-9FE2-C36B2E764819}" presName="hierChild5" presStyleCnt="0"/>
      <dgm:spPr/>
    </dgm:pt>
    <dgm:pt modelId="{FA91A660-9041-4721-B894-D56F10AF837A}" type="pres">
      <dgm:prSet presAssocID="{C22A46B1-8DC9-49E1-A1AE-C87EA69C459D}" presName="Name64" presStyleLbl="parChTrans1D4" presStyleIdx="6" presStyleCnt="9"/>
      <dgm:spPr/>
    </dgm:pt>
    <dgm:pt modelId="{2B016458-CEF7-458D-BD89-7EB521D097A3}" type="pres">
      <dgm:prSet presAssocID="{ED3A61AB-97A2-4EFF-91E8-A4C922524F9A}" presName="hierRoot2" presStyleCnt="0">
        <dgm:presLayoutVars>
          <dgm:hierBranch val="init"/>
        </dgm:presLayoutVars>
      </dgm:prSet>
      <dgm:spPr/>
    </dgm:pt>
    <dgm:pt modelId="{DF7DB0F1-48DC-4447-A8EA-EB8B5B086A60}" type="pres">
      <dgm:prSet presAssocID="{ED3A61AB-97A2-4EFF-91E8-A4C922524F9A}" presName="rootComposite" presStyleCnt="0"/>
      <dgm:spPr/>
    </dgm:pt>
    <dgm:pt modelId="{920D0170-6F7E-4A80-82CD-A2C6DCC88CE9}" type="pres">
      <dgm:prSet presAssocID="{ED3A61AB-97A2-4EFF-91E8-A4C922524F9A}" presName="rootText" presStyleLbl="node4" presStyleIdx="6" presStyleCnt="9">
        <dgm:presLayoutVars>
          <dgm:chPref val="3"/>
        </dgm:presLayoutVars>
      </dgm:prSet>
      <dgm:spPr/>
    </dgm:pt>
    <dgm:pt modelId="{CC9C3A9E-05B6-483F-A6CB-859D30A854FC}" type="pres">
      <dgm:prSet presAssocID="{ED3A61AB-97A2-4EFF-91E8-A4C922524F9A}" presName="rootConnector" presStyleLbl="node4" presStyleIdx="6" presStyleCnt="9"/>
      <dgm:spPr/>
    </dgm:pt>
    <dgm:pt modelId="{FFC9D623-8D10-40CB-81A6-A601643E897C}" type="pres">
      <dgm:prSet presAssocID="{ED3A61AB-97A2-4EFF-91E8-A4C922524F9A}" presName="hierChild4" presStyleCnt="0"/>
      <dgm:spPr/>
    </dgm:pt>
    <dgm:pt modelId="{E33B2C56-CFFB-42A0-88B6-7EBEA1897302}" type="pres">
      <dgm:prSet presAssocID="{ED3A61AB-97A2-4EFF-91E8-A4C922524F9A}" presName="hierChild5" presStyleCnt="0"/>
      <dgm:spPr/>
    </dgm:pt>
    <dgm:pt modelId="{D34C6C04-8A0C-4139-A830-64409D3BB19B}" type="pres">
      <dgm:prSet presAssocID="{572110BC-0A7E-4D27-8A95-5D27A00A3673}" presName="hierChild5" presStyleCnt="0"/>
      <dgm:spPr/>
    </dgm:pt>
    <dgm:pt modelId="{3403ACF3-CEB6-4520-81F5-4EF025D0670E}" type="pres">
      <dgm:prSet presAssocID="{476ED04C-7DA8-4AAF-A7E5-A420915CF8BC}" presName="hierChild5" presStyleCnt="0"/>
      <dgm:spPr/>
    </dgm:pt>
    <dgm:pt modelId="{43B47415-52DE-4D20-8527-8DB3384380EB}" type="pres">
      <dgm:prSet presAssocID="{4990EA01-C0C5-4AAA-A33E-4091E724C0E1}" presName="Name64" presStyleLbl="parChTrans1D3" presStyleIdx="1" presStyleCnt="4"/>
      <dgm:spPr/>
    </dgm:pt>
    <dgm:pt modelId="{B4A840B8-406B-42BA-BFF4-17FD1C616B27}" type="pres">
      <dgm:prSet presAssocID="{CA412042-590D-46ED-8922-8C92DC3EB9A7}" presName="hierRoot2" presStyleCnt="0">
        <dgm:presLayoutVars>
          <dgm:hierBranch val="init"/>
        </dgm:presLayoutVars>
      </dgm:prSet>
      <dgm:spPr/>
    </dgm:pt>
    <dgm:pt modelId="{533665A5-1F4A-4BC2-A08A-E5260D3AC66E}" type="pres">
      <dgm:prSet presAssocID="{CA412042-590D-46ED-8922-8C92DC3EB9A7}" presName="rootComposite" presStyleCnt="0"/>
      <dgm:spPr/>
    </dgm:pt>
    <dgm:pt modelId="{DCD5CCA5-28B0-4F0F-9ABC-EFDAE35DE11D}" type="pres">
      <dgm:prSet presAssocID="{CA412042-590D-46ED-8922-8C92DC3EB9A7}" presName="rootText" presStyleLbl="node3" presStyleIdx="1" presStyleCnt="4" custScaleX="117828">
        <dgm:presLayoutVars>
          <dgm:chPref val="3"/>
        </dgm:presLayoutVars>
      </dgm:prSet>
      <dgm:spPr/>
    </dgm:pt>
    <dgm:pt modelId="{EDFE45BB-2F79-4E90-87DA-16A5001D4B40}" type="pres">
      <dgm:prSet presAssocID="{CA412042-590D-46ED-8922-8C92DC3EB9A7}" presName="rootConnector" presStyleLbl="node3" presStyleIdx="1" presStyleCnt="4"/>
      <dgm:spPr/>
    </dgm:pt>
    <dgm:pt modelId="{8849C23D-1385-4365-AEFF-FC4651B44A76}" type="pres">
      <dgm:prSet presAssocID="{CA412042-590D-46ED-8922-8C92DC3EB9A7}" presName="hierChild4" presStyleCnt="0"/>
      <dgm:spPr/>
    </dgm:pt>
    <dgm:pt modelId="{55B440BE-2B1A-4698-8E8C-0B345E666EBA}" type="pres">
      <dgm:prSet presAssocID="{38470629-0D8C-40C0-8627-0AB63000FCEB}" presName="Name64" presStyleLbl="parChTrans1D4" presStyleIdx="7" presStyleCnt="9"/>
      <dgm:spPr/>
    </dgm:pt>
    <dgm:pt modelId="{E93B6EE2-EAAE-44B6-BA09-EC3B71C140C0}" type="pres">
      <dgm:prSet presAssocID="{B3DB34EA-AE98-4F6B-AC23-E162B648C5CE}" presName="hierRoot2" presStyleCnt="0">
        <dgm:presLayoutVars>
          <dgm:hierBranch val="init"/>
        </dgm:presLayoutVars>
      </dgm:prSet>
      <dgm:spPr/>
    </dgm:pt>
    <dgm:pt modelId="{144E8217-C6B1-4117-BA0C-61CF3310E481}" type="pres">
      <dgm:prSet presAssocID="{B3DB34EA-AE98-4F6B-AC23-E162B648C5CE}" presName="rootComposite" presStyleCnt="0"/>
      <dgm:spPr/>
    </dgm:pt>
    <dgm:pt modelId="{82A34968-A194-4E97-BBFB-BF00059E7A16}" type="pres">
      <dgm:prSet presAssocID="{B3DB34EA-AE98-4F6B-AC23-E162B648C5CE}" presName="rootText" presStyleLbl="node4" presStyleIdx="7" presStyleCnt="9">
        <dgm:presLayoutVars>
          <dgm:chPref val="3"/>
        </dgm:presLayoutVars>
      </dgm:prSet>
      <dgm:spPr/>
    </dgm:pt>
    <dgm:pt modelId="{BDB86E7D-7054-4A53-9BAA-6904F8CF2CBB}" type="pres">
      <dgm:prSet presAssocID="{B3DB34EA-AE98-4F6B-AC23-E162B648C5CE}" presName="rootConnector" presStyleLbl="node4" presStyleIdx="7" presStyleCnt="9"/>
      <dgm:spPr/>
    </dgm:pt>
    <dgm:pt modelId="{D40274FB-E751-4FB2-9F63-53DD67974B68}" type="pres">
      <dgm:prSet presAssocID="{B3DB34EA-AE98-4F6B-AC23-E162B648C5CE}" presName="hierChild4" presStyleCnt="0"/>
      <dgm:spPr/>
    </dgm:pt>
    <dgm:pt modelId="{84DFC6E3-2433-42AA-87A0-BBB1BC246C2E}" type="pres">
      <dgm:prSet presAssocID="{B3DB34EA-AE98-4F6B-AC23-E162B648C5CE}" presName="hierChild5" presStyleCnt="0"/>
      <dgm:spPr/>
    </dgm:pt>
    <dgm:pt modelId="{9EAC261F-3E53-480E-81AD-0CC076D9FA51}" type="pres">
      <dgm:prSet presAssocID="{CEB985E3-032C-4133-82A5-D6A210F9C711}" presName="Name64" presStyleLbl="parChTrans1D4" presStyleIdx="8" presStyleCnt="9"/>
      <dgm:spPr/>
    </dgm:pt>
    <dgm:pt modelId="{8C9B80C0-1639-44FE-9B84-901F755CD9C1}" type="pres">
      <dgm:prSet presAssocID="{B4FD2E5B-F8F8-47F7-A57E-1BAFB177556F}" presName="hierRoot2" presStyleCnt="0">
        <dgm:presLayoutVars>
          <dgm:hierBranch val="init"/>
        </dgm:presLayoutVars>
      </dgm:prSet>
      <dgm:spPr/>
    </dgm:pt>
    <dgm:pt modelId="{2397610A-8CC0-4B75-8F25-44744213067A}" type="pres">
      <dgm:prSet presAssocID="{B4FD2E5B-F8F8-47F7-A57E-1BAFB177556F}" presName="rootComposite" presStyleCnt="0"/>
      <dgm:spPr/>
    </dgm:pt>
    <dgm:pt modelId="{286472C5-8380-41C8-93EE-C674F9ED975B}" type="pres">
      <dgm:prSet presAssocID="{B4FD2E5B-F8F8-47F7-A57E-1BAFB177556F}" presName="rootText" presStyleLbl="node4" presStyleIdx="8" presStyleCnt="9">
        <dgm:presLayoutVars>
          <dgm:chPref val="3"/>
        </dgm:presLayoutVars>
      </dgm:prSet>
      <dgm:spPr/>
    </dgm:pt>
    <dgm:pt modelId="{16662CCA-12F2-4F4F-813C-3049B18EA6C3}" type="pres">
      <dgm:prSet presAssocID="{B4FD2E5B-F8F8-47F7-A57E-1BAFB177556F}" presName="rootConnector" presStyleLbl="node4" presStyleIdx="8" presStyleCnt="9"/>
      <dgm:spPr/>
    </dgm:pt>
    <dgm:pt modelId="{E9118EEC-F0BC-4354-A853-F813231CB089}" type="pres">
      <dgm:prSet presAssocID="{B4FD2E5B-F8F8-47F7-A57E-1BAFB177556F}" presName="hierChild4" presStyleCnt="0"/>
      <dgm:spPr/>
    </dgm:pt>
    <dgm:pt modelId="{5682BDE1-9CBC-43C1-9DDB-87920C6CAE40}" type="pres">
      <dgm:prSet presAssocID="{B4FD2E5B-F8F8-47F7-A57E-1BAFB177556F}" presName="hierChild5" presStyleCnt="0"/>
      <dgm:spPr/>
    </dgm:pt>
    <dgm:pt modelId="{893850F3-F49E-4DB8-9167-41FA58140BD7}" type="pres">
      <dgm:prSet presAssocID="{CA412042-590D-46ED-8922-8C92DC3EB9A7}" presName="hierChild5" presStyleCnt="0"/>
      <dgm:spPr/>
    </dgm:pt>
    <dgm:pt modelId="{99DE4E2D-6B6F-4CA9-906A-0C6BC00FC96A}" type="pres">
      <dgm:prSet presAssocID="{9BB5874A-F5F6-413D-9CC0-C028EA898166}" presName="Name64" presStyleLbl="parChTrans1D3" presStyleIdx="2" presStyleCnt="4"/>
      <dgm:spPr/>
    </dgm:pt>
    <dgm:pt modelId="{9D4DEFF1-A3B4-406D-9DE9-E8683D964958}" type="pres">
      <dgm:prSet presAssocID="{CA109721-19CC-4796-9BE2-70746C0F2ED9}" presName="hierRoot2" presStyleCnt="0">
        <dgm:presLayoutVars>
          <dgm:hierBranch val="init"/>
        </dgm:presLayoutVars>
      </dgm:prSet>
      <dgm:spPr/>
    </dgm:pt>
    <dgm:pt modelId="{51DCDECA-DA68-49C9-95B2-E93C3AF34FE4}" type="pres">
      <dgm:prSet presAssocID="{CA109721-19CC-4796-9BE2-70746C0F2ED9}" presName="rootComposite" presStyleCnt="0"/>
      <dgm:spPr/>
    </dgm:pt>
    <dgm:pt modelId="{0E19ADCD-010F-412F-9CB1-AE4102A78E54}" type="pres">
      <dgm:prSet presAssocID="{CA109721-19CC-4796-9BE2-70746C0F2ED9}" presName="rootText" presStyleLbl="node3" presStyleIdx="2" presStyleCnt="4" custScaleX="116593">
        <dgm:presLayoutVars>
          <dgm:chPref val="3"/>
        </dgm:presLayoutVars>
      </dgm:prSet>
      <dgm:spPr/>
    </dgm:pt>
    <dgm:pt modelId="{EEDF0E8D-D6C0-47A0-8ECA-0652737A627E}" type="pres">
      <dgm:prSet presAssocID="{CA109721-19CC-4796-9BE2-70746C0F2ED9}" presName="rootConnector" presStyleLbl="node3" presStyleIdx="2" presStyleCnt="4"/>
      <dgm:spPr/>
    </dgm:pt>
    <dgm:pt modelId="{CEE24523-55D1-48CC-A6BF-9BFB366AEE7B}" type="pres">
      <dgm:prSet presAssocID="{CA109721-19CC-4796-9BE2-70746C0F2ED9}" presName="hierChild4" presStyleCnt="0"/>
      <dgm:spPr/>
    </dgm:pt>
    <dgm:pt modelId="{FEE36DFC-F579-4DBD-BB44-8EBBEB206D37}" type="pres">
      <dgm:prSet presAssocID="{CA109721-19CC-4796-9BE2-70746C0F2ED9}" presName="hierChild5" presStyleCnt="0"/>
      <dgm:spPr/>
    </dgm:pt>
    <dgm:pt modelId="{81CCFAB6-8118-4F26-9D4F-91F8BFF70B8B}" type="pres">
      <dgm:prSet presAssocID="{FB045E14-94AD-4FD5-B6E5-2B9C1D39530E}" presName="Name64" presStyleLbl="parChTrans1D3" presStyleIdx="3" presStyleCnt="4"/>
      <dgm:spPr/>
    </dgm:pt>
    <dgm:pt modelId="{7DEC14BE-6D74-4EFD-BB48-E41D5605A197}" type="pres">
      <dgm:prSet presAssocID="{6EFA5582-0A03-444E-BCFA-8D6C01A13A6F}" presName="hierRoot2" presStyleCnt="0">
        <dgm:presLayoutVars>
          <dgm:hierBranch val="init"/>
        </dgm:presLayoutVars>
      </dgm:prSet>
      <dgm:spPr/>
    </dgm:pt>
    <dgm:pt modelId="{B1095355-E89D-4DCE-AD27-303AE839721A}" type="pres">
      <dgm:prSet presAssocID="{6EFA5582-0A03-444E-BCFA-8D6C01A13A6F}" presName="rootComposite" presStyleCnt="0"/>
      <dgm:spPr/>
    </dgm:pt>
    <dgm:pt modelId="{3A8FEE17-0C1D-4B5A-B731-99EF46F52E91}" type="pres">
      <dgm:prSet presAssocID="{6EFA5582-0A03-444E-BCFA-8D6C01A13A6F}" presName="rootText" presStyleLbl="node3" presStyleIdx="3" presStyleCnt="4" custScaleX="116178">
        <dgm:presLayoutVars>
          <dgm:chPref val="3"/>
        </dgm:presLayoutVars>
      </dgm:prSet>
      <dgm:spPr/>
    </dgm:pt>
    <dgm:pt modelId="{7ABECCF8-D9AF-4691-8FE8-1C8B21F73EA3}" type="pres">
      <dgm:prSet presAssocID="{6EFA5582-0A03-444E-BCFA-8D6C01A13A6F}" presName="rootConnector" presStyleLbl="node3" presStyleIdx="3" presStyleCnt="4"/>
      <dgm:spPr/>
    </dgm:pt>
    <dgm:pt modelId="{988BEA27-ADE4-4EC7-8B8A-002192930747}" type="pres">
      <dgm:prSet presAssocID="{6EFA5582-0A03-444E-BCFA-8D6C01A13A6F}" presName="hierChild4" presStyleCnt="0"/>
      <dgm:spPr/>
    </dgm:pt>
    <dgm:pt modelId="{403885CA-F6FA-4240-AF5D-8C691F82E154}" type="pres">
      <dgm:prSet presAssocID="{6EFA5582-0A03-444E-BCFA-8D6C01A13A6F}" presName="hierChild5" presStyleCnt="0"/>
      <dgm:spPr/>
    </dgm:pt>
    <dgm:pt modelId="{0C4C1F6A-A101-4461-A2B2-6E7AFF7BB21D}" type="pres">
      <dgm:prSet presAssocID="{F2EE46C4-794D-4B6E-9A07-E5E964D92FF1}" presName="hierChild5" presStyleCnt="0"/>
      <dgm:spPr/>
    </dgm:pt>
    <dgm:pt modelId="{829616B3-BE51-4B8B-94E2-2470BD922C3D}" type="pres">
      <dgm:prSet presAssocID="{9B9C389A-7923-43DF-AFDD-BF54D04D25F8}" presName="Name64" presStyleLbl="parChTrans1D2" presStyleIdx="1" presStyleCnt="2"/>
      <dgm:spPr/>
    </dgm:pt>
    <dgm:pt modelId="{B9554227-CF85-4B3E-828A-FB14A5130BE1}" type="pres">
      <dgm:prSet presAssocID="{7375DC51-C5C8-41D5-80C9-D75DF48824D6}" presName="hierRoot2" presStyleCnt="0">
        <dgm:presLayoutVars>
          <dgm:hierBranch val="init"/>
        </dgm:presLayoutVars>
      </dgm:prSet>
      <dgm:spPr/>
    </dgm:pt>
    <dgm:pt modelId="{CAA86EBF-25D6-47DA-B97A-766D3A953DDB}" type="pres">
      <dgm:prSet presAssocID="{7375DC51-C5C8-41D5-80C9-D75DF48824D6}" presName="rootComposite" presStyleCnt="0"/>
      <dgm:spPr/>
    </dgm:pt>
    <dgm:pt modelId="{F1016451-A7D9-46EA-890D-19DECDAF34C0}" type="pres">
      <dgm:prSet presAssocID="{7375DC51-C5C8-41D5-80C9-D75DF48824D6}" presName="rootText" presStyleLbl="node2" presStyleIdx="1" presStyleCnt="2" custScaleX="103297">
        <dgm:presLayoutVars>
          <dgm:chPref val="3"/>
        </dgm:presLayoutVars>
      </dgm:prSet>
      <dgm:spPr/>
    </dgm:pt>
    <dgm:pt modelId="{BBE402EB-059B-4B6A-8DA1-B69C5644CE84}" type="pres">
      <dgm:prSet presAssocID="{7375DC51-C5C8-41D5-80C9-D75DF48824D6}" presName="rootConnector" presStyleLbl="node2" presStyleIdx="1" presStyleCnt="2"/>
      <dgm:spPr/>
    </dgm:pt>
    <dgm:pt modelId="{70730A70-82F7-40AA-B714-94C87E9586BB}" type="pres">
      <dgm:prSet presAssocID="{7375DC51-C5C8-41D5-80C9-D75DF48824D6}" presName="hierChild4" presStyleCnt="0"/>
      <dgm:spPr/>
    </dgm:pt>
    <dgm:pt modelId="{7EE5D43E-31F5-4C8F-9473-7572BC72BEC6}" type="pres">
      <dgm:prSet presAssocID="{7375DC51-C5C8-41D5-80C9-D75DF48824D6}" presName="hierChild5" presStyleCnt="0"/>
      <dgm:spPr/>
    </dgm:pt>
    <dgm:pt modelId="{4C14C901-BD7C-4DAD-98CD-46E00FD77E26}" type="pres">
      <dgm:prSet presAssocID="{669B5C54-0511-4EE9-AB6C-4704E893215B}" presName="hierChild3" presStyleCnt="0"/>
      <dgm:spPr/>
    </dgm:pt>
  </dgm:ptLst>
  <dgm:cxnLst>
    <dgm:cxn modelId="{B0BAEF00-3F5B-406F-A351-FF4A150F6457}" type="presOf" srcId="{7375DC51-C5C8-41D5-80C9-D75DF48824D6}" destId="{F1016451-A7D9-46EA-890D-19DECDAF34C0}" srcOrd="0" destOrd="0" presId="urn:microsoft.com/office/officeart/2009/3/layout/HorizontalOrganizationChart"/>
    <dgm:cxn modelId="{2420D701-DFA8-444D-8F9B-A85DCCEE6E69}" type="presOf" srcId="{6EFA5582-0A03-444E-BCFA-8D6C01A13A6F}" destId="{3A8FEE17-0C1D-4B5A-B731-99EF46F52E91}" srcOrd="0" destOrd="0" presId="urn:microsoft.com/office/officeart/2009/3/layout/HorizontalOrganizationChart"/>
    <dgm:cxn modelId="{A4D66802-9B55-422A-8785-744553D87C16}" type="presOf" srcId="{B3DB34EA-AE98-4F6B-AC23-E162B648C5CE}" destId="{82A34968-A194-4E97-BBFB-BF00059E7A16}" srcOrd="0" destOrd="0" presId="urn:microsoft.com/office/officeart/2009/3/layout/HorizontalOrganizationChart"/>
    <dgm:cxn modelId="{8CF36907-75EC-4D90-BDB9-3F60D42417DE}" type="presOf" srcId="{B3DB34EA-AE98-4F6B-AC23-E162B648C5CE}" destId="{BDB86E7D-7054-4A53-9BAA-6904F8CF2CBB}" srcOrd="1" destOrd="0" presId="urn:microsoft.com/office/officeart/2009/3/layout/HorizontalOrganizationChart"/>
    <dgm:cxn modelId="{E7D6FD07-1429-4E7A-A8E8-4F13562FD8FF}" type="presOf" srcId="{5FAB54EA-FA9A-4862-B09A-C34B6E1B2BE4}" destId="{960D1F16-A095-44B6-B63F-A4387BC9EAED}" srcOrd="1" destOrd="0" presId="urn:microsoft.com/office/officeart/2009/3/layout/HorizontalOrganizationChart"/>
    <dgm:cxn modelId="{83868F09-484A-433D-9B86-844E7B59545B}" type="presOf" srcId="{094A54B1-B951-4B13-A073-758073C9CEA4}" destId="{8C63E77E-9388-41FB-89EC-528A2606E76E}" srcOrd="0" destOrd="0" presId="urn:microsoft.com/office/officeart/2009/3/layout/HorizontalOrganizationChart"/>
    <dgm:cxn modelId="{07D01C0B-00C8-4A5F-8A46-E34D3C64C846}" type="presOf" srcId="{5396F6DB-F384-4483-AFF3-5EB6DF57C32C}" destId="{8E535A3A-8890-49D2-9266-122783E9022B}" srcOrd="0" destOrd="0" presId="urn:microsoft.com/office/officeart/2009/3/layout/HorizontalOrganizationChart"/>
    <dgm:cxn modelId="{C5BED60F-1168-48FC-98AA-17B16D2E0C5F}" type="presOf" srcId="{B4FD2E5B-F8F8-47F7-A57E-1BAFB177556F}" destId="{16662CCA-12F2-4F4F-813C-3049B18EA6C3}" srcOrd="1" destOrd="0" presId="urn:microsoft.com/office/officeart/2009/3/layout/HorizontalOrganizationChart"/>
    <dgm:cxn modelId="{1726A612-4822-43A9-AA16-5FDD983FB8B3}" type="presOf" srcId="{F63F135B-539B-49DF-9BCD-E06DAE9DD78B}" destId="{B7FE49D2-847F-4766-985F-B2B78618D24E}" srcOrd="0" destOrd="0" presId="urn:microsoft.com/office/officeart/2009/3/layout/HorizontalOrganizationChart"/>
    <dgm:cxn modelId="{EA93D916-FF94-461B-BAF7-3F5FAD07C15B}" type="presOf" srcId="{C22A46B1-8DC9-49E1-A1AE-C87EA69C459D}" destId="{FA91A660-9041-4721-B894-D56F10AF837A}" srcOrd="0" destOrd="0" presId="urn:microsoft.com/office/officeart/2009/3/layout/HorizontalOrganizationChart"/>
    <dgm:cxn modelId="{6BD52725-455E-4F5E-B165-8F2808EBDFC8}" type="presOf" srcId="{B88EBE13-CBC4-4F0B-BBB4-0222887C2E13}" destId="{8506C2FA-440F-469F-842A-1581E274716C}" srcOrd="0" destOrd="0" presId="urn:microsoft.com/office/officeart/2009/3/layout/HorizontalOrganizationChart"/>
    <dgm:cxn modelId="{DB434126-4D87-4EEB-9D20-76A42A40DD8F}" srcId="{476ED04C-7DA8-4AAF-A7E5-A420915CF8BC}" destId="{572110BC-0A7E-4D27-8A95-5D27A00A3673}" srcOrd="2" destOrd="0" parTransId="{0D9EDBD0-24EC-4487-95AA-F6737175341B}" sibTransId="{E69F4418-5EE9-4CC7-B7F9-D8FF5D8A724F}"/>
    <dgm:cxn modelId="{C8A35E27-38E9-490C-8C0C-B5D1255CF9D4}" srcId="{476ED04C-7DA8-4AAF-A7E5-A420915CF8BC}" destId="{485FCA59-849A-452B-8F96-D818A86C3637}" srcOrd="0" destOrd="0" parTransId="{45DA8FDB-4EC8-4D0B-9BA2-AEC2B3A902F1}" sibTransId="{1817779A-DD45-4CDD-8932-D0416316A3D3}"/>
    <dgm:cxn modelId="{E834C72F-3329-4F3B-99B9-B55FDAAF4F87}" srcId="{476ED04C-7DA8-4AAF-A7E5-A420915CF8BC}" destId="{82E4117A-C788-4262-B23E-BD88E7E4099C}" srcOrd="1" destOrd="0" parTransId="{148D9400-9841-40FC-95CC-CBECA345EB84}" sibTransId="{0B79B385-904D-4D5B-9B3B-490787E6118F}"/>
    <dgm:cxn modelId="{74C2503A-8D50-497E-BD8D-13EE9F084F2C}" srcId="{F63F135B-539B-49DF-9BCD-E06DAE9DD78B}" destId="{669B5C54-0511-4EE9-AB6C-4704E893215B}" srcOrd="0" destOrd="0" parTransId="{548F3039-E057-4391-AAF4-DAF720457AD8}" sibTransId="{9A0EEB0F-E3A4-48CC-A196-AA3999044CCA}"/>
    <dgm:cxn modelId="{E096EA44-E0E4-4E97-8F90-BDAF87B3A4B7}" type="presOf" srcId="{ED3A61AB-97A2-4EFF-91E8-A4C922524F9A}" destId="{920D0170-6F7E-4A80-82CD-A2C6DCC88CE9}" srcOrd="0" destOrd="0" presId="urn:microsoft.com/office/officeart/2009/3/layout/HorizontalOrganizationChart"/>
    <dgm:cxn modelId="{401F3F66-0130-4120-A6A2-ED1DC618157F}" type="presOf" srcId="{F2EE46C4-794D-4B6E-9A07-E5E964D92FF1}" destId="{851EB5FB-7BF2-4C0A-9060-0A0C4D940DDE}" srcOrd="0" destOrd="0" presId="urn:microsoft.com/office/officeart/2009/3/layout/HorizontalOrganizationChart"/>
    <dgm:cxn modelId="{E7EBDB66-1E1F-477F-9E65-D27ABA537012}" type="presOf" srcId="{FB045E14-94AD-4FD5-B6E5-2B9C1D39530E}" destId="{81CCFAB6-8118-4F26-9D4F-91F8BFF70B8B}" srcOrd="0" destOrd="0" presId="urn:microsoft.com/office/officeart/2009/3/layout/HorizontalOrganizationChart"/>
    <dgm:cxn modelId="{4C711B49-7321-4EC2-99B0-C69658DB6965}" type="presOf" srcId="{45DA8FDB-4EC8-4D0B-9BA2-AEC2B3A902F1}" destId="{0619A967-CC67-4829-ADE5-9A1B74E1BB3E}" srcOrd="0" destOrd="0" presId="urn:microsoft.com/office/officeart/2009/3/layout/HorizontalOrganizationChart"/>
    <dgm:cxn modelId="{BCACC64B-2AE4-4691-97E8-5D9AC76EEDF5}" srcId="{F2EE46C4-794D-4B6E-9A07-E5E964D92FF1}" destId="{476ED04C-7DA8-4AAF-A7E5-A420915CF8BC}" srcOrd="0" destOrd="0" parTransId="{5396F6DB-F384-4483-AFF3-5EB6DF57C32C}" sibTransId="{693B8EAC-28FD-4C62-87FD-6F266FDD13B2}"/>
    <dgm:cxn modelId="{2D22296C-3040-45DC-A97B-34FE7EAD2E61}" type="presOf" srcId="{38470629-0D8C-40C0-8627-0AB63000FCEB}" destId="{55B440BE-2B1A-4698-8E8C-0B345E666EBA}" srcOrd="0" destOrd="0" presId="urn:microsoft.com/office/officeart/2009/3/layout/HorizontalOrganizationChart"/>
    <dgm:cxn modelId="{CD63396C-40C3-4BCE-9500-A89045C5A7DA}" type="presOf" srcId="{C2CACA13-1B19-47AC-9FE2-C36B2E764819}" destId="{C2FB7EB6-7B11-43D1-BBFA-1B0E5B123ED2}" srcOrd="0" destOrd="0" presId="urn:microsoft.com/office/officeart/2009/3/layout/HorizontalOrganizationChart"/>
    <dgm:cxn modelId="{3EAF726D-0B33-4A23-905D-FC707537291C}" type="presOf" srcId="{EEE8F8CF-62C0-4A5E-B1F9-ECAA87CA475B}" destId="{79555ABC-4D33-42AA-BC0A-A203C9B4634A}" srcOrd="0" destOrd="0" presId="urn:microsoft.com/office/officeart/2009/3/layout/HorizontalOrganizationChart"/>
    <dgm:cxn modelId="{1D4DB46D-ED99-42C4-962A-8F3880A9F4FC}" srcId="{CA412042-590D-46ED-8922-8C92DC3EB9A7}" destId="{B3DB34EA-AE98-4F6B-AC23-E162B648C5CE}" srcOrd="0" destOrd="0" parTransId="{38470629-0D8C-40C0-8627-0AB63000FCEB}" sibTransId="{8DFC5204-8586-4A6D-BD93-5600AAC81C3C}"/>
    <dgm:cxn modelId="{0E602A52-A887-4647-A469-367E3805B1BB}" type="presOf" srcId="{82E4117A-C788-4262-B23E-BD88E7E4099C}" destId="{3FCEF060-6451-4232-B5AE-DDF060A46A76}" srcOrd="1" destOrd="0" presId="urn:microsoft.com/office/officeart/2009/3/layout/HorizontalOrganizationChart"/>
    <dgm:cxn modelId="{E8B6F652-E840-4614-A789-BF5D090A0B34}" type="presOf" srcId="{C2CACA13-1B19-47AC-9FE2-C36B2E764819}" destId="{BE365381-0C32-470B-8AEC-C6B8008DFD36}" srcOrd="1" destOrd="0" presId="urn:microsoft.com/office/officeart/2009/3/layout/HorizontalOrganizationChart"/>
    <dgm:cxn modelId="{E27B0355-B62A-449A-9BD8-25859BFE1C62}" type="presOf" srcId="{F2EE46C4-794D-4B6E-9A07-E5E964D92FF1}" destId="{9247F262-022F-464B-ABAA-8E6E4BA1EB94}" srcOrd="1" destOrd="0" presId="urn:microsoft.com/office/officeart/2009/3/layout/HorizontalOrganizationChart"/>
    <dgm:cxn modelId="{20D2EF78-50D1-4009-925E-1E29B0633556}" type="presOf" srcId="{485FCA59-849A-452B-8F96-D818A86C3637}" destId="{F51B90D1-6922-44CF-89DE-EFFB3CC5B377}" srcOrd="0" destOrd="0" presId="urn:microsoft.com/office/officeart/2009/3/layout/HorizontalOrganizationChart"/>
    <dgm:cxn modelId="{AFD05A79-C886-42C8-9BDD-A7406214A593}" type="presOf" srcId="{572110BC-0A7E-4D27-8A95-5D27A00A3673}" destId="{CE5B8316-264B-4DC1-A637-FBBE0062CE98}" srcOrd="1" destOrd="0" presId="urn:microsoft.com/office/officeart/2009/3/layout/HorizontalOrganizationChart"/>
    <dgm:cxn modelId="{28518959-48C4-457D-A374-0C0A663B4CEE}" srcId="{F2EE46C4-794D-4B6E-9A07-E5E964D92FF1}" destId="{CA412042-590D-46ED-8922-8C92DC3EB9A7}" srcOrd="1" destOrd="0" parTransId="{4990EA01-C0C5-4AAA-A33E-4091E724C0E1}" sibTransId="{D17C54AD-5F7B-4DFE-8635-AB1AAF9B3E10}"/>
    <dgm:cxn modelId="{0814AC5A-B71B-4A8E-93AE-E04A6F48D6E7}" type="presOf" srcId="{572110BC-0A7E-4D27-8A95-5D27A00A3673}" destId="{4F220F7C-70DD-404C-91A8-926A2E7380CE}" srcOrd="0" destOrd="0" presId="urn:microsoft.com/office/officeart/2009/3/layout/HorizontalOrganizationChart"/>
    <dgm:cxn modelId="{5C6C617C-32A2-4D8C-90DC-C79B4BED9E10}" srcId="{572110BC-0A7E-4D27-8A95-5D27A00A3673}" destId="{C2CACA13-1B19-47AC-9FE2-C36B2E764819}" srcOrd="1" destOrd="0" parTransId="{EEE8F8CF-62C0-4A5E-B1F9-ECAA87CA475B}" sibTransId="{21E8CCE9-1EE0-4E7F-8B0C-1FE9CEB84120}"/>
    <dgm:cxn modelId="{3714C87C-E89B-4A53-86C6-34A651C3D6F6}" type="presOf" srcId="{CA109721-19CC-4796-9BE2-70746C0F2ED9}" destId="{0E19ADCD-010F-412F-9CB1-AE4102A78E54}" srcOrd="0" destOrd="0" presId="urn:microsoft.com/office/officeart/2009/3/layout/HorizontalOrganizationChart"/>
    <dgm:cxn modelId="{E1CA847E-F659-4269-8DE3-F574B429E16A}" type="presOf" srcId="{6D1AE1C7-C553-43E3-8D04-01827B8E506F}" destId="{18F5BE17-D2D0-463A-AE7A-19D1C334FB8B}" srcOrd="1" destOrd="0" presId="urn:microsoft.com/office/officeart/2009/3/layout/HorizontalOrganizationChart"/>
    <dgm:cxn modelId="{38316D84-62E6-496F-B70D-05CB4B553B12}" type="presOf" srcId="{CA109721-19CC-4796-9BE2-70746C0F2ED9}" destId="{EEDF0E8D-D6C0-47A0-8ECA-0652737A627E}" srcOrd="1" destOrd="0" presId="urn:microsoft.com/office/officeart/2009/3/layout/HorizontalOrganizationChart"/>
    <dgm:cxn modelId="{B9374A89-C57B-4FAB-ABE2-B8FFE723049A}" type="presOf" srcId="{B4FD2E5B-F8F8-47F7-A57E-1BAFB177556F}" destId="{286472C5-8380-41C8-93EE-C674F9ED975B}" srcOrd="0" destOrd="0" presId="urn:microsoft.com/office/officeart/2009/3/layout/HorizontalOrganizationChart"/>
    <dgm:cxn modelId="{EE3F018B-C7FD-4964-9972-B81B2571B923}" srcId="{669B5C54-0511-4EE9-AB6C-4704E893215B}" destId="{7375DC51-C5C8-41D5-80C9-D75DF48824D6}" srcOrd="1" destOrd="0" parTransId="{9B9C389A-7923-43DF-AFDD-BF54D04D25F8}" sibTransId="{86D703BD-3647-44A6-A9B2-78E413D7ADFF}"/>
    <dgm:cxn modelId="{7EF21195-DBF3-4AAD-8081-9A64B0536A2E}" type="presOf" srcId="{6EFA5582-0A03-444E-BCFA-8D6C01A13A6F}" destId="{7ABECCF8-D9AF-4691-8FE8-1C8B21F73EA3}" srcOrd="1" destOrd="0" presId="urn:microsoft.com/office/officeart/2009/3/layout/HorizontalOrganizationChart"/>
    <dgm:cxn modelId="{C69EF898-635D-4108-90C6-537B4EF0D404}" type="presOf" srcId="{0D9EDBD0-24EC-4487-95AA-F6737175341B}" destId="{36EDE51A-51B5-4084-ADCC-CC382194E6B3}" srcOrd="0" destOrd="0" presId="urn:microsoft.com/office/officeart/2009/3/layout/HorizontalOrganizationChart"/>
    <dgm:cxn modelId="{76C4449B-1C17-4040-B71E-9082457E97B5}" srcId="{82E4117A-C788-4262-B23E-BD88E7E4099C}" destId="{5FAB54EA-FA9A-4862-B09A-C34B6E1B2BE4}" srcOrd="0" destOrd="0" parTransId="{094A54B1-B951-4B13-A073-758073C9CEA4}" sibTransId="{33E856A9-4059-43FD-935C-C0779CF34681}"/>
    <dgm:cxn modelId="{81B99DA8-04DA-4AFC-ACEA-82ADB19D45D4}" srcId="{572110BC-0A7E-4D27-8A95-5D27A00A3673}" destId="{ED3A61AB-97A2-4EFF-91E8-A4C922524F9A}" srcOrd="2" destOrd="0" parTransId="{C22A46B1-8DC9-49E1-A1AE-C87EA69C459D}" sibTransId="{74051790-F47D-4105-A029-A07A29512A6B}"/>
    <dgm:cxn modelId="{1F825EAB-D42C-43BA-8BC6-000A68C8E7C2}" type="presOf" srcId="{4990EA01-C0C5-4AAA-A33E-4091E724C0E1}" destId="{43B47415-52DE-4D20-8527-8DB3384380EB}" srcOrd="0" destOrd="0" presId="urn:microsoft.com/office/officeart/2009/3/layout/HorizontalOrganizationChart"/>
    <dgm:cxn modelId="{50AC47AC-0111-418E-850A-14C7F92FCC21}" srcId="{F2EE46C4-794D-4B6E-9A07-E5E964D92FF1}" destId="{6EFA5582-0A03-444E-BCFA-8D6C01A13A6F}" srcOrd="3" destOrd="0" parTransId="{FB045E14-94AD-4FD5-B6E5-2B9C1D39530E}" sibTransId="{A58A6BDB-94E8-496C-88DF-96209516BE6E}"/>
    <dgm:cxn modelId="{2BDCFBAC-97DD-4314-B268-935B1FCE87DD}" type="presOf" srcId="{148D9400-9841-40FC-95CC-CBECA345EB84}" destId="{82BB22C5-422D-412A-9CF2-F48C6A07FFF8}" srcOrd="0" destOrd="0" presId="urn:microsoft.com/office/officeart/2009/3/layout/HorizontalOrganizationChart"/>
    <dgm:cxn modelId="{ACBCA8B1-CBCC-424A-945F-DDCFED62D394}" type="presOf" srcId="{9BB5874A-F5F6-413D-9CC0-C028EA898166}" destId="{99DE4E2D-6B6F-4CA9-906A-0C6BC00FC96A}" srcOrd="0" destOrd="0" presId="urn:microsoft.com/office/officeart/2009/3/layout/HorizontalOrganizationChart"/>
    <dgm:cxn modelId="{74D9BEB2-C85E-4B2E-B882-A5CA7B978E7E}" type="presOf" srcId="{485FCA59-849A-452B-8F96-D818A86C3637}" destId="{759C1D31-8F95-4A17-9CEF-D786982E4FA3}" srcOrd="1" destOrd="0" presId="urn:microsoft.com/office/officeart/2009/3/layout/HorizontalOrganizationChart"/>
    <dgm:cxn modelId="{4D03D5B4-B7D6-4F93-8DF2-DF0A1EC72B25}" type="presOf" srcId="{5FAB54EA-FA9A-4862-B09A-C34B6E1B2BE4}" destId="{151338E0-788C-4A69-B092-3D8800F4BB85}" srcOrd="0" destOrd="0" presId="urn:microsoft.com/office/officeart/2009/3/layout/HorizontalOrganizationChart"/>
    <dgm:cxn modelId="{61B6D8BA-F516-4DA3-8FDC-85747F596D5E}" type="presOf" srcId="{669B5C54-0511-4EE9-AB6C-4704E893215B}" destId="{4F55BC0B-2D1A-4C6F-913A-D12198187A7A}" srcOrd="0" destOrd="0" presId="urn:microsoft.com/office/officeart/2009/3/layout/HorizontalOrganizationChart"/>
    <dgm:cxn modelId="{B6CE2DBD-978C-41D0-91B9-B1C36765F009}" srcId="{CA412042-590D-46ED-8922-8C92DC3EB9A7}" destId="{B4FD2E5B-F8F8-47F7-A57E-1BAFB177556F}" srcOrd="1" destOrd="0" parTransId="{CEB985E3-032C-4133-82A5-D6A210F9C711}" sibTransId="{B3FF365D-2379-4034-B4DA-4188D89E5832}"/>
    <dgm:cxn modelId="{78FF34BD-E7C8-413A-B67F-AC2CA0DDBD69}" srcId="{669B5C54-0511-4EE9-AB6C-4704E893215B}" destId="{F2EE46C4-794D-4B6E-9A07-E5E964D92FF1}" srcOrd="0" destOrd="0" parTransId="{B88EBE13-CBC4-4F0B-BBB4-0222887C2E13}" sibTransId="{560F6AF1-0AC4-4198-8371-355AB182727E}"/>
    <dgm:cxn modelId="{4D70D2C2-062E-4292-A7D4-FBECACCA2D79}" type="presOf" srcId="{82E4117A-C788-4262-B23E-BD88E7E4099C}" destId="{E9A6E277-AFB0-4B3F-9541-EB22753A426F}" srcOrd="0" destOrd="0" presId="urn:microsoft.com/office/officeart/2009/3/layout/HorizontalOrganizationChart"/>
    <dgm:cxn modelId="{AC2BEBC8-15EF-4306-B45D-A4CA37EEF64D}" srcId="{F2EE46C4-794D-4B6E-9A07-E5E964D92FF1}" destId="{CA109721-19CC-4796-9BE2-70746C0F2ED9}" srcOrd="2" destOrd="0" parTransId="{9BB5874A-F5F6-413D-9CC0-C028EA898166}" sibTransId="{25466B95-5C6A-4139-8995-D808C904E963}"/>
    <dgm:cxn modelId="{FF3609DA-6397-4BCE-8C95-C3172E3C83BF}" type="presOf" srcId="{CA412042-590D-46ED-8922-8C92DC3EB9A7}" destId="{EDFE45BB-2F79-4E90-87DA-16A5001D4B40}" srcOrd="1" destOrd="0" presId="urn:microsoft.com/office/officeart/2009/3/layout/HorizontalOrganizationChart"/>
    <dgm:cxn modelId="{109415DB-D8B6-4DCC-9EFD-00C61905A118}" type="presOf" srcId="{CEB985E3-032C-4133-82A5-D6A210F9C711}" destId="{9EAC261F-3E53-480E-81AD-0CC076D9FA51}" srcOrd="0" destOrd="0" presId="urn:microsoft.com/office/officeart/2009/3/layout/HorizontalOrganizationChart"/>
    <dgm:cxn modelId="{EFB6C3DB-FF63-4DEC-AC52-5BFDE979F184}" type="presOf" srcId="{596CCE1A-D13C-4B33-9461-BFFA99E950FD}" destId="{46F00001-F525-4B28-A6B7-D7EBFD43E9E4}" srcOrd="0" destOrd="0" presId="urn:microsoft.com/office/officeart/2009/3/layout/HorizontalOrganizationChart"/>
    <dgm:cxn modelId="{81BA46E1-E49C-4BBF-B18C-79BA3296F14F}" type="presOf" srcId="{476ED04C-7DA8-4AAF-A7E5-A420915CF8BC}" destId="{064FCA74-827D-4988-AAD9-3A319B2B8323}" srcOrd="0" destOrd="0" presId="urn:microsoft.com/office/officeart/2009/3/layout/HorizontalOrganizationChart"/>
    <dgm:cxn modelId="{AE76D8E7-E124-46AB-993E-F7743832CCCB}" type="presOf" srcId="{6D1AE1C7-C553-43E3-8D04-01827B8E506F}" destId="{1EEC779F-5F0C-48BC-B585-906922E5CE9D}" srcOrd="0" destOrd="0" presId="urn:microsoft.com/office/officeart/2009/3/layout/HorizontalOrganizationChart"/>
    <dgm:cxn modelId="{590305EA-0063-4442-832B-734E49433C0C}" type="presOf" srcId="{9B9C389A-7923-43DF-AFDD-BF54D04D25F8}" destId="{829616B3-BE51-4B8B-94E2-2470BD922C3D}" srcOrd="0" destOrd="0" presId="urn:microsoft.com/office/officeart/2009/3/layout/HorizontalOrganizationChart"/>
    <dgm:cxn modelId="{94762EF0-C60E-423F-9601-DC452E4D982A}" type="presOf" srcId="{ED3A61AB-97A2-4EFF-91E8-A4C922524F9A}" destId="{CC9C3A9E-05B6-483F-A6CB-859D30A854FC}" srcOrd="1" destOrd="0" presId="urn:microsoft.com/office/officeart/2009/3/layout/HorizontalOrganizationChart"/>
    <dgm:cxn modelId="{08A75BF0-160B-46AA-A4D8-8292F975779A}" type="presOf" srcId="{669B5C54-0511-4EE9-AB6C-4704E893215B}" destId="{8C7F56FC-4086-41E0-AD65-0598583E9E29}" srcOrd="1" destOrd="0" presId="urn:microsoft.com/office/officeart/2009/3/layout/HorizontalOrganizationChart"/>
    <dgm:cxn modelId="{D7BD8FF3-8C76-405A-85F3-552D10DD5E70}" type="presOf" srcId="{7375DC51-C5C8-41D5-80C9-D75DF48824D6}" destId="{BBE402EB-059B-4B6A-8DA1-B69C5644CE84}" srcOrd="1" destOrd="0" presId="urn:microsoft.com/office/officeart/2009/3/layout/HorizontalOrganizationChart"/>
    <dgm:cxn modelId="{086CD0F3-6A94-4F6A-AAB4-BDADFF646447}" type="presOf" srcId="{CA412042-590D-46ED-8922-8C92DC3EB9A7}" destId="{DCD5CCA5-28B0-4F0F-9ABC-EFDAE35DE11D}" srcOrd="0" destOrd="0" presId="urn:microsoft.com/office/officeart/2009/3/layout/HorizontalOrganizationChart"/>
    <dgm:cxn modelId="{0056A3F7-1B1E-43A5-96E9-1D11984533F1}" srcId="{572110BC-0A7E-4D27-8A95-5D27A00A3673}" destId="{6D1AE1C7-C553-43E3-8D04-01827B8E506F}" srcOrd="0" destOrd="0" parTransId="{596CCE1A-D13C-4B33-9461-BFFA99E950FD}" sibTransId="{DDAAC807-08CE-42EA-8EF0-F4FE92294C71}"/>
    <dgm:cxn modelId="{AF775DFB-27F0-4A59-9C55-5F003DA0AADE}" type="presOf" srcId="{476ED04C-7DA8-4AAF-A7E5-A420915CF8BC}" destId="{CF17F9C1-3D7F-4547-B366-1A01E81E3473}" srcOrd="1" destOrd="0" presId="urn:microsoft.com/office/officeart/2009/3/layout/HorizontalOrganizationChart"/>
    <dgm:cxn modelId="{73350B9A-82D1-4313-AE20-6A8EF7162972}" type="presParOf" srcId="{B7FE49D2-847F-4766-985F-B2B78618D24E}" destId="{D7422393-9589-4E01-A323-A7C89CA9EF7D}" srcOrd="0" destOrd="0" presId="urn:microsoft.com/office/officeart/2009/3/layout/HorizontalOrganizationChart"/>
    <dgm:cxn modelId="{D4AC400B-1695-4751-8F92-C71B057EC94E}" type="presParOf" srcId="{D7422393-9589-4E01-A323-A7C89CA9EF7D}" destId="{CA876E3F-7CE9-42FE-834B-05E443C299D4}" srcOrd="0" destOrd="0" presId="urn:microsoft.com/office/officeart/2009/3/layout/HorizontalOrganizationChart"/>
    <dgm:cxn modelId="{C4AAC38A-67EA-40BE-8E40-B819D7EBF32B}" type="presParOf" srcId="{CA876E3F-7CE9-42FE-834B-05E443C299D4}" destId="{4F55BC0B-2D1A-4C6F-913A-D12198187A7A}" srcOrd="0" destOrd="0" presId="urn:microsoft.com/office/officeart/2009/3/layout/HorizontalOrganizationChart"/>
    <dgm:cxn modelId="{D1A8C8FD-9F66-4633-B917-123A88E6D69B}" type="presParOf" srcId="{CA876E3F-7CE9-42FE-834B-05E443C299D4}" destId="{8C7F56FC-4086-41E0-AD65-0598583E9E29}" srcOrd="1" destOrd="0" presId="urn:microsoft.com/office/officeart/2009/3/layout/HorizontalOrganizationChart"/>
    <dgm:cxn modelId="{B05E3A81-CA0D-48C9-9637-DC0287467D6D}" type="presParOf" srcId="{D7422393-9589-4E01-A323-A7C89CA9EF7D}" destId="{A0D25E8B-F89F-4C40-BE61-76E98D0701A5}" srcOrd="1" destOrd="0" presId="urn:microsoft.com/office/officeart/2009/3/layout/HorizontalOrganizationChart"/>
    <dgm:cxn modelId="{B8D9D49A-C3DC-429A-BCA1-3BC18115E0DD}" type="presParOf" srcId="{A0D25E8B-F89F-4C40-BE61-76E98D0701A5}" destId="{8506C2FA-440F-469F-842A-1581E274716C}" srcOrd="0" destOrd="0" presId="urn:microsoft.com/office/officeart/2009/3/layout/HorizontalOrganizationChart"/>
    <dgm:cxn modelId="{416692D3-E882-4404-81A4-E3FFD7C5BFB6}" type="presParOf" srcId="{A0D25E8B-F89F-4C40-BE61-76E98D0701A5}" destId="{EF653491-F235-4BF3-A9F7-A13D8C9AE458}" srcOrd="1" destOrd="0" presId="urn:microsoft.com/office/officeart/2009/3/layout/HorizontalOrganizationChart"/>
    <dgm:cxn modelId="{FA417570-B44E-4DF1-958F-4B194A0EB2D3}" type="presParOf" srcId="{EF653491-F235-4BF3-A9F7-A13D8C9AE458}" destId="{EF2C00DC-CB12-4A26-B1B8-78841CA8DC6A}" srcOrd="0" destOrd="0" presId="urn:microsoft.com/office/officeart/2009/3/layout/HorizontalOrganizationChart"/>
    <dgm:cxn modelId="{E9190217-2093-4550-846B-3E7E156BE1C0}" type="presParOf" srcId="{EF2C00DC-CB12-4A26-B1B8-78841CA8DC6A}" destId="{851EB5FB-7BF2-4C0A-9060-0A0C4D940DDE}" srcOrd="0" destOrd="0" presId="urn:microsoft.com/office/officeart/2009/3/layout/HorizontalOrganizationChart"/>
    <dgm:cxn modelId="{A042BADA-A6FB-4438-A0B0-F9464D0D8EC6}" type="presParOf" srcId="{EF2C00DC-CB12-4A26-B1B8-78841CA8DC6A}" destId="{9247F262-022F-464B-ABAA-8E6E4BA1EB94}" srcOrd="1" destOrd="0" presId="urn:microsoft.com/office/officeart/2009/3/layout/HorizontalOrganizationChart"/>
    <dgm:cxn modelId="{F8C2EA5C-B2E5-41C3-944C-0968DF9E79AF}" type="presParOf" srcId="{EF653491-F235-4BF3-A9F7-A13D8C9AE458}" destId="{8B0ACEE3-90E5-467B-952A-F78706D7F147}" srcOrd="1" destOrd="0" presId="urn:microsoft.com/office/officeart/2009/3/layout/HorizontalOrganizationChart"/>
    <dgm:cxn modelId="{3FC1CF83-95C0-49DB-BAA3-E909123CAA86}" type="presParOf" srcId="{8B0ACEE3-90E5-467B-952A-F78706D7F147}" destId="{8E535A3A-8890-49D2-9266-122783E9022B}" srcOrd="0" destOrd="0" presId="urn:microsoft.com/office/officeart/2009/3/layout/HorizontalOrganizationChart"/>
    <dgm:cxn modelId="{56A8A5E4-059C-41B0-92F0-4BC8677E3CF9}" type="presParOf" srcId="{8B0ACEE3-90E5-467B-952A-F78706D7F147}" destId="{558B9D37-1919-4A2F-B686-48F7E59C053B}" srcOrd="1" destOrd="0" presId="urn:microsoft.com/office/officeart/2009/3/layout/HorizontalOrganizationChart"/>
    <dgm:cxn modelId="{531AA061-1703-4800-818B-D1AC26166F87}" type="presParOf" srcId="{558B9D37-1919-4A2F-B686-48F7E59C053B}" destId="{0BF664B1-F2A5-4DDA-A85B-C52E13E7AC8B}" srcOrd="0" destOrd="0" presId="urn:microsoft.com/office/officeart/2009/3/layout/HorizontalOrganizationChart"/>
    <dgm:cxn modelId="{F47BD6CA-4B5D-4DFC-B967-F5DB08282D7F}" type="presParOf" srcId="{0BF664B1-F2A5-4DDA-A85B-C52E13E7AC8B}" destId="{064FCA74-827D-4988-AAD9-3A319B2B8323}" srcOrd="0" destOrd="0" presId="urn:microsoft.com/office/officeart/2009/3/layout/HorizontalOrganizationChart"/>
    <dgm:cxn modelId="{24080FEA-8153-4EBA-B2DF-6F57CC052A0E}" type="presParOf" srcId="{0BF664B1-F2A5-4DDA-A85B-C52E13E7AC8B}" destId="{CF17F9C1-3D7F-4547-B366-1A01E81E3473}" srcOrd="1" destOrd="0" presId="urn:microsoft.com/office/officeart/2009/3/layout/HorizontalOrganizationChart"/>
    <dgm:cxn modelId="{A4099CAC-2620-4733-8DDB-7B0D0FEF7276}" type="presParOf" srcId="{558B9D37-1919-4A2F-B686-48F7E59C053B}" destId="{7173BE18-6152-43BF-8D60-9407F8EC166C}" srcOrd="1" destOrd="0" presId="urn:microsoft.com/office/officeart/2009/3/layout/HorizontalOrganizationChart"/>
    <dgm:cxn modelId="{3EDAC316-7C29-433C-996A-2C4F39BA0865}" type="presParOf" srcId="{7173BE18-6152-43BF-8D60-9407F8EC166C}" destId="{0619A967-CC67-4829-ADE5-9A1B74E1BB3E}" srcOrd="0" destOrd="0" presId="urn:microsoft.com/office/officeart/2009/3/layout/HorizontalOrganizationChart"/>
    <dgm:cxn modelId="{568D698B-337A-4FC1-915F-7C057C732A53}" type="presParOf" srcId="{7173BE18-6152-43BF-8D60-9407F8EC166C}" destId="{0AF86F01-B583-4A6A-A64F-299CE501887C}" srcOrd="1" destOrd="0" presId="urn:microsoft.com/office/officeart/2009/3/layout/HorizontalOrganizationChart"/>
    <dgm:cxn modelId="{6AF74F02-ED25-447D-9F1E-856EA7D08A5C}" type="presParOf" srcId="{0AF86F01-B583-4A6A-A64F-299CE501887C}" destId="{C44ED857-D54A-4895-BF3F-471C28743189}" srcOrd="0" destOrd="0" presId="urn:microsoft.com/office/officeart/2009/3/layout/HorizontalOrganizationChart"/>
    <dgm:cxn modelId="{6DD42B5E-170F-4363-B80D-6F9C6229CF33}" type="presParOf" srcId="{C44ED857-D54A-4895-BF3F-471C28743189}" destId="{F51B90D1-6922-44CF-89DE-EFFB3CC5B377}" srcOrd="0" destOrd="0" presId="urn:microsoft.com/office/officeart/2009/3/layout/HorizontalOrganizationChart"/>
    <dgm:cxn modelId="{7D3F5F44-AED3-4C9F-9841-DF6C7DAF7336}" type="presParOf" srcId="{C44ED857-D54A-4895-BF3F-471C28743189}" destId="{759C1D31-8F95-4A17-9CEF-D786982E4FA3}" srcOrd="1" destOrd="0" presId="urn:microsoft.com/office/officeart/2009/3/layout/HorizontalOrganizationChart"/>
    <dgm:cxn modelId="{FC7951A7-7F64-4EF0-A154-C5D4D82A2E09}" type="presParOf" srcId="{0AF86F01-B583-4A6A-A64F-299CE501887C}" destId="{C1D4370A-037D-4C5A-A56E-C4157D024050}" srcOrd="1" destOrd="0" presId="urn:microsoft.com/office/officeart/2009/3/layout/HorizontalOrganizationChart"/>
    <dgm:cxn modelId="{294691F9-DAAD-46CE-887D-E34D92AE5E1B}" type="presParOf" srcId="{0AF86F01-B583-4A6A-A64F-299CE501887C}" destId="{2826443C-E640-4FD5-AE35-AD2DA47F7A34}" srcOrd="2" destOrd="0" presId="urn:microsoft.com/office/officeart/2009/3/layout/HorizontalOrganizationChart"/>
    <dgm:cxn modelId="{BA81324C-C478-4DF0-ACC8-CE4B66CFF955}" type="presParOf" srcId="{7173BE18-6152-43BF-8D60-9407F8EC166C}" destId="{82BB22C5-422D-412A-9CF2-F48C6A07FFF8}" srcOrd="2" destOrd="0" presId="urn:microsoft.com/office/officeart/2009/3/layout/HorizontalOrganizationChart"/>
    <dgm:cxn modelId="{BAEB01C5-F335-40CA-96B9-986CBA75AE79}" type="presParOf" srcId="{7173BE18-6152-43BF-8D60-9407F8EC166C}" destId="{AB63D7D6-9C71-4707-AD00-70C936744191}" srcOrd="3" destOrd="0" presId="urn:microsoft.com/office/officeart/2009/3/layout/HorizontalOrganizationChart"/>
    <dgm:cxn modelId="{F6406758-41D5-4518-961B-AA105FAC4A2E}" type="presParOf" srcId="{AB63D7D6-9C71-4707-AD00-70C936744191}" destId="{4F8B7BE6-189D-4964-8368-10F0A42D0893}" srcOrd="0" destOrd="0" presId="urn:microsoft.com/office/officeart/2009/3/layout/HorizontalOrganizationChart"/>
    <dgm:cxn modelId="{8B2B68EE-6FE7-4E92-AEF4-43F4C87C0754}" type="presParOf" srcId="{4F8B7BE6-189D-4964-8368-10F0A42D0893}" destId="{E9A6E277-AFB0-4B3F-9541-EB22753A426F}" srcOrd="0" destOrd="0" presId="urn:microsoft.com/office/officeart/2009/3/layout/HorizontalOrganizationChart"/>
    <dgm:cxn modelId="{D31C851D-43E3-4B3D-A833-BEF103D56197}" type="presParOf" srcId="{4F8B7BE6-189D-4964-8368-10F0A42D0893}" destId="{3FCEF060-6451-4232-B5AE-DDF060A46A76}" srcOrd="1" destOrd="0" presId="urn:microsoft.com/office/officeart/2009/3/layout/HorizontalOrganizationChart"/>
    <dgm:cxn modelId="{D50CB8D2-690C-4634-A784-01E6A43D5EA7}" type="presParOf" srcId="{AB63D7D6-9C71-4707-AD00-70C936744191}" destId="{2D01B28D-993D-481A-B837-EF618B2B8760}" srcOrd="1" destOrd="0" presId="urn:microsoft.com/office/officeart/2009/3/layout/HorizontalOrganizationChart"/>
    <dgm:cxn modelId="{A8A0A0E7-F177-4017-96BF-B915BC9625DA}" type="presParOf" srcId="{2D01B28D-993D-481A-B837-EF618B2B8760}" destId="{8C63E77E-9388-41FB-89EC-528A2606E76E}" srcOrd="0" destOrd="0" presId="urn:microsoft.com/office/officeart/2009/3/layout/HorizontalOrganizationChart"/>
    <dgm:cxn modelId="{3E980960-CAF9-4958-933A-5CD04745A168}" type="presParOf" srcId="{2D01B28D-993D-481A-B837-EF618B2B8760}" destId="{F6210B38-9E47-4CAE-BC7D-468D1BD47445}" srcOrd="1" destOrd="0" presId="urn:microsoft.com/office/officeart/2009/3/layout/HorizontalOrganizationChart"/>
    <dgm:cxn modelId="{9C1DC2D0-9C1D-4C6E-BE49-8E42A59B2944}" type="presParOf" srcId="{F6210B38-9E47-4CAE-BC7D-468D1BD47445}" destId="{1C34C1DA-23D8-46FC-88BE-C7E653712FC5}" srcOrd="0" destOrd="0" presId="urn:microsoft.com/office/officeart/2009/3/layout/HorizontalOrganizationChart"/>
    <dgm:cxn modelId="{0F453574-6151-4F1B-AE9C-652D1553BD94}" type="presParOf" srcId="{1C34C1DA-23D8-46FC-88BE-C7E653712FC5}" destId="{151338E0-788C-4A69-B092-3D8800F4BB85}" srcOrd="0" destOrd="0" presId="urn:microsoft.com/office/officeart/2009/3/layout/HorizontalOrganizationChart"/>
    <dgm:cxn modelId="{56CD19D3-2904-420C-93BD-DFDBB2DBE0E3}" type="presParOf" srcId="{1C34C1DA-23D8-46FC-88BE-C7E653712FC5}" destId="{960D1F16-A095-44B6-B63F-A4387BC9EAED}" srcOrd="1" destOrd="0" presId="urn:microsoft.com/office/officeart/2009/3/layout/HorizontalOrganizationChart"/>
    <dgm:cxn modelId="{03226ED7-B1D4-4550-BB20-06F38F903BFB}" type="presParOf" srcId="{F6210B38-9E47-4CAE-BC7D-468D1BD47445}" destId="{01CEAAB1-962F-45EB-94EA-5FC142D8EE85}" srcOrd="1" destOrd="0" presId="urn:microsoft.com/office/officeart/2009/3/layout/HorizontalOrganizationChart"/>
    <dgm:cxn modelId="{7712A009-93B4-4F77-90BB-BACA2079AA1A}" type="presParOf" srcId="{F6210B38-9E47-4CAE-BC7D-468D1BD47445}" destId="{C66B5CF7-D907-4342-B33D-281F57AEFD0B}" srcOrd="2" destOrd="0" presId="urn:microsoft.com/office/officeart/2009/3/layout/HorizontalOrganizationChart"/>
    <dgm:cxn modelId="{89F808AB-3C71-4405-8D92-CC635A64671B}" type="presParOf" srcId="{AB63D7D6-9C71-4707-AD00-70C936744191}" destId="{3935BA8B-7D89-4115-A732-CEE3BC558155}" srcOrd="2" destOrd="0" presId="urn:microsoft.com/office/officeart/2009/3/layout/HorizontalOrganizationChart"/>
    <dgm:cxn modelId="{BB6DD5AC-20B8-4B9C-8039-E00CE1801216}" type="presParOf" srcId="{7173BE18-6152-43BF-8D60-9407F8EC166C}" destId="{36EDE51A-51B5-4084-ADCC-CC382194E6B3}" srcOrd="4" destOrd="0" presId="urn:microsoft.com/office/officeart/2009/3/layout/HorizontalOrganizationChart"/>
    <dgm:cxn modelId="{3F43D1E6-86D5-49D4-8BA3-A45B39F6AEEC}" type="presParOf" srcId="{7173BE18-6152-43BF-8D60-9407F8EC166C}" destId="{DB653425-845F-48F9-A1D6-9ECC39B12A38}" srcOrd="5" destOrd="0" presId="urn:microsoft.com/office/officeart/2009/3/layout/HorizontalOrganizationChart"/>
    <dgm:cxn modelId="{DD6EE270-F76D-4A04-9B3F-B3F2A95F69FF}" type="presParOf" srcId="{DB653425-845F-48F9-A1D6-9ECC39B12A38}" destId="{45A20D3F-9719-44C3-93D1-5B74F2823CCC}" srcOrd="0" destOrd="0" presId="urn:microsoft.com/office/officeart/2009/3/layout/HorizontalOrganizationChart"/>
    <dgm:cxn modelId="{38BDE850-ED80-46CD-B6C4-7DABD416CE34}" type="presParOf" srcId="{45A20D3F-9719-44C3-93D1-5B74F2823CCC}" destId="{4F220F7C-70DD-404C-91A8-926A2E7380CE}" srcOrd="0" destOrd="0" presId="urn:microsoft.com/office/officeart/2009/3/layout/HorizontalOrganizationChart"/>
    <dgm:cxn modelId="{9B84517F-12B2-4CD3-9913-5A960C391560}" type="presParOf" srcId="{45A20D3F-9719-44C3-93D1-5B74F2823CCC}" destId="{CE5B8316-264B-4DC1-A637-FBBE0062CE98}" srcOrd="1" destOrd="0" presId="urn:microsoft.com/office/officeart/2009/3/layout/HorizontalOrganizationChart"/>
    <dgm:cxn modelId="{D48DECBE-8AAF-455A-844E-0B3A11079A19}" type="presParOf" srcId="{DB653425-845F-48F9-A1D6-9ECC39B12A38}" destId="{487C26D6-280D-45C7-A771-5A7064AEA434}" srcOrd="1" destOrd="0" presId="urn:microsoft.com/office/officeart/2009/3/layout/HorizontalOrganizationChart"/>
    <dgm:cxn modelId="{8AAADB96-B48E-4716-AB3D-D4D35B6CEB20}" type="presParOf" srcId="{487C26D6-280D-45C7-A771-5A7064AEA434}" destId="{46F00001-F525-4B28-A6B7-D7EBFD43E9E4}" srcOrd="0" destOrd="0" presId="urn:microsoft.com/office/officeart/2009/3/layout/HorizontalOrganizationChart"/>
    <dgm:cxn modelId="{4627A5A7-6F6C-44B6-98F6-B337D3F3F161}" type="presParOf" srcId="{487C26D6-280D-45C7-A771-5A7064AEA434}" destId="{7BAC2DB4-4401-4610-8605-5C69CCB52C23}" srcOrd="1" destOrd="0" presId="urn:microsoft.com/office/officeart/2009/3/layout/HorizontalOrganizationChart"/>
    <dgm:cxn modelId="{273219F8-D54A-4145-A012-127234027BC3}" type="presParOf" srcId="{7BAC2DB4-4401-4610-8605-5C69CCB52C23}" destId="{21CBA4BF-E6D1-4ACA-A7F5-2935E4A8F366}" srcOrd="0" destOrd="0" presId="urn:microsoft.com/office/officeart/2009/3/layout/HorizontalOrganizationChart"/>
    <dgm:cxn modelId="{1165C543-0780-4CB2-80EC-9A69F5300B9C}" type="presParOf" srcId="{21CBA4BF-E6D1-4ACA-A7F5-2935E4A8F366}" destId="{1EEC779F-5F0C-48BC-B585-906922E5CE9D}" srcOrd="0" destOrd="0" presId="urn:microsoft.com/office/officeart/2009/3/layout/HorizontalOrganizationChart"/>
    <dgm:cxn modelId="{8EAAF0C9-6469-4CE2-AC3B-9A9FFD778A30}" type="presParOf" srcId="{21CBA4BF-E6D1-4ACA-A7F5-2935E4A8F366}" destId="{18F5BE17-D2D0-463A-AE7A-19D1C334FB8B}" srcOrd="1" destOrd="0" presId="urn:microsoft.com/office/officeart/2009/3/layout/HorizontalOrganizationChart"/>
    <dgm:cxn modelId="{71A4F57B-9B29-489D-8F5B-27F44828B4D1}" type="presParOf" srcId="{7BAC2DB4-4401-4610-8605-5C69CCB52C23}" destId="{2306725D-70B4-4776-961E-FC45BF6A856A}" srcOrd="1" destOrd="0" presId="urn:microsoft.com/office/officeart/2009/3/layout/HorizontalOrganizationChart"/>
    <dgm:cxn modelId="{BB60A84D-6E99-47B4-AB10-E1D84DD648F5}" type="presParOf" srcId="{7BAC2DB4-4401-4610-8605-5C69CCB52C23}" destId="{F4F4E972-C9C7-44B4-8D99-111F89058C24}" srcOrd="2" destOrd="0" presId="urn:microsoft.com/office/officeart/2009/3/layout/HorizontalOrganizationChart"/>
    <dgm:cxn modelId="{4D4EE743-4794-405B-94CB-0797C50B4050}" type="presParOf" srcId="{487C26D6-280D-45C7-A771-5A7064AEA434}" destId="{79555ABC-4D33-42AA-BC0A-A203C9B4634A}" srcOrd="2" destOrd="0" presId="urn:microsoft.com/office/officeart/2009/3/layout/HorizontalOrganizationChart"/>
    <dgm:cxn modelId="{72F15D7B-B545-48F8-901F-9F2FBD77FC97}" type="presParOf" srcId="{487C26D6-280D-45C7-A771-5A7064AEA434}" destId="{5247DDF9-B036-44C6-B640-229F4117EA1A}" srcOrd="3" destOrd="0" presId="urn:microsoft.com/office/officeart/2009/3/layout/HorizontalOrganizationChart"/>
    <dgm:cxn modelId="{A6E8A70D-F5BF-47D3-9049-BF9D6DF50B01}" type="presParOf" srcId="{5247DDF9-B036-44C6-B640-229F4117EA1A}" destId="{96591EC8-31B4-4F91-B81C-F9A95DAFBC87}" srcOrd="0" destOrd="0" presId="urn:microsoft.com/office/officeart/2009/3/layout/HorizontalOrganizationChart"/>
    <dgm:cxn modelId="{AC9C6131-A525-40FC-90C6-6AFF8043EBCE}" type="presParOf" srcId="{96591EC8-31B4-4F91-B81C-F9A95DAFBC87}" destId="{C2FB7EB6-7B11-43D1-BBFA-1B0E5B123ED2}" srcOrd="0" destOrd="0" presId="urn:microsoft.com/office/officeart/2009/3/layout/HorizontalOrganizationChart"/>
    <dgm:cxn modelId="{0E0A21A3-CBC6-4156-B5F5-86F9B16DC2B3}" type="presParOf" srcId="{96591EC8-31B4-4F91-B81C-F9A95DAFBC87}" destId="{BE365381-0C32-470B-8AEC-C6B8008DFD36}" srcOrd="1" destOrd="0" presId="urn:microsoft.com/office/officeart/2009/3/layout/HorizontalOrganizationChart"/>
    <dgm:cxn modelId="{DD6076D8-9A9A-498C-8681-38A84C8CF5DD}" type="presParOf" srcId="{5247DDF9-B036-44C6-B640-229F4117EA1A}" destId="{D4CD3B2B-D348-49AF-90B0-94C03C518536}" srcOrd="1" destOrd="0" presId="urn:microsoft.com/office/officeart/2009/3/layout/HorizontalOrganizationChart"/>
    <dgm:cxn modelId="{0999E8ED-1364-49C8-B12F-0870C5BCE6B8}" type="presParOf" srcId="{5247DDF9-B036-44C6-B640-229F4117EA1A}" destId="{2EAF9600-0ADA-4D31-BD06-D86D75E77B51}" srcOrd="2" destOrd="0" presId="urn:microsoft.com/office/officeart/2009/3/layout/HorizontalOrganizationChart"/>
    <dgm:cxn modelId="{69AB084A-6E6E-44EC-BD20-9B091EE150A5}" type="presParOf" srcId="{487C26D6-280D-45C7-A771-5A7064AEA434}" destId="{FA91A660-9041-4721-B894-D56F10AF837A}" srcOrd="4" destOrd="0" presId="urn:microsoft.com/office/officeart/2009/3/layout/HorizontalOrganizationChart"/>
    <dgm:cxn modelId="{28F3D9E5-FFFB-4387-B068-79F805CBC980}" type="presParOf" srcId="{487C26D6-280D-45C7-A771-5A7064AEA434}" destId="{2B016458-CEF7-458D-BD89-7EB521D097A3}" srcOrd="5" destOrd="0" presId="urn:microsoft.com/office/officeart/2009/3/layout/HorizontalOrganizationChart"/>
    <dgm:cxn modelId="{03C0D411-BB44-463A-B012-27161A552BC8}" type="presParOf" srcId="{2B016458-CEF7-458D-BD89-7EB521D097A3}" destId="{DF7DB0F1-48DC-4447-A8EA-EB8B5B086A60}" srcOrd="0" destOrd="0" presId="urn:microsoft.com/office/officeart/2009/3/layout/HorizontalOrganizationChart"/>
    <dgm:cxn modelId="{B8B4D96C-19BB-4090-929E-79019ACDF21E}" type="presParOf" srcId="{DF7DB0F1-48DC-4447-A8EA-EB8B5B086A60}" destId="{920D0170-6F7E-4A80-82CD-A2C6DCC88CE9}" srcOrd="0" destOrd="0" presId="urn:microsoft.com/office/officeart/2009/3/layout/HorizontalOrganizationChart"/>
    <dgm:cxn modelId="{D5CC12E7-95AE-4411-83F5-15309B046F92}" type="presParOf" srcId="{DF7DB0F1-48DC-4447-A8EA-EB8B5B086A60}" destId="{CC9C3A9E-05B6-483F-A6CB-859D30A854FC}" srcOrd="1" destOrd="0" presId="urn:microsoft.com/office/officeart/2009/3/layout/HorizontalOrganizationChart"/>
    <dgm:cxn modelId="{75405678-6615-4EDF-9E71-BFAC8758B76E}" type="presParOf" srcId="{2B016458-CEF7-458D-BD89-7EB521D097A3}" destId="{FFC9D623-8D10-40CB-81A6-A601643E897C}" srcOrd="1" destOrd="0" presId="urn:microsoft.com/office/officeart/2009/3/layout/HorizontalOrganizationChart"/>
    <dgm:cxn modelId="{3EC3A016-F59F-4EAE-A0D8-4A69BC17F7EC}" type="presParOf" srcId="{2B016458-CEF7-458D-BD89-7EB521D097A3}" destId="{E33B2C56-CFFB-42A0-88B6-7EBEA1897302}" srcOrd="2" destOrd="0" presId="urn:microsoft.com/office/officeart/2009/3/layout/HorizontalOrganizationChart"/>
    <dgm:cxn modelId="{C287938D-F96F-4866-BED2-DBE38C5F709E}" type="presParOf" srcId="{DB653425-845F-48F9-A1D6-9ECC39B12A38}" destId="{D34C6C04-8A0C-4139-A830-64409D3BB19B}" srcOrd="2" destOrd="0" presId="urn:microsoft.com/office/officeart/2009/3/layout/HorizontalOrganizationChart"/>
    <dgm:cxn modelId="{21E4C20F-05AD-49A1-A50E-A60175F2728E}" type="presParOf" srcId="{558B9D37-1919-4A2F-B686-48F7E59C053B}" destId="{3403ACF3-CEB6-4520-81F5-4EF025D0670E}" srcOrd="2" destOrd="0" presId="urn:microsoft.com/office/officeart/2009/3/layout/HorizontalOrganizationChart"/>
    <dgm:cxn modelId="{705BF4CE-0571-48E1-BED6-68E5FE7F6928}" type="presParOf" srcId="{8B0ACEE3-90E5-467B-952A-F78706D7F147}" destId="{43B47415-52DE-4D20-8527-8DB3384380EB}" srcOrd="2" destOrd="0" presId="urn:microsoft.com/office/officeart/2009/3/layout/HorizontalOrganizationChart"/>
    <dgm:cxn modelId="{D82CF23C-2228-48CF-AF75-1DFD5D7BFE41}" type="presParOf" srcId="{8B0ACEE3-90E5-467B-952A-F78706D7F147}" destId="{B4A840B8-406B-42BA-BFF4-17FD1C616B27}" srcOrd="3" destOrd="0" presId="urn:microsoft.com/office/officeart/2009/3/layout/HorizontalOrganizationChart"/>
    <dgm:cxn modelId="{D0F44EB1-0E5F-44C6-8010-BAE39B0A553C}" type="presParOf" srcId="{B4A840B8-406B-42BA-BFF4-17FD1C616B27}" destId="{533665A5-1F4A-4BC2-A08A-E5260D3AC66E}" srcOrd="0" destOrd="0" presId="urn:microsoft.com/office/officeart/2009/3/layout/HorizontalOrganizationChart"/>
    <dgm:cxn modelId="{CF7FFDB1-5551-47B7-A1FB-347BA2FDEB23}" type="presParOf" srcId="{533665A5-1F4A-4BC2-A08A-E5260D3AC66E}" destId="{DCD5CCA5-28B0-4F0F-9ABC-EFDAE35DE11D}" srcOrd="0" destOrd="0" presId="urn:microsoft.com/office/officeart/2009/3/layout/HorizontalOrganizationChart"/>
    <dgm:cxn modelId="{CE745790-9497-4F55-B114-10E1B6F257A4}" type="presParOf" srcId="{533665A5-1F4A-4BC2-A08A-E5260D3AC66E}" destId="{EDFE45BB-2F79-4E90-87DA-16A5001D4B40}" srcOrd="1" destOrd="0" presId="urn:microsoft.com/office/officeart/2009/3/layout/HorizontalOrganizationChart"/>
    <dgm:cxn modelId="{27692006-9AD6-4379-82AB-0D73F05C6BA2}" type="presParOf" srcId="{B4A840B8-406B-42BA-BFF4-17FD1C616B27}" destId="{8849C23D-1385-4365-AEFF-FC4651B44A76}" srcOrd="1" destOrd="0" presId="urn:microsoft.com/office/officeart/2009/3/layout/HorizontalOrganizationChart"/>
    <dgm:cxn modelId="{F38E8D04-558E-441B-A477-C5E1F36592F3}" type="presParOf" srcId="{8849C23D-1385-4365-AEFF-FC4651B44A76}" destId="{55B440BE-2B1A-4698-8E8C-0B345E666EBA}" srcOrd="0" destOrd="0" presId="urn:microsoft.com/office/officeart/2009/3/layout/HorizontalOrganizationChart"/>
    <dgm:cxn modelId="{C2D36880-DEFC-4326-BA07-950AD5281826}" type="presParOf" srcId="{8849C23D-1385-4365-AEFF-FC4651B44A76}" destId="{E93B6EE2-EAAE-44B6-BA09-EC3B71C140C0}" srcOrd="1" destOrd="0" presId="urn:microsoft.com/office/officeart/2009/3/layout/HorizontalOrganizationChart"/>
    <dgm:cxn modelId="{E4002FC2-3CBA-46F1-A0C9-C0515900A64E}" type="presParOf" srcId="{E93B6EE2-EAAE-44B6-BA09-EC3B71C140C0}" destId="{144E8217-C6B1-4117-BA0C-61CF3310E481}" srcOrd="0" destOrd="0" presId="urn:microsoft.com/office/officeart/2009/3/layout/HorizontalOrganizationChart"/>
    <dgm:cxn modelId="{DCE05929-67EC-4382-A91F-0BF5262C8923}" type="presParOf" srcId="{144E8217-C6B1-4117-BA0C-61CF3310E481}" destId="{82A34968-A194-4E97-BBFB-BF00059E7A16}" srcOrd="0" destOrd="0" presId="urn:microsoft.com/office/officeart/2009/3/layout/HorizontalOrganizationChart"/>
    <dgm:cxn modelId="{94B6B267-1C37-4D13-A0FA-924A0367762D}" type="presParOf" srcId="{144E8217-C6B1-4117-BA0C-61CF3310E481}" destId="{BDB86E7D-7054-4A53-9BAA-6904F8CF2CBB}" srcOrd="1" destOrd="0" presId="urn:microsoft.com/office/officeart/2009/3/layout/HorizontalOrganizationChart"/>
    <dgm:cxn modelId="{35C20594-0E18-49F3-B46A-5C5C1AFD123A}" type="presParOf" srcId="{E93B6EE2-EAAE-44B6-BA09-EC3B71C140C0}" destId="{D40274FB-E751-4FB2-9F63-53DD67974B68}" srcOrd="1" destOrd="0" presId="urn:microsoft.com/office/officeart/2009/3/layout/HorizontalOrganizationChart"/>
    <dgm:cxn modelId="{7ED0027D-EB4E-447C-AE4B-85043EA51EA6}" type="presParOf" srcId="{E93B6EE2-EAAE-44B6-BA09-EC3B71C140C0}" destId="{84DFC6E3-2433-42AA-87A0-BBB1BC246C2E}" srcOrd="2" destOrd="0" presId="urn:microsoft.com/office/officeart/2009/3/layout/HorizontalOrganizationChart"/>
    <dgm:cxn modelId="{0B69EC3D-4334-4D0E-9BE0-8640BD37965E}" type="presParOf" srcId="{8849C23D-1385-4365-AEFF-FC4651B44A76}" destId="{9EAC261F-3E53-480E-81AD-0CC076D9FA51}" srcOrd="2" destOrd="0" presId="urn:microsoft.com/office/officeart/2009/3/layout/HorizontalOrganizationChart"/>
    <dgm:cxn modelId="{46F16223-A76B-4A73-96F3-C46DA34D44FB}" type="presParOf" srcId="{8849C23D-1385-4365-AEFF-FC4651B44A76}" destId="{8C9B80C0-1639-44FE-9B84-901F755CD9C1}" srcOrd="3" destOrd="0" presId="urn:microsoft.com/office/officeart/2009/3/layout/HorizontalOrganizationChart"/>
    <dgm:cxn modelId="{97CAC68C-E263-4D12-9842-C57B71BAE09F}" type="presParOf" srcId="{8C9B80C0-1639-44FE-9B84-901F755CD9C1}" destId="{2397610A-8CC0-4B75-8F25-44744213067A}" srcOrd="0" destOrd="0" presId="urn:microsoft.com/office/officeart/2009/3/layout/HorizontalOrganizationChart"/>
    <dgm:cxn modelId="{70AF49C1-92A7-4965-9CCF-57FB65FCDF3E}" type="presParOf" srcId="{2397610A-8CC0-4B75-8F25-44744213067A}" destId="{286472C5-8380-41C8-93EE-C674F9ED975B}" srcOrd="0" destOrd="0" presId="urn:microsoft.com/office/officeart/2009/3/layout/HorizontalOrganizationChart"/>
    <dgm:cxn modelId="{A77D2F56-BA94-4EFE-B97F-86D643D316C1}" type="presParOf" srcId="{2397610A-8CC0-4B75-8F25-44744213067A}" destId="{16662CCA-12F2-4F4F-813C-3049B18EA6C3}" srcOrd="1" destOrd="0" presId="urn:microsoft.com/office/officeart/2009/3/layout/HorizontalOrganizationChart"/>
    <dgm:cxn modelId="{63876776-F1ED-4186-A167-7D688335623F}" type="presParOf" srcId="{8C9B80C0-1639-44FE-9B84-901F755CD9C1}" destId="{E9118EEC-F0BC-4354-A853-F813231CB089}" srcOrd="1" destOrd="0" presId="urn:microsoft.com/office/officeart/2009/3/layout/HorizontalOrganizationChart"/>
    <dgm:cxn modelId="{CB07FA7A-17C3-4CAA-9CF5-23142D4F0486}" type="presParOf" srcId="{8C9B80C0-1639-44FE-9B84-901F755CD9C1}" destId="{5682BDE1-9CBC-43C1-9DDB-87920C6CAE40}" srcOrd="2" destOrd="0" presId="urn:microsoft.com/office/officeart/2009/3/layout/HorizontalOrganizationChart"/>
    <dgm:cxn modelId="{9F5BB427-487F-4D54-81C2-E05D6755E745}" type="presParOf" srcId="{B4A840B8-406B-42BA-BFF4-17FD1C616B27}" destId="{893850F3-F49E-4DB8-9167-41FA58140BD7}" srcOrd="2" destOrd="0" presId="urn:microsoft.com/office/officeart/2009/3/layout/HorizontalOrganizationChart"/>
    <dgm:cxn modelId="{C6CC61B3-13DD-49E3-8672-E5655F8118C8}" type="presParOf" srcId="{8B0ACEE3-90E5-467B-952A-F78706D7F147}" destId="{99DE4E2D-6B6F-4CA9-906A-0C6BC00FC96A}" srcOrd="4" destOrd="0" presId="urn:microsoft.com/office/officeart/2009/3/layout/HorizontalOrganizationChart"/>
    <dgm:cxn modelId="{B3261AAF-F0A7-4D8C-B0E3-ED16F154FE6D}" type="presParOf" srcId="{8B0ACEE3-90E5-467B-952A-F78706D7F147}" destId="{9D4DEFF1-A3B4-406D-9DE9-E8683D964958}" srcOrd="5" destOrd="0" presId="urn:microsoft.com/office/officeart/2009/3/layout/HorizontalOrganizationChart"/>
    <dgm:cxn modelId="{A64E2212-52AB-47AD-80A4-D4518FA8ECE9}" type="presParOf" srcId="{9D4DEFF1-A3B4-406D-9DE9-E8683D964958}" destId="{51DCDECA-DA68-49C9-95B2-E93C3AF34FE4}" srcOrd="0" destOrd="0" presId="urn:microsoft.com/office/officeart/2009/3/layout/HorizontalOrganizationChart"/>
    <dgm:cxn modelId="{624ECFC1-C1BA-4290-A433-4FA4FE1B46D3}" type="presParOf" srcId="{51DCDECA-DA68-49C9-95B2-E93C3AF34FE4}" destId="{0E19ADCD-010F-412F-9CB1-AE4102A78E54}" srcOrd="0" destOrd="0" presId="urn:microsoft.com/office/officeart/2009/3/layout/HorizontalOrganizationChart"/>
    <dgm:cxn modelId="{A29F8A11-E508-4192-8486-A5E5EB080EBB}" type="presParOf" srcId="{51DCDECA-DA68-49C9-95B2-E93C3AF34FE4}" destId="{EEDF0E8D-D6C0-47A0-8ECA-0652737A627E}" srcOrd="1" destOrd="0" presId="urn:microsoft.com/office/officeart/2009/3/layout/HorizontalOrganizationChart"/>
    <dgm:cxn modelId="{224C0856-A0C2-48B6-91DE-E9162406742A}" type="presParOf" srcId="{9D4DEFF1-A3B4-406D-9DE9-E8683D964958}" destId="{CEE24523-55D1-48CC-A6BF-9BFB366AEE7B}" srcOrd="1" destOrd="0" presId="urn:microsoft.com/office/officeart/2009/3/layout/HorizontalOrganizationChart"/>
    <dgm:cxn modelId="{EB215042-0709-428C-9121-63885FF9D821}" type="presParOf" srcId="{9D4DEFF1-A3B4-406D-9DE9-E8683D964958}" destId="{FEE36DFC-F579-4DBD-BB44-8EBBEB206D37}" srcOrd="2" destOrd="0" presId="urn:microsoft.com/office/officeart/2009/3/layout/HorizontalOrganizationChart"/>
    <dgm:cxn modelId="{713F5016-18FE-478A-B649-78437E325D27}" type="presParOf" srcId="{8B0ACEE3-90E5-467B-952A-F78706D7F147}" destId="{81CCFAB6-8118-4F26-9D4F-91F8BFF70B8B}" srcOrd="6" destOrd="0" presId="urn:microsoft.com/office/officeart/2009/3/layout/HorizontalOrganizationChart"/>
    <dgm:cxn modelId="{759A0534-7057-454E-9537-E9BD49C09010}" type="presParOf" srcId="{8B0ACEE3-90E5-467B-952A-F78706D7F147}" destId="{7DEC14BE-6D74-4EFD-BB48-E41D5605A197}" srcOrd="7" destOrd="0" presId="urn:microsoft.com/office/officeart/2009/3/layout/HorizontalOrganizationChart"/>
    <dgm:cxn modelId="{DF183852-1308-45EE-9C80-3BF31C64C020}" type="presParOf" srcId="{7DEC14BE-6D74-4EFD-BB48-E41D5605A197}" destId="{B1095355-E89D-4DCE-AD27-303AE839721A}" srcOrd="0" destOrd="0" presId="urn:microsoft.com/office/officeart/2009/3/layout/HorizontalOrganizationChart"/>
    <dgm:cxn modelId="{8A9AE8EE-D432-4184-8831-43D23F3F612C}" type="presParOf" srcId="{B1095355-E89D-4DCE-AD27-303AE839721A}" destId="{3A8FEE17-0C1D-4B5A-B731-99EF46F52E91}" srcOrd="0" destOrd="0" presId="urn:microsoft.com/office/officeart/2009/3/layout/HorizontalOrganizationChart"/>
    <dgm:cxn modelId="{098F95FC-2385-49C8-84DD-1213BBF66306}" type="presParOf" srcId="{B1095355-E89D-4DCE-AD27-303AE839721A}" destId="{7ABECCF8-D9AF-4691-8FE8-1C8B21F73EA3}" srcOrd="1" destOrd="0" presId="urn:microsoft.com/office/officeart/2009/3/layout/HorizontalOrganizationChart"/>
    <dgm:cxn modelId="{B049FA98-9945-4E65-A405-09D97F13649C}" type="presParOf" srcId="{7DEC14BE-6D74-4EFD-BB48-E41D5605A197}" destId="{988BEA27-ADE4-4EC7-8B8A-002192930747}" srcOrd="1" destOrd="0" presId="urn:microsoft.com/office/officeart/2009/3/layout/HorizontalOrganizationChart"/>
    <dgm:cxn modelId="{F21137FA-EF2A-4795-8CE3-D34B6AA45F87}" type="presParOf" srcId="{7DEC14BE-6D74-4EFD-BB48-E41D5605A197}" destId="{403885CA-F6FA-4240-AF5D-8C691F82E154}" srcOrd="2" destOrd="0" presId="urn:microsoft.com/office/officeart/2009/3/layout/HorizontalOrganizationChart"/>
    <dgm:cxn modelId="{5D1C9140-9FBD-49D1-B49C-FE51D62EE67A}" type="presParOf" srcId="{EF653491-F235-4BF3-A9F7-A13D8C9AE458}" destId="{0C4C1F6A-A101-4461-A2B2-6E7AFF7BB21D}" srcOrd="2" destOrd="0" presId="urn:microsoft.com/office/officeart/2009/3/layout/HorizontalOrganizationChart"/>
    <dgm:cxn modelId="{F86E37A7-57D0-4B70-BC07-1AABD2CE9D8A}" type="presParOf" srcId="{A0D25E8B-F89F-4C40-BE61-76E98D0701A5}" destId="{829616B3-BE51-4B8B-94E2-2470BD922C3D}" srcOrd="2" destOrd="0" presId="urn:microsoft.com/office/officeart/2009/3/layout/HorizontalOrganizationChart"/>
    <dgm:cxn modelId="{853C9714-D1DB-4F7F-80E1-4C204C96F97E}" type="presParOf" srcId="{A0D25E8B-F89F-4C40-BE61-76E98D0701A5}" destId="{B9554227-CF85-4B3E-828A-FB14A5130BE1}" srcOrd="3" destOrd="0" presId="urn:microsoft.com/office/officeart/2009/3/layout/HorizontalOrganizationChart"/>
    <dgm:cxn modelId="{3842EBDC-22A9-40F7-9A95-F67A9EE0EB35}" type="presParOf" srcId="{B9554227-CF85-4B3E-828A-FB14A5130BE1}" destId="{CAA86EBF-25D6-47DA-B97A-766D3A953DDB}" srcOrd="0" destOrd="0" presId="urn:microsoft.com/office/officeart/2009/3/layout/HorizontalOrganizationChart"/>
    <dgm:cxn modelId="{C7EBAE9D-17E6-4FA8-92B0-B6383E728811}" type="presParOf" srcId="{CAA86EBF-25D6-47DA-B97A-766D3A953DDB}" destId="{F1016451-A7D9-46EA-890D-19DECDAF34C0}" srcOrd="0" destOrd="0" presId="urn:microsoft.com/office/officeart/2009/3/layout/HorizontalOrganizationChart"/>
    <dgm:cxn modelId="{52B4006E-93E6-48AE-A3EB-BD7C39BFC0DB}" type="presParOf" srcId="{CAA86EBF-25D6-47DA-B97A-766D3A953DDB}" destId="{BBE402EB-059B-4B6A-8DA1-B69C5644CE84}" srcOrd="1" destOrd="0" presId="urn:microsoft.com/office/officeart/2009/3/layout/HorizontalOrganizationChart"/>
    <dgm:cxn modelId="{1E7D8A6F-481C-49B1-ADF7-85F052EE9A15}" type="presParOf" srcId="{B9554227-CF85-4B3E-828A-FB14A5130BE1}" destId="{70730A70-82F7-40AA-B714-94C87E9586BB}" srcOrd="1" destOrd="0" presId="urn:microsoft.com/office/officeart/2009/3/layout/HorizontalOrganizationChart"/>
    <dgm:cxn modelId="{23F31FC8-8319-4E68-B613-3EFD178EF48D}" type="presParOf" srcId="{B9554227-CF85-4B3E-828A-FB14A5130BE1}" destId="{7EE5D43E-31F5-4C8F-9473-7572BC72BEC6}" srcOrd="2" destOrd="0" presId="urn:microsoft.com/office/officeart/2009/3/layout/HorizontalOrganizationChart"/>
    <dgm:cxn modelId="{085B81D0-45AE-42DF-B7AC-ACA4D1BC6015}" type="presParOf" srcId="{D7422393-9589-4E01-A323-A7C89CA9EF7D}" destId="{4C14C901-BD7C-4DAD-98CD-46E00FD77E26}"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013408-AFAC-410D-B565-F02F283E10D9}"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zh-CN" altLang="en-US"/>
        </a:p>
      </dgm:t>
    </dgm:pt>
    <dgm:pt modelId="{6B928859-9B15-45CA-8A37-58E41A25CBA6}">
      <dgm:prSet phldrT="[文本]"/>
      <dgm:spPr/>
      <dgm:t>
        <a:bodyPr/>
        <a:lstStyle/>
        <a:p>
          <a:r>
            <a:rPr lang="en-US" altLang="zh-CN" dirty="0"/>
            <a:t>RNN</a:t>
          </a:r>
          <a:endParaRPr lang="zh-CN" altLang="en-US" dirty="0"/>
        </a:p>
      </dgm:t>
    </dgm:pt>
    <dgm:pt modelId="{8E52AF2E-2EDE-48DB-AEB2-1EC0342232E7}" type="parTrans" cxnId="{695DFBF9-78B6-4FFC-8379-6169D59D267F}">
      <dgm:prSet/>
      <dgm:spPr/>
      <dgm:t>
        <a:bodyPr/>
        <a:lstStyle/>
        <a:p>
          <a:endParaRPr lang="zh-CN" altLang="en-US"/>
        </a:p>
      </dgm:t>
    </dgm:pt>
    <dgm:pt modelId="{7442D5F0-07BE-4D41-8E83-233AF350C5B8}" type="sibTrans" cxnId="{695DFBF9-78B6-4FFC-8379-6169D59D267F}">
      <dgm:prSet/>
      <dgm:spPr/>
      <dgm:t>
        <a:bodyPr/>
        <a:lstStyle/>
        <a:p>
          <a:endParaRPr lang="zh-CN" altLang="en-US"/>
        </a:p>
      </dgm:t>
    </dgm:pt>
    <dgm:pt modelId="{74B653F5-2002-4CBE-9D7A-C29ECB39E72A}">
      <dgm:prSet phldrT="[文本]" custT="1"/>
      <dgm:spPr>
        <a:solidFill>
          <a:schemeClr val="bg2"/>
        </a:solidFill>
        <a:ln w="12700" cap="flat" cmpd="sng" algn="ctr">
          <a:solidFill>
            <a:prstClr val="black">
              <a:shade val="80000"/>
              <a:hueOff val="0"/>
              <a:satOff val="0"/>
              <a:lumOff val="0"/>
              <a:alphaOff val="0"/>
            </a:prstClr>
          </a:solidFill>
          <a:prstDash val="solid"/>
          <a:miter lim="800000"/>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800" b="0" i="0" kern="1200" dirty="0">
              <a:solidFill>
                <a:prstClr val="black">
                  <a:hueOff val="0"/>
                  <a:satOff val="0"/>
                  <a:lumOff val="0"/>
                  <a:alphaOff val="0"/>
                </a:prstClr>
              </a:solidFill>
              <a:latin typeface="等线" panose="020F0502020204030204"/>
              <a:ea typeface="+mn-ea"/>
              <a:cs typeface="+mn-cs"/>
            </a:rPr>
            <a:t>recurrent neural network</a:t>
          </a:r>
          <a:endParaRPr lang="zh-CN" altLang="en-US" sz="1800" b="0" i="0" kern="1200" dirty="0">
            <a:solidFill>
              <a:prstClr val="black">
                <a:hueOff val="0"/>
                <a:satOff val="0"/>
                <a:lumOff val="0"/>
                <a:alphaOff val="0"/>
              </a:prstClr>
            </a:solidFill>
            <a:latin typeface="等线" panose="020F0502020204030204"/>
            <a:ea typeface="+mn-ea"/>
            <a:cs typeface="+mn-cs"/>
          </a:endParaRPr>
        </a:p>
      </dgm:t>
    </dgm:pt>
    <dgm:pt modelId="{D3DB3376-4054-4D2A-BEBB-1DF1AE2ADAF6}" type="parTrans" cxnId="{C5B0D3A1-03CE-45AF-84CB-4A245D93855F}">
      <dgm:prSet/>
      <dgm:spPr/>
      <dgm:t>
        <a:bodyPr/>
        <a:lstStyle/>
        <a:p>
          <a:endParaRPr lang="zh-CN" altLang="en-US"/>
        </a:p>
      </dgm:t>
    </dgm:pt>
    <dgm:pt modelId="{4B732851-BD37-4E7B-93B1-92AA0DA90EC3}" type="sibTrans" cxnId="{C5B0D3A1-03CE-45AF-84CB-4A245D93855F}">
      <dgm:prSet/>
      <dgm:spPr/>
      <dgm:t>
        <a:bodyPr/>
        <a:lstStyle/>
        <a:p>
          <a:endParaRPr lang="zh-CN" altLang="en-US"/>
        </a:p>
      </dgm:t>
    </dgm:pt>
    <dgm:pt modelId="{68039AE5-6D35-46EC-9227-0D0246E28E41}">
      <dgm:prSet phldrT="[文本]"/>
      <dgm:spPr/>
      <dgm:t>
        <a:bodyPr/>
        <a:lstStyle/>
        <a:p>
          <a:r>
            <a:rPr lang="en-US" b="0" i="0" dirty="0"/>
            <a:t>recursive neural network</a:t>
          </a:r>
          <a:endParaRPr lang="zh-CN" altLang="en-US" dirty="0"/>
        </a:p>
      </dgm:t>
    </dgm:pt>
    <dgm:pt modelId="{ACD25D22-1022-4678-86B3-87F0C519249F}" type="parTrans" cxnId="{06BE5539-E288-4027-B573-7E2D81900B6B}">
      <dgm:prSet/>
      <dgm:spPr/>
      <dgm:t>
        <a:bodyPr/>
        <a:lstStyle/>
        <a:p>
          <a:endParaRPr lang="zh-CN" altLang="en-US"/>
        </a:p>
      </dgm:t>
    </dgm:pt>
    <dgm:pt modelId="{570D87AB-9D28-4D5A-91AD-2375EEECB5DB}" type="sibTrans" cxnId="{06BE5539-E288-4027-B573-7E2D81900B6B}">
      <dgm:prSet/>
      <dgm:spPr/>
      <dgm:t>
        <a:bodyPr/>
        <a:lstStyle/>
        <a:p>
          <a:endParaRPr lang="zh-CN" altLang="en-US"/>
        </a:p>
      </dgm:t>
    </dgm:pt>
    <dgm:pt modelId="{377622F4-5FA4-4B0A-A145-51E40A1F657C}" type="pres">
      <dgm:prSet presAssocID="{02013408-AFAC-410D-B565-F02F283E10D9}" presName="hierChild1" presStyleCnt="0">
        <dgm:presLayoutVars>
          <dgm:orgChart val="1"/>
          <dgm:chPref val="1"/>
          <dgm:dir/>
          <dgm:animOne val="branch"/>
          <dgm:animLvl val="lvl"/>
          <dgm:resizeHandles/>
        </dgm:presLayoutVars>
      </dgm:prSet>
      <dgm:spPr/>
    </dgm:pt>
    <dgm:pt modelId="{B8C74C98-8807-4DB4-98AE-BDD85F153B26}" type="pres">
      <dgm:prSet presAssocID="{6B928859-9B15-45CA-8A37-58E41A25CBA6}" presName="hierRoot1" presStyleCnt="0">
        <dgm:presLayoutVars>
          <dgm:hierBranch val="init"/>
        </dgm:presLayoutVars>
      </dgm:prSet>
      <dgm:spPr/>
    </dgm:pt>
    <dgm:pt modelId="{EEE5C2E6-E4CF-42C7-BC6F-CDCE96BC2533}" type="pres">
      <dgm:prSet presAssocID="{6B928859-9B15-45CA-8A37-58E41A25CBA6}" presName="rootComposite1" presStyleCnt="0"/>
      <dgm:spPr/>
    </dgm:pt>
    <dgm:pt modelId="{62012205-3D20-4E8F-8C3A-500C7C20700A}" type="pres">
      <dgm:prSet presAssocID="{6B928859-9B15-45CA-8A37-58E41A25CBA6}" presName="rootText1" presStyleLbl="node0" presStyleIdx="0" presStyleCnt="1" custScaleY="79741">
        <dgm:presLayoutVars>
          <dgm:chPref val="3"/>
        </dgm:presLayoutVars>
      </dgm:prSet>
      <dgm:spPr/>
    </dgm:pt>
    <dgm:pt modelId="{1CD907A0-C6E3-4C85-9AAE-157B604019FB}" type="pres">
      <dgm:prSet presAssocID="{6B928859-9B15-45CA-8A37-58E41A25CBA6}" presName="rootConnector1" presStyleLbl="node1" presStyleIdx="0" presStyleCnt="0"/>
      <dgm:spPr/>
    </dgm:pt>
    <dgm:pt modelId="{DB759713-48CB-4433-9C2E-37C09C11722C}" type="pres">
      <dgm:prSet presAssocID="{6B928859-9B15-45CA-8A37-58E41A25CBA6}" presName="hierChild2" presStyleCnt="0"/>
      <dgm:spPr/>
    </dgm:pt>
    <dgm:pt modelId="{BDC8FA53-5A02-41CA-957A-0F4D139DC8F2}" type="pres">
      <dgm:prSet presAssocID="{D3DB3376-4054-4D2A-BEBB-1DF1AE2ADAF6}" presName="Name64" presStyleLbl="parChTrans1D2" presStyleIdx="0" presStyleCnt="2"/>
      <dgm:spPr/>
    </dgm:pt>
    <dgm:pt modelId="{60A6196D-96BD-4E3C-9CB3-D41D2307EE49}" type="pres">
      <dgm:prSet presAssocID="{74B653F5-2002-4CBE-9D7A-C29ECB39E72A}" presName="hierRoot2" presStyleCnt="0">
        <dgm:presLayoutVars>
          <dgm:hierBranch val="init"/>
        </dgm:presLayoutVars>
      </dgm:prSet>
      <dgm:spPr/>
    </dgm:pt>
    <dgm:pt modelId="{ED6D5F76-1031-40CA-A5F9-101CFDB5AE2D}" type="pres">
      <dgm:prSet presAssocID="{74B653F5-2002-4CBE-9D7A-C29ECB39E72A}" presName="rootComposite" presStyleCnt="0"/>
      <dgm:spPr/>
    </dgm:pt>
    <dgm:pt modelId="{AF979778-7A44-4F8A-AFA0-34A445C00827}" type="pres">
      <dgm:prSet presAssocID="{74B653F5-2002-4CBE-9D7A-C29ECB39E72A}" presName="rootText" presStyleLbl="node2" presStyleIdx="0" presStyleCnt="2" custScaleX="134327" custScaleY="89453">
        <dgm:presLayoutVars>
          <dgm:chPref val="3"/>
        </dgm:presLayoutVars>
      </dgm:prSet>
      <dgm:spPr>
        <a:xfrm>
          <a:off x="2276847" y="379880"/>
          <a:ext cx="2461229" cy="411738"/>
        </a:xfrm>
        <a:prstGeom prst="rect">
          <a:avLst/>
        </a:prstGeom>
      </dgm:spPr>
    </dgm:pt>
    <dgm:pt modelId="{BC141AAB-7685-44A8-9446-2E627EC161EC}" type="pres">
      <dgm:prSet presAssocID="{74B653F5-2002-4CBE-9D7A-C29ECB39E72A}" presName="rootConnector" presStyleLbl="node2" presStyleIdx="0" presStyleCnt="2"/>
      <dgm:spPr/>
    </dgm:pt>
    <dgm:pt modelId="{9664A1F3-66D3-45E4-882A-1047BE1C0025}" type="pres">
      <dgm:prSet presAssocID="{74B653F5-2002-4CBE-9D7A-C29ECB39E72A}" presName="hierChild4" presStyleCnt="0"/>
      <dgm:spPr/>
    </dgm:pt>
    <dgm:pt modelId="{B50F25B8-4CCE-4FEE-A4DB-588D8AD99098}" type="pres">
      <dgm:prSet presAssocID="{74B653F5-2002-4CBE-9D7A-C29ECB39E72A}" presName="hierChild5" presStyleCnt="0"/>
      <dgm:spPr/>
    </dgm:pt>
    <dgm:pt modelId="{FA8C71EC-F5A7-4DD9-94A3-2D94EAC0B6C0}" type="pres">
      <dgm:prSet presAssocID="{ACD25D22-1022-4678-86B3-87F0C519249F}" presName="Name64" presStyleLbl="parChTrans1D2" presStyleIdx="1" presStyleCnt="2"/>
      <dgm:spPr/>
    </dgm:pt>
    <dgm:pt modelId="{BFD5061C-F1D0-406C-BA6E-88CB9C165E92}" type="pres">
      <dgm:prSet presAssocID="{68039AE5-6D35-46EC-9227-0D0246E28E41}" presName="hierRoot2" presStyleCnt="0">
        <dgm:presLayoutVars>
          <dgm:hierBranch val="init"/>
        </dgm:presLayoutVars>
      </dgm:prSet>
      <dgm:spPr/>
    </dgm:pt>
    <dgm:pt modelId="{6C16643B-8A77-41C2-8A04-46B3F630CEC5}" type="pres">
      <dgm:prSet presAssocID="{68039AE5-6D35-46EC-9227-0D0246E28E41}" presName="rootComposite" presStyleCnt="0"/>
      <dgm:spPr/>
    </dgm:pt>
    <dgm:pt modelId="{F9973D4F-D28D-47E0-8CD4-5C0498878285}" type="pres">
      <dgm:prSet presAssocID="{68039AE5-6D35-46EC-9227-0D0246E28E41}" presName="rootText" presStyleLbl="node2" presStyleIdx="1" presStyleCnt="2" custScaleX="134210" custScaleY="86743">
        <dgm:presLayoutVars>
          <dgm:chPref val="3"/>
        </dgm:presLayoutVars>
      </dgm:prSet>
      <dgm:spPr/>
    </dgm:pt>
    <dgm:pt modelId="{EB8BDA01-D5A1-4494-BA13-C88CD62FF4CE}" type="pres">
      <dgm:prSet presAssocID="{68039AE5-6D35-46EC-9227-0D0246E28E41}" presName="rootConnector" presStyleLbl="node2" presStyleIdx="1" presStyleCnt="2"/>
      <dgm:spPr/>
    </dgm:pt>
    <dgm:pt modelId="{FB56F043-B562-4C09-AE0C-F4EDE58DF5BE}" type="pres">
      <dgm:prSet presAssocID="{68039AE5-6D35-46EC-9227-0D0246E28E41}" presName="hierChild4" presStyleCnt="0"/>
      <dgm:spPr/>
    </dgm:pt>
    <dgm:pt modelId="{D0999688-179F-438B-81FE-7F7C2CA5134E}" type="pres">
      <dgm:prSet presAssocID="{68039AE5-6D35-46EC-9227-0D0246E28E41}" presName="hierChild5" presStyleCnt="0"/>
      <dgm:spPr/>
    </dgm:pt>
    <dgm:pt modelId="{70A08951-E103-4CB2-8DA0-94DB15B89A16}" type="pres">
      <dgm:prSet presAssocID="{6B928859-9B15-45CA-8A37-58E41A25CBA6}" presName="hierChild3" presStyleCnt="0"/>
      <dgm:spPr/>
    </dgm:pt>
  </dgm:ptLst>
  <dgm:cxnLst>
    <dgm:cxn modelId="{4A984908-5F5E-4761-8288-F6F7B8444AD1}" type="presOf" srcId="{D3DB3376-4054-4D2A-BEBB-1DF1AE2ADAF6}" destId="{BDC8FA53-5A02-41CA-957A-0F4D139DC8F2}" srcOrd="0" destOrd="0" presId="urn:microsoft.com/office/officeart/2009/3/layout/HorizontalOrganizationChart"/>
    <dgm:cxn modelId="{06BE5539-E288-4027-B573-7E2D81900B6B}" srcId="{6B928859-9B15-45CA-8A37-58E41A25CBA6}" destId="{68039AE5-6D35-46EC-9227-0D0246E28E41}" srcOrd="1" destOrd="0" parTransId="{ACD25D22-1022-4678-86B3-87F0C519249F}" sibTransId="{570D87AB-9D28-4D5A-91AD-2375EEECB5DB}"/>
    <dgm:cxn modelId="{79F4CF42-E6AD-4505-9E66-A700CC8DE66E}" type="presOf" srcId="{ACD25D22-1022-4678-86B3-87F0C519249F}" destId="{FA8C71EC-F5A7-4DD9-94A3-2D94EAC0B6C0}" srcOrd="0" destOrd="0" presId="urn:microsoft.com/office/officeart/2009/3/layout/HorizontalOrganizationChart"/>
    <dgm:cxn modelId="{D9588343-B85C-4D08-B7A3-DD675655B3DA}" type="presOf" srcId="{74B653F5-2002-4CBE-9D7A-C29ECB39E72A}" destId="{AF979778-7A44-4F8A-AFA0-34A445C00827}" srcOrd="0" destOrd="0" presId="urn:microsoft.com/office/officeart/2009/3/layout/HorizontalOrganizationChart"/>
    <dgm:cxn modelId="{F27CE546-10F2-429D-AAB1-9DAE3DFFC662}" type="presOf" srcId="{68039AE5-6D35-46EC-9227-0D0246E28E41}" destId="{F9973D4F-D28D-47E0-8CD4-5C0498878285}" srcOrd="0" destOrd="0" presId="urn:microsoft.com/office/officeart/2009/3/layout/HorizontalOrganizationChart"/>
    <dgm:cxn modelId="{D6AD0C6C-3CAF-4F0C-985C-A999209AC381}" type="presOf" srcId="{68039AE5-6D35-46EC-9227-0D0246E28E41}" destId="{EB8BDA01-D5A1-4494-BA13-C88CD62FF4CE}" srcOrd="1" destOrd="0" presId="urn:microsoft.com/office/officeart/2009/3/layout/HorizontalOrganizationChart"/>
    <dgm:cxn modelId="{046D754C-67E1-44F5-8706-35F08556D3A7}" type="presOf" srcId="{6B928859-9B15-45CA-8A37-58E41A25CBA6}" destId="{1CD907A0-C6E3-4C85-9AAE-157B604019FB}" srcOrd="1" destOrd="0" presId="urn:microsoft.com/office/officeart/2009/3/layout/HorizontalOrganizationChart"/>
    <dgm:cxn modelId="{E56F2494-1E9A-4C62-8133-4E9FA735AC5C}" type="presOf" srcId="{6B928859-9B15-45CA-8A37-58E41A25CBA6}" destId="{62012205-3D20-4E8F-8C3A-500C7C20700A}" srcOrd="0" destOrd="0" presId="urn:microsoft.com/office/officeart/2009/3/layout/HorizontalOrganizationChart"/>
    <dgm:cxn modelId="{C5B0D3A1-03CE-45AF-84CB-4A245D93855F}" srcId="{6B928859-9B15-45CA-8A37-58E41A25CBA6}" destId="{74B653F5-2002-4CBE-9D7A-C29ECB39E72A}" srcOrd="0" destOrd="0" parTransId="{D3DB3376-4054-4D2A-BEBB-1DF1AE2ADAF6}" sibTransId="{4B732851-BD37-4E7B-93B1-92AA0DA90EC3}"/>
    <dgm:cxn modelId="{FA2D24DB-7970-4092-9DE1-BDE2316DFB5E}" type="presOf" srcId="{74B653F5-2002-4CBE-9D7A-C29ECB39E72A}" destId="{BC141AAB-7685-44A8-9446-2E627EC161EC}" srcOrd="1" destOrd="0" presId="urn:microsoft.com/office/officeart/2009/3/layout/HorizontalOrganizationChart"/>
    <dgm:cxn modelId="{9DB5E2E6-71C9-4D80-9606-D99C3E0AFDCE}" type="presOf" srcId="{02013408-AFAC-410D-B565-F02F283E10D9}" destId="{377622F4-5FA4-4B0A-A145-51E40A1F657C}" srcOrd="0" destOrd="0" presId="urn:microsoft.com/office/officeart/2009/3/layout/HorizontalOrganizationChart"/>
    <dgm:cxn modelId="{695DFBF9-78B6-4FFC-8379-6169D59D267F}" srcId="{02013408-AFAC-410D-B565-F02F283E10D9}" destId="{6B928859-9B15-45CA-8A37-58E41A25CBA6}" srcOrd="0" destOrd="0" parTransId="{8E52AF2E-2EDE-48DB-AEB2-1EC0342232E7}" sibTransId="{7442D5F0-07BE-4D41-8E83-233AF350C5B8}"/>
    <dgm:cxn modelId="{14A7F2B9-A8F8-460B-92DA-2D45F3599352}" type="presParOf" srcId="{377622F4-5FA4-4B0A-A145-51E40A1F657C}" destId="{B8C74C98-8807-4DB4-98AE-BDD85F153B26}" srcOrd="0" destOrd="0" presId="urn:microsoft.com/office/officeart/2009/3/layout/HorizontalOrganizationChart"/>
    <dgm:cxn modelId="{A8B8ED2C-70B2-47A1-8A19-30CF6F52843D}" type="presParOf" srcId="{B8C74C98-8807-4DB4-98AE-BDD85F153B26}" destId="{EEE5C2E6-E4CF-42C7-BC6F-CDCE96BC2533}" srcOrd="0" destOrd="0" presId="urn:microsoft.com/office/officeart/2009/3/layout/HorizontalOrganizationChart"/>
    <dgm:cxn modelId="{531F823B-6985-4D39-9A4A-98BB325179BE}" type="presParOf" srcId="{EEE5C2E6-E4CF-42C7-BC6F-CDCE96BC2533}" destId="{62012205-3D20-4E8F-8C3A-500C7C20700A}" srcOrd="0" destOrd="0" presId="urn:microsoft.com/office/officeart/2009/3/layout/HorizontalOrganizationChart"/>
    <dgm:cxn modelId="{35B0A642-E0DE-4881-B8BD-A3C6089BDBDB}" type="presParOf" srcId="{EEE5C2E6-E4CF-42C7-BC6F-CDCE96BC2533}" destId="{1CD907A0-C6E3-4C85-9AAE-157B604019FB}" srcOrd="1" destOrd="0" presId="urn:microsoft.com/office/officeart/2009/3/layout/HorizontalOrganizationChart"/>
    <dgm:cxn modelId="{7A6B29D0-E7CB-4597-AE04-7D5EEB03C4A5}" type="presParOf" srcId="{B8C74C98-8807-4DB4-98AE-BDD85F153B26}" destId="{DB759713-48CB-4433-9C2E-37C09C11722C}" srcOrd="1" destOrd="0" presId="urn:microsoft.com/office/officeart/2009/3/layout/HorizontalOrganizationChart"/>
    <dgm:cxn modelId="{106AEE04-76E8-421F-86A3-D77B16336CFA}" type="presParOf" srcId="{DB759713-48CB-4433-9C2E-37C09C11722C}" destId="{BDC8FA53-5A02-41CA-957A-0F4D139DC8F2}" srcOrd="0" destOrd="0" presId="urn:microsoft.com/office/officeart/2009/3/layout/HorizontalOrganizationChart"/>
    <dgm:cxn modelId="{3807F1AD-3B64-4F74-80F7-D68CC298F0B5}" type="presParOf" srcId="{DB759713-48CB-4433-9C2E-37C09C11722C}" destId="{60A6196D-96BD-4E3C-9CB3-D41D2307EE49}" srcOrd="1" destOrd="0" presId="urn:microsoft.com/office/officeart/2009/3/layout/HorizontalOrganizationChart"/>
    <dgm:cxn modelId="{34956FD1-D73B-4D66-9DC9-485062991294}" type="presParOf" srcId="{60A6196D-96BD-4E3C-9CB3-D41D2307EE49}" destId="{ED6D5F76-1031-40CA-A5F9-101CFDB5AE2D}" srcOrd="0" destOrd="0" presId="urn:microsoft.com/office/officeart/2009/3/layout/HorizontalOrganizationChart"/>
    <dgm:cxn modelId="{4B8A932B-9B64-4581-A0C2-64DB9B582CC8}" type="presParOf" srcId="{ED6D5F76-1031-40CA-A5F9-101CFDB5AE2D}" destId="{AF979778-7A44-4F8A-AFA0-34A445C00827}" srcOrd="0" destOrd="0" presId="urn:microsoft.com/office/officeart/2009/3/layout/HorizontalOrganizationChart"/>
    <dgm:cxn modelId="{402B235E-71F3-4A5F-886B-611F912C9085}" type="presParOf" srcId="{ED6D5F76-1031-40CA-A5F9-101CFDB5AE2D}" destId="{BC141AAB-7685-44A8-9446-2E627EC161EC}" srcOrd="1" destOrd="0" presId="urn:microsoft.com/office/officeart/2009/3/layout/HorizontalOrganizationChart"/>
    <dgm:cxn modelId="{2B99020C-3EA1-4E8B-824D-AB915BE0C0C8}" type="presParOf" srcId="{60A6196D-96BD-4E3C-9CB3-D41D2307EE49}" destId="{9664A1F3-66D3-45E4-882A-1047BE1C0025}" srcOrd="1" destOrd="0" presId="urn:microsoft.com/office/officeart/2009/3/layout/HorizontalOrganizationChart"/>
    <dgm:cxn modelId="{47D5C0E3-9078-463A-9949-2AAAB301A9EC}" type="presParOf" srcId="{60A6196D-96BD-4E3C-9CB3-D41D2307EE49}" destId="{B50F25B8-4CCE-4FEE-A4DB-588D8AD99098}" srcOrd="2" destOrd="0" presId="urn:microsoft.com/office/officeart/2009/3/layout/HorizontalOrganizationChart"/>
    <dgm:cxn modelId="{019A9F26-89FB-403D-AF29-E4AB1430E2C9}" type="presParOf" srcId="{DB759713-48CB-4433-9C2E-37C09C11722C}" destId="{FA8C71EC-F5A7-4DD9-94A3-2D94EAC0B6C0}" srcOrd="2" destOrd="0" presId="urn:microsoft.com/office/officeart/2009/3/layout/HorizontalOrganizationChart"/>
    <dgm:cxn modelId="{411A1AB1-E2D8-4926-8941-9C6DC280BFF1}" type="presParOf" srcId="{DB759713-48CB-4433-9C2E-37C09C11722C}" destId="{BFD5061C-F1D0-406C-BA6E-88CB9C165E92}" srcOrd="3" destOrd="0" presId="urn:microsoft.com/office/officeart/2009/3/layout/HorizontalOrganizationChart"/>
    <dgm:cxn modelId="{E9F7FECA-3DF2-45B0-A5BC-B5E944B4C779}" type="presParOf" srcId="{BFD5061C-F1D0-406C-BA6E-88CB9C165E92}" destId="{6C16643B-8A77-41C2-8A04-46B3F630CEC5}" srcOrd="0" destOrd="0" presId="urn:microsoft.com/office/officeart/2009/3/layout/HorizontalOrganizationChart"/>
    <dgm:cxn modelId="{8B75FD56-8DE4-43A9-A7B5-64CE105C01C5}" type="presParOf" srcId="{6C16643B-8A77-41C2-8A04-46B3F630CEC5}" destId="{F9973D4F-D28D-47E0-8CD4-5C0498878285}" srcOrd="0" destOrd="0" presId="urn:microsoft.com/office/officeart/2009/3/layout/HorizontalOrganizationChart"/>
    <dgm:cxn modelId="{B24557DF-5EE0-4E1D-9947-7AFFE2454021}" type="presParOf" srcId="{6C16643B-8A77-41C2-8A04-46B3F630CEC5}" destId="{EB8BDA01-D5A1-4494-BA13-C88CD62FF4CE}" srcOrd="1" destOrd="0" presId="urn:microsoft.com/office/officeart/2009/3/layout/HorizontalOrganizationChart"/>
    <dgm:cxn modelId="{67B1BB6B-A2DA-49A1-8FCF-E71F3C0A844E}" type="presParOf" srcId="{BFD5061C-F1D0-406C-BA6E-88CB9C165E92}" destId="{FB56F043-B562-4C09-AE0C-F4EDE58DF5BE}" srcOrd="1" destOrd="0" presId="urn:microsoft.com/office/officeart/2009/3/layout/HorizontalOrganizationChart"/>
    <dgm:cxn modelId="{BA457F94-B991-41A4-BCB3-D3EEE9EB2EA8}" type="presParOf" srcId="{BFD5061C-F1D0-406C-BA6E-88CB9C165E92}" destId="{D0999688-179F-438B-81FE-7F7C2CA5134E}" srcOrd="2" destOrd="0" presId="urn:microsoft.com/office/officeart/2009/3/layout/HorizontalOrganizationChart"/>
    <dgm:cxn modelId="{14491636-78DE-406C-ACC8-53B3FF9FB7EC}" type="presParOf" srcId="{B8C74C98-8807-4DB4-98AE-BDD85F153B26}" destId="{70A08951-E103-4CB2-8DA0-94DB15B89A16}"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616B3-BE51-4B8B-94E2-2470BD922C3D}">
      <dsp:nvSpPr>
        <dsp:cNvPr id="0" name=""/>
        <dsp:cNvSpPr/>
      </dsp:nvSpPr>
      <dsp:spPr>
        <a:xfrm>
          <a:off x="1936711" y="4065812"/>
          <a:ext cx="385258" cy="414153"/>
        </a:xfrm>
        <a:custGeom>
          <a:avLst/>
          <a:gdLst/>
          <a:ahLst/>
          <a:cxnLst/>
          <a:rect l="0" t="0" r="0" b="0"/>
          <a:pathLst>
            <a:path>
              <a:moveTo>
                <a:pt x="0" y="0"/>
              </a:moveTo>
              <a:lnTo>
                <a:pt x="192629" y="0"/>
              </a:lnTo>
              <a:lnTo>
                <a:pt x="192629" y="414153"/>
              </a:lnTo>
              <a:lnTo>
                <a:pt x="385258" y="414153"/>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81CCFAB6-8118-4F26-9D4F-91F8BFF70B8B}">
      <dsp:nvSpPr>
        <dsp:cNvPr id="0" name=""/>
        <dsp:cNvSpPr/>
      </dsp:nvSpPr>
      <dsp:spPr>
        <a:xfrm>
          <a:off x="4337431" y="3651659"/>
          <a:ext cx="385258" cy="2070765"/>
        </a:xfrm>
        <a:custGeom>
          <a:avLst/>
          <a:gdLst/>
          <a:ahLst/>
          <a:cxnLst/>
          <a:rect l="0" t="0" r="0" b="0"/>
          <a:pathLst>
            <a:path>
              <a:moveTo>
                <a:pt x="0" y="0"/>
              </a:moveTo>
              <a:lnTo>
                <a:pt x="192629" y="0"/>
              </a:lnTo>
              <a:lnTo>
                <a:pt x="192629" y="2070765"/>
              </a:lnTo>
              <a:lnTo>
                <a:pt x="385258" y="2070765"/>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99DE4E2D-6B6F-4CA9-906A-0C6BC00FC96A}">
      <dsp:nvSpPr>
        <dsp:cNvPr id="0" name=""/>
        <dsp:cNvSpPr/>
      </dsp:nvSpPr>
      <dsp:spPr>
        <a:xfrm>
          <a:off x="4337431" y="3651659"/>
          <a:ext cx="385258" cy="1242459"/>
        </a:xfrm>
        <a:custGeom>
          <a:avLst/>
          <a:gdLst/>
          <a:ahLst/>
          <a:cxnLst/>
          <a:rect l="0" t="0" r="0" b="0"/>
          <a:pathLst>
            <a:path>
              <a:moveTo>
                <a:pt x="0" y="0"/>
              </a:moveTo>
              <a:lnTo>
                <a:pt x="192629" y="0"/>
              </a:lnTo>
              <a:lnTo>
                <a:pt x="192629" y="1242459"/>
              </a:lnTo>
              <a:lnTo>
                <a:pt x="385258" y="1242459"/>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9EAC261F-3E53-480E-81AD-0CC076D9FA51}">
      <dsp:nvSpPr>
        <dsp:cNvPr id="0" name=""/>
        <dsp:cNvSpPr/>
      </dsp:nvSpPr>
      <dsp:spPr>
        <a:xfrm>
          <a:off x="6992402" y="4065812"/>
          <a:ext cx="385258" cy="414153"/>
        </a:xfrm>
        <a:custGeom>
          <a:avLst/>
          <a:gdLst/>
          <a:ahLst/>
          <a:cxnLst/>
          <a:rect l="0" t="0" r="0" b="0"/>
          <a:pathLst>
            <a:path>
              <a:moveTo>
                <a:pt x="0" y="0"/>
              </a:moveTo>
              <a:lnTo>
                <a:pt x="192629" y="0"/>
              </a:lnTo>
              <a:lnTo>
                <a:pt x="192629" y="414153"/>
              </a:lnTo>
              <a:lnTo>
                <a:pt x="385258" y="414153"/>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55B440BE-2B1A-4698-8E8C-0B345E666EBA}">
      <dsp:nvSpPr>
        <dsp:cNvPr id="0" name=""/>
        <dsp:cNvSpPr/>
      </dsp:nvSpPr>
      <dsp:spPr>
        <a:xfrm>
          <a:off x="6992402" y="3651659"/>
          <a:ext cx="385258" cy="414153"/>
        </a:xfrm>
        <a:custGeom>
          <a:avLst/>
          <a:gdLst/>
          <a:ahLst/>
          <a:cxnLst/>
          <a:rect l="0" t="0" r="0" b="0"/>
          <a:pathLst>
            <a:path>
              <a:moveTo>
                <a:pt x="0" y="414153"/>
              </a:moveTo>
              <a:lnTo>
                <a:pt x="192629" y="414153"/>
              </a:lnTo>
              <a:lnTo>
                <a:pt x="192629" y="0"/>
              </a:lnTo>
              <a:lnTo>
                <a:pt x="385258" y="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43B47415-52DE-4D20-8527-8DB3384380EB}">
      <dsp:nvSpPr>
        <dsp:cNvPr id="0" name=""/>
        <dsp:cNvSpPr/>
      </dsp:nvSpPr>
      <dsp:spPr>
        <a:xfrm>
          <a:off x="4337431" y="3651659"/>
          <a:ext cx="385258" cy="414153"/>
        </a:xfrm>
        <a:custGeom>
          <a:avLst/>
          <a:gdLst/>
          <a:ahLst/>
          <a:cxnLst/>
          <a:rect l="0" t="0" r="0" b="0"/>
          <a:pathLst>
            <a:path>
              <a:moveTo>
                <a:pt x="0" y="0"/>
              </a:moveTo>
              <a:lnTo>
                <a:pt x="192629" y="0"/>
              </a:lnTo>
              <a:lnTo>
                <a:pt x="192629" y="414153"/>
              </a:lnTo>
              <a:lnTo>
                <a:pt x="385258" y="414153"/>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FA91A660-9041-4721-B894-D56F10AF837A}">
      <dsp:nvSpPr>
        <dsp:cNvPr id="0" name=""/>
        <dsp:cNvSpPr/>
      </dsp:nvSpPr>
      <dsp:spPr>
        <a:xfrm>
          <a:off x="9323930" y="2823352"/>
          <a:ext cx="385258" cy="828306"/>
        </a:xfrm>
        <a:custGeom>
          <a:avLst/>
          <a:gdLst/>
          <a:ahLst/>
          <a:cxnLst/>
          <a:rect l="0" t="0" r="0" b="0"/>
          <a:pathLst>
            <a:path>
              <a:moveTo>
                <a:pt x="0" y="0"/>
              </a:moveTo>
              <a:lnTo>
                <a:pt x="192629" y="0"/>
              </a:lnTo>
              <a:lnTo>
                <a:pt x="192629" y="828306"/>
              </a:lnTo>
              <a:lnTo>
                <a:pt x="385258" y="828306"/>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79555ABC-4D33-42AA-BC0A-A203C9B4634A}">
      <dsp:nvSpPr>
        <dsp:cNvPr id="0" name=""/>
        <dsp:cNvSpPr/>
      </dsp:nvSpPr>
      <dsp:spPr>
        <a:xfrm>
          <a:off x="9323930" y="2777632"/>
          <a:ext cx="385258" cy="91440"/>
        </a:xfrm>
        <a:custGeom>
          <a:avLst/>
          <a:gdLst/>
          <a:ahLst/>
          <a:cxnLst/>
          <a:rect l="0" t="0" r="0" b="0"/>
          <a:pathLst>
            <a:path>
              <a:moveTo>
                <a:pt x="0" y="45720"/>
              </a:moveTo>
              <a:lnTo>
                <a:pt x="385258" y="4572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46F00001-F525-4B28-A6B7-D7EBFD43E9E4}">
      <dsp:nvSpPr>
        <dsp:cNvPr id="0" name=""/>
        <dsp:cNvSpPr/>
      </dsp:nvSpPr>
      <dsp:spPr>
        <a:xfrm>
          <a:off x="9323930" y="1995046"/>
          <a:ext cx="385258" cy="828306"/>
        </a:xfrm>
        <a:custGeom>
          <a:avLst/>
          <a:gdLst/>
          <a:ahLst/>
          <a:cxnLst/>
          <a:rect l="0" t="0" r="0" b="0"/>
          <a:pathLst>
            <a:path>
              <a:moveTo>
                <a:pt x="0" y="828306"/>
              </a:moveTo>
              <a:lnTo>
                <a:pt x="192629" y="828306"/>
              </a:lnTo>
              <a:lnTo>
                <a:pt x="192629" y="0"/>
              </a:lnTo>
              <a:lnTo>
                <a:pt x="385258" y="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36EDE51A-51B5-4084-ADCC-CC382194E6B3}">
      <dsp:nvSpPr>
        <dsp:cNvPr id="0" name=""/>
        <dsp:cNvSpPr/>
      </dsp:nvSpPr>
      <dsp:spPr>
        <a:xfrm>
          <a:off x="7012378" y="1580893"/>
          <a:ext cx="385258" cy="1242459"/>
        </a:xfrm>
        <a:custGeom>
          <a:avLst/>
          <a:gdLst/>
          <a:ahLst/>
          <a:cxnLst/>
          <a:rect l="0" t="0" r="0" b="0"/>
          <a:pathLst>
            <a:path>
              <a:moveTo>
                <a:pt x="0" y="0"/>
              </a:moveTo>
              <a:lnTo>
                <a:pt x="192629" y="0"/>
              </a:lnTo>
              <a:lnTo>
                <a:pt x="192629" y="1242459"/>
              </a:lnTo>
              <a:lnTo>
                <a:pt x="385258" y="1242459"/>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8C63E77E-9388-41FB-89EC-528A2606E76E}">
      <dsp:nvSpPr>
        <dsp:cNvPr id="0" name=""/>
        <dsp:cNvSpPr/>
      </dsp:nvSpPr>
      <dsp:spPr>
        <a:xfrm>
          <a:off x="9323930" y="1121020"/>
          <a:ext cx="385258" cy="91440"/>
        </a:xfrm>
        <a:custGeom>
          <a:avLst/>
          <a:gdLst/>
          <a:ahLst/>
          <a:cxnLst/>
          <a:rect l="0" t="0" r="0" b="0"/>
          <a:pathLst>
            <a:path>
              <a:moveTo>
                <a:pt x="0" y="45720"/>
              </a:moveTo>
              <a:lnTo>
                <a:pt x="385258" y="4572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82BB22C5-422D-412A-9CF2-F48C6A07FFF8}">
      <dsp:nvSpPr>
        <dsp:cNvPr id="0" name=""/>
        <dsp:cNvSpPr/>
      </dsp:nvSpPr>
      <dsp:spPr>
        <a:xfrm>
          <a:off x="7012378" y="1166740"/>
          <a:ext cx="385258" cy="414153"/>
        </a:xfrm>
        <a:custGeom>
          <a:avLst/>
          <a:gdLst/>
          <a:ahLst/>
          <a:cxnLst/>
          <a:rect l="0" t="0" r="0" b="0"/>
          <a:pathLst>
            <a:path>
              <a:moveTo>
                <a:pt x="0" y="414153"/>
              </a:moveTo>
              <a:lnTo>
                <a:pt x="192629" y="414153"/>
              </a:lnTo>
              <a:lnTo>
                <a:pt x="192629" y="0"/>
              </a:lnTo>
              <a:lnTo>
                <a:pt x="385258" y="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0619A967-CC67-4829-ADE5-9A1B74E1BB3E}">
      <dsp:nvSpPr>
        <dsp:cNvPr id="0" name=""/>
        <dsp:cNvSpPr/>
      </dsp:nvSpPr>
      <dsp:spPr>
        <a:xfrm>
          <a:off x="7012378" y="338434"/>
          <a:ext cx="385258" cy="1242459"/>
        </a:xfrm>
        <a:custGeom>
          <a:avLst/>
          <a:gdLst/>
          <a:ahLst/>
          <a:cxnLst/>
          <a:rect l="0" t="0" r="0" b="0"/>
          <a:pathLst>
            <a:path>
              <a:moveTo>
                <a:pt x="0" y="1242459"/>
              </a:moveTo>
              <a:lnTo>
                <a:pt x="192629" y="1242459"/>
              </a:lnTo>
              <a:lnTo>
                <a:pt x="192629" y="0"/>
              </a:lnTo>
              <a:lnTo>
                <a:pt x="385258" y="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8E535A3A-8890-49D2-9266-122783E9022B}">
      <dsp:nvSpPr>
        <dsp:cNvPr id="0" name=""/>
        <dsp:cNvSpPr/>
      </dsp:nvSpPr>
      <dsp:spPr>
        <a:xfrm>
          <a:off x="4337431" y="1580893"/>
          <a:ext cx="385258" cy="2070765"/>
        </a:xfrm>
        <a:custGeom>
          <a:avLst/>
          <a:gdLst/>
          <a:ahLst/>
          <a:cxnLst/>
          <a:rect l="0" t="0" r="0" b="0"/>
          <a:pathLst>
            <a:path>
              <a:moveTo>
                <a:pt x="0" y="2070765"/>
              </a:moveTo>
              <a:lnTo>
                <a:pt x="192629" y="2070765"/>
              </a:lnTo>
              <a:lnTo>
                <a:pt x="192629" y="0"/>
              </a:lnTo>
              <a:lnTo>
                <a:pt x="385258" y="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8506C2FA-440F-469F-842A-1581E274716C}">
      <dsp:nvSpPr>
        <dsp:cNvPr id="0" name=""/>
        <dsp:cNvSpPr/>
      </dsp:nvSpPr>
      <dsp:spPr>
        <a:xfrm>
          <a:off x="1936711" y="3651659"/>
          <a:ext cx="385258" cy="414153"/>
        </a:xfrm>
        <a:custGeom>
          <a:avLst/>
          <a:gdLst/>
          <a:ahLst/>
          <a:cxnLst/>
          <a:rect l="0" t="0" r="0" b="0"/>
          <a:pathLst>
            <a:path>
              <a:moveTo>
                <a:pt x="0" y="414153"/>
              </a:moveTo>
              <a:lnTo>
                <a:pt x="192629" y="414153"/>
              </a:lnTo>
              <a:lnTo>
                <a:pt x="192629" y="0"/>
              </a:lnTo>
              <a:lnTo>
                <a:pt x="385258" y="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4F55BC0B-2D1A-4C6F-913A-D12198187A7A}">
      <dsp:nvSpPr>
        <dsp:cNvPr id="0" name=""/>
        <dsp:cNvSpPr/>
      </dsp:nvSpPr>
      <dsp:spPr>
        <a:xfrm>
          <a:off x="10417" y="3772052"/>
          <a:ext cx="1926293"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dirty="0">
              <a:ln/>
            </a:rPr>
            <a:t>Neural Network</a:t>
          </a:r>
          <a:endParaRPr lang="zh-CN" altLang="en-US" sz="1700" kern="1200" dirty="0">
            <a:ln/>
          </a:endParaRPr>
        </a:p>
      </dsp:txBody>
      <dsp:txXfrm>
        <a:off x="10417" y="3772052"/>
        <a:ext cx="1926293" cy="587519"/>
      </dsp:txXfrm>
    </dsp:sp>
    <dsp:sp modelId="{851EB5FB-7BF2-4C0A-9060-0A0C4D940DDE}">
      <dsp:nvSpPr>
        <dsp:cNvPr id="0" name=""/>
        <dsp:cNvSpPr/>
      </dsp:nvSpPr>
      <dsp:spPr>
        <a:xfrm>
          <a:off x="2321969" y="3357899"/>
          <a:ext cx="2015461"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dirty="0">
              <a:ln/>
            </a:rPr>
            <a:t>ANN(</a:t>
          </a:r>
          <a:r>
            <a:rPr lang="zh-CN" altLang="en-US" sz="1700" kern="1200" dirty="0">
              <a:ln/>
            </a:rPr>
            <a:t>人工神经网络</a:t>
          </a:r>
          <a:r>
            <a:rPr lang="en-US" altLang="en-US" sz="1700" kern="1200" dirty="0">
              <a:ln/>
            </a:rPr>
            <a:t>)</a:t>
          </a:r>
          <a:endParaRPr lang="zh-CN" altLang="en-US" sz="1700" kern="1200" dirty="0">
            <a:ln/>
          </a:endParaRPr>
        </a:p>
      </dsp:txBody>
      <dsp:txXfrm>
        <a:off x="2321969" y="3357899"/>
        <a:ext cx="2015461" cy="587519"/>
      </dsp:txXfrm>
    </dsp:sp>
    <dsp:sp modelId="{064FCA74-827D-4988-AAD9-3A319B2B8323}">
      <dsp:nvSpPr>
        <dsp:cNvPr id="0" name=""/>
        <dsp:cNvSpPr/>
      </dsp:nvSpPr>
      <dsp:spPr>
        <a:xfrm>
          <a:off x="4722689" y="1287134"/>
          <a:ext cx="2289688"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dirty="0">
              <a:ln/>
            </a:rPr>
            <a:t>FFNN(</a:t>
          </a:r>
          <a:r>
            <a:rPr lang="zh-CN" altLang="en-US" sz="1700" kern="1200" dirty="0">
              <a:ln/>
            </a:rPr>
            <a:t>前馈神经网络</a:t>
          </a:r>
          <a:r>
            <a:rPr lang="en-US" altLang="en-US" sz="1700" kern="1200" dirty="0">
              <a:ln/>
            </a:rPr>
            <a:t>)</a:t>
          </a:r>
          <a:endParaRPr lang="zh-CN" altLang="en-US" sz="1700" kern="1200" dirty="0">
            <a:ln/>
          </a:endParaRPr>
        </a:p>
      </dsp:txBody>
      <dsp:txXfrm>
        <a:off x="4722689" y="1287134"/>
        <a:ext cx="2289688" cy="587519"/>
      </dsp:txXfrm>
    </dsp:sp>
    <dsp:sp modelId="{F51B90D1-6922-44CF-89DE-EFFB3CC5B377}">
      <dsp:nvSpPr>
        <dsp:cNvPr id="0" name=""/>
        <dsp:cNvSpPr/>
      </dsp:nvSpPr>
      <dsp:spPr>
        <a:xfrm>
          <a:off x="7397636" y="44674"/>
          <a:ext cx="1918068"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dirty="0">
              <a:ln/>
            </a:rPr>
            <a:t>P</a:t>
          </a:r>
          <a:r>
            <a:rPr lang="en-US" altLang="zh-CN" sz="1700" kern="1200" dirty="0">
              <a:ln/>
            </a:rPr>
            <a:t>erceptron(</a:t>
          </a:r>
          <a:r>
            <a:rPr lang="zh-CN" altLang="en-US" sz="1700" kern="1200" dirty="0">
              <a:ln/>
            </a:rPr>
            <a:t>感知机</a:t>
          </a:r>
          <a:r>
            <a:rPr lang="en-US" altLang="zh-CN" sz="1700" kern="1200" dirty="0">
              <a:ln/>
            </a:rPr>
            <a:t>)</a:t>
          </a:r>
          <a:endParaRPr lang="zh-CN" altLang="en-US" sz="1700" kern="1200" dirty="0">
            <a:ln/>
          </a:endParaRPr>
        </a:p>
      </dsp:txBody>
      <dsp:txXfrm>
        <a:off x="7397636" y="44674"/>
        <a:ext cx="1918068" cy="587519"/>
      </dsp:txXfrm>
    </dsp:sp>
    <dsp:sp modelId="{E9A6E277-AFB0-4B3F-9541-EB22753A426F}">
      <dsp:nvSpPr>
        <dsp:cNvPr id="0" name=""/>
        <dsp:cNvSpPr/>
      </dsp:nvSpPr>
      <dsp:spPr>
        <a:xfrm>
          <a:off x="7397636" y="872981"/>
          <a:ext cx="1926293"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n/>
            </a:rPr>
            <a:t>MLP(</a:t>
          </a:r>
          <a:r>
            <a:rPr lang="zh-CN" altLang="en-US" sz="1700" kern="1200" dirty="0">
              <a:ln/>
            </a:rPr>
            <a:t>两层神经网络</a:t>
          </a:r>
          <a:r>
            <a:rPr lang="en-US" altLang="zh-CN" sz="1700" kern="1200" dirty="0">
              <a:ln/>
            </a:rPr>
            <a:t>)</a:t>
          </a:r>
          <a:endParaRPr lang="zh-CN" altLang="en-US" sz="1700" kern="1200" dirty="0">
            <a:ln/>
          </a:endParaRPr>
        </a:p>
      </dsp:txBody>
      <dsp:txXfrm>
        <a:off x="7397636" y="872981"/>
        <a:ext cx="1926293" cy="587519"/>
      </dsp:txXfrm>
    </dsp:sp>
    <dsp:sp modelId="{151338E0-788C-4A69-B092-3D8800F4BB85}">
      <dsp:nvSpPr>
        <dsp:cNvPr id="0" name=""/>
        <dsp:cNvSpPr/>
      </dsp:nvSpPr>
      <dsp:spPr>
        <a:xfrm>
          <a:off x="9709188" y="872981"/>
          <a:ext cx="1926293"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n/>
            </a:rPr>
            <a:t>BP</a:t>
          </a:r>
          <a:r>
            <a:rPr lang="zh-CN" altLang="en-US" sz="1700" kern="1200" dirty="0">
              <a:ln/>
            </a:rPr>
            <a:t>神经网络</a:t>
          </a:r>
        </a:p>
      </dsp:txBody>
      <dsp:txXfrm>
        <a:off x="9709188" y="872981"/>
        <a:ext cx="1926293" cy="587519"/>
      </dsp:txXfrm>
    </dsp:sp>
    <dsp:sp modelId="{4F220F7C-70DD-404C-91A8-926A2E7380CE}">
      <dsp:nvSpPr>
        <dsp:cNvPr id="0" name=""/>
        <dsp:cNvSpPr/>
      </dsp:nvSpPr>
      <dsp:spPr>
        <a:xfrm>
          <a:off x="7397636" y="2529593"/>
          <a:ext cx="1926293"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n/>
            </a:rPr>
            <a:t>DLP(</a:t>
          </a:r>
          <a:r>
            <a:rPr lang="zh-CN" altLang="en-US" sz="1700" kern="1200" dirty="0">
              <a:ln/>
            </a:rPr>
            <a:t>多层神经网络</a:t>
          </a:r>
          <a:r>
            <a:rPr lang="en-US" altLang="zh-CN" sz="1700" kern="1200" dirty="0">
              <a:ln/>
            </a:rPr>
            <a:t>)</a:t>
          </a:r>
          <a:endParaRPr lang="zh-CN" altLang="en-US" sz="1700" kern="1200" dirty="0">
            <a:ln/>
          </a:endParaRPr>
        </a:p>
      </dsp:txBody>
      <dsp:txXfrm>
        <a:off x="7397636" y="2529593"/>
        <a:ext cx="1926293" cy="587519"/>
      </dsp:txXfrm>
    </dsp:sp>
    <dsp:sp modelId="{1EEC779F-5F0C-48BC-B585-906922E5CE9D}">
      <dsp:nvSpPr>
        <dsp:cNvPr id="0" name=""/>
        <dsp:cNvSpPr/>
      </dsp:nvSpPr>
      <dsp:spPr>
        <a:xfrm>
          <a:off x="9709188" y="1701287"/>
          <a:ext cx="1926293"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n/>
            </a:rPr>
            <a:t>DNN(</a:t>
          </a:r>
          <a:r>
            <a:rPr lang="zh-CN" altLang="en-US" sz="1700" kern="1200" dirty="0">
              <a:ln/>
            </a:rPr>
            <a:t>普通深度网络</a:t>
          </a:r>
          <a:r>
            <a:rPr lang="en-US" altLang="zh-CN" sz="1700" kern="1200" dirty="0">
              <a:ln/>
            </a:rPr>
            <a:t>)</a:t>
          </a:r>
          <a:endParaRPr lang="zh-CN" altLang="en-US" sz="1700" kern="1200" dirty="0">
            <a:ln/>
          </a:endParaRPr>
        </a:p>
      </dsp:txBody>
      <dsp:txXfrm>
        <a:off x="9709188" y="1701287"/>
        <a:ext cx="1926293" cy="587519"/>
      </dsp:txXfrm>
    </dsp:sp>
    <dsp:sp modelId="{C2FB7EB6-7B11-43D1-BBFA-1B0E5B123ED2}">
      <dsp:nvSpPr>
        <dsp:cNvPr id="0" name=""/>
        <dsp:cNvSpPr/>
      </dsp:nvSpPr>
      <dsp:spPr>
        <a:xfrm>
          <a:off x="9709188" y="2529593"/>
          <a:ext cx="1926293"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n/>
            </a:rPr>
            <a:t>DBN(</a:t>
          </a:r>
          <a:r>
            <a:rPr lang="zh-CN" altLang="en-US" sz="1700" kern="1200" dirty="0">
              <a:ln/>
            </a:rPr>
            <a:t>深度信念网络</a:t>
          </a:r>
          <a:r>
            <a:rPr lang="en-US" altLang="zh-CN" sz="1700" kern="1200" dirty="0">
              <a:ln/>
            </a:rPr>
            <a:t>)</a:t>
          </a:r>
          <a:endParaRPr lang="zh-CN" altLang="en-US" sz="1700" kern="1200" dirty="0">
            <a:ln/>
          </a:endParaRPr>
        </a:p>
      </dsp:txBody>
      <dsp:txXfrm>
        <a:off x="9709188" y="2529593"/>
        <a:ext cx="1926293" cy="587519"/>
      </dsp:txXfrm>
    </dsp:sp>
    <dsp:sp modelId="{920D0170-6F7E-4A80-82CD-A2C6DCC88CE9}">
      <dsp:nvSpPr>
        <dsp:cNvPr id="0" name=""/>
        <dsp:cNvSpPr/>
      </dsp:nvSpPr>
      <dsp:spPr>
        <a:xfrm>
          <a:off x="9709188" y="3357899"/>
          <a:ext cx="1926293"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n/>
            </a:rPr>
            <a:t>CNN(</a:t>
          </a:r>
          <a:r>
            <a:rPr lang="zh-CN" altLang="en-US" sz="1700" kern="1200" dirty="0">
              <a:ln/>
            </a:rPr>
            <a:t>卷积神经网络</a:t>
          </a:r>
          <a:r>
            <a:rPr lang="en-US" altLang="zh-CN" sz="1700" kern="1200" dirty="0">
              <a:ln/>
            </a:rPr>
            <a:t>)</a:t>
          </a:r>
          <a:endParaRPr lang="zh-CN" altLang="en-US" sz="1700" kern="1200" dirty="0">
            <a:ln/>
          </a:endParaRPr>
        </a:p>
      </dsp:txBody>
      <dsp:txXfrm>
        <a:off x="9709188" y="3357899"/>
        <a:ext cx="1926293" cy="587519"/>
      </dsp:txXfrm>
    </dsp:sp>
    <dsp:sp modelId="{DCD5CCA5-28B0-4F0F-9ABC-EFDAE35DE11D}">
      <dsp:nvSpPr>
        <dsp:cNvPr id="0" name=""/>
        <dsp:cNvSpPr/>
      </dsp:nvSpPr>
      <dsp:spPr>
        <a:xfrm>
          <a:off x="4722689" y="3772052"/>
          <a:ext cx="2269712"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dirty="0">
              <a:ln/>
            </a:rPr>
            <a:t>FBNN (</a:t>
          </a:r>
          <a:r>
            <a:rPr lang="zh-CN" altLang="en-US" sz="1700" kern="1200" dirty="0">
              <a:ln/>
            </a:rPr>
            <a:t>反馈神经网络</a:t>
          </a:r>
          <a:r>
            <a:rPr lang="en-US" altLang="en-US" sz="1700" kern="1200" dirty="0">
              <a:ln/>
            </a:rPr>
            <a:t>)</a:t>
          </a:r>
          <a:endParaRPr lang="zh-CN" altLang="en-US" sz="1700" kern="1200" dirty="0">
            <a:ln/>
          </a:endParaRPr>
        </a:p>
      </dsp:txBody>
      <dsp:txXfrm>
        <a:off x="4722689" y="3772052"/>
        <a:ext cx="2269712" cy="587519"/>
      </dsp:txXfrm>
    </dsp:sp>
    <dsp:sp modelId="{82A34968-A194-4E97-BBFB-BF00059E7A16}">
      <dsp:nvSpPr>
        <dsp:cNvPr id="0" name=""/>
        <dsp:cNvSpPr/>
      </dsp:nvSpPr>
      <dsp:spPr>
        <a:xfrm>
          <a:off x="7377661" y="3357899"/>
          <a:ext cx="1926293"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a:ln/>
              <a:latin typeface="+mn-ea"/>
              <a:ea typeface="+mn-ea"/>
              <a:cs typeface="+mn-cs"/>
            </a:rPr>
            <a:t>HN(</a:t>
          </a:r>
          <a:r>
            <a:rPr lang="zh-CN" altLang="en-US" sz="1800" kern="1200">
              <a:ln/>
              <a:latin typeface="+mn-ea"/>
              <a:ea typeface="+mn-ea"/>
              <a:cs typeface="+mn-cs"/>
            </a:rPr>
            <a:t>霍普菲尔网络</a:t>
          </a:r>
          <a:r>
            <a:rPr lang="en-US" altLang="zh-CN" sz="1800" kern="1200">
              <a:ln/>
              <a:latin typeface="+mn-ea"/>
              <a:ea typeface="+mn-ea"/>
              <a:cs typeface="+mn-cs"/>
            </a:rPr>
            <a:t>)</a:t>
          </a:r>
          <a:endParaRPr lang="zh-CN" altLang="en-US" sz="1800" kern="1200" dirty="0">
            <a:ln/>
            <a:latin typeface="+mn-ea"/>
            <a:ea typeface="+mn-ea"/>
            <a:cs typeface="+mn-cs"/>
          </a:endParaRPr>
        </a:p>
      </dsp:txBody>
      <dsp:txXfrm>
        <a:off x="7377661" y="3357899"/>
        <a:ext cx="1926293" cy="587519"/>
      </dsp:txXfrm>
    </dsp:sp>
    <dsp:sp modelId="{286472C5-8380-41C8-93EE-C674F9ED975B}">
      <dsp:nvSpPr>
        <dsp:cNvPr id="0" name=""/>
        <dsp:cNvSpPr/>
      </dsp:nvSpPr>
      <dsp:spPr>
        <a:xfrm>
          <a:off x="7377661" y="4186205"/>
          <a:ext cx="1926293"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n/>
            </a:rPr>
            <a:t>RNN(</a:t>
          </a:r>
          <a:r>
            <a:rPr lang="zh-CN" altLang="en-US" sz="1700" kern="1200" dirty="0">
              <a:ln/>
            </a:rPr>
            <a:t>循环神经网络</a:t>
          </a:r>
          <a:r>
            <a:rPr lang="en-US" altLang="zh-CN" sz="1700" kern="1200" dirty="0">
              <a:ln/>
            </a:rPr>
            <a:t>)</a:t>
          </a:r>
          <a:endParaRPr lang="zh-CN" altLang="en-US" sz="1700" kern="1200" dirty="0">
            <a:ln/>
          </a:endParaRPr>
        </a:p>
      </dsp:txBody>
      <dsp:txXfrm>
        <a:off x="7377661" y="4186205"/>
        <a:ext cx="1926293" cy="587519"/>
      </dsp:txXfrm>
    </dsp:sp>
    <dsp:sp modelId="{0E19ADCD-010F-412F-9CB1-AE4102A78E54}">
      <dsp:nvSpPr>
        <dsp:cNvPr id="0" name=""/>
        <dsp:cNvSpPr/>
      </dsp:nvSpPr>
      <dsp:spPr>
        <a:xfrm>
          <a:off x="4722689" y="4600358"/>
          <a:ext cx="2245923" cy="587519"/>
        </a:xfrm>
        <a:prstGeom prst="rect">
          <a:avLst/>
        </a:prstGeom>
        <a:solidFill>
          <a:schemeClr val="lt1"/>
        </a:solidFill>
        <a:ln w="12700" cap="flat" cmpd="sng" algn="ctr">
          <a:solidFill>
            <a:schemeClr val="bg1">
              <a:lumMod val="75000"/>
            </a:schemeClr>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n/>
            </a:rPr>
            <a:t>SOM(</a:t>
          </a:r>
          <a:r>
            <a:rPr lang="zh-CN" altLang="en-US" sz="1700" b="0" i="0" kern="1200" dirty="0">
              <a:ln/>
            </a:rPr>
            <a:t>自组织神经网络</a:t>
          </a:r>
          <a:r>
            <a:rPr lang="en-US" altLang="zh-CN" sz="1700" kern="1200" dirty="0">
              <a:ln/>
            </a:rPr>
            <a:t>)</a:t>
          </a:r>
          <a:endParaRPr lang="zh-CN" altLang="en-US" sz="1700" kern="1200" dirty="0">
            <a:ln/>
          </a:endParaRPr>
        </a:p>
      </dsp:txBody>
      <dsp:txXfrm>
        <a:off x="4722689" y="4600358"/>
        <a:ext cx="2245923" cy="587519"/>
      </dsp:txXfrm>
    </dsp:sp>
    <dsp:sp modelId="{3A8FEE17-0C1D-4B5A-B731-99EF46F52E91}">
      <dsp:nvSpPr>
        <dsp:cNvPr id="0" name=""/>
        <dsp:cNvSpPr/>
      </dsp:nvSpPr>
      <dsp:spPr>
        <a:xfrm>
          <a:off x="4722689" y="5428664"/>
          <a:ext cx="2237928"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0" i="0" kern="1200" dirty="0">
              <a:ln/>
            </a:rPr>
            <a:t>ART(</a:t>
          </a:r>
          <a:r>
            <a:rPr lang="zh-CN" altLang="en-US" sz="1700" b="0" i="0" kern="1200" dirty="0">
              <a:ln/>
            </a:rPr>
            <a:t>自适应共振理论</a:t>
          </a:r>
          <a:r>
            <a:rPr lang="en-US" altLang="zh-CN" sz="1700" b="0" i="0" kern="1200" dirty="0">
              <a:ln/>
            </a:rPr>
            <a:t>)</a:t>
          </a:r>
          <a:endParaRPr lang="zh-CN" altLang="en-US" sz="1700" kern="1200" dirty="0">
            <a:ln/>
          </a:endParaRPr>
        </a:p>
      </dsp:txBody>
      <dsp:txXfrm>
        <a:off x="4722689" y="5428664"/>
        <a:ext cx="2237928" cy="587519"/>
      </dsp:txXfrm>
    </dsp:sp>
    <dsp:sp modelId="{F1016451-A7D9-46EA-890D-19DECDAF34C0}">
      <dsp:nvSpPr>
        <dsp:cNvPr id="0" name=""/>
        <dsp:cNvSpPr/>
      </dsp:nvSpPr>
      <dsp:spPr>
        <a:xfrm>
          <a:off x="2321969" y="4186205"/>
          <a:ext cx="1989803" cy="5875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dirty="0">
              <a:ln/>
            </a:rPr>
            <a:t>BNN(</a:t>
          </a:r>
          <a:r>
            <a:rPr lang="zh-CN" altLang="en-US" sz="1700" kern="1200" dirty="0">
              <a:ln/>
            </a:rPr>
            <a:t>生物神经网络</a:t>
          </a:r>
          <a:r>
            <a:rPr lang="en-US" altLang="zh-CN" sz="1700" kern="1200" dirty="0">
              <a:ln/>
            </a:rPr>
            <a:t>)</a:t>
          </a:r>
          <a:endParaRPr lang="zh-CN" altLang="en-US" sz="1700" kern="1200" dirty="0">
            <a:ln/>
          </a:endParaRPr>
        </a:p>
      </dsp:txBody>
      <dsp:txXfrm>
        <a:off x="2321969" y="4186205"/>
        <a:ext cx="1989803" cy="587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C71EC-F5A7-4DD9-94A3-2D94EAC0B6C0}">
      <dsp:nvSpPr>
        <dsp:cNvPr id="0" name=""/>
        <dsp:cNvSpPr/>
      </dsp:nvSpPr>
      <dsp:spPr>
        <a:xfrm>
          <a:off x="1883636" y="949202"/>
          <a:ext cx="376571" cy="374529"/>
        </a:xfrm>
        <a:custGeom>
          <a:avLst/>
          <a:gdLst/>
          <a:ahLst/>
          <a:cxnLst/>
          <a:rect l="0" t="0" r="0" b="0"/>
          <a:pathLst>
            <a:path>
              <a:moveTo>
                <a:pt x="0" y="0"/>
              </a:moveTo>
              <a:lnTo>
                <a:pt x="188285" y="0"/>
              </a:lnTo>
              <a:lnTo>
                <a:pt x="188285" y="374529"/>
              </a:lnTo>
              <a:lnTo>
                <a:pt x="376571" y="37452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C8FA53-5A02-41CA-957A-0F4D139DC8F2}">
      <dsp:nvSpPr>
        <dsp:cNvPr id="0" name=""/>
        <dsp:cNvSpPr/>
      </dsp:nvSpPr>
      <dsp:spPr>
        <a:xfrm>
          <a:off x="1883636" y="582454"/>
          <a:ext cx="376571" cy="366748"/>
        </a:xfrm>
        <a:custGeom>
          <a:avLst/>
          <a:gdLst/>
          <a:ahLst/>
          <a:cxnLst/>
          <a:rect l="0" t="0" r="0" b="0"/>
          <a:pathLst>
            <a:path>
              <a:moveTo>
                <a:pt x="0" y="366748"/>
              </a:moveTo>
              <a:lnTo>
                <a:pt x="188285" y="366748"/>
              </a:lnTo>
              <a:lnTo>
                <a:pt x="188285" y="0"/>
              </a:lnTo>
              <a:lnTo>
                <a:pt x="37657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012205-3D20-4E8F-8C3A-500C7C20700A}">
      <dsp:nvSpPr>
        <dsp:cNvPr id="0" name=""/>
        <dsp:cNvSpPr/>
      </dsp:nvSpPr>
      <dsp:spPr>
        <a:xfrm>
          <a:off x="780" y="720237"/>
          <a:ext cx="1882856" cy="45792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RNN</a:t>
          </a:r>
          <a:endParaRPr lang="zh-CN" altLang="en-US" sz="1800" kern="1200" dirty="0"/>
        </a:p>
      </dsp:txBody>
      <dsp:txXfrm>
        <a:off x="780" y="720237"/>
        <a:ext cx="1882856" cy="457929"/>
      </dsp:txXfrm>
    </dsp:sp>
    <dsp:sp modelId="{AF979778-7A44-4F8A-AFA0-34A445C00827}">
      <dsp:nvSpPr>
        <dsp:cNvPr id="0" name=""/>
        <dsp:cNvSpPr/>
      </dsp:nvSpPr>
      <dsp:spPr>
        <a:xfrm>
          <a:off x="2260208" y="325602"/>
          <a:ext cx="2529184" cy="513702"/>
        </a:xfrm>
        <a:prstGeom prst="rect">
          <a:avLst/>
        </a:prstGeom>
        <a:solidFill>
          <a:schemeClr val="bg2"/>
        </a:solidFill>
        <a:ln w="12700" cap="flat" cmpd="sng" algn="ctr">
          <a:solidFill>
            <a:prstClr val="black">
              <a:shade val="80000"/>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prstClr val="black">
                  <a:hueOff val="0"/>
                  <a:satOff val="0"/>
                  <a:lumOff val="0"/>
                  <a:alphaOff val="0"/>
                </a:prstClr>
              </a:solidFill>
              <a:latin typeface="等线" panose="020F0502020204030204"/>
              <a:ea typeface="+mn-ea"/>
              <a:cs typeface="+mn-cs"/>
            </a:rPr>
            <a:t>recurrent neural network</a:t>
          </a:r>
          <a:endParaRPr lang="zh-CN" altLang="en-US" sz="1800" b="0" i="0" kern="1200" dirty="0">
            <a:solidFill>
              <a:prstClr val="black">
                <a:hueOff val="0"/>
                <a:satOff val="0"/>
                <a:lumOff val="0"/>
                <a:alphaOff val="0"/>
              </a:prstClr>
            </a:solidFill>
            <a:latin typeface="等线" panose="020F0502020204030204"/>
            <a:ea typeface="+mn-ea"/>
            <a:cs typeface="+mn-cs"/>
          </a:endParaRPr>
        </a:p>
      </dsp:txBody>
      <dsp:txXfrm>
        <a:off x="2260208" y="325602"/>
        <a:ext cx="2529184" cy="513702"/>
      </dsp:txXfrm>
    </dsp:sp>
    <dsp:sp modelId="{F9973D4F-D28D-47E0-8CD4-5C0498878285}">
      <dsp:nvSpPr>
        <dsp:cNvPr id="0" name=""/>
        <dsp:cNvSpPr/>
      </dsp:nvSpPr>
      <dsp:spPr>
        <a:xfrm>
          <a:off x="2260208" y="1074662"/>
          <a:ext cx="2526981" cy="49813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recursive neural network</a:t>
          </a:r>
          <a:endParaRPr lang="zh-CN" altLang="en-US" sz="1800" kern="1200" dirty="0"/>
        </a:p>
      </dsp:txBody>
      <dsp:txXfrm>
        <a:off x="2260208" y="1074662"/>
        <a:ext cx="2526981" cy="49813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A296A-84A6-40C5-8463-5CBD1586BBC2}" type="datetimeFigureOut">
              <a:rPr lang="zh-CN" altLang="en-US" smtClean="0"/>
              <a:t>2018/7/14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2316E-2196-45EA-AB59-94685CF011D0}" type="slidenum">
              <a:rPr lang="zh-CN" altLang="en-US" smtClean="0"/>
              <a:t>‹#›</a:t>
            </a:fld>
            <a:endParaRPr lang="zh-CN" altLang="en-US"/>
          </a:p>
        </p:txBody>
      </p:sp>
    </p:spTree>
    <p:extLst>
      <p:ext uri="{BB962C8B-B14F-4D97-AF65-F5344CB8AC3E}">
        <p14:creationId xmlns:p14="http://schemas.microsoft.com/office/powerpoint/2010/main" val="184544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we mainly </a:t>
            </a:r>
            <a:r>
              <a:rPr lang="en-US" altLang="zh-CN"/>
              <a:t>talk about the</a:t>
            </a:r>
            <a:endParaRPr lang="zh-CN" altLang="en-US" dirty="0"/>
          </a:p>
        </p:txBody>
      </p:sp>
      <p:sp>
        <p:nvSpPr>
          <p:cNvPr id="4" name="灯片编号占位符 3"/>
          <p:cNvSpPr>
            <a:spLocks noGrp="1"/>
          </p:cNvSpPr>
          <p:nvPr>
            <p:ph type="sldNum" sz="quarter" idx="10"/>
          </p:nvPr>
        </p:nvSpPr>
        <p:spPr/>
        <p:txBody>
          <a:bodyPr/>
          <a:lstStyle/>
          <a:p>
            <a:fld id="{E6C6A3E7-7B0A-43E6-AF50-B970C3A8BCF7}" type="slidenum">
              <a:rPr lang="id-ID" smtClean="0"/>
              <a:t>1</a:t>
            </a:fld>
            <a:endParaRPr lang="id-ID"/>
          </a:p>
        </p:txBody>
      </p:sp>
    </p:spTree>
    <p:extLst>
      <p:ext uri="{BB962C8B-B14F-4D97-AF65-F5344CB8AC3E}">
        <p14:creationId xmlns:p14="http://schemas.microsoft.com/office/powerpoint/2010/main" val="343140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920490"/>
          </a:xfrm>
        </p:spPr>
        <p:txBody>
          <a:bodyPr/>
          <a:lstStyle/>
          <a:p>
            <a:pPr lvl="0" eaLnBrk="0" fontAlgn="base" hangingPunct="0">
              <a:spcBef>
                <a:spcPct val="0"/>
              </a:spcBef>
              <a:spcAft>
                <a:spcPct val="0"/>
              </a:spcAft>
            </a:pPr>
            <a:r>
              <a:rPr lang="en-US" altLang="zh-CN" dirty="0"/>
              <a:t>In 1949, the psychologist Hebb proposed Hebb learning rate, which suggests that the intensity of synapses</a:t>
            </a:r>
            <a:r>
              <a:rPr lang="zh-CN" altLang="en-US" dirty="0"/>
              <a:t>（触突）</a:t>
            </a:r>
            <a:r>
              <a:rPr lang="en-US" altLang="zh-CN" dirty="0"/>
              <a:t> (that is, connections) of human brain  cells can change. So computing scientists began to think about how to adjust weights to make machines learn. This lays the foundation for the following learning algorithm</a:t>
            </a:r>
            <a:r>
              <a:rPr lang="zh-CN" altLang="en-US" dirty="0"/>
              <a:t>（</a:t>
            </a:r>
            <a:r>
              <a:rPr lang="en-US" altLang="zh-CN" dirty="0"/>
              <a:t>[ˈ</a:t>
            </a:r>
            <a:r>
              <a:rPr lang="en-US" altLang="zh-CN" dirty="0" err="1"/>
              <a:t>ælgərɪðəm</a:t>
            </a:r>
            <a:r>
              <a:rPr lang="en-US" altLang="zh-CN" dirty="0"/>
              <a:t>]</a:t>
            </a:r>
            <a:r>
              <a:rPr lang="zh-CN" altLang="en-US" dirty="0"/>
              <a:t>）</a:t>
            </a:r>
            <a:r>
              <a:rPr lang="en-US" altLang="zh-CN" dirty="0"/>
              <a: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dirty="0">
                <a:solidFill>
                  <a:srgbClr val="4F4F4F"/>
                </a:solidFill>
                <a:latin typeface="Arial" panose="020B0604020202020204" pitchFamily="34" charset="0"/>
                <a:ea typeface="-apple-system"/>
              </a:rPr>
              <a:t>Unsupervised learning rules  obey </a:t>
            </a:r>
            <a:r>
              <a:rPr lang="en-US" altLang="zh-CN" b="1" dirty="0"/>
              <a:t>Hebb learning rate</a:t>
            </a:r>
            <a:r>
              <a:rPr lang="en-US" altLang="zh-CN" dirty="0"/>
              <a:t>.</a:t>
            </a:r>
            <a:br>
              <a:rPr lang="zh-CN" altLang="zh-CN" dirty="0">
                <a:solidFill>
                  <a:srgbClr val="4F4F4F"/>
                </a:solidFill>
                <a:latin typeface="Arial" panose="020B0604020202020204" pitchFamily="34" charset="0"/>
                <a:ea typeface="-apple-system"/>
              </a:rPr>
            </a:br>
            <a:r>
              <a:rPr lang="en-US" altLang="zh-CN" b="0" dirty="0">
                <a:solidFill>
                  <a:srgbClr val="4F4F4F"/>
                </a:solidFill>
                <a:latin typeface="Arial" panose="020B0604020202020204" pitchFamily="34" charset="0"/>
                <a:ea typeface="-apple-system"/>
              </a:rPr>
              <a:t>In order to understand the Hebb algorithm, it is necessary to briefly introduce the conditioned reflex experiment.</a:t>
            </a:r>
          </a:p>
          <a:p>
            <a:pPr eaLnBrk="0" fontAlgn="base" hangingPunct="0">
              <a:spcBef>
                <a:spcPct val="0"/>
              </a:spcBef>
              <a:spcAft>
                <a:spcPct val="0"/>
              </a:spcAft>
            </a:pPr>
            <a:r>
              <a:rPr lang="en-US" altLang="zh-CN" b="1" dirty="0"/>
              <a:t>Pavlov‘s conditioned reflex experiment: every time a dog is fed, the bell rings, and over time the dog associates the bell with the food. In the future, if the bell rings but no food is given, the dog will drool.</a:t>
            </a:r>
            <a:r>
              <a:rPr lang="zh-CN" altLang="en-US" b="1" dirty="0"/>
              <a:t>（</a:t>
            </a:r>
            <a:r>
              <a:rPr lang="en-US" altLang="zh-CN" b="1" dirty="0"/>
              <a:t>[</a:t>
            </a:r>
            <a:r>
              <a:rPr lang="en-US" altLang="zh-CN" b="1" dirty="0" err="1"/>
              <a:t>dru:l</a:t>
            </a:r>
            <a:r>
              <a:rPr lang="en-US" altLang="zh-CN" b="1" dirty="0"/>
              <a:t>] </a:t>
            </a:r>
          </a:p>
          <a:p>
            <a:pPr eaLnBrk="0" fontAlgn="base" hangingPunct="0">
              <a:spcBef>
                <a:spcPct val="0"/>
              </a:spcBef>
              <a:spcAft>
                <a:spcPct val="0"/>
              </a:spcAft>
            </a:pPr>
            <a:r>
              <a:rPr lang="zh-CN" altLang="en-US" b="1" dirty="0"/>
              <a:t>）</a:t>
            </a:r>
            <a:endParaRPr lang="en-US" altLang="zh-CN" b="1" dirty="0"/>
          </a:p>
          <a:p>
            <a:pPr eaLnBrk="0" fontAlgn="base" hangingPunct="0">
              <a:spcBef>
                <a:spcPct val="0"/>
              </a:spcBef>
              <a:spcAft>
                <a:spcPct val="0"/>
              </a:spcAft>
            </a:pPr>
            <a:r>
              <a:rPr lang="en-US" altLang="zh-CN" dirty="0"/>
              <a:t>Hebb ‘ s theory thinks that the link between the neurons that is excited at the same time will be strengthened . For example , if a neuron is excited at the same time , the contact between the two neurons will intensify , keeping in mind that there is a link between the two things . On the contrary , if the two neurons are always incapable of being excited synchronously</a:t>
            </a:r>
            <a:r>
              <a:rPr lang="zh-CN" altLang="en-US" dirty="0"/>
              <a:t>（</a:t>
            </a:r>
            <a:r>
              <a:rPr lang="en-US" altLang="zh-CN" dirty="0"/>
              <a:t>['</a:t>
            </a:r>
            <a:r>
              <a:rPr lang="en-US" altLang="zh-CN" dirty="0" err="1"/>
              <a:t>sɪŋkrənəslɪ</a:t>
            </a:r>
            <a:r>
              <a:rPr lang="en-US" altLang="zh-CN" dirty="0"/>
              <a:t>]</a:t>
            </a:r>
            <a:r>
              <a:rPr lang="zh-CN" altLang="en-US" dirty="0"/>
              <a:t>）</a:t>
            </a:r>
            <a:r>
              <a:rPr lang="en-US" altLang="zh-CN" dirty="0"/>
              <a:t>, the links between them will become weaker and weaker</a:t>
            </a:r>
          </a:p>
          <a:p>
            <a:pPr lvl="0" eaLnBrk="0" fontAlgn="base" hangingPunct="0">
              <a:spcBef>
                <a:spcPct val="0"/>
              </a:spcBef>
              <a:spcAft>
                <a:spcPct val="0"/>
              </a:spcAft>
            </a:pPr>
            <a:r>
              <a:rPr lang="en-US" altLang="zh-CN" dirty="0"/>
              <a:t>If  Yi and YJ are positive at the same time, then the </a:t>
            </a:r>
            <a:r>
              <a:rPr lang="en-US" altLang="zh-CN" dirty="0" err="1"/>
              <a:t>wij</a:t>
            </a:r>
            <a:r>
              <a:rPr lang="en-US" altLang="zh-CN" dirty="0"/>
              <a:t> will increase. </a:t>
            </a:r>
          </a:p>
          <a:p>
            <a:pPr lvl="0" eaLnBrk="0" fontAlgn="base" hangingPunct="0">
              <a:spcBef>
                <a:spcPct val="0"/>
              </a:spcBef>
              <a:spcAft>
                <a:spcPct val="0"/>
              </a:spcAft>
            </a:pPr>
            <a:r>
              <a:rPr lang="en-US" altLang="zh-CN" dirty="0"/>
              <a:t>If Yi is positive, YJ is negative, then </a:t>
            </a:r>
            <a:r>
              <a:rPr lang="en-US" altLang="zh-CN" dirty="0" err="1"/>
              <a:t>wij</a:t>
            </a:r>
            <a:r>
              <a:rPr lang="en-US" altLang="zh-CN" dirty="0"/>
              <a:t> will become smaller.</a:t>
            </a:r>
            <a:endParaRPr lang="zh-CN" altLang="zh-CN" dirty="0"/>
          </a:p>
          <a:p>
            <a:pPr lvl="0" eaLnBrk="0" fontAlgn="base" hangingPunct="0">
              <a:spcBef>
                <a:spcPct val="0"/>
              </a:spcBef>
              <a:spcAft>
                <a:spcPct val="0"/>
              </a:spcAft>
            </a:pPr>
            <a:endParaRPr lang="en-US" altLang="zh-CN" dirty="0">
              <a:solidFill>
                <a:srgbClr val="4F4F4F"/>
              </a:solidFill>
              <a:latin typeface="Arial" panose="020B0604020202020204" pitchFamily="34" charset="0"/>
              <a:ea typeface="-apple-system"/>
            </a:endParaRPr>
          </a:p>
          <a:p>
            <a:pPr lvl="0" eaLnBrk="0" fontAlgn="base" hangingPunct="0">
              <a:spcBef>
                <a:spcPct val="0"/>
              </a:spcBef>
              <a:spcAft>
                <a:spcPct val="0"/>
              </a:spcAft>
            </a:pPr>
            <a:endParaRPr lang="en-US" altLang="zh-CN" dirty="0">
              <a:solidFill>
                <a:srgbClr val="4F4F4F"/>
              </a:solidFill>
              <a:latin typeface="Arial" panose="020B0604020202020204" pitchFamily="34" charset="0"/>
              <a:ea typeface="-apple-system"/>
            </a:endParaRPr>
          </a:p>
          <a:p>
            <a:pPr lvl="0" eaLnBrk="0" fontAlgn="base" hangingPunct="0">
              <a:spcBef>
                <a:spcPct val="0"/>
              </a:spcBef>
              <a:spcAft>
                <a:spcPct val="0"/>
              </a:spcAft>
            </a:pP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10</a:t>
            </a:fld>
            <a:endParaRPr lang="zh-CN" altLang="en-US"/>
          </a:p>
        </p:txBody>
      </p:sp>
    </p:spTree>
    <p:extLst>
      <p:ext uri="{BB962C8B-B14F-4D97-AF65-F5344CB8AC3E}">
        <p14:creationId xmlns:p14="http://schemas.microsoft.com/office/powerpoint/2010/main" val="1962117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罗森布拉特</a:t>
            </a:r>
            <a:endParaRPr lang="en-US" altLang="zh-CN" dirty="0"/>
          </a:p>
          <a:p>
            <a:r>
              <a:rPr lang="en-US" altLang="zh-CN" dirty="0"/>
              <a:t>Perceptron </a:t>
            </a:r>
            <a:r>
              <a:rPr lang="en-US" altLang="zh-CN" dirty="0" err="1"/>
              <a:t>basied</a:t>
            </a:r>
            <a:r>
              <a:rPr lang="en-US" altLang="zh-CN" dirty="0"/>
              <a:t> on M-P </a:t>
            </a:r>
            <a:r>
              <a:rPr lang="en-US" altLang="zh-CN" dirty="0" err="1"/>
              <a:t>model,which</a:t>
            </a:r>
            <a:r>
              <a:rPr lang="en-US" altLang="zh-CN" dirty="0"/>
              <a:t> is…..</a:t>
            </a:r>
          </a:p>
          <a:p>
            <a:r>
              <a:rPr lang="en-US" altLang="zh-CN" dirty="0"/>
              <a:t>Actually add a neuron node to the input position of the original MP model, marking it as an input unit. The rest remains unchanged</a:t>
            </a:r>
          </a:p>
          <a:p>
            <a:r>
              <a:rPr lang="en-US" altLang="zh-CN" b="1" dirty="0"/>
              <a:t>In Perceptron, there are two levels. The input layer and the output layer are respectively. The input unit in the input layer is responsible for data transfer only, not calculation. The "output unit" in the output layer needs to calculate the input of the previous layer, which is called the "computational layer" and the network with a computational layer is called "single-layer neural network". Some papers are named after the number of layers owned by the network, for example, the perceptron is called a two-layer neural network. </a:t>
            </a:r>
          </a:p>
          <a:p>
            <a:r>
              <a:rPr lang="en-US" altLang="zh-CN" dirty="0"/>
              <a:t> we convert the values to vectors</a:t>
            </a:r>
            <a:r>
              <a:rPr lang="zh-CN" altLang="en-US" dirty="0"/>
              <a:t>，</a:t>
            </a:r>
            <a:r>
              <a:rPr lang="en-US" altLang="zh-CN" dirty="0"/>
              <a:t>after converting it to the concepts of matrices ([ˈ</a:t>
            </a:r>
            <a:r>
              <a:rPr lang="en-US" altLang="zh-CN" dirty="0" err="1"/>
              <a:t>meɪtrɪsi:z</a:t>
            </a:r>
            <a:r>
              <a:rPr lang="en-US" altLang="zh-CN" dirty="0"/>
              <a:t>] )and vectors, the formula is like this</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11</a:t>
            </a:fld>
            <a:endParaRPr lang="zh-CN" altLang="en-US"/>
          </a:p>
        </p:txBody>
      </p:sp>
    </p:spTree>
    <p:extLst>
      <p:ext uri="{BB962C8B-B14F-4D97-AF65-F5344CB8AC3E}">
        <p14:creationId xmlns:p14="http://schemas.microsoft.com/office/powerpoint/2010/main" val="1661575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Unlike the neuron model, the weights in the perceptron are obtained by training. Therefore, based on previous knowledge, we know that the perceptron is similar to a logical regression model and can be used to perform linear classification tasks. The decision boundary is to draw a straight line in the two-dimensional([</a:t>
            </a:r>
            <a:r>
              <a:rPr lang="en-US" altLang="zh-CN" dirty="0" err="1"/>
              <a:t>dɪ'menʃənəl</a:t>
            </a:r>
            <a:r>
              <a:rPr lang="en-US" altLang="zh-CN" dirty="0"/>
              <a:t>] ) data plane([</a:t>
            </a:r>
            <a:r>
              <a:rPr lang="en-US" altLang="zh-CN" dirty="0" err="1"/>
              <a:t>pleɪn</a:t>
            </a:r>
            <a:r>
              <a:rPr lang="en-US" altLang="zh-CN" dirty="0"/>
              <a:t>]), and when the dimension of the data is three dimensions, it is to draw a plane, when the dimension of the data is n-dimensional. The left graph shows the effect of the decision demarcation in the two-dimensional plane, that is, the classification effect of the perceptron.</a:t>
            </a:r>
          </a:p>
          <a:p>
            <a:endParaRPr lang="en-US" altLang="zh-CN" b="1" dirty="0"/>
          </a:p>
          <a:p>
            <a:endParaRPr lang="en-US" altLang="zh-CN" b="1" dirty="0"/>
          </a:p>
          <a:p>
            <a:r>
              <a:rPr lang="en-US" altLang="zh-CN" b="1" dirty="0"/>
              <a:t>Although the single-layer perceptron is simple and elegant, it is clearly not smart enough it is only capable of classifying linear problems</a:t>
            </a:r>
          </a:p>
          <a:p>
            <a:endParaRPr lang="en-US" altLang="zh-CN" b="1" dirty="0"/>
          </a:p>
          <a:p>
            <a:r>
              <a:rPr lang="en-US" altLang="zh-CN" b="1" dirty="0"/>
              <a:t>We can see that a straight line can not be found in this case to separate the two types of results. That is, the perceptron can not find a linear model to divide the XOR </a:t>
            </a:r>
            <a:r>
              <a:rPr lang="en-US" altLang="zh-CN" b="1" dirty="0" err="1"/>
              <a:t>problem.this</a:t>
            </a:r>
            <a:r>
              <a:rPr lang="en-US" altLang="zh-CN" b="1" dirty="0"/>
              <a:t> proposed by Minsky in 1969</a:t>
            </a:r>
            <a:endParaRPr lang="zh-CN" altLang="en-US" b="1" dirty="0"/>
          </a:p>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12</a:t>
            </a:fld>
            <a:endParaRPr lang="zh-CN" altLang="en-US"/>
          </a:p>
        </p:txBody>
      </p:sp>
    </p:spTree>
    <p:extLst>
      <p:ext uri="{BB962C8B-B14F-4D97-AF65-F5344CB8AC3E}">
        <p14:creationId xmlns:p14="http://schemas.microsoft.com/office/powerpoint/2010/main" val="207172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SOM network is a kind of unsupervised learning network. It adopts a competitive learning algorithm of "winner as king", which is very different from the previous perceptron, and its learning training method is undirected training, which is a self-organizing network. </a:t>
            </a:r>
          </a:p>
          <a:p>
            <a:r>
              <a:rPr lang="en-US" altLang="zh-CN" dirty="0"/>
              <a:t>This training method is often used to extract classification information without knowing which classification types exist. It is mainly used in pattern recognition, speech recognition and classification.</a:t>
            </a:r>
          </a:p>
          <a:p>
            <a:r>
              <a:rPr lang="zh-CN" altLang="en-US" sz="1200" b="1" dirty="0">
                <a:solidFill>
                  <a:schemeClr val="tx1">
                    <a:lumMod val="75000"/>
                    <a:lumOff val="25000"/>
                  </a:schemeClr>
                </a:solidFill>
              </a:rPr>
              <a:t>格罗斯伯格</a:t>
            </a:r>
            <a:r>
              <a:rPr lang="en-US" altLang="zh-CN" sz="1200" b="1" dirty="0">
                <a:solidFill>
                  <a:schemeClr val="tx1">
                    <a:lumMod val="75000"/>
                    <a:lumOff val="25000"/>
                  </a:schemeClr>
                </a:solidFill>
              </a:rPr>
              <a:t>;ART</a:t>
            </a:r>
            <a:r>
              <a:rPr lang="zh-CN" altLang="en-US" sz="1200" b="1" dirty="0">
                <a:solidFill>
                  <a:schemeClr val="tx1">
                    <a:lumMod val="75000"/>
                    <a:lumOff val="25000"/>
                  </a:schemeClr>
                </a:solidFill>
              </a:rPr>
              <a:t>（ </a:t>
            </a:r>
            <a:r>
              <a:rPr lang="en-US" altLang="zh-CN" sz="1200" b="1" dirty="0">
                <a:solidFill>
                  <a:schemeClr val="tx1">
                    <a:lumMod val="75000"/>
                    <a:lumOff val="25000"/>
                  </a:schemeClr>
                </a:solidFill>
              </a:rPr>
              <a:t>Adaptive resonance([ˈ</a:t>
            </a:r>
            <a:r>
              <a:rPr lang="en-US" altLang="zh-CN" sz="1200" b="1" dirty="0" err="1">
                <a:solidFill>
                  <a:schemeClr val="tx1">
                    <a:lumMod val="75000"/>
                    <a:lumOff val="25000"/>
                  </a:schemeClr>
                </a:solidFill>
              </a:rPr>
              <a:t>rezənəns</a:t>
            </a:r>
            <a:r>
              <a:rPr lang="en-US" altLang="zh-CN" sz="1200" b="1" dirty="0">
                <a:solidFill>
                  <a:schemeClr val="tx1">
                    <a:lumMod val="75000"/>
                    <a:lumOff val="25000"/>
                  </a:schemeClr>
                </a:solidFill>
              </a:rPr>
              <a:t>]) theory </a:t>
            </a:r>
            <a:r>
              <a:rPr lang="zh-CN" altLang="en-US" sz="1200" b="1" dirty="0">
                <a:solidFill>
                  <a:schemeClr val="tx1">
                    <a:lumMod val="75000"/>
                    <a:lumOff val="25000"/>
                  </a:schemeClr>
                </a:solidFill>
              </a:rPr>
              <a:t>）</a:t>
            </a:r>
            <a:r>
              <a:rPr lang="zh-CN" altLang="en-US" sz="1200" dirty="0"/>
              <a:t>Maximizing</a:t>
            </a:r>
            <a:r>
              <a:rPr lang="en-US" altLang="zh-CN" sz="1200" dirty="0"/>
              <a:t>:</a:t>
            </a:r>
            <a:r>
              <a:rPr lang="en-US" altLang="zh-CN" sz="1200" b="1" dirty="0">
                <a:solidFill>
                  <a:schemeClr val="tx1">
                    <a:lumMod val="75000"/>
                    <a:lumOff val="25000"/>
                  </a:schemeClr>
                </a:solidFill>
              </a:rPr>
              <a:t> ['</a:t>
            </a:r>
            <a:r>
              <a:rPr lang="en-US" altLang="zh-CN" sz="1200" b="1" dirty="0" err="1">
                <a:solidFill>
                  <a:schemeClr val="tx1">
                    <a:lumMod val="75000"/>
                    <a:lumOff val="25000"/>
                  </a:schemeClr>
                </a:solidFill>
              </a:rPr>
              <a:t>mæksɪmaɪzɪŋ</a:t>
            </a:r>
            <a:r>
              <a:rPr lang="en-US" altLang="zh-CN" sz="1200" b="1" dirty="0">
                <a:solidFill>
                  <a:schemeClr val="tx1">
                    <a:lumMod val="75000"/>
                    <a:lumOff val="25000"/>
                  </a:schemeClr>
                </a:solidFill>
              </a:rPr>
              <a:t>]</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13</a:t>
            </a:fld>
            <a:endParaRPr lang="zh-CN" altLang="en-US"/>
          </a:p>
        </p:txBody>
      </p:sp>
    </p:spTree>
    <p:extLst>
      <p:ext uri="{BB962C8B-B14F-4D97-AF65-F5344CB8AC3E}">
        <p14:creationId xmlns:p14="http://schemas.microsoft.com/office/powerpoint/2010/main" val="891063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Second Generation Neural Network (1986 / 1998)</a:t>
            </a:r>
            <a:endParaRPr lang="en-US" altLang="zh-CN" dirty="0"/>
          </a:p>
          <a:p>
            <a:r>
              <a:rPr lang="en-US" altLang="zh-CN" dirty="0"/>
              <a:t>Two neural network models were proposed in 1982 and 1984 respectively . In 1982 it was proposed that the discrete type was continuous , but they were all feedback networks .</a:t>
            </a:r>
          </a:p>
          <a:p>
            <a:r>
              <a:rPr lang="en-US" altLang="zh-CN" dirty="0"/>
              <a:t>It‘s like a completely mixed spaghetti([</a:t>
            </a:r>
            <a:r>
              <a:rPr lang="en-US" altLang="zh-CN" dirty="0" err="1"/>
              <a:t>spəˈgeti</a:t>
            </a:r>
            <a:r>
              <a:rPr lang="en-US" altLang="zh-CN" dirty="0"/>
              <a:t>])</a:t>
            </a:r>
            <a:r>
              <a:rPr lang="zh-CN" altLang="en-US" dirty="0"/>
              <a:t>意大利面条</a:t>
            </a:r>
            <a:r>
              <a:rPr lang="en-US" altLang="zh-CN" dirty="0"/>
              <a:t>, because each neuron acts as a whole role: every node before the training is a neuron, a training stage is a hidden neuron, and the output phase is the output neuron.</a:t>
            </a:r>
          </a:p>
          <a:p>
            <a:endParaRPr lang="en-US" altLang="zh-CN" dirty="0"/>
          </a:p>
          <a:p>
            <a:r>
              <a:rPr lang="en-US" altLang="zh-CN" dirty="0"/>
              <a:t>This type of network is called “associative memory </a:t>
            </a:r>
            <a:r>
              <a:rPr lang="zh-CN" altLang="en-US" dirty="0"/>
              <a:t>”</a:t>
            </a:r>
            <a:r>
              <a:rPr lang="en-US" altLang="zh-CN" dirty="0"/>
              <a:t>because they converge to the state most similar to the input; there is no one-to-one mapping between the elements of the input-output schema. The dimension of input-output mode is not required to be the same. When associative memory, only some information of input mode is given, and the complete output mode can be associated. That is, fault-tolerant. For example, if humans see half a table, they can imagine the other half; similarly, if half the noise is entered, the network can converge to the entire table.</a:t>
            </a:r>
          </a:p>
          <a:p>
            <a:endParaRPr lang="en-US" altLang="zh-CN" dirty="0"/>
          </a:p>
          <a:p>
            <a:r>
              <a:rPr lang="en-US" altLang="zh-CN" dirty="0"/>
              <a:t>The feedforward neural network adopts the error correction method , the calculation is generally slow and the convergence speed is slow . The feedback - type neural network </a:t>
            </a:r>
            <a:r>
              <a:rPr lang="en-US" altLang="zh-CN" dirty="0" err="1"/>
              <a:t>hopfield</a:t>
            </a:r>
            <a:r>
              <a:rPr lang="en-US" altLang="zh-CN" dirty="0"/>
              <a:t> neural network mainly adopts the Hebb rule , and the convergence speed is very fast in general .</a:t>
            </a:r>
          </a:p>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14</a:t>
            </a:fld>
            <a:endParaRPr lang="zh-CN" altLang="en-US"/>
          </a:p>
        </p:txBody>
      </p:sp>
    </p:spTree>
    <p:extLst>
      <p:ext uri="{BB962C8B-B14F-4D97-AF65-F5344CB8AC3E}">
        <p14:creationId xmlns:p14="http://schemas.microsoft.com/office/powerpoint/2010/main" val="1983890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Boltzmann machines is very close to the Hopfield network except that some neurons are input neurons and the rest are hidden neurons.</a:t>
            </a:r>
          </a:p>
          <a:p>
            <a:endParaRPr lang="en-US" altLang="zh-CN" dirty="0"/>
          </a:p>
          <a:p>
            <a:r>
              <a:rPr lang="en-US" altLang="zh-CN" dirty="0"/>
              <a:t>Boltzmann machine can be seen as a random process, the corresponding Hopfield neural network that can be generated.  It is the earliest neural network to learn internal expression, and can express and (given sufficient time) to solve complex combinatorial</a:t>
            </a:r>
            <a:r>
              <a:rPr lang="zh-CN" altLang="en-US" dirty="0"/>
              <a:t>（</a:t>
            </a:r>
            <a:r>
              <a:rPr lang="en-US" altLang="zh-CN" dirty="0"/>
              <a:t>[ˌ</a:t>
            </a:r>
            <a:r>
              <a:rPr lang="en-US" altLang="zh-CN" dirty="0" err="1"/>
              <a:t>kɒmbɪnə‘tɔ:rɪəl</a:t>
            </a:r>
            <a:r>
              <a:rPr lang="en-US" altLang="zh-CN" dirty="0"/>
              <a:t>]</a:t>
            </a:r>
            <a:r>
              <a:rPr lang="zh-CN" altLang="en-US" dirty="0"/>
              <a:t>）</a:t>
            </a:r>
            <a:r>
              <a:rPr lang="en-US" altLang="zh-CN" dirty="0"/>
              <a:t> optimization problems. However, the Boltzmann machine without a specific restriction on the connection side </a:t>
            </a:r>
            <a:r>
              <a:rPr lang="zh-CN" altLang="en-US" dirty="0"/>
              <a:t>。</a:t>
            </a:r>
            <a:r>
              <a:rPr lang="en-US" altLang="zh-CN" dirty="0"/>
              <a:t> so far has not been proved to be the machine What's useful for the practical problem of learning, so it is now only interesting in theory. However, because of the locality([</a:t>
            </a:r>
            <a:r>
              <a:rPr lang="en-US" altLang="zh-CN" dirty="0" err="1"/>
              <a:t>ləʊˈkæləti</a:t>
            </a:r>
            <a:r>
              <a:rPr lang="en-US" altLang="zh-CN" dirty="0"/>
              <a:t>]) and the Hebbian nature of the training algorithm, and the parallelism([ˈ</a:t>
            </a:r>
            <a:r>
              <a:rPr lang="en-US" altLang="zh-CN" dirty="0" err="1"/>
              <a:t>pærəlelɪzəm</a:t>
            </a:r>
            <a:r>
              <a:rPr lang="en-US" altLang="zh-CN" dirty="0"/>
              <a:t>]) that they are similar to the simple physical processes, if the connection is constrained (i.e., the limited Boltzmann), the learning method is to solve the actual problem. It will be enough to be efficient.</a:t>
            </a:r>
          </a:p>
          <a:p>
            <a:r>
              <a:rPr lang="en-US" altLang="zh-CN" dirty="0"/>
              <a:t>.  But what is can be </a:t>
            </a:r>
            <a:r>
              <a:rPr lang="en-US" altLang="zh-CN" dirty="0" err="1"/>
              <a:t>generayted</a:t>
            </a:r>
            <a:r>
              <a:rPr lang="en-US" altLang="zh-CN" dirty="0"/>
              <a:t>! complex combinatorial</a:t>
            </a:r>
            <a:r>
              <a:rPr lang="zh-CN" altLang="en-US" dirty="0"/>
              <a:t>（</a:t>
            </a:r>
            <a:r>
              <a:rPr lang="en-US" altLang="zh-CN" dirty="0"/>
              <a:t>[ˌ</a:t>
            </a:r>
            <a:r>
              <a:rPr lang="en-US" altLang="zh-CN" dirty="0" err="1"/>
              <a:t>kɒmbɪnə‘tɔ:rɪəl</a:t>
            </a:r>
            <a:r>
              <a:rPr lang="en-US" altLang="zh-CN" dirty="0"/>
              <a:t>]</a:t>
            </a:r>
            <a:r>
              <a:rPr lang="zh-CN" altLang="en-US" dirty="0"/>
              <a:t>）</a:t>
            </a:r>
            <a:r>
              <a:rPr lang="en-US" altLang="zh-CN" dirty="0"/>
              <a:t> optimization problems</a:t>
            </a:r>
          </a:p>
          <a:p>
            <a:r>
              <a:rPr lang="en-US" altLang="zh-CN" dirty="0"/>
              <a:t>we talk about later . </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15</a:t>
            </a:fld>
            <a:endParaRPr lang="zh-CN" altLang="en-US"/>
          </a:p>
        </p:txBody>
      </p:sp>
    </p:spTree>
    <p:extLst>
      <p:ext uri="{BB962C8B-B14F-4D97-AF65-F5344CB8AC3E}">
        <p14:creationId xmlns:p14="http://schemas.microsoft.com/office/powerpoint/2010/main" val="1943602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finite </a:t>
            </a:r>
            <a:r>
              <a:rPr lang="en-US" altLang="zh-CN" sz="1200" dirty="0"/>
              <a:t>: </a:t>
            </a:r>
            <a:r>
              <a:rPr lang="en-US" altLang="zh-CN" dirty="0"/>
              <a:t>[ˈ</a:t>
            </a:r>
            <a:r>
              <a:rPr lang="en-US" altLang="zh-CN" dirty="0" err="1"/>
              <a:t>faɪnaɪt</a:t>
            </a:r>
            <a:r>
              <a:rPr lang="en-US" altLang="zh-CN" dirty="0"/>
              <a:t>] </a:t>
            </a:r>
          </a:p>
          <a:p>
            <a:r>
              <a:rPr lang="en-US" altLang="zh-CN" dirty="0"/>
              <a:t>This is the combinatorial optimization problem.</a:t>
            </a:r>
          </a:p>
          <a:p>
            <a:r>
              <a:rPr lang="en-US" altLang="zh-CN" dirty="0"/>
              <a:t>In the theory of probability and statistics, the generating model refers to the model that can generate observation data randomly, especially under the condition that some implicit parameters are given. </a:t>
            </a:r>
          </a:p>
          <a:p>
            <a:r>
              <a:rPr lang="en-US" altLang="zh-CN" dirty="0"/>
              <a:t>In machine learning, the generated model can be used to model data directly (such as sampling data according to a variable's probability density function) or to establish conditional probability distribution between variables.</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16</a:t>
            </a:fld>
            <a:endParaRPr lang="zh-CN" altLang="en-US"/>
          </a:p>
        </p:txBody>
      </p:sp>
    </p:spTree>
    <p:extLst>
      <p:ext uri="{BB962C8B-B14F-4D97-AF65-F5344CB8AC3E}">
        <p14:creationId xmlns:p14="http://schemas.microsoft.com/office/powerpoint/2010/main" val="2706267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should be noted that, so far, we have not mentioned the biased node (bias unit). In our discussion of the structure diagram of neural networks In fact, these nodes exist by default. It is essentially a unit that contains only storage functions and always has a value of 1. In each layer of the neural network, except the output layer, there is such a bias unit. As in the linear regression model and the logical regression model, the bias unit is connected to all nodes in the next layer, and we set these parameter values as vector b, which is called bias. See below.</a:t>
            </a:r>
          </a:p>
          <a:p>
            <a:endParaRPr lang="en-US" altLang="zh-CN" dirty="0"/>
          </a:p>
          <a:p>
            <a:r>
              <a:rPr lang="zh-CN" altLang="en-US" dirty="0"/>
              <a:t>In addition to an input layer and an output layer, an intermediate layer has been added. At this point, both the middle and output layers are computing layers</a:t>
            </a:r>
          </a:p>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17</a:t>
            </a:fld>
            <a:endParaRPr lang="zh-CN" altLang="en-US"/>
          </a:p>
        </p:txBody>
      </p:sp>
    </p:spTree>
    <p:extLst>
      <p:ext uri="{BB962C8B-B14F-4D97-AF65-F5344CB8AC3E}">
        <p14:creationId xmlns:p14="http://schemas.microsoft.com/office/powerpoint/2010/main" val="3517039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Optimization of parameters generally by gradient descent algorithm.</a:t>
            </a:r>
          </a:p>
          <a:p>
            <a:r>
              <a:rPr lang="en-US" altLang="zh-CN" b="1" dirty="0"/>
              <a:t>In the neural network model, because of the complexity of the structure, the cost of calculating the gradient every time is very high. Therefore, it is necessary to use the back propagation algorithm.</a:t>
            </a:r>
          </a:p>
          <a:p>
            <a:r>
              <a:rPr lang="zh-CN" altLang="en-US" dirty="0"/>
              <a:t>The calculation of the gradient propagates backwards from back to front layer by layer. The prefix E stands for the relative derivative. The revelation of back Propagation algorithm is the chain Rule in </a:t>
            </a:r>
            <a:r>
              <a:rPr lang="en-US" altLang="zh-CN" dirty="0"/>
              <a:t>partial differential.</a:t>
            </a:r>
            <a:endParaRPr lang="en-US" altLang="zh-CN" b="1" dirty="0"/>
          </a:p>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18</a:t>
            </a:fld>
            <a:endParaRPr lang="zh-CN" altLang="en-US"/>
          </a:p>
        </p:txBody>
      </p:sp>
    </p:spTree>
    <p:extLst>
      <p:ext uri="{BB962C8B-B14F-4D97-AF65-F5344CB8AC3E}">
        <p14:creationId xmlns:p14="http://schemas.microsoft.com/office/powerpoint/2010/main" val="480458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In fact, It is also the most common two-layer neural network.</a:t>
            </a:r>
          </a:p>
          <a:p>
            <a:r>
              <a:rPr lang="zh-CN" altLang="en-US" dirty="0"/>
              <a:t>The BP algorithm for multi - layer perceptron ( mlp ) are two-layer feedforward neural networks using back-propagation BP algorithm </a:t>
            </a:r>
            <a:r>
              <a:rPr lang="en-US" altLang="zh-CN" dirty="0"/>
              <a:t>and is</a:t>
            </a:r>
            <a:r>
              <a:rPr lang="zh-CN" altLang="en-US" dirty="0"/>
              <a:t> applied to the nonlinear mapping by Sigmoid , which effectively </a:t>
            </a:r>
            <a:r>
              <a:rPr lang="zh-CN" altLang="en-US" b="1" dirty="0"/>
              <a:t>solves the problem of nonlinear classification and learning .</a:t>
            </a:r>
            <a:endParaRPr lang="en-US" altLang="zh-CN" b="1" dirty="0"/>
          </a:p>
          <a:p>
            <a:endParaRPr lang="en-US" altLang="zh-CN" b="1" dirty="0"/>
          </a:p>
          <a:p>
            <a:r>
              <a:rPr lang="zh-CN" altLang="en-US" dirty="0"/>
              <a:t>It can constantly modify the connection weights between the artificial neurons that make up the forward multilayer network, so that the forward multilayer network can transform the input information into the desired output information. It is called a reverse learning algorithm because, in modifying the connection weights of each artificial neuron, it is based on the difference between the actual output of the network and its desired output, and the difference is reversed one layer back. To determine the modification of the connection weight value.</a:t>
            </a:r>
            <a:endParaRPr lang="en-US" altLang="zh-CN" dirty="0"/>
          </a:p>
          <a:p>
            <a:r>
              <a:rPr lang="zh-CN" altLang="en-US" dirty="0"/>
              <a:t>It requires tagged training data, but almost all data are unmarked.</a:t>
            </a:r>
            <a:endParaRPr lang="en-US" altLang="zh-CN" dirty="0"/>
          </a:p>
          <a:p>
            <a:r>
              <a:rPr lang="zh-CN" altLang="en-US" dirty="0"/>
              <a:t> Learning time is not easy to measure, in the multi-layer network, the speed is very slow. </a:t>
            </a:r>
            <a:endParaRPr lang="en-US" altLang="zh-CN" dirty="0"/>
          </a:p>
          <a:p>
            <a:r>
              <a:rPr lang="zh-CN" altLang="en-US" dirty="0"/>
              <a:t>It falls into local minima and does not converge.</a:t>
            </a:r>
          </a:p>
          <a:p>
            <a:endParaRPr lang="zh-CN" altLang="en-US" dirty="0"/>
          </a:p>
          <a:p>
            <a:endParaRPr lang="zh-CN" altLang="en-US" b="1" dirty="0"/>
          </a:p>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19</a:t>
            </a:fld>
            <a:endParaRPr lang="zh-CN" altLang="en-US"/>
          </a:p>
        </p:txBody>
      </p:sp>
    </p:spTree>
    <p:extLst>
      <p:ext uri="{BB962C8B-B14F-4D97-AF65-F5344CB8AC3E}">
        <p14:creationId xmlns:p14="http://schemas.microsoft.com/office/powerpoint/2010/main" val="420164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 quote(</a:t>
            </a:r>
            <a:r>
              <a:rPr lang="en-US" altLang="zh-CN" dirty="0" err="1"/>
              <a:t>kwoʊt</a:t>
            </a:r>
            <a:r>
              <a:rPr lang="en-US" altLang="zh-CN" dirty="0"/>
              <a:t>) by</a:t>
            </a:r>
          </a:p>
          <a:p>
            <a:endParaRPr lang="en-US" altLang="zh-CN" dirty="0"/>
          </a:p>
          <a:p>
            <a:r>
              <a:rPr lang="en-US" altLang="zh-CN" dirty="0"/>
              <a:t>[</a:t>
            </a:r>
            <a:r>
              <a:rPr lang="en-US" altLang="zh-CN" dirty="0" err="1"/>
              <a:t>si:z</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E6C6A3E7-7B0A-43E6-AF50-B970C3A8BCF7}" type="slidenum">
              <a:rPr lang="id-ID" smtClean="0"/>
              <a:t>2</a:t>
            </a:fld>
            <a:endParaRPr lang="id-ID"/>
          </a:p>
        </p:txBody>
      </p:sp>
    </p:spTree>
    <p:extLst>
      <p:ext uri="{BB962C8B-B14F-4D97-AF65-F5344CB8AC3E}">
        <p14:creationId xmlns:p14="http://schemas.microsoft.com/office/powerpoint/2010/main" val="2668925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It is a randomly generated neural network that can learn the probability distribution by input data set.</a:t>
            </a:r>
          </a:p>
          <a:p>
            <a:r>
              <a:rPr lang="zh-CN" altLang="en-US" dirty="0"/>
              <a:t>The essence of input is an undesired Machine Learning Model, which is used to reconstruct the input data, that is, to extract the features of the data effectively and construct a new data structure for prediction and analysis.</a:t>
            </a:r>
            <a:endParaRPr lang="en-US" altLang="zh-CN" dirty="0"/>
          </a:p>
          <a:p>
            <a:endParaRPr lang="en-US" altLang="zh-CN" dirty="0"/>
          </a:p>
          <a:p>
            <a:r>
              <a:rPr lang="en-US" altLang="zh-CN" dirty="0"/>
              <a:t>Deep neural networks can be continuously stacked to mine the features of data.</a:t>
            </a:r>
          </a:p>
          <a:p>
            <a:r>
              <a:rPr lang="en-US" altLang="zh-CN" dirty="0"/>
              <a:t>RBM consists of two layers, the visible layer (visible layer) and the hidden layer (hidden layer). The connections between neurons have the following characteristics: there is no connection in the layer and the whole connection between the layers. It is obvious that the graph corresponding to RBM is a bipartite graph. Generally speaking, the visible layer unit is used to describe an aspect or feature of the observed data, while the meaning of the hidden layer unit is generally not clear. The difference between RBM and BM can be seen as the fact that BM allows connections between neurons in the layer, whereas RBM requires that there is no connection between neurons in the layer, so the nature of RBM is that when the state of neurons in the visible layer is given, The activation conditions of each hidden layer neuron are independent, whereas when the state of the hidden layer neuron is given, the activation of the visible layer neuron is also conditional independent. Boltzmann machine allows neurons in the same layer to connect. RBM is a simplified BM model.</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20</a:t>
            </a:fld>
            <a:endParaRPr lang="zh-CN" altLang="en-US"/>
          </a:p>
        </p:txBody>
      </p:sp>
    </p:spTree>
    <p:extLst>
      <p:ext uri="{BB962C8B-B14F-4D97-AF65-F5344CB8AC3E}">
        <p14:creationId xmlns:p14="http://schemas.microsoft.com/office/powerpoint/2010/main" val="691149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799" y="4400550"/>
            <a:ext cx="6170613" cy="4834890"/>
          </a:xfrm>
        </p:spPr>
        <p:txBody>
          <a:bodyPr/>
          <a:lstStyle/>
          <a:p>
            <a:r>
              <a:rPr lang="en-US" altLang="zh-CN" dirty="0"/>
              <a:t>RBF neural network, which belongs to the type of forward neural network, can approach any continuous function with arbitrary([ˈ</a:t>
            </a:r>
            <a:r>
              <a:rPr lang="en-US" altLang="zh-CN" dirty="0" err="1"/>
              <a:t>ɑ:bɪtrəri</a:t>
            </a:r>
            <a:r>
              <a:rPr lang="en-US" altLang="zh-CN" dirty="0"/>
              <a:t>]) precision, and is especially suitable for classification problems.</a:t>
            </a:r>
          </a:p>
          <a:p>
            <a:r>
              <a:rPr lang="zh-CN" altLang="en-US" dirty="0"/>
              <a:t>The structure of RBF network is similar to that of multilayer forward network, and it is a three-layer forward network. The input layer is composed of the signal source node, the second layer is the hidden layer, the number of hidden units depends on the need of the described problem, the transformation function of the hidden unit is RBF radial basis function. The third layer is the output layer, which responds to the action of the input mode. The transformation from the input space to the hidden layer space is nonlinear, and the transformation from the hidden layer space to the output layer space is linear.</a:t>
            </a:r>
            <a:endParaRPr lang="en-US" altLang="zh-CN" dirty="0"/>
          </a:p>
          <a:p>
            <a:r>
              <a:rPr lang="en-US" altLang="zh-CN" b="1" dirty="0"/>
              <a:t>The basic idea of RBF neural network is that RBF is used as the "basis" of the hidden unit to form the hidden layer space, so that the input vector can be directly mapped to the hidden space (that is, the input vector does not need to be connected by weight). According to cover theorem, the data of low dimensional space is more likely to become separable when it reaches high dimensional space. In other words, the function of hidden layer of RBF network is to map the input of low-dimensional space to a high-dimensional space by nonlinear function. Then the curve is fitted in this high-dimensional space. It is equivalent to finding a surface in an implicit high-dimensional space that can best fit the training data. This is different from the ordinary multilayer perception machine MLP.</a:t>
            </a:r>
          </a:p>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21</a:t>
            </a:fld>
            <a:endParaRPr lang="zh-CN" altLang="en-US"/>
          </a:p>
        </p:txBody>
      </p:sp>
    </p:spTree>
    <p:extLst>
      <p:ext uri="{BB962C8B-B14F-4D97-AF65-F5344CB8AC3E}">
        <p14:creationId xmlns:p14="http://schemas.microsoft.com/office/powerpoint/2010/main" val="2383735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RBF network can approximate any nonlinear function. It can handle the regularity that is difficult to resolve in the system, has a good generalization ability, and has a faster learning speed. When one or more tunable parameters (weights or thresholds) of the network have influence on any output, this network is called global approximation network. At each input, every weight value on the network should be adjusted, which leads to the slow learning speed of the global approximation network, such as the BP network. If only a few connection weights affect the output in a certain local area of the input space, the network is called a local approximation network, such as the RBF network.</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22</a:t>
            </a:fld>
            <a:endParaRPr lang="zh-CN" altLang="en-US"/>
          </a:p>
        </p:txBody>
      </p:sp>
    </p:spTree>
    <p:extLst>
      <p:ext uri="{BB962C8B-B14F-4D97-AF65-F5344CB8AC3E}">
        <p14:creationId xmlns:p14="http://schemas.microsoft.com/office/powerpoint/2010/main" val="3850198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the output layer of the two-layer neural network, continue to add the layer. The original output layer becomes the middle layer, and the new level becomes the new output layer.</a:t>
            </a:r>
          </a:p>
          <a:p>
            <a:r>
              <a:rPr lang="en-US" altLang="zh-CN" dirty="0"/>
              <a:t>In this way, we can get more layers of multilayer neural networks. Formula derivation ([ˌ</a:t>
            </a:r>
            <a:r>
              <a:rPr lang="en-US" altLang="zh-CN" dirty="0" err="1"/>
              <a:t>derɪˈveɪʃn</a:t>
            </a:r>
            <a:r>
              <a:rPr lang="en-US" altLang="zh-CN" dirty="0"/>
              <a:t>])is actually similar to a two-layer neural network.</a:t>
            </a:r>
          </a:p>
          <a:p>
            <a:endParaRPr lang="en-US" altLang="zh-CN" dirty="0"/>
          </a:p>
          <a:p>
            <a:r>
              <a:rPr lang="zh-CN" altLang="en-US" dirty="0"/>
              <a:t>In training multilayer neural networks, ReLU functions are easier to converge and have better prediction performance. Therefore, in depth learning, the most popular nonlinear function is ReLU function. ReLU function is not a traditional nonlinear function, but a piecewise linear function.</a:t>
            </a:r>
            <a:endParaRPr lang="en-US" altLang="zh-CN" dirty="0"/>
          </a:p>
          <a:p>
            <a:r>
              <a:rPr lang="en-US" altLang="zh-CN" dirty="0" err="1"/>
              <a:t>Actually,In</a:t>
            </a:r>
            <a:r>
              <a:rPr lang="en-US" altLang="zh-CN" dirty="0"/>
              <a:t> 2011, the </a:t>
            </a:r>
            <a:r>
              <a:rPr lang="en-US" altLang="zh-CN" dirty="0" err="1"/>
              <a:t>ReLU</a:t>
            </a:r>
            <a:r>
              <a:rPr lang="en-US" altLang="zh-CN" dirty="0"/>
              <a:t> activation function was proposed, which can effectively suppress the problem of gradient([ˈ</a:t>
            </a:r>
            <a:r>
              <a:rPr lang="en-US" altLang="zh-CN" dirty="0" err="1"/>
              <a:t>greɪdiənt</a:t>
            </a:r>
            <a:r>
              <a:rPr lang="en-US" altLang="zh-CN" dirty="0"/>
              <a:t>]) disappearance.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23</a:t>
            </a:fld>
            <a:endParaRPr lang="zh-CN" altLang="en-US"/>
          </a:p>
        </p:txBody>
      </p:sp>
    </p:spTree>
    <p:extLst>
      <p:ext uri="{BB962C8B-B14F-4D97-AF65-F5344CB8AC3E}">
        <p14:creationId xmlns:p14="http://schemas.microsoft.com/office/powerpoint/2010/main" val="662611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The more powerful function simulation ability is that as the number of layers increases , the more parameters of the whole network are . The essence of the neural network is the method of simulating the real relation function between the characteristic and the target , and more parameters mean that the function of the simulation can be more complex , and can have more capacity to fit the real relation .</a:t>
            </a:r>
            <a:r>
              <a:rPr lang="en-US" altLang="zh-CN" dirty="0"/>
              <a:t>like this picture!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24</a:t>
            </a:fld>
            <a:endParaRPr lang="zh-CN" altLang="en-US"/>
          </a:p>
        </p:txBody>
      </p:sp>
    </p:spTree>
    <p:extLst>
      <p:ext uri="{BB962C8B-B14F-4D97-AF65-F5344CB8AC3E}">
        <p14:creationId xmlns:p14="http://schemas.microsoft.com/office/powerpoint/2010/main" val="2752427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diagram is a perfect illustration of single-layer, two-layer, multi-layer neural </a:t>
            </a:r>
            <a:r>
              <a:rPr lang="en-US" altLang="zh-CN" dirty="0" err="1"/>
              <a:t>networks’s</a:t>
            </a:r>
            <a:r>
              <a:rPr lang="en-US" altLang="zh-CN" dirty="0"/>
              <a:t> development in </a:t>
            </a:r>
            <a:r>
              <a:rPr lang="en-US" altLang="zh-CN" dirty="0" err="1"/>
              <a:t>latticewrke</a:t>
            </a:r>
            <a:r>
              <a:rPr lang="en-US" altLang="zh-CN" dirty="0"/>
              <a:t>……..and how to solve XOR and</a:t>
            </a:r>
            <a:r>
              <a:rPr lang="zh-CN" altLang="en-US" dirty="0"/>
              <a:t>复杂问题</a:t>
            </a:r>
            <a:r>
              <a:rPr lang="en-US" altLang="zh-CN" dirty="0"/>
              <a:t>problem</a:t>
            </a:r>
            <a:r>
              <a:rPr lang="zh-CN" altLang="en-US" dirty="0"/>
              <a:t>。</a:t>
            </a:r>
          </a:p>
        </p:txBody>
      </p:sp>
      <p:sp>
        <p:nvSpPr>
          <p:cNvPr id="4" name="灯片编号占位符 3"/>
          <p:cNvSpPr>
            <a:spLocks noGrp="1"/>
          </p:cNvSpPr>
          <p:nvPr>
            <p:ph type="sldNum" sz="quarter" idx="10"/>
          </p:nvPr>
        </p:nvSpPr>
        <p:spPr/>
        <p:txBody>
          <a:bodyPr/>
          <a:lstStyle/>
          <a:p>
            <a:fld id="{5A02316E-2196-45EA-AB59-94685CF011D0}" type="slidenum">
              <a:rPr lang="zh-CN" altLang="en-US" smtClean="0"/>
              <a:t>25</a:t>
            </a:fld>
            <a:endParaRPr lang="zh-CN" altLang="en-US"/>
          </a:p>
        </p:txBody>
      </p:sp>
    </p:spTree>
    <p:extLst>
      <p:ext uri="{BB962C8B-B14F-4D97-AF65-F5344CB8AC3E}">
        <p14:creationId xmlns:p14="http://schemas.microsoft.com/office/powerpoint/2010/main" val="3109634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1989, </a:t>
            </a:r>
            <a:r>
              <a:rPr lang="en-US" altLang="zh-CN" dirty="0" err="1"/>
              <a:t>LeCun</a:t>
            </a:r>
            <a:r>
              <a:rPr lang="en-US" altLang="zh-CN" dirty="0"/>
              <a:t> invented convolutional neural network -</a:t>
            </a:r>
            <a:r>
              <a:rPr lang="en-US" altLang="zh-CN" dirty="0" err="1"/>
              <a:t>LeNet</a:t>
            </a:r>
            <a:r>
              <a:rPr lang="en-US" altLang="zh-CN" dirty="0"/>
              <a:t>. and applied it to digital recognition, and achieved good results. About  CNN’s development I will introduce  alone. Next we will introduce RNN’s development.</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26</a:t>
            </a:fld>
            <a:endParaRPr lang="zh-CN" altLang="en-US"/>
          </a:p>
        </p:txBody>
      </p:sp>
    </p:spTree>
    <p:extLst>
      <p:ext uri="{BB962C8B-B14F-4D97-AF65-F5344CB8AC3E}">
        <p14:creationId xmlns:p14="http://schemas.microsoft.com/office/powerpoint/2010/main" val="1152584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a:xfrm>
                <a:off x="685800" y="4400549"/>
                <a:ext cx="5486400" cy="4284663"/>
              </a:xfrm>
            </p:spPr>
            <p:txBody>
              <a:bodyPr/>
              <a:lstStyle/>
              <a:p>
                <a:r>
                  <a:rPr lang="en-US" altLang="zh-CN" dirty="0"/>
                  <a:t>Recurrent neural network (RNN) is the general name of two kinds of artificial neural networks. One is time recurrent neural network (recurrent neural network),) and the other is structured recursive neural network (recursive neural network). RNN generally refers to the time recurrent neural network. </a:t>
                </a:r>
              </a:p>
              <a:p>
                <a:endParaRPr lang="en-US" altLang="zh-CN" dirty="0"/>
              </a:p>
              <a:p>
                <a:r>
                  <a:rPr lang="en-US" altLang="zh-CN" dirty="0"/>
                  <a:t>RNN mainly solves the processing of sequence data, such as text, voice, video and so on. There is a sequential relationship between the samples of such data, and each sample is associated with the previous sample. For example, in the text, a word is associated with the word before it; in weather data, the temperature of the day is related to the temperature of the previous day.</a:t>
                </a:r>
              </a:p>
              <a:p>
                <a:r>
                  <a:rPr lang="en-US" altLang="zh-CN" b="1" dirty="0"/>
                  <a:t>A sequence such as:</a:t>
                </a:r>
              </a:p>
              <a:p>
                <a:r>
                  <a:rPr lang="en-US" altLang="zh-CN" b="1" dirty="0"/>
                  <a:t>Considering a sequence as a time series, the self-joining edge of the hidden layer </a:t>
                </a:r>
                <a:r>
                  <a:rPr lang="en-US" altLang="zh-CN" b="1" dirty="0" err="1"/>
                  <a:t>th</a:t>
                </a:r>
                <a:r>
                  <a:rPr lang="en-US" altLang="zh-CN" b="1" dirty="0"/>
                  <a:t> is actually connected to the h of the previous moment.</a:t>
                </a:r>
              </a:p>
              <a:p>
                <a:r>
                  <a:rPr lang="zh-CN" altLang="en-US" dirty="0"/>
                  <a:t>At each time </a:t>
                </a:r>
                <a:r>
                  <a:rPr lang="en-US" altLang="zh-CN" dirty="0"/>
                  <a:t>t</a:t>
                </a:r>
                <a:r>
                  <a:rPr lang="zh-CN" altLang="en-US" dirty="0"/>
                  <a:t>, the value of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sub>
                    </m:sSub>
                  </m:oMath>
                </a14:m>
                <a:r>
                  <a:rPr lang="zh-CN" altLang="en-US" dirty="0"/>
                  <a:t>  is the input </a:t>
                </a:r>
                <a14:m>
                  <m:oMath xmlns:m="http://schemas.openxmlformats.org/officeDocument/2006/math">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𝑡</m:t>
                        </m:r>
                      </m:sub>
                    </m:sSub>
                  </m:oMath>
                </a14:m>
                <a:r>
                  <a:rPr lang="zh-CN" altLang="en-US" dirty="0"/>
                  <a:t> at the current time, and a function of the implied layer value of the previous moment</a:t>
                </a:r>
                <a:r>
                  <a:rPr lang="en-US" altLang="zh-CN" dirty="0"/>
                  <a:t>,the formula</a:t>
                </a:r>
                <a:r>
                  <a:rPr lang="en-US" altLang="zh-CN" baseline="0" dirty="0"/>
                  <a:t>   like this</a:t>
                </a:r>
                <a14:m>
                  <m:oMath xmlns:m="http://schemas.openxmlformats.org/officeDocument/2006/math">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h</m:t>
                        </m:r>
                      </m:e>
                      <m:sub>
                        <m:r>
                          <a:rPr lang="zh-CN" altLang="en-US" i="1" dirty="0">
                            <a:latin typeface="Cambria Math" panose="02040503050406030204" pitchFamily="18" charset="0"/>
                          </a:rPr>
                          <m:t>𝑡</m:t>
                        </m:r>
                      </m:sub>
                    </m:sSub>
                    <m:r>
                      <a:rPr lang="zh-CN" altLang="en-US"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𝐹</m:t>
                        </m:r>
                      </m:e>
                      <m:sub>
                        <m:r>
                          <a:rPr lang="zh-CN" altLang="en-US" i="1" dirty="0">
                            <a:latin typeface="Cambria Math" panose="02040503050406030204" pitchFamily="18" charset="0"/>
                          </a:rPr>
                          <m:t>𝜃</m:t>
                        </m:r>
                      </m:sub>
                    </m:sSub>
                    <m:r>
                      <a:rPr lang="en-US" altLang="zh-CN" i="1" dirty="0">
                        <a:latin typeface="Cambria Math" panose="02040503050406030204" pitchFamily="18" charset="0"/>
                      </a:rPr>
                      <m:t>(</m:t>
                    </m:r>
                    <m:m>
                      <m:mPr>
                        <m:plcHide m:val="on"/>
                        <m:mcs>
                          <m:mc>
                            <m:mcPr>
                              <m:count m:val="1"/>
                              <m:mcJc m:val="center"/>
                            </m:mcPr>
                          </m:mc>
                        </m:mcs>
                        <m:ctrlPr>
                          <a:rPr lang="zh-CN" altLang="en-US" i="1" dirty="0">
                            <a:latin typeface="Cambria Math" panose="02040503050406030204" pitchFamily="18" charset="0"/>
                          </a:rPr>
                        </m:ctrlPr>
                      </m:mPr>
                      <m:m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h</m:t>
                              </m:r>
                            </m:e>
                            <m:sub>
                              <m:r>
                                <a:rPr lang="zh-CN" altLang="en-US" i="1" dirty="0">
                                  <a:latin typeface="Cambria Math" panose="02040503050406030204" pitchFamily="18" charset="0"/>
                                </a:rPr>
                                <m:t>𝑡</m:t>
                              </m:r>
                              <m:r>
                                <a:rPr lang="zh-CN" altLang="en-US" dirty="0">
                                  <a:latin typeface="Cambria Math" panose="02040503050406030204" pitchFamily="18" charset="0"/>
                                </a:rPr>
                                <m:t>−1</m:t>
                              </m:r>
                            </m:sub>
                          </m:sSub>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m:t>
                              </m:r>
                              <m:r>
                                <a:rPr lang="zh-CN" altLang="en-US" i="1" dirty="0">
                                  <a:latin typeface="Cambria Math" panose="02040503050406030204" pitchFamily="18" charset="0"/>
                                </a:rPr>
                                <m:t>𝑥</m:t>
                              </m:r>
                            </m:e>
                            <m:sub>
                              <m:r>
                                <a:rPr lang="zh-CN" altLang="en-US" i="1" dirty="0">
                                  <a:latin typeface="Cambria Math" panose="02040503050406030204" pitchFamily="18" charset="0"/>
                                </a:rPr>
                                <m:t>𝑡</m:t>
                              </m:r>
                            </m:sub>
                          </m:sSub>
                        </m:e>
                      </m:mr>
                    </m:m>
                    <m:r>
                      <a:rPr lang="en-US" altLang="zh-CN" i="1" dirty="0">
                        <a:latin typeface="Cambria Math" panose="02040503050406030204" pitchFamily="18" charset="0"/>
                      </a:rPr>
                      <m:t>)</m:t>
                    </m:r>
                  </m:oMath>
                </a14:m>
                <a:endParaRPr lang="zh-CN" altLang="en-US" dirty="0"/>
              </a:p>
              <a:p>
                <a:endParaRPr lang="zh-CN" altLang="en-US" b="1" dirty="0"/>
              </a:p>
            </p:txBody>
          </p:sp>
        </mc:Choice>
        <mc:Fallback xmlns="">
          <p:sp>
            <p:nvSpPr>
              <p:cNvPr id="3" name="备注占位符 2"/>
              <p:cNvSpPr>
                <a:spLocks noGrp="1"/>
              </p:cNvSpPr>
              <p:nvPr>
                <p:ph type="body" idx="1"/>
              </p:nvPr>
            </p:nvSpPr>
            <p:spPr>
              <a:xfrm>
                <a:off x="685800" y="4400549"/>
                <a:ext cx="5486400" cy="4284663"/>
              </a:xfrm>
            </p:spPr>
            <p:txBody>
              <a:bodyPr/>
              <a:lstStyle/>
              <a:p>
                <a:r>
                  <a:rPr lang="en-US" altLang="zh-CN" dirty="0"/>
                  <a:t>Recurrent neural network (RNN) is the general name of two kinds of artificial neural networks. One is time recurrent neural network (recurrent neural network),) and the other is structured recursive neural network (recursive neural network). The connections between neurons of the time recurrent neural network constitute the matrix, and the structural recurrent neural network uses the similar neural network structure to recursively construct the more complex depth network. RNN generally refers to the time recurrent neural network. The simple recursive neural network can not deal with the problem that the weight exponent explodes or disappears with recursion. </a:t>
                </a:r>
              </a:p>
              <a:p>
                <a:endParaRPr lang="en-US" altLang="zh-CN" dirty="0"/>
              </a:p>
              <a:p>
                <a:r>
                  <a:rPr lang="en-US" altLang="zh-CN" dirty="0"/>
                  <a:t>RNN mainly solves the processing of sequence data, such as text, voice, video and so on. There is a sequential relationship between the samples of such data, and each sample is associated with the previous sample. For example, in the text, a word is associated with the word before it; in weather data, the temperature of the day is related to the temperature of the previous day.</a:t>
                </a:r>
              </a:p>
              <a:p>
                <a:r>
                  <a:rPr lang="en-US" altLang="zh-CN" b="1" dirty="0"/>
                  <a:t>A sequence such as:</a:t>
                </a:r>
              </a:p>
              <a:p>
                <a:r>
                  <a:rPr lang="en-US" altLang="zh-CN" b="1" dirty="0"/>
                  <a:t>Considering a sequence as a time series, the self-joining edge of the hidden layer </a:t>
                </a:r>
                <a:r>
                  <a:rPr lang="en-US" altLang="zh-CN" b="1" dirty="0" err="1"/>
                  <a:t>th</a:t>
                </a:r>
                <a:r>
                  <a:rPr lang="en-US" altLang="zh-CN" b="1" dirty="0"/>
                  <a:t> is actually connected to the </a:t>
                </a:r>
                <a:r>
                  <a:rPr lang="en-US" altLang="zh-CN" b="1" dirty="0" err="1"/>
                  <a:t>hh</a:t>
                </a:r>
                <a:r>
                  <a:rPr lang="en-US" altLang="zh-CN" b="1" dirty="0"/>
                  <a:t> of the previous moment.</a:t>
                </a:r>
              </a:p>
              <a:p>
                <a:r>
                  <a:rPr lang="zh-CN" altLang="en-US" dirty="0"/>
                  <a:t>At each time </a:t>
                </a:r>
                <a:r>
                  <a:rPr lang="en-US" altLang="zh-CN" dirty="0"/>
                  <a:t>t</a:t>
                </a:r>
                <a:r>
                  <a:rPr lang="zh-CN" altLang="en-US" dirty="0"/>
                  <a:t>, the value of </a:t>
                </a:r>
                <a:r>
                  <a:rPr lang="zh-CN" altLang="en-US" i="0">
                    <a:latin typeface="Cambria Math" panose="02040503050406030204" pitchFamily="18" charset="0"/>
                  </a:rPr>
                  <a:t>ℎ_𝑡</a:t>
                </a:r>
                <a:r>
                  <a:rPr lang="zh-CN" altLang="en-US" dirty="0"/>
                  <a:t> t is the input </a:t>
                </a:r>
                <a:r>
                  <a:rPr lang="zh-CN" altLang="en-US" i="0" dirty="0">
                    <a:latin typeface="Cambria Math" panose="02040503050406030204" pitchFamily="18" charset="0"/>
                  </a:rPr>
                  <a:t>𝑥_𝑡</a:t>
                </a:r>
                <a:r>
                  <a:rPr lang="zh-CN" altLang="en-US" dirty="0"/>
                  <a:t> at the current time, and a function of the implied layer value of the previous moment </a:t>
                </a:r>
                <a:r>
                  <a:rPr lang="zh-CN" altLang="en-US" i="0" dirty="0">
                    <a:latin typeface="Cambria Math" panose="02040503050406030204" pitchFamily="18" charset="0"/>
                  </a:rPr>
                  <a:t>ℎ_𝑡=𝐹_𝜃</a:t>
                </a:r>
                <a:r>
                  <a:rPr lang="en-US" altLang="zh-CN" i="0" dirty="0">
                    <a:latin typeface="Cambria Math" panose="02040503050406030204" pitchFamily="18" charset="0"/>
                  </a:rPr>
                  <a:t> (</a:t>
                </a:r>
                <a:r>
                  <a:rPr lang="zh-CN" altLang="en-US" i="0" dirty="0">
                    <a:latin typeface="Cambria Math" panose="02040503050406030204" pitchFamily="18" charset="0"/>
                  </a:rPr>
                  <a:t>■(ℎ_(𝑡−1) 〖</a:t>
                </a:r>
                <a:r>
                  <a:rPr lang="en-US" altLang="zh-CN" i="0" dirty="0">
                    <a:latin typeface="Cambria Math" panose="02040503050406030204" pitchFamily="18" charset="0"/>
                  </a:rPr>
                  <a:t>,</a:t>
                </a:r>
                <a:r>
                  <a:rPr lang="zh-CN" altLang="en-US" i="0" dirty="0">
                    <a:latin typeface="Cambria Math" panose="02040503050406030204" pitchFamily="18" charset="0"/>
                  </a:rPr>
                  <a:t>𝑥〗_𝑡 )</a:t>
                </a:r>
                <a:r>
                  <a:rPr lang="en-US" altLang="zh-CN" i="0" dirty="0">
                    <a:latin typeface="Cambria Math" panose="02040503050406030204" pitchFamily="18" charset="0"/>
                  </a:rPr>
                  <a:t>)</a:t>
                </a:r>
                <a:endParaRPr lang="zh-CN" altLang="en-US" dirty="0"/>
              </a:p>
              <a:p>
                <a:endParaRPr lang="zh-CN" altLang="en-US" b="1" dirty="0"/>
              </a:p>
            </p:txBody>
          </p:sp>
        </mc:Fallback>
      </mc:AlternateContent>
      <p:sp>
        <p:nvSpPr>
          <p:cNvPr id="4" name="灯片编号占位符 3"/>
          <p:cNvSpPr>
            <a:spLocks noGrp="1"/>
          </p:cNvSpPr>
          <p:nvPr>
            <p:ph type="sldNum" sz="quarter" idx="10"/>
          </p:nvPr>
        </p:nvSpPr>
        <p:spPr/>
        <p:txBody>
          <a:bodyPr/>
          <a:lstStyle/>
          <a:p>
            <a:fld id="{5A02316E-2196-45EA-AB59-94685CF011D0}" type="slidenum">
              <a:rPr lang="zh-CN" altLang="en-US" smtClean="0"/>
              <a:t>27</a:t>
            </a:fld>
            <a:endParaRPr lang="zh-CN" altLang="en-US"/>
          </a:p>
        </p:txBody>
      </p:sp>
    </p:spTree>
    <p:extLst>
      <p:ext uri="{BB962C8B-B14F-4D97-AF65-F5344CB8AC3E}">
        <p14:creationId xmlns:p14="http://schemas.microsoft.com/office/powerpoint/2010/main" val="2515768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main reason for the difficulty of RNN training is the propagation of hidden layer parameter([</a:t>
            </a:r>
            <a:r>
              <a:rPr lang="en-US" altLang="zh-CN" dirty="0" err="1"/>
              <a:t>pəˈræmɪtə</a:t>
            </a:r>
            <a:r>
              <a:rPr lang="en-US" altLang="zh-CN" dirty="0"/>
              <a:t>(r)]) w: because the error propagates on the expanded RNN, WW multiplies many times in the forward propagation process and in the back propagation process. This leads to: the gradient disappears: if the gradient is small (&lt; 1), multiplying multiple exponential drops, the output has almost no effect on the gradient explosion: conversely, if the gradient is large, multiply by multiple exponential increases. And, of course, this problem exists in any depth neural network, only because of the recursive structure of the RNN. The simple recursive neural network can not deal with the problem that the weight exponent explodes or disappears with recursion. </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28</a:t>
            </a:fld>
            <a:endParaRPr lang="zh-CN" altLang="en-US"/>
          </a:p>
        </p:txBody>
      </p:sp>
    </p:spTree>
    <p:extLst>
      <p:ext uri="{BB962C8B-B14F-4D97-AF65-F5344CB8AC3E}">
        <p14:creationId xmlns:p14="http://schemas.microsoft.com/office/powerpoint/2010/main" val="115802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The problem of unidirectional RNN is that the information before </a:t>
            </a:r>
            <a:r>
              <a:rPr lang="en-US" altLang="zh-CN" dirty="0"/>
              <a:t>t</a:t>
            </a:r>
            <a:r>
              <a:rPr lang="zh-CN" altLang="en-US" dirty="0"/>
              <a:t> moment can only be used when </a:t>
            </a:r>
            <a:r>
              <a:rPr lang="en-US" altLang="zh-CN" dirty="0"/>
              <a:t>t</a:t>
            </a:r>
            <a:r>
              <a:rPr lang="zh-CN" altLang="en-US" dirty="0"/>
              <a:t> time is classified, but the information of future time may also be used when classifying at </a:t>
            </a:r>
            <a:r>
              <a:rPr lang="en-US" altLang="zh-CN" dirty="0"/>
              <a:t>t</a:t>
            </a:r>
            <a:r>
              <a:rPr lang="zh-CN" altLang="en-US" dirty="0"/>
              <a:t> moment. In order to solve this problem, the bi-directional (bi-directional) model maintains two hidden layers at any time </a:t>
            </a:r>
            <a:r>
              <a:rPr lang="en-US" altLang="zh-CN" dirty="0"/>
              <a:t>t</a:t>
            </a:r>
            <a:r>
              <a:rPr lang="zh-CN" altLang="en-US" dirty="0"/>
              <a:t>, one layer is used to propagate information from left to right and the other layer is used to record the propagation of information from right to left.</a:t>
            </a:r>
          </a:p>
        </p:txBody>
      </p:sp>
      <p:sp>
        <p:nvSpPr>
          <p:cNvPr id="4" name="灯片编号占位符 3"/>
          <p:cNvSpPr>
            <a:spLocks noGrp="1"/>
          </p:cNvSpPr>
          <p:nvPr>
            <p:ph type="sldNum" sz="quarter" idx="10"/>
          </p:nvPr>
        </p:nvSpPr>
        <p:spPr/>
        <p:txBody>
          <a:bodyPr/>
          <a:lstStyle/>
          <a:p>
            <a:fld id="{5A02316E-2196-45EA-AB59-94685CF011D0}" type="slidenum">
              <a:rPr lang="zh-CN" altLang="en-US" smtClean="0"/>
              <a:t>29</a:t>
            </a:fld>
            <a:endParaRPr lang="zh-CN" altLang="en-US"/>
          </a:p>
        </p:txBody>
      </p:sp>
    </p:spTree>
    <p:extLst>
      <p:ext uri="{BB962C8B-B14F-4D97-AF65-F5344CB8AC3E}">
        <p14:creationId xmlns:p14="http://schemas.microsoft.com/office/powerpoint/2010/main" val="14125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C6A3E7-7B0A-43E6-AF50-B970C3A8BCF7}" type="slidenum">
              <a:rPr lang="id-ID" smtClean="0"/>
              <a:t>3</a:t>
            </a:fld>
            <a:endParaRPr lang="id-ID"/>
          </a:p>
        </p:txBody>
      </p:sp>
    </p:spTree>
    <p:extLst>
      <p:ext uri="{BB962C8B-B14F-4D97-AF65-F5344CB8AC3E}">
        <p14:creationId xmlns:p14="http://schemas.microsoft.com/office/powerpoint/2010/main" val="4187001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30</a:t>
            </a:fld>
            <a:endParaRPr lang="zh-CN" altLang="en-US"/>
          </a:p>
        </p:txBody>
      </p:sp>
    </p:spTree>
    <p:extLst>
      <p:ext uri="{BB962C8B-B14F-4D97-AF65-F5344CB8AC3E}">
        <p14:creationId xmlns:p14="http://schemas.microsoft.com/office/powerpoint/2010/main" val="974768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chemeClr val="tx1">
                    <a:lumMod val="75000"/>
                    <a:lumOff val="25000"/>
                  </a:schemeClr>
                </a:solidFill>
              </a:rPr>
              <a:t>The characteristic of this model in sequential</a:t>
            </a:r>
            <a:r>
              <a:rPr lang="en-US" altLang="zh-CN" b="0" dirty="0">
                <a:solidFill>
                  <a:schemeClr val="tx1">
                    <a:lumMod val="75000"/>
                    <a:lumOff val="25000"/>
                  </a:schemeClr>
                </a:solidFill>
              </a:rPr>
              <a:t>([</a:t>
            </a:r>
            <a:r>
              <a:rPr lang="en-US" altLang="zh-CN" b="0" dirty="0" err="1">
                <a:solidFill>
                  <a:schemeClr val="tx1">
                    <a:lumMod val="75000"/>
                    <a:lumOff val="25000"/>
                  </a:schemeClr>
                </a:solidFill>
              </a:rPr>
              <a:t>sɪˈkwenʃl</a:t>
            </a:r>
            <a:r>
              <a:rPr lang="en-US" altLang="zh-CN" b="0" dirty="0">
                <a:solidFill>
                  <a:schemeClr val="tx1">
                    <a:lumMod val="75000"/>
                    <a:lumOff val="25000"/>
                  </a:schemeClr>
                </a:solidFill>
              </a:rPr>
              <a:t>]) </a:t>
            </a:r>
            <a:r>
              <a:rPr lang="en-US" altLang="zh-CN" b="1" dirty="0">
                <a:solidFill>
                  <a:schemeClr val="tx1">
                    <a:lumMod val="75000"/>
                    <a:lumOff val="25000"/>
                  </a:schemeClr>
                </a:solidFill>
              </a:rPr>
              <a:t>modeling is very prominent .</a:t>
            </a:r>
            <a:r>
              <a:rPr lang="en-US" altLang="zh-CN" dirty="0"/>
              <a:t>The only difference from traditional RNN is that it is different from the structure of neurons. The traditional RNN is no different from the perceptron of a general neural network, but in LSTM, each neuron is a “cell state”, which connects the previous information to the current task. Each LSTM cell contains : </a:t>
            </a:r>
          </a:p>
          <a:p>
            <a:r>
              <a:rPr lang="zh-CN" altLang="en-US" b="1" dirty="0"/>
              <a:t>Input gate : </a:t>
            </a:r>
            <a:r>
              <a:rPr lang="zh-CN" altLang="en-US" dirty="0"/>
              <a:t>a Sigmoid layer,outputting a number of 1 between 0 and 1 to indicate "completely retain this information" or "completely discard the information."</a:t>
            </a:r>
          </a:p>
          <a:p>
            <a:r>
              <a:rPr lang="en-US" altLang="zh-CN" b="1" dirty="0"/>
              <a:t>Forgotten Gate :</a:t>
            </a:r>
            <a:r>
              <a:rPr lang="en-US" altLang="zh-CN" dirty="0"/>
              <a:t>a Sigmoid layer determines which information we want to update and creates a new candidate value by a tanh layer </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31</a:t>
            </a:fld>
            <a:endParaRPr lang="zh-CN" altLang="en-US"/>
          </a:p>
        </p:txBody>
      </p:sp>
    </p:spTree>
    <p:extLst>
      <p:ext uri="{BB962C8B-B14F-4D97-AF65-F5344CB8AC3E}">
        <p14:creationId xmlns:p14="http://schemas.microsoft.com/office/powerpoint/2010/main" val="871510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霍克赖特</a:t>
            </a:r>
            <a:r>
              <a:rPr lang="en-US" altLang="zh-CN" dirty="0"/>
              <a:t>;</a:t>
            </a:r>
          </a:p>
          <a:p>
            <a:r>
              <a:rPr lang="en-US" altLang="zh-CN" dirty="0"/>
              <a:t>The typical workflow is as follows: in the "input gate", the influence of the cell memory is controlled according to the current data flow, then, in the "forgotten door", the memory and data flow of the cell is updated. Then the output updated memory and data stream. </a:t>
            </a:r>
          </a:p>
          <a:p>
            <a:r>
              <a:rPr lang="en-US" altLang="zh-CN" dirty="0"/>
              <a:t>one of the keys to generating  LSTM model in the output gate is this "forgotten gate", which can control the convergence([</a:t>
            </a:r>
            <a:r>
              <a:rPr lang="en-US" altLang="zh-CN" dirty="0" err="1"/>
              <a:t>kən'vɜ:dʒəns</a:t>
            </a:r>
            <a:r>
              <a:rPr lang="en-US" altLang="zh-CN" dirty="0"/>
              <a:t>]) of the gradient in training time (thus avoiding the Gradient vanishing/exploding problem), but also can maintain long-term memory.</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32</a:t>
            </a:fld>
            <a:endParaRPr lang="zh-CN" altLang="en-US"/>
          </a:p>
        </p:txBody>
      </p:sp>
    </p:spTree>
    <p:extLst>
      <p:ext uri="{BB962C8B-B14F-4D97-AF65-F5344CB8AC3E}">
        <p14:creationId xmlns:p14="http://schemas.microsoft.com/office/powerpoint/2010/main" val="655931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GRU (gated Recurrent Unit) is a variant([ˈ</a:t>
            </a:r>
            <a:r>
              <a:rPr lang="en-US" altLang="zh-CN" dirty="0" err="1"/>
              <a:t>veəriənt</a:t>
            </a:r>
            <a:r>
              <a:rPr lang="en-US" altLang="zh-CN" dirty="0"/>
              <a:t>] ) of LSTM. It merges the forgotten gate and input gate in LSTM into a single "Update Gate", and combines Cell State and Hidden State. The method of calculating new information at present time is different from LSTM.</a:t>
            </a:r>
          </a:p>
          <a:p>
            <a:endParaRPr lang="en-US" altLang="zh-CN" dirty="0"/>
          </a:p>
          <a:p>
            <a:r>
              <a:rPr lang="en-US" altLang="zh-CN" dirty="0"/>
              <a:t>Compared with GRU, LSTM has less "gate control" and fewer parameters([</a:t>
            </a:r>
            <a:r>
              <a:rPr lang="en-US" altLang="zh-CN" dirty="0" err="1"/>
              <a:t>pə'ræmɪtəz</a:t>
            </a:r>
            <a:r>
              <a:rPr lang="en-US" altLang="zh-CN" dirty="0"/>
              <a:t>] ) than LSTM, but it can achieve the same function as LSTM. Given the computing power and time cost of hardware, we often choose a more "practical" GRU.</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33</a:t>
            </a:fld>
            <a:endParaRPr lang="zh-CN" altLang="en-US"/>
          </a:p>
        </p:txBody>
      </p:sp>
    </p:spTree>
    <p:extLst>
      <p:ext uri="{BB962C8B-B14F-4D97-AF65-F5344CB8AC3E}">
        <p14:creationId xmlns:p14="http://schemas.microsoft.com/office/powerpoint/2010/main" val="1730019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en-US" altLang="zh-CN" dirty="0" err="1"/>
              <a:t>praiˈɔritiz</a:t>
            </a:r>
            <a:r>
              <a:rPr lang="en-US" altLang="zh-CN" dirty="0"/>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Transfer learning, intensive</a:t>
            </a:r>
            <a:r>
              <a:rPr lang="zh-CN" altLang="en-US" dirty="0"/>
              <a:t>（</a:t>
            </a:r>
            <a:r>
              <a:rPr lang="en-US" altLang="zh-CN" dirty="0"/>
              <a:t>[</a:t>
            </a:r>
            <a:r>
              <a:rPr lang="en-US" altLang="zh-CN" dirty="0" err="1"/>
              <a:t>ɪnˈtensɪv</a:t>
            </a:r>
            <a:r>
              <a:rPr lang="en-US" altLang="zh-CN" dirty="0"/>
              <a:t>] </a:t>
            </a:r>
            <a:r>
              <a:rPr lang="zh-CN" altLang="en-US" dirty="0"/>
              <a:t>）</a:t>
            </a:r>
            <a:r>
              <a:rPr lang="en-US" altLang="zh-CN" dirty="0"/>
              <a:t> learning, unsupervised learning,            confrontation Network (GAN) will also radiate</a:t>
            </a:r>
            <a:r>
              <a:rPr lang="zh-CN" altLang="en-US" dirty="0"/>
              <a:t>（</a:t>
            </a:r>
            <a:r>
              <a:rPr lang="en-US" altLang="zh-CN" dirty="0"/>
              <a:t>[ˈ</a:t>
            </a:r>
            <a:r>
              <a:rPr lang="en-US" altLang="zh-CN" dirty="0" err="1"/>
              <a:t>reɪdieɪt</a:t>
            </a:r>
            <a:r>
              <a:rPr lang="en-US" altLang="zh-CN" dirty="0"/>
              <a:t>] </a:t>
            </a:r>
            <a:r>
              <a:rPr lang="zh-CN" altLang="en-US" dirty="0"/>
              <a:t>）</a:t>
            </a:r>
            <a:r>
              <a:rPr lang="en-US" altLang="zh-CN" dirty="0"/>
              <a:t> a new luster.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4F4F4F"/>
                </a:solidFill>
                <a:latin typeface="PingFang SC"/>
              </a:rPr>
              <a:t>下一步的发展重点在 </a:t>
            </a:r>
            <a:r>
              <a:rPr lang="zh-CN" altLang="en-US" b="1" dirty="0">
                <a:solidFill>
                  <a:srgbClr val="4F4F4F"/>
                </a:solidFill>
                <a:latin typeface="&amp;quot"/>
              </a:rPr>
              <a:t>迁移学习、强化学习、非监督学习</a:t>
            </a:r>
            <a:r>
              <a:rPr lang="zh-CN" altLang="en-US" dirty="0">
                <a:solidFill>
                  <a:srgbClr val="4F4F4F"/>
                </a:solidFill>
                <a:latin typeface="PingFang SC"/>
              </a:rPr>
              <a:t> 层面，</a:t>
            </a:r>
            <a:r>
              <a:rPr lang="zh-CN" altLang="en-US" b="1" dirty="0">
                <a:solidFill>
                  <a:srgbClr val="4F4F4F"/>
                </a:solidFill>
                <a:latin typeface="&amp;quot"/>
              </a:rPr>
              <a:t>对抗网络（</a:t>
            </a:r>
            <a:r>
              <a:rPr lang="en-US" altLang="zh-CN" b="1" dirty="0">
                <a:solidFill>
                  <a:srgbClr val="4F4F4F"/>
                </a:solidFill>
                <a:latin typeface="&amp;quot"/>
              </a:rPr>
              <a:t>GAN</a:t>
            </a:r>
            <a:r>
              <a:rPr lang="zh-CN" altLang="en-US" b="1" dirty="0">
                <a:solidFill>
                  <a:srgbClr val="4F4F4F"/>
                </a:solidFill>
                <a:latin typeface="&amp;quot"/>
              </a:rPr>
              <a:t>）</a:t>
            </a:r>
            <a:r>
              <a:rPr lang="zh-CN" altLang="en-US" dirty="0">
                <a:solidFill>
                  <a:srgbClr val="4F4F4F"/>
                </a:solidFill>
                <a:latin typeface="PingFang SC"/>
              </a:rPr>
              <a:t> 也将会焕发新的光彩。</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34</a:t>
            </a:fld>
            <a:endParaRPr lang="zh-CN" altLang="en-US"/>
          </a:p>
        </p:txBody>
      </p:sp>
    </p:spTree>
    <p:extLst>
      <p:ext uri="{BB962C8B-B14F-4D97-AF65-F5344CB8AC3E}">
        <p14:creationId xmlns:p14="http://schemas.microsoft.com/office/powerpoint/2010/main" val="138060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process of the introduction, there must be some shortcomings. I hope you can correct and supplement([ˈ</a:t>
            </a:r>
            <a:r>
              <a:rPr lang="en-US" altLang="zh-CN" dirty="0" err="1"/>
              <a:t>sʌplɪmənt</a:t>
            </a:r>
            <a:r>
              <a:rPr lang="en-US" altLang="zh-CN" dirty="0"/>
              <a:t>] ) them.   </a:t>
            </a:r>
          </a:p>
          <a:p>
            <a:r>
              <a:rPr lang="en-US" altLang="zh-CN" dirty="0"/>
              <a:t>Ok ,thinks for watching</a:t>
            </a:r>
            <a:endParaRPr lang="zh-CN" altLang="en-US" dirty="0"/>
          </a:p>
        </p:txBody>
      </p:sp>
      <p:sp>
        <p:nvSpPr>
          <p:cNvPr id="4" name="灯片编号占位符 3"/>
          <p:cNvSpPr>
            <a:spLocks noGrp="1"/>
          </p:cNvSpPr>
          <p:nvPr>
            <p:ph type="sldNum" sz="quarter" idx="10"/>
          </p:nvPr>
        </p:nvSpPr>
        <p:spPr/>
        <p:txBody>
          <a:bodyPr/>
          <a:lstStyle/>
          <a:p>
            <a:fld id="{E6C6A3E7-7B0A-43E6-AF50-B970C3A8BCF7}" type="slidenum">
              <a:rPr lang="id-ID" smtClean="0"/>
              <a:t>35</a:t>
            </a:fld>
            <a:endParaRPr lang="id-ID"/>
          </a:p>
        </p:txBody>
      </p:sp>
    </p:spTree>
    <p:extLst>
      <p:ext uri="{BB962C8B-B14F-4D97-AF65-F5344CB8AC3E}">
        <p14:creationId xmlns:p14="http://schemas.microsoft.com/office/powerpoint/2010/main" val="303045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Neural network is actually a very broad term. It consists of two types: one is to simulate the human brain in a computer way, which is what we often call Ann, and the other is to study biological neural networks. Also called BNN. For us computer people, it's definitely a study of the former.</a:t>
            </a:r>
          </a:p>
          <a:p>
            <a:r>
              <a:rPr lang="en-US" altLang="zh-CN" dirty="0"/>
              <a:t>	Then artificial neural network consists feedforward neural network, Feedback neural network, self organizing neural network, Adaptive resonance([ˈ</a:t>
            </a:r>
            <a:r>
              <a:rPr lang="en-US" altLang="zh-CN" dirty="0" err="1"/>
              <a:t>rezənəns</a:t>
            </a:r>
            <a:r>
              <a:rPr lang="en-US" altLang="zh-CN" dirty="0"/>
              <a:t>] ) theory.</a:t>
            </a:r>
          </a:p>
          <a:p>
            <a:r>
              <a:rPr lang="en-US" altLang="zh-CN" dirty="0"/>
              <a:t>In PowerPoint, we mainly talk about feedforward neural network, Feedback neural network. And  feedforward neural network consists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a:t>
            </a:r>
            <a:r>
              <a:rPr lang="en-US" altLang="zh-CN" dirty="0"/>
              <a:t>Convolution neural network   </a:t>
            </a:r>
            <a:r>
              <a:rPr lang="zh-CN" altLang="en-US" dirty="0">
                <a:ln/>
              </a:rPr>
              <a:t>循环神经网络：</a:t>
            </a:r>
            <a:r>
              <a:rPr lang="en-US" altLang="zh-CN" dirty="0"/>
              <a:t>recurrent neural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Through the above, we have a general understanding of the classification of neural </a:t>
            </a:r>
            <a:r>
              <a:rPr lang="en-US" altLang="zh-CN" dirty="0" err="1"/>
              <a:t>networks.Next</a:t>
            </a:r>
            <a:r>
              <a:rPr lang="en-US" altLang="zh-CN" dirty="0"/>
              <a:t> we talk about the </a:t>
            </a:r>
            <a:r>
              <a:rPr lang="en-US" altLang="zh-CN" sz="1200" kern="1200" dirty="0">
                <a:solidFill>
                  <a:schemeClr val="tx1"/>
                </a:solidFill>
                <a:latin typeface="+mn-lt"/>
                <a:ea typeface="+mn-ea"/>
                <a:cs typeface="+mn-cs"/>
              </a:rPr>
              <a:t>development of Neural </a:t>
            </a:r>
            <a:r>
              <a:rPr lang="en-US" altLang="zh-CN" sz="1200" kern="1200" dirty="0" err="1">
                <a:solidFill>
                  <a:schemeClr val="tx1"/>
                </a:solidFill>
                <a:latin typeface="+mn-lt"/>
                <a:ea typeface="+mn-ea"/>
                <a:cs typeface="+mn-cs"/>
              </a:rPr>
              <a:t>Networks,but</a:t>
            </a:r>
            <a:r>
              <a:rPr lang="en-US" altLang="zh-CN" sz="1200" kern="1200" dirty="0">
                <a:solidFill>
                  <a:schemeClr val="tx1"/>
                </a:solidFill>
                <a:latin typeface="+mn-lt"/>
                <a:ea typeface="+mn-ea"/>
                <a:cs typeface="+mn-cs"/>
              </a:rPr>
              <a:t> before that , Let's take a quick look what exactly is </a:t>
            </a:r>
            <a:r>
              <a:rPr lang="en-US" altLang="zh-CN" dirty="0"/>
              <a:t>feedforward neural network, and Feedback neural network.</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6C6A3E7-7B0A-43E6-AF50-B970C3A8BCF7}" type="slidenum">
              <a:rPr lang="id-ID" smtClean="0"/>
              <a:t>4</a:t>
            </a:fld>
            <a:endParaRPr lang="id-ID"/>
          </a:p>
        </p:txBody>
      </p:sp>
      <p:pic>
        <p:nvPicPr>
          <p:cNvPr id="7" name="图片 6">
            <a:extLst>
              <a:ext uri="{FF2B5EF4-FFF2-40B4-BE49-F238E27FC236}">
                <a16:creationId xmlns:a16="http://schemas.microsoft.com/office/drawing/2014/main" id="{27F2F7C3-B4DD-4ECE-8032-A1393124230A}"/>
              </a:ext>
            </a:extLst>
          </p:cNvPr>
          <p:cNvPicPr>
            <a:picLocks noChangeAspect="1"/>
          </p:cNvPicPr>
          <p:nvPr/>
        </p:nvPicPr>
        <p:blipFill>
          <a:blip r:embed="rId3"/>
          <a:stretch>
            <a:fillRect/>
          </a:stretch>
        </p:blipFill>
        <p:spPr>
          <a:xfrm>
            <a:off x="850899" y="5361864"/>
            <a:ext cx="1512922" cy="1111607"/>
          </a:xfrm>
          <a:prstGeom prst="rect">
            <a:avLst/>
          </a:prstGeom>
        </p:spPr>
      </p:pic>
    </p:spTree>
    <p:extLst>
      <p:ext uri="{BB962C8B-B14F-4D97-AF65-F5344CB8AC3E}">
        <p14:creationId xmlns:p14="http://schemas.microsoft.com/office/powerpoint/2010/main" val="2564714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Feedforward networks are also called forward networks. This kind of network only has feedback signals in the training process, but in the process of classification, the data can only be transmitted forward until it reaches the output layer, and there is no backward feedback signal between the layers, so it is called feedforward network. The perceptron (perceptron) and BP neural network belong to the feedforward network. Feedback neural network is a kind of neural network with feedback connection from output to input, and its structure is much more complicated than feedforward network. Typical feedback neural networks include: </a:t>
            </a:r>
            <a:r>
              <a:rPr lang="en-US" altLang="zh-CN" dirty="0" err="1"/>
              <a:t>hopfield</a:t>
            </a:r>
            <a:r>
              <a:rPr lang="en-US" altLang="zh-CN" dirty="0"/>
              <a:t> network and so on.</a:t>
            </a:r>
            <a:endParaRPr lang="zh-CN" altLang="en-US"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5</a:t>
            </a:fld>
            <a:endParaRPr lang="zh-CN" altLang="en-US"/>
          </a:p>
        </p:txBody>
      </p:sp>
    </p:spTree>
    <p:extLst>
      <p:ext uri="{BB962C8B-B14F-4D97-AF65-F5344CB8AC3E}">
        <p14:creationId xmlns:p14="http://schemas.microsoft.com/office/powerpoint/2010/main" val="944852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from the </a:t>
            </a:r>
            <a:r>
              <a:rPr lang="id-ID" altLang="zh-CN" sz="1200" dirty="0">
                <a:solidFill>
                  <a:srgbClr val="C00000"/>
                </a:solidFill>
                <a:latin typeface="Raleway" panose="020B0003030101060003" pitchFamily="34" charset="0"/>
              </a:rPr>
              <a:t>Development map</a:t>
            </a:r>
            <a:r>
              <a:rPr lang="en-US" altLang="zh-CN" sz="1200" dirty="0">
                <a:solidFill>
                  <a:srgbClr val="C00000"/>
                </a:solidFill>
                <a:latin typeface="Raleway" panose="020B0003030101060003" pitchFamily="34" charset="0"/>
              </a:rPr>
              <a:t> </a:t>
            </a:r>
            <a:r>
              <a:rPr lang="en-US" altLang="zh-CN" dirty="0"/>
              <a:t>We can see feedforward …developed like this</a:t>
            </a:r>
            <a:endParaRPr lang="id-ID" altLang="zh-CN" sz="1200" dirty="0">
              <a:solidFill>
                <a:srgbClr val="C00000"/>
              </a:solidFill>
              <a:latin typeface="Raleway" panose="020B0003030101060003" pitchFamily="34" charset="0"/>
            </a:endParaRPr>
          </a:p>
        </p:txBody>
      </p:sp>
      <p:sp>
        <p:nvSpPr>
          <p:cNvPr id="4" name="灯片编号占位符 3"/>
          <p:cNvSpPr>
            <a:spLocks noGrp="1"/>
          </p:cNvSpPr>
          <p:nvPr>
            <p:ph type="sldNum" sz="quarter" idx="10"/>
          </p:nvPr>
        </p:nvSpPr>
        <p:spPr/>
        <p:txBody>
          <a:bodyPr/>
          <a:lstStyle/>
          <a:p>
            <a:fld id="{E6C6A3E7-7B0A-43E6-AF50-B970C3A8BCF7}" type="slidenum">
              <a:rPr lang="id-ID" smtClean="0"/>
              <a:t>6</a:t>
            </a:fld>
            <a:endParaRPr lang="id-ID"/>
          </a:p>
        </p:txBody>
      </p:sp>
    </p:spTree>
    <p:extLst>
      <p:ext uri="{BB962C8B-B14F-4D97-AF65-F5344CB8AC3E}">
        <p14:creationId xmlns:p14="http://schemas.microsoft.com/office/powerpoint/2010/main" val="308741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time line represents the peak and low period of neural network development.</a:t>
            </a:r>
          </a:p>
          <a:p>
            <a:r>
              <a:rPr lang="en-US" altLang="zh-CN" dirty="0"/>
              <a:t>It is clear from the diagram that DL experienced two valleys before its rise([</a:t>
            </a:r>
            <a:r>
              <a:rPr lang="en-US" altLang="zh-CN" dirty="0" err="1"/>
              <a:t>raɪz</a:t>
            </a:r>
            <a:r>
              <a:rPr lang="en-US" altLang="zh-CN" dirty="0"/>
              <a:t>]) in 2006, which also divided the development of neural networks into three different stages, </a:t>
            </a:r>
          </a:p>
          <a:p>
            <a:r>
              <a:rPr lang="en-US" altLang="zh-CN" b="1" dirty="0"/>
              <a:t>First Generation Neural Network (1958-1969)</a:t>
            </a:r>
          </a:p>
          <a:p>
            <a:r>
              <a:rPr lang="en-US" altLang="zh-CN" b="1" dirty="0"/>
              <a:t>Second Generation Neural Network (1986 / 1998)</a:t>
            </a:r>
          </a:p>
          <a:p>
            <a:r>
              <a:rPr lang="en-US" altLang="zh-CN" b="1" dirty="0"/>
              <a:t>The third Generation Neural Network DL (2006-present)</a:t>
            </a:r>
            <a:endParaRPr lang="zh-CN" altLang="en-US" b="1" dirty="0"/>
          </a:p>
        </p:txBody>
      </p:sp>
      <p:sp>
        <p:nvSpPr>
          <p:cNvPr id="4" name="灯片编号占位符 3"/>
          <p:cNvSpPr>
            <a:spLocks noGrp="1"/>
          </p:cNvSpPr>
          <p:nvPr>
            <p:ph type="sldNum" sz="quarter" idx="10"/>
          </p:nvPr>
        </p:nvSpPr>
        <p:spPr/>
        <p:txBody>
          <a:bodyPr/>
          <a:lstStyle/>
          <a:p>
            <a:fld id="{E6C6A3E7-7B0A-43E6-AF50-B970C3A8BCF7}" type="slidenum">
              <a:rPr lang="id-ID" smtClean="0"/>
              <a:t>7</a:t>
            </a:fld>
            <a:endParaRPr lang="id-ID"/>
          </a:p>
        </p:txBody>
      </p:sp>
    </p:spTree>
    <p:extLst>
      <p:ext uri="{BB962C8B-B14F-4D97-AF65-F5344CB8AC3E}">
        <p14:creationId xmlns:p14="http://schemas.microsoft.com/office/powerpoint/2010/main" val="1525346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Development beyond 2006 mainly  focused on CNN and </a:t>
            </a:r>
            <a:r>
              <a:rPr lang="en-US" altLang="zh-CN" dirty="0" err="1"/>
              <a:t>RNN,about</a:t>
            </a:r>
            <a:r>
              <a:rPr lang="en-US" altLang="zh-CN" dirty="0"/>
              <a:t> this development stage I will write  a blog or something introduce for you guys.</a:t>
            </a:r>
            <a:endParaRPr lang="zh-CN" altLang="en-US" dirty="0"/>
          </a:p>
        </p:txBody>
      </p:sp>
      <p:sp>
        <p:nvSpPr>
          <p:cNvPr id="4" name="灯片编号占位符 3"/>
          <p:cNvSpPr>
            <a:spLocks noGrp="1"/>
          </p:cNvSpPr>
          <p:nvPr>
            <p:ph type="sldNum" sz="quarter" idx="10"/>
          </p:nvPr>
        </p:nvSpPr>
        <p:spPr/>
        <p:txBody>
          <a:bodyPr/>
          <a:lstStyle/>
          <a:p>
            <a:fld id="{E6C6A3E7-7B0A-43E6-AF50-B970C3A8BCF7}" type="slidenum">
              <a:rPr lang="id-ID" smtClean="0"/>
              <a:t>8</a:t>
            </a:fld>
            <a:endParaRPr lang="id-ID"/>
          </a:p>
        </p:txBody>
      </p:sp>
    </p:spTree>
    <p:extLst>
      <p:ext uri="{BB962C8B-B14F-4D97-AF65-F5344CB8AC3E}">
        <p14:creationId xmlns:p14="http://schemas.microsoft.com/office/powerpoint/2010/main" val="2701289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1" dirty="0"/>
              <a:t>First Generation Neural Network </a:t>
            </a:r>
          </a:p>
          <a:p>
            <a:r>
              <a:rPr lang="zh-CN" altLang="en-US" b="1" dirty="0"/>
              <a:t>麦卡洛克和匹兹堡  </a:t>
            </a:r>
            <a:r>
              <a:rPr lang="en-US" altLang="zh-CN" b="1" dirty="0"/>
              <a:t>propose</a:t>
            </a:r>
          </a:p>
          <a:p>
            <a:r>
              <a:rPr lang="en-US" altLang="zh-CN" b="1" dirty="0">
                <a:solidFill>
                  <a:schemeClr val="tx1">
                    <a:lumMod val="75000"/>
                    <a:lumOff val="25000"/>
                  </a:schemeClr>
                </a:solidFill>
              </a:rPr>
              <a:t> MP model is a mathematical model based on neural network, which imitates the structure and working principle of neurons. This model is simple, but is great significance([</a:t>
            </a:r>
            <a:r>
              <a:rPr lang="en-US" altLang="zh-CN" b="1" dirty="0" err="1">
                <a:solidFill>
                  <a:schemeClr val="tx1">
                    <a:lumMod val="75000"/>
                    <a:lumOff val="25000"/>
                  </a:schemeClr>
                </a:solidFill>
              </a:rPr>
              <a:t>sɪgˈnɪfɪkəns</a:t>
            </a:r>
            <a:r>
              <a:rPr lang="en-US" altLang="zh-CN" b="1" dirty="0">
                <a:solidFill>
                  <a:schemeClr val="tx1">
                    <a:lumMod val="75000"/>
                    <a:lumOff val="25000"/>
                  </a:schemeClr>
                </a:solidFill>
              </a:rPr>
              <a:t>]). </a:t>
            </a:r>
          </a:p>
          <a:p>
            <a:endParaRPr lang="id-ID" altLang="zh-CN" b="1" dirty="0">
              <a:solidFill>
                <a:schemeClr val="bg1"/>
              </a:solidFill>
            </a:endParaRPr>
          </a:p>
          <a:p>
            <a:r>
              <a:rPr lang="en-US" altLang="zh-CN" dirty="0"/>
              <a:t>A neuron model is a model that includes input, output, and computing functions. Inputs can be analogous([</a:t>
            </a:r>
            <a:r>
              <a:rPr lang="en-US" altLang="zh-CN" dirty="0" err="1"/>
              <a:t>əˈnæləgəs</a:t>
            </a:r>
            <a:r>
              <a:rPr lang="en-US" altLang="zh-CN" dirty="0"/>
              <a:t>] ) to dendrites([ˈ</a:t>
            </a:r>
            <a:r>
              <a:rPr lang="en-US" altLang="zh-CN" dirty="0" err="1"/>
              <a:t>dendraɪt</a:t>
            </a:r>
            <a:r>
              <a:rPr lang="en-US" altLang="zh-CN" dirty="0"/>
              <a:t>] ) of neurons, outputs can be analogous to axons of neurons, calculations can be analogous to nuclei(['</a:t>
            </a:r>
            <a:r>
              <a:rPr lang="en-US" altLang="zh-CN" dirty="0" err="1"/>
              <a:t>nju:klɪaɪ</a:t>
            </a:r>
            <a:r>
              <a:rPr lang="en-US" altLang="zh-CN" dirty="0"/>
              <a:t>] ). </a:t>
            </a:r>
          </a:p>
          <a:p>
            <a:r>
              <a:rPr lang="en-US" altLang="zh-CN" dirty="0"/>
              <a:t>We use a for input and w for weight. A directed arrow</a:t>
            </a:r>
            <a:r>
              <a:rPr lang="zh-CN" altLang="en-US" dirty="0"/>
              <a:t>（</a:t>
            </a:r>
            <a:r>
              <a:rPr lang="en-US" altLang="zh-CN" dirty="0"/>
              <a:t>[ˈ</a:t>
            </a:r>
            <a:r>
              <a:rPr lang="en-US" altLang="zh-CN" dirty="0" err="1"/>
              <a:t>ærəʊ</a:t>
            </a:r>
            <a:r>
              <a:rPr lang="en-US" altLang="zh-CN" dirty="0"/>
              <a:t>]</a:t>
            </a:r>
            <a:r>
              <a:rPr lang="zh-CN" altLang="en-US" dirty="0"/>
              <a:t>）</a:t>
            </a:r>
            <a:r>
              <a:rPr lang="en-US" altLang="zh-CN" dirty="0"/>
              <a:t> representing the connection can be understood as follows: at the initial end, the signal size is still a, the middle of the end has a weighted parameter</a:t>
            </a:r>
            <a:r>
              <a:rPr lang="zh-CN" altLang="en-US" dirty="0"/>
              <a:t>（</a:t>
            </a:r>
            <a:r>
              <a:rPr lang="en-US" altLang="zh-CN" dirty="0"/>
              <a:t>[</a:t>
            </a:r>
            <a:r>
              <a:rPr lang="en-US" altLang="zh-CN" dirty="0" err="1"/>
              <a:t>pəˈræmɪtə</a:t>
            </a:r>
            <a:r>
              <a:rPr lang="en-US" altLang="zh-CN" dirty="0"/>
              <a:t>(r)] </a:t>
            </a:r>
            <a:r>
              <a:rPr lang="zh-CN" altLang="en-US" dirty="0"/>
              <a:t>）</a:t>
            </a:r>
            <a:r>
              <a:rPr lang="en-US" altLang="zh-CN" dirty="0"/>
              <a:t> w, and the weighted signal will become a w. so at the end of the connection, the signal size becomes a w. </a:t>
            </a:r>
            <a:r>
              <a:rPr lang="en-US" altLang="zh-CN" b="1" dirty="0"/>
              <a:t>As we all know more about this model, we will not introduce it</a:t>
            </a:r>
          </a:p>
          <a:p>
            <a:r>
              <a:rPr lang="en-US" altLang="zh-CN" b="1" dirty="0"/>
              <a:t>Z is the value of a function g superposed by the linear weighted sum of the input and weight values.  In the MP model, the function g is a </a:t>
            </a:r>
            <a:r>
              <a:rPr lang="en-US" altLang="zh-CN" b="1" dirty="0" err="1"/>
              <a:t>sgn</a:t>
            </a:r>
            <a:r>
              <a:rPr lang="en-US" altLang="zh-CN" b="1" dirty="0"/>
              <a:t> function, that is, a symbolic function. This function outputs 1 when the input is greater than 0, otherwise it outputs 0.</a:t>
            </a:r>
            <a:endParaRPr lang="zh-CN" altLang="en-US" b="1" dirty="0"/>
          </a:p>
        </p:txBody>
      </p:sp>
      <p:sp>
        <p:nvSpPr>
          <p:cNvPr id="4" name="灯片编号占位符 3"/>
          <p:cNvSpPr>
            <a:spLocks noGrp="1"/>
          </p:cNvSpPr>
          <p:nvPr>
            <p:ph type="sldNum" sz="quarter" idx="10"/>
          </p:nvPr>
        </p:nvSpPr>
        <p:spPr/>
        <p:txBody>
          <a:bodyPr/>
          <a:lstStyle/>
          <a:p>
            <a:fld id="{5A02316E-2196-45EA-AB59-94685CF011D0}" type="slidenum">
              <a:rPr lang="zh-CN" altLang="en-US" smtClean="0"/>
              <a:t>9</a:t>
            </a:fld>
            <a:endParaRPr lang="zh-CN" altLang="en-US"/>
          </a:p>
        </p:txBody>
      </p:sp>
    </p:spTree>
    <p:extLst>
      <p:ext uri="{BB962C8B-B14F-4D97-AF65-F5344CB8AC3E}">
        <p14:creationId xmlns:p14="http://schemas.microsoft.com/office/powerpoint/2010/main" val="2220355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C0818-363B-4FD2-905F-C4CCB39F1A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21AF97-7F8C-43B5-881B-98A9CCBA8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81C34AB-6770-476B-A078-2ADBA27A7E59}"/>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5" name="页脚占位符 4">
            <a:extLst>
              <a:ext uri="{FF2B5EF4-FFF2-40B4-BE49-F238E27FC236}">
                <a16:creationId xmlns:a16="http://schemas.microsoft.com/office/drawing/2014/main" id="{353E1096-B0F3-45AA-9932-51306E900A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51C3C-7923-4A82-A725-9828F091634E}"/>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125848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92EAE-0E52-46A5-9DD2-81F2123467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69FC269-4F56-497C-BDB5-5325228F7FA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9EB4C2-6AB3-48ED-945B-6A2BF1979446}"/>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5" name="页脚占位符 4">
            <a:extLst>
              <a:ext uri="{FF2B5EF4-FFF2-40B4-BE49-F238E27FC236}">
                <a16:creationId xmlns:a16="http://schemas.microsoft.com/office/drawing/2014/main" id="{5C6C6194-9D51-4AE9-85D7-89FD6051B9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58EAC1-CBB8-40AA-BA22-F54CCE10A2AE}"/>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295876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7670F5-DDC1-4BF3-8FCE-5E908ED519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6479EE-A32B-4560-BEDA-E5EBA88E5B9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501A09-C51A-4259-B554-8CFE2B5D7A29}"/>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5" name="页脚占位符 4">
            <a:extLst>
              <a:ext uri="{FF2B5EF4-FFF2-40B4-BE49-F238E27FC236}">
                <a16:creationId xmlns:a16="http://schemas.microsoft.com/office/drawing/2014/main" id="{0D71E4EE-6E4D-4600-85D2-8B6CD7A7EB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5E37D0-A003-4D13-A5BE-D6B0EDC1B745}"/>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2945184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3">
    <p:spTree>
      <p:nvGrpSpPr>
        <p:cNvPr id="1" name=""/>
        <p:cNvGrpSpPr/>
        <p:nvPr/>
      </p:nvGrpSpPr>
      <p:grpSpPr>
        <a:xfrm>
          <a:off x="0" y="0"/>
          <a:ext cx="0" cy="0"/>
          <a:chOff x="0" y="0"/>
          <a:chExt cx="0" cy="0"/>
        </a:xfrm>
      </p:grpSpPr>
      <p:grpSp>
        <p:nvGrpSpPr>
          <p:cNvPr id="4" name="Group 3"/>
          <p:cNvGrpSpPr/>
          <p:nvPr userDrawn="1"/>
        </p:nvGrpSpPr>
        <p:grpSpPr>
          <a:xfrm>
            <a:off x="3943634" y="1565213"/>
            <a:ext cx="8733041" cy="6614959"/>
            <a:chOff x="3943629" y="1565205"/>
            <a:chExt cx="8733041" cy="6614959"/>
          </a:xfrm>
        </p:grpSpPr>
        <p:sp>
          <p:nvSpPr>
            <p:cNvPr id="8" name="Donut 7"/>
            <p:cNvSpPr/>
            <p:nvPr userDrawn="1"/>
          </p:nvSpPr>
          <p:spPr>
            <a:xfrm rot="6104502">
              <a:off x="10513894" y="3982335"/>
              <a:ext cx="1327177" cy="1327177"/>
            </a:xfrm>
            <a:prstGeom prst="donut">
              <a:avLst>
                <a:gd name="adj" fmla="val 15926"/>
              </a:avLst>
            </a:prstGeom>
            <a:solidFill>
              <a:srgbClr val="111319">
                <a:alpha val="75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032009"/>
              <a:ext cx="1041541" cy="1041541"/>
            </a:xfrm>
            <a:prstGeom prst="donut">
              <a:avLst>
                <a:gd name="adj" fmla="val 15926"/>
              </a:avLst>
            </a:prstGeom>
            <a:solidFill>
              <a:srgbClr val="1E222A">
                <a:alpha val="31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554063"/>
              <a:ext cx="2626101" cy="2626101"/>
            </a:xfrm>
            <a:prstGeom prst="donut">
              <a:avLst>
                <a:gd name="adj" fmla="val 15926"/>
              </a:avLst>
            </a:prstGeom>
            <a:solidFill>
              <a:srgbClr val="111319">
                <a:alpha val="13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128285"/>
              <a:ext cx="1074806" cy="1074806"/>
            </a:xfrm>
            <a:prstGeom prst="donut">
              <a:avLst>
                <a:gd name="adj" fmla="val 11712"/>
              </a:avLst>
            </a:prstGeom>
            <a:solidFill>
              <a:srgbClr val="111319">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573421"/>
              <a:ext cx="835345" cy="835345"/>
            </a:xfrm>
            <a:prstGeom prst="donut">
              <a:avLst>
                <a:gd name="adj" fmla="val 11712"/>
              </a:avLst>
            </a:prstGeom>
            <a:solidFill>
              <a:srgbClr val="161920">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3896877"/>
              <a:ext cx="603202" cy="603202"/>
            </a:xfrm>
            <a:prstGeom prst="ellipse">
              <a:avLst/>
            </a:prstGeom>
            <a:solidFill>
              <a:srgbClr val="1E222A">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211390"/>
              <a:ext cx="312832" cy="312832"/>
            </a:xfrm>
            <a:prstGeom prst="ellipse">
              <a:avLst/>
            </a:prstGeom>
            <a:solidFill>
              <a:srgbClr val="161920">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767796"/>
              <a:ext cx="1778283" cy="1778283"/>
            </a:xfrm>
            <a:prstGeom prst="donut">
              <a:avLst>
                <a:gd name="adj" fmla="val 15926"/>
              </a:avLst>
            </a:prstGeom>
            <a:solidFill>
              <a:srgbClr val="1E222A">
                <a:alpha val="42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317480"/>
              <a:ext cx="1327177" cy="1327177"/>
            </a:xfrm>
            <a:prstGeom prst="donut">
              <a:avLst>
                <a:gd name="adj" fmla="val 15926"/>
              </a:avLst>
            </a:prstGeom>
            <a:solidFill>
              <a:srgbClr val="111319">
                <a:alpha val="75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5840231"/>
              <a:ext cx="688490" cy="688490"/>
            </a:xfrm>
            <a:prstGeom prst="ellipse">
              <a:avLst/>
            </a:prstGeom>
            <a:solidFill>
              <a:srgbClr val="111319">
                <a:alpha val="39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497513"/>
              <a:ext cx="536090" cy="536090"/>
            </a:xfrm>
            <a:prstGeom prst="ellipse">
              <a:avLst/>
            </a:prstGeom>
            <a:solidFill>
              <a:schemeClr val="tx1">
                <a:alpha val="47000"/>
              </a:scheme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4937466"/>
              <a:ext cx="2626101" cy="2626101"/>
            </a:xfrm>
            <a:prstGeom prst="donut">
              <a:avLst>
                <a:gd name="adj" fmla="val 15926"/>
              </a:avLst>
            </a:prstGeom>
            <a:solidFill>
              <a:srgbClr val="111319">
                <a:alpha val="13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396675"/>
              <a:ext cx="1074806" cy="1074806"/>
            </a:xfrm>
            <a:prstGeom prst="donut">
              <a:avLst>
                <a:gd name="adj" fmla="val 11712"/>
              </a:avLst>
            </a:prstGeom>
            <a:solidFill>
              <a:srgbClr val="1E222A">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459531"/>
              <a:ext cx="835345" cy="835345"/>
            </a:xfrm>
            <a:prstGeom prst="donut">
              <a:avLst>
                <a:gd name="adj" fmla="val 11712"/>
              </a:avLst>
            </a:prstGeom>
            <a:solidFill>
              <a:srgbClr val="161920">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668752"/>
              <a:ext cx="1074806" cy="1074806"/>
            </a:xfrm>
            <a:prstGeom prst="donut">
              <a:avLst>
                <a:gd name="adj" fmla="val 24020"/>
              </a:avLst>
            </a:prstGeom>
            <a:solidFill>
              <a:srgbClr val="161920">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4816988"/>
              <a:ext cx="312832" cy="312832"/>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5930285"/>
              <a:ext cx="603202" cy="603202"/>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790841"/>
              <a:ext cx="312832" cy="312832"/>
            </a:xfrm>
            <a:prstGeom prst="ellipse">
              <a:avLst/>
            </a:prstGeom>
            <a:solidFill>
              <a:srgbClr val="161920">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073346"/>
              <a:ext cx="312832" cy="312832"/>
            </a:xfrm>
            <a:prstGeom prst="ellipse">
              <a:avLst/>
            </a:prstGeom>
            <a:solidFill>
              <a:srgbClr val="1E222A">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327949"/>
              <a:ext cx="1327177" cy="1327177"/>
            </a:xfrm>
            <a:prstGeom prst="donut">
              <a:avLst>
                <a:gd name="adj" fmla="val 15926"/>
              </a:avLst>
            </a:prstGeom>
            <a:solidFill>
              <a:srgbClr val="161920">
                <a:alpha val="75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735319"/>
              <a:ext cx="1041541" cy="1041541"/>
            </a:xfrm>
            <a:prstGeom prst="donut">
              <a:avLst>
                <a:gd name="adj" fmla="val 15926"/>
              </a:avLst>
            </a:prstGeom>
            <a:solidFill>
              <a:srgbClr val="111319">
                <a:alpha val="31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565205"/>
              <a:ext cx="536090" cy="536090"/>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336045"/>
              <a:ext cx="2626101" cy="2626101"/>
            </a:xfrm>
            <a:prstGeom prst="donut">
              <a:avLst>
                <a:gd name="adj" fmla="val 15926"/>
              </a:avLst>
            </a:prstGeom>
            <a:solidFill>
              <a:srgbClr val="2F3540">
                <a:alpha val="13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014157"/>
              <a:ext cx="835345" cy="835345"/>
            </a:xfrm>
            <a:prstGeom prst="donut">
              <a:avLst>
                <a:gd name="adj" fmla="val 11712"/>
              </a:avLst>
            </a:prstGeom>
            <a:solidFill>
              <a:srgbClr val="1E222A">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031102"/>
              <a:ext cx="1074806" cy="1074806"/>
            </a:xfrm>
            <a:prstGeom prst="donut">
              <a:avLst>
                <a:gd name="adj" fmla="val 24020"/>
              </a:avLst>
            </a:prstGeom>
            <a:solidFill>
              <a:srgbClr val="111319">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2855922"/>
              <a:ext cx="312832" cy="312832"/>
            </a:xfrm>
            <a:prstGeom prst="ellipse">
              <a:avLst/>
            </a:prstGeom>
            <a:solidFill>
              <a:srgbClr val="161920">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5882875"/>
              <a:ext cx="603202" cy="603202"/>
            </a:xfrm>
            <a:prstGeom prst="ellipse">
              <a:avLst/>
            </a:prstGeom>
            <a:solidFill>
              <a:srgbClr val="1E222A">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486313"/>
              <a:ext cx="312832" cy="312832"/>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extLst>
      <p:ext uri="{BB962C8B-B14F-4D97-AF65-F5344CB8AC3E}">
        <p14:creationId xmlns:p14="http://schemas.microsoft.com/office/powerpoint/2010/main" val="69309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ck-1">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8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956EC-752C-4F38-973C-7E181319E3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3AA5D2-DAFF-4B77-8E20-4852BB1A3E8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993E42-E583-4E87-9AB6-643CF5AE9DAA}"/>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5" name="页脚占位符 4">
            <a:extLst>
              <a:ext uri="{FF2B5EF4-FFF2-40B4-BE49-F238E27FC236}">
                <a16:creationId xmlns:a16="http://schemas.microsoft.com/office/drawing/2014/main" id="{CEA9FE7A-B065-431A-8F85-B5FB86A003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43772F-CC42-4512-861B-3FFD3026D6C1}"/>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349688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F10D9-51C4-4810-8CCC-ACFAD19ED3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DC09E7E-9978-4B2E-92CE-08D86D5FE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6464BD1-E8FC-454B-8FF4-86369606ABE9}"/>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5" name="页脚占位符 4">
            <a:extLst>
              <a:ext uri="{FF2B5EF4-FFF2-40B4-BE49-F238E27FC236}">
                <a16:creationId xmlns:a16="http://schemas.microsoft.com/office/drawing/2014/main" id="{CC1C507B-D118-4399-B9A2-53DA77E99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246BD3-BE62-449D-A89B-946F4C07B13A}"/>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2332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FBCA9-11E9-48C8-A5F6-F5E95BD8CE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8FC661-2CDC-456F-B48E-A19CE404001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C523DC2-A924-42F2-BCF1-F8313BB620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DAD85D5-8594-4FA1-9C93-02AA7A886A2A}"/>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6" name="页脚占位符 5">
            <a:extLst>
              <a:ext uri="{FF2B5EF4-FFF2-40B4-BE49-F238E27FC236}">
                <a16:creationId xmlns:a16="http://schemas.microsoft.com/office/drawing/2014/main" id="{30DDF343-DA29-496E-AFCF-1049CA4876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0ED8DC-9702-415F-A3D9-34E88AD09314}"/>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242466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2A558-21B8-469B-8DD1-ECAF50AAEA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C15C43-96CE-4BF0-92DE-DE62B342D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02879B7-F7A1-4E91-AE63-885DF1E799E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86CDBE0-CB90-458E-B71B-A32522188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472416B-E84E-4D59-9DFF-D083F091930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C2AA58-0E1E-41A0-8ADD-20519AB3436B}"/>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8" name="页脚占位符 7">
            <a:extLst>
              <a:ext uri="{FF2B5EF4-FFF2-40B4-BE49-F238E27FC236}">
                <a16:creationId xmlns:a16="http://schemas.microsoft.com/office/drawing/2014/main" id="{A7B2E995-D254-4105-B227-C3AEB3AD35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80C7DC-D6FC-4645-A15E-437E79CAB071}"/>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73204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1601D-25B0-4E29-A4A3-D1A54F4723E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8196B8-77E2-4A3C-9F34-30A6F2D5FFB3}"/>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4" name="页脚占位符 3">
            <a:extLst>
              <a:ext uri="{FF2B5EF4-FFF2-40B4-BE49-F238E27FC236}">
                <a16:creationId xmlns:a16="http://schemas.microsoft.com/office/drawing/2014/main" id="{A847B580-35B2-440B-A82B-D3A71B0970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FB80BE6-614B-4C8C-9C19-5B8B12B0E39D}"/>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234395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6AFEE2-29B9-4C22-8A57-44D3B64525D1}"/>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3" name="页脚占位符 2">
            <a:extLst>
              <a:ext uri="{FF2B5EF4-FFF2-40B4-BE49-F238E27FC236}">
                <a16:creationId xmlns:a16="http://schemas.microsoft.com/office/drawing/2014/main" id="{790B0046-3CE8-4226-BA5B-88E7860E44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ECA8A1-2655-4C0A-9D69-12B49DC4886F}"/>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412592284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55499-11EB-4365-A4AF-3DE5AE3954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7F92AC-3E86-4B3B-BEAF-CFBCDDF27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E506B07-2536-4308-9DEC-6CAE05B4E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528179-50EC-4F27-9A6B-DE68D400A7AC}"/>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6" name="页脚占位符 5">
            <a:extLst>
              <a:ext uri="{FF2B5EF4-FFF2-40B4-BE49-F238E27FC236}">
                <a16:creationId xmlns:a16="http://schemas.microsoft.com/office/drawing/2014/main" id="{0BA3482E-11F4-48EA-BBF0-00DB2034B0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030593-34AC-4642-9C9A-70ACD701BFAD}"/>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262602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14B98-F925-4DF4-843A-D5C923D92B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4299B7-1BFF-4F22-B1BF-933B3D8CB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3055806-1395-4F54-AA76-6D9AB39A0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3B4CA2-7783-4030-94EF-3903FC1FEAEA}"/>
              </a:ext>
            </a:extLst>
          </p:cNvPr>
          <p:cNvSpPr>
            <a:spLocks noGrp="1"/>
          </p:cNvSpPr>
          <p:nvPr>
            <p:ph type="dt" sz="half" idx="10"/>
          </p:nvPr>
        </p:nvSpPr>
        <p:spPr/>
        <p:txBody>
          <a:bodyPr/>
          <a:lstStyle/>
          <a:p>
            <a:fld id="{D06832B7-5780-40D7-AD5D-6F5980811BEB}" type="datetimeFigureOut">
              <a:rPr lang="zh-CN" altLang="en-US" smtClean="0"/>
              <a:t>2018/7/14</a:t>
            </a:fld>
            <a:endParaRPr lang="zh-CN" altLang="en-US"/>
          </a:p>
        </p:txBody>
      </p:sp>
      <p:sp>
        <p:nvSpPr>
          <p:cNvPr id="6" name="页脚占位符 5">
            <a:extLst>
              <a:ext uri="{FF2B5EF4-FFF2-40B4-BE49-F238E27FC236}">
                <a16:creationId xmlns:a16="http://schemas.microsoft.com/office/drawing/2014/main" id="{79B1DDDD-6F08-4752-9F59-127A81C180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88E035-E1E8-4130-A5B7-9354B118303B}"/>
              </a:ext>
            </a:extLst>
          </p:cNvPr>
          <p:cNvSpPr>
            <a:spLocks noGrp="1"/>
          </p:cNvSpPr>
          <p:nvPr>
            <p:ph type="sldNum" sz="quarter" idx="12"/>
          </p:nvPr>
        </p:nvSpPr>
        <p:spPr/>
        <p:txBody>
          <a:body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361532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1B2F9C-D494-4B4F-A7FA-54F312D9A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108190-E832-4187-9001-A74DB06F7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58DF92-F775-415E-A317-3DA4AD593C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832B7-5780-40D7-AD5D-6F5980811BEB}" type="datetimeFigureOut">
              <a:rPr lang="zh-CN" altLang="en-US" smtClean="0"/>
              <a:t>2018/7/14</a:t>
            </a:fld>
            <a:endParaRPr lang="zh-CN" altLang="en-US"/>
          </a:p>
        </p:txBody>
      </p:sp>
      <p:sp>
        <p:nvSpPr>
          <p:cNvPr id="5" name="页脚占位符 4">
            <a:extLst>
              <a:ext uri="{FF2B5EF4-FFF2-40B4-BE49-F238E27FC236}">
                <a16:creationId xmlns:a16="http://schemas.microsoft.com/office/drawing/2014/main" id="{E727DB53-BF30-424E-8220-57F60DF245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ADCC71E-2A4A-4B15-852A-0B11C3CF6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F9339-41C2-433C-978F-C49462633F96}" type="slidenum">
              <a:rPr lang="zh-CN" altLang="en-US" smtClean="0"/>
              <a:t>‹#›</a:t>
            </a:fld>
            <a:endParaRPr lang="zh-CN" altLang="en-US"/>
          </a:p>
        </p:txBody>
      </p:sp>
    </p:spTree>
    <p:extLst>
      <p:ext uri="{BB962C8B-B14F-4D97-AF65-F5344CB8AC3E}">
        <p14:creationId xmlns:p14="http://schemas.microsoft.com/office/powerpoint/2010/main" val="35007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image" Target="../media/image27.jp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2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2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33.png"/><Relationship Id="rId5" Type="http://schemas.openxmlformats.org/officeDocument/2006/relationships/diagramQuickStyle" Target="../diagrams/quickStyle2.xml"/><Relationship Id="rId10" Type="http://schemas.openxmlformats.org/officeDocument/2006/relationships/image" Target="../media/image32.png"/><Relationship Id="rId4" Type="http://schemas.openxmlformats.org/officeDocument/2006/relationships/diagramLayout" Target="../diagrams/layout2.xml"/><Relationship Id="rId9"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4.jpg"/></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13.xml"/><Relationship Id="rId3" Type="http://schemas.openxmlformats.org/officeDocument/2006/relationships/slide" Target="slide9.xml"/><Relationship Id="rId7" Type="http://schemas.openxmlformats.org/officeDocument/2006/relationships/slide" Target="slide20.xml"/><Relationship Id="rId12" Type="http://schemas.openxmlformats.org/officeDocument/2006/relationships/slide" Target="slide14.xml"/><Relationship Id="rId2" Type="http://schemas.openxmlformats.org/officeDocument/2006/relationships/notesSlide" Target="../notesSlides/notesSlide7.xml"/><Relationship Id="rId16" Type="http://schemas.openxmlformats.org/officeDocument/2006/relationships/slide" Target="slide21.xml"/><Relationship Id="rId1" Type="http://schemas.openxmlformats.org/officeDocument/2006/relationships/slideLayout" Target="../slideLayouts/slideLayout7.xml"/><Relationship Id="rId6" Type="http://schemas.openxmlformats.org/officeDocument/2006/relationships/slide" Target="slide16.xml"/><Relationship Id="rId11" Type="http://schemas.openxmlformats.org/officeDocument/2006/relationships/slide" Target="slide31.xml"/><Relationship Id="rId5" Type="http://schemas.openxmlformats.org/officeDocument/2006/relationships/slide" Target="slide12.xml"/><Relationship Id="rId15" Type="http://schemas.openxmlformats.org/officeDocument/2006/relationships/slide" Target="slide15.xml"/><Relationship Id="rId10" Type="http://schemas.openxmlformats.org/officeDocument/2006/relationships/slide" Target="slide27.xml"/><Relationship Id="rId4" Type="http://schemas.openxmlformats.org/officeDocument/2006/relationships/slide" Target="slide11.xml"/><Relationship Id="rId9" Type="http://schemas.openxmlformats.org/officeDocument/2006/relationships/slide" Target="slide26.xml"/><Relationship Id="rId14" Type="http://schemas.openxmlformats.org/officeDocument/2006/relationships/slide" Target="slide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1524483" y="3511000"/>
            <a:ext cx="9716121" cy="523220"/>
          </a:xfrm>
          <a:prstGeom prst="rect">
            <a:avLst/>
          </a:prstGeom>
          <a:solidFill>
            <a:schemeClr val="bg1"/>
          </a:solidFill>
        </p:spPr>
        <p:txBody>
          <a:bodyPr wrap="none">
            <a:spAutoFit/>
          </a:bodyPr>
          <a:lstStyle/>
          <a:p>
            <a:r>
              <a:rPr lang="en-US" altLang="zh-CN" sz="2800" b="1" dirty="0">
                <a:latin typeface="Raleway" panose="020B0003030101060003" pitchFamily="34" charset="0"/>
              </a:rPr>
              <a:t>A brief talk on the Development History of Neural Network</a:t>
            </a:r>
            <a:endParaRPr lang="id-ID" sz="2800" b="1" dirty="0">
              <a:latin typeface="Raleway" panose="020B0003030101060003" pitchFamily="34" charset="0"/>
            </a:endParaRPr>
          </a:p>
        </p:txBody>
      </p:sp>
      <p:sp>
        <p:nvSpPr>
          <p:cNvPr id="62" name="Oval 61"/>
          <p:cNvSpPr/>
          <p:nvPr/>
        </p:nvSpPr>
        <p:spPr>
          <a:xfrm>
            <a:off x="5697067" y="2762653"/>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p:cNvSpPr/>
          <p:nvPr/>
        </p:nvSpPr>
        <p:spPr>
          <a:xfrm>
            <a:off x="5945529" y="2762653"/>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p:cNvSpPr/>
          <p:nvPr/>
        </p:nvSpPr>
        <p:spPr>
          <a:xfrm>
            <a:off x="5821298" y="2477356"/>
            <a:ext cx="590097" cy="590096"/>
          </a:xfrm>
          <a:prstGeom prst="ellipse">
            <a:avLst/>
          </a:prstGeom>
          <a:solidFill>
            <a:srgbClr val="FF4343">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p:cNvGrpSpPr/>
          <p:nvPr/>
        </p:nvGrpSpPr>
        <p:grpSpPr>
          <a:xfrm>
            <a:off x="5800526" y="4057907"/>
            <a:ext cx="773681" cy="67506"/>
            <a:chOff x="5800526" y="4057907"/>
            <a:chExt cx="773681" cy="67506"/>
          </a:xfrm>
        </p:grpSpPr>
        <p:sp>
          <p:nvSpPr>
            <p:cNvPr id="15" name="Oval 14"/>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6"/>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8"/>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28606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ppt_w</p:attrName>
                                        </p:attrNameLst>
                                      </p:cBhvr>
                                      <p:tavLst>
                                        <p:tav tm="0">
                                          <p:val>
                                            <p:fltVal val="0"/>
                                          </p:val>
                                        </p:tav>
                                        <p:tav tm="100000">
                                          <p:val>
                                            <p:strVal val="#ppt_w"/>
                                          </p:val>
                                        </p:tav>
                                      </p:tavLst>
                                    </p:anim>
                                    <p:anim calcmode="lin" valueType="num">
                                      <p:cBhvr>
                                        <p:cTn id="14" dur="500" fill="hold"/>
                                        <p:tgtEl>
                                          <p:spTgt spid="62"/>
                                        </p:tgtEl>
                                        <p:attrNameLst>
                                          <p:attrName>ppt_h</p:attrName>
                                        </p:attrNameLst>
                                      </p:cBhvr>
                                      <p:tavLst>
                                        <p:tav tm="0">
                                          <p:val>
                                            <p:fltVal val="0"/>
                                          </p:val>
                                        </p:tav>
                                        <p:tav tm="100000">
                                          <p:val>
                                            <p:strVal val="#ppt_h"/>
                                          </p:val>
                                        </p:tav>
                                      </p:tavLst>
                                    </p:anim>
                                    <p:animEffect transition="in" filter="fade">
                                      <p:cBhvr>
                                        <p:cTn id="15" dur="500"/>
                                        <p:tgtEl>
                                          <p:spTgt spid="6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animEffect transition="in" filter="fade">
                                      <p:cBhvr>
                                        <p:cTn id="21" dur="500"/>
                                        <p:tgtEl>
                                          <p:spTgt spid="6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2" grpId="0" animBg="1"/>
      <p:bldP spid="63" grpId="0" animBg="1"/>
      <p:bldP spid="6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983F5B7-6085-41A7-98A4-181CC2C34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186" y="1699407"/>
            <a:ext cx="4286250" cy="3095625"/>
          </a:xfrm>
          <a:prstGeom prst="rect">
            <a:avLst/>
          </a:prstGeom>
        </p:spPr>
      </p:pic>
      <p:sp>
        <p:nvSpPr>
          <p:cNvPr id="7" name="矩形 6">
            <a:extLst>
              <a:ext uri="{FF2B5EF4-FFF2-40B4-BE49-F238E27FC236}">
                <a16:creationId xmlns:a16="http://schemas.microsoft.com/office/drawing/2014/main" id="{1EF56371-5183-4113-B2FC-24D299BEDFBD}"/>
              </a:ext>
            </a:extLst>
          </p:cNvPr>
          <p:cNvSpPr/>
          <p:nvPr/>
        </p:nvSpPr>
        <p:spPr>
          <a:xfrm>
            <a:off x="186559" y="422104"/>
            <a:ext cx="5848481" cy="400110"/>
          </a:xfrm>
          <a:prstGeom prst="rect">
            <a:avLst/>
          </a:prstGeom>
        </p:spPr>
        <p:txBody>
          <a:bodyPr wrap="square">
            <a:spAutoFit/>
          </a:bodyPr>
          <a:lstStyle/>
          <a:p>
            <a:r>
              <a:rPr lang="en-US" altLang="zh-CN" sz="2000" b="1" dirty="0">
                <a:solidFill>
                  <a:schemeClr val="tx1">
                    <a:lumMod val="75000"/>
                    <a:lumOff val="25000"/>
                  </a:schemeClr>
                </a:solidFill>
              </a:rPr>
              <a:t>1949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Donald Herb</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Hebb learning rate:</a:t>
            </a:r>
            <a:endParaRPr lang="zh-CN" altLang="en-US" sz="2000" b="1" dirty="0">
              <a:solidFill>
                <a:schemeClr val="tx1">
                  <a:lumMod val="75000"/>
                  <a:lumOff val="25000"/>
                </a:schemeClr>
              </a:solidFill>
            </a:endParaRPr>
          </a:p>
        </p:txBody>
      </p:sp>
      <p:grpSp>
        <p:nvGrpSpPr>
          <p:cNvPr id="11" name="组合 10">
            <a:extLst>
              <a:ext uri="{FF2B5EF4-FFF2-40B4-BE49-F238E27FC236}">
                <a16:creationId xmlns:a16="http://schemas.microsoft.com/office/drawing/2014/main" id="{0EBD36D1-A4C5-4FBD-9310-AFEA56FEA275}"/>
              </a:ext>
            </a:extLst>
          </p:cNvPr>
          <p:cNvGrpSpPr/>
          <p:nvPr/>
        </p:nvGrpSpPr>
        <p:grpSpPr>
          <a:xfrm>
            <a:off x="262362" y="1539679"/>
            <a:ext cx="8006994" cy="1661993"/>
            <a:chOff x="286216" y="720695"/>
            <a:chExt cx="8006994" cy="1661993"/>
          </a:xfrm>
        </p:grpSpPr>
        <p:sp>
          <p:nvSpPr>
            <p:cNvPr id="3" name="矩形 2">
              <a:extLst>
                <a:ext uri="{FF2B5EF4-FFF2-40B4-BE49-F238E27FC236}">
                  <a16:creationId xmlns:a16="http://schemas.microsoft.com/office/drawing/2014/main" id="{6CD098A3-DC47-40DF-AB4B-18AD34F3CFDB}"/>
                </a:ext>
              </a:extLst>
            </p:cNvPr>
            <p:cNvSpPr/>
            <p:nvPr/>
          </p:nvSpPr>
          <p:spPr>
            <a:xfrm>
              <a:off x="286216" y="720695"/>
              <a:ext cx="8006994" cy="1661993"/>
            </a:xfrm>
            <a:prstGeom prst="rect">
              <a:avLst/>
            </a:prstGeom>
          </p:spPr>
          <p:txBody>
            <a:bodyPr wrap="square">
              <a:spAutoFit/>
            </a:bodyPr>
            <a:lstStyle/>
            <a:p>
              <a:pPr lvl="0" eaLnBrk="0" fontAlgn="base" hangingPunct="0">
                <a:spcBef>
                  <a:spcPct val="0"/>
                </a:spcBef>
                <a:spcAft>
                  <a:spcPct val="0"/>
                </a:spcAft>
              </a:pPr>
              <a:br>
                <a:rPr lang="zh-CN" altLang="zh-CN" dirty="0">
                  <a:solidFill>
                    <a:srgbClr val="4F4F4F"/>
                  </a:solidFill>
                  <a:latin typeface="Arial" panose="020B0604020202020204" pitchFamily="34" charset="0"/>
                  <a:ea typeface="-apple-system"/>
                </a:rPr>
              </a:br>
              <a:r>
                <a:rPr lang="zh-CN" altLang="zh-CN" sz="3600" dirty="0">
                  <a:solidFill>
                    <a:srgbClr val="333333"/>
                  </a:solidFill>
                  <a:latin typeface="Arial" panose="020B0604020202020204" pitchFamily="34" charset="0"/>
                  <a:ea typeface="MathJax_Math-italic"/>
                </a:rPr>
                <a:t>W</a:t>
              </a:r>
              <a:r>
                <a:rPr lang="zh-CN" altLang="zh-CN" sz="2000" dirty="0">
                  <a:solidFill>
                    <a:srgbClr val="333333"/>
                  </a:solidFill>
                  <a:latin typeface="Arial" panose="020B0604020202020204" pitchFamily="34" charset="0"/>
                  <a:ea typeface="MathJax_Math-italic"/>
                </a:rPr>
                <a:t>ij</a:t>
              </a:r>
              <a:r>
                <a:rPr lang="zh-CN" altLang="zh-CN" sz="3600" dirty="0">
                  <a:solidFill>
                    <a:srgbClr val="333333"/>
                  </a:solidFill>
                  <a:latin typeface="Arial" panose="020B0604020202020204" pitchFamily="34" charset="0"/>
                  <a:ea typeface="MathJax_Main"/>
                </a:rPr>
                <a:t>(</a:t>
              </a:r>
              <a:r>
                <a:rPr lang="zh-CN" altLang="zh-CN" sz="3600" dirty="0">
                  <a:solidFill>
                    <a:srgbClr val="333333"/>
                  </a:solidFill>
                  <a:latin typeface="Arial" panose="020B0604020202020204" pitchFamily="34" charset="0"/>
                  <a:ea typeface="MathJax_Math-italic"/>
                </a:rPr>
                <a:t>t</a:t>
              </a:r>
              <a:r>
                <a:rPr lang="zh-CN" altLang="zh-CN" sz="3600" dirty="0">
                  <a:solidFill>
                    <a:srgbClr val="333333"/>
                  </a:solidFill>
                  <a:latin typeface="Arial" panose="020B0604020202020204" pitchFamily="34" charset="0"/>
                  <a:ea typeface="MathJax_Main"/>
                </a:rPr>
                <a:t>+1)=</a:t>
              </a:r>
              <a:r>
                <a:rPr lang="zh-CN" altLang="zh-CN" sz="3600" dirty="0">
                  <a:solidFill>
                    <a:srgbClr val="333333"/>
                  </a:solidFill>
                  <a:latin typeface="Arial" panose="020B0604020202020204" pitchFamily="34" charset="0"/>
                  <a:ea typeface="MathJax_Math-italic"/>
                </a:rPr>
                <a:t>W</a:t>
              </a:r>
              <a:r>
                <a:rPr lang="zh-CN" altLang="zh-CN" sz="2000" dirty="0">
                  <a:solidFill>
                    <a:srgbClr val="333333"/>
                  </a:solidFill>
                  <a:latin typeface="Arial" panose="020B0604020202020204" pitchFamily="34" charset="0"/>
                  <a:ea typeface="MathJax_Math-italic"/>
                </a:rPr>
                <a:t>ij</a:t>
              </a:r>
              <a:r>
                <a:rPr lang="zh-CN" altLang="zh-CN" sz="3600" dirty="0">
                  <a:solidFill>
                    <a:srgbClr val="333333"/>
                  </a:solidFill>
                  <a:latin typeface="Arial" panose="020B0604020202020204" pitchFamily="34" charset="0"/>
                  <a:ea typeface="MathJax_Main"/>
                </a:rPr>
                <a:t>(</a:t>
              </a:r>
              <a:r>
                <a:rPr lang="zh-CN" altLang="zh-CN" sz="3600" dirty="0">
                  <a:solidFill>
                    <a:srgbClr val="333333"/>
                  </a:solidFill>
                  <a:latin typeface="Arial" panose="020B0604020202020204" pitchFamily="34" charset="0"/>
                  <a:ea typeface="MathJax_Math-italic"/>
                </a:rPr>
                <a:t>t</a:t>
              </a:r>
              <a:r>
                <a:rPr lang="zh-CN" altLang="zh-CN" sz="3600" dirty="0">
                  <a:solidFill>
                    <a:srgbClr val="333333"/>
                  </a:solidFill>
                  <a:latin typeface="Arial" panose="020B0604020202020204" pitchFamily="34" charset="0"/>
                  <a:ea typeface="MathJax_Main"/>
                </a:rPr>
                <a:t>)+</a:t>
              </a:r>
              <a:r>
                <a:rPr lang="zh-CN" altLang="zh-CN" sz="3600" dirty="0">
                  <a:solidFill>
                    <a:srgbClr val="333333"/>
                  </a:solidFill>
                  <a:latin typeface="Arial" panose="020B0604020202020204" pitchFamily="34" charset="0"/>
                  <a:ea typeface="MathJax_Math-italic"/>
                </a:rPr>
                <a:t>a</a:t>
              </a:r>
              <a:r>
                <a:rPr lang="zh-CN" altLang="zh-CN" sz="3600" dirty="0">
                  <a:solidFill>
                    <a:srgbClr val="333333"/>
                  </a:solidFill>
                  <a:latin typeface="Arial" panose="020B0604020202020204" pitchFamily="34" charset="0"/>
                  <a:ea typeface="MathJax_Main"/>
                </a:rPr>
                <a:t>⋅</a:t>
              </a:r>
              <a:r>
                <a:rPr lang="zh-CN" altLang="zh-CN" sz="3600" dirty="0">
                  <a:solidFill>
                    <a:srgbClr val="333333"/>
                  </a:solidFill>
                  <a:latin typeface="Arial" panose="020B0604020202020204" pitchFamily="34" charset="0"/>
                  <a:ea typeface="MathJax_Math-italic"/>
                </a:rPr>
                <a:t>y</a:t>
              </a:r>
              <a:r>
                <a:rPr lang="zh-CN" altLang="zh-CN" sz="2000" dirty="0">
                  <a:solidFill>
                    <a:srgbClr val="333333"/>
                  </a:solidFill>
                  <a:latin typeface="Arial" panose="020B0604020202020204" pitchFamily="34" charset="0"/>
                  <a:ea typeface="MathJax_Math-italic"/>
                </a:rPr>
                <a:t>i</a:t>
              </a:r>
              <a:r>
                <a:rPr lang="zh-CN" altLang="zh-CN" sz="3600" dirty="0">
                  <a:solidFill>
                    <a:srgbClr val="333333"/>
                  </a:solidFill>
                  <a:latin typeface="Arial" panose="020B0604020202020204" pitchFamily="34" charset="0"/>
                  <a:ea typeface="MathJax_Main"/>
                </a:rPr>
                <a:t>⋅</a:t>
              </a:r>
              <a:r>
                <a:rPr lang="zh-CN" altLang="zh-CN" sz="3600" dirty="0">
                  <a:solidFill>
                    <a:srgbClr val="333333"/>
                  </a:solidFill>
                  <a:latin typeface="Arial" panose="020B0604020202020204" pitchFamily="34" charset="0"/>
                  <a:ea typeface="MathJax_Math-italic"/>
                </a:rPr>
                <a:t>y</a:t>
              </a:r>
              <a:r>
                <a:rPr lang="zh-CN" altLang="zh-CN" sz="2000" dirty="0">
                  <a:solidFill>
                    <a:srgbClr val="333333"/>
                  </a:solidFill>
                  <a:latin typeface="Arial" panose="020B0604020202020204" pitchFamily="34" charset="0"/>
                  <a:ea typeface="MathJax_Math-italic"/>
                </a:rPr>
                <a:t>j</a:t>
              </a:r>
              <a:endParaRPr lang="en-US" altLang="zh-CN" sz="2000" dirty="0">
                <a:solidFill>
                  <a:srgbClr val="333333"/>
                </a:solidFill>
                <a:latin typeface="Arial" panose="020B0604020202020204" pitchFamily="34" charset="0"/>
                <a:ea typeface="MathJax_Math-italic"/>
              </a:endParaRPr>
            </a:p>
            <a:p>
              <a:pPr lvl="0" eaLnBrk="0" fontAlgn="base" hangingPunct="0">
                <a:spcBef>
                  <a:spcPct val="0"/>
                </a:spcBef>
                <a:spcAft>
                  <a:spcPct val="0"/>
                </a:spcAft>
              </a:pPr>
              <a:endParaRPr lang="en-US" altLang="zh-CN" sz="4800" dirty="0">
                <a:latin typeface="Arial" panose="020B0604020202020204" pitchFamily="34" charset="0"/>
              </a:endParaRPr>
            </a:p>
          </p:txBody>
        </p:sp>
        <p:sp>
          <p:nvSpPr>
            <p:cNvPr id="2" name="椭圆 1">
              <a:extLst>
                <a:ext uri="{FF2B5EF4-FFF2-40B4-BE49-F238E27FC236}">
                  <a16:creationId xmlns:a16="http://schemas.microsoft.com/office/drawing/2014/main" id="{B7A3DAB1-196B-4906-8147-5AC686AD257D}"/>
                </a:ext>
              </a:extLst>
            </p:cNvPr>
            <p:cNvSpPr/>
            <p:nvPr/>
          </p:nvSpPr>
          <p:spPr>
            <a:xfrm>
              <a:off x="3706136" y="1073426"/>
              <a:ext cx="365760" cy="6318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1932A7E-2F75-4B24-B9F1-4C6F361FC3E9}"/>
                </a:ext>
              </a:extLst>
            </p:cNvPr>
            <p:cNvSpPr/>
            <p:nvPr/>
          </p:nvSpPr>
          <p:spPr>
            <a:xfrm>
              <a:off x="4171553" y="1073426"/>
              <a:ext cx="365760" cy="6318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箭头连接符 12">
            <a:extLst>
              <a:ext uri="{FF2B5EF4-FFF2-40B4-BE49-F238E27FC236}">
                <a16:creationId xmlns:a16="http://schemas.microsoft.com/office/drawing/2014/main" id="{A417A25D-561B-4C4A-93C2-4552A5470DD3}"/>
              </a:ext>
            </a:extLst>
          </p:cNvPr>
          <p:cNvCxnSpPr>
            <a:cxnSpLocks/>
          </p:cNvCxnSpPr>
          <p:nvPr/>
        </p:nvCxnSpPr>
        <p:spPr>
          <a:xfrm flipH="1">
            <a:off x="3808674" y="1539679"/>
            <a:ext cx="239368" cy="352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0DB4B128-661D-4C60-A321-104397A75D9D}"/>
              </a:ext>
            </a:extLst>
          </p:cNvPr>
          <p:cNvCxnSpPr>
            <a:cxnSpLocks/>
          </p:cNvCxnSpPr>
          <p:nvPr/>
        </p:nvCxnSpPr>
        <p:spPr>
          <a:xfrm flipH="1">
            <a:off x="4393775" y="1539678"/>
            <a:ext cx="239368" cy="352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6563183C-0479-4E93-9BAF-BBF45E0B93B1}"/>
              </a:ext>
            </a:extLst>
          </p:cNvPr>
          <p:cNvSpPr/>
          <p:nvPr/>
        </p:nvSpPr>
        <p:spPr>
          <a:xfrm>
            <a:off x="3571108" y="1162047"/>
            <a:ext cx="1007007" cy="369332"/>
          </a:xfrm>
          <a:prstGeom prst="rect">
            <a:avLst/>
          </a:prstGeom>
        </p:spPr>
        <p:txBody>
          <a:bodyPr wrap="none">
            <a:spAutoFit/>
          </a:bodyPr>
          <a:lstStyle/>
          <a:p>
            <a:r>
              <a:rPr lang="en-US" altLang="zh-CN" b="1" dirty="0">
                <a:solidFill>
                  <a:srgbClr val="FF0000"/>
                </a:solidFill>
              </a:rPr>
              <a:t>positive</a:t>
            </a:r>
            <a:endParaRPr lang="zh-CN" altLang="en-US" b="1" dirty="0">
              <a:solidFill>
                <a:srgbClr val="FF0000"/>
              </a:solidFill>
            </a:endParaRPr>
          </a:p>
        </p:txBody>
      </p:sp>
      <p:sp>
        <p:nvSpPr>
          <p:cNvPr id="18" name="矩形 17">
            <a:extLst>
              <a:ext uri="{FF2B5EF4-FFF2-40B4-BE49-F238E27FC236}">
                <a16:creationId xmlns:a16="http://schemas.microsoft.com/office/drawing/2014/main" id="{3429FFD0-A569-4127-930A-AB820157B0E1}"/>
              </a:ext>
            </a:extLst>
          </p:cNvPr>
          <p:cNvSpPr/>
          <p:nvPr/>
        </p:nvSpPr>
        <p:spPr>
          <a:xfrm>
            <a:off x="4578115" y="2876333"/>
            <a:ext cx="1154775" cy="369332"/>
          </a:xfrm>
          <a:prstGeom prst="rect">
            <a:avLst/>
          </a:prstGeom>
        </p:spPr>
        <p:txBody>
          <a:bodyPr wrap="square">
            <a:spAutoFit/>
          </a:bodyPr>
          <a:lstStyle/>
          <a:p>
            <a:r>
              <a:rPr lang="en-US" altLang="zh-CN" b="1">
                <a:solidFill>
                  <a:srgbClr val="FF0000"/>
                </a:solidFill>
              </a:rPr>
              <a:t>negateiv</a:t>
            </a:r>
            <a:endParaRPr lang="zh-CN" altLang="en-US" b="1" dirty="0">
              <a:solidFill>
                <a:srgbClr val="FF0000"/>
              </a:solidFill>
            </a:endParaRPr>
          </a:p>
        </p:txBody>
      </p:sp>
      <p:sp>
        <p:nvSpPr>
          <p:cNvPr id="19" name="矩形 18">
            <a:extLst>
              <a:ext uri="{FF2B5EF4-FFF2-40B4-BE49-F238E27FC236}">
                <a16:creationId xmlns:a16="http://schemas.microsoft.com/office/drawing/2014/main" id="{5504844B-4AAD-4D3F-9446-FAA78749C554}"/>
              </a:ext>
            </a:extLst>
          </p:cNvPr>
          <p:cNvSpPr/>
          <p:nvPr/>
        </p:nvSpPr>
        <p:spPr>
          <a:xfrm>
            <a:off x="4495306" y="1154903"/>
            <a:ext cx="1007007" cy="369332"/>
          </a:xfrm>
          <a:prstGeom prst="rect">
            <a:avLst/>
          </a:prstGeom>
        </p:spPr>
        <p:txBody>
          <a:bodyPr wrap="none">
            <a:spAutoFit/>
          </a:bodyPr>
          <a:lstStyle/>
          <a:p>
            <a:r>
              <a:rPr lang="en-US" altLang="zh-CN" b="1" dirty="0">
                <a:solidFill>
                  <a:srgbClr val="FF0000"/>
                </a:solidFill>
              </a:rPr>
              <a:t>positive</a:t>
            </a:r>
            <a:endParaRPr lang="zh-CN" altLang="en-US" b="1" dirty="0">
              <a:solidFill>
                <a:srgbClr val="FF0000"/>
              </a:solidFill>
            </a:endParaRPr>
          </a:p>
        </p:txBody>
      </p:sp>
      <p:sp>
        <p:nvSpPr>
          <p:cNvPr id="20" name="矩形 19">
            <a:extLst>
              <a:ext uri="{FF2B5EF4-FFF2-40B4-BE49-F238E27FC236}">
                <a16:creationId xmlns:a16="http://schemas.microsoft.com/office/drawing/2014/main" id="{43259745-E6C1-4E1D-A199-2C54BEAB675E}"/>
              </a:ext>
            </a:extLst>
          </p:cNvPr>
          <p:cNvSpPr/>
          <p:nvPr/>
        </p:nvSpPr>
        <p:spPr>
          <a:xfrm>
            <a:off x="445714" y="1103623"/>
            <a:ext cx="1040670" cy="369332"/>
          </a:xfrm>
          <a:prstGeom prst="rect">
            <a:avLst/>
          </a:prstGeom>
        </p:spPr>
        <p:txBody>
          <a:bodyPr wrap="none">
            <a:spAutoFit/>
          </a:bodyPr>
          <a:lstStyle/>
          <a:p>
            <a:r>
              <a:rPr lang="en-US" altLang="zh-CN" b="1" dirty="0">
                <a:solidFill>
                  <a:srgbClr val="FF0000"/>
                </a:solidFill>
              </a:rPr>
              <a:t>increase</a:t>
            </a:r>
            <a:endParaRPr lang="zh-CN" altLang="en-US" b="1" dirty="0">
              <a:solidFill>
                <a:srgbClr val="FF0000"/>
              </a:solidFill>
            </a:endParaRPr>
          </a:p>
        </p:txBody>
      </p:sp>
      <p:cxnSp>
        <p:nvCxnSpPr>
          <p:cNvPr id="21" name="直接箭头连接符 20">
            <a:extLst>
              <a:ext uri="{FF2B5EF4-FFF2-40B4-BE49-F238E27FC236}">
                <a16:creationId xmlns:a16="http://schemas.microsoft.com/office/drawing/2014/main" id="{5F54ADF3-A868-4CED-8081-44C4CA434992}"/>
              </a:ext>
            </a:extLst>
          </p:cNvPr>
          <p:cNvCxnSpPr>
            <a:cxnSpLocks/>
          </p:cNvCxnSpPr>
          <p:nvPr/>
        </p:nvCxnSpPr>
        <p:spPr>
          <a:xfrm flipH="1">
            <a:off x="578012" y="1471896"/>
            <a:ext cx="239368" cy="352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9906E029-FDAF-4A83-9E5B-42A63CD19552}"/>
              </a:ext>
            </a:extLst>
          </p:cNvPr>
          <p:cNvCxnSpPr>
            <a:cxnSpLocks/>
          </p:cNvCxnSpPr>
          <p:nvPr/>
        </p:nvCxnSpPr>
        <p:spPr>
          <a:xfrm flipH="1" flipV="1">
            <a:off x="4321059" y="2580093"/>
            <a:ext cx="312084" cy="414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EA9FE5D9-4819-471E-82E7-0E2A0D68C835}"/>
              </a:ext>
            </a:extLst>
          </p:cNvPr>
          <p:cNvCxnSpPr>
            <a:cxnSpLocks/>
          </p:cNvCxnSpPr>
          <p:nvPr/>
        </p:nvCxnSpPr>
        <p:spPr>
          <a:xfrm flipH="1" flipV="1">
            <a:off x="3865162" y="2599461"/>
            <a:ext cx="312084" cy="414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E07DC77C-856C-4D61-9C10-A84A6690F702}"/>
              </a:ext>
            </a:extLst>
          </p:cNvPr>
          <p:cNvSpPr/>
          <p:nvPr/>
        </p:nvSpPr>
        <p:spPr>
          <a:xfrm>
            <a:off x="3576904" y="2905003"/>
            <a:ext cx="1007007" cy="369332"/>
          </a:xfrm>
          <a:prstGeom prst="rect">
            <a:avLst/>
          </a:prstGeom>
        </p:spPr>
        <p:txBody>
          <a:bodyPr wrap="none">
            <a:spAutoFit/>
          </a:bodyPr>
          <a:lstStyle/>
          <a:p>
            <a:r>
              <a:rPr lang="en-US" altLang="zh-CN" b="1" dirty="0">
                <a:solidFill>
                  <a:srgbClr val="FF0000"/>
                </a:solidFill>
              </a:rPr>
              <a:t>positive</a:t>
            </a:r>
            <a:endParaRPr lang="zh-CN" altLang="en-US" b="1" dirty="0">
              <a:solidFill>
                <a:srgbClr val="FF0000"/>
              </a:solidFill>
            </a:endParaRPr>
          </a:p>
        </p:txBody>
      </p:sp>
      <p:sp>
        <p:nvSpPr>
          <p:cNvPr id="29" name="矩形 28">
            <a:extLst>
              <a:ext uri="{FF2B5EF4-FFF2-40B4-BE49-F238E27FC236}">
                <a16:creationId xmlns:a16="http://schemas.microsoft.com/office/drawing/2014/main" id="{EBC4D500-4EB6-4A7E-9531-D30B3A0F1E9D}"/>
              </a:ext>
            </a:extLst>
          </p:cNvPr>
          <p:cNvSpPr/>
          <p:nvPr/>
        </p:nvSpPr>
        <p:spPr>
          <a:xfrm>
            <a:off x="581750" y="2822574"/>
            <a:ext cx="1637252" cy="369332"/>
          </a:xfrm>
          <a:prstGeom prst="rect">
            <a:avLst/>
          </a:prstGeom>
        </p:spPr>
        <p:txBody>
          <a:bodyPr wrap="square">
            <a:spAutoFit/>
          </a:bodyPr>
          <a:lstStyle/>
          <a:p>
            <a:r>
              <a:rPr lang="en-US" altLang="zh-CN" b="1" dirty="0">
                <a:solidFill>
                  <a:srgbClr val="FF0000"/>
                </a:solidFill>
              </a:rPr>
              <a:t>smaller</a:t>
            </a:r>
            <a:endParaRPr lang="zh-CN" altLang="en-US" b="1" dirty="0">
              <a:solidFill>
                <a:srgbClr val="FF0000"/>
              </a:solidFill>
            </a:endParaRPr>
          </a:p>
        </p:txBody>
      </p:sp>
      <p:cxnSp>
        <p:nvCxnSpPr>
          <p:cNvPr id="30" name="直接箭头连接符 29">
            <a:extLst>
              <a:ext uri="{FF2B5EF4-FFF2-40B4-BE49-F238E27FC236}">
                <a16:creationId xmlns:a16="http://schemas.microsoft.com/office/drawing/2014/main" id="{4241FA15-9360-4120-856C-13C8E97BC9C0}"/>
              </a:ext>
            </a:extLst>
          </p:cNvPr>
          <p:cNvCxnSpPr>
            <a:cxnSpLocks/>
          </p:cNvCxnSpPr>
          <p:nvPr/>
        </p:nvCxnSpPr>
        <p:spPr>
          <a:xfrm flipH="1" flipV="1">
            <a:off x="562564" y="2359008"/>
            <a:ext cx="312084" cy="414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动作按钮: 转到主页 30">
            <a:hlinkClick r:id="rId4" action="ppaction://hlinksldjump" highlightClick="1"/>
            <a:extLst>
              <a:ext uri="{FF2B5EF4-FFF2-40B4-BE49-F238E27FC236}">
                <a16:creationId xmlns:a16="http://schemas.microsoft.com/office/drawing/2014/main" id="{899B10B7-1E38-4344-91FD-E8E1BF135413}"/>
              </a:ext>
            </a:extLst>
          </p:cNvPr>
          <p:cNvSpPr/>
          <p:nvPr/>
        </p:nvSpPr>
        <p:spPr>
          <a:xfrm>
            <a:off x="11550316" y="6265935"/>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A118405D-7215-40AB-821C-9D41E99F2F04}"/>
              </a:ext>
            </a:extLst>
          </p:cNvPr>
          <p:cNvSpPr/>
          <p:nvPr/>
        </p:nvSpPr>
        <p:spPr>
          <a:xfrm>
            <a:off x="186559" y="3797489"/>
            <a:ext cx="6096000" cy="1569660"/>
          </a:xfrm>
          <a:prstGeom prst="rect">
            <a:avLst/>
          </a:prstGeom>
        </p:spPr>
        <p:txBody>
          <a:bodyPr>
            <a:spAutoFit/>
          </a:bodyPr>
          <a:lstStyle/>
          <a:p>
            <a:pPr lvl="0" eaLnBrk="0" fontAlgn="base" hangingPunct="0">
              <a:spcBef>
                <a:spcPct val="0"/>
              </a:spcBef>
              <a:spcAft>
                <a:spcPct val="0"/>
              </a:spcAft>
            </a:pPr>
            <a:r>
              <a:rPr lang="zh-CN" altLang="zh-CN" sz="3200" dirty="0">
                <a:solidFill>
                  <a:srgbClr val="333333"/>
                </a:solidFill>
                <a:latin typeface="Arial" panose="020B0604020202020204" pitchFamily="34" charset="0"/>
                <a:ea typeface="MathJax_Math-italic"/>
              </a:rPr>
              <a:t>W</a:t>
            </a:r>
            <a:r>
              <a:rPr lang="zh-CN" altLang="zh-CN" dirty="0">
                <a:solidFill>
                  <a:srgbClr val="333333"/>
                </a:solidFill>
                <a:latin typeface="Arial" panose="020B0604020202020204" pitchFamily="34" charset="0"/>
                <a:ea typeface="MathJax_Math-italic"/>
              </a:rPr>
              <a:t>ij</a:t>
            </a:r>
            <a:r>
              <a:rPr lang="zh-CN" altLang="en-US" sz="2000" dirty="0">
                <a:solidFill>
                  <a:srgbClr val="333333"/>
                </a:solidFill>
                <a:latin typeface="Arial" panose="020B0604020202020204" pitchFamily="34" charset="0"/>
                <a:ea typeface="MathJax_Math-italic"/>
              </a:rPr>
              <a:t>：</a:t>
            </a:r>
            <a:r>
              <a:rPr lang="en-US" altLang="zh-CN" dirty="0">
                <a:solidFill>
                  <a:schemeClr val="tx1">
                    <a:lumMod val="75000"/>
                    <a:lumOff val="25000"/>
                  </a:schemeClr>
                </a:solidFill>
              </a:rPr>
              <a:t>the connection weight of neuron j to neuron </a:t>
            </a:r>
            <a:r>
              <a:rPr lang="en-US" altLang="zh-CN" dirty="0" err="1">
                <a:solidFill>
                  <a:schemeClr val="tx1">
                    <a:lumMod val="75000"/>
                    <a:lumOff val="25000"/>
                  </a:schemeClr>
                </a:solidFill>
              </a:rPr>
              <a:t>i</a:t>
            </a:r>
            <a:r>
              <a:rPr lang="en-US" altLang="zh-CN" dirty="0">
                <a:solidFill>
                  <a:schemeClr val="tx1">
                    <a:lumMod val="75000"/>
                    <a:lumOff val="25000"/>
                  </a:schemeClr>
                </a:solidFill>
              </a:rPr>
              <a:t>;</a:t>
            </a:r>
          </a:p>
          <a:p>
            <a:pPr lvl="0" eaLnBrk="0" fontAlgn="base" hangingPunct="0">
              <a:spcBef>
                <a:spcPct val="0"/>
              </a:spcBef>
              <a:spcAft>
                <a:spcPct val="0"/>
              </a:spcAft>
            </a:pPr>
            <a:r>
              <a:rPr lang="zh-CN" altLang="zh-CN" sz="3200" dirty="0">
                <a:solidFill>
                  <a:srgbClr val="333333"/>
                </a:solidFill>
                <a:latin typeface="Arial" panose="020B0604020202020204" pitchFamily="34" charset="0"/>
                <a:ea typeface="MathJax_Math-italic"/>
              </a:rPr>
              <a:t>y</a:t>
            </a:r>
            <a:r>
              <a:rPr lang="zh-CN" altLang="zh-CN" dirty="0">
                <a:solidFill>
                  <a:srgbClr val="333333"/>
                </a:solidFill>
                <a:latin typeface="Arial" panose="020B0604020202020204" pitchFamily="34" charset="0"/>
                <a:ea typeface="MathJax_Math-italic"/>
              </a:rPr>
              <a:t>i</a:t>
            </a:r>
            <a:r>
              <a:rPr lang="zh-CN" altLang="en-US" sz="2000" dirty="0">
                <a:solidFill>
                  <a:srgbClr val="333333"/>
                </a:solidFill>
                <a:latin typeface="Arial" panose="020B0604020202020204" pitchFamily="34" charset="0"/>
                <a:ea typeface="MathJax_Math-italic"/>
              </a:rPr>
              <a:t>，</a:t>
            </a:r>
            <a:r>
              <a:rPr lang="zh-CN" altLang="zh-CN" sz="3200" dirty="0">
                <a:solidFill>
                  <a:srgbClr val="333333"/>
                </a:solidFill>
                <a:latin typeface="Arial" panose="020B0604020202020204" pitchFamily="34" charset="0"/>
                <a:ea typeface="MathJax_Math-italic"/>
              </a:rPr>
              <a:t>y</a:t>
            </a:r>
            <a:r>
              <a:rPr lang="zh-CN" altLang="zh-CN" dirty="0">
                <a:solidFill>
                  <a:srgbClr val="333333"/>
                </a:solidFill>
                <a:latin typeface="Arial" panose="020B0604020202020204" pitchFamily="34" charset="0"/>
                <a:ea typeface="MathJax_Math-italic"/>
              </a:rPr>
              <a:t>j</a:t>
            </a:r>
            <a:r>
              <a:rPr lang="zh-CN" altLang="en-US" sz="2000" dirty="0">
                <a:solidFill>
                  <a:srgbClr val="333333"/>
                </a:solidFill>
                <a:latin typeface="Arial" panose="020B0604020202020204" pitchFamily="34" charset="0"/>
                <a:ea typeface="MathJax_Math-italic"/>
              </a:rPr>
              <a:t>：</a:t>
            </a:r>
            <a:r>
              <a:rPr lang="en-US" altLang="zh-CN" sz="2000" dirty="0">
                <a:solidFill>
                  <a:srgbClr val="333333"/>
                </a:solidFill>
                <a:latin typeface="Arial" panose="020B0604020202020204" pitchFamily="34" charset="0"/>
                <a:ea typeface="-apple-system"/>
              </a:rPr>
              <a:t> </a:t>
            </a:r>
            <a:r>
              <a:rPr lang="en-US" altLang="zh-CN" dirty="0">
                <a:solidFill>
                  <a:schemeClr val="tx1">
                    <a:lumMod val="75000"/>
                    <a:lumOff val="25000"/>
                  </a:schemeClr>
                </a:solidFill>
              </a:rPr>
              <a:t>output of two neurons ;</a:t>
            </a:r>
          </a:p>
          <a:p>
            <a:pPr lvl="0" eaLnBrk="0" fontAlgn="base" hangingPunct="0">
              <a:spcBef>
                <a:spcPct val="0"/>
              </a:spcBef>
              <a:spcAft>
                <a:spcPct val="0"/>
              </a:spcAft>
            </a:pPr>
            <a:r>
              <a:rPr lang="zh-CN" altLang="zh-CN" sz="3200" dirty="0">
                <a:solidFill>
                  <a:srgbClr val="333333"/>
                </a:solidFill>
                <a:latin typeface="Arial" panose="020B0604020202020204" pitchFamily="34" charset="0"/>
                <a:ea typeface="MathJax_Math-italic"/>
              </a:rPr>
              <a:t>a</a:t>
            </a:r>
            <a:r>
              <a:rPr lang="zh-CN" altLang="en-US" sz="2000" dirty="0">
                <a:solidFill>
                  <a:srgbClr val="333333"/>
                </a:solidFill>
                <a:latin typeface="Arial" panose="020B0604020202020204" pitchFamily="34" charset="0"/>
                <a:ea typeface="-apple-system"/>
              </a:rPr>
              <a:t>：</a:t>
            </a:r>
            <a:r>
              <a:rPr lang="en-US" altLang="zh-CN" dirty="0">
                <a:solidFill>
                  <a:schemeClr val="tx1">
                    <a:lumMod val="75000"/>
                    <a:lumOff val="25000"/>
                  </a:schemeClr>
                </a:solidFill>
              </a:rPr>
              <a:t>the constant of the learning rate;</a:t>
            </a:r>
          </a:p>
        </p:txBody>
      </p:sp>
    </p:spTree>
    <p:extLst>
      <p:ext uri="{BB962C8B-B14F-4D97-AF65-F5344CB8AC3E}">
        <p14:creationId xmlns:p14="http://schemas.microsoft.com/office/powerpoint/2010/main" val="389530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1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19" grpId="0"/>
      <p:bldP spid="20" grpId="0"/>
      <p:bldP spid="28" grpId="0"/>
      <p:bldP spid="29"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8">
            <a:extLst>
              <a:ext uri="{FF2B5EF4-FFF2-40B4-BE49-F238E27FC236}">
                <a16:creationId xmlns:a16="http://schemas.microsoft.com/office/drawing/2014/main" id="{9511C4FD-B138-4451-9AB8-864EA64E616B}"/>
              </a:ext>
            </a:extLst>
          </p:cNvPr>
          <p:cNvSpPr txBox="1"/>
          <p:nvPr/>
        </p:nvSpPr>
        <p:spPr>
          <a:xfrm>
            <a:off x="186559" y="1507962"/>
            <a:ext cx="6751530" cy="143045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err="1">
                <a:solidFill>
                  <a:schemeClr val="tx1">
                    <a:lumMod val="75000"/>
                    <a:lumOff val="25000"/>
                  </a:schemeClr>
                </a:solidFill>
              </a:rPr>
              <a:t>Basied</a:t>
            </a:r>
            <a:r>
              <a:rPr lang="en-US" sz="2000" dirty="0">
                <a:solidFill>
                  <a:schemeClr val="tx1">
                    <a:lumMod val="75000"/>
                    <a:lumOff val="25000"/>
                  </a:schemeClr>
                </a:solidFill>
              </a:rPr>
              <a:t> on M-P </a:t>
            </a:r>
            <a:r>
              <a:rPr lang="en-US" sz="2000" dirty="0" err="1">
                <a:solidFill>
                  <a:schemeClr val="tx1">
                    <a:lumMod val="75000"/>
                    <a:lumOff val="25000"/>
                  </a:schemeClr>
                </a:solidFill>
              </a:rPr>
              <a:t>mudel</a:t>
            </a:r>
            <a:r>
              <a:rPr lang="en-US" sz="2000" dirty="0">
                <a:solidFill>
                  <a:schemeClr val="tx1">
                    <a:lumMod val="75000"/>
                    <a:lumOff val="25000"/>
                  </a:schemeClr>
                </a:solidFill>
              </a:rPr>
              <a:t>;</a:t>
            </a:r>
          </a:p>
          <a:p>
            <a:pPr marL="342900" indent="-342900">
              <a:lnSpc>
                <a:spcPct val="150000"/>
              </a:lnSpc>
              <a:buFont typeface="Wingdings" panose="05000000000000000000" pitchFamily="2" charset="2"/>
              <a:buChar char="Ø"/>
            </a:pPr>
            <a:r>
              <a:rPr lang="en-US" sz="2000" dirty="0">
                <a:solidFill>
                  <a:schemeClr val="tx1">
                    <a:lumMod val="75000"/>
                    <a:lumOff val="25000"/>
                  </a:schemeClr>
                </a:solidFill>
              </a:rPr>
              <a:t>A neural network structure with one calculation layer characteristics.</a:t>
            </a:r>
            <a:endParaRPr lang="id-ID" sz="2000" dirty="0">
              <a:solidFill>
                <a:schemeClr val="tx1">
                  <a:lumMod val="75000"/>
                  <a:lumOff val="25000"/>
                </a:schemeClr>
              </a:solidFill>
            </a:endParaRPr>
          </a:p>
        </p:txBody>
      </p:sp>
      <p:sp>
        <p:nvSpPr>
          <p:cNvPr id="13" name="矩形 12">
            <a:extLst>
              <a:ext uri="{FF2B5EF4-FFF2-40B4-BE49-F238E27FC236}">
                <a16:creationId xmlns:a16="http://schemas.microsoft.com/office/drawing/2014/main" id="{004210E3-C6CF-491F-9337-E39B3CD414A9}"/>
              </a:ext>
            </a:extLst>
          </p:cNvPr>
          <p:cNvSpPr/>
          <p:nvPr/>
        </p:nvSpPr>
        <p:spPr>
          <a:xfrm>
            <a:off x="186559" y="422104"/>
            <a:ext cx="5848481" cy="400110"/>
          </a:xfrm>
          <a:prstGeom prst="rect">
            <a:avLst/>
          </a:prstGeom>
        </p:spPr>
        <p:txBody>
          <a:bodyPr wrap="square">
            <a:spAutoFit/>
          </a:bodyPr>
          <a:lstStyle/>
          <a:p>
            <a:r>
              <a:rPr lang="en-US" altLang="zh-CN" sz="2000" dirty="0">
                <a:latin typeface="PT Sans" panose="020B0503020203020204"/>
              </a:rPr>
              <a:t>1958</a:t>
            </a:r>
            <a:r>
              <a:rPr lang="en-US" altLang="zh-CN" sz="2000" b="1" dirty="0">
                <a:solidFill>
                  <a:schemeClr val="tx1">
                    <a:lumMod val="75000"/>
                    <a:lumOff val="25000"/>
                  </a:schemeClr>
                </a:solidFill>
              </a:rPr>
              <a:t>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Frank Rosenblatt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Perceptron:</a:t>
            </a:r>
            <a:endParaRPr lang="zh-CN" altLang="en-US" sz="2000" b="1" dirty="0">
              <a:solidFill>
                <a:schemeClr val="tx1">
                  <a:lumMod val="75000"/>
                  <a:lumOff val="25000"/>
                </a:schemeClr>
              </a:solidFill>
            </a:endParaRPr>
          </a:p>
        </p:txBody>
      </p:sp>
      <p:grpSp>
        <p:nvGrpSpPr>
          <p:cNvPr id="15" name="组合 14">
            <a:extLst>
              <a:ext uri="{FF2B5EF4-FFF2-40B4-BE49-F238E27FC236}">
                <a16:creationId xmlns:a16="http://schemas.microsoft.com/office/drawing/2014/main" id="{6C6F999F-75FD-4298-9CBC-22A015AA9536}"/>
              </a:ext>
            </a:extLst>
          </p:cNvPr>
          <p:cNvGrpSpPr/>
          <p:nvPr/>
        </p:nvGrpSpPr>
        <p:grpSpPr>
          <a:xfrm>
            <a:off x="5978832" y="694716"/>
            <a:ext cx="5378610" cy="3915387"/>
            <a:chOff x="6444235" y="55659"/>
            <a:chExt cx="5378610" cy="3915387"/>
          </a:xfrm>
        </p:grpSpPr>
        <p:pic>
          <p:nvPicPr>
            <p:cNvPr id="9" name="图片 8">
              <a:extLst>
                <a:ext uri="{FF2B5EF4-FFF2-40B4-BE49-F238E27FC236}">
                  <a16:creationId xmlns:a16="http://schemas.microsoft.com/office/drawing/2014/main" id="{2439AF2B-AC5B-44E7-94B8-B7599B1E30EB}"/>
                </a:ext>
              </a:extLst>
            </p:cNvPr>
            <p:cNvPicPr>
              <a:picLocks noChangeAspect="1"/>
            </p:cNvPicPr>
            <p:nvPr/>
          </p:nvPicPr>
          <p:blipFill rotWithShape="1">
            <a:blip r:embed="rId3"/>
            <a:srcRect l="-10324" t="-4689" r="43618" b="1991"/>
            <a:stretch/>
          </p:blipFill>
          <p:spPr>
            <a:xfrm>
              <a:off x="6444235" y="55659"/>
              <a:ext cx="3956071" cy="3800723"/>
            </a:xfrm>
            <a:prstGeom prst="rect">
              <a:avLst/>
            </a:prstGeom>
          </p:spPr>
        </p:pic>
        <p:pic>
          <p:nvPicPr>
            <p:cNvPr id="14" name="图片 13">
              <a:extLst>
                <a:ext uri="{FF2B5EF4-FFF2-40B4-BE49-F238E27FC236}">
                  <a16:creationId xmlns:a16="http://schemas.microsoft.com/office/drawing/2014/main" id="{34E5AD2B-B798-468E-9367-6CC50C13B12C}"/>
                </a:ext>
              </a:extLst>
            </p:cNvPr>
            <p:cNvPicPr>
              <a:picLocks noChangeAspect="1"/>
            </p:cNvPicPr>
            <p:nvPr/>
          </p:nvPicPr>
          <p:blipFill>
            <a:blip r:embed="rId4"/>
            <a:stretch>
              <a:fillRect/>
            </a:stretch>
          </p:blipFill>
          <p:spPr>
            <a:xfrm>
              <a:off x="8041420" y="3513846"/>
              <a:ext cx="3781425" cy="457200"/>
            </a:xfrm>
            <a:prstGeom prst="rect">
              <a:avLst/>
            </a:prstGeom>
          </p:spPr>
        </p:pic>
      </p:grpSp>
      <p:grpSp>
        <p:nvGrpSpPr>
          <p:cNvPr id="19" name="组合 18">
            <a:extLst>
              <a:ext uri="{FF2B5EF4-FFF2-40B4-BE49-F238E27FC236}">
                <a16:creationId xmlns:a16="http://schemas.microsoft.com/office/drawing/2014/main" id="{440EEC6A-B9D0-4DCB-988B-6CF79EFEE574}"/>
              </a:ext>
            </a:extLst>
          </p:cNvPr>
          <p:cNvGrpSpPr/>
          <p:nvPr/>
        </p:nvGrpSpPr>
        <p:grpSpPr>
          <a:xfrm>
            <a:off x="6593408" y="790937"/>
            <a:ext cx="5233905" cy="4030307"/>
            <a:chOff x="6156962" y="822214"/>
            <a:chExt cx="5233905" cy="4030307"/>
          </a:xfrm>
        </p:grpSpPr>
        <p:pic>
          <p:nvPicPr>
            <p:cNvPr id="16" name="图片 15">
              <a:extLst>
                <a:ext uri="{FF2B5EF4-FFF2-40B4-BE49-F238E27FC236}">
                  <a16:creationId xmlns:a16="http://schemas.microsoft.com/office/drawing/2014/main" id="{1F59A364-5081-4057-A6E0-2668057433E6}"/>
                </a:ext>
              </a:extLst>
            </p:cNvPr>
            <p:cNvPicPr>
              <a:picLocks noChangeAspect="1"/>
            </p:cNvPicPr>
            <p:nvPr/>
          </p:nvPicPr>
          <p:blipFill rotWithShape="1">
            <a:blip r:embed="rId5"/>
            <a:srcRect r="41313" b="1475"/>
            <a:stretch/>
          </p:blipFill>
          <p:spPr>
            <a:xfrm>
              <a:off x="6156962" y="822214"/>
              <a:ext cx="3532847" cy="3800724"/>
            </a:xfrm>
            <a:prstGeom prst="rect">
              <a:avLst/>
            </a:prstGeom>
          </p:spPr>
        </p:pic>
        <p:pic>
          <p:nvPicPr>
            <p:cNvPr id="18" name="图片 17">
              <a:extLst>
                <a:ext uri="{FF2B5EF4-FFF2-40B4-BE49-F238E27FC236}">
                  <a16:creationId xmlns:a16="http://schemas.microsoft.com/office/drawing/2014/main" id="{03167779-312C-47F1-93FC-89D6643F5769}"/>
                </a:ext>
              </a:extLst>
            </p:cNvPr>
            <p:cNvPicPr>
              <a:picLocks noChangeAspect="1"/>
            </p:cNvPicPr>
            <p:nvPr/>
          </p:nvPicPr>
          <p:blipFill>
            <a:blip r:embed="rId6"/>
            <a:stretch>
              <a:fillRect/>
            </a:stretch>
          </p:blipFill>
          <p:spPr>
            <a:xfrm>
              <a:off x="7523717" y="4138146"/>
              <a:ext cx="3867150" cy="714375"/>
            </a:xfrm>
            <a:prstGeom prst="rect">
              <a:avLst/>
            </a:prstGeom>
          </p:spPr>
        </p:pic>
      </p:grpSp>
      <p:grpSp>
        <p:nvGrpSpPr>
          <p:cNvPr id="22" name="组合 21">
            <a:extLst>
              <a:ext uri="{FF2B5EF4-FFF2-40B4-BE49-F238E27FC236}">
                <a16:creationId xmlns:a16="http://schemas.microsoft.com/office/drawing/2014/main" id="{9A800E4C-C723-4B46-BE76-8FA27E293999}"/>
              </a:ext>
            </a:extLst>
          </p:cNvPr>
          <p:cNvGrpSpPr/>
          <p:nvPr/>
        </p:nvGrpSpPr>
        <p:grpSpPr>
          <a:xfrm>
            <a:off x="6593408" y="793161"/>
            <a:ext cx="5598592" cy="4098048"/>
            <a:chOff x="4971936" y="1599766"/>
            <a:chExt cx="5598592" cy="4098048"/>
          </a:xfrm>
        </p:grpSpPr>
        <p:pic>
          <p:nvPicPr>
            <p:cNvPr id="17" name="图片 16">
              <a:extLst>
                <a:ext uri="{FF2B5EF4-FFF2-40B4-BE49-F238E27FC236}">
                  <a16:creationId xmlns:a16="http://schemas.microsoft.com/office/drawing/2014/main" id="{9B674605-790F-456F-9090-24E6B4E86006}"/>
                </a:ext>
              </a:extLst>
            </p:cNvPr>
            <p:cNvPicPr>
              <a:picLocks noChangeAspect="1"/>
            </p:cNvPicPr>
            <p:nvPr/>
          </p:nvPicPr>
          <p:blipFill rotWithShape="1">
            <a:blip r:embed="rId7"/>
            <a:srcRect t="1" r="45774" b="8863"/>
            <a:stretch/>
          </p:blipFill>
          <p:spPr>
            <a:xfrm>
              <a:off x="4971936" y="1599766"/>
              <a:ext cx="3532847" cy="3828159"/>
            </a:xfrm>
            <a:prstGeom prst="rect">
              <a:avLst/>
            </a:prstGeom>
          </p:spPr>
        </p:pic>
        <p:pic>
          <p:nvPicPr>
            <p:cNvPr id="20" name="图片 19">
              <a:extLst>
                <a:ext uri="{FF2B5EF4-FFF2-40B4-BE49-F238E27FC236}">
                  <a16:creationId xmlns:a16="http://schemas.microsoft.com/office/drawing/2014/main" id="{F934DC57-B9EA-478D-AF74-DB7BEA294361}"/>
                </a:ext>
              </a:extLst>
            </p:cNvPr>
            <p:cNvPicPr>
              <a:picLocks noChangeAspect="1"/>
            </p:cNvPicPr>
            <p:nvPr/>
          </p:nvPicPr>
          <p:blipFill>
            <a:blip r:embed="rId8"/>
            <a:stretch>
              <a:fillRect/>
            </a:stretch>
          </p:blipFill>
          <p:spPr>
            <a:xfrm>
              <a:off x="6268590" y="4866047"/>
              <a:ext cx="4301938" cy="831767"/>
            </a:xfrm>
            <a:prstGeom prst="rect">
              <a:avLst/>
            </a:prstGeom>
          </p:spPr>
        </p:pic>
      </p:grpSp>
      <p:sp>
        <p:nvSpPr>
          <p:cNvPr id="23" name="矩形 22">
            <a:extLst>
              <a:ext uri="{FF2B5EF4-FFF2-40B4-BE49-F238E27FC236}">
                <a16:creationId xmlns:a16="http://schemas.microsoft.com/office/drawing/2014/main" id="{A7D4FFDE-FB25-41DD-93AA-E41713EC1CF0}"/>
              </a:ext>
            </a:extLst>
          </p:cNvPr>
          <p:cNvSpPr/>
          <p:nvPr/>
        </p:nvSpPr>
        <p:spPr>
          <a:xfrm>
            <a:off x="1402536" y="3751664"/>
            <a:ext cx="1709122" cy="1261179"/>
          </a:xfrm>
          <a:prstGeom prst="rect">
            <a:avLst/>
          </a:prstGeom>
        </p:spPr>
        <p:txBody>
          <a:bodyPr wrap="none">
            <a:spAutoFit/>
          </a:bodyPr>
          <a:lstStyle/>
          <a:p>
            <a:pPr>
              <a:lnSpc>
                <a:spcPct val="150000"/>
              </a:lnSpc>
            </a:pPr>
            <a:r>
              <a:rPr lang="en-US" altLang="zh-CN" sz="2000" dirty="0">
                <a:solidFill>
                  <a:srgbClr val="4F4F4F"/>
                </a:solidFill>
                <a:latin typeface="verdana" panose="020B0604030504040204" pitchFamily="34" charset="0"/>
              </a:rPr>
              <a:t>a:[a</a:t>
            </a:r>
            <a:r>
              <a:rPr lang="en-US" altLang="zh-CN" sz="2000" baseline="-25000" dirty="0">
                <a:solidFill>
                  <a:srgbClr val="4F4F4F"/>
                </a:solidFill>
                <a:latin typeface="verdana" panose="020B0604030504040204" pitchFamily="34" charset="0"/>
              </a:rPr>
              <a:t>1,</a:t>
            </a:r>
            <a:r>
              <a:rPr lang="en-US" altLang="zh-CN" sz="2000" dirty="0">
                <a:solidFill>
                  <a:srgbClr val="4F4F4F"/>
                </a:solidFill>
                <a:latin typeface="verdana" panose="020B0604030504040204" pitchFamily="34" charset="0"/>
              </a:rPr>
              <a:t>a</a:t>
            </a:r>
            <a:r>
              <a:rPr lang="en-US" altLang="zh-CN" sz="2000" baseline="-25000" dirty="0">
                <a:solidFill>
                  <a:srgbClr val="4F4F4F"/>
                </a:solidFill>
                <a:latin typeface="verdana" panose="020B0604030504040204" pitchFamily="34" charset="0"/>
              </a:rPr>
              <a:t>2,</a:t>
            </a:r>
            <a:r>
              <a:rPr lang="en-US" altLang="zh-CN" sz="2000" dirty="0">
                <a:solidFill>
                  <a:srgbClr val="4F4F4F"/>
                </a:solidFill>
                <a:latin typeface="verdana" panose="020B0604030504040204" pitchFamily="34" charset="0"/>
              </a:rPr>
              <a:t>a</a:t>
            </a:r>
            <a:r>
              <a:rPr lang="en-US" altLang="zh-CN" sz="2000" baseline="-25000" dirty="0">
                <a:solidFill>
                  <a:srgbClr val="4F4F4F"/>
                </a:solidFill>
                <a:latin typeface="verdana" panose="020B0604030504040204" pitchFamily="34" charset="0"/>
              </a:rPr>
              <a:t>3</a:t>
            </a:r>
            <a:r>
              <a:rPr lang="en-US" altLang="zh-CN" sz="2000" dirty="0">
                <a:solidFill>
                  <a:srgbClr val="4F4F4F"/>
                </a:solidFill>
                <a:latin typeface="verdana" panose="020B0604030504040204" pitchFamily="34" charset="0"/>
              </a:rPr>
              <a:t>]</a:t>
            </a:r>
            <a:r>
              <a:rPr lang="en-US" altLang="zh-CN" sz="2000" baseline="30000" dirty="0">
                <a:solidFill>
                  <a:srgbClr val="4F4F4F"/>
                </a:solidFill>
                <a:latin typeface="verdana" panose="020B0604030504040204" pitchFamily="34" charset="0"/>
              </a:rPr>
              <a:t>T</a:t>
            </a:r>
          </a:p>
          <a:p>
            <a:pPr>
              <a:lnSpc>
                <a:spcPct val="150000"/>
              </a:lnSpc>
            </a:pPr>
            <a:endParaRPr lang="en-US" altLang="zh-CN" sz="2000" baseline="30000" dirty="0">
              <a:solidFill>
                <a:srgbClr val="4F4F4F"/>
              </a:solidFill>
              <a:latin typeface="verdana" panose="020B0604030504040204" pitchFamily="34" charset="0"/>
            </a:endParaRPr>
          </a:p>
          <a:p>
            <a:pPr>
              <a:lnSpc>
                <a:spcPct val="150000"/>
              </a:lnSpc>
            </a:pPr>
            <a:r>
              <a:rPr lang="en-US" altLang="zh-CN" sz="2000" dirty="0">
                <a:solidFill>
                  <a:srgbClr val="4F4F4F"/>
                </a:solidFill>
                <a:latin typeface="verdana" panose="020B0604030504040204" pitchFamily="34" charset="0"/>
              </a:rPr>
              <a:t>z:[z</a:t>
            </a:r>
            <a:r>
              <a:rPr lang="en-US" altLang="zh-CN" sz="2000" baseline="-25000" dirty="0">
                <a:solidFill>
                  <a:srgbClr val="4F4F4F"/>
                </a:solidFill>
                <a:latin typeface="verdana" panose="020B0604030504040204" pitchFamily="34" charset="0"/>
              </a:rPr>
              <a:t>1,</a:t>
            </a:r>
            <a:r>
              <a:rPr lang="en-US" altLang="zh-CN" sz="2000" dirty="0">
                <a:solidFill>
                  <a:srgbClr val="4F4F4F"/>
                </a:solidFill>
                <a:latin typeface="verdana" panose="020B0604030504040204" pitchFamily="34" charset="0"/>
              </a:rPr>
              <a:t>z</a:t>
            </a:r>
            <a:r>
              <a:rPr lang="en-US" altLang="zh-CN" sz="2000" baseline="-25000" dirty="0">
                <a:solidFill>
                  <a:srgbClr val="4F4F4F"/>
                </a:solidFill>
                <a:latin typeface="verdana" panose="020B0604030504040204" pitchFamily="34" charset="0"/>
              </a:rPr>
              <a:t>2</a:t>
            </a:r>
            <a:r>
              <a:rPr lang="en-US" altLang="zh-CN" sz="2000" dirty="0">
                <a:solidFill>
                  <a:srgbClr val="4F4F4F"/>
                </a:solidFill>
                <a:latin typeface="verdana" panose="020B0604030504040204" pitchFamily="34" charset="0"/>
              </a:rPr>
              <a:t>]</a:t>
            </a:r>
            <a:r>
              <a:rPr lang="en-US" altLang="zh-CN" sz="2000" baseline="30000" dirty="0">
                <a:solidFill>
                  <a:srgbClr val="4F4F4F"/>
                </a:solidFill>
                <a:latin typeface="verdana" panose="020B0604030504040204" pitchFamily="34" charset="0"/>
              </a:rPr>
              <a:t>T</a:t>
            </a:r>
          </a:p>
        </p:txBody>
      </p:sp>
      <p:sp>
        <p:nvSpPr>
          <p:cNvPr id="25" name="矩形 24">
            <a:extLst>
              <a:ext uri="{FF2B5EF4-FFF2-40B4-BE49-F238E27FC236}">
                <a16:creationId xmlns:a16="http://schemas.microsoft.com/office/drawing/2014/main" id="{D1875F5F-1C27-4F15-9728-F4C2674CC281}"/>
              </a:ext>
            </a:extLst>
          </p:cNvPr>
          <p:cNvSpPr/>
          <p:nvPr/>
        </p:nvSpPr>
        <p:spPr>
          <a:xfrm>
            <a:off x="1402536" y="5372900"/>
            <a:ext cx="2071899" cy="646331"/>
          </a:xfrm>
          <a:prstGeom prst="rect">
            <a:avLst/>
          </a:prstGeom>
        </p:spPr>
        <p:txBody>
          <a:bodyPr wrap="square">
            <a:spAutoFit/>
          </a:bodyPr>
          <a:lstStyle/>
          <a:p>
            <a:r>
              <a:rPr lang="en-US" altLang="zh-CN" dirty="0">
                <a:solidFill>
                  <a:srgbClr val="4F4F4F"/>
                </a:solidFill>
                <a:latin typeface="verdana" panose="020B0604030504040204" pitchFamily="34" charset="0"/>
              </a:rPr>
              <a:t>g(W * a) = z;</a:t>
            </a:r>
            <a:br>
              <a:rPr lang="en-US" altLang="zh-CN" dirty="0"/>
            </a:br>
            <a:endParaRPr lang="zh-CN" altLang="en-US" dirty="0"/>
          </a:p>
        </p:txBody>
      </p:sp>
      <p:sp>
        <p:nvSpPr>
          <p:cNvPr id="28" name="动作按钮: 转到主页 27">
            <a:hlinkClick r:id="rId9" action="ppaction://hlinksldjump" highlightClick="1"/>
            <a:extLst>
              <a:ext uri="{FF2B5EF4-FFF2-40B4-BE49-F238E27FC236}">
                <a16:creationId xmlns:a16="http://schemas.microsoft.com/office/drawing/2014/main" id="{4AF240C3-F644-48A9-879D-02F73779252E}"/>
              </a:ext>
            </a:extLst>
          </p:cNvPr>
          <p:cNvSpPr/>
          <p:nvPr/>
        </p:nvSpPr>
        <p:spPr>
          <a:xfrm>
            <a:off x="10612077" y="6702895"/>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056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23"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D557160-FCD8-4D99-BC76-1A71FAC235D2}"/>
              </a:ext>
            </a:extLst>
          </p:cNvPr>
          <p:cNvPicPr>
            <a:picLocks noChangeAspect="1"/>
          </p:cNvPicPr>
          <p:nvPr/>
        </p:nvPicPr>
        <p:blipFill>
          <a:blip r:embed="rId3"/>
          <a:stretch>
            <a:fillRect/>
          </a:stretch>
        </p:blipFill>
        <p:spPr>
          <a:xfrm>
            <a:off x="7339053" y="523915"/>
            <a:ext cx="2505050" cy="2257425"/>
          </a:xfrm>
          <a:prstGeom prst="rect">
            <a:avLst/>
          </a:prstGeom>
        </p:spPr>
      </p:pic>
      <p:sp>
        <p:nvSpPr>
          <p:cNvPr id="3" name="矩形 2">
            <a:extLst>
              <a:ext uri="{FF2B5EF4-FFF2-40B4-BE49-F238E27FC236}">
                <a16:creationId xmlns:a16="http://schemas.microsoft.com/office/drawing/2014/main" id="{536FB2C9-F761-4697-9716-406EF303CA28}"/>
              </a:ext>
            </a:extLst>
          </p:cNvPr>
          <p:cNvSpPr/>
          <p:nvPr/>
        </p:nvSpPr>
        <p:spPr>
          <a:xfrm>
            <a:off x="186559" y="422104"/>
            <a:ext cx="5848481" cy="400110"/>
          </a:xfrm>
          <a:prstGeom prst="rect">
            <a:avLst/>
          </a:prstGeom>
        </p:spPr>
        <p:txBody>
          <a:bodyPr wrap="square">
            <a:spAutoFit/>
          </a:bodyPr>
          <a:lstStyle/>
          <a:p>
            <a:r>
              <a:rPr lang="en-US" altLang="zh-CN" sz="2000" b="1" dirty="0">
                <a:solidFill>
                  <a:schemeClr val="tx1">
                    <a:lumMod val="75000"/>
                    <a:lumOff val="25000"/>
                  </a:schemeClr>
                </a:solidFill>
              </a:rPr>
              <a:t>1958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Frank Rosenblatt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Perceptron:</a:t>
            </a:r>
            <a:endParaRPr lang="zh-CN" altLang="en-US" sz="2000" b="1" dirty="0">
              <a:solidFill>
                <a:schemeClr val="tx1">
                  <a:lumMod val="75000"/>
                  <a:lumOff val="25000"/>
                </a:schemeClr>
              </a:solidFill>
            </a:endParaRPr>
          </a:p>
        </p:txBody>
      </p:sp>
      <p:sp>
        <p:nvSpPr>
          <p:cNvPr id="4" name="矩形 3">
            <a:extLst>
              <a:ext uri="{FF2B5EF4-FFF2-40B4-BE49-F238E27FC236}">
                <a16:creationId xmlns:a16="http://schemas.microsoft.com/office/drawing/2014/main" id="{628E9F29-5F8E-494A-82E0-0C69F65A5E53}"/>
              </a:ext>
            </a:extLst>
          </p:cNvPr>
          <p:cNvSpPr/>
          <p:nvPr/>
        </p:nvSpPr>
        <p:spPr>
          <a:xfrm>
            <a:off x="107046" y="1407582"/>
            <a:ext cx="597311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a:t> can be used to perform linear classification tasks.</a:t>
            </a:r>
            <a:endParaRPr lang="zh-CN" altLang="en-US" sz="2000" dirty="0"/>
          </a:p>
        </p:txBody>
      </p:sp>
      <p:sp>
        <p:nvSpPr>
          <p:cNvPr id="5" name="矩形 4">
            <a:extLst>
              <a:ext uri="{FF2B5EF4-FFF2-40B4-BE49-F238E27FC236}">
                <a16:creationId xmlns:a16="http://schemas.microsoft.com/office/drawing/2014/main" id="{5D775EC6-3955-435D-8A4B-F38DE8A171D9}"/>
              </a:ext>
            </a:extLst>
          </p:cNvPr>
          <p:cNvSpPr/>
          <p:nvPr/>
        </p:nvSpPr>
        <p:spPr>
          <a:xfrm>
            <a:off x="186559" y="3828019"/>
            <a:ext cx="5404043" cy="96879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dirty="0"/>
              <a:t>can only be used to solve linear problems, </a:t>
            </a:r>
          </a:p>
          <a:p>
            <a:pPr marL="342900" indent="-342900">
              <a:lnSpc>
                <a:spcPct val="150000"/>
              </a:lnSpc>
              <a:buFont typeface="Wingdings" panose="05000000000000000000" pitchFamily="2" charset="2"/>
              <a:buChar char="Ø"/>
            </a:pPr>
            <a:r>
              <a:rPr lang="en-US" altLang="zh-CN" sz="2000" dirty="0"/>
              <a:t>can not solve XOR such simple classification.</a:t>
            </a:r>
            <a:endParaRPr lang="zh-CN" altLang="en-US" sz="2000" dirty="0"/>
          </a:p>
        </p:txBody>
      </p:sp>
      <p:sp>
        <p:nvSpPr>
          <p:cNvPr id="6" name="矩形 5">
            <a:extLst>
              <a:ext uri="{FF2B5EF4-FFF2-40B4-BE49-F238E27FC236}">
                <a16:creationId xmlns:a16="http://schemas.microsoft.com/office/drawing/2014/main" id="{32775689-AF24-463D-BDF3-49000B449B63}"/>
              </a:ext>
            </a:extLst>
          </p:cNvPr>
          <p:cNvSpPr/>
          <p:nvPr/>
        </p:nvSpPr>
        <p:spPr>
          <a:xfrm>
            <a:off x="281975" y="3093742"/>
            <a:ext cx="5848481" cy="400110"/>
          </a:xfrm>
          <a:prstGeom prst="rect">
            <a:avLst/>
          </a:prstGeom>
        </p:spPr>
        <p:txBody>
          <a:bodyPr wrap="square">
            <a:spAutoFit/>
          </a:bodyPr>
          <a:lstStyle/>
          <a:p>
            <a:r>
              <a:rPr lang="en-US" altLang="zh-CN" sz="2000" b="1" dirty="0">
                <a:latin typeface="+mn-ea"/>
              </a:rPr>
              <a:t>1969 </a:t>
            </a:r>
            <a:r>
              <a:rPr lang="zh-CN" altLang="en-US" sz="2000" b="1" dirty="0">
                <a:latin typeface="+mn-ea"/>
              </a:rPr>
              <a:t>，</a:t>
            </a:r>
            <a:r>
              <a:rPr lang="en-US" altLang="zh-CN" sz="2000" b="1" dirty="0">
                <a:latin typeface="+mn-ea"/>
              </a:rPr>
              <a:t> </a:t>
            </a:r>
            <a:r>
              <a:rPr lang="en-US" altLang="zh-CN" sz="2000" b="1" dirty="0">
                <a:solidFill>
                  <a:schemeClr val="tx1">
                    <a:lumMod val="75000"/>
                    <a:lumOff val="25000"/>
                  </a:schemeClr>
                </a:solidFill>
              </a:rPr>
              <a:t>Minsky:</a:t>
            </a:r>
            <a:endParaRPr lang="zh-CN" altLang="en-US" sz="2000" b="1" dirty="0">
              <a:solidFill>
                <a:schemeClr val="tx1">
                  <a:lumMod val="75000"/>
                  <a:lumOff val="25000"/>
                </a:schemeClr>
              </a:solidFill>
            </a:endParaRPr>
          </a:p>
        </p:txBody>
      </p:sp>
      <p:pic>
        <p:nvPicPr>
          <p:cNvPr id="7" name="图片 6">
            <a:extLst>
              <a:ext uri="{FF2B5EF4-FFF2-40B4-BE49-F238E27FC236}">
                <a16:creationId xmlns:a16="http://schemas.microsoft.com/office/drawing/2014/main" id="{309C77ED-C8E5-4BE6-BBD1-D9703EFBA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053" y="3493852"/>
            <a:ext cx="2638425" cy="2257425"/>
          </a:xfrm>
          <a:prstGeom prst="rect">
            <a:avLst/>
          </a:prstGeom>
        </p:spPr>
      </p:pic>
      <p:sp>
        <p:nvSpPr>
          <p:cNvPr id="8" name="动作按钮: 转到主页 7">
            <a:hlinkClick r:id="rId5" action="ppaction://hlinksldjump" highlightClick="1"/>
            <a:extLst>
              <a:ext uri="{FF2B5EF4-FFF2-40B4-BE49-F238E27FC236}">
                <a16:creationId xmlns:a16="http://schemas.microsoft.com/office/drawing/2014/main" id="{97FD0AA6-EC65-4048-A67E-2D678D869A68}"/>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B3A43D5-2D37-432E-A3E1-6C7EC6CAA6FE}"/>
              </a:ext>
            </a:extLst>
          </p:cNvPr>
          <p:cNvSpPr/>
          <p:nvPr/>
        </p:nvSpPr>
        <p:spPr>
          <a:xfrm>
            <a:off x="7924092" y="5964753"/>
            <a:ext cx="1601721" cy="369332"/>
          </a:xfrm>
          <a:prstGeom prst="rect">
            <a:avLst/>
          </a:prstGeom>
        </p:spPr>
        <p:txBody>
          <a:bodyPr wrap="none">
            <a:spAutoFit/>
          </a:bodyPr>
          <a:lstStyle/>
          <a:p>
            <a:r>
              <a:rPr lang="en-US" altLang="zh-CN" b="1" dirty="0"/>
              <a:t>XOR problem</a:t>
            </a:r>
            <a:endParaRPr lang="zh-CN" altLang="en-US" dirty="0"/>
          </a:p>
        </p:txBody>
      </p:sp>
    </p:spTree>
    <p:extLst>
      <p:ext uri="{BB962C8B-B14F-4D97-AF65-F5344CB8AC3E}">
        <p14:creationId xmlns:p14="http://schemas.microsoft.com/office/powerpoint/2010/main" val="289756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3014A40-198F-44D0-B5F6-F7A1F59A457D}"/>
              </a:ext>
            </a:extLst>
          </p:cNvPr>
          <p:cNvSpPr/>
          <p:nvPr/>
        </p:nvSpPr>
        <p:spPr>
          <a:xfrm>
            <a:off x="186559" y="422104"/>
            <a:ext cx="6898053" cy="400110"/>
          </a:xfrm>
          <a:prstGeom prst="rect">
            <a:avLst/>
          </a:prstGeom>
        </p:spPr>
        <p:txBody>
          <a:bodyPr wrap="square">
            <a:spAutoFit/>
          </a:bodyPr>
          <a:lstStyle/>
          <a:p>
            <a:r>
              <a:rPr lang="en-US" altLang="zh-CN" sz="2000" b="1" dirty="0">
                <a:solidFill>
                  <a:schemeClr val="tx1">
                    <a:lumMod val="75000"/>
                    <a:lumOff val="25000"/>
                  </a:schemeClr>
                </a:solidFill>
              </a:rPr>
              <a:t>1972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b="1" dirty="0" err="1">
                <a:solidFill>
                  <a:schemeClr val="tx1">
                    <a:lumMod val="75000"/>
                    <a:lumOff val="25000"/>
                  </a:schemeClr>
                </a:solidFill>
              </a:rPr>
              <a:t>KohonenT</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Self-Organizing feature map (SOM) :</a:t>
            </a:r>
            <a:endParaRPr lang="zh-CN" altLang="en-US" sz="2000" b="1" dirty="0">
              <a:solidFill>
                <a:schemeClr val="tx1">
                  <a:lumMod val="75000"/>
                  <a:lumOff val="25000"/>
                </a:schemeClr>
              </a:solidFill>
            </a:endParaRPr>
          </a:p>
        </p:txBody>
      </p:sp>
      <p:sp>
        <p:nvSpPr>
          <p:cNvPr id="3" name="矩形 2">
            <a:extLst>
              <a:ext uri="{FF2B5EF4-FFF2-40B4-BE49-F238E27FC236}">
                <a16:creationId xmlns:a16="http://schemas.microsoft.com/office/drawing/2014/main" id="{7F26F346-3654-4C9C-BF72-8B41C8650473}"/>
              </a:ext>
            </a:extLst>
          </p:cNvPr>
          <p:cNvSpPr/>
          <p:nvPr/>
        </p:nvSpPr>
        <p:spPr>
          <a:xfrm>
            <a:off x="186558" y="1415534"/>
            <a:ext cx="9326592" cy="96879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dirty="0"/>
              <a:t>Based on a</a:t>
            </a:r>
            <a:r>
              <a:rPr lang="zh-CN" altLang="en-US" sz="2000" dirty="0"/>
              <a:t> competitive Learning algorithm </a:t>
            </a:r>
            <a:r>
              <a:rPr lang="en-US" altLang="zh-CN" sz="2000" dirty="0"/>
              <a:t>called</a:t>
            </a:r>
            <a:r>
              <a:rPr lang="zh-CN" altLang="en-US" sz="2000" dirty="0"/>
              <a:t> "winner as King“</a:t>
            </a:r>
            <a:r>
              <a:rPr lang="en-US" altLang="zh-CN" sz="2000" dirty="0"/>
              <a:t>;</a:t>
            </a:r>
          </a:p>
          <a:p>
            <a:pPr marL="342900" indent="-342900">
              <a:lnSpc>
                <a:spcPct val="150000"/>
              </a:lnSpc>
              <a:buFont typeface="Wingdings" panose="05000000000000000000" pitchFamily="2" charset="2"/>
              <a:buChar char="Ø"/>
            </a:pPr>
            <a:r>
              <a:rPr lang="en-US" altLang="zh-CN" sz="2000" dirty="0"/>
              <a:t>Extract classification information without knowing which classification types exist.</a:t>
            </a:r>
            <a:endParaRPr lang="zh-CN" altLang="en-US" sz="2000" dirty="0"/>
          </a:p>
        </p:txBody>
      </p:sp>
      <p:sp>
        <p:nvSpPr>
          <p:cNvPr id="4" name="矩形 3">
            <a:extLst>
              <a:ext uri="{FF2B5EF4-FFF2-40B4-BE49-F238E27FC236}">
                <a16:creationId xmlns:a16="http://schemas.microsoft.com/office/drawing/2014/main" id="{07B0C756-57F9-43F5-904B-524F82D727F3}"/>
              </a:ext>
            </a:extLst>
          </p:cNvPr>
          <p:cNvSpPr/>
          <p:nvPr/>
        </p:nvSpPr>
        <p:spPr>
          <a:xfrm>
            <a:off x="186558" y="3028890"/>
            <a:ext cx="6898053" cy="400110"/>
          </a:xfrm>
          <a:prstGeom prst="rect">
            <a:avLst/>
          </a:prstGeom>
        </p:spPr>
        <p:txBody>
          <a:bodyPr wrap="square">
            <a:spAutoFit/>
          </a:bodyPr>
          <a:lstStyle/>
          <a:p>
            <a:r>
              <a:rPr lang="en-US" altLang="zh-CN" sz="2000" b="1" dirty="0">
                <a:solidFill>
                  <a:schemeClr val="tx1">
                    <a:lumMod val="75000"/>
                    <a:lumOff val="25000"/>
                  </a:schemeClr>
                </a:solidFill>
              </a:rPr>
              <a:t>1976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Grossberg</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ART</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Adaptive resonance theory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a:t>
            </a:r>
            <a:endParaRPr lang="zh-CN" altLang="en-US" sz="2000" b="1" dirty="0">
              <a:solidFill>
                <a:schemeClr val="tx1">
                  <a:lumMod val="75000"/>
                  <a:lumOff val="25000"/>
                </a:schemeClr>
              </a:solidFill>
            </a:endParaRPr>
          </a:p>
        </p:txBody>
      </p:sp>
      <p:sp>
        <p:nvSpPr>
          <p:cNvPr id="7" name="矩形 6">
            <a:extLst>
              <a:ext uri="{FF2B5EF4-FFF2-40B4-BE49-F238E27FC236}">
                <a16:creationId xmlns:a16="http://schemas.microsoft.com/office/drawing/2014/main" id="{13792A68-FE27-4495-8035-6F641A82EF23}"/>
              </a:ext>
            </a:extLst>
          </p:cNvPr>
          <p:cNvSpPr/>
          <p:nvPr/>
        </p:nvSpPr>
        <p:spPr>
          <a:xfrm>
            <a:off x="186557" y="3657361"/>
            <a:ext cx="9931804" cy="1430456"/>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dirty="0"/>
              <a:t>It’s learning process has the characteristics of self-organization and self-stability;</a:t>
            </a:r>
          </a:p>
          <a:p>
            <a:pPr marL="342900" indent="-342900">
              <a:lnSpc>
                <a:spcPct val="150000"/>
              </a:lnSpc>
              <a:buFont typeface="Wingdings" panose="05000000000000000000" pitchFamily="2" charset="2"/>
              <a:buChar char="Ø"/>
            </a:pPr>
            <a:r>
              <a:rPr lang="zh-CN" altLang="en-US" sz="2000" dirty="0"/>
              <a:t>Maximizing the reception of new schema information and ensuring less impact on past sample patterns.</a:t>
            </a:r>
          </a:p>
        </p:txBody>
      </p:sp>
      <p:sp>
        <p:nvSpPr>
          <p:cNvPr id="9" name="动作按钮: 转到主页 8">
            <a:hlinkClick r:id="rId3" action="ppaction://hlinksldjump" highlightClick="1"/>
            <a:extLst>
              <a:ext uri="{FF2B5EF4-FFF2-40B4-BE49-F238E27FC236}">
                <a16:creationId xmlns:a16="http://schemas.microsoft.com/office/drawing/2014/main" id="{2DD0B61A-9F66-4901-B9B7-FA59B1353E67}"/>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335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81EA82-3574-4C54-8B36-8ADA152D0575}"/>
              </a:ext>
            </a:extLst>
          </p:cNvPr>
          <p:cNvSpPr/>
          <p:nvPr/>
        </p:nvSpPr>
        <p:spPr>
          <a:xfrm>
            <a:off x="186559" y="422104"/>
            <a:ext cx="6898053" cy="400110"/>
          </a:xfrm>
          <a:prstGeom prst="rect">
            <a:avLst/>
          </a:prstGeom>
        </p:spPr>
        <p:txBody>
          <a:bodyPr wrap="square">
            <a:spAutoFit/>
          </a:bodyPr>
          <a:lstStyle/>
          <a:p>
            <a:r>
              <a:rPr lang="en-US" altLang="zh-CN" sz="2000" b="1" dirty="0">
                <a:solidFill>
                  <a:schemeClr val="tx1">
                    <a:lumMod val="75000"/>
                    <a:lumOff val="25000"/>
                  </a:schemeClr>
                </a:solidFill>
              </a:rPr>
              <a:t>1982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Hopfield</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Hopfield model (HN):</a:t>
            </a:r>
            <a:endParaRPr lang="zh-CN" altLang="en-US" sz="2000" b="1" dirty="0">
              <a:solidFill>
                <a:schemeClr val="tx1">
                  <a:lumMod val="75000"/>
                  <a:lumOff val="25000"/>
                </a:schemeClr>
              </a:solidFill>
            </a:endParaRPr>
          </a:p>
        </p:txBody>
      </p:sp>
      <p:pic>
        <p:nvPicPr>
          <p:cNvPr id="3" name="图片 2">
            <a:extLst>
              <a:ext uri="{FF2B5EF4-FFF2-40B4-BE49-F238E27FC236}">
                <a16:creationId xmlns:a16="http://schemas.microsoft.com/office/drawing/2014/main" id="{BC7A943E-9739-4959-9D40-964C92777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071" y="3639145"/>
            <a:ext cx="2726273" cy="2742997"/>
          </a:xfrm>
          <a:prstGeom prst="rect">
            <a:avLst/>
          </a:prstGeom>
        </p:spPr>
      </p:pic>
      <p:pic>
        <p:nvPicPr>
          <p:cNvPr id="5" name="图片 4">
            <a:extLst>
              <a:ext uri="{FF2B5EF4-FFF2-40B4-BE49-F238E27FC236}">
                <a16:creationId xmlns:a16="http://schemas.microsoft.com/office/drawing/2014/main" id="{9C4AE2E1-BFEB-42B1-941E-FC852BE6B0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9071" y="290717"/>
            <a:ext cx="2583288" cy="2692882"/>
          </a:xfrm>
          <a:prstGeom prst="rect">
            <a:avLst/>
          </a:prstGeom>
        </p:spPr>
      </p:pic>
      <p:cxnSp>
        <p:nvCxnSpPr>
          <p:cNvPr id="7" name="直接箭头连接符 6">
            <a:extLst>
              <a:ext uri="{FF2B5EF4-FFF2-40B4-BE49-F238E27FC236}">
                <a16:creationId xmlns:a16="http://schemas.microsoft.com/office/drawing/2014/main" id="{88CFC3D2-B359-452B-A125-A666658F9F4B}"/>
              </a:ext>
            </a:extLst>
          </p:cNvPr>
          <p:cNvCxnSpPr/>
          <p:nvPr/>
        </p:nvCxnSpPr>
        <p:spPr>
          <a:xfrm>
            <a:off x="10260715" y="3069203"/>
            <a:ext cx="0" cy="5009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8" name="矩形 7">
            <a:extLst>
              <a:ext uri="{FF2B5EF4-FFF2-40B4-BE49-F238E27FC236}">
                <a16:creationId xmlns:a16="http://schemas.microsoft.com/office/drawing/2014/main" id="{1C8B6B73-E5D1-411C-BA42-7DC87236E8BE}"/>
              </a:ext>
            </a:extLst>
          </p:cNvPr>
          <p:cNvSpPr/>
          <p:nvPr/>
        </p:nvSpPr>
        <p:spPr>
          <a:xfrm>
            <a:off x="639641" y="862802"/>
            <a:ext cx="6096000" cy="968791"/>
          </a:xfrm>
          <a:prstGeom prst="rect">
            <a:avLst/>
          </a:prstGeom>
        </p:spPr>
        <p:txBody>
          <a:bodyPr>
            <a:spAutoFit/>
          </a:bodyPr>
          <a:lstStyle/>
          <a:p>
            <a:pPr>
              <a:lnSpc>
                <a:spcPct val="150000"/>
              </a:lnSpc>
            </a:pPr>
            <a:r>
              <a:rPr lang="zh-CN" altLang="en-US" sz="2000" dirty="0"/>
              <a:t>1982 </a:t>
            </a:r>
            <a:r>
              <a:rPr lang="en-US" altLang="zh-CN" sz="2000" dirty="0"/>
              <a:t>: Discrete type </a:t>
            </a:r>
          </a:p>
          <a:p>
            <a:pPr>
              <a:lnSpc>
                <a:spcPct val="150000"/>
              </a:lnSpc>
            </a:pPr>
            <a:r>
              <a:rPr lang="en-US" altLang="zh-CN" sz="2000" dirty="0"/>
              <a:t>1984:C</a:t>
            </a:r>
            <a:r>
              <a:rPr lang="zh-CN" altLang="en-US" sz="2000" dirty="0"/>
              <a:t>ontinuous </a:t>
            </a:r>
            <a:r>
              <a:rPr lang="en-US" altLang="zh-CN" sz="2000" dirty="0"/>
              <a:t>type</a:t>
            </a:r>
            <a:endParaRPr lang="zh-CN" altLang="en-US" sz="2000" dirty="0"/>
          </a:p>
        </p:txBody>
      </p:sp>
      <p:sp>
        <p:nvSpPr>
          <p:cNvPr id="9" name="矩形 8">
            <a:extLst>
              <a:ext uri="{FF2B5EF4-FFF2-40B4-BE49-F238E27FC236}">
                <a16:creationId xmlns:a16="http://schemas.microsoft.com/office/drawing/2014/main" id="{C5400BA8-B74F-4568-BCCF-D9F48E56E6DC}"/>
              </a:ext>
            </a:extLst>
          </p:cNvPr>
          <p:cNvSpPr/>
          <p:nvPr/>
        </p:nvSpPr>
        <p:spPr>
          <a:xfrm>
            <a:off x="186559" y="1831593"/>
            <a:ext cx="8571402" cy="4662110"/>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t>each neuron acts </a:t>
            </a:r>
            <a:r>
              <a:rPr lang="zh-CN" altLang="en-US" sz="2000" b="1" dirty="0">
                <a:solidFill>
                  <a:srgbClr val="FF0000"/>
                </a:solidFill>
              </a:rPr>
              <a:t>as a whole role:</a:t>
            </a:r>
            <a:r>
              <a:rPr lang="zh-CN" altLang="en-US" sz="2000" dirty="0"/>
              <a:t> </a:t>
            </a:r>
            <a:endParaRPr lang="en-US" altLang="zh-CN" sz="2000" dirty="0"/>
          </a:p>
          <a:p>
            <a:pPr lvl="1">
              <a:lnSpc>
                <a:spcPct val="150000"/>
              </a:lnSpc>
            </a:pPr>
            <a:r>
              <a:rPr lang="zh-CN" altLang="en-US" sz="2000" dirty="0"/>
              <a:t>before the training  is </a:t>
            </a:r>
            <a:r>
              <a:rPr lang="zh-CN" altLang="en-US" sz="2000" b="1" dirty="0"/>
              <a:t>a neuron</a:t>
            </a:r>
            <a:r>
              <a:rPr lang="zh-CN" altLang="en-US" sz="2000" dirty="0"/>
              <a:t>,</a:t>
            </a:r>
            <a:endParaRPr lang="en-US" altLang="zh-CN" sz="2000" dirty="0"/>
          </a:p>
          <a:p>
            <a:pPr lvl="1">
              <a:lnSpc>
                <a:spcPct val="150000"/>
              </a:lnSpc>
            </a:pPr>
            <a:r>
              <a:rPr lang="en-US" altLang="zh-CN" sz="2000" dirty="0"/>
              <a:t>the </a:t>
            </a:r>
            <a:r>
              <a:rPr lang="zh-CN" altLang="en-US" sz="2000" dirty="0"/>
              <a:t>training stage is </a:t>
            </a:r>
            <a:r>
              <a:rPr lang="zh-CN" altLang="en-US" sz="2000" b="1" dirty="0"/>
              <a:t>a hidden neuron</a:t>
            </a:r>
            <a:r>
              <a:rPr lang="zh-CN" altLang="en-US" sz="2000" dirty="0"/>
              <a:t>,</a:t>
            </a:r>
            <a:endParaRPr lang="en-US" altLang="zh-CN" sz="2000" dirty="0"/>
          </a:p>
          <a:p>
            <a:pPr lvl="1">
              <a:lnSpc>
                <a:spcPct val="150000"/>
              </a:lnSpc>
            </a:pPr>
            <a:r>
              <a:rPr lang="zh-CN" altLang="en-US" sz="2000" dirty="0"/>
              <a:t>the output phase is the </a:t>
            </a:r>
            <a:r>
              <a:rPr lang="zh-CN" altLang="en-US" sz="2000" b="1" dirty="0"/>
              <a:t>output neuron</a:t>
            </a:r>
            <a:r>
              <a:rPr lang="zh-CN" altLang="en-US" sz="2000" dirty="0"/>
              <a:t>.</a:t>
            </a:r>
            <a:endParaRPr lang="en-US" altLang="zh-CN" sz="2000" dirty="0"/>
          </a:p>
          <a:p>
            <a:pPr marL="342900" indent="-342900">
              <a:lnSpc>
                <a:spcPct val="150000"/>
              </a:lnSpc>
              <a:buFont typeface="Wingdings" panose="05000000000000000000" pitchFamily="2" charset="2"/>
              <a:buChar char="Ø"/>
            </a:pPr>
            <a:r>
              <a:rPr lang="zh-CN" altLang="en-US" sz="2000" b="1" dirty="0"/>
              <a:t>"associative memory " </a:t>
            </a:r>
            <a:r>
              <a:rPr lang="en-US" altLang="zh-CN" sz="2000" dirty="0"/>
              <a:t>:</a:t>
            </a:r>
            <a:r>
              <a:rPr lang="zh-CN" altLang="en-US" sz="2000" dirty="0"/>
              <a:t>When associative memory, only some information of input mode is given, and the complete output mode can be associated. </a:t>
            </a:r>
            <a:endParaRPr lang="en-US" altLang="zh-CN" sz="2000" dirty="0"/>
          </a:p>
          <a:p>
            <a:pPr marL="342900" indent="-342900">
              <a:lnSpc>
                <a:spcPct val="150000"/>
              </a:lnSpc>
              <a:buFont typeface="Wingdings" panose="05000000000000000000" pitchFamily="2" charset="2"/>
              <a:buChar char="Ø"/>
            </a:pPr>
            <a:r>
              <a:rPr lang="zh-CN" altLang="en-US" sz="2000" dirty="0"/>
              <a:t>The feedback - type neural network hopfield neural network mainly adopts the </a:t>
            </a:r>
            <a:r>
              <a:rPr lang="zh-CN" altLang="en-US" sz="2000" b="1" dirty="0"/>
              <a:t>Hebb rule </a:t>
            </a:r>
            <a:r>
              <a:rPr lang="zh-CN" altLang="en-US" sz="2000" dirty="0"/>
              <a:t>and the </a:t>
            </a:r>
            <a:r>
              <a:rPr lang="zh-CN" altLang="en-US" sz="2000" b="1" dirty="0"/>
              <a:t>convergence speed is very fast </a:t>
            </a:r>
            <a:r>
              <a:rPr lang="zh-CN" altLang="en-US" sz="2000" dirty="0"/>
              <a:t>in general .</a:t>
            </a:r>
          </a:p>
        </p:txBody>
      </p:sp>
      <p:sp>
        <p:nvSpPr>
          <p:cNvPr id="13" name="动作按钮: 转到主页 12">
            <a:hlinkClick r:id="rId5" action="ppaction://hlinksldjump" highlightClick="1"/>
            <a:extLst>
              <a:ext uri="{FF2B5EF4-FFF2-40B4-BE49-F238E27FC236}">
                <a16:creationId xmlns:a16="http://schemas.microsoft.com/office/drawing/2014/main" id="{5905EA82-8816-4E08-99B7-2727D452720B}"/>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841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up)">
                                      <p:cBhvr>
                                        <p:cTn id="17" dur="500"/>
                                        <p:tgtEl>
                                          <p:spTgt spid="9">
                                            <p:txEl>
                                              <p:pRg st="0" end="0"/>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wipe(up)">
                                      <p:cBhvr>
                                        <p:cTn id="20" dur="500"/>
                                        <p:tgtEl>
                                          <p:spTgt spid="9">
                                            <p:txEl>
                                              <p:pRg st="1" end="1"/>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wipe(up)">
                                      <p:cBhvr>
                                        <p:cTn id="23" dur="500"/>
                                        <p:tgtEl>
                                          <p:spTgt spid="9">
                                            <p:txEl>
                                              <p:pRg st="2" end="2"/>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wipe(up)">
                                      <p:cBhvr>
                                        <p:cTn id="26" dur="500"/>
                                        <p:tgtEl>
                                          <p:spTgt spid="9">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wipe(up)">
                                      <p:cBhvr>
                                        <p:cTn id="42" dur="500"/>
                                        <p:tgtEl>
                                          <p:spTgt spid="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wipe(up)">
                                      <p:cBhvr>
                                        <p:cTn id="4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664863-A875-40DE-8D92-ADC7D59F673B}"/>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1983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Geoffrey Hinton and Terry </a:t>
            </a:r>
            <a:r>
              <a:rPr lang="en-US" altLang="zh-CN" sz="2000" b="1" dirty="0" err="1">
                <a:solidFill>
                  <a:schemeClr val="tx1">
                    <a:lumMod val="75000"/>
                    <a:lumOff val="25000"/>
                  </a:schemeClr>
                </a:solidFill>
              </a:rPr>
              <a:t>Sejnowski</a:t>
            </a:r>
            <a:r>
              <a:rPr lang="en-US" altLang="zh-CN" sz="2000" b="1" dirty="0">
                <a:solidFill>
                  <a:schemeClr val="tx1">
                    <a:lumMod val="75000"/>
                    <a:lumOff val="25000"/>
                  </a:schemeClr>
                </a:solidFill>
              </a:rPr>
              <a:t>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Boltzmann machine model:</a:t>
            </a:r>
            <a:endParaRPr lang="zh-CN" altLang="en-US" sz="2000" b="1" dirty="0">
              <a:solidFill>
                <a:schemeClr val="tx1">
                  <a:lumMod val="75000"/>
                  <a:lumOff val="25000"/>
                </a:schemeClr>
              </a:solidFill>
            </a:endParaRPr>
          </a:p>
        </p:txBody>
      </p:sp>
      <p:pic>
        <p:nvPicPr>
          <p:cNvPr id="3" name="图片 2">
            <a:extLst>
              <a:ext uri="{FF2B5EF4-FFF2-40B4-BE49-F238E27FC236}">
                <a16:creationId xmlns:a16="http://schemas.microsoft.com/office/drawing/2014/main" id="{9F3A1784-3E75-427C-BD7B-CB21699C6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85" y="1699288"/>
            <a:ext cx="3143250" cy="2981325"/>
          </a:xfrm>
          <a:prstGeom prst="rect">
            <a:avLst/>
          </a:prstGeom>
        </p:spPr>
      </p:pic>
      <p:sp>
        <p:nvSpPr>
          <p:cNvPr id="4" name="矩形 3">
            <a:extLst>
              <a:ext uri="{FF2B5EF4-FFF2-40B4-BE49-F238E27FC236}">
                <a16:creationId xmlns:a16="http://schemas.microsoft.com/office/drawing/2014/main" id="{13C6E1AC-3247-4393-9AE0-5D4989776D30}"/>
              </a:ext>
            </a:extLst>
          </p:cNvPr>
          <p:cNvSpPr/>
          <p:nvPr/>
        </p:nvSpPr>
        <p:spPr>
          <a:xfrm>
            <a:off x="689639" y="2471278"/>
            <a:ext cx="7401738" cy="2469202"/>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altLang="zh-CN" sz="2000" dirty="0"/>
              <a:t>Be seen as a random process, the corresponding </a:t>
            </a:r>
            <a:r>
              <a:rPr lang="en-US" altLang="zh-CN" sz="2000" b="1" dirty="0"/>
              <a:t>Hopfield neural network that can be generated</a:t>
            </a:r>
            <a:r>
              <a:rPr lang="en-US" altLang="zh-CN" sz="2000" dirty="0"/>
              <a:t>;</a:t>
            </a:r>
          </a:p>
          <a:p>
            <a:pPr marL="285750" indent="-285750">
              <a:lnSpc>
                <a:spcPct val="200000"/>
              </a:lnSpc>
              <a:buFont typeface="Wingdings" panose="05000000000000000000" pitchFamily="2" charset="2"/>
              <a:buChar char="Ø"/>
            </a:pPr>
            <a:r>
              <a:rPr lang="en-US" altLang="zh-CN" sz="2000" dirty="0"/>
              <a:t>To solve </a:t>
            </a:r>
            <a:r>
              <a:rPr lang="en-US" altLang="zh-CN" sz="2000" b="1" dirty="0"/>
              <a:t>complex combinatorial optimization problems</a:t>
            </a:r>
            <a:r>
              <a:rPr lang="en-US" altLang="zh-CN" sz="2000" dirty="0"/>
              <a:t>;</a:t>
            </a:r>
          </a:p>
          <a:p>
            <a:pPr marL="285750" indent="-285750">
              <a:lnSpc>
                <a:spcPct val="200000"/>
              </a:lnSpc>
              <a:buFont typeface="Wingdings" panose="05000000000000000000" pitchFamily="2" charset="2"/>
              <a:buChar char="Ø"/>
            </a:pPr>
            <a:r>
              <a:rPr lang="en-US" altLang="zh-CN" sz="2000" dirty="0"/>
              <a:t>Now only interesting </a:t>
            </a:r>
            <a:r>
              <a:rPr lang="en-US" altLang="zh-CN" sz="2000" b="1" dirty="0"/>
              <a:t>in theory</a:t>
            </a:r>
            <a:r>
              <a:rPr lang="en-US" altLang="zh-CN" sz="2000" dirty="0"/>
              <a:t>. </a:t>
            </a:r>
          </a:p>
        </p:txBody>
      </p:sp>
      <p:sp>
        <p:nvSpPr>
          <p:cNvPr id="6" name="动作按钮: 转到主页 5">
            <a:hlinkClick r:id="rId4" action="ppaction://hlinksldjump" highlightClick="1"/>
            <a:extLst>
              <a:ext uri="{FF2B5EF4-FFF2-40B4-BE49-F238E27FC236}">
                <a16:creationId xmlns:a16="http://schemas.microsoft.com/office/drawing/2014/main" id="{451B2C7E-878A-42A2-8E53-0C6B716F866D}"/>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79C63F3-B9EB-4DB8-823F-7C80CD177036}"/>
              </a:ext>
            </a:extLst>
          </p:cNvPr>
          <p:cNvSpPr/>
          <p:nvPr/>
        </p:nvSpPr>
        <p:spPr>
          <a:xfrm>
            <a:off x="764067" y="1050969"/>
            <a:ext cx="7603756" cy="968791"/>
          </a:xfrm>
          <a:prstGeom prst="rect">
            <a:avLst/>
          </a:prstGeom>
        </p:spPr>
        <p:txBody>
          <a:bodyPr wrap="square">
            <a:spAutoFit/>
          </a:bodyPr>
          <a:lstStyle/>
          <a:p>
            <a:pPr>
              <a:lnSpc>
                <a:spcPct val="150000"/>
              </a:lnSpc>
            </a:pPr>
            <a:r>
              <a:rPr lang="zh-CN" altLang="en-US" sz="2000" dirty="0"/>
              <a:t>Boltzmann machines and Hopfield networks are similar except that some neurons are input neurons and others are hidden neurons.</a:t>
            </a:r>
          </a:p>
        </p:txBody>
      </p:sp>
      <p:sp>
        <p:nvSpPr>
          <p:cNvPr id="8" name="矩形 7">
            <a:extLst>
              <a:ext uri="{FF2B5EF4-FFF2-40B4-BE49-F238E27FC236}">
                <a16:creationId xmlns:a16="http://schemas.microsoft.com/office/drawing/2014/main" id="{B5D42174-BE8E-4075-8AD6-983846D10483}"/>
              </a:ext>
            </a:extLst>
          </p:cNvPr>
          <p:cNvSpPr/>
          <p:nvPr/>
        </p:nvSpPr>
        <p:spPr>
          <a:xfrm>
            <a:off x="689639" y="5158712"/>
            <a:ext cx="8326770" cy="968791"/>
          </a:xfrm>
          <a:prstGeom prst="rect">
            <a:avLst/>
          </a:prstGeom>
        </p:spPr>
        <p:txBody>
          <a:bodyPr wrap="square">
            <a:spAutoFit/>
          </a:bodyPr>
          <a:lstStyle/>
          <a:p>
            <a:pPr>
              <a:lnSpc>
                <a:spcPct val="150000"/>
              </a:lnSpc>
            </a:pPr>
            <a:r>
              <a:rPr lang="en-US" altLang="zh-CN" sz="2000" dirty="0"/>
              <a:t>If the connection </a:t>
            </a:r>
            <a:r>
              <a:rPr lang="en-US" altLang="zh-CN" sz="2000" b="1" dirty="0"/>
              <a:t>is constrained </a:t>
            </a:r>
            <a:r>
              <a:rPr lang="en-US" altLang="zh-CN" sz="2000" dirty="0"/>
              <a:t>(i.e., the limited Boltzmann), the learning method is </a:t>
            </a:r>
            <a:r>
              <a:rPr lang="en-US" altLang="zh-CN" sz="2000" b="1" dirty="0"/>
              <a:t>to solve the actual problem</a:t>
            </a:r>
            <a:r>
              <a:rPr lang="en-US" altLang="zh-CN" sz="2000" dirty="0"/>
              <a:t> would be enough to be </a:t>
            </a:r>
            <a:r>
              <a:rPr lang="en-US" altLang="zh-CN" sz="2000" b="1" dirty="0"/>
              <a:t>efficient</a:t>
            </a:r>
            <a:r>
              <a:rPr lang="en-US" altLang="zh-CN" sz="2000" dirty="0"/>
              <a:t>.</a:t>
            </a:r>
            <a:endParaRPr lang="zh-CN" altLang="en-US" sz="2000" dirty="0"/>
          </a:p>
        </p:txBody>
      </p:sp>
    </p:spTree>
    <p:extLst>
      <p:ext uri="{BB962C8B-B14F-4D97-AF65-F5344CB8AC3E}">
        <p14:creationId xmlns:p14="http://schemas.microsoft.com/office/powerpoint/2010/main" val="231448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up)">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up)">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wipe(up)">
                                      <p:cBhvr>
                                        <p:cTn id="30" dur="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59496D-288A-473F-B743-DFBB37052864}"/>
              </a:ext>
            </a:extLst>
          </p:cNvPr>
          <p:cNvSpPr/>
          <p:nvPr/>
        </p:nvSpPr>
        <p:spPr>
          <a:xfrm>
            <a:off x="511165" y="1128651"/>
            <a:ext cx="7398656" cy="968791"/>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a:t>Combinatorial optimization </a:t>
            </a:r>
            <a:r>
              <a:rPr lang="en-US" altLang="zh-CN" sz="2000" dirty="0"/>
              <a:t>:</a:t>
            </a:r>
            <a:r>
              <a:rPr lang="zh-CN" altLang="en-US" sz="2000" dirty="0"/>
              <a:t> a kind of task </a:t>
            </a:r>
            <a:r>
              <a:rPr lang="zh-CN" altLang="en-US" sz="2000" b="1" dirty="0"/>
              <a:t>to find the optimal object</a:t>
            </a:r>
            <a:r>
              <a:rPr lang="zh-CN" altLang="en-US" sz="2000" dirty="0"/>
              <a:t> in a finite object set.</a:t>
            </a:r>
            <a:endParaRPr lang="en-US" altLang="zh-CN" sz="2000" dirty="0"/>
          </a:p>
        </p:txBody>
      </p:sp>
      <p:sp>
        <p:nvSpPr>
          <p:cNvPr id="4" name="矩形 3">
            <a:extLst>
              <a:ext uri="{FF2B5EF4-FFF2-40B4-BE49-F238E27FC236}">
                <a16:creationId xmlns:a16="http://schemas.microsoft.com/office/drawing/2014/main" id="{7848D700-DDA0-4B21-AD08-2C9EB88AD5FA}"/>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1983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Geoffrey Hinton and Terry </a:t>
            </a:r>
            <a:r>
              <a:rPr lang="en-US" altLang="zh-CN" sz="2000" b="1" dirty="0" err="1">
                <a:solidFill>
                  <a:schemeClr val="tx1">
                    <a:lumMod val="75000"/>
                    <a:lumOff val="25000"/>
                  </a:schemeClr>
                </a:solidFill>
              </a:rPr>
              <a:t>Sejnowski</a:t>
            </a:r>
            <a:r>
              <a:rPr lang="en-US" altLang="zh-CN" sz="2000" b="1" dirty="0">
                <a:solidFill>
                  <a:schemeClr val="tx1">
                    <a:lumMod val="75000"/>
                    <a:lumOff val="25000"/>
                  </a:schemeClr>
                </a:solidFill>
              </a:rPr>
              <a:t>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Boltzmann machine model:</a:t>
            </a:r>
            <a:endParaRPr lang="zh-CN" altLang="en-US" sz="2000" b="1" dirty="0">
              <a:solidFill>
                <a:schemeClr val="tx1">
                  <a:lumMod val="75000"/>
                  <a:lumOff val="25000"/>
                </a:schemeClr>
              </a:solidFill>
            </a:endParaRPr>
          </a:p>
        </p:txBody>
      </p:sp>
      <p:sp>
        <p:nvSpPr>
          <p:cNvPr id="5" name="矩形 4">
            <a:extLst>
              <a:ext uri="{FF2B5EF4-FFF2-40B4-BE49-F238E27FC236}">
                <a16:creationId xmlns:a16="http://schemas.microsoft.com/office/drawing/2014/main" id="{6F587D6A-C022-4DF8-97E2-DD2A270705E3}"/>
              </a:ext>
            </a:extLst>
          </p:cNvPr>
          <p:cNvSpPr/>
          <p:nvPr/>
        </p:nvSpPr>
        <p:spPr>
          <a:xfrm>
            <a:off x="458804" y="4094671"/>
            <a:ext cx="7451017" cy="2353786"/>
          </a:xfrm>
          <a:prstGeom prst="rect">
            <a:avLst/>
          </a:prstGeom>
        </p:spPr>
        <p:txBody>
          <a:bodyPr wrap="square">
            <a:spAutoFit/>
          </a:bodyPr>
          <a:lstStyle/>
          <a:p>
            <a:pPr>
              <a:lnSpc>
                <a:spcPct val="150000"/>
              </a:lnSpc>
            </a:pPr>
            <a:r>
              <a:rPr lang="zh-CN" altLang="en-US" sz="2000" b="1" dirty="0"/>
              <a:t>Generating model </a:t>
            </a:r>
            <a:r>
              <a:rPr lang="en-US" altLang="zh-CN" sz="2000" dirty="0"/>
              <a:t>:</a:t>
            </a:r>
            <a:r>
              <a:rPr lang="zh-CN" altLang="en-US" sz="2000" dirty="0"/>
              <a:t> a model that can generate observation data randomly</a:t>
            </a:r>
            <a:endParaRPr lang="en-US" altLang="zh-CN" sz="2000" dirty="0"/>
          </a:p>
          <a:p>
            <a:pPr marL="342900" indent="-342900">
              <a:lnSpc>
                <a:spcPct val="150000"/>
              </a:lnSpc>
              <a:buFont typeface="Wingdings" panose="05000000000000000000" pitchFamily="2" charset="2"/>
              <a:buChar char="Ø"/>
            </a:pPr>
            <a:r>
              <a:rPr lang="en-US" altLang="zh-CN" sz="2000" dirty="0"/>
              <a:t>In machine learning, can be used to </a:t>
            </a:r>
            <a:r>
              <a:rPr lang="en-US" altLang="zh-CN" sz="2000" b="1" dirty="0"/>
              <a:t>model data directly </a:t>
            </a:r>
            <a:r>
              <a:rPr lang="en-US" altLang="zh-CN" sz="2000" dirty="0"/>
              <a:t>or to </a:t>
            </a:r>
            <a:r>
              <a:rPr lang="en-US" altLang="zh-CN" sz="2000" b="1" dirty="0"/>
              <a:t>establish conditional probability </a:t>
            </a:r>
            <a:r>
              <a:rPr lang="en-US" altLang="zh-CN" sz="2000" dirty="0"/>
              <a:t>distribution between variables.</a:t>
            </a:r>
            <a:endParaRPr lang="zh-CN" altLang="en-US" sz="2000" dirty="0"/>
          </a:p>
        </p:txBody>
      </p:sp>
      <p:pic>
        <p:nvPicPr>
          <p:cNvPr id="7" name="图片 6">
            <a:extLst>
              <a:ext uri="{FF2B5EF4-FFF2-40B4-BE49-F238E27FC236}">
                <a16:creationId xmlns:a16="http://schemas.microsoft.com/office/drawing/2014/main" id="{9E02B9E1-F8CB-45F3-807D-6E4003CB6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5449" y="1371600"/>
            <a:ext cx="3170859" cy="2375084"/>
          </a:xfrm>
          <a:prstGeom prst="rect">
            <a:avLst/>
          </a:prstGeom>
        </p:spPr>
      </p:pic>
      <p:sp>
        <p:nvSpPr>
          <p:cNvPr id="8" name="动作按钮: 转到主页 7">
            <a:hlinkClick r:id="rId4" action="ppaction://hlinksldjump" highlightClick="1"/>
            <a:extLst>
              <a:ext uri="{FF2B5EF4-FFF2-40B4-BE49-F238E27FC236}">
                <a16:creationId xmlns:a16="http://schemas.microsoft.com/office/drawing/2014/main" id="{FFFE069E-C114-4936-AACC-9597D3550AD6}"/>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2BB7F2C-3553-4A60-B98F-19BAB3129C0B}"/>
              </a:ext>
            </a:extLst>
          </p:cNvPr>
          <p:cNvSpPr/>
          <p:nvPr/>
        </p:nvSpPr>
        <p:spPr>
          <a:xfrm>
            <a:off x="458804" y="2316228"/>
            <a:ext cx="7579410" cy="1430456"/>
          </a:xfrm>
          <a:prstGeom prst="rect">
            <a:avLst/>
          </a:prstGeom>
        </p:spPr>
        <p:txBody>
          <a:bodyPr wrap="square">
            <a:spAutoFit/>
          </a:bodyPr>
          <a:lstStyle/>
          <a:p>
            <a:pPr>
              <a:lnSpc>
                <a:spcPct val="150000"/>
              </a:lnSpc>
            </a:pPr>
            <a:r>
              <a:rPr lang="en-US" altLang="zh-CN" sz="2000" dirty="0"/>
              <a:t>For example, clothing factories make clothes, clothes are divided into many pieces, which need to be cut off from the cloth. How to cut, the waste cloth left the least?</a:t>
            </a:r>
            <a:endParaRPr lang="zh-CN" altLang="en-US" sz="2000" dirty="0"/>
          </a:p>
        </p:txBody>
      </p:sp>
    </p:spTree>
    <p:extLst>
      <p:ext uri="{BB962C8B-B14F-4D97-AF65-F5344CB8AC3E}">
        <p14:creationId xmlns:p14="http://schemas.microsoft.com/office/powerpoint/2010/main" val="313320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wipe(up)">
                                      <p:cBhvr>
                                        <p:cTn id="2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A6223F6F-012D-45F4-B4A3-4332A40BC8EE}"/>
              </a:ext>
            </a:extLst>
          </p:cNvPr>
          <p:cNvGrpSpPr/>
          <p:nvPr/>
        </p:nvGrpSpPr>
        <p:grpSpPr>
          <a:xfrm>
            <a:off x="5494869" y="946942"/>
            <a:ext cx="6411582" cy="3702142"/>
            <a:chOff x="5593859" y="748863"/>
            <a:chExt cx="6411582" cy="3702142"/>
          </a:xfrm>
        </p:grpSpPr>
        <p:pic>
          <p:nvPicPr>
            <p:cNvPr id="5" name="图片 4">
              <a:extLst>
                <a:ext uri="{FF2B5EF4-FFF2-40B4-BE49-F238E27FC236}">
                  <a16:creationId xmlns:a16="http://schemas.microsoft.com/office/drawing/2014/main" id="{D9FBC622-AC2F-45E4-9CCF-AF0B8494E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573" y="748863"/>
              <a:ext cx="4458868" cy="3129443"/>
            </a:xfrm>
            <a:prstGeom prst="rect">
              <a:avLst/>
            </a:prstGeom>
          </p:spPr>
        </p:pic>
        <p:cxnSp>
          <p:nvCxnSpPr>
            <p:cNvPr id="21" name="直接箭头连接符 20">
              <a:extLst>
                <a:ext uri="{FF2B5EF4-FFF2-40B4-BE49-F238E27FC236}">
                  <a16:creationId xmlns:a16="http://schemas.microsoft.com/office/drawing/2014/main" id="{26DEB1E9-D3C1-4043-A655-D274C0AB3D9B}"/>
                </a:ext>
              </a:extLst>
            </p:cNvPr>
            <p:cNvCxnSpPr>
              <a:cxnSpLocks/>
            </p:cNvCxnSpPr>
            <p:nvPr/>
          </p:nvCxnSpPr>
          <p:spPr>
            <a:xfrm flipV="1">
              <a:off x="7836701" y="2849348"/>
              <a:ext cx="1007583" cy="1355717"/>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D16569F-525D-41A8-9432-89A6986CE680}"/>
                </a:ext>
              </a:extLst>
            </p:cNvPr>
            <p:cNvCxnSpPr>
              <a:cxnSpLocks/>
            </p:cNvCxnSpPr>
            <p:nvPr/>
          </p:nvCxnSpPr>
          <p:spPr>
            <a:xfrm flipV="1">
              <a:off x="7836701" y="2384226"/>
              <a:ext cx="2383351" cy="1889674"/>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1E07C39A-E9D8-4D56-B583-303B75431A77}"/>
                </a:ext>
              </a:extLst>
            </p:cNvPr>
            <p:cNvSpPr/>
            <p:nvPr/>
          </p:nvSpPr>
          <p:spPr>
            <a:xfrm>
              <a:off x="6687067" y="4081673"/>
              <a:ext cx="1999265" cy="369332"/>
            </a:xfrm>
            <a:prstGeom prst="rect">
              <a:avLst/>
            </a:prstGeom>
          </p:spPr>
          <p:txBody>
            <a:bodyPr wrap="none">
              <a:spAutoFit/>
            </a:bodyPr>
            <a:lstStyle/>
            <a:p>
              <a:r>
                <a:rPr lang="zh-CN" altLang="en-US" b="1" dirty="0">
                  <a:solidFill>
                    <a:srgbClr val="C00000"/>
                  </a:solidFill>
                </a:rPr>
                <a:t>computing layers</a:t>
              </a:r>
            </a:p>
          </p:txBody>
        </p:sp>
        <p:sp>
          <p:nvSpPr>
            <p:cNvPr id="31" name="矩形 30">
              <a:extLst>
                <a:ext uri="{FF2B5EF4-FFF2-40B4-BE49-F238E27FC236}">
                  <a16:creationId xmlns:a16="http://schemas.microsoft.com/office/drawing/2014/main" id="{669DE52E-2D32-45F4-8685-A117222EE0AE}"/>
                </a:ext>
              </a:extLst>
            </p:cNvPr>
            <p:cNvSpPr/>
            <p:nvPr/>
          </p:nvSpPr>
          <p:spPr>
            <a:xfrm>
              <a:off x="5593859" y="1944252"/>
              <a:ext cx="1372492" cy="369332"/>
            </a:xfrm>
            <a:prstGeom prst="rect">
              <a:avLst/>
            </a:prstGeom>
          </p:spPr>
          <p:txBody>
            <a:bodyPr wrap="none">
              <a:spAutoFit/>
            </a:bodyPr>
            <a:lstStyle/>
            <a:p>
              <a:r>
                <a:rPr lang="zh-CN" altLang="en-US" b="1" dirty="0">
                  <a:solidFill>
                    <a:srgbClr val="C00000"/>
                  </a:solidFill>
                </a:rPr>
                <a:t>input layer </a:t>
              </a:r>
            </a:p>
          </p:txBody>
        </p:sp>
        <p:cxnSp>
          <p:nvCxnSpPr>
            <p:cNvPr id="35" name="直接箭头连接符 34">
              <a:extLst>
                <a:ext uri="{FF2B5EF4-FFF2-40B4-BE49-F238E27FC236}">
                  <a16:creationId xmlns:a16="http://schemas.microsoft.com/office/drawing/2014/main" id="{70D19031-3112-49BB-9003-66188BAE3596}"/>
                </a:ext>
              </a:extLst>
            </p:cNvPr>
            <p:cNvCxnSpPr/>
            <p:nvPr/>
          </p:nvCxnSpPr>
          <p:spPr>
            <a:xfrm flipV="1">
              <a:off x="6687067" y="980501"/>
              <a:ext cx="771352" cy="1046603"/>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CC88F2AE-CD19-42E2-89E4-3C24EBBEC090}"/>
                </a:ext>
              </a:extLst>
            </p:cNvPr>
            <p:cNvCxnSpPr>
              <a:cxnSpLocks/>
            </p:cNvCxnSpPr>
            <p:nvPr/>
          </p:nvCxnSpPr>
          <p:spPr>
            <a:xfrm flipV="1">
              <a:off x="6839467" y="2128917"/>
              <a:ext cx="618952" cy="1"/>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DDACDB84-0108-4843-882F-4FF7E16AD853}"/>
                </a:ext>
              </a:extLst>
            </p:cNvPr>
            <p:cNvCxnSpPr>
              <a:cxnSpLocks/>
            </p:cNvCxnSpPr>
            <p:nvPr/>
          </p:nvCxnSpPr>
          <p:spPr>
            <a:xfrm>
              <a:off x="6725582" y="2313584"/>
              <a:ext cx="732837" cy="83555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2" name="矩形 1">
            <a:extLst>
              <a:ext uri="{FF2B5EF4-FFF2-40B4-BE49-F238E27FC236}">
                <a16:creationId xmlns:a16="http://schemas.microsoft.com/office/drawing/2014/main" id="{63AD0DF7-95AE-4AE2-BAED-A3ED9DC0F104}"/>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1986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b="1" dirty="0" err="1">
                <a:solidFill>
                  <a:schemeClr val="tx1">
                    <a:lumMod val="75000"/>
                    <a:lumOff val="25000"/>
                  </a:schemeClr>
                </a:solidFill>
              </a:rPr>
              <a:t>Rumelhar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and Hinton</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Multi-Layer Perceptron(MLP):</a:t>
            </a:r>
            <a:endParaRPr lang="zh-CN" altLang="en-US" sz="2000" b="1" dirty="0">
              <a:solidFill>
                <a:schemeClr val="tx1">
                  <a:lumMod val="75000"/>
                  <a:lumOff val="25000"/>
                </a:schemeClr>
              </a:solidFill>
            </a:endParaRPr>
          </a:p>
        </p:txBody>
      </p:sp>
      <p:pic>
        <p:nvPicPr>
          <p:cNvPr id="7" name="图片 6">
            <a:extLst>
              <a:ext uri="{FF2B5EF4-FFF2-40B4-BE49-F238E27FC236}">
                <a16:creationId xmlns:a16="http://schemas.microsoft.com/office/drawing/2014/main" id="{4751FA3C-1363-48A7-B9CE-35CF506F1E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4618" y="878107"/>
            <a:ext cx="4748162" cy="3198278"/>
          </a:xfrm>
          <a:prstGeom prst="rect">
            <a:avLst/>
          </a:prstGeom>
        </p:spPr>
      </p:pic>
      <p:sp>
        <p:nvSpPr>
          <p:cNvPr id="8" name="矩形 7">
            <a:extLst>
              <a:ext uri="{FF2B5EF4-FFF2-40B4-BE49-F238E27FC236}">
                <a16:creationId xmlns:a16="http://schemas.microsoft.com/office/drawing/2014/main" id="{3F2B5A74-1597-47E0-8471-B3694398C6CD}"/>
              </a:ext>
            </a:extLst>
          </p:cNvPr>
          <p:cNvSpPr/>
          <p:nvPr/>
        </p:nvSpPr>
        <p:spPr>
          <a:xfrm>
            <a:off x="134569" y="1477854"/>
            <a:ext cx="6437026" cy="1328954"/>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dirty="0"/>
              <a:t>Use matrix operations to express the entire formula : </a:t>
            </a:r>
            <a:r>
              <a:rPr lang="zh-CN" altLang="en-US" dirty="0">
                <a:solidFill>
                  <a:srgbClr val="000000"/>
                </a:solidFill>
                <a:latin typeface="宋体" panose="02010600030101010101" pitchFamily="2" charset="-122"/>
                <a:ea typeface="宋体" panose="02010600030101010101" pitchFamily="2" charset="-122"/>
              </a:rPr>
              <a:t>  </a:t>
            </a:r>
            <a:endParaRPr lang="en-US" altLang="zh-CN" dirty="0">
              <a:solidFill>
                <a:srgbClr val="000000"/>
              </a:solidFill>
              <a:latin typeface="宋体" panose="02010600030101010101" pitchFamily="2" charset="-122"/>
              <a:ea typeface="宋体" panose="02010600030101010101" pitchFamily="2" charset="-122"/>
            </a:endParaRPr>
          </a:p>
          <a:p>
            <a:pPr algn="ctr">
              <a:lnSpc>
                <a:spcPct val="150000"/>
              </a:lnSpc>
            </a:pPr>
            <a:r>
              <a:rPr lang="en-US" altLang="zh-CN" dirty="0">
                <a:solidFill>
                  <a:srgbClr val="000000"/>
                </a:solidFill>
                <a:latin typeface="verdana" panose="020B0604030504040204" pitchFamily="34" charset="0"/>
                <a:ea typeface="宋体" panose="02010600030101010101" pitchFamily="2" charset="-122"/>
              </a:rPr>
              <a:t>g(</a:t>
            </a:r>
            <a:r>
              <a:rPr lang="en-US" altLang="zh-CN" b="1" dirty="0">
                <a:solidFill>
                  <a:srgbClr val="000000"/>
                </a:solidFill>
                <a:latin typeface="verdana" panose="020B0604030504040204" pitchFamily="34" charset="0"/>
                <a:ea typeface="宋体" panose="02010600030101010101" pitchFamily="2" charset="-122"/>
              </a:rPr>
              <a:t>W</a:t>
            </a:r>
            <a:r>
              <a:rPr lang="en-US" altLang="zh-CN" baseline="30000" dirty="0">
                <a:solidFill>
                  <a:srgbClr val="000000"/>
                </a:solidFill>
                <a:latin typeface="verdana" panose="020B0604030504040204" pitchFamily="34" charset="0"/>
                <a:ea typeface="宋体" panose="02010600030101010101" pitchFamily="2" charset="-122"/>
              </a:rPr>
              <a:t>(1)</a:t>
            </a:r>
            <a:r>
              <a:rPr lang="en-US" altLang="zh-CN" dirty="0">
                <a:solidFill>
                  <a:srgbClr val="000000"/>
                </a:solidFill>
                <a:latin typeface="verdana" panose="020B0604030504040204" pitchFamily="34" charset="0"/>
                <a:ea typeface="宋体" panose="02010600030101010101" pitchFamily="2" charset="-122"/>
              </a:rPr>
              <a:t> * </a:t>
            </a:r>
            <a:r>
              <a:rPr lang="en-US" altLang="zh-CN" b="1" dirty="0">
                <a:solidFill>
                  <a:srgbClr val="000000"/>
                </a:solidFill>
                <a:latin typeface="verdana" panose="020B0604030504040204" pitchFamily="34" charset="0"/>
                <a:ea typeface="宋体" panose="02010600030101010101" pitchFamily="2" charset="-122"/>
              </a:rPr>
              <a:t>a</a:t>
            </a:r>
            <a:r>
              <a:rPr lang="en-US" altLang="zh-CN" baseline="30000" dirty="0">
                <a:solidFill>
                  <a:srgbClr val="000000"/>
                </a:solidFill>
                <a:latin typeface="verdana" panose="020B0604030504040204" pitchFamily="34" charset="0"/>
                <a:ea typeface="宋体" panose="02010600030101010101" pitchFamily="2" charset="-122"/>
              </a:rPr>
              <a:t>(1)</a:t>
            </a:r>
            <a:r>
              <a:rPr lang="en-US" altLang="zh-CN" dirty="0">
                <a:solidFill>
                  <a:srgbClr val="000000"/>
                </a:solidFill>
                <a:latin typeface="verdana" panose="020B0604030504040204" pitchFamily="34" charset="0"/>
                <a:ea typeface="宋体" panose="02010600030101010101" pitchFamily="2" charset="-122"/>
              </a:rPr>
              <a:t>) = </a:t>
            </a:r>
            <a:r>
              <a:rPr lang="en-US" altLang="zh-CN" b="1" dirty="0">
                <a:solidFill>
                  <a:srgbClr val="000000"/>
                </a:solidFill>
                <a:latin typeface="verdana" panose="020B0604030504040204" pitchFamily="34" charset="0"/>
                <a:ea typeface="宋体" panose="02010600030101010101" pitchFamily="2" charset="-122"/>
              </a:rPr>
              <a:t>a</a:t>
            </a:r>
            <a:r>
              <a:rPr lang="en-US" altLang="zh-CN" baseline="30000" dirty="0">
                <a:solidFill>
                  <a:srgbClr val="000000"/>
                </a:solidFill>
                <a:latin typeface="verdana" panose="020B0604030504040204" pitchFamily="34" charset="0"/>
                <a:ea typeface="宋体" panose="02010600030101010101" pitchFamily="2" charset="-122"/>
              </a:rPr>
              <a:t>(2)</a:t>
            </a:r>
            <a:r>
              <a:rPr lang="en-US" altLang="zh-CN" dirty="0">
                <a:solidFill>
                  <a:srgbClr val="000000"/>
                </a:solidFill>
                <a:latin typeface="verdana" panose="020B0604030504040204" pitchFamily="34" charset="0"/>
                <a:ea typeface="宋体" panose="02010600030101010101" pitchFamily="2" charset="-122"/>
              </a:rPr>
              <a:t>;</a:t>
            </a:r>
          </a:p>
          <a:p>
            <a:pPr algn="ctr">
              <a:lnSpc>
                <a:spcPct val="150000"/>
              </a:lnSpc>
            </a:pPr>
            <a:r>
              <a:rPr lang="en-US" altLang="zh-CN" dirty="0">
                <a:solidFill>
                  <a:srgbClr val="000000"/>
                </a:solidFill>
                <a:latin typeface="verdana" panose="020B0604030504040204" pitchFamily="34" charset="0"/>
              </a:rPr>
              <a:t>g(</a:t>
            </a:r>
            <a:r>
              <a:rPr lang="en-US" altLang="zh-CN" b="1" dirty="0">
                <a:solidFill>
                  <a:srgbClr val="000000"/>
                </a:solidFill>
                <a:latin typeface="verdana" panose="020B0604030504040204" pitchFamily="34" charset="0"/>
              </a:rPr>
              <a:t>W</a:t>
            </a:r>
            <a:r>
              <a:rPr lang="en-US" altLang="zh-CN" baseline="30000" dirty="0">
                <a:solidFill>
                  <a:srgbClr val="000000"/>
                </a:solidFill>
                <a:latin typeface="verdana" panose="020B0604030504040204" pitchFamily="34" charset="0"/>
              </a:rPr>
              <a:t>(2)</a:t>
            </a:r>
            <a:r>
              <a:rPr lang="en-US" altLang="zh-CN" dirty="0">
                <a:solidFill>
                  <a:srgbClr val="000000"/>
                </a:solidFill>
                <a:latin typeface="verdana" panose="020B0604030504040204" pitchFamily="34" charset="0"/>
              </a:rPr>
              <a:t> * </a:t>
            </a:r>
            <a:r>
              <a:rPr lang="en-US" altLang="zh-CN" b="1" dirty="0">
                <a:solidFill>
                  <a:srgbClr val="000000"/>
                </a:solidFill>
                <a:latin typeface="verdana" panose="020B0604030504040204" pitchFamily="34" charset="0"/>
              </a:rPr>
              <a:t>a</a:t>
            </a:r>
            <a:r>
              <a:rPr lang="en-US" altLang="zh-CN" baseline="30000" dirty="0">
                <a:solidFill>
                  <a:srgbClr val="000000"/>
                </a:solidFill>
                <a:latin typeface="verdana" panose="020B0604030504040204" pitchFamily="34" charset="0"/>
              </a:rPr>
              <a:t>(2)</a:t>
            </a:r>
            <a:r>
              <a:rPr lang="en-US" altLang="zh-CN" dirty="0">
                <a:solidFill>
                  <a:srgbClr val="000000"/>
                </a:solidFill>
                <a:latin typeface="verdana" panose="020B0604030504040204" pitchFamily="34" charset="0"/>
              </a:rPr>
              <a:t>) = </a:t>
            </a:r>
            <a:r>
              <a:rPr lang="en-US" altLang="zh-CN" b="1" dirty="0">
                <a:solidFill>
                  <a:srgbClr val="000000"/>
                </a:solidFill>
                <a:latin typeface="verdana" panose="020B0604030504040204" pitchFamily="34" charset="0"/>
              </a:rPr>
              <a:t>z</a:t>
            </a:r>
            <a:r>
              <a:rPr lang="en-US" altLang="zh-CN" dirty="0">
                <a:solidFill>
                  <a:srgbClr val="000000"/>
                </a:solidFill>
                <a:latin typeface="verdana" panose="020B0604030504040204" pitchFamily="34" charset="0"/>
              </a:rPr>
              <a:t>;</a:t>
            </a:r>
            <a:endParaRPr lang="en-US" altLang="zh-CN" b="0" i="0" u="none" strike="noStrike" dirty="0">
              <a:solidFill>
                <a:srgbClr val="000000"/>
              </a:solidFill>
              <a:effectLst/>
              <a:latin typeface="Verdana" panose="020B0604030504040204" pitchFamily="34" charset="0"/>
            </a:endParaRPr>
          </a:p>
        </p:txBody>
      </p:sp>
      <p:pic>
        <p:nvPicPr>
          <p:cNvPr id="14" name="图片 13">
            <a:extLst>
              <a:ext uri="{FF2B5EF4-FFF2-40B4-BE49-F238E27FC236}">
                <a16:creationId xmlns:a16="http://schemas.microsoft.com/office/drawing/2014/main" id="{5024EA34-35A8-457C-BE29-BBAC3449EE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394" y="822213"/>
            <a:ext cx="4799606" cy="3239069"/>
          </a:xfrm>
          <a:prstGeom prst="rect">
            <a:avLst/>
          </a:prstGeom>
        </p:spPr>
      </p:pic>
      <p:pic>
        <p:nvPicPr>
          <p:cNvPr id="16" name="图片 15">
            <a:extLst>
              <a:ext uri="{FF2B5EF4-FFF2-40B4-BE49-F238E27FC236}">
                <a16:creationId xmlns:a16="http://schemas.microsoft.com/office/drawing/2014/main" id="{3FFA835B-962D-4B17-8DA8-BBCA5C0D87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5062" y="622159"/>
            <a:ext cx="4799606" cy="3501136"/>
          </a:xfrm>
          <a:prstGeom prst="rect">
            <a:avLst/>
          </a:prstGeom>
        </p:spPr>
      </p:pic>
      <p:sp>
        <p:nvSpPr>
          <p:cNvPr id="17" name="矩形 16">
            <a:extLst>
              <a:ext uri="{FF2B5EF4-FFF2-40B4-BE49-F238E27FC236}">
                <a16:creationId xmlns:a16="http://schemas.microsoft.com/office/drawing/2014/main" id="{B24D160C-A37A-4221-9AD7-AB1BB0EDBC0D}"/>
              </a:ext>
            </a:extLst>
          </p:cNvPr>
          <p:cNvSpPr/>
          <p:nvPr/>
        </p:nvSpPr>
        <p:spPr>
          <a:xfrm>
            <a:off x="186559" y="3367206"/>
            <a:ext cx="6096000" cy="2123658"/>
          </a:xfrm>
          <a:prstGeom prst="rect">
            <a:avLst/>
          </a:prstGeom>
        </p:spPr>
        <p:txBody>
          <a:bodyPr>
            <a:spAutoFit/>
          </a:bodyPr>
          <a:lstStyle/>
          <a:p>
            <a:pPr marL="342900" indent="-342900">
              <a:lnSpc>
                <a:spcPct val="150000"/>
              </a:lnSpc>
              <a:buFont typeface="Wingdings" panose="05000000000000000000" pitchFamily="2" charset="2"/>
              <a:buChar char="Ø"/>
            </a:pPr>
            <a:r>
              <a:rPr lang="en-US" altLang="zh-CN" sz="2000" dirty="0"/>
              <a:t>The matrix operations of a neural network after considering bias </a:t>
            </a:r>
            <a:r>
              <a:rPr lang="zh-CN" altLang="en-US" sz="2000" dirty="0"/>
              <a:t>：</a:t>
            </a:r>
          </a:p>
          <a:p>
            <a:pPr algn="ctr">
              <a:lnSpc>
                <a:spcPct val="150000"/>
              </a:lnSpc>
            </a:pP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g(</a:t>
            </a:r>
            <a:r>
              <a:rPr lang="en-US" altLang="zh-CN" b="1" dirty="0">
                <a:solidFill>
                  <a:srgbClr val="000000"/>
                </a:solidFill>
                <a:latin typeface="Verdana" panose="020B0604030504040204" pitchFamily="34" charset="0"/>
              </a:rPr>
              <a:t>W</a:t>
            </a:r>
            <a:r>
              <a:rPr lang="en-US" altLang="zh-CN" baseline="30000" dirty="0">
                <a:solidFill>
                  <a:srgbClr val="000000"/>
                </a:solidFill>
                <a:latin typeface="Verdana" panose="020B0604030504040204" pitchFamily="34" charset="0"/>
              </a:rPr>
              <a:t>(1)</a:t>
            </a:r>
            <a:r>
              <a:rPr lang="en-US" altLang="zh-CN" dirty="0">
                <a:solidFill>
                  <a:srgbClr val="000000"/>
                </a:solidFill>
                <a:latin typeface="Verdana" panose="020B0604030504040204" pitchFamily="34" charset="0"/>
              </a:rPr>
              <a:t> * </a:t>
            </a:r>
            <a:r>
              <a:rPr lang="en-US" altLang="zh-CN" b="1" dirty="0">
                <a:solidFill>
                  <a:srgbClr val="000000"/>
                </a:solidFill>
                <a:latin typeface="Verdana" panose="020B0604030504040204" pitchFamily="34" charset="0"/>
              </a:rPr>
              <a:t>a</a:t>
            </a:r>
            <a:r>
              <a:rPr lang="en-US" altLang="zh-CN" baseline="30000" dirty="0">
                <a:solidFill>
                  <a:srgbClr val="000000"/>
                </a:solidFill>
                <a:latin typeface="Verdana" panose="020B0604030504040204" pitchFamily="34" charset="0"/>
              </a:rPr>
              <a:t>(1) </a:t>
            </a:r>
            <a:r>
              <a:rPr lang="en-US" altLang="zh-CN" dirty="0">
                <a:solidFill>
                  <a:srgbClr val="000000"/>
                </a:solidFill>
                <a:latin typeface="Verdana" panose="020B0604030504040204" pitchFamily="34" charset="0"/>
              </a:rPr>
              <a:t>+ </a:t>
            </a:r>
            <a:r>
              <a:rPr lang="en-US" altLang="zh-CN" b="1" dirty="0">
                <a:solidFill>
                  <a:srgbClr val="000000"/>
                </a:solidFill>
                <a:latin typeface="Verdana" panose="020B0604030504040204" pitchFamily="34" charset="0"/>
              </a:rPr>
              <a:t>b</a:t>
            </a:r>
            <a:r>
              <a:rPr lang="en-US" altLang="zh-CN" baseline="30000" dirty="0">
                <a:solidFill>
                  <a:srgbClr val="000000"/>
                </a:solidFill>
                <a:latin typeface="Verdana" panose="020B0604030504040204" pitchFamily="34" charset="0"/>
              </a:rPr>
              <a:t>(1)</a:t>
            </a:r>
            <a:r>
              <a:rPr lang="en-US" altLang="zh-CN" dirty="0">
                <a:solidFill>
                  <a:srgbClr val="000000"/>
                </a:solidFill>
                <a:latin typeface="Verdana" panose="020B0604030504040204" pitchFamily="34" charset="0"/>
              </a:rPr>
              <a:t>) = </a:t>
            </a:r>
            <a:r>
              <a:rPr lang="en-US" altLang="zh-CN" b="1" dirty="0">
                <a:solidFill>
                  <a:srgbClr val="000000"/>
                </a:solidFill>
                <a:latin typeface="Verdana" panose="020B0604030504040204" pitchFamily="34" charset="0"/>
              </a:rPr>
              <a:t>a</a:t>
            </a:r>
            <a:r>
              <a:rPr lang="en-US" altLang="zh-CN" baseline="30000" dirty="0">
                <a:solidFill>
                  <a:srgbClr val="000000"/>
                </a:solidFill>
                <a:latin typeface="Verdana" panose="020B0604030504040204" pitchFamily="34" charset="0"/>
              </a:rPr>
              <a:t>(2)</a:t>
            </a:r>
            <a:r>
              <a:rPr lang="en-US" altLang="zh-CN" dirty="0">
                <a:solidFill>
                  <a:srgbClr val="000000"/>
                </a:solidFill>
                <a:latin typeface="Verdana" panose="020B0604030504040204" pitchFamily="34" charset="0"/>
              </a:rPr>
              <a:t>; </a:t>
            </a:r>
          </a:p>
          <a:p>
            <a:pPr algn="ctr">
              <a:lnSpc>
                <a:spcPct val="150000"/>
              </a:lnSpc>
            </a:pPr>
            <a:r>
              <a:rPr lang="en-US" altLang="zh-CN" dirty="0">
                <a:solidFill>
                  <a:srgbClr val="000000"/>
                </a:solidFill>
                <a:latin typeface="Verdana" panose="020B0604030504040204" pitchFamily="34" charset="0"/>
              </a:rPr>
              <a:t>g(</a:t>
            </a:r>
            <a:r>
              <a:rPr lang="en-US" altLang="zh-CN" b="1" dirty="0">
                <a:solidFill>
                  <a:srgbClr val="000000"/>
                </a:solidFill>
                <a:latin typeface="Verdana" panose="020B0604030504040204" pitchFamily="34" charset="0"/>
              </a:rPr>
              <a:t>W</a:t>
            </a:r>
            <a:r>
              <a:rPr lang="en-US" altLang="zh-CN" baseline="30000" dirty="0">
                <a:solidFill>
                  <a:srgbClr val="000000"/>
                </a:solidFill>
                <a:latin typeface="Verdana" panose="020B0604030504040204" pitchFamily="34" charset="0"/>
              </a:rPr>
              <a:t>(2)</a:t>
            </a:r>
            <a:r>
              <a:rPr lang="en-US" altLang="zh-CN" dirty="0">
                <a:solidFill>
                  <a:srgbClr val="000000"/>
                </a:solidFill>
                <a:latin typeface="Verdana" panose="020B0604030504040204" pitchFamily="34" charset="0"/>
              </a:rPr>
              <a:t> * </a:t>
            </a:r>
            <a:r>
              <a:rPr lang="en-US" altLang="zh-CN" b="1" dirty="0">
                <a:solidFill>
                  <a:srgbClr val="000000"/>
                </a:solidFill>
                <a:latin typeface="Verdana" panose="020B0604030504040204" pitchFamily="34" charset="0"/>
              </a:rPr>
              <a:t>a</a:t>
            </a:r>
            <a:r>
              <a:rPr lang="en-US" altLang="zh-CN" baseline="30000" dirty="0">
                <a:solidFill>
                  <a:srgbClr val="000000"/>
                </a:solidFill>
                <a:latin typeface="Verdana" panose="020B0604030504040204" pitchFamily="34" charset="0"/>
              </a:rPr>
              <a:t>(2) </a:t>
            </a:r>
            <a:r>
              <a:rPr lang="en-US" altLang="zh-CN" dirty="0">
                <a:solidFill>
                  <a:srgbClr val="000000"/>
                </a:solidFill>
                <a:latin typeface="Verdana" panose="020B0604030504040204" pitchFamily="34" charset="0"/>
              </a:rPr>
              <a:t>+ </a:t>
            </a:r>
            <a:r>
              <a:rPr lang="en-US" altLang="zh-CN" b="1" dirty="0">
                <a:solidFill>
                  <a:srgbClr val="000000"/>
                </a:solidFill>
                <a:latin typeface="Verdana" panose="020B0604030504040204" pitchFamily="34" charset="0"/>
              </a:rPr>
              <a:t>b</a:t>
            </a:r>
            <a:r>
              <a:rPr lang="en-US" altLang="zh-CN" baseline="30000" dirty="0">
                <a:solidFill>
                  <a:srgbClr val="000000"/>
                </a:solidFill>
                <a:latin typeface="Verdana" panose="020B0604030504040204" pitchFamily="34" charset="0"/>
              </a:rPr>
              <a:t>(2)</a:t>
            </a:r>
            <a:r>
              <a:rPr lang="en-US" altLang="zh-CN" dirty="0">
                <a:solidFill>
                  <a:srgbClr val="000000"/>
                </a:solidFill>
                <a:latin typeface="Verdana" panose="020B0604030504040204" pitchFamily="34" charset="0"/>
              </a:rPr>
              <a:t>) = </a:t>
            </a:r>
            <a:r>
              <a:rPr lang="en-US" altLang="zh-CN" b="1" dirty="0">
                <a:solidFill>
                  <a:srgbClr val="000000"/>
                </a:solidFill>
                <a:latin typeface="Verdana" panose="020B0604030504040204" pitchFamily="34" charset="0"/>
              </a:rPr>
              <a:t>z</a:t>
            </a:r>
            <a:r>
              <a:rPr lang="en-US" altLang="zh-CN" dirty="0">
                <a:solidFill>
                  <a:srgbClr val="000000"/>
                </a:solidFill>
                <a:latin typeface="Verdana" panose="020B0604030504040204" pitchFamily="34" charset="0"/>
              </a:rPr>
              <a:t>;</a:t>
            </a:r>
          </a:p>
          <a:p>
            <a:pPr algn="ctr"/>
            <a:r>
              <a:rPr lang="en-US" altLang="zh-CN" dirty="0">
                <a:solidFill>
                  <a:srgbClr val="000000"/>
                </a:solidFill>
                <a:latin typeface="Verdana" panose="020B0604030504040204" pitchFamily="34" charset="0"/>
              </a:rPr>
              <a:t> </a:t>
            </a:r>
            <a:endParaRPr lang="en-US" altLang="zh-CN" b="0" i="0" u="none" strike="noStrike" dirty="0">
              <a:solidFill>
                <a:srgbClr val="000000"/>
              </a:solidFill>
              <a:effectLst/>
              <a:latin typeface="Verdana" panose="020B0604030504040204" pitchFamily="34" charset="0"/>
            </a:endParaRPr>
          </a:p>
        </p:txBody>
      </p:sp>
      <p:sp>
        <p:nvSpPr>
          <p:cNvPr id="19" name="动作按钮: 转到主页 18">
            <a:hlinkClick r:id="rId7" action="ppaction://hlinksldjump" highlightClick="1"/>
            <a:extLst>
              <a:ext uri="{FF2B5EF4-FFF2-40B4-BE49-F238E27FC236}">
                <a16:creationId xmlns:a16="http://schemas.microsoft.com/office/drawing/2014/main" id="{1A16716D-82D6-4935-9873-5EDD8D49455D}"/>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595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CCC17F2-F3D3-432C-B067-4C36D70FE68F}"/>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1986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b="1" dirty="0" err="1">
                <a:solidFill>
                  <a:schemeClr val="tx1">
                    <a:lumMod val="75000"/>
                    <a:lumOff val="25000"/>
                  </a:schemeClr>
                </a:solidFill>
              </a:rPr>
              <a:t>Rumelhar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and Hinton</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Backpropagation (BP) algorithm:</a:t>
            </a:r>
            <a:endParaRPr lang="zh-CN" altLang="en-US" sz="2000" b="1" dirty="0">
              <a:solidFill>
                <a:schemeClr val="tx1">
                  <a:lumMod val="75000"/>
                  <a:lumOff val="25000"/>
                </a:schemeClr>
              </a:solidFill>
            </a:endParaRPr>
          </a:p>
        </p:txBody>
      </p:sp>
      <p:pic>
        <p:nvPicPr>
          <p:cNvPr id="4" name="图片 3">
            <a:extLst>
              <a:ext uri="{FF2B5EF4-FFF2-40B4-BE49-F238E27FC236}">
                <a16:creationId xmlns:a16="http://schemas.microsoft.com/office/drawing/2014/main" id="{1D1C50DA-D1C6-4884-BB63-0F9D278EC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890" y="3032393"/>
            <a:ext cx="3540192" cy="3400855"/>
          </a:xfrm>
          <a:prstGeom prst="rect">
            <a:avLst/>
          </a:prstGeom>
        </p:spPr>
      </p:pic>
      <p:sp>
        <p:nvSpPr>
          <p:cNvPr id="5" name="矩形 4">
            <a:extLst>
              <a:ext uri="{FF2B5EF4-FFF2-40B4-BE49-F238E27FC236}">
                <a16:creationId xmlns:a16="http://schemas.microsoft.com/office/drawing/2014/main" id="{FB7FC55B-718D-4359-AE93-BF2276478365}"/>
              </a:ext>
            </a:extLst>
          </p:cNvPr>
          <p:cNvSpPr/>
          <p:nvPr/>
        </p:nvSpPr>
        <p:spPr>
          <a:xfrm>
            <a:off x="624315" y="1050807"/>
            <a:ext cx="6096000" cy="2338397"/>
          </a:xfrm>
          <a:prstGeom prst="rect">
            <a:avLst/>
          </a:prstGeom>
        </p:spPr>
        <p:txBody>
          <a:bodyPr>
            <a:spAutoFit/>
          </a:bodyPr>
          <a:lstStyle/>
          <a:p>
            <a:pPr marL="342900" indent="-342900">
              <a:lnSpc>
                <a:spcPct val="150000"/>
              </a:lnSpc>
              <a:buFont typeface="Wingdings" panose="05000000000000000000" pitchFamily="2" charset="2"/>
              <a:buChar char="Ø"/>
            </a:pPr>
            <a:r>
              <a:rPr lang="en-US" altLang="zh-CN" sz="2000" b="1" dirty="0"/>
              <a:t>Loss function:</a:t>
            </a:r>
          </a:p>
          <a:p>
            <a:pPr>
              <a:lnSpc>
                <a:spcPct val="150000"/>
              </a:lnSpc>
            </a:pPr>
            <a:r>
              <a:rPr lang="en-US" altLang="zh-CN" sz="2000" dirty="0"/>
              <a:t>t</a:t>
            </a:r>
            <a:r>
              <a:rPr lang="zh-CN" altLang="en-US" sz="2000" dirty="0"/>
              <a:t>he prediction target of the sample </a:t>
            </a:r>
            <a:r>
              <a:rPr lang="en-US" altLang="zh-CN" sz="2000" dirty="0"/>
              <a:t>:</a:t>
            </a:r>
            <a:r>
              <a:rPr lang="en-US" altLang="zh-CN" sz="2000" dirty="0">
                <a:solidFill>
                  <a:srgbClr val="000000"/>
                </a:solidFill>
                <a:latin typeface="Verdana" panose="020B0604030504040204" pitchFamily="34" charset="0"/>
              </a:rPr>
              <a:t> </a:t>
            </a:r>
            <a:r>
              <a:rPr lang="en-US" altLang="zh-CN" sz="2000" dirty="0" err="1">
                <a:solidFill>
                  <a:srgbClr val="000000"/>
                </a:solidFill>
                <a:latin typeface="Verdana" panose="020B0604030504040204" pitchFamily="34" charset="0"/>
              </a:rPr>
              <a:t>y</a:t>
            </a:r>
            <a:r>
              <a:rPr lang="en-US" altLang="zh-CN" sz="2000" baseline="-25000" dirty="0" err="1">
                <a:solidFill>
                  <a:srgbClr val="000000"/>
                </a:solidFill>
                <a:latin typeface="Verdana" panose="020B0604030504040204" pitchFamily="34" charset="0"/>
              </a:rPr>
              <a:t>p</a:t>
            </a:r>
            <a:endParaRPr lang="en-US" altLang="zh-CN" sz="2000" baseline="-25000" dirty="0">
              <a:solidFill>
                <a:srgbClr val="000000"/>
              </a:solidFill>
              <a:latin typeface="Verdana" panose="020B0604030504040204" pitchFamily="34" charset="0"/>
            </a:endParaRPr>
          </a:p>
          <a:p>
            <a:pPr>
              <a:lnSpc>
                <a:spcPct val="150000"/>
              </a:lnSpc>
            </a:pPr>
            <a:r>
              <a:rPr lang="zh-CN" altLang="en-US" sz="2000" dirty="0"/>
              <a:t>the real target </a:t>
            </a:r>
            <a:r>
              <a:rPr lang="en-US" altLang="zh-CN" sz="2000" dirty="0"/>
              <a:t>:</a:t>
            </a:r>
            <a:r>
              <a:rPr lang="zh-CN" altLang="en-US" sz="2000" dirty="0"/>
              <a:t> y. </a:t>
            </a:r>
            <a:endParaRPr lang="en-US" altLang="zh-CN" sz="2000" dirty="0"/>
          </a:p>
          <a:p>
            <a:pPr>
              <a:lnSpc>
                <a:spcPct val="150000"/>
              </a:lnSpc>
            </a:pPr>
            <a:r>
              <a:rPr lang="zh-CN" altLang="en-US" sz="2000" dirty="0"/>
              <a:t>define a value that is lossy </a:t>
            </a:r>
            <a:r>
              <a:rPr lang="en-US" altLang="zh-CN" sz="2000" dirty="0"/>
              <a:t>:</a:t>
            </a:r>
          </a:p>
          <a:p>
            <a:pPr algn="ctr">
              <a:lnSpc>
                <a:spcPct val="150000"/>
              </a:lnSpc>
            </a:pPr>
            <a:r>
              <a:rPr lang="en-US" altLang="zh-CN" sz="2000" dirty="0">
                <a:solidFill>
                  <a:srgbClr val="000000"/>
                </a:solidFill>
                <a:latin typeface="Verdana" panose="020B0604030504040204" pitchFamily="34" charset="0"/>
              </a:rPr>
              <a:t>loss = (</a:t>
            </a:r>
            <a:r>
              <a:rPr lang="en-US" altLang="zh-CN" sz="2000" dirty="0" err="1">
                <a:solidFill>
                  <a:srgbClr val="000000"/>
                </a:solidFill>
                <a:latin typeface="Verdana" panose="020B0604030504040204" pitchFamily="34" charset="0"/>
              </a:rPr>
              <a:t>y</a:t>
            </a:r>
            <a:r>
              <a:rPr lang="en-US" altLang="zh-CN" sz="2000" baseline="-25000" dirty="0" err="1">
                <a:solidFill>
                  <a:srgbClr val="000000"/>
                </a:solidFill>
                <a:latin typeface="Verdana" panose="020B0604030504040204" pitchFamily="34" charset="0"/>
              </a:rPr>
              <a:t>p</a:t>
            </a:r>
            <a:r>
              <a:rPr lang="en-US" altLang="zh-CN" sz="2000" baseline="-25000" dirty="0">
                <a:solidFill>
                  <a:srgbClr val="000000"/>
                </a:solidFill>
                <a:latin typeface="Verdana" panose="020B0604030504040204" pitchFamily="34" charset="0"/>
              </a:rPr>
              <a:t> </a:t>
            </a:r>
            <a:r>
              <a:rPr lang="en-US" altLang="zh-CN" sz="2000" dirty="0">
                <a:solidFill>
                  <a:srgbClr val="000000"/>
                </a:solidFill>
                <a:latin typeface="Verdana" panose="020B0604030504040204" pitchFamily="34" charset="0"/>
              </a:rPr>
              <a:t>- y)</a:t>
            </a:r>
            <a:r>
              <a:rPr lang="en-US" altLang="zh-CN" sz="2000" baseline="30000" dirty="0">
                <a:solidFill>
                  <a:srgbClr val="000000"/>
                </a:solidFill>
                <a:latin typeface="Verdana" panose="020B0604030504040204" pitchFamily="34" charset="0"/>
              </a:rPr>
              <a:t>2</a:t>
            </a:r>
          </a:p>
        </p:txBody>
      </p:sp>
      <p:sp>
        <p:nvSpPr>
          <p:cNvPr id="6" name="思想气泡: 云 5">
            <a:extLst>
              <a:ext uri="{FF2B5EF4-FFF2-40B4-BE49-F238E27FC236}">
                <a16:creationId xmlns:a16="http://schemas.microsoft.com/office/drawing/2014/main" id="{473BB3D7-F47E-4F10-A031-C6AA63394C23}"/>
              </a:ext>
            </a:extLst>
          </p:cNvPr>
          <p:cNvSpPr/>
          <p:nvPr/>
        </p:nvSpPr>
        <p:spPr>
          <a:xfrm>
            <a:off x="6951056" y="1001004"/>
            <a:ext cx="3121112" cy="1467768"/>
          </a:xfrm>
          <a:prstGeom prst="cloudCallout">
            <a:avLst>
              <a:gd name="adj1" fmla="val -92914"/>
              <a:gd name="adj2" fmla="val 753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How to optimize parameters to minimize the value of loss function</a:t>
            </a:r>
            <a:endParaRPr lang="zh-CN" altLang="en-US" dirty="0">
              <a:solidFill>
                <a:schemeClr val="tx1"/>
              </a:solidFill>
            </a:endParaRPr>
          </a:p>
        </p:txBody>
      </p:sp>
      <p:sp>
        <p:nvSpPr>
          <p:cNvPr id="7" name="矩形 6">
            <a:extLst>
              <a:ext uri="{FF2B5EF4-FFF2-40B4-BE49-F238E27FC236}">
                <a16:creationId xmlns:a16="http://schemas.microsoft.com/office/drawing/2014/main" id="{4FD6710E-7120-4A0E-A28A-EB28661903EA}"/>
              </a:ext>
            </a:extLst>
          </p:cNvPr>
          <p:cNvSpPr/>
          <p:nvPr/>
        </p:nvSpPr>
        <p:spPr>
          <a:xfrm>
            <a:off x="599409" y="3841652"/>
            <a:ext cx="6503140" cy="2353786"/>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chemeClr val="tx1">
                    <a:lumMod val="75000"/>
                    <a:lumOff val="25000"/>
                  </a:schemeClr>
                </a:solidFill>
              </a:rPr>
              <a:t>BP algorithm:</a:t>
            </a:r>
            <a:endParaRPr lang="en-US" altLang="zh-CN" sz="2000" dirty="0"/>
          </a:p>
          <a:p>
            <a:pPr>
              <a:lnSpc>
                <a:spcPct val="150000"/>
              </a:lnSpc>
            </a:pPr>
            <a:r>
              <a:rPr lang="zh-CN" altLang="en-US" sz="2000" dirty="0"/>
              <a:t> The calculation of the gradient propagates    backwards from back to front layer by layer. The prefix E stands for the relative derivative. The revelation of back Propagation algorithm is the chain Rule in </a:t>
            </a:r>
            <a:r>
              <a:rPr lang="en-US" altLang="zh-CN" sz="2000" dirty="0"/>
              <a:t>partial differential</a:t>
            </a:r>
            <a:endParaRPr lang="zh-CN" altLang="en-US" sz="2000" dirty="0"/>
          </a:p>
        </p:txBody>
      </p:sp>
      <p:sp>
        <p:nvSpPr>
          <p:cNvPr id="9" name="动作按钮: 转到主页 8">
            <a:hlinkClick r:id="rId4" action="ppaction://hlinksldjump" highlightClick="1"/>
            <a:extLst>
              <a:ext uri="{FF2B5EF4-FFF2-40B4-BE49-F238E27FC236}">
                <a16:creationId xmlns:a16="http://schemas.microsoft.com/office/drawing/2014/main" id="{C6FBBED4-B6C6-4EE3-A39C-53C83F5169B4}"/>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8A293AD-8674-4BFB-A123-9072FEBB68EA}"/>
              </a:ext>
            </a:extLst>
          </p:cNvPr>
          <p:cNvSpPr/>
          <p:nvPr/>
        </p:nvSpPr>
        <p:spPr>
          <a:xfrm>
            <a:off x="611862" y="3357563"/>
            <a:ext cx="3720890" cy="507127"/>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dirty="0"/>
              <a:t>Gradient descent algorithm</a:t>
            </a:r>
          </a:p>
        </p:txBody>
      </p:sp>
    </p:spTree>
    <p:extLst>
      <p:ext uri="{BB962C8B-B14F-4D97-AF65-F5344CB8AC3E}">
        <p14:creationId xmlns:p14="http://schemas.microsoft.com/office/powerpoint/2010/main" val="360295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1D0811-6078-4BD3-95BD-8EDFC0451488}"/>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1986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b="1" dirty="0" err="1">
                <a:solidFill>
                  <a:schemeClr val="tx1">
                    <a:lumMod val="75000"/>
                    <a:lumOff val="25000"/>
                  </a:schemeClr>
                </a:solidFill>
              </a:rPr>
              <a:t>Rumelhar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and Hinton</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MLP-BP:</a:t>
            </a:r>
            <a:endParaRPr lang="zh-CN" altLang="en-US" sz="2000" b="1" dirty="0">
              <a:solidFill>
                <a:schemeClr val="tx1">
                  <a:lumMod val="75000"/>
                  <a:lumOff val="25000"/>
                </a:schemeClr>
              </a:solidFill>
            </a:endParaRPr>
          </a:p>
        </p:txBody>
      </p:sp>
      <p:sp>
        <p:nvSpPr>
          <p:cNvPr id="3" name="矩形 2">
            <a:extLst>
              <a:ext uri="{FF2B5EF4-FFF2-40B4-BE49-F238E27FC236}">
                <a16:creationId xmlns:a16="http://schemas.microsoft.com/office/drawing/2014/main" id="{06372ECE-69BD-4572-9088-98EDEB17E107}"/>
              </a:ext>
            </a:extLst>
          </p:cNvPr>
          <p:cNvSpPr/>
          <p:nvPr/>
        </p:nvSpPr>
        <p:spPr>
          <a:xfrm>
            <a:off x="186558" y="1375422"/>
            <a:ext cx="7966039" cy="1892121"/>
          </a:xfrm>
          <a:prstGeom prst="rect">
            <a:avLst/>
          </a:prstGeom>
        </p:spPr>
        <p:txBody>
          <a:bodyPr wrap="square">
            <a:spAutoFit/>
          </a:bodyPr>
          <a:lstStyle/>
          <a:p>
            <a:pPr>
              <a:lnSpc>
                <a:spcPct val="150000"/>
              </a:lnSpc>
            </a:pPr>
            <a:r>
              <a:rPr lang="en-US" altLang="zh-CN" sz="2000" b="1" dirty="0"/>
              <a:t>MLP-BP</a:t>
            </a:r>
            <a:r>
              <a:rPr lang="en-US" altLang="zh-CN" sz="2000" dirty="0"/>
              <a:t> : </a:t>
            </a:r>
            <a:r>
              <a:rPr lang="zh-CN" altLang="en-US" sz="2000" dirty="0"/>
              <a:t>two-layer feedforward neural networks using back-propagation BP algorithm </a:t>
            </a:r>
            <a:r>
              <a:rPr lang="en-US" altLang="zh-CN" sz="2000" dirty="0"/>
              <a:t>and is</a:t>
            </a:r>
            <a:r>
              <a:rPr lang="zh-CN" altLang="en-US" sz="2000" dirty="0"/>
              <a:t> applied to the nonlinear mapping by </a:t>
            </a:r>
            <a:r>
              <a:rPr lang="zh-CN" altLang="en-US" sz="2000" b="1" dirty="0"/>
              <a:t>Sigmoid</a:t>
            </a:r>
            <a:r>
              <a:rPr lang="zh-CN" altLang="en-US" sz="2000" dirty="0"/>
              <a:t> , which effectively </a:t>
            </a:r>
            <a:r>
              <a:rPr lang="zh-CN" altLang="en-US" sz="2000" b="1" dirty="0"/>
              <a:t>solves the problem of nonlinear classification and learning .</a:t>
            </a:r>
          </a:p>
        </p:txBody>
      </p:sp>
      <p:sp>
        <p:nvSpPr>
          <p:cNvPr id="6" name="矩形 5">
            <a:extLst>
              <a:ext uri="{FF2B5EF4-FFF2-40B4-BE49-F238E27FC236}">
                <a16:creationId xmlns:a16="http://schemas.microsoft.com/office/drawing/2014/main" id="{B4156E30-498B-47BD-BA66-7DB472AC9648}"/>
              </a:ext>
            </a:extLst>
          </p:cNvPr>
          <p:cNvSpPr/>
          <p:nvPr/>
        </p:nvSpPr>
        <p:spPr>
          <a:xfrm>
            <a:off x="186559" y="4054642"/>
            <a:ext cx="10439733" cy="1892121"/>
          </a:xfrm>
          <a:prstGeom prst="rect">
            <a:avLst/>
          </a:prstGeom>
        </p:spPr>
        <p:txBody>
          <a:bodyPr wrap="square">
            <a:spAutoFit/>
          </a:bodyPr>
          <a:lstStyle/>
          <a:p>
            <a:pPr>
              <a:lnSpc>
                <a:spcPct val="150000"/>
              </a:lnSpc>
            </a:pPr>
            <a:r>
              <a:rPr lang="en-US" altLang="zh-CN" sz="2000" b="1" dirty="0"/>
              <a:t>limitations :</a:t>
            </a:r>
          </a:p>
          <a:p>
            <a:pPr marL="342900" indent="-342900">
              <a:lnSpc>
                <a:spcPct val="150000"/>
              </a:lnSpc>
              <a:buFont typeface="Wingdings" panose="05000000000000000000" pitchFamily="2" charset="2"/>
              <a:buChar char="Ø"/>
            </a:pPr>
            <a:r>
              <a:rPr lang="zh-CN" altLang="en-US" sz="2000" dirty="0"/>
              <a:t>It requires tagged training data, but almost all data are unmarked.</a:t>
            </a:r>
            <a:endParaRPr lang="en-US" altLang="zh-CN" sz="2000" dirty="0"/>
          </a:p>
          <a:p>
            <a:pPr marL="342900" indent="-342900">
              <a:lnSpc>
                <a:spcPct val="150000"/>
              </a:lnSpc>
              <a:buFont typeface="Wingdings" panose="05000000000000000000" pitchFamily="2" charset="2"/>
              <a:buChar char="Ø"/>
            </a:pPr>
            <a:r>
              <a:rPr lang="zh-CN" altLang="en-US" sz="2000" dirty="0"/>
              <a:t> Learning time is not easy to measure, in the multi-layer network, the speed is very slow. </a:t>
            </a:r>
            <a:endParaRPr lang="en-US" altLang="zh-CN" sz="2000" dirty="0"/>
          </a:p>
          <a:p>
            <a:pPr marL="342900" indent="-342900">
              <a:lnSpc>
                <a:spcPct val="150000"/>
              </a:lnSpc>
              <a:buFont typeface="Wingdings" panose="05000000000000000000" pitchFamily="2" charset="2"/>
              <a:buChar char="Ø"/>
            </a:pPr>
            <a:r>
              <a:rPr lang="zh-CN" altLang="en-US" sz="2000" dirty="0"/>
              <a:t>It falls into local minima and does not converge.</a:t>
            </a:r>
          </a:p>
        </p:txBody>
      </p:sp>
      <p:grpSp>
        <p:nvGrpSpPr>
          <p:cNvPr id="20" name="组合 19">
            <a:extLst>
              <a:ext uri="{FF2B5EF4-FFF2-40B4-BE49-F238E27FC236}">
                <a16:creationId xmlns:a16="http://schemas.microsoft.com/office/drawing/2014/main" id="{FB220697-52AD-4B54-AF50-B66620F96584}"/>
              </a:ext>
            </a:extLst>
          </p:cNvPr>
          <p:cNvGrpSpPr/>
          <p:nvPr/>
        </p:nvGrpSpPr>
        <p:grpSpPr>
          <a:xfrm>
            <a:off x="8354729" y="606393"/>
            <a:ext cx="3099334" cy="2589196"/>
            <a:chOff x="7519987" y="3429000"/>
            <a:chExt cx="2638425" cy="2257425"/>
          </a:xfrm>
        </p:grpSpPr>
        <p:pic>
          <p:nvPicPr>
            <p:cNvPr id="11" name="图片 10">
              <a:extLst>
                <a:ext uri="{FF2B5EF4-FFF2-40B4-BE49-F238E27FC236}">
                  <a16:creationId xmlns:a16="http://schemas.microsoft.com/office/drawing/2014/main" id="{2139FEC2-B94F-46C1-ACDD-CFC4CAC14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987" y="3429000"/>
              <a:ext cx="2638425" cy="2257425"/>
            </a:xfrm>
            <a:prstGeom prst="rect">
              <a:avLst/>
            </a:prstGeom>
          </p:spPr>
        </p:pic>
        <p:cxnSp>
          <p:nvCxnSpPr>
            <p:cNvPr id="13" name="直接连接符 12">
              <a:extLst>
                <a:ext uri="{FF2B5EF4-FFF2-40B4-BE49-F238E27FC236}">
                  <a16:creationId xmlns:a16="http://schemas.microsoft.com/office/drawing/2014/main" id="{7BB2E1A8-1401-4128-AEFB-DCC028DDF564}"/>
                </a:ext>
              </a:extLst>
            </p:cNvPr>
            <p:cNvCxnSpPr/>
            <p:nvPr/>
          </p:nvCxnSpPr>
          <p:spPr>
            <a:xfrm flipV="1">
              <a:off x="7863840" y="4177364"/>
              <a:ext cx="490888" cy="621014"/>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86B6EC39-3836-467C-A0FB-38D753B9E0A9}"/>
                </a:ext>
              </a:extLst>
            </p:cNvPr>
            <p:cNvCxnSpPr/>
            <p:nvPr/>
          </p:nvCxnSpPr>
          <p:spPr>
            <a:xfrm>
              <a:off x="8354728" y="4177364"/>
              <a:ext cx="484471" cy="471638"/>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672475F7-173B-4284-8AE8-379283FBC6DF}"/>
                </a:ext>
              </a:extLst>
            </p:cNvPr>
            <p:cNvCxnSpPr/>
            <p:nvPr/>
          </p:nvCxnSpPr>
          <p:spPr>
            <a:xfrm flipH="1">
              <a:off x="8109284" y="4658627"/>
              <a:ext cx="729915" cy="567891"/>
            </a:xfrm>
            <a:prstGeom prst="line">
              <a:avLst/>
            </a:prstGeom>
          </p:spPr>
          <p:style>
            <a:lnRef idx="1">
              <a:schemeClr val="dk1"/>
            </a:lnRef>
            <a:fillRef idx="0">
              <a:schemeClr val="dk1"/>
            </a:fillRef>
            <a:effectRef idx="0">
              <a:schemeClr val="dk1"/>
            </a:effectRef>
            <a:fontRef idx="minor">
              <a:schemeClr val="tx1"/>
            </a:fontRef>
          </p:style>
        </p:cxnSp>
      </p:grpSp>
      <p:sp>
        <p:nvSpPr>
          <p:cNvPr id="21" name="动作按钮: 转到主页 20">
            <a:hlinkClick r:id="rId4" action="ppaction://hlinksldjump" highlightClick="1"/>
            <a:extLst>
              <a:ext uri="{FF2B5EF4-FFF2-40B4-BE49-F238E27FC236}">
                <a16:creationId xmlns:a16="http://schemas.microsoft.com/office/drawing/2014/main" id="{3E5AC15B-3E9D-49B4-884B-64D53A0F4760}"/>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17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3E62232-2EF2-4247-9D65-CA2764EDBF4B}"/>
              </a:ext>
            </a:extLst>
          </p:cNvPr>
          <p:cNvSpPr/>
          <p:nvPr/>
        </p:nvSpPr>
        <p:spPr>
          <a:xfrm>
            <a:off x="-18811" y="-93298"/>
            <a:ext cx="12192000" cy="7230762"/>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94DEB938-32C9-4697-8829-FDB123B4D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0489"/>
            <a:ext cx="10493277" cy="5535827"/>
          </a:xfrm>
          <a:prstGeom prst="rect">
            <a:avLst/>
          </a:prstGeom>
        </p:spPr>
      </p:pic>
      <p:sp>
        <p:nvSpPr>
          <p:cNvPr id="3" name="矩形 2">
            <a:extLst>
              <a:ext uri="{FF2B5EF4-FFF2-40B4-BE49-F238E27FC236}">
                <a16:creationId xmlns:a16="http://schemas.microsoft.com/office/drawing/2014/main" id="{4287C343-6494-408D-9D01-70D37244D48C}"/>
              </a:ext>
            </a:extLst>
          </p:cNvPr>
          <p:cNvSpPr/>
          <p:nvPr/>
        </p:nvSpPr>
        <p:spPr>
          <a:xfrm>
            <a:off x="-18811" y="4925338"/>
            <a:ext cx="12192000" cy="954107"/>
          </a:xfrm>
          <a:prstGeom prst="rect">
            <a:avLst/>
          </a:prstGeom>
        </p:spPr>
        <p:txBody>
          <a:bodyPr wrap="square">
            <a:spAutoFit/>
          </a:bodyPr>
          <a:lstStyle/>
          <a:p>
            <a:pPr algn="ctr"/>
            <a:r>
              <a:rPr lang="en-US" altLang="zh-CN" sz="2000" b="1" dirty="0">
                <a:solidFill>
                  <a:schemeClr val="bg1"/>
                </a:solidFill>
                <a:latin typeface="-apple-system"/>
              </a:rPr>
              <a:t>Learning any knowledge should start from its history,  grasp the history, then seize the present and the future.</a:t>
            </a:r>
          </a:p>
          <a:p>
            <a:br>
              <a:rPr lang="zh-CN" altLang="en-US" dirty="0">
                <a:solidFill>
                  <a:schemeClr val="bg1"/>
                </a:solidFill>
              </a:rPr>
            </a:br>
            <a:r>
              <a:rPr lang="en-US" altLang="zh-CN" dirty="0">
                <a:solidFill>
                  <a:schemeClr val="bg1"/>
                </a:solidFill>
              </a:rPr>
              <a:t>				    						 </a:t>
            </a:r>
            <a:r>
              <a:rPr lang="en-US" altLang="zh-CN" dirty="0">
                <a:solidFill>
                  <a:schemeClr val="bg1"/>
                </a:solidFill>
                <a:latin typeface="-apple-system"/>
              </a:rPr>
              <a:t>———</a:t>
            </a:r>
            <a:r>
              <a:rPr lang="en-US" altLang="zh-CN" dirty="0">
                <a:solidFill>
                  <a:schemeClr val="bg1"/>
                </a:solidFill>
                <a:latin typeface="PT Sans" panose="020B0503020203020204"/>
              </a:rPr>
              <a:t>by Bryant LJ</a:t>
            </a:r>
            <a:endParaRPr lang="zh-CN" altLang="en-US" dirty="0">
              <a:solidFill>
                <a:schemeClr val="bg1"/>
              </a:solidFill>
              <a:latin typeface="PT Sans" panose="020B0503020203020204"/>
            </a:endParaRPr>
          </a:p>
        </p:txBody>
      </p:sp>
    </p:spTree>
    <p:extLst>
      <p:ext uri="{BB962C8B-B14F-4D97-AF65-F5344CB8AC3E}">
        <p14:creationId xmlns:p14="http://schemas.microsoft.com/office/powerpoint/2010/main" val="935768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E8564F-614E-47C7-A2C9-33230AE22E95}"/>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1986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Paul </a:t>
            </a:r>
            <a:r>
              <a:rPr lang="en-US" altLang="zh-CN" sz="2000" b="1" dirty="0" err="1">
                <a:solidFill>
                  <a:schemeClr val="tx1">
                    <a:lumMod val="75000"/>
                    <a:lumOff val="25000"/>
                  </a:schemeClr>
                </a:solidFill>
              </a:rPr>
              <a:t>Smolensky</a:t>
            </a:r>
            <a:r>
              <a:rPr lang="zh-CN" altLang="en-US" sz="2000" b="1" dirty="0">
                <a:solidFill>
                  <a:schemeClr val="tx1">
                    <a:lumMod val="75000"/>
                    <a:lumOff val="25000"/>
                  </a:schemeClr>
                </a:solidFill>
              </a:rPr>
              <a:t>，</a:t>
            </a:r>
            <a:r>
              <a:rPr lang="en-US" altLang="zh-CN" sz="2000" b="1" dirty="0" err="1">
                <a:solidFill>
                  <a:schemeClr val="tx1">
                    <a:lumMod val="75000"/>
                    <a:lumOff val="25000"/>
                  </a:schemeClr>
                </a:solidFill>
              </a:rPr>
              <a:t>R</a:t>
            </a:r>
            <a:r>
              <a:rPr lang="en-US" altLang="zh-CN" sz="2000" dirty="0" err="1">
                <a:solidFill>
                  <a:srgbClr val="000000"/>
                </a:solidFill>
                <a:latin typeface="Microsoft YaHei" panose="020B0503020204020204" pitchFamily="34" charset="-122"/>
                <a:ea typeface="Microsoft YaHei" panose="020B0503020204020204" pitchFamily="34" charset="-122"/>
              </a:rPr>
              <a:t>restricted</a:t>
            </a:r>
            <a:r>
              <a:rPr lang="en-US" altLang="zh-CN" sz="2000" dirty="0">
                <a:solidFill>
                  <a:srgbClr val="000000"/>
                </a:solidFill>
                <a:latin typeface="Microsoft YaHei" panose="020B0503020204020204" pitchFamily="34" charset="-122"/>
                <a:ea typeface="Microsoft YaHei" panose="020B0503020204020204" pitchFamily="34" charset="-122"/>
              </a:rPr>
              <a:t> Boltzmann Machine,(RBM) </a:t>
            </a:r>
            <a:r>
              <a:rPr lang="en-US" altLang="zh-CN" sz="2000" b="1" dirty="0">
                <a:solidFill>
                  <a:schemeClr val="tx1">
                    <a:lumMod val="75000"/>
                    <a:lumOff val="25000"/>
                  </a:schemeClr>
                </a:solidFill>
              </a:rPr>
              <a:t>:</a:t>
            </a:r>
            <a:endParaRPr lang="zh-CN" altLang="en-US" sz="2000" b="1" dirty="0">
              <a:solidFill>
                <a:schemeClr val="tx1">
                  <a:lumMod val="75000"/>
                  <a:lumOff val="25000"/>
                </a:schemeClr>
              </a:solidFill>
            </a:endParaRPr>
          </a:p>
        </p:txBody>
      </p:sp>
      <p:sp>
        <p:nvSpPr>
          <p:cNvPr id="3" name="矩形 2">
            <a:extLst>
              <a:ext uri="{FF2B5EF4-FFF2-40B4-BE49-F238E27FC236}">
                <a16:creationId xmlns:a16="http://schemas.microsoft.com/office/drawing/2014/main" id="{68CF3637-AA23-4D18-84F3-4BFEEA34C525}"/>
              </a:ext>
            </a:extLst>
          </p:cNvPr>
          <p:cNvSpPr/>
          <p:nvPr/>
        </p:nvSpPr>
        <p:spPr>
          <a:xfrm>
            <a:off x="602232" y="956581"/>
            <a:ext cx="6096000" cy="2815451"/>
          </a:xfrm>
          <a:prstGeom prst="rect">
            <a:avLst/>
          </a:prstGeom>
        </p:spPr>
        <p:txBody>
          <a:bodyPr>
            <a:spAutoFit/>
          </a:bodyPr>
          <a:lstStyle/>
          <a:p>
            <a:pPr>
              <a:lnSpc>
                <a:spcPct val="150000"/>
              </a:lnSpc>
            </a:pPr>
            <a:r>
              <a:rPr lang="en-US" altLang="zh-CN" sz="2000" b="1" dirty="0"/>
              <a:t>RBM :</a:t>
            </a:r>
          </a:p>
          <a:p>
            <a:pPr marL="342900" indent="-342900">
              <a:lnSpc>
                <a:spcPct val="150000"/>
              </a:lnSpc>
              <a:buFont typeface="Wingdings" panose="05000000000000000000" pitchFamily="2" charset="2"/>
              <a:buChar char="Ø"/>
            </a:pPr>
            <a:r>
              <a:rPr lang="en-US" altLang="zh-CN" sz="2000" dirty="0"/>
              <a:t> a simplified BM model;</a:t>
            </a:r>
          </a:p>
          <a:p>
            <a:pPr marL="342900" indent="-342900">
              <a:lnSpc>
                <a:spcPct val="150000"/>
              </a:lnSpc>
              <a:buFont typeface="Wingdings" panose="05000000000000000000" pitchFamily="2" charset="2"/>
              <a:buChar char="Ø"/>
            </a:pPr>
            <a:r>
              <a:rPr lang="zh-CN" altLang="en-US" sz="2000" b="1" dirty="0"/>
              <a:t>an </a:t>
            </a:r>
            <a:r>
              <a:rPr lang="en-US" altLang="zh-CN" sz="2000" b="1" dirty="0" err="1">
                <a:solidFill>
                  <a:srgbClr val="1A1A1A"/>
                </a:solidFill>
                <a:latin typeface="-apple-system"/>
              </a:rPr>
              <a:t>Unsumervised</a:t>
            </a:r>
            <a:r>
              <a:rPr lang="en-US" altLang="zh-CN" sz="2000" b="1" dirty="0">
                <a:solidFill>
                  <a:srgbClr val="1A1A1A"/>
                </a:solidFill>
                <a:latin typeface="-apple-system"/>
              </a:rPr>
              <a:t> </a:t>
            </a:r>
            <a:r>
              <a:rPr lang="zh-CN" altLang="en-US" sz="2000" b="1" dirty="0"/>
              <a:t>Machine Learning Model</a:t>
            </a:r>
            <a:r>
              <a:rPr lang="zh-CN" altLang="en-US" sz="2000" dirty="0"/>
              <a:t>, which is used </a:t>
            </a:r>
            <a:r>
              <a:rPr lang="zh-CN" altLang="en-US" sz="2000" b="1" dirty="0"/>
              <a:t>to reconstruct the input data</a:t>
            </a:r>
            <a:r>
              <a:rPr lang="en-US" altLang="zh-CN" sz="2000" b="1" dirty="0"/>
              <a:t>(</a:t>
            </a:r>
            <a:r>
              <a:rPr lang="zh-CN" altLang="en-US" sz="2000" dirty="0"/>
              <a:t>to </a:t>
            </a:r>
            <a:r>
              <a:rPr lang="zh-CN" altLang="en-US" sz="2000" b="1" dirty="0"/>
              <a:t>extract the features of the data </a:t>
            </a:r>
            <a:r>
              <a:rPr lang="zh-CN" altLang="en-US" sz="2000" dirty="0"/>
              <a:t>effectively and </a:t>
            </a:r>
            <a:r>
              <a:rPr lang="zh-CN" altLang="en-US" sz="2000" b="1" dirty="0"/>
              <a:t>construct a new data structure </a:t>
            </a:r>
            <a:r>
              <a:rPr lang="zh-CN" altLang="en-US" sz="2000" dirty="0"/>
              <a:t>for prediction and analysis</a:t>
            </a:r>
            <a:r>
              <a:rPr lang="en-US" altLang="zh-CN" sz="2000" b="1" dirty="0"/>
              <a:t>)</a:t>
            </a:r>
            <a:r>
              <a:rPr lang="zh-CN" altLang="en-US" sz="2000" dirty="0"/>
              <a:t>.</a:t>
            </a:r>
            <a:endParaRPr lang="en-US" altLang="zh-CN" sz="2000" dirty="0"/>
          </a:p>
        </p:txBody>
      </p:sp>
      <p:pic>
        <p:nvPicPr>
          <p:cNvPr id="4" name="图片 3">
            <a:extLst>
              <a:ext uri="{FF2B5EF4-FFF2-40B4-BE49-F238E27FC236}">
                <a16:creationId xmlns:a16="http://schemas.microsoft.com/office/drawing/2014/main" id="{E74A4783-06A2-475C-BCAF-13EA36B5C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4913" y="422104"/>
            <a:ext cx="3633470" cy="2821632"/>
          </a:xfrm>
          <a:prstGeom prst="rect">
            <a:avLst/>
          </a:prstGeom>
        </p:spPr>
      </p:pic>
      <p:grpSp>
        <p:nvGrpSpPr>
          <p:cNvPr id="9" name="组合 8">
            <a:extLst>
              <a:ext uri="{FF2B5EF4-FFF2-40B4-BE49-F238E27FC236}">
                <a16:creationId xmlns:a16="http://schemas.microsoft.com/office/drawing/2014/main" id="{9CCCBA7F-5330-49FD-9B8B-AA8657F1EB4B}"/>
              </a:ext>
            </a:extLst>
          </p:cNvPr>
          <p:cNvGrpSpPr/>
          <p:nvPr/>
        </p:nvGrpSpPr>
        <p:grpSpPr>
          <a:xfrm>
            <a:off x="7991475" y="3019395"/>
            <a:ext cx="4200525" cy="3713478"/>
            <a:chOff x="7262678" y="3013209"/>
            <a:chExt cx="4200525" cy="3713478"/>
          </a:xfrm>
        </p:grpSpPr>
        <p:pic>
          <p:nvPicPr>
            <p:cNvPr id="6" name="图片 5">
              <a:extLst>
                <a:ext uri="{FF2B5EF4-FFF2-40B4-BE49-F238E27FC236}">
                  <a16:creationId xmlns:a16="http://schemas.microsoft.com/office/drawing/2014/main" id="{4D1D084B-D49C-4CFB-B5F8-BCF17B3BE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2678" y="3013209"/>
              <a:ext cx="4200525" cy="3295650"/>
            </a:xfrm>
            <a:prstGeom prst="rect">
              <a:avLst/>
            </a:prstGeom>
          </p:spPr>
        </p:pic>
        <p:sp>
          <p:nvSpPr>
            <p:cNvPr id="8" name="矩形 7">
              <a:extLst>
                <a:ext uri="{FF2B5EF4-FFF2-40B4-BE49-F238E27FC236}">
                  <a16:creationId xmlns:a16="http://schemas.microsoft.com/office/drawing/2014/main" id="{88A68B38-7B1E-4D8B-A36F-39CA0B5BFE03}"/>
                </a:ext>
              </a:extLst>
            </p:cNvPr>
            <p:cNvSpPr/>
            <p:nvPr/>
          </p:nvSpPr>
          <p:spPr>
            <a:xfrm>
              <a:off x="7979006" y="6357355"/>
              <a:ext cx="1763624" cy="369332"/>
            </a:xfrm>
            <a:prstGeom prst="rect">
              <a:avLst/>
            </a:prstGeom>
          </p:spPr>
          <p:txBody>
            <a:bodyPr wrap="none">
              <a:spAutoFit/>
            </a:bodyPr>
            <a:lstStyle/>
            <a:p>
              <a:r>
                <a:rPr lang="en-US" altLang="zh-CN" b="1" dirty="0"/>
                <a:t>bipartite graph</a:t>
              </a:r>
              <a:endParaRPr lang="zh-CN" altLang="en-US" b="1" dirty="0"/>
            </a:p>
          </p:txBody>
        </p:sp>
      </p:grpSp>
      <p:sp>
        <p:nvSpPr>
          <p:cNvPr id="11" name="动作按钮: 转到主页 10">
            <a:hlinkClick r:id="rId5" action="ppaction://hlinksldjump" highlightClick="1"/>
            <a:extLst>
              <a:ext uri="{FF2B5EF4-FFF2-40B4-BE49-F238E27FC236}">
                <a16:creationId xmlns:a16="http://schemas.microsoft.com/office/drawing/2014/main" id="{C1EE1D36-47EF-4D3F-8541-06176566BB5F}"/>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77909D5-019F-422B-BA25-938380BDB481}"/>
              </a:ext>
            </a:extLst>
          </p:cNvPr>
          <p:cNvSpPr/>
          <p:nvPr/>
        </p:nvSpPr>
        <p:spPr>
          <a:xfrm>
            <a:off x="602232" y="3820409"/>
            <a:ext cx="6096000" cy="968791"/>
          </a:xfrm>
          <a:prstGeom prst="rect">
            <a:avLst/>
          </a:prstGeom>
        </p:spPr>
        <p:txBody>
          <a:bodyPr>
            <a:spAutoFit/>
          </a:bodyPr>
          <a:lstStyle/>
          <a:p>
            <a:pPr>
              <a:lnSpc>
                <a:spcPct val="150000"/>
              </a:lnSpc>
            </a:pPr>
            <a:r>
              <a:rPr lang="en-US" altLang="zh-CN" sz="2000" dirty="0"/>
              <a:t>Therefore, RBM  can stack up to realize deep neural network mining data characteristics. </a:t>
            </a:r>
          </a:p>
        </p:txBody>
      </p:sp>
      <p:sp>
        <p:nvSpPr>
          <p:cNvPr id="13" name="矩形 12">
            <a:extLst>
              <a:ext uri="{FF2B5EF4-FFF2-40B4-BE49-F238E27FC236}">
                <a16:creationId xmlns:a16="http://schemas.microsoft.com/office/drawing/2014/main" id="{DDA66B54-5991-4F5F-86DE-AF4C92539795}"/>
              </a:ext>
            </a:extLst>
          </p:cNvPr>
          <p:cNvSpPr/>
          <p:nvPr/>
        </p:nvSpPr>
        <p:spPr>
          <a:xfrm>
            <a:off x="602232" y="4836072"/>
            <a:ext cx="6096000" cy="1892121"/>
          </a:xfrm>
          <a:prstGeom prst="rect">
            <a:avLst/>
          </a:prstGeom>
        </p:spPr>
        <p:txBody>
          <a:bodyPr>
            <a:spAutoFit/>
          </a:bodyPr>
          <a:lstStyle/>
          <a:p>
            <a:pPr>
              <a:lnSpc>
                <a:spcPct val="150000"/>
              </a:lnSpc>
            </a:pPr>
            <a:r>
              <a:rPr lang="en-US" altLang="zh-CN" sz="2000" b="1" dirty="0"/>
              <a:t>characteristics of the connections between :</a:t>
            </a:r>
          </a:p>
          <a:p>
            <a:pPr marL="342900" indent="-342900">
              <a:lnSpc>
                <a:spcPct val="150000"/>
              </a:lnSpc>
              <a:buFont typeface="Wingdings" panose="05000000000000000000" pitchFamily="2" charset="2"/>
              <a:buChar char="Ø"/>
            </a:pPr>
            <a:r>
              <a:rPr lang="en-US" altLang="zh-CN" sz="2000" dirty="0"/>
              <a:t>no connection in the layer </a:t>
            </a:r>
          </a:p>
          <a:p>
            <a:pPr marL="342900" indent="-342900">
              <a:lnSpc>
                <a:spcPct val="150000"/>
              </a:lnSpc>
              <a:buFont typeface="Wingdings" panose="05000000000000000000" pitchFamily="2" charset="2"/>
              <a:buChar char="Ø"/>
            </a:pPr>
            <a:r>
              <a:rPr lang="en-US" altLang="zh-CN" sz="2000" dirty="0"/>
              <a:t>whole connection between the layers</a:t>
            </a:r>
          </a:p>
          <a:p>
            <a:pPr>
              <a:lnSpc>
                <a:spcPct val="150000"/>
              </a:lnSpc>
            </a:pPr>
            <a:r>
              <a:rPr lang="en-US" altLang="zh-CN" sz="2000" dirty="0"/>
              <a:t>this is different with BM</a:t>
            </a:r>
          </a:p>
        </p:txBody>
      </p:sp>
    </p:spTree>
    <p:extLst>
      <p:ext uri="{BB962C8B-B14F-4D97-AF65-F5344CB8AC3E}">
        <p14:creationId xmlns:p14="http://schemas.microsoft.com/office/powerpoint/2010/main" val="416848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C609C1C-A43C-420C-8AA6-30A31458614E}"/>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1988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b="1" dirty="0" err="1">
                <a:solidFill>
                  <a:schemeClr val="tx1">
                    <a:lumMod val="75000"/>
                    <a:lumOff val="25000"/>
                  </a:schemeClr>
                </a:solidFill>
              </a:rPr>
              <a:t>J.Moody</a:t>
            </a:r>
            <a:r>
              <a:rPr lang="en-US" altLang="zh-CN" sz="2000" b="1" dirty="0">
                <a:solidFill>
                  <a:schemeClr val="tx1">
                    <a:lumMod val="75000"/>
                    <a:lumOff val="25000"/>
                  </a:schemeClr>
                </a:solidFill>
              </a:rPr>
              <a:t> and </a:t>
            </a:r>
            <a:r>
              <a:rPr lang="en-US" altLang="zh-CN" sz="2000" b="1" dirty="0" err="1">
                <a:solidFill>
                  <a:schemeClr val="tx1">
                    <a:lumMod val="75000"/>
                    <a:lumOff val="25000"/>
                  </a:schemeClr>
                </a:solidFill>
              </a:rPr>
              <a:t>C.Darken</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Radical Basis Function (RBF) :</a:t>
            </a:r>
            <a:endParaRPr lang="zh-CN" altLang="en-US" sz="2000" b="1" dirty="0">
              <a:solidFill>
                <a:schemeClr val="tx1">
                  <a:lumMod val="75000"/>
                  <a:lumOff val="25000"/>
                </a:schemeClr>
              </a:solidFill>
            </a:endParaRPr>
          </a:p>
        </p:txBody>
      </p:sp>
      <p:sp>
        <p:nvSpPr>
          <p:cNvPr id="8" name="矩形 7">
            <a:extLst>
              <a:ext uri="{FF2B5EF4-FFF2-40B4-BE49-F238E27FC236}">
                <a16:creationId xmlns:a16="http://schemas.microsoft.com/office/drawing/2014/main" id="{9D25C38B-588B-46C6-ABF5-314B0338E82B}"/>
              </a:ext>
            </a:extLst>
          </p:cNvPr>
          <p:cNvSpPr/>
          <p:nvPr/>
        </p:nvSpPr>
        <p:spPr>
          <a:xfrm>
            <a:off x="186559" y="1077038"/>
            <a:ext cx="6096000" cy="2353786"/>
          </a:xfrm>
          <a:prstGeom prst="rect">
            <a:avLst/>
          </a:prstGeom>
        </p:spPr>
        <p:txBody>
          <a:bodyPr wrap="square">
            <a:spAutoFit/>
          </a:bodyPr>
          <a:lstStyle/>
          <a:p>
            <a:pPr>
              <a:lnSpc>
                <a:spcPct val="150000"/>
              </a:lnSpc>
            </a:pPr>
            <a:r>
              <a:rPr lang="zh-CN" altLang="en-US" sz="2000" b="1" dirty="0"/>
              <a:t>RBF neural network</a:t>
            </a:r>
            <a:r>
              <a:rPr lang="en-US" altLang="zh-CN" sz="2000" b="1" dirty="0"/>
              <a:t>:</a:t>
            </a:r>
          </a:p>
          <a:p>
            <a:pPr marL="285750" indent="-285750">
              <a:lnSpc>
                <a:spcPct val="150000"/>
              </a:lnSpc>
              <a:buFont typeface="Wingdings" panose="05000000000000000000" pitchFamily="2" charset="2"/>
              <a:buChar char="Ø"/>
            </a:pPr>
            <a:r>
              <a:rPr lang="zh-CN" altLang="en-US" sz="2000" dirty="0"/>
              <a:t>forward neural network</a:t>
            </a:r>
            <a:r>
              <a:rPr lang="en-US" altLang="zh-CN" sz="2000" dirty="0"/>
              <a:t>;</a:t>
            </a:r>
          </a:p>
          <a:p>
            <a:pPr marL="285750" indent="-285750">
              <a:lnSpc>
                <a:spcPct val="150000"/>
              </a:lnSpc>
              <a:buFont typeface="Wingdings" panose="05000000000000000000" pitchFamily="2" charset="2"/>
              <a:buChar char="Ø"/>
            </a:pPr>
            <a:r>
              <a:rPr lang="zh-CN" altLang="en-US" sz="2000" dirty="0"/>
              <a:t>can approach any continuous function with arbitrary precision</a:t>
            </a:r>
            <a:r>
              <a:rPr lang="en-US" altLang="zh-CN" sz="2000" dirty="0"/>
              <a:t>;</a:t>
            </a:r>
          </a:p>
          <a:p>
            <a:pPr marL="285750" indent="-285750">
              <a:lnSpc>
                <a:spcPct val="150000"/>
              </a:lnSpc>
              <a:buFont typeface="Wingdings" panose="05000000000000000000" pitchFamily="2" charset="2"/>
              <a:buChar char="Ø"/>
            </a:pPr>
            <a:r>
              <a:rPr lang="zh-CN" altLang="en-US" sz="2000" dirty="0"/>
              <a:t>especially suitable for classification problems.</a:t>
            </a:r>
          </a:p>
        </p:txBody>
      </p:sp>
      <p:grpSp>
        <p:nvGrpSpPr>
          <p:cNvPr id="28" name="组合 27">
            <a:extLst>
              <a:ext uri="{FF2B5EF4-FFF2-40B4-BE49-F238E27FC236}">
                <a16:creationId xmlns:a16="http://schemas.microsoft.com/office/drawing/2014/main" id="{561893B3-BBD2-4771-9A88-F977E8BD5F07}"/>
              </a:ext>
            </a:extLst>
          </p:cNvPr>
          <p:cNvGrpSpPr/>
          <p:nvPr/>
        </p:nvGrpSpPr>
        <p:grpSpPr>
          <a:xfrm>
            <a:off x="6054761" y="601064"/>
            <a:ext cx="6137239" cy="4494272"/>
            <a:chOff x="6054761" y="601064"/>
            <a:chExt cx="6137239" cy="4494272"/>
          </a:xfrm>
        </p:grpSpPr>
        <p:pic>
          <p:nvPicPr>
            <p:cNvPr id="7" name="图片 6">
              <a:extLst>
                <a:ext uri="{FF2B5EF4-FFF2-40B4-BE49-F238E27FC236}">
                  <a16:creationId xmlns:a16="http://schemas.microsoft.com/office/drawing/2014/main" id="{8C99C3C5-AF5E-4BF8-A080-E8AF9044A7AB}"/>
                </a:ext>
              </a:extLst>
            </p:cNvPr>
            <p:cNvPicPr>
              <a:picLocks noChangeAspect="1"/>
            </p:cNvPicPr>
            <p:nvPr/>
          </p:nvPicPr>
          <p:blipFill rotWithShape="1">
            <a:blip r:embed="rId3">
              <a:extLst>
                <a:ext uri="{28A0092B-C50C-407E-A947-70E740481C1C}">
                  <a14:useLocalDpi xmlns:a14="http://schemas.microsoft.com/office/drawing/2010/main" val="0"/>
                </a:ext>
              </a:extLst>
            </a:blip>
            <a:srcRect r="48081"/>
            <a:stretch/>
          </p:blipFill>
          <p:spPr>
            <a:xfrm>
              <a:off x="8112632" y="1134299"/>
              <a:ext cx="4079368" cy="3238095"/>
            </a:xfrm>
            <a:prstGeom prst="rect">
              <a:avLst/>
            </a:prstGeom>
          </p:spPr>
        </p:pic>
        <p:grpSp>
          <p:nvGrpSpPr>
            <p:cNvPr id="27" name="组合 26">
              <a:extLst>
                <a:ext uri="{FF2B5EF4-FFF2-40B4-BE49-F238E27FC236}">
                  <a16:creationId xmlns:a16="http://schemas.microsoft.com/office/drawing/2014/main" id="{4B8B44B0-F15F-4F69-A918-3BCCB6EAC9BC}"/>
                </a:ext>
              </a:extLst>
            </p:cNvPr>
            <p:cNvGrpSpPr/>
            <p:nvPr/>
          </p:nvGrpSpPr>
          <p:grpSpPr>
            <a:xfrm>
              <a:off x="6054761" y="601064"/>
              <a:ext cx="6137239" cy="4494272"/>
              <a:chOff x="6054761" y="601064"/>
              <a:chExt cx="6137239" cy="4494272"/>
            </a:xfrm>
          </p:grpSpPr>
          <p:cxnSp>
            <p:nvCxnSpPr>
              <p:cNvPr id="11" name="直接箭头连接符 10">
                <a:extLst>
                  <a:ext uri="{FF2B5EF4-FFF2-40B4-BE49-F238E27FC236}">
                    <a16:creationId xmlns:a16="http://schemas.microsoft.com/office/drawing/2014/main" id="{23C08837-2C69-4DCD-BF76-68C6F6C0E661}"/>
                  </a:ext>
                </a:extLst>
              </p:cNvPr>
              <p:cNvCxnSpPr>
                <a:cxnSpLocks/>
              </p:cNvCxnSpPr>
              <p:nvPr/>
            </p:nvCxnSpPr>
            <p:spPr>
              <a:xfrm flipH="1" flipV="1">
                <a:off x="10289406" y="4186989"/>
                <a:ext cx="687357" cy="577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0255CC06-EBA4-461B-8095-BCF158A5282C}"/>
                  </a:ext>
                </a:extLst>
              </p:cNvPr>
              <p:cNvSpPr/>
              <p:nvPr/>
            </p:nvSpPr>
            <p:spPr>
              <a:xfrm>
                <a:off x="9761526" y="4726004"/>
                <a:ext cx="2430474" cy="369332"/>
              </a:xfrm>
              <a:prstGeom prst="rect">
                <a:avLst/>
              </a:prstGeom>
            </p:spPr>
            <p:txBody>
              <a:bodyPr wrap="none">
                <a:spAutoFit/>
              </a:bodyPr>
              <a:lstStyle/>
              <a:p>
                <a:r>
                  <a:rPr lang="zh-CN" altLang="en-US" dirty="0">
                    <a:solidFill>
                      <a:srgbClr val="C00000"/>
                    </a:solidFill>
                  </a:rPr>
                  <a:t>the signal source node</a:t>
                </a:r>
              </a:p>
            </p:txBody>
          </p:sp>
          <p:sp>
            <p:nvSpPr>
              <p:cNvPr id="13" name="矩形 12">
                <a:extLst>
                  <a:ext uri="{FF2B5EF4-FFF2-40B4-BE49-F238E27FC236}">
                    <a16:creationId xmlns:a16="http://schemas.microsoft.com/office/drawing/2014/main" id="{425BAC8B-2BFA-4A33-945B-7032690C59CC}"/>
                  </a:ext>
                </a:extLst>
              </p:cNvPr>
              <p:cNvSpPr/>
              <p:nvPr/>
            </p:nvSpPr>
            <p:spPr>
              <a:xfrm>
                <a:off x="6054761" y="1664118"/>
                <a:ext cx="2638864" cy="369332"/>
              </a:xfrm>
              <a:prstGeom prst="rect">
                <a:avLst/>
              </a:prstGeom>
            </p:spPr>
            <p:txBody>
              <a:bodyPr wrap="none">
                <a:spAutoFit/>
              </a:bodyPr>
              <a:lstStyle/>
              <a:p>
                <a:r>
                  <a:rPr lang="zh-CN" altLang="en-US" dirty="0">
                    <a:solidFill>
                      <a:srgbClr val="C00000"/>
                    </a:solidFill>
                  </a:rPr>
                  <a:t>RBF radial basis function</a:t>
                </a:r>
              </a:p>
            </p:txBody>
          </p:sp>
          <p:cxnSp>
            <p:nvCxnSpPr>
              <p:cNvPr id="14" name="直接箭头连接符 13">
                <a:extLst>
                  <a:ext uri="{FF2B5EF4-FFF2-40B4-BE49-F238E27FC236}">
                    <a16:creationId xmlns:a16="http://schemas.microsoft.com/office/drawing/2014/main" id="{3C4C01F9-217F-45BE-A17F-B16C60342558}"/>
                  </a:ext>
                </a:extLst>
              </p:cNvPr>
              <p:cNvCxnSpPr>
                <a:cxnSpLocks/>
              </p:cNvCxnSpPr>
              <p:nvPr/>
            </p:nvCxnSpPr>
            <p:spPr>
              <a:xfrm>
                <a:off x="7742792" y="2160862"/>
                <a:ext cx="515684" cy="447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9B96EF8C-7969-4433-AC36-9F7045346F37}"/>
                  </a:ext>
                </a:extLst>
              </p:cNvPr>
              <p:cNvSpPr/>
              <p:nvPr/>
            </p:nvSpPr>
            <p:spPr>
              <a:xfrm>
                <a:off x="7809380" y="601064"/>
                <a:ext cx="4273927" cy="369332"/>
              </a:xfrm>
              <a:prstGeom prst="rect">
                <a:avLst/>
              </a:prstGeom>
            </p:spPr>
            <p:txBody>
              <a:bodyPr wrap="none">
                <a:spAutoFit/>
              </a:bodyPr>
              <a:lstStyle/>
              <a:p>
                <a:r>
                  <a:rPr lang="zh-CN" altLang="en-US" dirty="0">
                    <a:solidFill>
                      <a:srgbClr val="C00000"/>
                    </a:solidFill>
                  </a:rPr>
                  <a:t>responds to the action of the input mode</a:t>
                </a:r>
              </a:p>
            </p:txBody>
          </p:sp>
          <p:cxnSp>
            <p:nvCxnSpPr>
              <p:cNvPr id="19" name="直接箭头连接符 18">
                <a:extLst>
                  <a:ext uri="{FF2B5EF4-FFF2-40B4-BE49-F238E27FC236}">
                    <a16:creationId xmlns:a16="http://schemas.microsoft.com/office/drawing/2014/main" id="{21990F38-E29B-4A7E-93FD-EEFE7CD9B257}"/>
                  </a:ext>
                </a:extLst>
              </p:cNvPr>
              <p:cNvCxnSpPr>
                <a:cxnSpLocks/>
              </p:cNvCxnSpPr>
              <p:nvPr/>
            </p:nvCxnSpPr>
            <p:spPr>
              <a:xfrm flipH="1">
                <a:off x="9790303" y="1106563"/>
                <a:ext cx="627979" cy="45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21" name="矩形 20">
            <a:extLst>
              <a:ext uri="{FF2B5EF4-FFF2-40B4-BE49-F238E27FC236}">
                <a16:creationId xmlns:a16="http://schemas.microsoft.com/office/drawing/2014/main" id="{A737AB74-33F6-44EB-845F-A370863C3EAD}"/>
              </a:ext>
            </a:extLst>
          </p:cNvPr>
          <p:cNvSpPr/>
          <p:nvPr/>
        </p:nvSpPr>
        <p:spPr>
          <a:xfrm>
            <a:off x="217937" y="3473243"/>
            <a:ext cx="8856232" cy="2815451"/>
          </a:xfrm>
          <a:prstGeom prst="rect">
            <a:avLst/>
          </a:prstGeom>
        </p:spPr>
        <p:txBody>
          <a:bodyPr wrap="square">
            <a:spAutoFit/>
          </a:bodyPr>
          <a:lstStyle/>
          <a:p>
            <a:pPr>
              <a:lnSpc>
                <a:spcPct val="150000"/>
              </a:lnSpc>
            </a:pPr>
            <a:r>
              <a:rPr lang="zh-CN" altLang="en-US" sz="2000" b="1" dirty="0"/>
              <a:t>The basic idea of RBF neural network </a:t>
            </a:r>
            <a:r>
              <a:rPr lang="en-US" altLang="zh-CN" sz="2000" dirty="0"/>
              <a:t>:</a:t>
            </a:r>
          </a:p>
          <a:p>
            <a:pPr marL="342900" indent="-342900">
              <a:lnSpc>
                <a:spcPct val="150000"/>
              </a:lnSpc>
              <a:buFont typeface="Wingdings" panose="05000000000000000000" pitchFamily="2" charset="2"/>
              <a:buChar char="Ø"/>
            </a:pPr>
            <a:r>
              <a:rPr lang="zh-CN" altLang="en-US" sz="2000" dirty="0"/>
              <a:t>the </a:t>
            </a:r>
            <a:r>
              <a:rPr lang="zh-CN" altLang="en-US" sz="2000" b="1" dirty="0"/>
              <a:t>input vector can be directly mapped to the hidden space</a:t>
            </a:r>
            <a:r>
              <a:rPr lang="zh-CN" altLang="en-US" sz="2000" dirty="0"/>
              <a:t> </a:t>
            </a:r>
            <a:r>
              <a:rPr lang="en-US" altLang="zh-CN" sz="2000" dirty="0"/>
              <a:t>.</a:t>
            </a:r>
            <a:r>
              <a:rPr lang="zh-CN" altLang="en-US" sz="2000" dirty="0"/>
              <a:t> </a:t>
            </a:r>
            <a:endParaRPr lang="en-US" altLang="zh-CN" sz="2000" dirty="0"/>
          </a:p>
          <a:p>
            <a:pPr marL="342900" indent="-342900">
              <a:lnSpc>
                <a:spcPct val="150000"/>
              </a:lnSpc>
              <a:buFont typeface="Wingdings" panose="05000000000000000000" pitchFamily="2" charset="2"/>
              <a:buChar char="Ø"/>
            </a:pPr>
            <a:r>
              <a:rPr lang="zh-CN" altLang="en-US" sz="2000" dirty="0"/>
              <a:t>the data of </a:t>
            </a:r>
            <a:r>
              <a:rPr lang="zh-CN" altLang="en-US" sz="2000" b="1" dirty="0"/>
              <a:t>low dimensional space </a:t>
            </a:r>
            <a:r>
              <a:rPr lang="zh-CN" altLang="en-US" sz="2000" dirty="0"/>
              <a:t>is more likely to become </a:t>
            </a:r>
            <a:r>
              <a:rPr lang="zh-CN" altLang="en-US" sz="2000" b="1" dirty="0"/>
              <a:t>separable</a:t>
            </a:r>
            <a:r>
              <a:rPr lang="zh-CN" altLang="en-US" sz="2000" dirty="0"/>
              <a:t> when it reaches </a:t>
            </a:r>
            <a:r>
              <a:rPr lang="zh-CN" altLang="en-US" sz="2000" b="1" dirty="0"/>
              <a:t>high dimensional space</a:t>
            </a:r>
            <a:r>
              <a:rPr lang="en-US" altLang="zh-CN" sz="2000" dirty="0"/>
              <a:t>.</a:t>
            </a:r>
          </a:p>
          <a:p>
            <a:pPr marL="342900" indent="-342900">
              <a:lnSpc>
                <a:spcPct val="150000"/>
              </a:lnSpc>
              <a:buFont typeface="Wingdings" panose="05000000000000000000" pitchFamily="2" charset="2"/>
              <a:buChar char="Ø"/>
            </a:pPr>
            <a:r>
              <a:rPr lang="en-US" altLang="zh-CN" sz="2000" dirty="0"/>
              <a:t>t</a:t>
            </a:r>
            <a:r>
              <a:rPr lang="zh-CN" altLang="en-US" sz="2000" dirty="0"/>
              <a:t>hen the curve is </a:t>
            </a:r>
            <a:r>
              <a:rPr lang="zh-CN" altLang="en-US" sz="2000" b="1" dirty="0"/>
              <a:t>fitted in this high-dimensional space</a:t>
            </a:r>
            <a:r>
              <a:rPr lang="zh-CN" altLang="en-US" sz="2000" dirty="0"/>
              <a:t>. This is different from the ordinary multilayer perception machine MLP.</a:t>
            </a:r>
          </a:p>
        </p:txBody>
      </p:sp>
      <p:sp>
        <p:nvSpPr>
          <p:cNvPr id="26" name="动作按钮: 转到主页 25">
            <a:hlinkClick r:id="rId4" action="ppaction://hlinksldjump" highlightClick="1"/>
            <a:extLst>
              <a:ext uri="{FF2B5EF4-FFF2-40B4-BE49-F238E27FC236}">
                <a16:creationId xmlns:a16="http://schemas.microsoft.com/office/drawing/2014/main" id="{A55244CE-5275-4E03-86A7-AA202CFC926F}"/>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645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73445D7-5782-4B87-94B6-4EDD56294E80}"/>
              </a:ext>
            </a:extLst>
          </p:cNvPr>
          <p:cNvSpPr/>
          <p:nvPr/>
        </p:nvSpPr>
        <p:spPr>
          <a:xfrm>
            <a:off x="574306" y="1451660"/>
            <a:ext cx="10976009" cy="143045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a:t>global approximation network </a:t>
            </a:r>
            <a:r>
              <a:rPr lang="en-US" altLang="zh-CN" sz="2000" b="1" dirty="0"/>
              <a:t>:</a:t>
            </a:r>
            <a:r>
              <a:rPr lang="en-US" altLang="zh-CN" sz="2000" dirty="0"/>
              <a:t> </a:t>
            </a:r>
          </a:p>
          <a:p>
            <a:pPr indent="457200">
              <a:lnSpc>
                <a:spcPct val="150000"/>
              </a:lnSpc>
            </a:pPr>
            <a:r>
              <a:rPr lang="zh-CN" altLang="en-US" sz="2000" dirty="0"/>
              <a:t>When one or more tunable parameters (weights or thresholds) of the network have influence     on any output. </a:t>
            </a:r>
            <a:endParaRPr lang="en-US" altLang="zh-CN" sz="2000" dirty="0"/>
          </a:p>
        </p:txBody>
      </p:sp>
      <p:sp>
        <p:nvSpPr>
          <p:cNvPr id="3" name="矩形 2">
            <a:extLst>
              <a:ext uri="{FF2B5EF4-FFF2-40B4-BE49-F238E27FC236}">
                <a16:creationId xmlns:a16="http://schemas.microsoft.com/office/drawing/2014/main" id="{6B26A56B-2D47-4E58-9DB0-74A0B769CABD}"/>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1988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b="1" dirty="0" err="1">
                <a:solidFill>
                  <a:schemeClr val="tx1">
                    <a:lumMod val="75000"/>
                    <a:lumOff val="25000"/>
                  </a:schemeClr>
                </a:solidFill>
              </a:rPr>
              <a:t>J.Moody</a:t>
            </a:r>
            <a:r>
              <a:rPr lang="en-US" altLang="zh-CN" sz="2000" b="1" dirty="0">
                <a:solidFill>
                  <a:schemeClr val="tx1">
                    <a:lumMod val="75000"/>
                    <a:lumOff val="25000"/>
                  </a:schemeClr>
                </a:solidFill>
              </a:rPr>
              <a:t> and </a:t>
            </a:r>
            <a:r>
              <a:rPr lang="en-US" altLang="zh-CN" sz="2000" b="1" dirty="0" err="1">
                <a:solidFill>
                  <a:schemeClr val="tx1">
                    <a:lumMod val="75000"/>
                    <a:lumOff val="25000"/>
                  </a:schemeClr>
                </a:solidFill>
              </a:rPr>
              <a:t>C.Darken</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Radical Basis Function (RBF) :</a:t>
            </a:r>
            <a:endParaRPr lang="zh-CN" altLang="en-US" sz="2000" b="1" dirty="0">
              <a:solidFill>
                <a:schemeClr val="tx1">
                  <a:lumMod val="75000"/>
                  <a:lumOff val="25000"/>
                </a:schemeClr>
              </a:solidFill>
            </a:endParaRPr>
          </a:p>
        </p:txBody>
      </p:sp>
      <p:sp>
        <p:nvSpPr>
          <p:cNvPr id="4" name="动作按钮: 转到主页 3">
            <a:hlinkClick r:id="rId3" action="ppaction://hlinksldjump" highlightClick="1"/>
            <a:extLst>
              <a:ext uri="{FF2B5EF4-FFF2-40B4-BE49-F238E27FC236}">
                <a16:creationId xmlns:a16="http://schemas.microsoft.com/office/drawing/2014/main" id="{650B5483-FE5A-40B3-8525-B64D07A122DB}"/>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EDAA960-666D-405C-A68D-79020E517A31}"/>
              </a:ext>
            </a:extLst>
          </p:cNvPr>
          <p:cNvSpPr/>
          <p:nvPr/>
        </p:nvSpPr>
        <p:spPr>
          <a:xfrm>
            <a:off x="574305" y="2993701"/>
            <a:ext cx="10894253" cy="143045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a:t>BP network</a:t>
            </a:r>
            <a:r>
              <a:rPr lang="en-US" altLang="zh-CN" sz="2000" b="1" dirty="0"/>
              <a:t>-the global approximation network</a:t>
            </a:r>
            <a:r>
              <a:rPr lang="zh-CN" altLang="en-US" sz="2000" b="1" dirty="0"/>
              <a:t> </a:t>
            </a:r>
            <a:r>
              <a:rPr lang="en-US" altLang="zh-CN" sz="2000" b="1" dirty="0"/>
              <a:t>: </a:t>
            </a:r>
          </a:p>
          <a:p>
            <a:pPr indent="457200">
              <a:lnSpc>
                <a:spcPct val="150000"/>
              </a:lnSpc>
            </a:pPr>
            <a:r>
              <a:rPr lang="zh-CN" altLang="en-US" sz="2000" dirty="0"/>
              <a:t>At each input, every weight value on the network should be adjusted, which leads to the slow learning speed of. </a:t>
            </a:r>
            <a:endParaRPr lang="en-US" altLang="zh-CN" sz="2000" dirty="0"/>
          </a:p>
        </p:txBody>
      </p:sp>
      <p:sp>
        <p:nvSpPr>
          <p:cNvPr id="6" name="矩形 5">
            <a:extLst>
              <a:ext uri="{FF2B5EF4-FFF2-40B4-BE49-F238E27FC236}">
                <a16:creationId xmlns:a16="http://schemas.microsoft.com/office/drawing/2014/main" id="{1BB0278C-CFD0-46F8-A579-16F1D9A65AA6}"/>
              </a:ext>
            </a:extLst>
          </p:cNvPr>
          <p:cNvSpPr/>
          <p:nvPr/>
        </p:nvSpPr>
        <p:spPr>
          <a:xfrm>
            <a:off x="574305" y="4668144"/>
            <a:ext cx="10751033" cy="143045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a:t>RBF network</a:t>
            </a:r>
            <a:r>
              <a:rPr lang="en-US" altLang="zh-CN" sz="2000" dirty="0"/>
              <a:t>-</a:t>
            </a:r>
            <a:r>
              <a:rPr lang="en-US" altLang="zh-CN" sz="2000" b="1" dirty="0"/>
              <a:t> the</a:t>
            </a:r>
            <a:r>
              <a:rPr lang="zh-CN" altLang="en-US" sz="2000" b="1" dirty="0"/>
              <a:t> local approximation network </a:t>
            </a:r>
            <a:r>
              <a:rPr lang="en-US" altLang="zh-CN" sz="2000" b="1" dirty="0"/>
              <a:t>:</a:t>
            </a:r>
          </a:p>
          <a:p>
            <a:pPr indent="457200">
              <a:lnSpc>
                <a:spcPct val="150000"/>
              </a:lnSpc>
            </a:pPr>
            <a:r>
              <a:rPr lang="en-US" altLang="zh-CN" sz="2000" dirty="0"/>
              <a:t> </a:t>
            </a:r>
            <a:r>
              <a:rPr lang="zh-CN" altLang="en-US" sz="2000" dirty="0"/>
              <a:t>If only a few connection weights affect the output in a certain local area of the input space, the network is called</a:t>
            </a:r>
            <a:r>
              <a:rPr lang="en-US" altLang="zh-CN" sz="2000" dirty="0"/>
              <a:t>.</a:t>
            </a:r>
            <a:endParaRPr lang="zh-CN" altLang="en-US" sz="2000" dirty="0"/>
          </a:p>
        </p:txBody>
      </p:sp>
    </p:spTree>
    <p:extLst>
      <p:ext uri="{BB962C8B-B14F-4D97-AF65-F5344CB8AC3E}">
        <p14:creationId xmlns:p14="http://schemas.microsoft.com/office/powerpoint/2010/main" val="388533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83EFC0-E767-4087-8636-DBCBF8B6C592}"/>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1989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Robert Hecht-Nielsen</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Deep-Layer Perceptron(DLP) :</a:t>
            </a:r>
            <a:endParaRPr lang="zh-CN" altLang="en-US" sz="2000" b="1" dirty="0">
              <a:solidFill>
                <a:schemeClr val="tx1">
                  <a:lumMod val="75000"/>
                  <a:lumOff val="25000"/>
                </a:schemeClr>
              </a:solidFill>
            </a:endParaRPr>
          </a:p>
        </p:txBody>
      </p:sp>
      <p:pic>
        <p:nvPicPr>
          <p:cNvPr id="4" name="图片 3">
            <a:extLst>
              <a:ext uri="{FF2B5EF4-FFF2-40B4-BE49-F238E27FC236}">
                <a16:creationId xmlns:a16="http://schemas.microsoft.com/office/drawing/2014/main" id="{0E06C9E1-BAA9-4DE1-A127-39BFACFEF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809" y="2482939"/>
            <a:ext cx="4119769" cy="2677427"/>
          </a:xfrm>
          <a:prstGeom prst="rect">
            <a:avLst/>
          </a:prstGeom>
        </p:spPr>
      </p:pic>
      <p:sp>
        <p:nvSpPr>
          <p:cNvPr id="5" name="矩形 4">
            <a:extLst>
              <a:ext uri="{FF2B5EF4-FFF2-40B4-BE49-F238E27FC236}">
                <a16:creationId xmlns:a16="http://schemas.microsoft.com/office/drawing/2014/main" id="{E496CD21-36E5-4132-BF3F-F18689AA9AB1}"/>
              </a:ext>
            </a:extLst>
          </p:cNvPr>
          <p:cNvSpPr/>
          <p:nvPr/>
        </p:nvSpPr>
        <p:spPr>
          <a:xfrm>
            <a:off x="186559" y="4842822"/>
            <a:ext cx="4715388" cy="1282787"/>
          </a:xfrm>
          <a:prstGeom prst="rect">
            <a:avLst/>
          </a:prstGeom>
        </p:spPr>
        <p:txBody>
          <a:bodyPr wrap="square">
            <a:spAutoFit/>
          </a:bodyPr>
          <a:lstStyle/>
          <a:p>
            <a:pPr algn="ctr">
              <a:lnSpc>
                <a:spcPct val="150000"/>
              </a:lnSpc>
            </a:pPr>
            <a:r>
              <a:rPr lang="pl-PL" altLang="zh-CN" dirty="0">
                <a:solidFill>
                  <a:srgbClr val="000000"/>
                </a:solidFill>
                <a:latin typeface="Verdana" panose="020B0604030504040204" pitchFamily="34" charset="0"/>
              </a:rPr>
              <a:t> g(</a:t>
            </a:r>
            <a:r>
              <a:rPr lang="pl-PL" altLang="zh-CN" b="1" dirty="0">
                <a:solidFill>
                  <a:srgbClr val="000000"/>
                </a:solidFill>
                <a:latin typeface="Verdana" panose="020B0604030504040204" pitchFamily="34" charset="0"/>
              </a:rPr>
              <a:t>W</a:t>
            </a:r>
            <a:r>
              <a:rPr lang="pl-PL" altLang="zh-CN" baseline="30000" dirty="0">
                <a:solidFill>
                  <a:srgbClr val="000000"/>
                </a:solidFill>
                <a:latin typeface="Verdana" panose="020B0604030504040204" pitchFamily="34" charset="0"/>
              </a:rPr>
              <a:t>(1)</a:t>
            </a:r>
            <a:r>
              <a:rPr lang="pl-PL" altLang="zh-CN" dirty="0">
                <a:solidFill>
                  <a:srgbClr val="000000"/>
                </a:solidFill>
                <a:latin typeface="Verdana" panose="020B0604030504040204" pitchFamily="34" charset="0"/>
              </a:rPr>
              <a:t> * </a:t>
            </a:r>
            <a:r>
              <a:rPr lang="pl-PL" altLang="zh-CN" b="1" dirty="0">
                <a:solidFill>
                  <a:srgbClr val="000000"/>
                </a:solidFill>
                <a:latin typeface="Verdana" panose="020B0604030504040204" pitchFamily="34" charset="0"/>
              </a:rPr>
              <a:t>a</a:t>
            </a:r>
            <a:r>
              <a:rPr lang="pl-PL" altLang="zh-CN" baseline="30000" dirty="0">
                <a:solidFill>
                  <a:srgbClr val="000000"/>
                </a:solidFill>
                <a:latin typeface="Verdana" panose="020B0604030504040204" pitchFamily="34" charset="0"/>
              </a:rPr>
              <a:t>(1)</a:t>
            </a:r>
            <a:r>
              <a:rPr lang="pl-PL" altLang="zh-CN" dirty="0">
                <a:solidFill>
                  <a:srgbClr val="000000"/>
                </a:solidFill>
                <a:latin typeface="Verdana" panose="020B0604030504040204" pitchFamily="34" charset="0"/>
              </a:rPr>
              <a:t>) = </a:t>
            </a:r>
            <a:r>
              <a:rPr lang="pl-PL" altLang="zh-CN" b="1" dirty="0">
                <a:solidFill>
                  <a:srgbClr val="000000"/>
                </a:solidFill>
                <a:latin typeface="Verdana" panose="020B0604030504040204" pitchFamily="34" charset="0"/>
              </a:rPr>
              <a:t>a</a:t>
            </a:r>
            <a:r>
              <a:rPr lang="pl-PL" altLang="zh-CN" baseline="30000" dirty="0">
                <a:solidFill>
                  <a:srgbClr val="000000"/>
                </a:solidFill>
                <a:latin typeface="Verdana" panose="020B0604030504040204" pitchFamily="34" charset="0"/>
              </a:rPr>
              <a:t>(2)</a:t>
            </a:r>
            <a:r>
              <a:rPr lang="pl-PL" altLang="zh-CN" dirty="0">
                <a:solidFill>
                  <a:srgbClr val="000000"/>
                </a:solidFill>
                <a:latin typeface="Verdana" panose="020B0604030504040204" pitchFamily="34" charset="0"/>
              </a:rPr>
              <a:t>; </a:t>
            </a:r>
          </a:p>
          <a:p>
            <a:pPr algn="ctr">
              <a:lnSpc>
                <a:spcPct val="150000"/>
              </a:lnSpc>
            </a:pPr>
            <a:r>
              <a:rPr lang="pl-PL" altLang="zh-CN" dirty="0">
                <a:solidFill>
                  <a:srgbClr val="000000"/>
                </a:solidFill>
                <a:latin typeface="Verdana" panose="020B0604030504040204" pitchFamily="34" charset="0"/>
              </a:rPr>
              <a:t>g(</a:t>
            </a:r>
            <a:r>
              <a:rPr lang="pl-PL" altLang="zh-CN" b="1" dirty="0">
                <a:solidFill>
                  <a:srgbClr val="000000"/>
                </a:solidFill>
                <a:latin typeface="Verdana" panose="020B0604030504040204" pitchFamily="34" charset="0"/>
              </a:rPr>
              <a:t>W</a:t>
            </a:r>
            <a:r>
              <a:rPr lang="pl-PL" altLang="zh-CN" baseline="30000" dirty="0">
                <a:solidFill>
                  <a:srgbClr val="000000"/>
                </a:solidFill>
                <a:latin typeface="Verdana" panose="020B0604030504040204" pitchFamily="34" charset="0"/>
              </a:rPr>
              <a:t>(2)</a:t>
            </a:r>
            <a:r>
              <a:rPr lang="pl-PL" altLang="zh-CN" dirty="0">
                <a:solidFill>
                  <a:srgbClr val="000000"/>
                </a:solidFill>
                <a:latin typeface="Verdana" panose="020B0604030504040204" pitchFamily="34" charset="0"/>
              </a:rPr>
              <a:t> * </a:t>
            </a:r>
            <a:r>
              <a:rPr lang="pl-PL" altLang="zh-CN" b="1" dirty="0">
                <a:solidFill>
                  <a:srgbClr val="000000"/>
                </a:solidFill>
                <a:latin typeface="Verdana" panose="020B0604030504040204" pitchFamily="34" charset="0"/>
              </a:rPr>
              <a:t>a</a:t>
            </a:r>
            <a:r>
              <a:rPr lang="pl-PL" altLang="zh-CN" baseline="30000" dirty="0">
                <a:solidFill>
                  <a:srgbClr val="000000"/>
                </a:solidFill>
                <a:latin typeface="Verdana" panose="020B0604030504040204" pitchFamily="34" charset="0"/>
              </a:rPr>
              <a:t>(2)</a:t>
            </a:r>
            <a:r>
              <a:rPr lang="pl-PL" altLang="zh-CN" dirty="0">
                <a:solidFill>
                  <a:srgbClr val="000000"/>
                </a:solidFill>
                <a:latin typeface="Verdana" panose="020B0604030504040204" pitchFamily="34" charset="0"/>
              </a:rPr>
              <a:t>) = </a:t>
            </a:r>
            <a:r>
              <a:rPr lang="pl-PL" altLang="zh-CN" b="1" dirty="0">
                <a:solidFill>
                  <a:srgbClr val="000000"/>
                </a:solidFill>
                <a:latin typeface="Verdana" panose="020B0604030504040204" pitchFamily="34" charset="0"/>
              </a:rPr>
              <a:t>a</a:t>
            </a:r>
            <a:r>
              <a:rPr lang="pl-PL" altLang="zh-CN" baseline="30000" dirty="0">
                <a:solidFill>
                  <a:srgbClr val="000000"/>
                </a:solidFill>
                <a:latin typeface="Verdana" panose="020B0604030504040204" pitchFamily="34" charset="0"/>
              </a:rPr>
              <a:t>(3)</a:t>
            </a:r>
            <a:r>
              <a:rPr lang="pl-PL" altLang="zh-CN" dirty="0">
                <a:solidFill>
                  <a:srgbClr val="000000"/>
                </a:solidFill>
                <a:latin typeface="Verdana" panose="020B0604030504040204" pitchFamily="34" charset="0"/>
              </a:rPr>
              <a:t>;</a:t>
            </a:r>
            <a:endParaRPr lang="en-US" altLang="zh-CN" dirty="0">
              <a:solidFill>
                <a:srgbClr val="000000"/>
              </a:solidFill>
              <a:latin typeface="Verdana" panose="020B0604030504040204" pitchFamily="34" charset="0"/>
            </a:endParaRPr>
          </a:p>
          <a:p>
            <a:pPr algn="ctr">
              <a:lnSpc>
                <a:spcPct val="150000"/>
              </a:lnSpc>
            </a:pPr>
            <a:r>
              <a:rPr lang="pl-PL" altLang="zh-CN" dirty="0">
                <a:solidFill>
                  <a:srgbClr val="000000"/>
                </a:solidFill>
                <a:latin typeface="Verdana" panose="020B0604030504040204" pitchFamily="34" charset="0"/>
              </a:rPr>
              <a:t>g(</a:t>
            </a:r>
            <a:r>
              <a:rPr lang="pl-PL" altLang="zh-CN" b="1" dirty="0">
                <a:solidFill>
                  <a:srgbClr val="000000"/>
                </a:solidFill>
                <a:latin typeface="Verdana" panose="020B0604030504040204" pitchFamily="34" charset="0"/>
              </a:rPr>
              <a:t>W</a:t>
            </a:r>
            <a:r>
              <a:rPr lang="pl-PL" altLang="zh-CN" baseline="30000" dirty="0">
                <a:solidFill>
                  <a:srgbClr val="000000"/>
                </a:solidFill>
                <a:latin typeface="Verdana" panose="020B0604030504040204" pitchFamily="34" charset="0"/>
              </a:rPr>
              <a:t>(3)</a:t>
            </a:r>
            <a:r>
              <a:rPr lang="pl-PL" altLang="zh-CN" dirty="0">
                <a:solidFill>
                  <a:srgbClr val="000000"/>
                </a:solidFill>
                <a:latin typeface="Verdana" panose="020B0604030504040204" pitchFamily="34" charset="0"/>
              </a:rPr>
              <a:t> * </a:t>
            </a:r>
            <a:r>
              <a:rPr lang="pl-PL" altLang="zh-CN" b="1" dirty="0">
                <a:solidFill>
                  <a:srgbClr val="000000"/>
                </a:solidFill>
                <a:latin typeface="Verdana" panose="020B0604030504040204" pitchFamily="34" charset="0"/>
              </a:rPr>
              <a:t>a</a:t>
            </a:r>
            <a:r>
              <a:rPr lang="pl-PL" altLang="zh-CN" baseline="30000" dirty="0">
                <a:solidFill>
                  <a:srgbClr val="000000"/>
                </a:solidFill>
                <a:latin typeface="Verdana" panose="020B0604030504040204" pitchFamily="34" charset="0"/>
              </a:rPr>
              <a:t>(3)</a:t>
            </a:r>
            <a:r>
              <a:rPr lang="pl-PL" altLang="zh-CN"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pl-PL" altLang="zh-CN" dirty="0">
                <a:solidFill>
                  <a:srgbClr val="000000"/>
                </a:solidFill>
                <a:latin typeface="Verdana" panose="020B0604030504040204" pitchFamily="34" charset="0"/>
              </a:rPr>
              <a:t> </a:t>
            </a:r>
            <a:r>
              <a:rPr lang="pl-PL" altLang="zh-CN" b="1" dirty="0">
                <a:solidFill>
                  <a:srgbClr val="000000"/>
                </a:solidFill>
                <a:latin typeface="Verdana" panose="020B0604030504040204" pitchFamily="34" charset="0"/>
              </a:rPr>
              <a:t>z</a:t>
            </a:r>
            <a:r>
              <a:rPr lang="pl-PL" altLang="zh-CN" dirty="0">
                <a:solidFill>
                  <a:srgbClr val="000000"/>
                </a:solidFill>
                <a:latin typeface="Verdana" panose="020B0604030504040204" pitchFamily="34" charset="0"/>
              </a:rPr>
              <a:t>;</a:t>
            </a:r>
            <a:endParaRPr lang="pl-PL" altLang="zh-CN" b="0" i="0" u="none" strike="noStrike" dirty="0">
              <a:solidFill>
                <a:srgbClr val="000000"/>
              </a:solidFill>
              <a:effectLst/>
              <a:latin typeface="Verdana" panose="020B0604030504040204" pitchFamily="34" charset="0"/>
            </a:endParaRPr>
          </a:p>
        </p:txBody>
      </p:sp>
      <p:sp>
        <p:nvSpPr>
          <p:cNvPr id="9" name="矩形 8">
            <a:extLst>
              <a:ext uri="{FF2B5EF4-FFF2-40B4-BE49-F238E27FC236}">
                <a16:creationId xmlns:a16="http://schemas.microsoft.com/office/drawing/2014/main" id="{523DA03C-937B-4154-91E9-F699CDE9354E}"/>
              </a:ext>
            </a:extLst>
          </p:cNvPr>
          <p:cNvSpPr/>
          <p:nvPr/>
        </p:nvSpPr>
        <p:spPr>
          <a:xfrm>
            <a:off x="352926" y="3951245"/>
            <a:ext cx="6096000" cy="369332"/>
          </a:xfrm>
          <a:prstGeom prst="rect">
            <a:avLst/>
          </a:prstGeom>
        </p:spPr>
        <p:txBody>
          <a:bodyPr>
            <a:spAutoFit/>
          </a:bodyPr>
          <a:lstStyle/>
          <a:p>
            <a:pPr marL="285750" indent="-285750">
              <a:buFont typeface="Wingdings" panose="05000000000000000000" pitchFamily="2" charset="2"/>
              <a:buChar char="Ø"/>
            </a:pPr>
            <a:r>
              <a:rPr lang="en-US" altLang="zh-CN" b="1" dirty="0"/>
              <a:t> activation function </a:t>
            </a:r>
            <a:r>
              <a:rPr lang="en-US" altLang="zh-CN" dirty="0"/>
              <a:t>:</a:t>
            </a:r>
            <a:r>
              <a:rPr lang="zh-CN" altLang="en-US" dirty="0"/>
              <a:t>  ReLU function</a:t>
            </a:r>
          </a:p>
        </p:txBody>
      </p:sp>
      <p:sp>
        <p:nvSpPr>
          <p:cNvPr id="10" name="动作按钮: 转到主页 9">
            <a:hlinkClick r:id="rId4" action="ppaction://hlinksldjump" highlightClick="1"/>
            <a:extLst>
              <a:ext uri="{FF2B5EF4-FFF2-40B4-BE49-F238E27FC236}">
                <a16:creationId xmlns:a16="http://schemas.microsoft.com/office/drawing/2014/main" id="{2A463460-63CC-4C3D-B9BE-D6919283167B}"/>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8B86A2A5-F36E-4CD8-875E-276DBBCFE5F1}"/>
              </a:ext>
            </a:extLst>
          </p:cNvPr>
          <p:cNvGrpSpPr/>
          <p:nvPr/>
        </p:nvGrpSpPr>
        <p:grpSpPr>
          <a:xfrm>
            <a:off x="427422" y="1536879"/>
            <a:ext cx="6096000" cy="1892121"/>
            <a:chOff x="427422" y="1536879"/>
            <a:chExt cx="6096000" cy="1892121"/>
          </a:xfrm>
        </p:grpSpPr>
        <p:sp>
          <p:nvSpPr>
            <p:cNvPr id="8" name="矩形 7">
              <a:extLst>
                <a:ext uri="{FF2B5EF4-FFF2-40B4-BE49-F238E27FC236}">
                  <a16:creationId xmlns:a16="http://schemas.microsoft.com/office/drawing/2014/main" id="{C008E3BF-3EB8-49D5-BAC8-E4CC30AD7B49}"/>
                </a:ext>
              </a:extLst>
            </p:cNvPr>
            <p:cNvSpPr/>
            <p:nvPr/>
          </p:nvSpPr>
          <p:spPr>
            <a:xfrm>
              <a:off x="427422" y="1536879"/>
              <a:ext cx="6096000" cy="1892121"/>
            </a:xfrm>
            <a:prstGeom prst="rect">
              <a:avLst/>
            </a:prstGeom>
          </p:spPr>
          <p:txBody>
            <a:bodyPr>
              <a:spAutoFit/>
            </a:bodyPr>
            <a:lstStyle/>
            <a:p>
              <a:pPr marL="342900" indent="-342900">
                <a:lnSpc>
                  <a:spcPct val="150000"/>
                </a:lnSpc>
                <a:buFont typeface="Wingdings" panose="05000000000000000000" pitchFamily="2" charset="2"/>
                <a:buChar char="Ø"/>
              </a:pPr>
              <a:r>
                <a:rPr lang="en-US" altLang="zh-CN" sz="2000" dirty="0"/>
                <a:t>After the output layer of the two-layer neural network, continue to add the layer.</a:t>
              </a:r>
            </a:p>
            <a:p>
              <a:pPr>
                <a:lnSpc>
                  <a:spcPct val="150000"/>
                </a:lnSpc>
              </a:pPr>
              <a:r>
                <a:rPr lang="en-US" altLang="zh-CN" sz="2000" dirty="0"/>
                <a:t> the </a:t>
              </a:r>
              <a:r>
                <a:rPr lang="en-US" altLang="zh-CN" sz="2000" b="1" dirty="0"/>
                <a:t>original output layer              the middle layer</a:t>
              </a:r>
              <a:r>
                <a:rPr lang="en-US" altLang="zh-CN" sz="2000" dirty="0"/>
                <a:t>;  the </a:t>
              </a:r>
              <a:r>
                <a:rPr lang="en-US" altLang="zh-CN" sz="2000" b="1" dirty="0"/>
                <a:t>new level</a:t>
              </a:r>
              <a:r>
                <a:rPr lang="en-US" altLang="zh-CN" sz="2000" dirty="0"/>
                <a:t>           the </a:t>
              </a:r>
              <a:r>
                <a:rPr lang="en-US" altLang="zh-CN" sz="2000" b="1" dirty="0"/>
                <a:t>new output layer</a:t>
              </a:r>
              <a:r>
                <a:rPr lang="en-US" altLang="zh-CN" sz="2000" dirty="0"/>
                <a:t>.</a:t>
              </a:r>
            </a:p>
          </p:txBody>
        </p:sp>
        <p:cxnSp>
          <p:nvCxnSpPr>
            <p:cNvPr id="12" name="直接箭头连接符 11">
              <a:extLst>
                <a:ext uri="{FF2B5EF4-FFF2-40B4-BE49-F238E27FC236}">
                  <a16:creationId xmlns:a16="http://schemas.microsoft.com/office/drawing/2014/main" id="{06655089-A08F-4519-B6CC-C626D8279F84}"/>
                </a:ext>
              </a:extLst>
            </p:cNvPr>
            <p:cNvCxnSpPr/>
            <p:nvPr/>
          </p:nvCxnSpPr>
          <p:spPr>
            <a:xfrm>
              <a:off x="3400926" y="2744062"/>
              <a:ext cx="741416" cy="0"/>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BFBCBA06-DDF1-4B5E-A50B-63CE90D7B666}"/>
                </a:ext>
              </a:extLst>
            </p:cNvPr>
            <p:cNvCxnSpPr/>
            <p:nvPr/>
          </p:nvCxnSpPr>
          <p:spPr>
            <a:xfrm>
              <a:off x="2022531" y="3215951"/>
              <a:ext cx="741416" cy="0"/>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4149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ECC5EF-CB32-400C-A973-70ACB5405407}"/>
              </a:ext>
            </a:extLst>
          </p:cNvPr>
          <p:cNvSpPr/>
          <p:nvPr/>
        </p:nvSpPr>
        <p:spPr>
          <a:xfrm>
            <a:off x="186559" y="1213543"/>
            <a:ext cx="7548862" cy="143045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a:t>The universal approximation theorem of </a:t>
            </a:r>
            <a:r>
              <a:rPr lang="en-US" altLang="zh-CN" sz="2000" b="1" dirty="0"/>
              <a:t>D</a:t>
            </a:r>
            <a:r>
              <a:rPr lang="zh-CN" altLang="en-US" sz="2000" b="1" dirty="0"/>
              <a:t>LP </a:t>
            </a:r>
            <a:r>
              <a:rPr lang="en-US" altLang="zh-CN" sz="2000" b="1" dirty="0"/>
              <a:t>: </a:t>
            </a:r>
          </a:p>
          <a:p>
            <a:pPr>
              <a:lnSpc>
                <a:spcPct val="150000"/>
              </a:lnSpc>
            </a:pPr>
            <a:r>
              <a:rPr lang="zh-CN" altLang="en-US" sz="2000" dirty="0"/>
              <a:t>for a </a:t>
            </a:r>
            <a:r>
              <a:rPr lang="zh-CN" altLang="en-US" sz="2000" b="1" dirty="0"/>
              <a:t>continuous function f </a:t>
            </a:r>
            <a:r>
              <a:rPr lang="zh-CN" altLang="en-US" sz="2000" dirty="0"/>
              <a:t>in any closed interval, it can be approximated by </a:t>
            </a:r>
            <a:r>
              <a:rPr lang="zh-CN" altLang="en-US" sz="2000" b="1" dirty="0"/>
              <a:t>BP network with an implicit layer</a:t>
            </a:r>
            <a:r>
              <a:rPr lang="zh-CN" altLang="en-US" sz="2000" dirty="0"/>
              <a:t>.</a:t>
            </a:r>
          </a:p>
        </p:txBody>
      </p:sp>
      <p:grpSp>
        <p:nvGrpSpPr>
          <p:cNvPr id="8" name="组合 7">
            <a:extLst>
              <a:ext uri="{FF2B5EF4-FFF2-40B4-BE49-F238E27FC236}">
                <a16:creationId xmlns:a16="http://schemas.microsoft.com/office/drawing/2014/main" id="{D9F9263A-6C95-467B-9919-1F81C2FBFD1F}"/>
              </a:ext>
            </a:extLst>
          </p:cNvPr>
          <p:cNvGrpSpPr/>
          <p:nvPr/>
        </p:nvGrpSpPr>
        <p:grpSpPr>
          <a:xfrm>
            <a:off x="8202739" y="1598043"/>
            <a:ext cx="3199347" cy="2816484"/>
            <a:chOff x="8213007" y="1171575"/>
            <a:chExt cx="2638425" cy="2257425"/>
          </a:xfrm>
        </p:grpSpPr>
        <p:pic>
          <p:nvPicPr>
            <p:cNvPr id="4" name="图片 3">
              <a:extLst>
                <a:ext uri="{FF2B5EF4-FFF2-40B4-BE49-F238E27FC236}">
                  <a16:creationId xmlns:a16="http://schemas.microsoft.com/office/drawing/2014/main" id="{192D7E3E-8CF0-4A77-BE05-9B32731AD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3007" y="1171575"/>
              <a:ext cx="2638425" cy="2257425"/>
            </a:xfrm>
            <a:prstGeom prst="rect">
              <a:avLst/>
            </a:prstGeom>
          </p:spPr>
        </p:pic>
        <p:sp>
          <p:nvSpPr>
            <p:cNvPr id="5" name="椭圆 4">
              <a:extLst>
                <a:ext uri="{FF2B5EF4-FFF2-40B4-BE49-F238E27FC236}">
                  <a16:creationId xmlns:a16="http://schemas.microsoft.com/office/drawing/2014/main" id="{0098D83E-0B2D-4A13-A3C0-6F5EDC34E37A}"/>
                </a:ext>
              </a:extLst>
            </p:cNvPr>
            <p:cNvSpPr/>
            <p:nvPr/>
          </p:nvSpPr>
          <p:spPr>
            <a:xfrm>
              <a:off x="9028497" y="2117558"/>
              <a:ext cx="288758" cy="298383"/>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323DA7DD-E76A-4FC1-B219-6DFE7F3A6E4F}"/>
                </a:ext>
              </a:extLst>
            </p:cNvPr>
            <p:cNvSpPr/>
            <p:nvPr/>
          </p:nvSpPr>
          <p:spPr>
            <a:xfrm>
              <a:off x="8391625" y="2823561"/>
              <a:ext cx="288758" cy="298383"/>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32146E62-7435-4764-9654-AB22DD13E18F}"/>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1989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Robert Hecht-Nielsen</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Deep-Layer Perceptron(DLP) :</a:t>
            </a:r>
            <a:endParaRPr lang="zh-CN" altLang="en-US" sz="2000" b="1" dirty="0">
              <a:solidFill>
                <a:schemeClr val="tx1">
                  <a:lumMod val="75000"/>
                  <a:lumOff val="25000"/>
                </a:schemeClr>
              </a:solidFill>
            </a:endParaRPr>
          </a:p>
        </p:txBody>
      </p:sp>
      <p:sp>
        <p:nvSpPr>
          <p:cNvPr id="9" name="矩形 8">
            <a:extLst>
              <a:ext uri="{FF2B5EF4-FFF2-40B4-BE49-F238E27FC236}">
                <a16:creationId xmlns:a16="http://schemas.microsoft.com/office/drawing/2014/main" id="{E1912206-98E3-4C02-B47D-3A811C27AA5B}"/>
              </a:ext>
            </a:extLst>
          </p:cNvPr>
          <p:cNvSpPr/>
          <p:nvPr/>
        </p:nvSpPr>
        <p:spPr>
          <a:xfrm>
            <a:off x="186559" y="3580757"/>
            <a:ext cx="6651610" cy="235378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t>The more powerful function simulation ability is that as the number of layers increases , </a:t>
            </a:r>
            <a:r>
              <a:rPr lang="zh-CN" altLang="en-US" sz="2000" b="1" dirty="0"/>
              <a:t>more parameters </a:t>
            </a:r>
            <a:r>
              <a:rPr lang="zh-CN" altLang="en-US" sz="2000" dirty="0"/>
              <a:t>mean that the function of the </a:t>
            </a:r>
            <a:r>
              <a:rPr lang="zh-CN" altLang="en-US" sz="2000" b="1" dirty="0"/>
              <a:t>simulation can be more complex </a:t>
            </a:r>
            <a:r>
              <a:rPr lang="zh-CN" altLang="en-US" sz="2000" dirty="0"/>
              <a:t>, and can have </a:t>
            </a:r>
            <a:r>
              <a:rPr lang="zh-CN" altLang="en-US" sz="2000" b="1" dirty="0"/>
              <a:t>more capacity to fit the real relation </a:t>
            </a:r>
            <a:r>
              <a:rPr lang="zh-CN" altLang="en-US" sz="2000" dirty="0"/>
              <a:t>.</a:t>
            </a:r>
          </a:p>
        </p:txBody>
      </p:sp>
      <p:sp>
        <p:nvSpPr>
          <p:cNvPr id="10" name="动作按钮: 转到主页 9">
            <a:hlinkClick r:id="rId4" action="ppaction://hlinksldjump" highlightClick="1"/>
            <a:extLst>
              <a:ext uri="{FF2B5EF4-FFF2-40B4-BE49-F238E27FC236}">
                <a16:creationId xmlns:a16="http://schemas.microsoft.com/office/drawing/2014/main" id="{3E259F46-EC3C-48EE-AA1B-199AB80418BD}"/>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90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8326A02-4A47-4330-A4D3-C43F8F8DE831}"/>
              </a:ext>
            </a:extLst>
          </p:cNvPr>
          <p:cNvPicPr>
            <a:picLocks noChangeAspect="1"/>
          </p:cNvPicPr>
          <p:nvPr/>
        </p:nvPicPr>
        <p:blipFill rotWithShape="1">
          <a:blip r:embed="rId3">
            <a:extLst>
              <a:ext uri="{28A0092B-C50C-407E-A947-70E740481C1C}">
                <a14:useLocalDpi xmlns:a14="http://schemas.microsoft.com/office/drawing/2010/main" val="0"/>
              </a:ext>
            </a:extLst>
          </a:blip>
          <a:srcRect l="8425" t="2805" r="-366" b="583"/>
          <a:stretch/>
        </p:blipFill>
        <p:spPr>
          <a:xfrm>
            <a:off x="3370521" y="1258894"/>
            <a:ext cx="7093385" cy="4682627"/>
          </a:xfrm>
          <a:prstGeom prst="rect">
            <a:avLst/>
          </a:prstGeom>
        </p:spPr>
      </p:pic>
      <p:sp>
        <p:nvSpPr>
          <p:cNvPr id="4" name="矩形 3">
            <a:extLst>
              <a:ext uri="{FF2B5EF4-FFF2-40B4-BE49-F238E27FC236}">
                <a16:creationId xmlns:a16="http://schemas.microsoft.com/office/drawing/2014/main" id="{C4F473D7-721E-467D-90BC-4F1772E157BE}"/>
              </a:ext>
            </a:extLst>
          </p:cNvPr>
          <p:cNvSpPr/>
          <p:nvPr/>
        </p:nvSpPr>
        <p:spPr>
          <a:xfrm>
            <a:off x="396022" y="531968"/>
            <a:ext cx="1234633" cy="400110"/>
          </a:xfrm>
          <a:prstGeom prst="rect">
            <a:avLst/>
          </a:prstGeom>
        </p:spPr>
        <p:txBody>
          <a:bodyPr wrap="none">
            <a:spAutoFit/>
          </a:bodyPr>
          <a:lstStyle/>
          <a:p>
            <a:r>
              <a:rPr lang="en-US" altLang="zh-CN" sz="2000" b="1" dirty="0"/>
              <a:t>C</a:t>
            </a:r>
            <a:r>
              <a:rPr lang="zh-CN" altLang="en-US" sz="2000" b="1" dirty="0"/>
              <a:t>ontrast</a:t>
            </a:r>
            <a:r>
              <a:rPr lang="en-US" altLang="zh-CN" sz="2000" b="1" dirty="0"/>
              <a:t>:</a:t>
            </a:r>
            <a:endParaRPr lang="zh-CN" altLang="en-US" sz="2000" b="1" dirty="0"/>
          </a:p>
        </p:txBody>
      </p:sp>
      <p:sp>
        <p:nvSpPr>
          <p:cNvPr id="5" name="矩形 4">
            <a:extLst>
              <a:ext uri="{FF2B5EF4-FFF2-40B4-BE49-F238E27FC236}">
                <a16:creationId xmlns:a16="http://schemas.microsoft.com/office/drawing/2014/main" id="{4FB96D3C-F298-430C-916C-BEFAF046BA10}"/>
              </a:ext>
            </a:extLst>
          </p:cNvPr>
          <p:cNvSpPr/>
          <p:nvPr/>
        </p:nvSpPr>
        <p:spPr>
          <a:xfrm>
            <a:off x="849710" y="2686845"/>
            <a:ext cx="2286203" cy="400110"/>
          </a:xfrm>
          <a:prstGeom prst="rect">
            <a:avLst/>
          </a:prstGeom>
        </p:spPr>
        <p:txBody>
          <a:bodyPr wrap="none">
            <a:spAutoFit/>
          </a:bodyPr>
          <a:lstStyle/>
          <a:p>
            <a:r>
              <a:rPr lang="en-US" altLang="zh-CN" sz="2000" dirty="0"/>
              <a:t>activation function </a:t>
            </a:r>
            <a:endParaRPr lang="zh-CN" altLang="en-US" sz="2000" dirty="0"/>
          </a:p>
        </p:txBody>
      </p:sp>
      <p:sp>
        <p:nvSpPr>
          <p:cNvPr id="6" name="矩形 5">
            <a:extLst>
              <a:ext uri="{FF2B5EF4-FFF2-40B4-BE49-F238E27FC236}">
                <a16:creationId xmlns:a16="http://schemas.microsoft.com/office/drawing/2014/main" id="{C847274A-A22A-4F1D-8440-72D73BCE1C2C}"/>
              </a:ext>
            </a:extLst>
          </p:cNvPr>
          <p:cNvSpPr/>
          <p:nvPr/>
        </p:nvSpPr>
        <p:spPr>
          <a:xfrm>
            <a:off x="1284372" y="1469034"/>
            <a:ext cx="1372492" cy="400110"/>
          </a:xfrm>
          <a:prstGeom prst="rect">
            <a:avLst/>
          </a:prstGeom>
        </p:spPr>
        <p:txBody>
          <a:bodyPr wrap="none">
            <a:spAutoFit/>
          </a:bodyPr>
          <a:lstStyle/>
          <a:p>
            <a:r>
              <a:rPr lang="zh-CN" altLang="en-US" sz="2000" dirty="0"/>
              <a:t>latticework</a:t>
            </a:r>
          </a:p>
        </p:txBody>
      </p:sp>
      <p:sp>
        <p:nvSpPr>
          <p:cNvPr id="8" name="矩形 7">
            <a:extLst>
              <a:ext uri="{FF2B5EF4-FFF2-40B4-BE49-F238E27FC236}">
                <a16:creationId xmlns:a16="http://schemas.microsoft.com/office/drawing/2014/main" id="{89FCE24E-6270-48F1-8CA8-03D53AF87668}"/>
              </a:ext>
            </a:extLst>
          </p:cNvPr>
          <p:cNvSpPr/>
          <p:nvPr/>
        </p:nvSpPr>
        <p:spPr>
          <a:xfrm>
            <a:off x="1153478" y="3970537"/>
            <a:ext cx="1678665" cy="400110"/>
          </a:xfrm>
          <a:prstGeom prst="rect">
            <a:avLst/>
          </a:prstGeom>
        </p:spPr>
        <p:txBody>
          <a:bodyPr wrap="none">
            <a:spAutoFit/>
          </a:bodyPr>
          <a:lstStyle/>
          <a:p>
            <a:r>
              <a:rPr lang="zh-CN" altLang="en-US" sz="2000" dirty="0"/>
              <a:t>XOR problem</a:t>
            </a:r>
          </a:p>
        </p:txBody>
      </p:sp>
      <p:sp>
        <p:nvSpPr>
          <p:cNvPr id="10" name="矩形 9">
            <a:extLst>
              <a:ext uri="{FF2B5EF4-FFF2-40B4-BE49-F238E27FC236}">
                <a16:creationId xmlns:a16="http://schemas.microsoft.com/office/drawing/2014/main" id="{0E2A415D-668C-474A-AAEB-2B04C40475D1}"/>
              </a:ext>
            </a:extLst>
          </p:cNvPr>
          <p:cNvSpPr/>
          <p:nvPr/>
        </p:nvSpPr>
        <p:spPr>
          <a:xfrm>
            <a:off x="1315030" y="5254229"/>
            <a:ext cx="1298753" cy="400110"/>
          </a:xfrm>
          <a:prstGeom prst="rect">
            <a:avLst/>
          </a:prstGeom>
        </p:spPr>
        <p:txBody>
          <a:bodyPr wrap="none">
            <a:spAutoFit/>
          </a:bodyPr>
          <a:lstStyle/>
          <a:p>
            <a:r>
              <a:rPr lang="zh-CN" altLang="en-US" sz="2000" dirty="0"/>
              <a:t>challenge</a:t>
            </a:r>
            <a:r>
              <a:rPr lang="zh-CN" altLang="en-US" dirty="0"/>
              <a:t> </a:t>
            </a:r>
          </a:p>
        </p:txBody>
      </p:sp>
      <p:sp>
        <p:nvSpPr>
          <p:cNvPr id="11" name="动作按钮: 转到主页 10">
            <a:hlinkClick r:id="rId4" action="ppaction://hlinksldjump" highlightClick="1"/>
            <a:extLst>
              <a:ext uri="{FF2B5EF4-FFF2-40B4-BE49-F238E27FC236}">
                <a16:creationId xmlns:a16="http://schemas.microsoft.com/office/drawing/2014/main" id="{49860513-D756-4D4B-A93B-9132FEBC0D9E}"/>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30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248E5C-02B7-4318-A82C-B0FDFA51CC0E}"/>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1989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Yann </a:t>
            </a:r>
            <a:r>
              <a:rPr lang="en-US" altLang="zh-CN" sz="2000" b="1" dirty="0" err="1">
                <a:solidFill>
                  <a:schemeClr val="tx1">
                    <a:lumMod val="75000"/>
                    <a:lumOff val="25000"/>
                  </a:schemeClr>
                </a:solidFill>
              </a:rPr>
              <a:t>LeCun</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b="1" dirty="0" err="1">
                <a:solidFill>
                  <a:schemeClr val="tx1">
                    <a:lumMod val="75000"/>
                    <a:lumOff val="25000"/>
                  </a:schemeClr>
                </a:solidFill>
              </a:rPr>
              <a:t>LeNet</a:t>
            </a:r>
            <a:r>
              <a:rPr lang="en-US" altLang="zh-CN" sz="2000" b="1" dirty="0">
                <a:solidFill>
                  <a:schemeClr val="tx1">
                    <a:lumMod val="75000"/>
                    <a:lumOff val="25000"/>
                  </a:schemeClr>
                </a:solidFill>
              </a:rPr>
              <a:t>(CNN):</a:t>
            </a:r>
            <a:endParaRPr lang="zh-CN" altLang="en-US" sz="2000" b="1" dirty="0">
              <a:solidFill>
                <a:schemeClr val="tx1">
                  <a:lumMod val="75000"/>
                  <a:lumOff val="25000"/>
                </a:schemeClr>
              </a:solidFill>
            </a:endParaRPr>
          </a:p>
        </p:txBody>
      </p:sp>
      <p:sp>
        <p:nvSpPr>
          <p:cNvPr id="3" name="矩形 2">
            <a:extLst>
              <a:ext uri="{FF2B5EF4-FFF2-40B4-BE49-F238E27FC236}">
                <a16:creationId xmlns:a16="http://schemas.microsoft.com/office/drawing/2014/main" id="{E7E7AED7-7918-4866-9C0F-DE78249C56BE}"/>
              </a:ext>
            </a:extLst>
          </p:cNvPr>
          <p:cNvSpPr/>
          <p:nvPr/>
        </p:nvSpPr>
        <p:spPr>
          <a:xfrm>
            <a:off x="2618072" y="2873167"/>
            <a:ext cx="8518358" cy="968791"/>
          </a:xfrm>
          <a:prstGeom prst="rect">
            <a:avLst/>
          </a:prstGeom>
        </p:spPr>
        <p:txBody>
          <a:bodyPr wrap="square">
            <a:spAutoFit/>
          </a:bodyPr>
          <a:lstStyle/>
          <a:p>
            <a:pPr>
              <a:lnSpc>
                <a:spcPct val="150000"/>
              </a:lnSpc>
            </a:pPr>
            <a:r>
              <a:rPr lang="en-US" altLang="zh-CN" sz="2000" dirty="0"/>
              <a:t>It was used in digital recognition and achieved good results, but it did not attract enough attention at that time.</a:t>
            </a:r>
            <a:endParaRPr lang="zh-CN" altLang="en-US" sz="2000" dirty="0"/>
          </a:p>
        </p:txBody>
      </p:sp>
      <p:sp>
        <p:nvSpPr>
          <p:cNvPr id="4" name="动作按钮: 转到主页 3">
            <a:hlinkClick r:id="rId3" action="ppaction://hlinksldjump" highlightClick="1"/>
            <a:extLst>
              <a:ext uri="{FF2B5EF4-FFF2-40B4-BE49-F238E27FC236}">
                <a16:creationId xmlns:a16="http://schemas.microsoft.com/office/drawing/2014/main" id="{853C09EF-4CAC-4BE9-9ACA-584C33D51122}"/>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328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92C21B-EA98-408A-957E-18ACFFF410F7}"/>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1989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Jeffrey L. </a:t>
            </a:r>
            <a:r>
              <a:rPr lang="en-US" altLang="zh-CN" sz="2000" b="1" dirty="0" err="1">
                <a:solidFill>
                  <a:schemeClr val="tx1">
                    <a:lumMod val="75000"/>
                    <a:lumOff val="25000"/>
                  </a:schemeClr>
                </a:solidFill>
              </a:rPr>
              <a:t>Elmani</a:t>
            </a:r>
            <a:r>
              <a:rPr lang="en-US" altLang="zh-CN" sz="2000" b="1" dirty="0">
                <a:solidFill>
                  <a:schemeClr val="tx1">
                    <a:lumMod val="75000"/>
                    <a:lumOff val="25000"/>
                  </a:schemeClr>
                </a:solidFill>
              </a:rPr>
              <a:t>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Recurrent Neural Network (RNN):</a:t>
            </a:r>
            <a:endParaRPr lang="zh-CN" altLang="en-US" sz="2000" b="1" dirty="0">
              <a:solidFill>
                <a:schemeClr val="tx1">
                  <a:lumMod val="75000"/>
                  <a:lumOff val="25000"/>
                </a:schemeClr>
              </a:solidFill>
            </a:endParaRPr>
          </a:p>
        </p:txBody>
      </p:sp>
      <p:graphicFrame>
        <p:nvGraphicFramePr>
          <p:cNvPr id="14" name="图示 13">
            <a:extLst>
              <a:ext uri="{FF2B5EF4-FFF2-40B4-BE49-F238E27FC236}">
                <a16:creationId xmlns:a16="http://schemas.microsoft.com/office/drawing/2014/main" id="{6F85B0F3-E451-442B-AC0D-6EE9883E821E}"/>
              </a:ext>
            </a:extLst>
          </p:cNvPr>
          <p:cNvGraphicFramePr/>
          <p:nvPr>
            <p:extLst>
              <p:ext uri="{D42A27DB-BD31-4B8C-83A1-F6EECF244321}">
                <p14:modId xmlns:p14="http://schemas.microsoft.com/office/powerpoint/2010/main" val="4263700607"/>
              </p:ext>
            </p:extLst>
          </p:nvPr>
        </p:nvGraphicFramePr>
        <p:xfrm>
          <a:off x="696226" y="1228151"/>
          <a:ext cx="4790173" cy="1898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动作按钮: 转到主页 14">
            <a:hlinkClick r:id="rId8" action="ppaction://hlinksldjump" highlightClick="1"/>
            <a:extLst>
              <a:ext uri="{FF2B5EF4-FFF2-40B4-BE49-F238E27FC236}">
                <a16:creationId xmlns:a16="http://schemas.microsoft.com/office/drawing/2014/main" id="{6B4ABFFE-D544-41E5-B15F-790111D1C098}"/>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8E322C8-CD2E-45F9-A535-C631EB4F4CFB}"/>
              </a:ext>
            </a:extLst>
          </p:cNvPr>
          <p:cNvSpPr/>
          <p:nvPr/>
        </p:nvSpPr>
        <p:spPr>
          <a:xfrm>
            <a:off x="696226" y="3442116"/>
            <a:ext cx="6096000" cy="400110"/>
          </a:xfrm>
          <a:prstGeom prst="rect">
            <a:avLst/>
          </a:prstGeom>
        </p:spPr>
        <p:txBody>
          <a:bodyPr>
            <a:spAutoFit/>
          </a:bodyPr>
          <a:lstStyle/>
          <a:p>
            <a:r>
              <a:rPr lang="zh-CN" altLang="en-US" sz="2000" b="1" dirty="0"/>
              <a:t>RNN：</a:t>
            </a:r>
            <a:r>
              <a:rPr lang="zh-CN" altLang="en-US" sz="2000" dirty="0"/>
              <a:t>mainly solves the processing of sequence data</a:t>
            </a:r>
            <a:endParaRPr lang="en-US" altLang="zh-CN" sz="2000" dirty="0"/>
          </a:p>
        </p:txBody>
      </p:sp>
      <p:sp>
        <p:nvSpPr>
          <p:cNvPr id="4" name="矩形 3">
            <a:extLst>
              <a:ext uri="{FF2B5EF4-FFF2-40B4-BE49-F238E27FC236}">
                <a16:creationId xmlns:a16="http://schemas.microsoft.com/office/drawing/2014/main" id="{4F66657E-9E3B-4E63-93C0-CE0536A00F95}"/>
              </a:ext>
            </a:extLst>
          </p:cNvPr>
          <p:cNvSpPr/>
          <p:nvPr/>
        </p:nvSpPr>
        <p:spPr>
          <a:xfrm>
            <a:off x="696226" y="4074429"/>
            <a:ext cx="2577950" cy="400110"/>
          </a:xfrm>
          <a:prstGeom prst="rect">
            <a:avLst/>
          </a:prstGeom>
        </p:spPr>
        <p:txBody>
          <a:bodyPr wrap="none">
            <a:spAutoFit/>
          </a:bodyPr>
          <a:lstStyle/>
          <a:p>
            <a:r>
              <a:rPr lang="zh-CN" altLang="en-US" sz="2000" b="1" dirty="0"/>
              <a:t>A sequence </a:t>
            </a:r>
            <a:r>
              <a:rPr lang="zh-CN" altLang="en-US" sz="2000" dirty="0"/>
              <a:t>such as </a:t>
            </a:r>
            <a:r>
              <a:rPr lang="zh-CN" altLang="en-US" dirty="0"/>
              <a:t>: </a:t>
            </a:r>
          </a:p>
        </p:txBody>
      </p:sp>
      <p:pic>
        <p:nvPicPr>
          <p:cNvPr id="13" name="图片 12">
            <a:extLst>
              <a:ext uri="{FF2B5EF4-FFF2-40B4-BE49-F238E27FC236}">
                <a16:creationId xmlns:a16="http://schemas.microsoft.com/office/drawing/2014/main" id="{4CF308B5-70E4-4C90-AE41-A1B76D1D747F}"/>
              </a:ext>
            </a:extLst>
          </p:cNvPr>
          <p:cNvPicPr>
            <a:picLocks noChangeAspect="1"/>
          </p:cNvPicPr>
          <p:nvPr/>
        </p:nvPicPr>
        <p:blipFill>
          <a:blip r:embed="rId9"/>
          <a:stretch>
            <a:fillRect/>
          </a:stretch>
        </p:blipFill>
        <p:spPr>
          <a:xfrm>
            <a:off x="6277615" y="1030570"/>
            <a:ext cx="5727203" cy="2095483"/>
          </a:xfrm>
          <a:prstGeom prst="rect">
            <a:avLst/>
          </a:prstGeom>
        </p:spPr>
      </p:pic>
      <p:sp>
        <p:nvSpPr>
          <p:cNvPr id="11" name="矩形 10">
            <a:extLst>
              <a:ext uri="{FF2B5EF4-FFF2-40B4-BE49-F238E27FC236}">
                <a16:creationId xmlns:a16="http://schemas.microsoft.com/office/drawing/2014/main" id="{C2D982AA-8824-4D74-B82C-04A082BC8056}"/>
              </a:ext>
            </a:extLst>
          </p:cNvPr>
          <p:cNvSpPr/>
          <p:nvPr/>
        </p:nvSpPr>
        <p:spPr>
          <a:xfrm>
            <a:off x="696226" y="4760598"/>
            <a:ext cx="2321469" cy="400110"/>
          </a:xfrm>
          <a:prstGeom prst="rect">
            <a:avLst/>
          </a:prstGeom>
        </p:spPr>
        <p:txBody>
          <a:bodyPr wrap="none">
            <a:spAutoFit/>
          </a:bodyPr>
          <a:lstStyle/>
          <a:p>
            <a:r>
              <a:rPr lang="zh-CN" altLang="en-US" sz="2000" b="1" dirty="0"/>
              <a:t>hidden variable </a:t>
            </a:r>
            <a:r>
              <a:rPr lang="en-US" altLang="zh-CN" sz="2000" dirty="0"/>
              <a:t>: h</a:t>
            </a:r>
            <a:endParaRPr lang="zh-CN" altLang="en-US" sz="2000" dirty="0"/>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B9EB517-1CEC-454E-A8B7-CB452F393858}"/>
                  </a:ext>
                </a:extLst>
              </p:cNvPr>
              <p:cNvSpPr txBox="1"/>
              <p:nvPr/>
            </p:nvSpPr>
            <p:spPr>
              <a:xfrm>
                <a:off x="3218070" y="4157786"/>
                <a:ext cx="1546129" cy="276999"/>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𝑋</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𝑁</m:t>
                        </m:r>
                      </m:sub>
                    </m:sSub>
                  </m:oMath>
                </a14:m>
                <a:r>
                  <a:rPr lang="en-US" altLang="zh-CN" dirty="0"/>
                  <a:t>}</a:t>
                </a:r>
                <a:endParaRPr lang="zh-CN" altLang="en-US" dirty="0"/>
              </a:p>
            </p:txBody>
          </p:sp>
        </mc:Choice>
        <mc:Fallback xmlns="">
          <p:sp>
            <p:nvSpPr>
              <p:cNvPr id="16" name="文本框 15">
                <a:extLst>
                  <a:ext uri="{FF2B5EF4-FFF2-40B4-BE49-F238E27FC236}">
                    <a16:creationId xmlns:a16="http://schemas.microsoft.com/office/drawing/2014/main" id="{3B9EB517-1CEC-454E-A8B7-CB452F393858}"/>
                  </a:ext>
                </a:extLst>
              </p:cNvPr>
              <p:cNvSpPr txBox="1">
                <a:spLocks noRot="1" noChangeAspect="1" noMove="1" noResize="1" noEditPoints="1" noAdjustHandles="1" noChangeArrowheads="1" noChangeShapeType="1" noTextEdit="1"/>
              </p:cNvSpPr>
              <p:nvPr/>
            </p:nvSpPr>
            <p:spPr>
              <a:xfrm>
                <a:off x="3218070" y="4157786"/>
                <a:ext cx="1546129" cy="276999"/>
              </a:xfrm>
              <a:prstGeom prst="rect">
                <a:avLst/>
              </a:prstGeom>
              <a:blipFill>
                <a:blip r:embed="rId10"/>
                <a:stretch>
                  <a:fillRect l="-5512" t="-28889" r="-4724"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4CFA1B7E-5127-451B-9F4B-5B611FA8FFEC}"/>
                  </a:ext>
                </a:extLst>
              </p:cNvPr>
              <p:cNvSpPr/>
              <p:nvPr/>
            </p:nvSpPr>
            <p:spPr>
              <a:xfrm>
                <a:off x="696226" y="5352850"/>
                <a:ext cx="2769988" cy="55399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zh-CN" altLang="en-US" sz="2000" i="1" dirty="0">
                              <a:latin typeface="Cambria Math" panose="02040503050406030204" pitchFamily="18" charset="0"/>
                            </a:rPr>
                          </m:ctrlPr>
                        </m:sSubPr>
                        <m:e>
                          <m:r>
                            <a:rPr lang="zh-CN" altLang="en-US" sz="2000" i="1" dirty="0">
                              <a:latin typeface="Cambria Math" panose="02040503050406030204" pitchFamily="18" charset="0"/>
                            </a:rPr>
                            <m:t>h</m:t>
                          </m:r>
                        </m:e>
                        <m:sub>
                          <m:r>
                            <a:rPr lang="zh-CN" altLang="en-US" sz="2000" i="1" dirty="0">
                              <a:latin typeface="Cambria Math" panose="02040503050406030204" pitchFamily="18" charset="0"/>
                            </a:rPr>
                            <m:t>𝑡</m:t>
                          </m:r>
                        </m:sub>
                      </m:sSub>
                      <m:r>
                        <a:rPr lang="zh-CN" altLang="en-US" sz="2000" dirty="0">
                          <a:latin typeface="Cambria Math" panose="02040503050406030204" pitchFamily="18" charset="0"/>
                        </a:rPr>
                        <m:t>=</m:t>
                      </m:r>
                      <m:sSub>
                        <m:sSubPr>
                          <m:ctrlPr>
                            <a:rPr lang="zh-CN" altLang="en-US" sz="2000" i="1" dirty="0">
                              <a:latin typeface="Cambria Math" panose="02040503050406030204" pitchFamily="18" charset="0"/>
                            </a:rPr>
                          </m:ctrlPr>
                        </m:sSubPr>
                        <m:e>
                          <m:r>
                            <a:rPr lang="zh-CN" altLang="en-US" sz="2000" i="1" dirty="0">
                              <a:latin typeface="Cambria Math" panose="02040503050406030204" pitchFamily="18" charset="0"/>
                            </a:rPr>
                            <m:t>𝐹</m:t>
                          </m:r>
                        </m:e>
                        <m:sub>
                          <m:r>
                            <a:rPr lang="zh-CN" altLang="en-US" sz="2000" i="1" dirty="0">
                              <a:latin typeface="Cambria Math" panose="02040503050406030204" pitchFamily="18" charset="0"/>
                            </a:rPr>
                            <m:t>𝜃</m:t>
                          </m:r>
                        </m:sub>
                      </m:sSub>
                      <m:r>
                        <a:rPr lang="en-US" altLang="zh-CN" sz="2000" b="0" i="1" dirty="0" smtClean="0">
                          <a:latin typeface="Cambria Math" panose="02040503050406030204" pitchFamily="18" charset="0"/>
                        </a:rPr>
                        <m:t>(</m:t>
                      </m:r>
                      <m:m>
                        <m:mPr>
                          <m:plcHide m:val="on"/>
                          <m:mcs>
                            <m:mc>
                              <m:mcPr>
                                <m:count m:val="1"/>
                                <m:mcJc m:val="center"/>
                              </m:mcPr>
                            </m:mc>
                          </m:mcs>
                          <m:ctrlPr>
                            <a:rPr lang="zh-CN" altLang="en-US" sz="2000" i="1" dirty="0">
                              <a:latin typeface="Cambria Math" panose="02040503050406030204" pitchFamily="18" charset="0"/>
                            </a:rPr>
                          </m:ctrlPr>
                        </m:mPr>
                        <m:mr>
                          <m:e>
                            <m:sSub>
                              <m:sSubPr>
                                <m:ctrlPr>
                                  <a:rPr lang="zh-CN" altLang="en-US" sz="2000" i="1" dirty="0">
                                    <a:latin typeface="Cambria Math" panose="02040503050406030204" pitchFamily="18" charset="0"/>
                                  </a:rPr>
                                </m:ctrlPr>
                              </m:sSubPr>
                              <m:e>
                                <m:r>
                                  <a:rPr lang="zh-CN" altLang="en-US" sz="2000" i="1" dirty="0">
                                    <a:latin typeface="Cambria Math" panose="02040503050406030204" pitchFamily="18" charset="0"/>
                                  </a:rPr>
                                  <m:t>h</m:t>
                                </m:r>
                              </m:e>
                              <m:sub>
                                <m:r>
                                  <a:rPr lang="zh-CN" altLang="en-US" sz="2000" i="1" dirty="0">
                                    <a:latin typeface="Cambria Math" panose="02040503050406030204" pitchFamily="18" charset="0"/>
                                  </a:rPr>
                                  <m:t>𝑡</m:t>
                                </m:r>
                                <m:r>
                                  <a:rPr lang="zh-CN" altLang="en-US" sz="2000" dirty="0">
                                    <a:latin typeface="Cambria Math" panose="02040503050406030204" pitchFamily="18" charset="0"/>
                                  </a:rPr>
                                  <m:t>−1</m:t>
                                </m:r>
                              </m:sub>
                            </m:sSub>
                            <m:sSub>
                              <m:sSubPr>
                                <m:ctrlPr>
                                  <a:rPr lang="zh-CN" altLang="en-US" sz="2000" i="1" dirty="0">
                                    <a:latin typeface="Cambria Math" panose="02040503050406030204" pitchFamily="18" charset="0"/>
                                  </a:rPr>
                                </m:ctrlPr>
                              </m:sSubPr>
                              <m:e>
                                <m:r>
                                  <a:rPr lang="en-US" altLang="zh-CN" sz="2000" b="0" i="1" dirty="0" smtClean="0">
                                    <a:latin typeface="Cambria Math" panose="02040503050406030204" pitchFamily="18" charset="0"/>
                                  </a:rPr>
                                  <m:t>,</m:t>
                                </m:r>
                                <m:r>
                                  <a:rPr lang="zh-CN" altLang="en-US" sz="2000" i="1" dirty="0">
                                    <a:latin typeface="Cambria Math" panose="02040503050406030204" pitchFamily="18" charset="0"/>
                                  </a:rPr>
                                  <m:t>𝑥</m:t>
                                </m:r>
                              </m:e>
                              <m:sub>
                                <m:r>
                                  <a:rPr lang="zh-CN" altLang="en-US" sz="2000" i="1" dirty="0">
                                    <a:latin typeface="Cambria Math" panose="02040503050406030204" pitchFamily="18" charset="0"/>
                                  </a:rPr>
                                  <m:t>𝑡</m:t>
                                </m:r>
                              </m:sub>
                            </m:sSub>
                          </m:e>
                        </m:mr>
                      </m:m>
                      <m:r>
                        <a:rPr lang="en-US" altLang="zh-CN" sz="2000" b="0" i="1" dirty="0" smtClean="0">
                          <a:latin typeface="Cambria Math" panose="02040503050406030204" pitchFamily="18" charset="0"/>
                        </a:rPr>
                        <m:t>)</m:t>
                      </m:r>
                    </m:oMath>
                  </m:oMathPara>
                </a14:m>
                <a:endParaRPr lang="zh-CN" altLang="en-US" sz="2000" dirty="0"/>
              </a:p>
            </p:txBody>
          </p:sp>
        </mc:Choice>
        <mc:Fallback xmlns="">
          <p:sp>
            <p:nvSpPr>
              <p:cNvPr id="17" name="矩形 16">
                <a:extLst>
                  <a:ext uri="{FF2B5EF4-FFF2-40B4-BE49-F238E27FC236}">
                    <a16:creationId xmlns:a16="http://schemas.microsoft.com/office/drawing/2014/main" id="{4CFA1B7E-5127-451B-9F4B-5B611FA8FFEC}"/>
                  </a:ext>
                </a:extLst>
              </p:cNvPr>
              <p:cNvSpPr>
                <a:spLocks noRot="1" noChangeAspect="1" noMove="1" noResize="1" noEditPoints="1" noAdjustHandles="1" noChangeArrowheads="1" noChangeShapeType="1" noTextEdit="1"/>
              </p:cNvSpPr>
              <p:nvPr/>
            </p:nvSpPr>
            <p:spPr>
              <a:xfrm>
                <a:off x="696226" y="5352850"/>
                <a:ext cx="2769988" cy="553998"/>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544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P spid="3" grpId="0"/>
      <p:bldP spid="4" grpId="0"/>
      <p:bldP spid="11"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E6E1A4F-AD20-4B7F-A64E-5DC02E350B29}"/>
              </a:ext>
            </a:extLst>
          </p:cNvPr>
          <p:cNvSpPr/>
          <p:nvPr/>
        </p:nvSpPr>
        <p:spPr>
          <a:xfrm>
            <a:off x="186559" y="1225034"/>
            <a:ext cx="3575018" cy="461665"/>
          </a:xfrm>
          <a:prstGeom prst="rect">
            <a:avLst/>
          </a:prstGeom>
        </p:spPr>
        <p:txBody>
          <a:bodyPr wrap="none">
            <a:spAutoFit/>
          </a:bodyPr>
          <a:lstStyle/>
          <a:p>
            <a:r>
              <a:rPr lang="zh-CN" altLang="en-US" sz="2400" b="1" dirty="0"/>
              <a:t>Main problems of RNN </a:t>
            </a:r>
            <a:r>
              <a:rPr lang="en-US" altLang="zh-CN" sz="2400" b="1" dirty="0"/>
              <a:t>:</a:t>
            </a:r>
            <a:endParaRPr lang="zh-CN" altLang="en-US" sz="2400" b="1" dirty="0"/>
          </a:p>
        </p:txBody>
      </p:sp>
      <p:sp>
        <p:nvSpPr>
          <p:cNvPr id="4" name="矩形 3">
            <a:extLst>
              <a:ext uri="{FF2B5EF4-FFF2-40B4-BE49-F238E27FC236}">
                <a16:creationId xmlns:a16="http://schemas.microsoft.com/office/drawing/2014/main" id="{359EE1E2-64A2-4338-8FCF-F089078D8655}"/>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1989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Jeffrey L. </a:t>
            </a:r>
            <a:r>
              <a:rPr lang="en-US" altLang="zh-CN" sz="2000" b="1" dirty="0" err="1">
                <a:solidFill>
                  <a:schemeClr val="tx1">
                    <a:lumMod val="75000"/>
                    <a:lumOff val="25000"/>
                  </a:schemeClr>
                </a:solidFill>
              </a:rPr>
              <a:t>Elmani</a:t>
            </a:r>
            <a:r>
              <a:rPr lang="en-US" altLang="zh-CN" sz="2000" b="1" dirty="0">
                <a:solidFill>
                  <a:schemeClr val="tx1">
                    <a:lumMod val="75000"/>
                    <a:lumOff val="25000"/>
                  </a:schemeClr>
                </a:solidFill>
              </a:rPr>
              <a:t>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Recurrent Neural Network (RNN):</a:t>
            </a:r>
            <a:endParaRPr lang="zh-CN" altLang="en-US" sz="2000" b="1" dirty="0">
              <a:solidFill>
                <a:schemeClr val="tx1">
                  <a:lumMod val="75000"/>
                  <a:lumOff val="25000"/>
                </a:schemeClr>
              </a:solidFill>
            </a:endParaRPr>
          </a:p>
        </p:txBody>
      </p:sp>
      <p:sp>
        <p:nvSpPr>
          <p:cNvPr id="5" name="矩形 4">
            <a:extLst>
              <a:ext uri="{FF2B5EF4-FFF2-40B4-BE49-F238E27FC236}">
                <a16:creationId xmlns:a16="http://schemas.microsoft.com/office/drawing/2014/main" id="{1F86040F-1DC5-41C3-ACB4-43F18173DDFF}"/>
              </a:ext>
            </a:extLst>
          </p:cNvPr>
          <p:cNvSpPr/>
          <p:nvPr/>
        </p:nvSpPr>
        <p:spPr>
          <a:xfrm>
            <a:off x="927100" y="2089519"/>
            <a:ext cx="8420100" cy="96879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a:t>Gradient vanishing :  </a:t>
            </a:r>
            <a:r>
              <a:rPr lang="zh-CN" altLang="en-US" sz="2000" dirty="0"/>
              <a:t>if the gradient is small (&lt; 1), multiply by multiple exponential declines, with little effect on output</a:t>
            </a:r>
          </a:p>
        </p:txBody>
      </p:sp>
      <p:sp>
        <p:nvSpPr>
          <p:cNvPr id="6" name="矩形 5">
            <a:extLst>
              <a:ext uri="{FF2B5EF4-FFF2-40B4-BE49-F238E27FC236}">
                <a16:creationId xmlns:a16="http://schemas.microsoft.com/office/drawing/2014/main" id="{BC2A0ED0-8EB8-4317-837D-3920DBA473B3}"/>
              </a:ext>
            </a:extLst>
          </p:cNvPr>
          <p:cNvSpPr/>
          <p:nvPr/>
        </p:nvSpPr>
        <p:spPr>
          <a:xfrm>
            <a:off x="927100" y="3589004"/>
            <a:ext cx="8305800" cy="96879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a:t>Gradient explosion : </a:t>
            </a:r>
            <a:r>
              <a:rPr lang="zh-CN" altLang="en-US" sz="2000" dirty="0"/>
              <a:t>In turn , if the gradient is large , multiply exponentially and lead to a gradient explosion</a:t>
            </a:r>
          </a:p>
        </p:txBody>
      </p:sp>
    </p:spTree>
    <p:extLst>
      <p:ext uri="{BB962C8B-B14F-4D97-AF65-F5344CB8AC3E}">
        <p14:creationId xmlns:p14="http://schemas.microsoft.com/office/powerpoint/2010/main" val="115169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E18DDD-7C9B-4A04-9CF4-6A37ED808410}"/>
              </a:ext>
            </a:extLst>
          </p:cNvPr>
          <p:cNvSpPr/>
          <p:nvPr/>
        </p:nvSpPr>
        <p:spPr>
          <a:xfrm>
            <a:off x="186559" y="282336"/>
            <a:ext cx="10102847" cy="400110"/>
          </a:xfrm>
          <a:prstGeom prst="rect">
            <a:avLst/>
          </a:prstGeom>
        </p:spPr>
        <p:txBody>
          <a:bodyPr wrap="square">
            <a:spAutoFit/>
          </a:bodyPr>
          <a:lstStyle/>
          <a:p>
            <a:r>
              <a:rPr lang="en-US" altLang="zh-CN" sz="2000" b="1" dirty="0">
                <a:solidFill>
                  <a:schemeClr val="tx1">
                    <a:lumMod val="75000"/>
                    <a:lumOff val="25000"/>
                  </a:schemeClr>
                </a:solidFill>
              </a:rPr>
              <a:t>1997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Schuster</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dirty="0">
                <a:solidFill>
                  <a:srgbClr val="333333"/>
                </a:solidFill>
                <a:latin typeface="Helvetica Neue"/>
              </a:rPr>
              <a:t>bi-directional RNN </a:t>
            </a:r>
            <a:r>
              <a:rPr lang="en-US" altLang="zh-CN" sz="2000" b="1" dirty="0">
                <a:solidFill>
                  <a:schemeClr val="tx1">
                    <a:lumMod val="75000"/>
                    <a:lumOff val="25000"/>
                  </a:schemeClr>
                </a:solidFill>
              </a:rPr>
              <a:t>:</a:t>
            </a:r>
            <a:endParaRPr lang="zh-CN" altLang="en-US" sz="2000" b="1" dirty="0">
              <a:solidFill>
                <a:schemeClr val="tx1">
                  <a:lumMod val="75000"/>
                  <a:lumOff val="25000"/>
                </a:schemeClr>
              </a:solidFill>
            </a:endParaRPr>
          </a:p>
        </p:txBody>
      </p:sp>
      <p:sp>
        <p:nvSpPr>
          <p:cNvPr id="3" name="矩形 2">
            <a:extLst>
              <a:ext uri="{FF2B5EF4-FFF2-40B4-BE49-F238E27FC236}">
                <a16:creationId xmlns:a16="http://schemas.microsoft.com/office/drawing/2014/main" id="{EFC4CD16-FAD2-4652-ABD4-80FBF6D381B3}"/>
              </a:ext>
            </a:extLst>
          </p:cNvPr>
          <p:cNvSpPr/>
          <p:nvPr/>
        </p:nvSpPr>
        <p:spPr>
          <a:xfrm>
            <a:off x="347331" y="1407322"/>
            <a:ext cx="6670156" cy="1892121"/>
          </a:xfrm>
          <a:prstGeom prst="rect">
            <a:avLst/>
          </a:prstGeom>
        </p:spPr>
        <p:txBody>
          <a:bodyPr wrap="square">
            <a:spAutoFit/>
          </a:bodyPr>
          <a:lstStyle/>
          <a:p>
            <a:pPr>
              <a:lnSpc>
                <a:spcPct val="150000"/>
              </a:lnSpc>
            </a:pPr>
            <a:r>
              <a:rPr lang="zh-CN" altLang="en-US" sz="2000" b="1" dirty="0"/>
              <a:t>The problem of unidirectional RNN </a:t>
            </a:r>
            <a:r>
              <a:rPr lang="en-US" altLang="zh-CN" sz="2000" b="1" dirty="0"/>
              <a:t>:</a:t>
            </a:r>
          </a:p>
          <a:p>
            <a:pPr marL="342900" indent="-342900">
              <a:lnSpc>
                <a:spcPct val="150000"/>
              </a:lnSpc>
              <a:buFont typeface="Wingdings" panose="05000000000000000000" pitchFamily="2" charset="2"/>
              <a:buChar char="Ø"/>
            </a:pPr>
            <a:r>
              <a:rPr lang="zh-CN" altLang="en-US" sz="2000" dirty="0"/>
              <a:t> the information </a:t>
            </a:r>
            <a:r>
              <a:rPr lang="zh-CN" altLang="en-US" sz="2000" b="1" dirty="0"/>
              <a:t>before </a:t>
            </a:r>
            <a:r>
              <a:rPr lang="en-US" altLang="zh-CN" sz="2000" b="1" dirty="0"/>
              <a:t>t</a:t>
            </a:r>
            <a:r>
              <a:rPr lang="zh-CN" altLang="en-US" sz="2000" dirty="0"/>
              <a:t> moment </a:t>
            </a:r>
            <a:r>
              <a:rPr lang="zh-CN" altLang="en-US" sz="2000" b="1" dirty="0"/>
              <a:t>can only be used when </a:t>
            </a:r>
            <a:r>
              <a:rPr lang="en-US" altLang="zh-CN" sz="2000" b="1" dirty="0"/>
              <a:t>t</a:t>
            </a:r>
            <a:r>
              <a:rPr lang="zh-CN" altLang="en-US" sz="2000" b="1" dirty="0"/>
              <a:t> time is classified</a:t>
            </a:r>
            <a:r>
              <a:rPr lang="zh-CN" altLang="en-US" sz="2000" dirty="0"/>
              <a:t>, </a:t>
            </a:r>
            <a:r>
              <a:rPr lang="zh-CN" altLang="en-US" sz="2000" b="1" dirty="0"/>
              <a:t>but</a:t>
            </a:r>
            <a:r>
              <a:rPr lang="zh-CN" altLang="en-US" sz="2000" dirty="0"/>
              <a:t> the information of </a:t>
            </a:r>
            <a:r>
              <a:rPr lang="zh-CN" altLang="en-US" sz="2000" b="1" dirty="0"/>
              <a:t>future time </a:t>
            </a:r>
            <a:r>
              <a:rPr lang="zh-CN" altLang="en-US" sz="2000" dirty="0"/>
              <a:t>may also be used when </a:t>
            </a:r>
            <a:r>
              <a:rPr lang="zh-CN" altLang="en-US" sz="2000" b="1" dirty="0"/>
              <a:t>classifying at </a:t>
            </a:r>
            <a:r>
              <a:rPr lang="en-US" altLang="zh-CN" sz="2000" b="1" dirty="0"/>
              <a:t>t</a:t>
            </a:r>
            <a:r>
              <a:rPr lang="zh-CN" altLang="en-US" sz="2000" b="1" dirty="0"/>
              <a:t> </a:t>
            </a:r>
            <a:r>
              <a:rPr lang="zh-CN" altLang="en-US" sz="2000" dirty="0"/>
              <a:t>moment.</a:t>
            </a:r>
            <a:endParaRPr lang="en-US" altLang="zh-CN" sz="2000" dirty="0"/>
          </a:p>
        </p:txBody>
      </p:sp>
      <p:pic>
        <p:nvPicPr>
          <p:cNvPr id="4" name="图片 3">
            <a:extLst>
              <a:ext uri="{FF2B5EF4-FFF2-40B4-BE49-F238E27FC236}">
                <a16:creationId xmlns:a16="http://schemas.microsoft.com/office/drawing/2014/main" id="{5A5F6009-9D75-4845-8466-82AA79225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487" y="2232838"/>
            <a:ext cx="4951228" cy="2457978"/>
          </a:xfrm>
          <a:prstGeom prst="rect">
            <a:avLst/>
          </a:prstGeom>
        </p:spPr>
      </p:pic>
      <p:sp>
        <p:nvSpPr>
          <p:cNvPr id="5" name="矩形 4">
            <a:extLst>
              <a:ext uri="{FF2B5EF4-FFF2-40B4-BE49-F238E27FC236}">
                <a16:creationId xmlns:a16="http://schemas.microsoft.com/office/drawing/2014/main" id="{3601A022-E567-4E12-B8EA-DBC5EDAE83F2}"/>
              </a:ext>
            </a:extLst>
          </p:cNvPr>
          <p:cNvSpPr/>
          <p:nvPr/>
        </p:nvSpPr>
        <p:spPr>
          <a:xfrm>
            <a:off x="347330" y="4051580"/>
            <a:ext cx="6670157" cy="2353786"/>
          </a:xfrm>
          <a:prstGeom prst="rect">
            <a:avLst/>
          </a:prstGeom>
        </p:spPr>
        <p:txBody>
          <a:bodyPr wrap="square">
            <a:spAutoFit/>
          </a:bodyPr>
          <a:lstStyle/>
          <a:p>
            <a:pPr>
              <a:lnSpc>
                <a:spcPct val="150000"/>
              </a:lnSpc>
            </a:pPr>
            <a:r>
              <a:rPr lang="zh-CN" altLang="en-US" sz="2000" b="1" dirty="0"/>
              <a:t>the bi-directional (bi-directional) model </a:t>
            </a:r>
            <a:r>
              <a:rPr lang="en-US" altLang="zh-CN" sz="2000" b="1" dirty="0"/>
              <a:t>: </a:t>
            </a:r>
            <a:r>
              <a:rPr lang="zh-CN" altLang="en-US" sz="2000" b="1" dirty="0"/>
              <a:t> </a:t>
            </a:r>
            <a:endParaRPr lang="en-US" altLang="zh-CN" sz="2000" b="1" dirty="0"/>
          </a:p>
          <a:p>
            <a:pPr marL="342900" indent="-342900">
              <a:lnSpc>
                <a:spcPct val="150000"/>
              </a:lnSpc>
              <a:buFont typeface="Wingdings" panose="05000000000000000000" pitchFamily="2" charset="2"/>
              <a:buChar char="Ø"/>
            </a:pPr>
            <a:r>
              <a:rPr lang="zh-CN" altLang="en-US" sz="2000" dirty="0"/>
              <a:t>one layer </a:t>
            </a:r>
            <a:r>
              <a:rPr lang="en-US" altLang="zh-CN" sz="2000" dirty="0"/>
              <a:t>:</a:t>
            </a:r>
            <a:r>
              <a:rPr lang="zh-CN" altLang="en-US" sz="2000" dirty="0"/>
              <a:t>used to propagate information from left to right</a:t>
            </a:r>
            <a:r>
              <a:rPr lang="en-US" altLang="zh-CN" sz="2000" dirty="0"/>
              <a:t>;</a:t>
            </a:r>
          </a:p>
          <a:p>
            <a:pPr marL="342900" indent="-342900">
              <a:lnSpc>
                <a:spcPct val="150000"/>
              </a:lnSpc>
              <a:buFont typeface="Wingdings" panose="05000000000000000000" pitchFamily="2" charset="2"/>
              <a:buChar char="Ø"/>
            </a:pPr>
            <a:r>
              <a:rPr lang="zh-CN" altLang="en-US" sz="2000" dirty="0"/>
              <a:t>the other layer is used to record the propagation of information from right to left.</a:t>
            </a:r>
          </a:p>
        </p:txBody>
      </p:sp>
    </p:spTree>
    <p:extLst>
      <p:ext uri="{BB962C8B-B14F-4D97-AF65-F5344CB8AC3E}">
        <p14:creationId xmlns:p14="http://schemas.microsoft.com/office/powerpoint/2010/main" val="7590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p:nvPr/>
        </p:nvSpPr>
        <p:spPr>
          <a:xfrm>
            <a:off x="343898" y="471264"/>
            <a:ext cx="3275201" cy="584775"/>
          </a:xfrm>
          <a:prstGeom prst="rect">
            <a:avLst/>
          </a:prstGeom>
          <a:noFill/>
        </p:spPr>
        <p:txBody>
          <a:bodyPr wrap="square" rtlCol="0">
            <a:spAutoFit/>
          </a:bodyPr>
          <a:lstStyle/>
          <a:p>
            <a:r>
              <a:rPr lang="en-US" sz="3200" dirty="0">
                <a:latin typeface="Raleway" panose="020B0003030101060003" pitchFamily="34" charset="0"/>
              </a:rPr>
              <a:t>CATALOGUE</a:t>
            </a:r>
            <a:endParaRPr lang="id-ID" sz="3200" dirty="0">
              <a:latin typeface="Raleway" panose="020B0003030101060003" pitchFamily="34" charset="0"/>
            </a:endParaRPr>
          </a:p>
        </p:txBody>
      </p:sp>
      <p:sp>
        <p:nvSpPr>
          <p:cNvPr id="329" name="TextBox 328"/>
          <p:cNvSpPr txBox="1"/>
          <p:nvPr/>
        </p:nvSpPr>
        <p:spPr>
          <a:xfrm>
            <a:off x="4842486" y="2371821"/>
            <a:ext cx="428322" cy="379656"/>
          </a:xfrm>
          <a:prstGeom prst="rect">
            <a:avLst/>
          </a:prstGeom>
          <a:noFill/>
        </p:spPr>
        <p:txBody>
          <a:bodyPr wrap="none" rtlCol="0">
            <a:spAutoFit/>
          </a:bodyPr>
          <a:lstStyle/>
          <a:p>
            <a:r>
              <a:rPr lang="id-ID" sz="1867" b="1" dirty="0">
                <a:solidFill>
                  <a:srgbClr val="FF6D6D"/>
                </a:solidFill>
              </a:rPr>
              <a:t>01</a:t>
            </a:r>
          </a:p>
        </p:txBody>
      </p:sp>
      <p:sp>
        <p:nvSpPr>
          <p:cNvPr id="330" name="TextBox 329"/>
          <p:cNvSpPr txBox="1"/>
          <p:nvPr/>
        </p:nvSpPr>
        <p:spPr>
          <a:xfrm>
            <a:off x="5506626" y="2319147"/>
            <a:ext cx="5313773" cy="461665"/>
          </a:xfrm>
          <a:prstGeom prst="rect">
            <a:avLst/>
          </a:prstGeom>
          <a:noFill/>
        </p:spPr>
        <p:txBody>
          <a:bodyPr wrap="square" rtlCol="0">
            <a:spAutoFit/>
          </a:bodyPr>
          <a:lstStyle/>
          <a:p>
            <a:r>
              <a:rPr lang="en-US" sz="2400" b="1" dirty="0"/>
              <a:t>N</a:t>
            </a:r>
            <a:r>
              <a:rPr lang="id-ID" sz="2400" b="1" dirty="0"/>
              <a:t>eural Network</a:t>
            </a:r>
            <a:r>
              <a:rPr lang="en-US" sz="2400" b="1" dirty="0"/>
              <a:t> Classification</a:t>
            </a:r>
            <a:endParaRPr lang="en-US" sz="2400" b="1" dirty="0">
              <a:latin typeface="Signika Negative" pitchFamily="2" charset="0"/>
            </a:endParaRPr>
          </a:p>
        </p:txBody>
      </p:sp>
      <p:sp>
        <p:nvSpPr>
          <p:cNvPr id="331" name="TextBox 330"/>
          <p:cNvSpPr txBox="1"/>
          <p:nvPr/>
        </p:nvSpPr>
        <p:spPr>
          <a:xfrm>
            <a:off x="4842486" y="3456744"/>
            <a:ext cx="428322" cy="379656"/>
          </a:xfrm>
          <a:prstGeom prst="rect">
            <a:avLst/>
          </a:prstGeom>
          <a:noFill/>
        </p:spPr>
        <p:txBody>
          <a:bodyPr wrap="none" rtlCol="0">
            <a:spAutoFit/>
          </a:bodyPr>
          <a:lstStyle/>
          <a:p>
            <a:r>
              <a:rPr lang="id-ID" sz="1867" b="1" dirty="0">
                <a:solidFill>
                  <a:srgbClr val="FF6D6D"/>
                </a:solidFill>
              </a:rPr>
              <a:t>02</a:t>
            </a:r>
          </a:p>
        </p:txBody>
      </p:sp>
      <p:sp>
        <p:nvSpPr>
          <p:cNvPr id="332" name="TextBox 331"/>
          <p:cNvSpPr txBox="1"/>
          <p:nvPr/>
        </p:nvSpPr>
        <p:spPr>
          <a:xfrm>
            <a:off x="5506626" y="3429000"/>
            <a:ext cx="5072473" cy="461665"/>
          </a:xfrm>
          <a:prstGeom prst="rect">
            <a:avLst/>
          </a:prstGeom>
          <a:noFill/>
        </p:spPr>
        <p:txBody>
          <a:bodyPr wrap="square" rtlCol="0">
            <a:spAutoFit/>
          </a:bodyPr>
          <a:lstStyle/>
          <a:p>
            <a:r>
              <a:rPr lang="en-US" sz="2400" b="1" dirty="0"/>
              <a:t>Development of Neural Networks</a:t>
            </a:r>
          </a:p>
        </p:txBody>
      </p:sp>
      <p:sp>
        <p:nvSpPr>
          <p:cNvPr id="333" name="TextBox 332"/>
          <p:cNvSpPr txBox="1"/>
          <p:nvPr/>
        </p:nvSpPr>
        <p:spPr>
          <a:xfrm>
            <a:off x="4842486" y="4511935"/>
            <a:ext cx="428322" cy="379656"/>
          </a:xfrm>
          <a:prstGeom prst="rect">
            <a:avLst/>
          </a:prstGeom>
          <a:noFill/>
        </p:spPr>
        <p:txBody>
          <a:bodyPr wrap="none" rtlCol="0">
            <a:spAutoFit/>
          </a:bodyPr>
          <a:lstStyle/>
          <a:p>
            <a:r>
              <a:rPr lang="id-ID" sz="1867" b="1" dirty="0">
                <a:solidFill>
                  <a:srgbClr val="FF6D6D"/>
                </a:solidFill>
              </a:rPr>
              <a:t>03</a:t>
            </a:r>
          </a:p>
        </p:txBody>
      </p:sp>
      <p:sp>
        <p:nvSpPr>
          <p:cNvPr id="336" name="TextBox 335"/>
          <p:cNvSpPr txBox="1"/>
          <p:nvPr/>
        </p:nvSpPr>
        <p:spPr>
          <a:xfrm>
            <a:off x="5506626" y="4459820"/>
            <a:ext cx="3906879" cy="461665"/>
          </a:xfrm>
          <a:prstGeom prst="rect">
            <a:avLst/>
          </a:prstGeom>
          <a:noFill/>
        </p:spPr>
        <p:txBody>
          <a:bodyPr wrap="square" rtlCol="0">
            <a:spAutoFit/>
          </a:bodyPr>
          <a:lstStyle/>
          <a:p>
            <a:r>
              <a:rPr lang="en-US" sz="2400" b="1" dirty="0"/>
              <a:t>The next Development</a:t>
            </a:r>
          </a:p>
        </p:txBody>
      </p:sp>
      <p:cxnSp>
        <p:nvCxnSpPr>
          <p:cNvPr id="339" name="Straight Connector 338"/>
          <p:cNvCxnSpPr/>
          <p:nvPr/>
        </p:nvCxnSpPr>
        <p:spPr>
          <a:xfrm>
            <a:off x="3482614" y="2549980"/>
            <a:ext cx="823292" cy="0"/>
          </a:xfrm>
          <a:prstGeom prst="line">
            <a:avLst/>
          </a:prstGeom>
          <a:ln w="19050">
            <a:solidFill>
              <a:srgbClr val="FF000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3482614" y="3684027"/>
            <a:ext cx="823292" cy="0"/>
          </a:xfrm>
          <a:prstGeom prst="line">
            <a:avLst/>
          </a:prstGeom>
          <a:ln w="19050">
            <a:solidFill>
              <a:srgbClr val="FF000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3482614" y="4753693"/>
            <a:ext cx="823292" cy="0"/>
          </a:xfrm>
          <a:prstGeom prst="line">
            <a:avLst/>
          </a:prstGeom>
          <a:ln w="19050">
            <a:solidFill>
              <a:srgbClr val="FF000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9317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339"/>
                                        </p:tgtEl>
                                        <p:attrNameLst>
                                          <p:attrName>style.visibility</p:attrName>
                                        </p:attrNameLst>
                                      </p:cBhvr>
                                      <p:to>
                                        <p:strVal val="visible"/>
                                      </p:to>
                                    </p:set>
                                    <p:animEffect transition="in" filter="barn(outVertical)">
                                      <p:cBhvr>
                                        <p:cTn id="11" dur="500"/>
                                        <p:tgtEl>
                                          <p:spTgt spid="339"/>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329"/>
                                        </p:tgtEl>
                                        <p:attrNameLst>
                                          <p:attrName>style.visibility</p:attrName>
                                        </p:attrNameLst>
                                      </p:cBhvr>
                                      <p:to>
                                        <p:strVal val="visible"/>
                                      </p:to>
                                    </p:set>
                                    <p:animEffect transition="in" filter="fade">
                                      <p:cBhvr>
                                        <p:cTn id="14" dur="500"/>
                                        <p:tgtEl>
                                          <p:spTgt spid="329"/>
                                        </p:tgtEl>
                                      </p:cBhvr>
                                    </p:animEffect>
                                    <p:anim calcmode="lin" valueType="num">
                                      <p:cBhvr>
                                        <p:cTn id="15" dur="500" fill="hold"/>
                                        <p:tgtEl>
                                          <p:spTgt spid="329"/>
                                        </p:tgtEl>
                                        <p:attrNameLst>
                                          <p:attrName>ppt_x</p:attrName>
                                        </p:attrNameLst>
                                      </p:cBhvr>
                                      <p:tavLst>
                                        <p:tav tm="0">
                                          <p:val>
                                            <p:strVal val="#ppt_x"/>
                                          </p:val>
                                        </p:tav>
                                        <p:tav tm="100000">
                                          <p:val>
                                            <p:strVal val="#ppt_x"/>
                                          </p:val>
                                        </p:tav>
                                      </p:tavLst>
                                    </p:anim>
                                    <p:anim calcmode="lin" valueType="num">
                                      <p:cBhvr>
                                        <p:cTn id="16" dur="500" fill="hold"/>
                                        <p:tgtEl>
                                          <p:spTgt spid="32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30"/>
                                        </p:tgtEl>
                                        <p:attrNameLst>
                                          <p:attrName>style.visibility</p:attrName>
                                        </p:attrNameLst>
                                      </p:cBhvr>
                                      <p:to>
                                        <p:strVal val="visible"/>
                                      </p:to>
                                    </p:set>
                                    <p:animEffect transition="in" filter="fade">
                                      <p:cBhvr>
                                        <p:cTn id="19" dur="500"/>
                                        <p:tgtEl>
                                          <p:spTgt spid="330"/>
                                        </p:tgtEl>
                                      </p:cBhvr>
                                    </p:animEffect>
                                    <p:anim calcmode="lin" valueType="num">
                                      <p:cBhvr>
                                        <p:cTn id="20" dur="500" fill="hold"/>
                                        <p:tgtEl>
                                          <p:spTgt spid="330"/>
                                        </p:tgtEl>
                                        <p:attrNameLst>
                                          <p:attrName>ppt_x</p:attrName>
                                        </p:attrNameLst>
                                      </p:cBhvr>
                                      <p:tavLst>
                                        <p:tav tm="0">
                                          <p:val>
                                            <p:strVal val="#ppt_x"/>
                                          </p:val>
                                        </p:tav>
                                        <p:tav tm="100000">
                                          <p:val>
                                            <p:strVal val="#ppt_x"/>
                                          </p:val>
                                        </p:tav>
                                      </p:tavLst>
                                    </p:anim>
                                    <p:anim calcmode="lin" valueType="num">
                                      <p:cBhvr>
                                        <p:cTn id="21" dur="500" fill="hold"/>
                                        <p:tgtEl>
                                          <p:spTgt spid="330"/>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6" presetClass="entr" presetSubtype="37" fill="hold" nodeType="afterEffect">
                                  <p:stCondLst>
                                    <p:cond delay="0"/>
                                  </p:stCondLst>
                                  <p:childTnLst>
                                    <p:set>
                                      <p:cBhvr>
                                        <p:cTn id="24" dur="1" fill="hold">
                                          <p:stCondLst>
                                            <p:cond delay="0"/>
                                          </p:stCondLst>
                                        </p:cTn>
                                        <p:tgtEl>
                                          <p:spTgt spid="340"/>
                                        </p:tgtEl>
                                        <p:attrNameLst>
                                          <p:attrName>style.visibility</p:attrName>
                                        </p:attrNameLst>
                                      </p:cBhvr>
                                      <p:to>
                                        <p:strVal val="visible"/>
                                      </p:to>
                                    </p:set>
                                    <p:animEffect transition="in" filter="barn(outVertical)">
                                      <p:cBhvr>
                                        <p:cTn id="25" dur="500"/>
                                        <p:tgtEl>
                                          <p:spTgt spid="340"/>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331"/>
                                        </p:tgtEl>
                                        <p:attrNameLst>
                                          <p:attrName>style.visibility</p:attrName>
                                        </p:attrNameLst>
                                      </p:cBhvr>
                                      <p:to>
                                        <p:strVal val="visible"/>
                                      </p:to>
                                    </p:set>
                                    <p:animEffect transition="in" filter="fade">
                                      <p:cBhvr>
                                        <p:cTn id="28" dur="500"/>
                                        <p:tgtEl>
                                          <p:spTgt spid="331"/>
                                        </p:tgtEl>
                                      </p:cBhvr>
                                    </p:animEffect>
                                    <p:anim calcmode="lin" valueType="num">
                                      <p:cBhvr>
                                        <p:cTn id="29" dur="500" fill="hold"/>
                                        <p:tgtEl>
                                          <p:spTgt spid="331"/>
                                        </p:tgtEl>
                                        <p:attrNameLst>
                                          <p:attrName>ppt_x</p:attrName>
                                        </p:attrNameLst>
                                      </p:cBhvr>
                                      <p:tavLst>
                                        <p:tav tm="0">
                                          <p:val>
                                            <p:strVal val="#ppt_x"/>
                                          </p:val>
                                        </p:tav>
                                        <p:tav tm="100000">
                                          <p:val>
                                            <p:strVal val="#ppt_x"/>
                                          </p:val>
                                        </p:tav>
                                      </p:tavLst>
                                    </p:anim>
                                    <p:anim calcmode="lin" valueType="num">
                                      <p:cBhvr>
                                        <p:cTn id="30" dur="500" fill="hold"/>
                                        <p:tgtEl>
                                          <p:spTgt spid="33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32"/>
                                        </p:tgtEl>
                                        <p:attrNameLst>
                                          <p:attrName>style.visibility</p:attrName>
                                        </p:attrNameLst>
                                      </p:cBhvr>
                                      <p:to>
                                        <p:strVal val="visible"/>
                                      </p:to>
                                    </p:set>
                                    <p:animEffect transition="in" filter="fade">
                                      <p:cBhvr>
                                        <p:cTn id="33" dur="500"/>
                                        <p:tgtEl>
                                          <p:spTgt spid="332"/>
                                        </p:tgtEl>
                                      </p:cBhvr>
                                    </p:animEffect>
                                    <p:anim calcmode="lin" valueType="num">
                                      <p:cBhvr>
                                        <p:cTn id="34" dur="500" fill="hold"/>
                                        <p:tgtEl>
                                          <p:spTgt spid="332"/>
                                        </p:tgtEl>
                                        <p:attrNameLst>
                                          <p:attrName>ppt_x</p:attrName>
                                        </p:attrNameLst>
                                      </p:cBhvr>
                                      <p:tavLst>
                                        <p:tav tm="0">
                                          <p:val>
                                            <p:strVal val="#ppt_x"/>
                                          </p:val>
                                        </p:tav>
                                        <p:tav tm="100000">
                                          <p:val>
                                            <p:strVal val="#ppt_x"/>
                                          </p:val>
                                        </p:tav>
                                      </p:tavLst>
                                    </p:anim>
                                    <p:anim calcmode="lin" valueType="num">
                                      <p:cBhvr>
                                        <p:cTn id="35" dur="500" fill="hold"/>
                                        <p:tgtEl>
                                          <p:spTgt spid="332"/>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16" presetClass="entr" presetSubtype="37" fill="hold" nodeType="afterEffect">
                                  <p:stCondLst>
                                    <p:cond delay="0"/>
                                  </p:stCondLst>
                                  <p:childTnLst>
                                    <p:set>
                                      <p:cBhvr>
                                        <p:cTn id="38" dur="1" fill="hold">
                                          <p:stCondLst>
                                            <p:cond delay="0"/>
                                          </p:stCondLst>
                                        </p:cTn>
                                        <p:tgtEl>
                                          <p:spTgt spid="341"/>
                                        </p:tgtEl>
                                        <p:attrNameLst>
                                          <p:attrName>style.visibility</p:attrName>
                                        </p:attrNameLst>
                                      </p:cBhvr>
                                      <p:to>
                                        <p:strVal val="visible"/>
                                      </p:to>
                                    </p:set>
                                    <p:animEffect transition="in" filter="barn(outVertical)">
                                      <p:cBhvr>
                                        <p:cTn id="39" dur="500"/>
                                        <p:tgtEl>
                                          <p:spTgt spid="341"/>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33"/>
                                        </p:tgtEl>
                                        <p:attrNameLst>
                                          <p:attrName>style.visibility</p:attrName>
                                        </p:attrNameLst>
                                      </p:cBhvr>
                                      <p:to>
                                        <p:strVal val="visible"/>
                                      </p:to>
                                    </p:set>
                                    <p:animEffect transition="in" filter="fade">
                                      <p:cBhvr>
                                        <p:cTn id="42" dur="500"/>
                                        <p:tgtEl>
                                          <p:spTgt spid="333"/>
                                        </p:tgtEl>
                                      </p:cBhvr>
                                    </p:animEffect>
                                    <p:anim calcmode="lin" valueType="num">
                                      <p:cBhvr>
                                        <p:cTn id="43" dur="500" fill="hold"/>
                                        <p:tgtEl>
                                          <p:spTgt spid="333"/>
                                        </p:tgtEl>
                                        <p:attrNameLst>
                                          <p:attrName>ppt_x</p:attrName>
                                        </p:attrNameLst>
                                      </p:cBhvr>
                                      <p:tavLst>
                                        <p:tav tm="0">
                                          <p:val>
                                            <p:strVal val="#ppt_x"/>
                                          </p:val>
                                        </p:tav>
                                        <p:tav tm="100000">
                                          <p:val>
                                            <p:strVal val="#ppt_x"/>
                                          </p:val>
                                        </p:tav>
                                      </p:tavLst>
                                    </p:anim>
                                    <p:anim calcmode="lin" valueType="num">
                                      <p:cBhvr>
                                        <p:cTn id="44" dur="500" fill="hold"/>
                                        <p:tgtEl>
                                          <p:spTgt spid="3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36"/>
                                        </p:tgtEl>
                                        <p:attrNameLst>
                                          <p:attrName>style.visibility</p:attrName>
                                        </p:attrNameLst>
                                      </p:cBhvr>
                                      <p:to>
                                        <p:strVal val="visible"/>
                                      </p:to>
                                    </p:set>
                                    <p:animEffect transition="in" filter="fade">
                                      <p:cBhvr>
                                        <p:cTn id="47" dur="500"/>
                                        <p:tgtEl>
                                          <p:spTgt spid="336"/>
                                        </p:tgtEl>
                                      </p:cBhvr>
                                    </p:animEffect>
                                    <p:anim calcmode="lin" valueType="num">
                                      <p:cBhvr>
                                        <p:cTn id="48" dur="500" fill="hold"/>
                                        <p:tgtEl>
                                          <p:spTgt spid="336"/>
                                        </p:tgtEl>
                                        <p:attrNameLst>
                                          <p:attrName>ppt_x</p:attrName>
                                        </p:attrNameLst>
                                      </p:cBhvr>
                                      <p:tavLst>
                                        <p:tav tm="0">
                                          <p:val>
                                            <p:strVal val="#ppt_x"/>
                                          </p:val>
                                        </p:tav>
                                        <p:tav tm="100000">
                                          <p:val>
                                            <p:strVal val="#ppt_x"/>
                                          </p:val>
                                        </p:tav>
                                      </p:tavLst>
                                    </p:anim>
                                    <p:anim calcmode="lin" valueType="num">
                                      <p:cBhvr>
                                        <p:cTn id="49" dur="500" fill="hold"/>
                                        <p:tgtEl>
                                          <p:spTgt spid="3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329" grpId="0"/>
      <p:bldP spid="330" grpId="0"/>
      <p:bldP spid="331" grpId="0"/>
      <p:bldP spid="332" grpId="0"/>
      <p:bldP spid="333" grpId="0"/>
      <p:bldP spid="3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51FA3D-0ADC-4194-8E6C-35C3DFDE9E6B}"/>
              </a:ext>
            </a:extLst>
          </p:cNvPr>
          <p:cNvSpPr/>
          <p:nvPr/>
        </p:nvSpPr>
        <p:spPr>
          <a:xfrm>
            <a:off x="186559" y="342297"/>
            <a:ext cx="10102847" cy="400110"/>
          </a:xfrm>
          <a:prstGeom prst="rect">
            <a:avLst/>
          </a:prstGeom>
        </p:spPr>
        <p:txBody>
          <a:bodyPr wrap="square">
            <a:spAutoFit/>
          </a:bodyPr>
          <a:lstStyle/>
          <a:p>
            <a:r>
              <a:rPr lang="en-US" altLang="zh-CN" sz="2000" dirty="0">
                <a:solidFill>
                  <a:srgbClr val="333333"/>
                </a:solidFill>
                <a:latin typeface="Helvetica Neue"/>
              </a:rPr>
              <a:t>Deep RNN </a:t>
            </a:r>
            <a:r>
              <a:rPr lang="en-US" altLang="zh-CN" sz="2000" b="1" dirty="0">
                <a:solidFill>
                  <a:schemeClr val="tx1">
                    <a:lumMod val="75000"/>
                    <a:lumOff val="25000"/>
                  </a:schemeClr>
                </a:solidFill>
              </a:rPr>
              <a:t>:</a:t>
            </a:r>
            <a:endParaRPr lang="zh-CN" altLang="en-US" sz="2000" b="1" dirty="0">
              <a:solidFill>
                <a:schemeClr val="tx1">
                  <a:lumMod val="75000"/>
                  <a:lumOff val="25000"/>
                </a:schemeClr>
              </a:solidFill>
            </a:endParaRPr>
          </a:p>
        </p:txBody>
      </p:sp>
      <p:pic>
        <p:nvPicPr>
          <p:cNvPr id="3" name="图片 2">
            <a:extLst>
              <a:ext uri="{FF2B5EF4-FFF2-40B4-BE49-F238E27FC236}">
                <a16:creationId xmlns:a16="http://schemas.microsoft.com/office/drawing/2014/main" id="{B28DEDF0-7424-4652-8E53-BC7A715DD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100" y="1553745"/>
            <a:ext cx="2820581" cy="3110935"/>
          </a:xfrm>
          <a:prstGeom prst="rect">
            <a:avLst/>
          </a:prstGeom>
        </p:spPr>
      </p:pic>
      <p:sp>
        <p:nvSpPr>
          <p:cNvPr id="4" name="矩形 3">
            <a:extLst>
              <a:ext uri="{FF2B5EF4-FFF2-40B4-BE49-F238E27FC236}">
                <a16:creationId xmlns:a16="http://schemas.microsoft.com/office/drawing/2014/main" id="{050AD34F-D29C-4B7A-9246-27303679DDEE}"/>
              </a:ext>
            </a:extLst>
          </p:cNvPr>
          <p:cNvSpPr/>
          <p:nvPr/>
        </p:nvSpPr>
        <p:spPr>
          <a:xfrm>
            <a:off x="735419" y="1553746"/>
            <a:ext cx="7367181" cy="2776979"/>
          </a:xfrm>
          <a:prstGeom prst="rect">
            <a:avLst/>
          </a:prstGeom>
        </p:spPr>
        <p:txBody>
          <a:bodyPr wrap="square">
            <a:spAutoFit/>
          </a:bodyPr>
          <a:lstStyle/>
          <a:p>
            <a:pPr>
              <a:lnSpc>
                <a:spcPct val="150000"/>
              </a:lnSpc>
            </a:pPr>
            <a:r>
              <a:rPr lang="zh-CN" altLang="en-US" sz="2000" dirty="0"/>
              <a:t>Deep RNNs are similar to Bidirectional RNNs, except that there are multilayer networks for each step of input.</a:t>
            </a:r>
            <a:endParaRPr lang="en-US" altLang="zh-CN" sz="2000" dirty="0"/>
          </a:p>
          <a:p>
            <a:pPr marL="342900" indent="-342900">
              <a:lnSpc>
                <a:spcPct val="200000"/>
              </a:lnSpc>
              <a:buFont typeface="Wingdings" panose="05000000000000000000" pitchFamily="2" charset="2"/>
              <a:buChar char="Ø"/>
            </a:pPr>
            <a:r>
              <a:rPr lang="zh-CN" altLang="en-US" sz="2000" dirty="0"/>
              <a:t>the network has more powerful expression and learning ability</a:t>
            </a:r>
            <a:r>
              <a:rPr lang="en-US" altLang="zh-CN" sz="2000" dirty="0"/>
              <a:t>;</a:t>
            </a:r>
          </a:p>
          <a:p>
            <a:pPr marL="342900" indent="-342900">
              <a:lnSpc>
                <a:spcPct val="200000"/>
              </a:lnSpc>
              <a:buFont typeface="Wingdings" panose="05000000000000000000" pitchFamily="2" charset="2"/>
              <a:buChar char="Ø"/>
            </a:pPr>
            <a:r>
              <a:rPr lang="zh-CN" altLang="en-US" sz="2000" dirty="0"/>
              <a:t> the complexity is also increased</a:t>
            </a:r>
            <a:r>
              <a:rPr lang="en-US" altLang="zh-CN" sz="2000" dirty="0"/>
              <a:t>;</a:t>
            </a:r>
          </a:p>
          <a:p>
            <a:pPr marL="342900" indent="-342900">
              <a:lnSpc>
                <a:spcPct val="200000"/>
              </a:lnSpc>
              <a:buFont typeface="Wingdings" panose="05000000000000000000" pitchFamily="2" charset="2"/>
              <a:buChar char="Ø"/>
            </a:pPr>
            <a:r>
              <a:rPr lang="zh-CN" altLang="en-US" sz="2000" dirty="0"/>
              <a:t>more training data is needed.</a:t>
            </a:r>
          </a:p>
        </p:txBody>
      </p:sp>
    </p:spTree>
    <p:extLst>
      <p:ext uri="{BB962C8B-B14F-4D97-AF65-F5344CB8AC3E}">
        <p14:creationId xmlns:p14="http://schemas.microsoft.com/office/powerpoint/2010/main" val="85968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7246297-152A-4E02-A7A8-921AA53DC39F}"/>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1997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b="1" dirty="0" err="1">
                <a:solidFill>
                  <a:schemeClr val="tx1">
                    <a:lumMod val="75000"/>
                    <a:lumOff val="25000"/>
                  </a:schemeClr>
                </a:solidFill>
              </a:rPr>
              <a:t>Hochreiter</a:t>
            </a:r>
            <a:r>
              <a:rPr lang="en-US" altLang="zh-CN" sz="2000" b="1" dirty="0">
                <a:solidFill>
                  <a:schemeClr val="tx1">
                    <a:lumMod val="75000"/>
                    <a:lumOff val="25000"/>
                  </a:schemeClr>
                </a:solidFill>
              </a:rPr>
              <a:t> and  </a:t>
            </a:r>
            <a:r>
              <a:rPr lang="en-US" altLang="zh-CN" sz="2000" b="1" dirty="0" err="1">
                <a:solidFill>
                  <a:schemeClr val="tx1">
                    <a:lumMod val="75000"/>
                    <a:lumOff val="25000"/>
                  </a:schemeClr>
                </a:solidFill>
              </a:rPr>
              <a:t>Schmidhuber</a:t>
            </a:r>
            <a:r>
              <a:rPr lang="en-US" altLang="zh-CN" sz="2000" b="1" dirty="0">
                <a:solidFill>
                  <a:schemeClr val="tx1">
                    <a:lumMod val="75000"/>
                    <a:lumOff val="25000"/>
                  </a:schemeClr>
                </a:solidFill>
              </a:rPr>
              <a:t>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Long Short Term Memory (LSTM):</a:t>
            </a:r>
            <a:endParaRPr lang="zh-CN" altLang="en-US" sz="2000" b="1" dirty="0">
              <a:solidFill>
                <a:schemeClr val="tx1">
                  <a:lumMod val="75000"/>
                  <a:lumOff val="25000"/>
                </a:schemeClr>
              </a:solidFill>
            </a:endParaRPr>
          </a:p>
        </p:txBody>
      </p:sp>
      <p:sp>
        <p:nvSpPr>
          <p:cNvPr id="5" name="动作按钮: 转到主页 4">
            <a:hlinkClick r:id="rId3" action="ppaction://hlinksldjump" highlightClick="1"/>
            <a:extLst>
              <a:ext uri="{FF2B5EF4-FFF2-40B4-BE49-F238E27FC236}">
                <a16:creationId xmlns:a16="http://schemas.microsoft.com/office/drawing/2014/main" id="{F9E3B3D3-24FC-4101-9E05-ECDB33014301}"/>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DC37845B-BCC2-4ABF-A424-DB485DEC6E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8730" y="2106109"/>
            <a:ext cx="4676775" cy="2371725"/>
          </a:xfrm>
          <a:prstGeom prst="rect">
            <a:avLst/>
          </a:prstGeom>
        </p:spPr>
      </p:pic>
      <p:sp>
        <p:nvSpPr>
          <p:cNvPr id="2" name="矩形 1">
            <a:extLst>
              <a:ext uri="{FF2B5EF4-FFF2-40B4-BE49-F238E27FC236}">
                <a16:creationId xmlns:a16="http://schemas.microsoft.com/office/drawing/2014/main" id="{D08611BE-B4D5-4ECE-AE02-11C06B188324}"/>
              </a:ext>
            </a:extLst>
          </p:cNvPr>
          <p:cNvSpPr/>
          <p:nvPr/>
        </p:nvSpPr>
        <p:spPr>
          <a:xfrm>
            <a:off x="380999" y="1289724"/>
            <a:ext cx="7047731" cy="968791"/>
          </a:xfrm>
          <a:prstGeom prst="rect">
            <a:avLst/>
          </a:prstGeom>
        </p:spPr>
        <p:txBody>
          <a:bodyPr wrap="square">
            <a:spAutoFit/>
          </a:bodyPr>
          <a:lstStyle/>
          <a:p>
            <a:pPr>
              <a:lnSpc>
                <a:spcPct val="150000"/>
              </a:lnSpc>
            </a:pPr>
            <a:r>
              <a:rPr lang="en-US" altLang="zh-CN" sz="2000" dirty="0"/>
              <a:t>The characteristic of this model in </a:t>
            </a:r>
            <a:r>
              <a:rPr lang="en-US" altLang="zh-CN" sz="2000" b="1" dirty="0"/>
              <a:t>sequential modeling </a:t>
            </a:r>
            <a:r>
              <a:rPr lang="en-US" altLang="zh-CN" sz="2000" dirty="0"/>
              <a:t>is very </a:t>
            </a:r>
            <a:r>
              <a:rPr lang="en-US" altLang="zh-CN" sz="2000" b="1" dirty="0"/>
              <a:t>prominent</a:t>
            </a:r>
            <a:r>
              <a:rPr lang="en-US" altLang="zh-CN" sz="2000" dirty="0"/>
              <a:t> .</a:t>
            </a:r>
          </a:p>
        </p:txBody>
      </p:sp>
      <p:sp>
        <p:nvSpPr>
          <p:cNvPr id="3" name="矩形 2">
            <a:extLst>
              <a:ext uri="{FF2B5EF4-FFF2-40B4-BE49-F238E27FC236}">
                <a16:creationId xmlns:a16="http://schemas.microsoft.com/office/drawing/2014/main" id="{6E9CC60F-22D8-4B30-90C2-1B3CBDCDA231}"/>
              </a:ext>
            </a:extLst>
          </p:cNvPr>
          <p:cNvSpPr/>
          <p:nvPr/>
        </p:nvSpPr>
        <p:spPr>
          <a:xfrm>
            <a:off x="380999" y="3339008"/>
            <a:ext cx="3272050" cy="968791"/>
          </a:xfrm>
          <a:prstGeom prst="rect">
            <a:avLst/>
          </a:prstGeom>
        </p:spPr>
        <p:txBody>
          <a:bodyPr wrap="none">
            <a:spAutoFit/>
          </a:bodyPr>
          <a:lstStyle/>
          <a:p>
            <a:pPr>
              <a:lnSpc>
                <a:spcPct val="150000"/>
              </a:lnSpc>
            </a:pPr>
            <a:r>
              <a:rPr lang="zh-CN" altLang="en-US" sz="2000" b="1" dirty="0"/>
              <a:t>Each LSTM cell contains ：</a:t>
            </a:r>
            <a:endParaRPr lang="en-US" altLang="zh-CN" sz="2000" b="1" dirty="0"/>
          </a:p>
          <a:p>
            <a:pPr>
              <a:lnSpc>
                <a:spcPct val="150000"/>
              </a:lnSpc>
            </a:pPr>
            <a:endParaRPr lang="zh-CN" altLang="en-US" sz="2000" b="1" dirty="0"/>
          </a:p>
        </p:txBody>
      </p:sp>
      <p:sp>
        <p:nvSpPr>
          <p:cNvPr id="7" name="矩形 6">
            <a:extLst>
              <a:ext uri="{FF2B5EF4-FFF2-40B4-BE49-F238E27FC236}">
                <a16:creationId xmlns:a16="http://schemas.microsoft.com/office/drawing/2014/main" id="{945A5AEC-6554-4503-8F9E-F52452C029B4}"/>
              </a:ext>
            </a:extLst>
          </p:cNvPr>
          <p:cNvSpPr/>
          <p:nvPr/>
        </p:nvSpPr>
        <p:spPr>
          <a:xfrm>
            <a:off x="380998" y="2225241"/>
            <a:ext cx="6096000" cy="968791"/>
          </a:xfrm>
          <a:prstGeom prst="rect">
            <a:avLst/>
          </a:prstGeom>
        </p:spPr>
        <p:txBody>
          <a:bodyPr>
            <a:spAutoFit/>
          </a:bodyPr>
          <a:lstStyle/>
          <a:p>
            <a:pPr>
              <a:lnSpc>
                <a:spcPct val="150000"/>
              </a:lnSpc>
            </a:pPr>
            <a:r>
              <a:rPr lang="zh-CN" altLang="en-US" sz="2000" b="1" dirty="0"/>
              <a:t>difference from traditional RNN </a:t>
            </a:r>
            <a:r>
              <a:rPr lang="en-US" altLang="zh-CN" sz="2000" b="1" dirty="0"/>
              <a:t>:</a:t>
            </a:r>
          </a:p>
          <a:p>
            <a:pPr marL="342900" indent="-342900">
              <a:lnSpc>
                <a:spcPct val="150000"/>
              </a:lnSpc>
              <a:buFont typeface="Wingdings" panose="05000000000000000000" pitchFamily="2" charset="2"/>
              <a:buChar char="Ø"/>
            </a:pPr>
            <a:r>
              <a:rPr lang="zh-CN" altLang="en-US" sz="2000" dirty="0"/>
              <a:t>different from the structure of neurons. </a:t>
            </a:r>
          </a:p>
        </p:txBody>
      </p:sp>
      <p:sp>
        <p:nvSpPr>
          <p:cNvPr id="9" name="矩形 8">
            <a:extLst>
              <a:ext uri="{FF2B5EF4-FFF2-40B4-BE49-F238E27FC236}">
                <a16:creationId xmlns:a16="http://schemas.microsoft.com/office/drawing/2014/main" id="{833E01FB-3320-4A3C-A198-66E060A3CE09}"/>
              </a:ext>
            </a:extLst>
          </p:cNvPr>
          <p:cNvSpPr/>
          <p:nvPr/>
        </p:nvSpPr>
        <p:spPr>
          <a:xfrm>
            <a:off x="380998" y="3991110"/>
            <a:ext cx="6096000" cy="400110"/>
          </a:xfrm>
          <a:prstGeom prst="rect">
            <a:avLst/>
          </a:prstGeom>
        </p:spPr>
        <p:txBody>
          <a:bodyPr>
            <a:spAutoFit/>
          </a:bodyPr>
          <a:lstStyle/>
          <a:p>
            <a:r>
              <a:rPr lang="zh-CN" altLang="en-US" sz="2000" b="1" dirty="0"/>
              <a:t>Input gate : </a:t>
            </a:r>
            <a:r>
              <a:rPr lang="zh-CN" altLang="en-US" sz="2000" dirty="0"/>
              <a:t>a Sigmoid layer；</a:t>
            </a:r>
            <a:endParaRPr lang="en-US" altLang="zh-CN" sz="2000" dirty="0"/>
          </a:p>
        </p:txBody>
      </p:sp>
      <p:sp>
        <p:nvSpPr>
          <p:cNvPr id="10" name="矩形 9">
            <a:extLst>
              <a:ext uri="{FF2B5EF4-FFF2-40B4-BE49-F238E27FC236}">
                <a16:creationId xmlns:a16="http://schemas.microsoft.com/office/drawing/2014/main" id="{8FE4E086-14B0-4851-98F8-EA54829FE057}"/>
              </a:ext>
            </a:extLst>
          </p:cNvPr>
          <p:cNvSpPr/>
          <p:nvPr/>
        </p:nvSpPr>
        <p:spPr>
          <a:xfrm>
            <a:off x="380998" y="4477834"/>
            <a:ext cx="6096000" cy="1015663"/>
          </a:xfrm>
          <a:prstGeom prst="rect">
            <a:avLst/>
          </a:prstGeom>
        </p:spPr>
        <p:txBody>
          <a:bodyPr>
            <a:spAutoFit/>
          </a:bodyPr>
          <a:lstStyle/>
          <a:p>
            <a:r>
              <a:rPr lang="zh-CN" altLang="en-US" sz="2000" b="1" dirty="0"/>
              <a:t>Forgotten Gate : </a:t>
            </a:r>
            <a:r>
              <a:rPr lang="zh-CN" altLang="en-US" sz="2000" dirty="0"/>
              <a:t>a Sigmoid layer determines which information we want to update and creates a new candidate value by a tanh layer</a:t>
            </a:r>
          </a:p>
        </p:txBody>
      </p:sp>
    </p:spTree>
    <p:extLst>
      <p:ext uri="{BB962C8B-B14F-4D97-AF65-F5344CB8AC3E}">
        <p14:creationId xmlns:p14="http://schemas.microsoft.com/office/powerpoint/2010/main" val="210975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7"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62A5E6-5D3B-4C77-B7F5-55C9F069088A}"/>
              </a:ext>
            </a:extLst>
          </p:cNvPr>
          <p:cNvSpPr/>
          <p:nvPr/>
        </p:nvSpPr>
        <p:spPr>
          <a:xfrm>
            <a:off x="730250" y="1124634"/>
            <a:ext cx="6540500" cy="2815451"/>
          </a:xfrm>
          <a:prstGeom prst="rect">
            <a:avLst/>
          </a:prstGeom>
        </p:spPr>
        <p:txBody>
          <a:bodyPr wrap="square">
            <a:spAutoFit/>
          </a:bodyPr>
          <a:lstStyle/>
          <a:p>
            <a:pPr>
              <a:lnSpc>
                <a:spcPct val="150000"/>
              </a:lnSpc>
            </a:pPr>
            <a:r>
              <a:rPr lang="zh-CN" altLang="en-US" sz="2000" b="1" dirty="0"/>
              <a:t>The typical workflow is as follows: </a:t>
            </a:r>
            <a:endParaRPr lang="en-US" altLang="zh-CN" sz="2000" b="1" dirty="0"/>
          </a:p>
          <a:p>
            <a:pPr marL="285750" indent="-285750">
              <a:lnSpc>
                <a:spcPct val="150000"/>
              </a:lnSpc>
              <a:buFont typeface="Wingdings" panose="05000000000000000000" pitchFamily="2" charset="2"/>
              <a:buChar char="Ø"/>
            </a:pPr>
            <a:r>
              <a:rPr lang="en-US" altLang="zh-CN" sz="2000" dirty="0"/>
              <a:t>I</a:t>
            </a:r>
            <a:r>
              <a:rPr lang="zh-CN" altLang="en-US" sz="2000" dirty="0"/>
              <a:t>n the "input gate“</a:t>
            </a:r>
            <a:r>
              <a:rPr lang="en-US" altLang="zh-CN" sz="2000" dirty="0"/>
              <a:t>: </a:t>
            </a:r>
            <a:r>
              <a:rPr lang="zh-CN" altLang="en-US" sz="2000" dirty="0"/>
              <a:t> the influence of the cell memory is controlled according to the current data flow</a:t>
            </a:r>
            <a:r>
              <a:rPr lang="en-US" altLang="zh-CN" sz="2000" dirty="0"/>
              <a:t>;</a:t>
            </a:r>
          </a:p>
          <a:p>
            <a:pPr marL="285750" indent="-285750">
              <a:lnSpc>
                <a:spcPct val="150000"/>
              </a:lnSpc>
              <a:buFont typeface="Wingdings" panose="05000000000000000000" pitchFamily="2" charset="2"/>
              <a:buChar char="Ø"/>
            </a:pPr>
            <a:r>
              <a:rPr lang="en-US" altLang="zh-CN" sz="2000" dirty="0"/>
              <a:t>I</a:t>
            </a:r>
            <a:r>
              <a:rPr lang="zh-CN" altLang="en-US" sz="2000" dirty="0"/>
              <a:t>n the "forgotten door", the memory and data flow of the cell is updated</a:t>
            </a:r>
            <a:r>
              <a:rPr lang="en-US" altLang="zh-CN" sz="2000" dirty="0"/>
              <a:t>;</a:t>
            </a:r>
          </a:p>
          <a:p>
            <a:pPr marL="285750" indent="-285750">
              <a:lnSpc>
                <a:spcPct val="150000"/>
              </a:lnSpc>
              <a:buFont typeface="Wingdings" panose="05000000000000000000" pitchFamily="2" charset="2"/>
              <a:buChar char="Ø"/>
            </a:pPr>
            <a:r>
              <a:rPr lang="zh-CN" altLang="en-US" sz="2000" dirty="0"/>
              <a:t>Then the output updated memory and data stream.</a:t>
            </a:r>
            <a:endParaRPr lang="en-US" altLang="zh-CN" sz="2000" dirty="0"/>
          </a:p>
        </p:txBody>
      </p:sp>
      <p:sp>
        <p:nvSpPr>
          <p:cNvPr id="3" name="矩形 2">
            <a:extLst>
              <a:ext uri="{FF2B5EF4-FFF2-40B4-BE49-F238E27FC236}">
                <a16:creationId xmlns:a16="http://schemas.microsoft.com/office/drawing/2014/main" id="{D565854C-CF46-41DD-AA18-D299176AD9BD}"/>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1997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b="1" dirty="0" err="1">
                <a:solidFill>
                  <a:schemeClr val="tx1">
                    <a:lumMod val="75000"/>
                    <a:lumOff val="25000"/>
                  </a:schemeClr>
                </a:solidFill>
              </a:rPr>
              <a:t>Hochreiter</a:t>
            </a:r>
            <a:r>
              <a:rPr lang="en-US" altLang="zh-CN" sz="2000" b="1" dirty="0">
                <a:solidFill>
                  <a:schemeClr val="tx1">
                    <a:lumMod val="75000"/>
                    <a:lumOff val="25000"/>
                  </a:schemeClr>
                </a:solidFill>
              </a:rPr>
              <a:t> and  </a:t>
            </a:r>
            <a:r>
              <a:rPr lang="en-US" altLang="zh-CN" sz="2000" b="1" dirty="0" err="1">
                <a:solidFill>
                  <a:schemeClr val="tx1">
                    <a:lumMod val="75000"/>
                    <a:lumOff val="25000"/>
                  </a:schemeClr>
                </a:solidFill>
              </a:rPr>
              <a:t>Schmidhuber</a:t>
            </a:r>
            <a:r>
              <a:rPr lang="en-US" altLang="zh-CN" sz="2000" b="1" dirty="0">
                <a:solidFill>
                  <a:schemeClr val="tx1">
                    <a:lumMod val="75000"/>
                    <a:lumOff val="25000"/>
                  </a:schemeClr>
                </a:solidFill>
              </a:rPr>
              <a:t>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Long Short Term Memory (LSTM):</a:t>
            </a:r>
            <a:endParaRPr lang="zh-CN" altLang="en-US" sz="2000" b="1" dirty="0">
              <a:solidFill>
                <a:schemeClr val="tx1">
                  <a:lumMod val="75000"/>
                  <a:lumOff val="25000"/>
                </a:schemeClr>
              </a:solidFill>
            </a:endParaRPr>
          </a:p>
        </p:txBody>
      </p:sp>
      <p:pic>
        <p:nvPicPr>
          <p:cNvPr id="4" name="图片 3">
            <a:extLst>
              <a:ext uri="{FF2B5EF4-FFF2-40B4-BE49-F238E27FC236}">
                <a16:creationId xmlns:a16="http://schemas.microsoft.com/office/drawing/2014/main" id="{D92FCF68-23DB-4782-83AC-23A3713EB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731" y="882428"/>
            <a:ext cx="4676775" cy="2371725"/>
          </a:xfrm>
          <a:prstGeom prst="rect">
            <a:avLst/>
          </a:prstGeom>
        </p:spPr>
      </p:pic>
      <p:sp>
        <p:nvSpPr>
          <p:cNvPr id="6" name="矩形 5">
            <a:extLst>
              <a:ext uri="{FF2B5EF4-FFF2-40B4-BE49-F238E27FC236}">
                <a16:creationId xmlns:a16="http://schemas.microsoft.com/office/drawing/2014/main" id="{25036965-91C7-4776-89E9-0A58D518B1E6}"/>
              </a:ext>
            </a:extLst>
          </p:cNvPr>
          <p:cNvSpPr/>
          <p:nvPr/>
        </p:nvSpPr>
        <p:spPr>
          <a:xfrm>
            <a:off x="952500" y="4042549"/>
            <a:ext cx="10388600" cy="1892121"/>
          </a:xfrm>
          <a:prstGeom prst="rect">
            <a:avLst/>
          </a:prstGeom>
        </p:spPr>
        <p:txBody>
          <a:bodyPr wrap="square">
            <a:spAutoFit/>
          </a:bodyPr>
          <a:lstStyle/>
          <a:p>
            <a:pPr>
              <a:lnSpc>
                <a:spcPct val="150000"/>
              </a:lnSpc>
            </a:pPr>
            <a:r>
              <a:rPr lang="en-US" altLang="zh-CN" sz="2000" b="1" dirty="0"/>
              <a:t>The key of the </a:t>
            </a:r>
            <a:r>
              <a:rPr lang="zh-CN" altLang="en-US" sz="2000" b="1" dirty="0"/>
              <a:t>“forgotten gate” </a:t>
            </a:r>
            <a:r>
              <a:rPr lang="en-US" altLang="zh-CN" sz="2000" b="1" dirty="0"/>
              <a:t>:</a:t>
            </a:r>
            <a:r>
              <a:rPr lang="zh-CN" altLang="en-US" sz="2000" b="1" dirty="0"/>
              <a:t> </a:t>
            </a:r>
            <a:endParaRPr lang="en-US" altLang="zh-CN" sz="2000" b="1" dirty="0"/>
          </a:p>
          <a:p>
            <a:pPr marL="342900" indent="-342900">
              <a:lnSpc>
                <a:spcPct val="150000"/>
              </a:lnSpc>
              <a:buFont typeface="Wingdings" panose="05000000000000000000" pitchFamily="2" charset="2"/>
              <a:buChar char="Ø"/>
            </a:pPr>
            <a:r>
              <a:rPr lang="zh-CN" altLang="en-US" sz="2000" dirty="0"/>
              <a:t>control the convergence of the gradient in training time (thus </a:t>
            </a:r>
            <a:r>
              <a:rPr lang="zh-CN" altLang="en-US" sz="2000" b="1" dirty="0"/>
              <a:t>avoiding the Gradient vanishing/exploding problem</a:t>
            </a:r>
            <a:r>
              <a:rPr lang="zh-CN" altLang="en-US" sz="2000" dirty="0"/>
              <a:t>)</a:t>
            </a:r>
            <a:r>
              <a:rPr lang="en-US" altLang="zh-CN" sz="2000" dirty="0"/>
              <a:t>;</a:t>
            </a:r>
          </a:p>
          <a:p>
            <a:pPr marL="342900" indent="-342900">
              <a:lnSpc>
                <a:spcPct val="150000"/>
              </a:lnSpc>
              <a:buFont typeface="Wingdings" panose="05000000000000000000" pitchFamily="2" charset="2"/>
              <a:buChar char="Ø"/>
            </a:pPr>
            <a:r>
              <a:rPr lang="zh-CN" altLang="en-US" sz="2000" dirty="0"/>
              <a:t>maintain long-term memory.</a:t>
            </a:r>
          </a:p>
        </p:txBody>
      </p:sp>
    </p:spTree>
    <p:extLst>
      <p:ext uri="{BB962C8B-B14F-4D97-AF65-F5344CB8AC3E}">
        <p14:creationId xmlns:p14="http://schemas.microsoft.com/office/powerpoint/2010/main" val="197408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D6DF75-9FBC-44C0-B016-627A32621837}"/>
              </a:ext>
            </a:extLst>
          </p:cNvPr>
          <p:cNvSpPr/>
          <p:nvPr/>
        </p:nvSpPr>
        <p:spPr>
          <a:xfrm>
            <a:off x="186559" y="422104"/>
            <a:ext cx="10102847" cy="400110"/>
          </a:xfrm>
          <a:prstGeom prst="rect">
            <a:avLst/>
          </a:prstGeom>
        </p:spPr>
        <p:txBody>
          <a:bodyPr wrap="square">
            <a:spAutoFit/>
          </a:bodyPr>
          <a:lstStyle/>
          <a:p>
            <a:r>
              <a:rPr lang="en-US" altLang="zh-CN" sz="2000" b="1" dirty="0">
                <a:solidFill>
                  <a:schemeClr val="tx1">
                    <a:lumMod val="75000"/>
                    <a:lumOff val="25000"/>
                  </a:schemeClr>
                </a:solidFill>
              </a:rPr>
              <a:t>2014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a:t>
            </a:r>
            <a:r>
              <a:rPr lang="en-US" altLang="zh-CN" sz="2000" b="1" dirty="0" err="1">
                <a:solidFill>
                  <a:schemeClr val="tx1">
                    <a:lumMod val="75000"/>
                    <a:lumOff val="25000"/>
                  </a:schemeClr>
                </a:solidFill>
              </a:rPr>
              <a:t>K.Cho</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Gated Recurrent Unit (GRU):</a:t>
            </a:r>
            <a:endParaRPr lang="zh-CN" altLang="en-US" sz="2000" b="1" dirty="0">
              <a:solidFill>
                <a:schemeClr val="tx1">
                  <a:lumMod val="75000"/>
                  <a:lumOff val="25000"/>
                </a:schemeClr>
              </a:solidFill>
            </a:endParaRPr>
          </a:p>
        </p:txBody>
      </p:sp>
      <p:sp>
        <p:nvSpPr>
          <p:cNvPr id="3" name="矩形 2">
            <a:extLst>
              <a:ext uri="{FF2B5EF4-FFF2-40B4-BE49-F238E27FC236}">
                <a16:creationId xmlns:a16="http://schemas.microsoft.com/office/drawing/2014/main" id="{DC8EBB65-576A-4A32-9A65-ADB04E62B33B}"/>
              </a:ext>
            </a:extLst>
          </p:cNvPr>
          <p:cNvSpPr/>
          <p:nvPr/>
        </p:nvSpPr>
        <p:spPr>
          <a:xfrm>
            <a:off x="258785" y="2169428"/>
            <a:ext cx="6134100" cy="244611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t>GRU is a variant of LSTM</a:t>
            </a:r>
            <a:r>
              <a:rPr lang="en-US" altLang="zh-CN" sz="2000" dirty="0"/>
              <a:t>.</a:t>
            </a:r>
          </a:p>
          <a:p>
            <a:pPr marL="342900" indent="-342900">
              <a:lnSpc>
                <a:spcPct val="150000"/>
              </a:lnSpc>
              <a:buFont typeface="Wingdings" panose="05000000000000000000" pitchFamily="2" charset="2"/>
              <a:buChar char="Ø"/>
            </a:pPr>
            <a:r>
              <a:rPr lang="zh-CN" altLang="en-US" sz="2000" b="1" dirty="0"/>
              <a:t>the forgotten gate </a:t>
            </a:r>
            <a:r>
              <a:rPr lang="en-US" altLang="zh-CN" sz="2400" b="1" dirty="0"/>
              <a:t>+</a:t>
            </a:r>
            <a:r>
              <a:rPr lang="zh-CN" altLang="en-US" sz="2000" dirty="0"/>
              <a:t> </a:t>
            </a:r>
            <a:r>
              <a:rPr lang="zh-CN" altLang="en-US" sz="2000" b="1" dirty="0"/>
              <a:t>input gate</a:t>
            </a:r>
            <a:r>
              <a:rPr lang="zh-CN" altLang="en-US" sz="2000" dirty="0"/>
              <a:t> </a:t>
            </a:r>
            <a:r>
              <a:rPr lang="en-US" altLang="zh-CN" sz="2000" b="1" dirty="0"/>
              <a:t>=</a:t>
            </a:r>
            <a:r>
              <a:rPr lang="zh-CN" altLang="en-US" sz="2000" b="1" dirty="0"/>
              <a:t>"Update Gate"</a:t>
            </a:r>
            <a:r>
              <a:rPr lang="zh-CN" altLang="en-US" sz="2000" dirty="0"/>
              <a:t>,</a:t>
            </a:r>
            <a:endParaRPr lang="en-US" altLang="zh-CN" sz="2000" dirty="0"/>
          </a:p>
          <a:p>
            <a:pPr marL="342900" indent="-342900">
              <a:lnSpc>
                <a:spcPct val="150000"/>
              </a:lnSpc>
              <a:buFont typeface="Wingdings" panose="05000000000000000000" pitchFamily="2" charset="2"/>
              <a:buChar char="Ø"/>
            </a:pPr>
            <a:r>
              <a:rPr lang="zh-CN" altLang="en-US" sz="2000" dirty="0"/>
              <a:t>combines Cell State and Hidden State. </a:t>
            </a:r>
            <a:endParaRPr lang="en-US" altLang="zh-CN" sz="2000" dirty="0"/>
          </a:p>
          <a:p>
            <a:pPr marL="342900" indent="-342900">
              <a:lnSpc>
                <a:spcPct val="150000"/>
              </a:lnSpc>
              <a:buFont typeface="Wingdings" panose="05000000000000000000" pitchFamily="2" charset="2"/>
              <a:buChar char="Ø"/>
            </a:pPr>
            <a:r>
              <a:rPr lang="zh-CN" altLang="en-US" sz="2000" b="1" dirty="0"/>
              <a:t>The method of calculating new information </a:t>
            </a:r>
            <a:r>
              <a:rPr lang="zh-CN" altLang="en-US" sz="2000" dirty="0"/>
              <a:t>at present time is different from LSTM.</a:t>
            </a:r>
          </a:p>
        </p:txBody>
      </p:sp>
      <p:sp>
        <p:nvSpPr>
          <p:cNvPr id="4" name="矩形 3">
            <a:extLst>
              <a:ext uri="{FF2B5EF4-FFF2-40B4-BE49-F238E27FC236}">
                <a16:creationId xmlns:a16="http://schemas.microsoft.com/office/drawing/2014/main" id="{43671B1E-4BE6-418F-92DA-B48304EDDA68}"/>
              </a:ext>
            </a:extLst>
          </p:cNvPr>
          <p:cNvSpPr/>
          <p:nvPr/>
        </p:nvSpPr>
        <p:spPr>
          <a:xfrm>
            <a:off x="296885" y="1606339"/>
            <a:ext cx="4871847" cy="400110"/>
          </a:xfrm>
          <a:prstGeom prst="rect">
            <a:avLst/>
          </a:prstGeom>
        </p:spPr>
        <p:txBody>
          <a:bodyPr wrap="none">
            <a:spAutoFit/>
          </a:bodyPr>
          <a:lstStyle/>
          <a:p>
            <a:r>
              <a:rPr lang="en-US" altLang="zh-CN" sz="2000" b="1" dirty="0">
                <a:solidFill>
                  <a:srgbClr val="333333"/>
                </a:solidFill>
                <a:latin typeface="Helvetica Neue"/>
              </a:rPr>
              <a:t>Comparison between LSTM and GRU :</a:t>
            </a:r>
            <a:endParaRPr lang="zh-CN" altLang="en-US" sz="2000" b="1" i="0" dirty="0">
              <a:solidFill>
                <a:srgbClr val="333333"/>
              </a:solidFill>
              <a:effectLst/>
              <a:latin typeface="Helvetica Neue"/>
            </a:endParaRPr>
          </a:p>
        </p:txBody>
      </p:sp>
      <p:pic>
        <p:nvPicPr>
          <p:cNvPr id="5" name="图片 4">
            <a:extLst>
              <a:ext uri="{FF2B5EF4-FFF2-40B4-BE49-F238E27FC236}">
                <a16:creationId xmlns:a16="http://schemas.microsoft.com/office/drawing/2014/main" id="{154A9325-0ECC-42C4-9DC3-0ABA486EA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4850" y="1539864"/>
            <a:ext cx="4857750" cy="2247900"/>
          </a:xfrm>
          <a:prstGeom prst="rect">
            <a:avLst/>
          </a:prstGeom>
        </p:spPr>
      </p:pic>
      <p:sp>
        <p:nvSpPr>
          <p:cNvPr id="6" name="矩形 5">
            <a:extLst>
              <a:ext uri="{FF2B5EF4-FFF2-40B4-BE49-F238E27FC236}">
                <a16:creationId xmlns:a16="http://schemas.microsoft.com/office/drawing/2014/main" id="{2ACF1C5F-E7ED-432F-AF98-E14867E2B6D3}"/>
              </a:ext>
            </a:extLst>
          </p:cNvPr>
          <p:cNvSpPr/>
          <p:nvPr/>
        </p:nvSpPr>
        <p:spPr>
          <a:xfrm>
            <a:off x="296885" y="4993970"/>
            <a:ext cx="6096000" cy="968791"/>
          </a:xfrm>
          <a:prstGeom prst="rect">
            <a:avLst/>
          </a:prstGeom>
        </p:spPr>
        <p:txBody>
          <a:bodyPr>
            <a:spAutoFit/>
          </a:bodyPr>
          <a:lstStyle/>
          <a:p>
            <a:pPr>
              <a:lnSpc>
                <a:spcPct val="150000"/>
              </a:lnSpc>
            </a:pPr>
            <a:r>
              <a:rPr lang="en-US" altLang="zh-CN" sz="2000" dirty="0"/>
              <a:t>GRU is chosen because its experimental effect is similar to that of LSTM, but </a:t>
            </a:r>
            <a:r>
              <a:rPr lang="en-US" altLang="zh-CN" sz="2000" b="1" dirty="0"/>
              <a:t>easier to calculate</a:t>
            </a:r>
            <a:r>
              <a:rPr lang="en-US" altLang="zh-CN" sz="2000" dirty="0"/>
              <a:t>.</a:t>
            </a:r>
            <a:endParaRPr lang="zh-CN" altLang="en-US" sz="2000" dirty="0"/>
          </a:p>
        </p:txBody>
      </p:sp>
    </p:spTree>
    <p:extLst>
      <p:ext uri="{BB962C8B-B14F-4D97-AF65-F5344CB8AC3E}">
        <p14:creationId xmlns:p14="http://schemas.microsoft.com/office/powerpoint/2010/main" val="217600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A20350E-146C-4E15-9099-B97D098D7CD1}"/>
              </a:ext>
            </a:extLst>
          </p:cNvPr>
          <p:cNvSpPr/>
          <p:nvPr/>
        </p:nvSpPr>
        <p:spPr>
          <a:xfrm>
            <a:off x="4063773" y="1956738"/>
            <a:ext cx="4729180" cy="2944524"/>
          </a:xfrm>
          <a:prstGeom prst="rect">
            <a:avLst/>
          </a:prstGeom>
        </p:spPr>
        <p:txBody>
          <a:bodyPr wrap="none">
            <a:spAutoFit/>
          </a:bodyPr>
          <a:lstStyle/>
          <a:p>
            <a:pPr marL="342900" indent="-342900">
              <a:lnSpc>
                <a:spcPct val="200000"/>
              </a:lnSpc>
              <a:buFont typeface="Wingdings" panose="05000000000000000000" pitchFamily="2" charset="2"/>
              <a:buChar char="Ø"/>
            </a:pPr>
            <a:r>
              <a:rPr lang="en-US" altLang="zh-CN" sz="2400" dirty="0"/>
              <a:t>Transfer learning</a:t>
            </a:r>
            <a:r>
              <a:rPr lang="zh-CN" altLang="en-US" sz="2400" dirty="0"/>
              <a:t>；</a:t>
            </a:r>
            <a:endParaRPr lang="en-US" altLang="zh-CN" sz="2400" dirty="0"/>
          </a:p>
          <a:p>
            <a:pPr marL="342900" indent="-342900">
              <a:lnSpc>
                <a:spcPct val="200000"/>
              </a:lnSpc>
              <a:buFont typeface="Wingdings" panose="05000000000000000000" pitchFamily="2" charset="2"/>
              <a:buChar char="Ø"/>
            </a:pPr>
            <a:r>
              <a:rPr lang="en-US" altLang="zh-CN" sz="2400" dirty="0"/>
              <a:t>intensive learning</a:t>
            </a:r>
            <a:r>
              <a:rPr lang="zh-CN" altLang="en-US" sz="2400" dirty="0"/>
              <a:t>；</a:t>
            </a:r>
            <a:endParaRPr lang="en-US" altLang="zh-CN" sz="2400" dirty="0"/>
          </a:p>
          <a:p>
            <a:pPr marL="342900" indent="-342900">
              <a:lnSpc>
                <a:spcPct val="200000"/>
              </a:lnSpc>
              <a:buFont typeface="Wingdings" panose="05000000000000000000" pitchFamily="2" charset="2"/>
              <a:buChar char="Ø"/>
            </a:pPr>
            <a:r>
              <a:rPr lang="en-US" altLang="zh-CN" sz="2400" dirty="0"/>
              <a:t>unsupervised learning</a:t>
            </a:r>
            <a:r>
              <a:rPr lang="zh-CN" altLang="en-US" sz="2400" dirty="0"/>
              <a:t>；</a:t>
            </a:r>
            <a:endParaRPr lang="en-US" altLang="zh-CN" sz="2400" dirty="0"/>
          </a:p>
          <a:p>
            <a:pPr marL="342900" indent="-342900">
              <a:lnSpc>
                <a:spcPct val="200000"/>
              </a:lnSpc>
              <a:buFont typeface="Wingdings" panose="05000000000000000000" pitchFamily="2" charset="2"/>
              <a:buChar char="Ø"/>
            </a:pPr>
            <a:r>
              <a:rPr lang="en-US" altLang="zh-CN" sz="2400" dirty="0"/>
              <a:t>confrontation Network (GAN)</a:t>
            </a:r>
            <a:r>
              <a:rPr lang="zh-CN" altLang="en-US" sz="2400" dirty="0"/>
              <a:t>；</a:t>
            </a:r>
          </a:p>
        </p:txBody>
      </p:sp>
      <p:sp>
        <p:nvSpPr>
          <p:cNvPr id="7" name="矩形 6">
            <a:extLst>
              <a:ext uri="{FF2B5EF4-FFF2-40B4-BE49-F238E27FC236}">
                <a16:creationId xmlns:a16="http://schemas.microsoft.com/office/drawing/2014/main" id="{5EE66D19-D34C-4C32-9735-60CBBF9C9AFF}"/>
              </a:ext>
            </a:extLst>
          </p:cNvPr>
          <p:cNvSpPr/>
          <p:nvPr/>
        </p:nvSpPr>
        <p:spPr>
          <a:xfrm>
            <a:off x="0" y="121643"/>
            <a:ext cx="8127546" cy="938077"/>
          </a:xfrm>
          <a:prstGeom prst="rect">
            <a:avLst/>
          </a:prstGeom>
        </p:spPr>
        <p:txBody>
          <a:bodyPr wrap="none">
            <a:spAutoFit/>
          </a:bodyPr>
          <a:lstStyle/>
          <a:p>
            <a:pPr>
              <a:lnSpc>
                <a:spcPct val="200000"/>
              </a:lnSpc>
            </a:pPr>
            <a:r>
              <a:rPr lang="zh-CN" altLang="en-US" sz="3200" dirty="0">
                <a:solidFill>
                  <a:srgbClr val="C00000"/>
                </a:solidFill>
                <a:latin typeface="Raleway" panose="020B0003030101060003" pitchFamily="34" charset="0"/>
              </a:rPr>
              <a:t>Development priorities for the next step：</a:t>
            </a:r>
            <a:endParaRPr lang="en-US" altLang="zh-CN" sz="3200" dirty="0">
              <a:solidFill>
                <a:srgbClr val="C00000"/>
              </a:solidFill>
              <a:latin typeface="Raleway" panose="020B0003030101060003" pitchFamily="34" charset="0"/>
            </a:endParaRPr>
          </a:p>
        </p:txBody>
      </p:sp>
    </p:spTree>
    <p:extLst>
      <p:ext uri="{BB962C8B-B14F-4D97-AF65-F5344CB8AC3E}">
        <p14:creationId xmlns:p14="http://schemas.microsoft.com/office/powerpoint/2010/main" val="278889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143" y="144393"/>
            <a:ext cx="12192000" cy="6858000"/>
          </a:xfrm>
          <a:prstGeom prst="rect">
            <a:avLst/>
          </a:prstGeom>
        </p:spPr>
      </p:pic>
      <p:sp>
        <p:nvSpPr>
          <p:cNvPr id="5" name="TextBox 4"/>
          <p:cNvSpPr txBox="1"/>
          <p:nvPr/>
        </p:nvSpPr>
        <p:spPr>
          <a:xfrm>
            <a:off x="3461849" y="3003620"/>
            <a:ext cx="5268301" cy="707886"/>
          </a:xfrm>
          <a:prstGeom prst="rect">
            <a:avLst/>
          </a:prstGeom>
          <a:noFill/>
        </p:spPr>
        <p:txBody>
          <a:bodyPr wrap="none" rtlCol="0">
            <a:spAutoFit/>
          </a:bodyPr>
          <a:lstStyle/>
          <a:p>
            <a:pPr algn="ctr"/>
            <a:r>
              <a:rPr lang="id-ID" sz="4000" dirty="0">
                <a:solidFill>
                  <a:schemeClr val="bg1"/>
                </a:solidFill>
                <a:latin typeface="Pacifico" panose="02000000000000000000" pitchFamily="2" charset="0"/>
              </a:rPr>
              <a:t>THANKS FOR WATCHING</a:t>
            </a:r>
          </a:p>
        </p:txBody>
      </p:sp>
      <p:sp>
        <p:nvSpPr>
          <p:cNvPr id="7" name="Oval 6"/>
          <p:cNvSpPr/>
          <p:nvPr/>
        </p:nvSpPr>
        <p:spPr>
          <a:xfrm>
            <a:off x="5693231" y="1865234"/>
            <a:ext cx="805543" cy="805543"/>
          </a:xfrm>
          <a:prstGeom prst="ellips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10" name="Freeform 5"/>
          <p:cNvSpPr>
            <a:spLocks noEditPoints="1"/>
          </p:cNvSpPr>
          <p:nvPr/>
        </p:nvSpPr>
        <p:spPr bwMode="auto">
          <a:xfrm>
            <a:off x="5777490" y="2032335"/>
            <a:ext cx="492125" cy="490538"/>
          </a:xfrm>
          <a:custGeom>
            <a:avLst/>
            <a:gdLst>
              <a:gd name="T0" fmla="*/ 126 w 128"/>
              <a:gd name="T1" fmla="*/ 1 h 128"/>
              <a:gd name="T2" fmla="*/ 124 w 128"/>
              <a:gd name="T3" fmla="*/ 0 h 128"/>
              <a:gd name="T4" fmla="*/ 122 w 128"/>
              <a:gd name="T5" fmla="*/ 1 h 128"/>
              <a:gd name="T6" fmla="*/ 2 w 128"/>
              <a:gd name="T7" fmla="*/ 81 h 128"/>
              <a:gd name="T8" fmla="*/ 0 w 128"/>
              <a:gd name="T9" fmla="*/ 84 h 128"/>
              <a:gd name="T10" fmla="*/ 3 w 128"/>
              <a:gd name="T11" fmla="*/ 88 h 128"/>
              <a:gd name="T12" fmla="*/ 34 w 128"/>
              <a:gd name="T13" fmla="*/ 100 h 128"/>
              <a:gd name="T14" fmla="*/ 49 w 128"/>
              <a:gd name="T15" fmla="*/ 126 h 128"/>
              <a:gd name="T16" fmla="*/ 52 w 128"/>
              <a:gd name="T17" fmla="*/ 128 h 128"/>
              <a:gd name="T18" fmla="*/ 52 w 128"/>
              <a:gd name="T19" fmla="*/ 128 h 128"/>
              <a:gd name="T20" fmla="*/ 55 w 128"/>
              <a:gd name="T21" fmla="*/ 126 h 128"/>
              <a:gd name="T22" fmla="*/ 64 w 128"/>
              <a:gd name="T23" fmla="*/ 112 h 128"/>
              <a:gd name="T24" fmla="*/ 103 w 128"/>
              <a:gd name="T25" fmla="*/ 128 h 128"/>
              <a:gd name="T26" fmla="*/ 104 w 128"/>
              <a:gd name="T27" fmla="*/ 128 h 128"/>
              <a:gd name="T28" fmla="*/ 106 w 128"/>
              <a:gd name="T29" fmla="*/ 127 h 128"/>
              <a:gd name="T30" fmla="*/ 108 w 128"/>
              <a:gd name="T31" fmla="*/ 125 h 128"/>
              <a:gd name="T32" fmla="*/ 128 w 128"/>
              <a:gd name="T33" fmla="*/ 5 h 128"/>
              <a:gd name="T34" fmla="*/ 126 w 128"/>
              <a:gd name="T35" fmla="*/ 1 h 128"/>
              <a:gd name="T36" fmla="*/ 13 w 128"/>
              <a:gd name="T37" fmla="*/ 83 h 128"/>
              <a:gd name="T38" fmla="*/ 105 w 128"/>
              <a:gd name="T39" fmla="*/ 21 h 128"/>
              <a:gd name="T40" fmla="*/ 38 w 128"/>
              <a:gd name="T41" fmla="*/ 93 h 128"/>
              <a:gd name="T42" fmla="*/ 37 w 128"/>
              <a:gd name="T43" fmla="*/ 93 h 128"/>
              <a:gd name="T44" fmla="*/ 13 w 128"/>
              <a:gd name="T45" fmla="*/ 83 h 128"/>
              <a:gd name="T46" fmla="*/ 41 w 128"/>
              <a:gd name="T47" fmla="*/ 96 h 128"/>
              <a:gd name="T48" fmla="*/ 41 w 128"/>
              <a:gd name="T49" fmla="*/ 96 h 128"/>
              <a:gd name="T50" fmla="*/ 117 w 128"/>
              <a:gd name="T51" fmla="*/ 15 h 128"/>
              <a:gd name="T52" fmla="*/ 52 w 128"/>
              <a:gd name="T53" fmla="*/ 116 h 128"/>
              <a:gd name="T54" fmla="*/ 41 w 128"/>
              <a:gd name="T55" fmla="*/ 96 h 128"/>
              <a:gd name="T56" fmla="*/ 101 w 128"/>
              <a:gd name="T57" fmla="*/ 118 h 128"/>
              <a:gd name="T58" fmla="*/ 67 w 128"/>
              <a:gd name="T59" fmla="*/ 105 h 128"/>
              <a:gd name="T60" fmla="*/ 64 w 128"/>
              <a:gd name="T61" fmla="*/ 104 h 128"/>
              <a:gd name="T62" fmla="*/ 117 w 128"/>
              <a:gd name="T63" fmla="*/ 23 h 128"/>
              <a:gd name="T64" fmla="*/ 101 w 128"/>
              <a:gd name="T65"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04273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2">
            <a:extLst>
              <a:ext uri="{FF2B5EF4-FFF2-40B4-BE49-F238E27FC236}">
                <a16:creationId xmlns:a16="http://schemas.microsoft.com/office/drawing/2014/main" id="{301CEA2C-A26E-4031-86E8-4AAE5AA86966}"/>
              </a:ext>
            </a:extLst>
          </p:cNvPr>
          <p:cNvSpPr txBox="1"/>
          <p:nvPr/>
        </p:nvSpPr>
        <p:spPr>
          <a:xfrm>
            <a:off x="388331" y="227723"/>
            <a:ext cx="6634418" cy="584775"/>
          </a:xfrm>
          <a:prstGeom prst="rect">
            <a:avLst/>
          </a:prstGeom>
          <a:noFill/>
        </p:spPr>
        <p:txBody>
          <a:bodyPr wrap="square" rtlCol="0">
            <a:spAutoFit/>
          </a:bodyPr>
          <a:lstStyle/>
          <a:p>
            <a:r>
              <a:rPr lang="en-US" sz="3200" dirty="0">
                <a:solidFill>
                  <a:srgbClr val="C00000"/>
                </a:solidFill>
                <a:latin typeface="Raleway" panose="020B0003030101060003" pitchFamily="34" charset="0"/>
              </a:rPr>
              <a:t>Neural Network Classification</a:t>
            </a:r>
          </a:p>
        </p:txBody>
      </p:sp>
      <p:graphicFrame>
        <p:nvGraphicFramePr>
          <p:cNvPr id="7" name="图示 6">
            <a:extLst>
              <a:ext uri="{FF2B5EF4-FFF2-40B4-BE49-F238E27FC236}">
                <a16:creationId xmlns:a16="http://schemas.microsoft.com/office/drawing/2014/main" id="{2ED29544-5857-442B-B10A-8E63A84DD57D}"/>
              </a:ext>
            </a:extLst>
          </p:cNvPr>
          <p:cNvGraphicFramePr>
            <a:graphicFrameLocks noChangeAspect="1"/>
          </p:cNvGraphicFramePr>
          <p:nvPr>
            <p:extLst>
              <p:ext uri="{D42A27DB-BD31-4B8C-83A1-F6EECF244321}">
                <p14:modId xmlns:p14="http://schemas.microsoft.com/office/powerpoint/2010/main" val="3372692666"/>
              </p:ext>
            </p:extLst>
          </p:nvPr>
        </p:nvGraphicFramePr>
        <p:xfrm>
          <a:off x="273050" y="569418"/>
          <a:ext cx="11645900" cy="6060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16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graphicEl>
                                              <a:dgm id="{4F55BC0B-2D1A-4C6F-913A-D12198187A7A}"/>
                                            </p:graphicEl>
                                          </p:spTgt>
                                        </p:tgtEl>
                                        <p:attrNameLst>
                                          <p:attrName>style.visibility</p:attrName>
                                        </p:attrNameLst>
                                      </p:cBhvr>
                                      <p:to>
                                        <p:strVal val="visible"/>
                                      </p:to>
                                    </p:set>
                                    <p:animEffect transition="in" filter="fade">
                                      <p:cBhvr>
                                        <p:cTn id="12" dur="1000"/>
                                        <p:tgtEl>
                                          <p:spTgt spid="7">
                                            <p:graphicEl>
                                              <a:dgm id="{4F55BC0B-2D1A-4C6F-913A-D12198187A7A}"/>
                                            </p:graphicEl>
                                          </p:spTgt>
                                        </p:tgtEl>
                                      </p:cBhvr>
                                    </p:animEffect>
                                    <p:anim calcmode="lin" valueType="num">
                                      <p:cBhvr>
                                        <p:cTn id="13" dur="1000" fill="hold"/>
                                        <p:tgtEl>
                                          <p:spTgt spid="7">
                                            <p:graphicEl>
                                              <a:dgm id="{4F55BC0B-2D1A-4C6F-913A-D12198187A7A}"/>
                                            </p:graphicEl>
                                          </p:spTgt>
                                        </p:tgtEl>
                                        <p:attrNameLst>
                                          <p:attrName>ppt_x</p:attrName>
                                        </p:attrNameLst>
                                      </p:cBhvr>
                                      <p:tavLst>
                                        <p:tav tm="0">
                                          <p:val>
                                            <p:strVal val="#ppt_x"/>
                                          </p:val>
                                        </p:tav>
                                        <p:tav tm="100000">
                                          <p:val>
                                            <p:strVal val="#ppt_x"/>
                                          </p:val>
                                        </p:tav>
                                      </p:tavLst>
                                    </p:anim>
                                    <p:anim calcmode="lin" valueType="num">
                                      <p:cBhvr>
                                        <p:cTn id="14" dur="1000" fill="hold"/>
                                        <p:tgtEl>
                                          <p:spTgt spid="7">
                                            <p:graphicEl>
                                              <a:dgm id="{4F55BC0B-2D1A-4C6F-913A-D12198187A7A}"/>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graphicEl>
                                              <a:dgm id="{8506C2FA-440F-469F-842A-1581E274716C}"/>
                                            </p:graphicEl>
                                          </p:spTgt>
                                        </p:tgtEl>
                                        <p:attrNameLst>
                                          <p:attrName>style.visibility</p:attrName>
                                        </p:attrNameLst>
                                      </p:cBhvr>
                                      <p:to>
                                        <p:strVal val="visible"/>
                                      </p:to>
                                    </p:set>
                                    <p:animEffect transition="in" filter="fade">
                                      <p:cBhvr>
                                        <p:cTn id="19" dur="1000"/>
                                        <p:tgtEl>
                                          <p:spTgt spid="7">
                                            <p:graphicEl>
                                              <a:dgm id="{8506C2FA-440F-469F-842A-1581E274716C}"/>
                                            </p:graphicEl>
                                          </p:spTgt>
                                        </p:tgtEl>
                                      </p:cBhvr>
                                    </p:animEffect>
                                    <p:anim calcmode="lin" valueType="num">
                                      <p:cBhvr>
                                        <p:cTn id="20" dur="1000" fill="hold"/>
                                        <p:tgtEl>
                                          <p:spTgt spid="7">
                                            <p:graphicEl>
                                              <a:dgm id="{8506C2FA-440F-469F-842A-1581E274716C}"/>
                                            </p:graphicEl>
                                          </p:spTgt>
                                        </p:tgtEl>
                                        <p:attrNameLst>
                                          <p:attrName>ppt_x</p:attrName>
                                        </p:attrNameLst>
                                      </p:cBhvr>
                                      <p:tavLst>
                                        <p:tav tm="0">
                                          <p:val>
                                            <p:strVal val="#ppt_x"/>
                                          </p:val>
                                        </p:tav>
                                        <p:tav tm="100000">
                                          <p:val>
                                            <p:strVal val="#ppt_x"/>
                                          </p:val>
                                        </p:tav>
                                      </p:tavLst>
                                    </p:anim>
                                    <p:anim calcmode="lin" valueType="num">
                                      <p:cBhvr>
                                        <p:cTn id="21" dur="1000" fill="hold"/>
                                        <p:tgtEl>
                                          <p:spTgt spid="7">
                                            <p:graphicEl>
                                              <a:dgm id="{8506C2FA-440F-469F-842A-1581E274716C}"/>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graphicEl>
                                              <a:dgm id="{851EB5FB-7BF2-4C0A-9060-0A0C4D940DDE}"/>
                                            </p:graphicEl>
                                          </p:spTgt>
                                        </p:tgtEl>
                                        <p:attrNameLst>
                                          <p:attrName>style.visibility</p:attrName>
                                        </p:attrNameLst>
                                      </p:cBhvr>
                                      <p:to>
                                        <p:strVal val="visible"/>
                                      </p:to>
                                    </p:set>
                                    <p:animEffect transition="in" filter="fade">
                                      <p:cBhvr>
                                        <p:cTn id="24" dur="1000"/>
                                        <p:tgtEl>
                                          <p:spTgt spid="7">
                                            <p:graphicEl>
                                              <a:dgm id="{851EB5FB-7BF2-4C0A-9060-0A0C4D940DDE}"/>
                                            </p:graphicEl>
                                          </p:spTgt>
                                        </p:tgtEl>
                                      </p:cBhvr>
                                    </p:animEffect>
                                    <p:anim calcmode="lin" valueType="num">
                                      <p:cBhvr>
                                        <p:cTn id="25" dur="1000" fill="hold"/>
                                        <p:tgtEl>
                                          <p:spTgt spid="7">
                                            <p:graphicEl>
                                              <a:dgm id="{851EB5FB-7BF2-4C0A-9060-0A0C4D940DDE}"/>
                                            </p:graphicEl>
                                          </p:spTgt>
                                        </p:tgtEl>
                                        <p:attrNameLst>
                                          <p:attrName>ppt_x</p:attrName>
                                        </p:attrNameLst>
                                      </p:cBhvr>
                                      <p:tavLst>
                                        <p:tav tm="0">
                                          <p:val>
                                            <p:strVal val="#ppt_x"/>
                                          </p:val>
                                        </p:tav>
                                        <p:tav tm="100000">
                                          <p:val>
                                            <p:strVal val="#ppt_x"/>
                                          </p:val>
                                        </p:tav>
                                      </p:tavLst>
                                    </p:anim>
                                    <p:anim calcmode="lin" valueType="num">
                                      <p:cBhvr>
                                        <p:cTn id="26" dur="1000" fill="hold"/>
                                        <p:tgtEl>
                                          <p:spTgt spid="7">
                                            <p:graphicEl>
                                              <a:dgm id="{851EB5FB-7BF2-4C0A-9060-0A0C4D940DDE}"/>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graphicEl>
                                              <a:dgm id="{829616B3-BE51-4B8B-94E2-2470BD922C3D}"/>
                                            </p:graphicEl>
                                          </p:spTgt>
                                        </p:tgtEl>
                                        <p:attrNameLst>
                                          <p:attrName>style.visibility</p:attrName>
                                        </p:attrNameLst>
                                      </p:cBhvr>
                                      <p:to>
                                        <p:strVal val="visible"/>
                                      </p:to>
                                    </p:set>
                                    <p:animEffect transition="in" filter="fade">
                                      <p:cBhvr>
                                        <p:cTn id="29" dur="1000"/>
                                        <p:tgtEl>
                                          <p:spTgt spid="7">
                                            <p:graphicEl>
                                              <a:dgm id="{829616B3-BE51-4B8B-94E2-2470BD922C3D}"/>
                                            </p:graphicEl>
                                          </p:spTgt>
                                        </p:tgtEl>
                                      </p:cBhvr>
                                    </p:animEffect>
                                    <p:anim calcmode="lin" valueType="num">
                                      <p:cBhvr>
                                        <p:cTn id="30" dur="1000" fill="hold"/>
                                        <p:tgtEl>
                                          <p:spTgt spid="7">
                                            <p:graphicEl>
                                              <a:dgm id="{829616B3-BE51-4B8B-94E2-2470BD922C3D}"/>
                                            </p:graphicEl>
                                          </p:spTgt>
                                        </p:tgtEl>
                                        <p:attrNameLst>
                                          <p:attrName>ppt_x</p:attrName>
                                        </p:attrNameLst>
                                      </p:cBhvr>
                                      <p:tavLst>
                                        <p:tav tm="0">
                                          <p:val>
                                            <p:strVal val="#ppt_x"/>
                                          </p:val>
                                        </p:tav>
                                        <p:tav tm="100000">
                                          <p:val>
                                            <p:strVal val="#ppt_x"/>
                                          </p:val>
                                        </p:tav>
                                      </p:tavLst>
                                    </p:anim>
                                    <p:anim calcmode="lin" valueType="num">
                                      <p:cBhvr>
                                        <p:cTn id="31" dur="1000" fill="hold"/>
                                        <p:tgtEl>
                                          <p:spTgt spid="7">
                                            <p:graphicEl>
                                              <a:dgm id="{829616B3-BE51-4B8B-94E2-2470BD922C3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graphicEl>
                                              <a:dgm id="{F1016451-A7D9-46EA-890D-19DECDAF34C0}"/>
                                            </p:graphicEl>
                                          </p:spTgt>
                                        </p:tgtEl>
                                        <p:attrNameLst>
                                          <p:attrName>style.visibility</p:attrName>
                                        </p:attrNameLst>
                                      </p:cBhvr>
                                      <p:to>
                                        <p:strVal val="visible"/>
                                      </p:to>
                                    </p:set>
                                    <p:animEffect transition="in" filter="fade">
                                      <p:cBhvr>
                                        <p:cTn id="34" dur="1000"/>
                                        <p:tgtEl>
                                          <p:spTgt spid="7">
                                            <p:graphicEl>
                                              <a:dgm id="{F1016451-A7D9-46EA-890D-19DECDAF34C0}"/>
                                            </p:graphicEl>
                                          </p:spTgt>
                                        </p:tgtEl>
                                      </p:cBhvr>
                                    </p:animEffect>
                                    <p:anim calcmode="lin" valueType="num">
                                      <p:cBhvr>
                                        <p:cTn id="35" dur="1000" fill="hold"/>
                                        <p:tgtEl>
                                          <p:spTgt spid="7">
                                            <p:graphicEl>
                                              <a:dgm id="{F1016451-A7D9-46EA-890D-19DECDAF34C0}"/>
                                            </p:graphicEl>
                                          </p:spTgt>
                                        </p:tgtEl>
                                        <p:attrNameLst>
                                          <p:attrName>ppt_x</p:attrName>
                                        </p:attrNameLst>
                                      </p:cBhvr>
                                      <p:tavLst>
                                        <p:tav tm="0">
                                          <p:val>
                                            <p:strVal val="#ppt_x"/>
                                          </p:val>
                                        </p:tav>
                                        <p:tav tm="100000">
                                          <p:val>
                                            <p:strVal val="#ppt_x"/>
                                          </p:val>
                                        </p:tav>
                                      </p:tavLst>
                                    </p:anim>
                                    <p:anim calcmode="lin" valueType="num">
                                      <p:cBhvr>
                                        <p:cTn id="36" dur="1000" fill="hold"/>
                                        <p:tgtEl>
                                          <p:spTgt spid="7">
                                            <p:graphicEl>
                                              <a:dgm id="{F1016451-A7D9-46EA-890D-19DECDAF34C0}"/>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
                                            <p:graphicEl>
                                              <a:dgm id="{8E535A3A-8890-49D2-9266-122783E9022B}"/>
                                            </p:graphicEl>
                                          </p:spTgt>
                                        </p:tgtEl>
                                        <p:attrNameLst>
                                          <p:attrName>style.visibility</p:attrName>
                                        </p:attrNameLst>
                                      </p:cBhvr>
                                      <p:to>
                                        <p:strVal val="visible"/>
                                      </p:to>
                                    </p:set>
                                    <p:animEffect transition="in" filter="fade">
                                      <p:cBhvr>
                                        <p:cTn id="41" dur="1000"/>
                                        <p:tgtEl>
                                          <p:spTgt spid="7">
                                            <p:graphicEl>
                                              <a:dgm id="{8E535A3A-8890-49D2-9266-122783E9022B}"/>
                                            </p:graphicEl>
                                          </p:spTgt>
                                        </p:tgtEl>
                                      </p:cBhvr>
                                    </p:animEffect>
                                    <p:anim calcmode="lin" valueType="num">
                                      <p:cBhvr>
                                        <p:cTn id="42" dur="1000" fill="hold"/>
                                        <p:tgtEl>
                                          <p:spTgt spid="7">
                                            <p:graphicEl>
                                              <a:dgm id="{8E535A3A-8890-49D2-9266-122783E9022B}"/>
                                            </p:graphicEl>
                                          </p:spTgt>
                                        </p:tgtEl>
                                        <p:attrNameLst>
                                          <p:attrName>ppt_x</p:attrName>
                                        </p:attrNameLst>
                                      </p:cBhvr>
                                      <p:tavLst>
                                        <p:tav tm="0">
                                          <p:val>
                                            <p:strVal val="#ppt_x"/>
                                          </p:val>
                                        </p:tav>
                                        <p:tav tm="100000">
                                          <p:val>
                                            <p:strVal val="#ppt_x"/>
                                          </p:val>
                                        </p:tav>
                                      </p:tavLst>
                                    </p:anim>
                                    <p:anim calcmode="lin" valueType="num">
                                      <p:cBhvr>
                                        <p:cTn id="43" dur="1000" fill="hold"/>
                                        <p:tgtEl>
                                          <p:spTgt spid="7">
                                            <p:graphicEl>
                                              <a:dgm id="{8E535A3A-8890-49D2-9266-122783E9022B}"/>
                                            </p:graphic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7">
                                            <p:graphicEl>
                                              <a:dgm id="{064FCA74-827D-4988-AAD9-3A319B2B8323}"/>
                                            </p:graphicEl>
                                          </p:spTgt>
                                        </p:tgtEl>
                                        <p:attrNameLst>
                                          <p:attrName>style.visibility</p:attrName>
                                        </p:attrNameLst>
                                      </p:cBhvr>
                                      <p:to>
                                        <p:strVal val="visible"/>
                                      </p:to>
                                    </p:set>
                                    <p:animEffect transition="in" filter="fade">
                                      <p:cBhvr>
                                        <p:cTn id="46" dur="1000"/>
                                        <p:tgtEl>
                                          <p:spTgt spid="7">
                                            <p:graphicEl>
                                              <a:dgm id="{064FCA74-827D-4988-AAD9-3A319B2B8323}"/>
                                            </p:graphicEl>
                                          </p:spTgt>
                                        </p:tgtEl>
                                      </p:cBhvr>
                                    </p:animEffect>
                                    <p:anim calcmode="lin" valueType="num">
                                      <p:cBhvr>
                                        <p:cTn id="47" dur="1000" fill="hold"/>
                                        <p:tgtEl>
                                          <p:spTgt spid="7">
                                            <p:graphicEl>
                                              <a:dgm id="{064FCA74-827D-4988-AAD9-3A319B2B8323}"/>
                                            </p:graphicEl>
                                          </p:spTgt>
                                        </p:tgtEl>
                                        <p:attrNameLst>
                                          <p:attrName>ppt_x</p:attrName>
                                        </p:attrNameLst>
                                      </p:cBhvr>
                                      <p:tavLst>
                                        <p:tav tm="0">
                                          <p:val>
                                            <p:strVal val="#ppt_x"/>
                                          </p:val>
                                        </p:tav>
                                        <p:tav tm="100000">
                                          <p:val>
                                            <p:strVal val="#ppt_x"/>
                                          </p:val>
                                        </p:tav>
                                      </p:tavLst>
                                    </p:anim>
                                    <p:anim calcmode="lin" valueType="num">
                                      <p:cBhvr>
                                        <p:cTn id="48" dur="1000" fill="hold"/>
                                        <p:tgtEl>
                                          <p:spTgt spid="7">
                                            <p:graphicEl>
                                              <a:dgm id="{064FCA74-827D-4988-AAD9-3A319B2B8323}"/>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
                                            <p:graphicEl>
                                              <a:dgm id="{43B47415-52DE-4D20-8527-8DB3384380EB}"/>
                                            </p:graphicEl>
                                          </p:spTgt>
                                        </p:tgtEl>
                                        <p:attrNameLst>
                                          <p:attrName>style.visibility</p:attrName>
                                        </p:attrNameLst>
                                      </p:cBhvr>
                                      <p:to>
                                        <p:strVal val="visible"/>
                                      </p:to>
                                    </p:set>
                                    <p:animEffect transition="in" filter="fade">
                                      <p:cBhvr>
                                        <p:cTn id="51" dur="1000"/>
                                        <p:tgtEl>
                                          <p:spTgt spid="7">
                                            <p:graphicEl>
                                              <a:dgm id="{43B47415-52DE-4D20-8527-8DB3384380EB}"/>
                                            </p:graphicEl>
                                          </p:spTgt>
                                        </p:tgtEl>
                                      </p:cBhvr>
                                    </p:animEffect>
                                    <p:anim calcmode="lin" valueType="num">
                                      <p:cBhvr>
                                        <p:cTn id="52" dur="1000" fill="hold"/>
                                        <p:tgtEl>
                                          <p:spTgt spid="7">
                                            <p:graphicEl>
                                              <a:dgm id="{43B47415-52DE-4D20-8527-8DB3384380EB}"/>
                                            </p:graphicEl>
                                          </p:spTgt>
                                        </p:tgtEl>
                                        <p:attrNameLst>
                                          <p:attrName>ppt_x</p:attrName>
                                        </p:attrNameLst>
                                      </p:cBhvr>
                                      <p:tavLst>
                                        <p:tav tm="0">
                                          <p:val>
                                            <p:strVal val="#ppt_x"/>
                                          </p:val>
                                        </p:tav>
                                        <p:tav tm="100000">
                                          <p:val>
                                            <p:strVal val="#ppt_x"/>
                                          </p:val>
                                        </p:tav>
                                      </p:tavLst>
                                    </p:anim>
                                    <p:anim calcmode="lin" valueType="num">
                                      <p:cBhvr>
                                        <p:cTn id="53" dur="1000" fill="hold"/>
                                        <p:tgtEl>
                                          <p:spTgt spid="7">
                                            <p:graphicEl>
                                              <a:dgm id="{43B47415-52DE-4D20-8527-8DB3384380E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
                                            <p:graphicEl>
                                              <a:dgm id="{DCD5CCA5-28B0-4F0F-9ABC-EFDAE35DE11D}"/>
                                            </p:graphicEl>
                                          </p:spTgt>
                                        </p:tgtEl>
                                        <p:attrNameLst>
                                          <p:attrName>style.visibility</p:attrName>
                                        </p:attrNameLst>
                                      </p:cBhvr>
                                      <p:to>
                                        <p:strVal val="visible"/>
                                      </p:to>
                                    </p:set>
                                    <p:animEffect transition="in" filter="fade">
                                      <p:cBhvr>
                                        <p:cTn id="56" dur="1000"/>
                                        <p:tgtEl>
                                          <p:spTgt spid="7">
                                            <p:graphicEl>
                                              <a:dgm id="{DCD5CCA5-28B0-4F0F-9ABC-EFDAE35DE11D}"/>
                                            </p:graphicEl>
                                          </p:spTgt>
                                        </p:tgtEl>
                                      </p:cBhvr>
                                    </p:animEffect>
                                    <p:anim calcmode="lin" valueType="num">
                                      <p:cBhvr>
                                        <p:cTn id="57" dur="1000" fill="hold"/>
                                        <p:tgtEl>
                                          <p:spTgt spid="7">
                                            <p:graphicEl>
                                              <a:dgm id="{DCD5CCA5-28B0-4F0F-9ABC-EFDAE35DE11D}"/>
                                            </p:graphicEl>
                                          </p:spTgt>
                                        </p:tgtEl>
                                        <p:attrNameLst>
                                          <p:attrName>ppt_x</p:attrName>
                                        </p:attrNameLst>
                                      </p:cBhvr>
                                      <p:tavLst>
                                        <p:tav tm="0">
                                          <p:val>
                                            <p:strVal val="#ppt_x"/>
                                          </p:val>
                                        </p:tav>
                                        <p:tav tm="100000">
                                          <p:val>
                                            <p:strVal val="#ppt_x"/>
                                          </p:val>
                                        </p:tav>
                                      </p:tavLst>
                                    </p:anim>
                                    <p:anim calcmode="lin" valueType="num">
                                      <p:cBhvr>
                                        <p:cTn id="58" dur="1000" fill="hold"/>
                                        <p:tgtEl>
                                          <p:spTgt spid="7">
                                            <p:graphicEl>
                                              <a:dgm id="{DCD5CCA5-28B0-4F0F-9ABC-EFDAE35DE11D}"/>
                                            </p:graphic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graphicEl>
                                              <a:dgm id="{99DE4E2D-6B6F-4CA9-906A-0C6BC00FC96A}"/>
                                            </p:graphicEl>
                                          </p:spTgt>
                                        </p:tgtEl>
                                        <p:attrNameLst>
                                          <p:attrName>style.visibility</p:attrName>
                                        </p:attrNameLst>
                                      </p:cBhvr>
                                      <p:to>
                                        <p:strVal val="visible"/>
                                      </p:to>
                                    </p:set>
                                    <p:animEffect transition="in" filter="fade">
                                      <p:cBhvr>
                                        <p:cTn id="61" dur="1000"/>
                                        <p:tgtEl>
                                          <p:spTgt spid="7">
                                            <p:graphicEl>
                                              <a:dgm id="{99DE4E2D-6B6F-4CA9-906A-0C6BC00FC96A}"/>
                                            </p:graphicEl>
                                          </p:spTgt>
                                        </p:tgtEl>
                                      </p:cBhvr>
                                    </p:animEffect>
                                    <p:anim calcmode="lin" valueType="num">
                                      <p:cBhvr>
                                        <p:cTn id="62" dur="1000" fill="hold"/>
                                        <p:tgtEl>
                                          <p:spTgt spid="7">
                                            <p:graphicEl>
                                              <a:dgm id="{99DE4E2D-6B6F-4CA9-906A-0C6BC00FC96A}"/>
                                            </p:graphicEl>
                                          </p:spTgt>
                                        </p:tgtEl>
                                        <p:attrNameLst>
                                          <p:attrName>ppt_x</p:attrName>
                                        </p:attrNameLst>
                                      </p:cBhvr>
                                      <p:tavLst>
                                        <p:tav tm="0">
                                          <p:val>
                                            <p:strVal val="#ppt_x"/>
                                          </p:val>
                                        </p:tav>
                                        <p:tav tm="100000">
                                          <p:val>
                                            <p:strVal val="#ppt_x"/>
                                          </p:val>
                                        </p:tav>
                                      </p:tavLst>
                                    </p:anim>
                                    <p:anim calcmode="lin" valueType="num">
                                      <p:cBhvr>
                                        <p:cTn id="63" dur="1000" fill="hold"/>
                                        <p:tgtEl>
                                          <p:spTgt spid="7">
                                            <p:graphicEl>
                                              <a:dgm id="{99DE4E2D-6B6F-4CA9-906A-0C6BC00FC96A}"/>
                                            </p:graphic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
                                            <p:graphicEl>
                                              <a:dgm id="{0E19ADCD-010F-412F-9CB1-AE4102A78E54}"/>
                                            </p:graphicEl>
                                          </p:spTgt>
                                        </p:tgtEl>
                                        <p:attrNameLst>
                                          <p:attrName>style.visibility</p:attrName>
                                        </p:attrNameLst>
                                      </p:cBhvr>
                                      <p:to>
                                        <p:strVal val="visible"/>
                                      </p:to>
                                    </p:set>
                                    <p:animEffect transition="in" filter="fade">
                                      <p:cBhvr>
                                        <p:cTn id="66" dur="1000"/>
                                        <p:tgtEl>
                                          <p:spTgt spid="7">
                                            <p:graphicEl>
                                              <a:dgm id="{0E19ADCD-010F-412F-9CB1-AE4102A78E54}"/>
                                            </p:graphicEl>
                                          </p:spTgt>
                                        </p:tgtEl>
                                      </p:cBhvr>
                                    </p:animEffect>
                                    <p:anim calcmode="lin" valueType="num">
                                      <p:cBhvr>
                                        <p:cTn id="67" dur="1000" fill="hold"/>
                                        <p:tgtEl>
                                          <p:spTgt spid="7">
                                            <p:graphicEl>
                                              <a:dgm id="{0E19ADCD-010F-412F-9CB1-AE4102A78E54}"/>
                                            </p:graphicEl>
                                          </p:spTgt>
                                        </p:tgtEl>
                                        <p:attrNameLst>
                                          <p:attrName>ppt_x</p:attrName>
                                        </p:attrNameLst>
                                      </p:cBhvr>
                                      <p:tavLst>
                                        <p:tav tm="0">
                                          <p:val>
                                            <p:strVal val="#ppt_x"/>
                                          </p:val>
                                        </p:tav>
                                        <p:tav tm="100000">
                                          <p:val>
                                            <p:strVal val="#ppt_x"/>
                                          </p:val>
                                        </p:tav>
                                      </p:tavLst>
                                    </p:anim>
                                    <p:anim calcmode="lin" valueType="num">
                                      <p:cBhvr>
                                        <p:cTn id="68" dur="1000" fill="hold"/>
                                        <p:tgtEl>
                                          <p:spTgt spid="7">
                                            <p:graphicEl>
                                              <a:dgm id="{0E19ADCD-010F-412F-9CB1-AE4102A78E54}"/>
                                            </p:graphic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
                                            <p:graphicEl>
                                              <a:dgm id="{81CCFAB6-8118-4F26-9D4F-91F8BFF70B8B}"/>
                                            </p:graphicEl>
                                          </p:spTgt>
                                        </p:tgtEl>
                                        <p:attrNameLst>
                                          <p:attrName>style.visibility</p:attrName>
                                        </p:attrNameLst>
                                      </p:cBhvr>
                                      <p:to>
                                        <p:strVal val="visible"/>
                                      </p:to>
                                    </p:set>
                                    <p:animEffect transition="in" filter="fade">
                                      <p:cBhvr>
                                        <p:cTn id="71" dur="1000"/>
                                        <p:tgtEl>
                                          <p:spTgt spid="7">
                                            <p:graphicEl>
                                              <a:dgm id="{81CCFAB6-8118-4F26-9D4F-91F8BFF70B8B}"/>
                                            </p:graphicEl>
                                          </p:spTgt>
                                        </p:tgtEl>
                                      </p:cBhvr>
                                    </p:animEffect>
                                    <p:anim calcmode="lin" valueType="num">
                                      <p:cBhvr>
                                        <p:cTn id="72" dur="1000" fill="hold"/>
                                        <p:tgtEl>
                                          <p:spTgt spid="7">
                                            <p:graphicEl>
                                              <a:dgm id="{81CCFAB6-8118-4F26-9D4F-91F8BFF70B8B}"/>
                                            </p:graphicEl>
                                          </p:spTgt>
                                        </p:tgtEl>
                                        <p:attrNameLst>
                                          <p:attrName>ppt_x</p:attrName>
                                        </p:attrNameLst>
                                      </p:cBhvr>
                                      <p:tavLst>
                                        <p:tav tm="0">
                                          <p:val>
                                            <p:strVal val="#ppt_x"/>
                                          </p:val>
                                        </p:tav>
                                        <p:tav tm="100000">
                                          <p:val>
                                            <p:strVal val="#ppt_x"/>
                                          </p:val>
                                        </p:tav>
                                      </p:tavLst>
                                    </p:anim>
                                    <p:anim calcmode="lin" valueType="num">
                                      <p:cBhvr>
                                        <p:cTn id="73" dur="1000" fill="hold"/>
                                        <p:tgtEl>
                                          <p:spTgt spid="7">
                                            <p:graphicEl>
                                              <a:dgm id="{81CCFAB6-8118-4F26-9D4F-91F8BFF70B8B}"/>
                                            </p:graphic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7">
                                            <p:graphicEl>
                                              <a:dgm id="{3A8FEE17-0C1D-4B5A-B731-99EF46F52E91}"/>
                                            </p:graphicEl>
                                          </p:spTgt>
                                        </p:tgtEl>
                                        <p:attrNameLst>
                                          <p:attrName>style.visibility</p:attrName>
                                        </p:attrNameLst>
                                      </p:cBhvr>
                                      <p:to>
                                        <p:strVal val="visible"/>
                                      </p:to>
                                    </p:set>
                                    <p:animEffect transition="in" filter="fade">
                                      <p:cBhvr>
                                        <p:cTn id="76" dur="1000"/>
                                        <p:tgtEl>
                                          <p:spTgt spid="7">
                                            <p:graphicEl>
                                              <a:dgm id="{3A8FEE17-0C1D-4B5A-B731-99EF46F52E91}"/>
                                            </p:graphicEl>
                                          </p:spTgt>
                                        </p:tgtEl>
                                      </p:cBhvr>
                                    </p:animEffect>
                                    <p:anim calcmode="lin" valueType="num">
                                      <p:cBhvr>
                                        <p:cTn id="77" dur="1000" fill="hold"/>
                                        <p:tgtEl>
                                          <p:spTgt spid="7">
                                            <p:graphicEl>
                                              <a:dgm id="{3A8FEE17-0C1D-4B5A-B731-99EF46F52E91}"/>
                                            </p:graphicEl>
                                          </p:spTgt>
                                        </p:tgtEl>
                                        <p:attrNameLst>
                                          <p:attrName>ppt_x</p:attrName>
                                        </p:attrNameLst>
                                      </p:cBhvr>
                                      <p:tavLst>
                                        <p:tav tm="0">
                                          <p:val>
                                            <p:strVal val="#ppt_x"/>
                                          </p:val>
                                        </p:tav>
                                        <p:tav tm="100000">
                                          <p:val>
                                            <p:strVal val="#ppt_x"/>
                                          </p:val>
                                        </p:tav>
                                      </p:tavLst>
                                    </p:anim>
                                    <p:anim calcmode="lin" valueType="num">
                                      <p:cBhvr>
                                        <p:cTn id="78" dur="1000" fill="hold"/>
                                        <p:tgtEl>
                                          <p:spTgt spid="7">
                                            <p:graphicEl>
                                              <a:dgm id="{3A8FEE17-0C1D-4B5A-B731-99EF46F52E91}"/>
                                            </p:graphic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7">
                                            <p:graphicEl>
                                              <a:dgm id="{0619A967-CC67-4829-ADE5-9A1B74E1BB3E}"/>
                                            </p:graphicEl>
                                          </p:spTgt>
                                        </p:tgtEl>
                                        <p:attrNameLst>
                                          <p:attrName>style.visibility</p:attrName>
                                        </p:attrNameLst>
                                      </p:cBhvr>
                                      <p:to>
                                        <p:strVal val="visible"/>
                                      </p:to>
                                    </p:set>
                                    <p:animEffect transition="in" filter="fade">
                                      <p:cBhvr>
                                        <p:cTn id="83" dur="1000"/>
                                        <p:tgtEl>
                                          <p:spTgt spid="7">
                                            <p:graphicEl>
                                              <a:dgm id="{0619A967-CC67-4829-ADE5-9A1B74E1BB3E}"/>
                                            </p:graphicEl>
                                          </p:spTgt>
                                        </p:tgtEl>
                                      </p:cBhvr>
                                    </p:animEffect>
                                    <p:anim calcmode="lin" valueType="num">
                                      <p:cBhvr>
                                        <p:cTn id="84" dur="1000" fill="hold"/>
                                        <p:tgtEl>
                                          <p:spTgt spid="7">
                                            <p:graphicEl>
                                              <a:dgm id="{0619A967-CC67-4829-ADE5-9A1B74E1BB3E}"/>
                                            </p:graphicEl>
                                          </p:spTgt>
                                        </p:tgtEl>
                                        <p:attrNameLst>
                                          <p:attrName>ppt_x</p:attrName>
                                        </p:attrNameLst>
                                      </p:cBhvr>
                                      <p:tavLst>
                                        <p:tav tm="0">
                                          <p:val>
                                            <p:strVal val="#ppt_x"/>
                                          </p:val>
                                        </p:tav>
                                        <p:tav tm="100000">
                                          <p:val>
                                            <p:strVal val="#ppt_x"/>
                                          </p:val>
                                        </p:tav>
                                      </p:tavLst>
                                    </p:anim>
                                    <p:anim calcmode="lin" valueType="num">
                                      <p:cBhvr>
                                        <p:cTn id="85" dur="1000" fill="hold"/>
                                        <p:tgtEl>
                                          <p:spTgt spid="7">
                                            <p:graphicEl>
                                              <a:dgm id="{0619A967-CC67-4829-ADE5-9A1B74E1BB3E}"/>
                                            </p:graphicEl>
                                          </p:spTgt>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7">
                                            <p:graphicEl>
                                              <a:dgm id="{F51B90D1-6922-44CF-89DE-EFFB3CC5B377}"/>
                                            </p:graphicEl>
                                          </p:spTgt>
                                        </p:tgtEl>
                                        <p:attrNameLst>
                                          <p:attrName>style.visibility</p:attrName>
                                        </p:attrNameLst>
                                      </p:cBhvr>
                                      <p:to>
                                        <p:strVal val="visible"/>
                                      </p:to>
                                    </p:set>
                                    <p:animEffect transition="in" filter="fade">
                                      <p:cBhvr>
                                        <p:cTn id="88" dur="1000"/>
                                        <p:tgtEl>
                                          <p:spTgt spid="7">
                                            <p:graphicEl>
                                              <a:dgm id="{F51B90D1-6922-44CF-89DE-EFFB3CC5B377}"/>
                                            </p:graphicEl>
                                          </p:spTgt>
                                        </p:tgtEl>
                                      </p:cBhvr>
                                    </p:animEffect>
                                    <p:anim calcmode="lin" valueType="num">
                                      <p:cBhvr>
                                        <p:cTn id="89" dur="1000" fill="hold"/>
                                        <p:tgtEl>
                                          <p:spTgt spid="7">
                                            <p:graphicEl>
                                              <a:dgm id="{F51B90D1-6922-44CF-89DE-EFFB3CC5B377}"/>
                                            </p:graphicEl>
                                          </p:spTgt>
                                        </p:tgtEl>
                                        <p:attrNameLst>
                                          <p:attrName>ppt_x</p:attrName>
                                        </p:attrNameLst>
                                      </p:cBhvr>
                                      <p:tavLst>
                                        <p:tav tm="0">
                                          <p:val>
                                            <p:strVal val="#ppt_x"/>
                                          </p:val>
                                        </p:tav>
                                        <p:tav tm="100000">
                                          <p:val>
                                            <p:strVal val="#ppt_x"/>
                                          </p:val>
                                        </p:tav>
                                      </p:tavLst>
                                    </p:anim>
                                    <p:anim calcmode="lin" valueType="num">
                                      <p:cBhvr>
                                        <p:cTn id="90" dur="1000" fill="hold"/>
                                        <p:tgtEl>
                                          <p:spTgt spid="7">
                                            <p:graphicEl>
                                              <a:dgm id="{F51B90D1-6922-44CF-89DE-EFFB3CC5B377}"/>
                                            </p:graphicEl>
                                          </p:spTgt>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7">
                                            <p:graphicEl>
                                              <a:dgm id="{82BB22C5-422D-412A-9CF2-F48C6A07FFF8}"/>
                                            </p:graphicEl>
                                          </p:spTgt>
                                        </p:tgtEl>
                                        <p:attrNameLst>
                                          <p:attrName>style.visibility</p:attrName>
                                        </p:attrNameLst>
                                      </p:cBhvr>
                                      <p:to>
                                        <p:strVal val="visible"/>
                                      </p:to>
                                    </p:set>
                                    <p:animEffect transition="in" filter="fade">
                                      <p:cBhvr>
                                        <p:cTn id="93" dur="1000"/>
                                        <p:tgtEl>
                                          <p:spTgt spid="7">
                                            <p:graphicEl>
                                              <a:dgm id="{82BB22C5-422D-412A-9CF2-F48C6A07FFF8}"/>
                                            </p:graphicEl>
                                          </p:spTgt>
                                        </p:tgtEl>
                                      </p:cBhvr>
                                    </p:animEffect>
                                    <p:anim calcmode="lin" valueType="num">
                                      <p:cBhvr>
                                        <p:cTn id="94" dur="1000" fill="hold"/>
                                        <p:tgtEl>
                                          <p:spTgt spid="7">
                                            <p:graphicEl>
                                              <a:dgm id="{82BB22C5-422D-412A-9CF2-F48C6A07FFF8}"/>
                                            </p:graphicEl>
                                          </p:spTgt>
                                        </p:tgtEl>
                                        <p:attrNameLst>
                                          <p:attrName>ppt_x</p:attrName>
                                        </p:attrNameLst>
                                      </p:cBhvr>
                                      <p:tavLst>
                                        <p:tav tm="0">
                                          <p:val>
                                            <p:strVal val="#ppt_x"/>
                                          </p:val>
                                        </p:tav>
                                        <p:tav tm="100000">
                                          <p:val>
                                            <p:strVal val="#ppt_x"/>
                                          </p:val>
                                        </p:tav>
                                      </p:tavLst>
                                    </p:anim>
                                    <p:anim calcmode="lin" valueType="num">
                                      <p:cBhvr>
                                        <p:cTn id="95" dur="1000" fill="hold"/>
                                        <p:tgtEl>
                                          <p:spTgt spid="7">
                                            <p:graphicEl>
                                              <a:dgm id="{82BB22C5-422D-412A-9CF2-F48C6A07FFF8}"/>
                                            </p:graphicEl>
                                          </p:spTgt>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7">
                                            <p:graphicEl>
                                              <a:dgm id="{E9A6E277-AFB0-4B3F-9541-EB22753A426F}"/>
                                            </p:graphicEl>
                                          </p:spTgt>
                                        </p:tgtEl>
                                        <p:attrNameLst>
                                          <p:attrName>style.visibility</p:attrName>
                                        </p:attrNameLst>
                                      </p:cBhvr>
                                      <p:to>
                                        <p:strVal val="visible"/>
                                      </p:to>
                                    </p:set>
                                    <p:animEffect transition="in" filter="fade">
                                      <p:cBhvr>
                                        <p:cTn id="98" dur="1000"/>
                                        <p:tgtEl>
                                          <p:spTgt spid="7">
                                            <p:graphicEl>
                                              <a:dgm id="{E9A6E277-AFB0-4B3F-9541-EB22753A426F}"/>
                                            </p:graphicEl>
                                          </p:spTgt>
                                        </p:tgtEl>
                                      </p:cBhvr>
                                    </p:animEffect>
                                    <p:anim calcmode="lin" valueType="num">
                                      <p:cBhvr>
                                        <p:cTn id="99" dur="1000" fill="hold"/>
                                        <p:tgtEl>
                                          <p:spTgt spid="7">
                                            <p:graphicEl>
                                              <a:dgm id="{E9A6E277-AFB0-4B3F-9541-EB22753A426F}"/>
                                            </p:graphicEl>
                                          </p:spTgt>
                                        </p:tgtEl>
                                        <p:attrNameLst>
                                          <p:attrName>ppt_x</p:attrName>
                                        </p:attrNameLst>
                                      </p:cBhvr>
                                      <p:tavLst>
                                        <p:tav tm="0">
                                          <p:val>
                                            <p:strVal val="#ppt_x"/>
                                          </p:val>
                                        </p:tav>
                                        <p:tav tm="100000">
                                          <p:val>
                                            <p:strVal val="#ppt_x"/>
                                          </p:val>
                                        </p:tav>
                                      </p:tavLst>
                                    </p:anim>
                                    <p:anim calcmode="lin" valueType="num">
                                      <p:cBhvr>
                                        <p:cTn id="100" dur="1000" fill="hold"/>
                                        <p:tgtEl>
                                          <p:spTgt spid="7">
                                            <p:graphicEl>
                                              <a:dgm id="{E9A6E277-AFB0-4B3F-9541-EB22753A426F}"/>
                                            </p:graphicEl>
                                          </p:spTgt>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7">
                                            <p:graphicEl>
                                              <a:dgm id="{36EDE51A-51B5-4084-ADCC-CC382194E6B3}"/>
                                            </p:graphicEl>
                                          </p:spTgt>
                                        </p:tgtEl>
                                        <p:attrNameLst>
                                          <p:attrName>style.visibility</p:attrName>
                                        </p:attrNameLst>
                                      </p:cBhvr>
                                      <p:to>
                                        <p:strVal val="visible"/>
                                      </p:to>
                                    </p:set>
                                    <p:animEffect transition="in" filter="fade">
                                      <p:cBhvr>
                                        <p:cTn id="103" dur="1000"/>
                                        <p:tgtEl>
                                          <p:spTgt spid="7">
                                            <p:graphicEl>
                                              <a:dgm id="{36EDE51A-51B5-4084-ADCC-CC382194E6B3}"/>
                                            </p:graphicEl>
                                          </p:spTgt>
                                        </p:tgtEl>
                                      </p:cBhvr>
                                    </p:animEffect>
                                    <p:anim calcmode="lin" valueType="num">
                                      <p:cBhvr>
                                        <p:cTn id="104" dur="1000" fill="hold"/>
                                        <p:tgtEl>
                                          <p:spTgt spid="7">
                                            <p:graphicEl>
                                              <a:dgm id="{36EDE51A-51B5-4084-ADCC-CC382194E6B3}"/>
                                            </p:graphicEl>
                                          </p:spTgt>
                                        </p:tgtEl>
                                        <p:attrNameLst>
                                          <p:attrName>ppt_x</p:attrName>
                                        </p:attrNameLst>
                                      </p:cBhvr>
                                      <p:tavLst>
                                        <p:tav tm="0">
                                          <p:val>
                                            <p:strVal val="#ppt_x"/>
                                          </p:val>
                                        </p:tav>
                                        <p:tav tm="100000">
                                          <p:val>
                                            <p:strVal val="#ppt_x"/>
                                          </p:val>
                                        </p:tav>
                                      </p:tavLst>
                                    </p:anim>
                                    <p:anim calcmode="lin" valueType="num">
                                      <p:cBhvr>
                                        <p:cTn id="105" dur="1000" fill="hold"/>
                                        <p:tgtEl>
                                          <p:spTgt spid="7">
                                            <p:graphicEl>
                                              <a:dgm id="{36EDE51A-51B5-4084-ADCC-CC382194E6B3}"/>
                                            </p:graphicEl>
                                          </p:spTgt>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7">
                                            <p:graphicEl>
                                              <a:dgm id="{4F220F7C-70DD-404C-91A8-926A2E7380CE}"/>
                                            </p:graphicEl>
                                          </p:spTgt>
                                        </p:tgtEl>
                                        <p:attrNameLst>
                                          <p:attrName>style.visibility</p:attrName>
                                        </p:attrNameLst>
                                      </p:cBhvr>
                                      <p:to>
                                        <p:strVal val="visible"/>
                                      </p:to>
                                    </p:set>
                                    <p:animEffect transition="in" filter="fade">
                                      <p:cBhvr>
                                        <p:cTn id="108" dur="1000"/>
                                        <p:tgtEl>
                                          <p:spTgt spid="7">
                                            <p:graphicEl>
                                              <a:dgm id="{4F220F7C-70DD-404C-91A8-926A2E7380CE}"/>
                                            </p:graphicEl>
                                          </p:spTgt>
                                        </p:tgtEl>
                                      </p:cBhvr>
                                    </p:animEffect>
                                    <p:anim calcmode="lin" valueType="num">
                                      <p:cBhvr>
                                        <p:cTn id="109" dur="1000" fill="hold"/>
                                        <p:tgtEl>
                                          <p:spTgt spid="7">
                                            <p:graphicEl>
                                              <a:dgm id="{4F220F7C-70DD-404C-91A8-926A2E7380CE}"/>
                                            </p:graphicEl>
                                          </p:spTgt>
                                        </p:tgtEl>
                                        <p:attrNameLst>
                                          <p:attrName>ppt_x</p:attrName>
                                        </p:attrNameLst>
                                      </p:cBhvr>
                                      <p:tavLst>
                                        <p:tav tm="0">
                                          <p:val>
                                            <p:strVal val="#ppt_x"/>
                                          </p:val>
                                        </p:tav>
                                        <p:tav tm="100000">
                                          <p:val>
                                            <p:strVal val="#ppt_x"/>
                                          </p:val>
                                        </p:tav>
                                      </p:tavLst>
                                    </p:anim>
                                    <p:anim calcmode="lin" valueType="num">
                                      <p:cBhvr>
                                        <p:cTn id="110" dur="1000" fill="hold"/>
                                        <p:tgtEl>
                                          <p:spTgt spid="7">
                                            <p:graphicEl>
                                              <a:dgm id="{4F220F7C-70DD-404C-91A8-926A2E7380CE}"/>
                                            </p:graphicEl>
                                          </p:spTgt>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7">
                                            <p:graphicEl>
                                              <a:dgm id="{55B440BE-2B1A-4698-8E8C-0B345E666EBA}"/>
                                            </p:graphicEl>
                                          </p:spTgt>
                                        </p:tgtEl>
                                        <p:attrNameLst>
                                          <p:attrName>style.visibility</p:attrName>
                                        </p:attrNameLst>
                                      </p:cBhvr>
                                      <p:to>
                                        <p:strVal val="visible"/>
                                      </p:to>
                                    </p:set>
                                    <p:animEffect transition="in" filter="fade">
                                      <p:cBhvr>
                                        <p:cTn id="113" dur="1000"/>
                                        <p:tgtEl>
                                          <p:spTgt spid="7">
                                            <p:graphicEl>
                                              <a:dgm id="{55B440BE-2B1A-4698-8E8C-0B345E666EBA}"/>
                                            </p:graphicEl>
                                          </p:spTgt>
                                        </p:tgtEl>
                                      </p:cBhvr>
                                    </p:animEffect>
                                    <p:anim calcmode="lin" valueType="num">
                                      <p:cBhvr>
                                        <p:cTn id="114" dur="1000" fill="hold"/>
                                        <p:tgtEl>
                                          <p:spTgt spid="7">
                                            <p:graphicEl>
                                              <a:dgm id="{55B440BE-2B1A-4698-8E8C-0B345E666EBA}"/>
                                            </p:graphicEl>
                                          </p:spTgt>
                                        </p:tgtEl>
                                        <p:attrNameLst>
                                          <p:attrName>ppt_x</p:attrName>
                                        </p:attrNameLst>
                                      </p:cBhvr>
                                      <p:tavLst>
                                        <p:tav tm="0">
                                          <p:val>
                                            <p:strVal val="#ppt_x"/>
                                          </p:val>
                                        </p:tav>
                                        <p:tav tm="100000">
                                          <p:val>
                                            <p:strVal val="#ppt_x"/>
                                          </p:val>
                                        </p:tav>
                                      </p:tavLst>
                                    </p:anim>
                                    <p:anim calcmode="lin" valueType="num">
                                      <p:cBhvr>
                                        <p:cTn id="115" dur="1000" fill="hold"/>
                                        <p:tgtEl>
                                          <p:spTgt spid="7">
                                            <p:graphicEl>
                                              <a:dgm id="{55B440BE-2B1A-4698-8E8C-0B345E666EBA}"/>
                                            </p:graphicEl>
                                          </p:spTgt>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
                                            <p:graphicEl>
                                              <a:dgm id="{82A34968-A194-4E97-BBFB-BF00059E7A16}"/>
                                            </p:graphicEl>
                                          </p:spTgt>
                                        </p:tgtEl>
                                        <p:attrNameLst>
                                          <p:attrName>style.visibility</p:attrName>
                                        </p:attrNameLst>
                                      </p:cBhvr>
                                      <p:to>
                                        <p:strVal val="visible"/>
                                      </p:to>
                                    </p:set>
                                    <p:animEffect transition="in" filter="fade">
                                      <p:cBhvr>
                                        <p:cTn id="118" dur="1000"/>
                                        <p:tgtEl>
                                          <p:spTgt spid="7">
                                            <p:graphicEl>
                                              <a:dgm id="{82A34968-A194-4E97-BBFB-BF00059E7A16}"/>
                                            </p:graphicEl>
                                          </p:spTgt>
                                        </p:tgtEl>
                                      </p:cBhvr>
                                    </p:animEffect>
                                    <p:anim calcmode="lin" valueType="num">
                                      <p:cBhvr>
                                        <p:cTn id="119" dur="1000" fill="hold"/>
                                        <p:tgtEl>
                                          <p:spTgt spid="7">
                                            <p:graphicEl>
                                              <a:dgm id="{82A34968-A194-4E97-BBFB-BF00059E7A16}"/>
                                            </p:graphicEl>
                                          </p:spTgt>
                                        </p:tgtEl>
                                        <p:attrNameLst>
                                          <p:attrName>ppt_x</p:attrName>
                                        </p:attrNameLst>
                                      </p:cBhvr>
                                      <p:tavLst>
                                        <p:tav tm="0">
                                          <p:val>
                                            <p:strVal val="#ppt_x"/>
                                          </p:val>
                                        </p:tav>
                                        <p:tav tm="100000">
                                          <p:val>
                                            <p:strVal val="#ppt_x"/>
                                          </p:val>
                                        </p:tav>
                                      </p:tavLst>
                                    </p:anim>
                                    <p:anim calcmode="lin" valueType="num">
                                      <p:cBhvr>
                                        <p:cTn id="120" dur="1000" fill="hold"/>
                                        <p:tgtEl>
                                          <p:spTgt spid="7">
                                            <p:graphicEl>
                                              <a:dgm id="{82A34968-A194-4E97-BBFB-BF00059E7A16}"/>
                                            </p:graphicEl>
                                          </p:spTgt>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7">
                                            <p:graphicEl>
                                              <a:dgm id="{9EAC261F-3E53-480E-81AD-0CC076D9FA51}"/>
                                            </p:graphicEl>
                                          </p:spTgt>
                                        </p:tgtEl>
                                        <p:attrNameLst>
                                          <p:attrName>style.visibility</p:attrName>
                                        </p:attrNameLst>
                                      </p:cBhvr>
                                      <p:to>
                                        <p:strVal val="visible"/>
                                      </p:to>
                                    </p:set>
                                    <p:animEffect transition="in" filter="fade">
                                      <p:cBhvr>
                                        <p:cTn id="123" dur="1000"/>
                                        <p:tgtEl>
                                          <p:spTgt spid="7">
                                            <p:graphicEl>
                                              <a:dgm id="{9EAC261F-3E53-480E-81AD-0CC076D9FA51}"/>
                                            </p:graphicEl>
                                          </p:spTgt>
                                        </p:tgtEl>
                                      </p:cBhvr>
                                    </p:animEffect>
                                    <p:anim calcmode="lin" valueType="num">
                                      <p:cBhvr>
                                        <p:cTn id="124" dur="1000" fill="hold"/>
                                        <p:tgtEl>
                                          <p:spTgt spid="7">
                                            <p:graphicEl>
                                              <a:dgm id="{9EAC261F-3E53-480E-81AD-0CC076D9FA51}"/>
                                            </p:graphicEl>
                                          </p:spTgt>
                                        </p:tgtEl>
                                        <p:attrNameLst>
                                          <p:attrName>ppt_x</p:attrName>
                                        </p:attrNameLst>
                                      </p:cBhvr>
                                      <p:tavLst>
                                        <p:tav tm="0">
                                          <p:val>
                                            <p:strVal val="#ppt_x"/>
                                          </p:val>
                                        </p:tav>
                                        <p:tav tm="100000">
                                          <p:val>
                                            <p:strVal val="#ppt_x"/>
                                          </p:val>
                                        </p:tav>
                                      </p:tavLst>
                                    </p:anim>
                                    <p:anim calcmode="lin" valueType="num">
                                      <p:cBhvr>
                                        <p:cTn id="125" dur="1000" fill="hold"/>
                                        <p:tgtEl>
                                          <p:spTgt spid="7">
                                            <p:graphicEl>
                                              <a:dgm id="{9EAC261F-3E53-480E-81AD-0CC076D9FA51}"/>
                                            </p:graphicEl>
                                          </p:spTgt>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7">
                                            <p:graphicEl>
                                              <a:dgm id="{286472C5-8380-41C8-93EE-C674F9ED975B}"/>
                                            </p:graphicEl>
                                          </p:spTgt>
                                        </p:tgtEl>
                                        <p:attrNameLst>
                                          <p:attrName>style.visibility</p:attrName>
                                        </p:attrNameLst>
                                      </p:cBhvr>
                                      <p:to>
                                        <p:strVal val="visible"/>
                                      </p:to>
                                    </p:set>
                                    <p:animEffect transition="in" filter="fade">
                                      <p:cBhvr>
                                        <p:cTn id="128" dur="1000"/>
                                        <p:tgtEl>
                                          <p:spTgt spid="7">
                                            <p:graphicEl>
                                              <a:dgm id="{286472C5-8380-41C8-93EE-C674F9ED975B}"/>
                                            </p:graphicEl>
                                          </p:spTgt>
                                        </p:tgtEl>
                                      </p:cBhvr>
                                    </p:animEffect>
                                    <p:anim calcmode="lin" valueType="num">
                                      <p:cBhvr>
                                        <p:cTn id="129" dur="1000" fill="hold"/>
                                        <p:tgtEl>
                                          <p:spTgt spid="7">
                                            <p:graphicEl>
                                              <a:dgm id="{286472C5-8380-41C8-93EE-C674F9ED975B}"/>
                                            </p:graphicEl>
                                          </p:spTgt>
                                        </p:tgtEl>
                                        <p:attrNameLst>
                                          <p:attrName>ppt_x</p:attrName>
                                        </p:attrNameLst>
                                      </p:cBhvr>
                                      <p:tavLst>
                                        <p:tav tm="0">
                                          <p:val>
                                            <p:strVal val="#ppt_x"/>
                                          </p:val>
                                        </p:tav>
                                        <p:tav tm="100000">
                                          <p:val>
                                            <p:strVal val="#ppt_x"/>
                                          </p:val>
                                        </p:tav>
                                      </p:tavLst>
                                    </p:anim>
                                    <p:anim calcmode="lin" valueType="num">
                                      <p:cBhvr>
                                        <p:cTn id="130" dur="1000" fill="hold"/>
                                        <p:tgtEl>
                                          <p:spTgt spid="7">
                                            <p:graphicEl>
                                              <a:dgm id="{286472C5-8380-41C8-93EE-C674F9ED975B}"/>
                                            </p:graphicEl>
                                          </p:spTgt>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7">
                                            <p:graphicEl>
                                              <a:dgm id="{8C63E77E-9388-41FB-89EC-528A2606E76E}"/>
                                            </p:graphicEl>
                                          </p:spTgt>
                                        </p:tgtEl>
                                        <p:attrNameLst>
                                          <p:attrName>style.visibility</p:attrName>
                                        </p:attrNameLst>
                                      </p:cBhvr>
                                      <p:to>
                                        <p:strVal val="visible"/>
                                      </p:to>
                                    </p:set>
                                    <p:animEffect transition="in" filter="fade">
                                      <p:cBhvr>
                                        <p:cTn id="135" dur="1000"/>
                                        <p:tgtEl>
                                          <p:spTgt spid="7">
                                            <p:graphicEl>
                                              <a:dgm id="{8C63E77E-9388-41FB-89EC-528A2606E76E}"/>
                                            </p:graphicEl>
                                          </p:spTgt>
                                        </p:tgtEl>
                                      </p:cBhvr>
                                    </p:animEffect>
                                    <p:anim calcmode="lin" valueType="num">
                                      <p:cBhvr>
                                        <p:cTn id="136" dur="1000" fill="hold"/>
                                        <p:tgtEl>
                                          <p:spTgt spid="7">
                                            <p:graphicEl>
                                              <a:dgm id="{8C63E77E-9388-41FB-89EC-528A2606E76E}"/>
                                            </p:graphicEl>
                                          </p:spTgt>
                                        </p:tgtEl>
                                        <p:attrNameLst>
                                          <p:attrName>ppt_x</p:attrName>
                                        </p:attrNameLst>
                                      </p:cBhvr>
                                      <p:tavLst>
                                        <p:tav tm="0">
                                          <p:val>
                                            <p:strVal val="#ppt_x"/>
                                          </p:val>
                                        </p:tav>
                                        <p:tav tm="100000">
                                          <p:val>
                                            <p:strVal val="#ppt_x"/>
                                          </p:val>
                                        </p:tav>
                                      </p:tavLst>
                                    </p:anim>
                                    <p:anim calcmode="lin" valueType="num">
                                      <p:cBhvr>
                                        <p:cTn id="137" dur="1000" fill="hold"/>
                                        <p:tgtEl>
                                          <p:spTgt spid="7">
                                            <p:graphicEl>
                                              <a:dgm id="{8C63E77E-9388-41FB-89EC-528A2606E76E}"/>
                                            </p:graphicEl>
                                          </p:spTgt>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
                                            <p:graphicEl>
                                              <a:dgm id="{151338E0-788C-4A69-B092-3D8800F4BB85}"/>
                                            </p:graphicEl>
                                          </p:spTgt>
                                        </p:tgtEl>
                                        <p:attrNameLst>
                                          <p:attrName>style.visibility</p:attrName>
                                        </p:attrNameLst>
                                      </p:cBhvr>
                                      <p:to>
                                        <p:strVal val="visible"/>
                                      </p:to>
                                    </p:set>
                                    <p:animEffect transition="in" filter="fade">
                                      <p:cBhvr>
                                        <p:cTn id="140" dur="1000"/>
                                        <p:tgtEl>
                                          <p:spTgt spid="7">
                                            <p:graphicEl>
                                              <a:dgm id="{151338E0-788C-4A69-B092-3D8800F4BB85}"/>
                                            </p:graphicEl>
                                          </p:spTgt>
                                        </p:tgtEl>
                                      </p:cBhvr>
                                    </p:animEffect>
                                    <p:anim calcmode="lin" valueType="num">
                                      <p:cBhvr>
                                        <p:cTn id="141" dur="1000" fill="hold"/>
                                        <p:tgtEl>
                                          <p:spTgt spid="7">
                                            <p:graphicEl>
                                              <a:dgm id="{151338E0-788C-4A69-B092-3D8800F4BB85}"/>
                                            </p:graphicEl>
                                          </p:spTgt>
                                        </p:tgtEl>
                                        <p:attrNameLst>
                                          <p:attrName>ppt_x</p:attrName>
                                        </p:attrNameLst>
                                      </p:cBhvr>
                                      <p:tavLst>
                                        <p:tav tm="0">
                                          <p:val>
                                            <p:strVal val="#ppt_x"/>
                                          </p:val>
                                        </p:tav>
                                        <p:tav tm="100000">
                                          <p:val>
                                            <p:strVal val="#ppt_x"/>
                                          </p:val>
                                        </p:tav>
                                      </p:tavLst>
                                    </p:anim>
                                    <p:anim calcmode="lin" valueType="num">
                                      <p:cBhvr>
                                        <p:cTn id="142" dur="1000" fill="hold"/>
                                        <p:tgtEl>
                                          <p:spTgt spid="7">
                                            <p:graphicEl>
                                              <a:dgm id="{151338E0-788C-4A69-B092-3D8800F4BB85}"/>
                                            </p:graphicEl>
                                          </p:spTgt>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
                                            <p:graphicEl>
                                              <a:dgm id="{46F00001-F525-4B28-A6B7-D7EBFD43E9E4}"/>
                                            </p:graphicEl>
                                          </p:spTgt>
                                        </p:tgtEl>
                                        <p:attrNameLst>
                                          <p:attrName>style.visibility</p:attrName>
                                        </p:attrNameLst>
                                      </p:cBhvr>
                                      <p:to>
                                        <p:strVal val="visible"/>
                                      </p:to>
                                    </p:set>
                                    <p:animEffect transition="in" filter="fade">
                                      <p:cBhvr>
                                        <p:cTn id="145" dur="1000"/>
                                        <p:tgtEl>
                                          <p:spTgt spid="7">
                                            <p:graphicEl>
                                              <a:dgm id="{46F00001-F525-4B28-A6B7-D7EBFD43E9E4}"/>
                                            </p:graphicEl>
                                          </p:spTgt>
                                        </p:tgtEl>
                                      </p:cBhvr>
                                    </p:animEffect>
                                    <p:anim calcmode="lin" valueType="num">
                                      <p:cBhvr>
                                        <p:cTn id="146" dur="1000" fill="hold"/>
                                        <p:tgtEl>
                                          <p:spTgt spid="7">
                                            <p:graphicEl>
                                              <a:dgm id="{46F00001-F525-4B28-A6B7-D7EBFD43E9E4}"/>
                                            </p:graphicEl>
                                          </p:spTgt>
                                        </p:tgtEl>
                                        <p:attrNameLst>
                                          <p:attrName>ppt_x</p:attrName>
                                        </p:attrNameLst>
                                      </p:cBhvr>
                                      <p:tavLst>
                                        <p:tav tm="0">
                                          <p:val>
                                            <p:strVal val="#ppt_x"/>
                                          </p:val>
                                        </p:tav>
                                        <p:tav tm="100000">
                                          <p:val>
                                            <p:strVal val="#ppt_x"/>
                                          </p:val>
                                        </p:tav>
                                      </p:tavLst>
                                    </p:anim>
                                    <p:anim calcmode="lin" valueType="num">
                                      <p:cBhvr>
                                        <p:cTn id="147" dur="1000" fill="hold"/>
                                        <p:tgtEl>
                                          <p:spTgt spid="7">
                                            <p:graphicEl>
                                              <a:dgm id="{46F00001-F525-4B28-A6B7-D7EBFD43E9E4}"/>
                                            </p:graphicEl>
                                          </p:spTgt>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
                                            <p:graphicEl>
                                              <a:dgm id="{1EEC779F-5F0C-48BC-B585-906922E5CE9D}"/>
                                            </p:graphicEl>
                                          </p:spTgt>
                                        </p:tgtEl>
                                        <p:attrNameLst>
                                          <p:attrName>style.visibility</p:attrName>
                                        </p:attrNameLst>
                                      </p:cBhvr>
                                      <p:to>
                                        <p:strVal val="visible"/>
                                      </p:to>
                                    </p:set>
                                    <p:animEffect transition="in" filter="fade">
                                      <p:cBhvr>
                                        <p:cTn id="150" dur="1000"/>
                                        <p:tgtEl>
                                          <p:spTgt spid="7">
                                            <p:graphicEl>
                                              <a:dgm id="{1EEC779F-5F0C-48BC-B585-906922E5CE9D}"/>
                                            </p:graphicEl>
                                          </p:spTgt>
                                        </p:tgtEl>
                                      </p:cBhvr>
                                    </p:animEffect>
                                    <p:anim calcmode="lin" valueType="num">
                                      <p:cBhvr>
                                        <p:cTn id="151" dur="1000" fill="hold"/>
                                        <p:tgtEl>
                                          <p:spTgt spid="7">
                                            <p:graphicEl>
                                              <a:dgm id="{1EEC779F-5F0C-48BC-B585-906922E5CE9D}"/>
                                            </p:graphicEl>
                                          </p:spTgt>
                                        </p:tgtEl>
                                        <p:attrNameLst>
                                          <p:attrName>ppt_x</p:attrName>
                                        </p:attrNameLst>
                                      </p:cBhvr>
                                      <p:tavLst>
                                        <p:tav tm="0">
                                          <p:val>
                                            <p:strVal val="#ppt_x"/>
                                          </p:val>
                                        </p:tav>
                                        <p:tav tm="100000">
                                          <p:val>
                                            <p:strVal val="#ppt_x"/>
                                          </p:val>
                                        </p:tav>
                                      </p:tavLst>
                                    </p:anim>
                                    <p:anim calcmode="lin" valueType="num">
                                      <p:cBhvr>
                                        <p:cTn id="152" dur="1000" fill="hold"/>
                                        <p:tgtEl>
                                          <p:spTgt spid="7">
                                            <p:graphicEl>
                                              <a:dgm id="{1EEC779F-5F0C-48BC-B585-906922E5CE9D}"/>
                                            </p:graphicEl>
                                          </p:spTgt>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
                                            <p:graphicEl>
                                              <a:dgm id="{79555ABC-4D33-42AA-BC0A-A203C9B4634A}"/>
                                            </p:graphicEl>
                                          </p:spTgt>
                                        </p:tgtEl>
                                        <p:attrNameLst>
                                          <p:attrName>style.visibility</p:attrName>
                                        </p:attrNameLst>
                                      </p:cBhvr>
                                      <p:to>
                                        <p:strVal val="visible"/>
                                      </p:to>
                                    </p:set>
                                    <p:animEffect transition="in" filter="fade">
                                      <p:cBhvr>
                                        <p:cTn id="155" dur="1000"/>
                                        <p:tgtEl>
                                          <p:spTgt spid="7">
                                            <p:graphicEl>
                                              <a:dgm id="{79555ABC-4D33-42AA-BC0A-A203C9B4634A}"/>
                                            </p:graphicEl>
                                          </p:spTgt>
                                        </p:tgtEl>
                                      </p:cBhvr>
                                    </p:animEffect>
                                    <p:anim calcmode="lin" valueType="num">
                                      <p:cBhvr>
                                        <p:cTn id="156" dur="1000" fill="hold"/>
                                        <p:tgtEl>
                                          <p:spTgt spid="7">
                                            <p:graphicEl>
                                              <a:dgm id="{79555ABC-4D33-42AA-BC0A-A203C9B4634A}"/>
                                            </p:graphicEl>
                                          </p:spTgt>
                                        </p:tgtEl>
                                        <p:attrNameLst>
                                          <p:attrName>ppt_x</p:attrName>
                                        </p:attrNameLst>
                                      </p:cBhvr>
                                      <p:tavLst>
                                        <p:tav tm="0">
                                          <p:val>
                                            <p:strVal val="#ppt_x"/>
                                          </p:val>
                                        </p:tav>
                                        <p:tav tm="100000">
                                          <p:val>
                                            <p:strVal val="#ppt_x"/>
                                          </p:val>
                                        </p:tav>
                                      </p:tavLst>
                                    </p:anim>
                                    <p:anim calcmode="lin" valueType="num">
                                      <p:cBhvr>
                                        <p:cTn id="157" dur="1000" fill="hold"/>
                                        <p:tgtEl>
                                          <p:spTgt spid="7">
                                            <p:graphicEl>
                                              <a:dgm id="{79555ABC-4D33-42AA-BC0A-A203C9B4634A}"/>
                                            </p:graphicEl>
                                          </p:spTgt>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
                                            <p:graphicEl>
                                              <a:dgm id="{C2FB7EB6-7B11-43D1-BBFA-1B0E5B123ED2}"/>
                                            </p:graphicEl>
                                          </p:spTgt>
                                        </p:tgtEl>
                                        <p:attrNameLst>
                                          <p:attrName>style.visibility</p:attrName>
                                        </p:attrNameLst>
                                      </p:cBhvr>
                                      <p:to>
                                        <p:strVal val="visible"/>
                                      </p:to>
                                    </p:set>
                                    <p:animEffect transition="in" filter="fade">
                                      <p:cBhvr>
                                        <p:cTn id="160" dur="1000"/>
                                        <p:tgtEl>
                                          <p:spTgt spid="7">
                                            <p:graphicEl>
                                              <a:dgm id="{C2FB7EB6-7B11-43D1-BBFA-1B0E5B123ED2}"/>
                                            </p:graphicEl>
                                          </p:spTgt>
                                        </p:tgtEl>
                                      </p:cBhvr>
                                    </p:animEffect>
                                    <p:anim calcmode="lin" valueType="num">
                                      <p:cBhvr>
                                        <p:cTn id="161" dur="1000" fill="hold"/>
                                        <p:tgtEl>
                                          <p:spTgt spid="7">
                                            <p:graphicEl>
                                              <a:dgm id="{C2FB7EB6-7B11-43D1-BBFA-1B0E5B123ED2}"/>
                                            </p:graphicEl>
                                          </p:spTgt>
                                        </p:tgtEl>
                                        <p:attrNameLst>
                                          <p:attrName>ppt_x</p:attrName>
                                        </p:attrNameLst>
                                      </p:cBhvr>
                                      <p:tavLst>
                                        <p:tav tm="0">
                                          <p:val>
                                            <p:strVal val="#ppt_x"/>
                                          </p:val>
                                        </p:tav>
                                        <p:tav tm="100000">
                                          <p:val>
                                            <p:strVal val="#ppt_x"/>
                                          </p:val>
                                        </p:tav>
                                      </p:tavLst>
                                    </p:anim>
                                    <p:anim calcmode="lin" valueType="num">
                                      <p:cBhvr>
                                        <p:cTn id="162" dur="1000" fill="hold"/>
                                        <p:tgtEl>
                                          <p:spTgt spid="7">
                                            <p:graphicEl>
                                              <a:dgm id="{C2FB7EB6-7B11-43D1-BBFA-1B0E5B123ED2}"/>
                                            </p:graphicEl>
                                          </p:spTgt>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
                                            <p:graphicEl>
                                              <a:dgm id="{FA91A660-9041-4721-B894-D56F10AF837A}"/>
                                            </p:graphicEl>
                                          </p:spTgt>
                                        </p:tgtEl>
                                        <p:attrNameLst>
                                          <p:attrName>style.visibility</p:attrName>
                                        </p:attrNameLst>
                                      </p:cBhvr>
                                      <p:to>
                                        <p:strVal val="visible"/>
                                      </p:to>
                                    </p:set>
                                    <p:animEffect transition="in" filter="fade">
                                      <p:cBhvr>
                                        <p:cTn id="165" dur="1000"/>
                                        <p:tgtEl>
                                          <p:spTgt spid="7">
                                            <p:graphicEl>
                                              <a:dgm id="{FA91A660-9041-4721-B894-D56F10AF837A}"/>
                                            </p:graphicEl>
                                          </p:spTgt>
                                        </p:tgtEl>
                                      </p:cBhvr>
                                    </p:animEffect>
                                    <p:anim calcmode="lin" valueType="num">
                                      <p:cBhvr>
                                        <p:cTn id="166" dur="1000" fill="hold"/>
                                        <p:tgtEl>
                                          <p:spTgt spid="7">
                                            <p:graphicEl>
                                              <a:dgm id="{FA91A660-9041-4721-B894-D56F10AF837A}"/>
                                            </p:graphicEl>
                                          </p:spTgt>
                                        </p:tgtEl>
                                        <p:attrNameLst>
                                          <p:attrName>ppt_x</p:attrName>
                                        </p:attrNameLst>
                                      </p:cBhvr>
                                      <p:tavLst>
                                        <p:tav tm="0">
                                          <p:val>
                                            <p:strVal val="#ppt_x"/>
                                          </p:val>
                                        </p:tav>
                                        <p:tav tm="100000">
                                          <p:val>
                                            <p:strVal val="#ppt_x"/>
                                          </p:val>
                                        </p:tav>
                                      </p:tavLst>
                                    </p:anim>
                                    <p:anim calcmode="lin" valueType="num">
                                      <p:cBhvr>
                                        <p:cTn id="167" dur="1000" fill="hold"/>
                                        <p:tgtEl>
                                          <p:spTgt spid="7">
                                            <p:graphicEl>
                                              <a:dgm id="{FA91A660-9041-4721-B894-D56F10AF837A}"/>
                                            </p:graphicEl>
                                          </p:spTgt>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
                                            <p:graphicEl>
                                              <a:dgm id="{920D0170-6F7E-4A80-82CD-A2C6DCC88CE9}"/>
                                            </p:graphicEl>
                                          </p:spTgt>
                                        </p:tgtEl>
                                        <p:attrNameLst>
                                          <p:attrName>style.visibility</p:attrName>
                                        </p:attrNameLst>
                                      </p:cBhvr>
                                      <p:to>
                                        <p:strVal val="visible"/>
                                      </p:to>
                                    </p:set>
                                    <p:animEffect transition="in" filter="fade">
                                      <p:cBhvr>
                                        <p:cTn id="170" dur="1000"/>
                                        <p:tgtEl>
                                          <p:spTgt spid="7">
                                            <p:graphicEl>
                                              <a:dgm id="{920D0170-6F7E-4A80-82CD-A2C6DCC88CE9}"/>
                                            </p:graphicEl>
                                          </p:spTgt>
                                        </p:tgtEl>
                                      </p:cBhvr>
                                    </p:animEffect>
                                    <p:anim calcmode="lin" valueType="num">
                                      <p:cBhvr>
                                        <p:cTn id="171" dur="1000" fill="hold"/>
                                        <p:tgtEl>
                                          <p:spTgt spid="7">
                                            <p:graphicEl>
                                              <a:dgm id="{920D0170-6F7E-4A80-82CD-A2C6DCC88CE9}"/>
                                            </p:graphicEl>
                                          </p:spTgt>
                                        </p:tgtEl>
                                        <p:attrNameLst>
                                          <p:attrName>ppt_x</p:attrName>
                                        </p:attrNameLst>
                                      </p:cBhvr>
                                      <p:tavLst>
                                        <p:tav tm="0">
                                          <p:val>
                                            <p:strVal val="#ppt_x"/>
                                          </p:val>
                                        </p:tav>
                                        <p:tav tm="100000">
                                          <p:val>
                                            <p:strVal val="#ppt_x"/>
                                          </p:val>
                                        </p:tav>
                                      </p:tavLst>
                                    </p:anim>
                                    <p:anim calcmode="lin" valueType="num">
                                      <p:cBhvr>
                                        <p:cTn id="172" dur="1000" fill="hold"/>
                                        <p:tgtEl>
                                          <p:spTgt spid="7">
                                            <p:graphicEl>
                                              <a:dgm id="{920D0170-6F7E-4A80-82CD-A2C6DCC88CE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7" grpId="0" uiExpand="1">
        <p:bldSub>
          <a:bldDgm bld="lvlAtOnc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B75DE7-6F5A-4CCE-BA4A-F273062F1FA5}"/>
              </a:ext>
            </a:extLst>
          </p:cNvPr>
          <p:cNvSpPr/>
          <p:nvPr/>
        </p:nvSpPr>
        <p:spPr>
          <a:xfrm>
            <a:off x="467043" y="1165206"/>
            <a:ext cx="6096000" cy="5123775"/>
          </a:xfrm>
          <a:prstGeom prst="rect">
            <a:avLst/>
          </a:prstGeom>
        </p:spPr>
        <p:txBody>
          <a:bodyPr>
            <a:spAutoFit/>
          </a:bodyPr>
          <a:lstStyle/>
          <a:p>
            <a:pPr>
              <a:lnSpc>
                <a:spcPct val="150000"/>
              </a:lnSpc>
            </a:pPr>
            <a:r>
              <a:rPr lang="zh-CN" altLang="en-US" sz="2000" b="1" dirty="0"/>
              <a:t>Feedforward networks</a:t>
            </a:r>
            <a:r>
              <a:rPr lang="en-US" altLang="zh-CN" sz="2000" b="1" dirty="0"/>
              <a:t>(</a:t>
            </a:r>
            <a:r>
              <a:rPr lang="zh-CN" altLang="en-US" sz="2000" b="1" dirty="0"/>
              <a:t>forward networks</a:t>
            </a:r>
            <a:r>
              <a:rPr lang="en-US" altLang="zh-CN" sz="2000" b="1" dirty="0"/>
              <a:t>)</a:t>
            </a:r>
            <a:r>
              <a:rPr lang="zh-CN" altLang="en-US" sz="2000" b="1" dirty="0"/>
              <a:t> </a:t>
            </a:r>
            <a:r>
              <a:rPr lang="en-US" altLang="zh-CN" sz="2000" b="1" dirty="0"/>
              <a:t>:</a:t>
            </a:r>
            <a:r>
              <a:rPr lang="en-US" altLang="zh-CN" sz="2000" dirty="0"/>
              <a:t> </a:t>
            </a:r>
            <a:r>
              <a:rPr lang="zh-CN" altLang="en-US" sz="2000" dirty="0"/>
              <a:t>This kind of network </a:t>
            </a:r>
            <a:r>
              <a:rPr lang="zh-CN" altLang="en-US" sz="2000" b="1" dirty="0"/>
              <a:t>only has feedback signals in the training process, </a:t>
            </a:r>
            <a:r>
              <a:rPr lang="zh-CN" altLang="en-US" sz="2000" dirty="0"/>
              <a:t>but </a:t>
            </a:r>
            <a:r>
              <a:rPr lang="zh-CN" altLang="en-US" sz="2000" b="1" dirty="0"/>
              <a:t>in the process of classification, the data can only be transmitted forward</a:t>
            </a:r>
            <a:r>
              <a:rPr lang="zh-CN" altLang="en-US" sz="2000" dirty="0"/>
              <a:t> until it reaches the output layer, and there is </a:t>
            </a:r>
            <a:r>
              <a:rPr lang="zh-CN" altLang="en-US" sz="2000" b="1" dirty="0"/>
              <a:t>no backward feedback signal between the layers</a:t>
            </a:r>
            <a:r>
              <a:rPr lang="en-US" altLang="zh-CN" sz="2000" b="1" dirty="0"/>
              <a:t>.</a:t>
            </a:r>
            <a:r>
              <a:rPr lang="zh-CN" altLang="en-US" sz="2000" dirty="0"/>
              <a:t> </a:t>
            </a:r>
            <a:endParaRPr lang="en-US" altLang="zh-CN" sz="2000" dirty="0"/>
          </a:p>
          <a:p>
            <a:pPr>
              <a:lnSpc>
                <a:spcPct val="150000"/>
              </a:lnSpc>
            </a:pPr>
            <a:endParaRPr lang="en-US" altLang="zh-CN" sz="2000" dirty="0"/>
          </a:p>
          <a:p>
            <a:pPr>
              <a:lnSpc>
                <a:spcPct val="150000"/>
              </a:lnSpc>
            </a:pPr>
            <a:r>
              <a:rPr lang="zh-CN" altLang="en-US" sz="2000" b="1" dirty="0"/>
              <a:t>Feedback neural network </a:t>
            </a:r>
            <a:r>
              <a:rPr lang="en-US" altLang="zh-CN" sz="2000" b="1" dirty="0"/>
              <a:t>:</a:t>
            </a:r>
            <a:r>
              <a:rPr lang="zh-CN" altLang="en-US" sz="2000" b="1" dirty="0"/>
              <a:t> </a:t>
            </a:r>
            <a:r>
              <a:rPr lang="zh-CN" altLang="en-US" sz="2000" dirty="0"/>
              <a:t>a kind of neural network with </a:t>
            </a:r>
            <a:r>
              <a:rPr lang="zh-CN" altLang="en-US" sz="2000" b="1" dirty="0"/>
              <a:t>feedback connection from output to input, </a:t>
            </a:r>
            <a:r>
              <a:rPr lang="zh-CN" altLang="en-US" sz="2000" dirty="0"/>
              <a:t>and its structure is much more complicated than feedforward network. </a:t>
            </a:r>
          </a:p>
        </p:txBody>
      </p:sp>
      <p:grpSp>
        <p:nvGrpSpPr>
          <p:cNvPr id="8" name="组合 7">
            <a:extLst>
              <a:ext uri="{FF2B5EF4-FFF2-40B4-BE49-F238E27FC236}">
                <a16:creationId xmlns:a16="http://schemas.microsoft.com/office/drawing/2014/main" id="{97C4734E-6AD0-44EB-B9F2-EEB24CAAF129}"/>
              </a:ext>
            </a:extLst>
          </p:cNvPr>
          <p:cNvGrpSpPr/>
          <p:nvPr/>
        </p:nvGrpSpPr>
        <p:grpSpPr>
          <a:xfrm>
            <a:off x="7554188" y="268756"/>
            <a:ext cx="4402123" cy="3061844"/>
            <a:chOff x="7554188" y="268756"/>
            <a:chExt cx="4402123" cy="3061844"/>
          </a:xfrm>
        </p:grpSpPr>
        <p:pic>
          <p:nvPicPr>
            <p:cNvPr id="3" name="图片 2">
              <a:extLst>
                <a:ext uri="{FF2B5EF4-FFF2-40B4-BE49-F238E27FC236}">
                  <a16:creationId xmlns:a16="http://schemas.microsoft.com/office/drawing/2014/main" id="{76C6BC33-C58D-4816-9268-CF71C0843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188" y="268756"/>
              <a:ext cx="4402123" cy="2522863"/>
            </a:xfrm>
            <a:prstGeom prst="rect">
              <a:avLst/>
            </a:prstGeom>
          </p:spPr>
        </p:pic>
        <p:sp>
          <p:nvSpPr>
            <p:cNvPr id="5" name="文本框 4">
              <a:extLst>
                <a:ext uri="{FF2B5EF4-FFF2-40B4-BE49-F238E27FC236}">
                  <a16:creationId xmlns:a16="http://schemas.microsoft.com/office/drawing/2014/main" id="{B794EF60-E140-4707-A391-F193CF6E45A9}"/>
                </a:ext>
              </a:extLst>
            </p:cNvPr>
            <p:cNvSpPr txBox="1"/>
            <p:nvPr/>
          </p:nvSpPr>
          <p:spPr>
            <a:xfrm>
              <a:off x="8264507" y="2961268"/>
              <a:ext cx="2379643" cy="369332"/>
            </a:xfrm>
            <a:prstGeom prst="rect">
              <a:avLst/>
            </a:prstGeom>
            <a:noFill/>
          </p:spPr>
          <p:txBody>
            <a:bodyPr wrap="square" rtlCol="0">
              <a:spAutoFit/>
            </a:bodyPr>
            <a:lstStyle/>
            <a:p>
              <a:r>
                <a:rPr lang="en-US" altLang="zh-CN" dirty="0"/>
                <a:t>Feedforward networks</a:t>
              </a:r>
              <a:endParaRPr lang="zh-CN" altLang="en-US" dirty="0"/>
            </a:p>
          </p:txBody>
        </p:sp>
      </p:grpSp>
      <p:grpSp>
        <p:nvGrpSpPr>
          <p:cNvPr id="9" name="组合 8">
            <a:extLst>
              <a:ext uri="{FF2B5EF4-FFF2-40B4-BE49-F238E27FC236}">
                <a16:creationId xmlns:a16="http://schemas.microsoft.com/office/drawing/2014/main" id="{1B7C639A-6FF6-4E5C-9DE6-9F2291DE5E3B}"/>
              </a:ext>
            </a:extLst>
          </p:cNvPr>
          <p:cNvGrpSpPr/>
          <p:nvPr/>
        </p:nvGrpSpPr>
        <p:grpSpPr>
          <a:xfrm>
            <a:off x="7554187" y="3500249"/>
            <a:ext cx="4402124" cy="3045718"/>
            <a:chOff x="7554187" y="3500249"/>
            <a:chExt cx="4402124" cy="3045718"/>
          </a:xfrm>
        </p:grpSpPr>
        <p:pic>
          <p:nvPicPr>
            <p:cNvPr id="4" name="图片 3">
              <a:extLst>
                <a:ext uri="{FF2B5EF4-FFF2-40B4-BE49-F238E27FC236}">
                  <a16:creationId xmlns:a16="http://schemas.microsoft.com/office/drawing/2014/main" id="{80EDD094-6DB6-4A62-9CE8-C0DBA3C37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4187" y="3500249"/>
              <a:ext cx="4402124" cy="2522863"/>
            </a:xfrm>
            <a:prstGeom prst="rect">
              <a:avLst/>
            </a:prstGeom>
          </p:spPr>
        </p:pic>
        <p:sp>
          <p:nvSpPr>
            <p:cNvPr id="6" name="文本框 5">
              <a:extLst>
                <a:ext uri="{FF2B5EF4-FFF2-40B4-BE49-F238E27FC236}">
                  <a16:creationId xmlns:a16="http://schemas.microsoft.com/office/drawing/2014/main" id="{7C40C9B5-8319-4A51-BBC1-BC6D53793E8F}"/>
                </a:ext>
              </a:extLst>
            </p:cNvPr>
            <p:cNvSpPr txBox="1"/>
            <p:nvPr/>
          </p:nvSpPr>
          <p:spPr>
            <a:xfrm>
              <a:off x="8352728" y="6176635"/>
              <a:ext cx="3017448" cy="369332"/>
            </a:xfrm>
            <a:prstGeom prst="rect">
              <a:avLst/>
            </a:prstGeom>
            <a:noFill/>
          </p:spPr>
          <p:txBody>
            <a:bodyPr wrap="square" rtlCol="0">
              <a:spAutoFit/>
            </a:bodyPr>
            <a:lstStyle/>
            <a:p>
              <a:r>
                <a:rPr lang="en-US" altLang="zh-CN" dirty="0"/>
                <a:t>Feedback neural network </a:t>
              </a:r>
              <a:endParaRPr lang="zh-CN" altLang="en-US" dirty="0"/>
            </a:p>
          </p:txBody>
        </p:sp>
      </p:grpSp>
      <p:sp>
        <p:nvSpPr>
          <p:cNvPr id="7" name="矩形 6">
            <a:extLst>
              <a:ext uri="{FF2B5EF4-FFF2-40B4-BE49-F238E27FC236}">
                <a16:creationId xmlns:a16="http://schemas.microsoft.com/office/drawing/2014/main" id="{CD21F635-BB93-4319-8515-A66D26F99666}"/>
              </a:ext>
            </a:extLst>
          </p:cNvPr>
          <p:cNvSpPr/>
          <p:nvPr/>
        </p:nvSpPr>
        <p:spPr>
          <a:xfrm>
            <a:off x="444806" y="268756"/>
            <a:ext cx="3377848" cy="584775"/>
          </a:xfrm>
          <a:prstGeom prst="rect">
            <a:avLst/>
          </a:prstGeom>
        </p:spPr>
        <p:txBody>
          <a:bodyPr wrap="none">
            <a:spAutoFit/>
          </a:bodyPr>
          <a:lstStyle/>
          <a:p>
            <a:pPr lvl="0"/>
            <a:r>
              <a:rPr lang="en-US" altLang="en-US" sz="3200" dirty="0">
                <a:solidFill>
                  <a:srgbClr val="C00000"/>
                </a:solidFill>
                <a:latin typeface="Raleway" panose="020B0003030101060003" pitchFamily="34" charset="0"/>
              </a:rPr>
              <a:t>FFNN and FBNN</a:t>
            </a:r>
            <a:endParaRPr lang="zh-CN" altLang="en-US" sz="3200" dirty="0">
              <a:solidFill>
                <a:srgbClr val="C00000"/>
              </a:solidFill>
              <a:latin typeface="Raleway" panose="020B0003030101060003" pitchFamily="34" charset="0"/>
            </a:endParaRPr>
          </a:p>
        </p:txBody>
      </p:sp>
    </p:spTree>
    <p:extLst>
      <p:ext uri="{BB962C8B-B14F-4D97-AF65-F5344CB8AC3E}">
        <p14:creationId xmlns:p14="http://schemas.microsoft.com/office/powerpoint/2010/main" val="259414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750"/>
                                        <p:tgtEl>
                                          <p:spTgt spid="2">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750"/>
                                        <p:tgtEl>
                                          <p:spTgt spid="2">
                                            <p:txEl>
                                              <p:pRg st="2" end="2"/>
                                            </p:txEl>
                                          </p:spTgt>
                                        </p:tgtEl>
                                      </p:cBhvr>
                                    </p:animEffect>
                                  </p:childTnLst>
                                </p:cTn>
                              </p:par>
                            </p:childTnLst>
                          </p:cTn>
                        </p:par>
                        <p:par>
                          <p:cTn id="17" fill="hold">
                            <p:stCondLst>
                              <p:cond delay="75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78BEBBD-4898-4E9A-951D-7F2BD2A65833}"/>
              </a:ext>
            </a:extLst>
          </p:cNvPr>
          <p:cNvSpPr/>
          <p:nvPr/>
        </p:nvSpPr>
        <p:spPr>
          <a:xfrm>
            <a:off x="388156" y="270907"/>
            <a:ext cx="3728906" cy="584775"/>
          </a:xfrm>
          <a:prstGeom prst="rect">
            <a:avLst/>
          </a:prstGeom>
        </p:spPr>
        <p:txBody>
          <a:bodyPr wrap="none">
            <a:spAutoFit/>
          </a:bodyPr>
          <a:lstStyle/>
          <a:p>
            <a:r>
              <a:rPr lang="id-ID" altLang="zh-CN" sz="3200" dirty="0">
                <a:solidFill>
                  <a:srgbClr val="C00000"/>
                </a:solidFill>
                <a:latin typeface="Raleway" panose="020B0003030101060003" pitchFamily="34" charset="0"/>
              </a:rPr>
              <a:t>Development map</a:t>
            </a:r>
          </a:p>
        </p:txBody>
      </p:sp>
      <p:sp>
        <p:nvSpPr>
          <p:cNvPr id="10" name="文本框 9">
            <a:extLst>
              <a:ext uri="{FF2B5EF4-FFF2-40B4-BE49-F238E27FC236}">
                <a16:creationId xmlns:a16="http://schemas.microsoft.com/office/drawing/2014/main" id="{A7CF80DA-2F1F-4958-A6CC-75DBB141896C}"/>
              </a:ext>
            </a:extLst>
          </p:cNvPr>
          <p:cNvSpPr txBox="1"/>
          <p:nvPr/>
        </p:nvSpPr>
        <p:spPr>
          <a:xfrm>
            <a:off x="4673600" y="1016771"/>
            <a:ext cx="1930400" cy="369332"/>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nchor="ctr" anchorCtr="1">
            <a:spAutoFit/>
          </a:bodyPr>
          <a:lstStyle/>
          <a:p>
            <a:pPr algn="ctr"/>
            <a:r>
              <a:rPr lang="en-US" altLang="zh-CN" b="1" dirty="0">
                <a:solidFill>
                  <a:schemeClr val="tx1"/>
                </a:solidFill>
              </a:rPr>
              <a:t>Perceptron</a:t>
            </a:r>
          </a:p>
        </p:txBody>
      </p:sp>
      <p:sp>
        <p:nvSpPr>
          <p:cNvPr id="11" name="文本框 10">
            <a:extLst>
              <a:ext uri="{FF2B5EF4-FFF2-40B4-BE49-F238E27FC236}">
                <a16:creationId xmlns:a16="http://schemas.microsoft.com/office/drawing/2014/main" id="{CF7DE048-976A-408E-B10D-9ECBD14FE1DF}"/>
              </a:ext>
            </a:extLst>
          </p:cNvPr>
          <p:cNvSpPr txBox="1"/>
          <p:nvPr/>
        </p:nvSpPr>
        <p:spPr>
          <a:xfrm>
            <a:off x="1861037" y="2058086"/>
            <a:ext cx="2812563" cy="369332"/>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b="1" dirty="0">
                <a:solidFill>
                  <a:schemeClr val="tx1"/>
                </a:solidFill>
              </a:rPr>
              <a:t>Hopfield neural network</a:t>
            </a:r>
          </a:p>
        </p:txBody>
      </p:sp>
      <p:sp>
        <p:nvSpPr>
          <p:cNvPr id="13" name="文本框 12">
            <a:extLst>
              <a:ext uri="{FF2B5EF4-FFF2-40B4-BE49-F238E27FC236}">
                <a16:creationId xmlns:a16="http://schemas.microsoft.com/office/drawing/2014/main" id="{02D83ABD-171A-4A26-A5C4-2080598C0446}"/>
              </a:ext>
            </a:extLst>
          </p:cNvPr>
          <p:cNvSpPr txBox="1"/>
          <p:nvPr/>
        </p:nvSpPr>
        <p:spPr>
          <a:xfrm>
            <a:off x="1861038" y="3148568"/>
            <a:ext cx="2812562" cy="377734"/>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b="1" dirty="0">
                <a:solidFill>
                  <a:schemeClr val="tx1"/>
                </a:solidFill>
              </a:rPr>
              <a:t>Boltzmann machine</a:t>
            </a:r>
          </a:p>
        </p:txBody>
      </p:sp>
      <p:sp>
        <p:nvSpPr>
          <p:cNvPr id="15" name="文本框 14">
            <a:extLst>
              <a:ext uri="{FF2B5EF4-FFF2-40B4-BE49-F238E27FC236}">
                <a16:creationId xmlns:a16="http://schemas.microsoft.com/office/drawing/2014/main" id="{938130B1-F48B-4605-BAE7-1853E00593E5}"/>
              </a:ext>
            </a:extLst>
          </p:cNvPr>
          <p:cNvSpPr txBox="1"/>
          <p:nvPr/>
        </p:nvSpPr>
        <p:spPr>
          <a:xfrm>
            <a:off x="1861037" y="4341337"/>
            <a:ext cx="2812555" cy="646331"/>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b="1" dirty="0">
                <a:solidFill>
                  <a:schemeClr val="tx1"/>
                </a:solidFill>
              </a:rPr>
              <a:t>Restricted Boltzmann machine(RBM)</a:t>
            </a:r>
            <a:endParaRPr lang="zh-CN" altLang="en-US" b="1" dirty="0">
              <a:solidFill>
                <a:schemeClr val="tx1"/>
              </a:solidFill>
            </a:endParaRPr>
          </a:p>
        </p:txBody>
      </p:sp>
      <p:sp>
        <p:nvSpPr>
          <p:cNvPr id="16" name="文本框 15">
            <a:extLst>
              <a:ext uri="{FF2B5EF4-FFF2-40B4-BE49-F238E27FC236}">
                <a16:creationId xmlns:a16="http://schemas.microsoft.com/office/drawing/2014/main" id="{4B0DB48A-A006-443D-86A1-64D9CE5A7ADB}"/>
              </a:ext>
            </a:extLst>
          </p:cNvPr>
          <p:cNvSpPr txBox="1"/>
          <p:nvPr/>
        </p:nvSpPr>
        <p:spPr>
          <a:xfrm>
            <a:off x="1861037" y="5811105"/>
            <a:ext cx="3092916" cy="646331"/>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b="1" dirty="0">
                <a:solidFill>
                  <a:schemeClr val="tx1"/>
                </a:solidFill>
              </a:rPr>
              <a:t>Deep Belief network</a:t>
            </a:r>
          </a:p>
          <a:p>
            <a:pPr algn="ctr"/>
            <a:r>
              <a:rPr lang="en-US" altLang="zh-CN" b="1" dirty="0">
                <a:solidFill>
                  <a:schemeClr val="tx1"/>
                </a:solidFill>
              </a:rPr>
              <a:t>(DBN+DNN)</a:t>
            </a:r>
            <a:endParaRPr lang="zh-CN" altLang="en-US" b="1" dirty="0">
              <a:solidFill>
                <a:schemeClr val="tx1"/>
              </a:solidFill>
            </a:endParaRPr>
          </a:p>
        </p:txBody>
      </p:sp>
      <p:sp>
        <p:nvSpPr>
          <p:cNvPr id="17" name="文本框 16">
            <a:extLst>
              <a:ext uri="{FF2B5EF4-FFF2-40B4-BE49-F238E27FC236}">
                <a16:creationId xmlns:a16="http://schemas.microsoft.com/office/drawing/2014/main" id="{ABA88DA2-1332-4718-8768-C77B3584ACBB}"/>
              </a:ext>
            </a:extLst>
          </p:cNvPr>
          <p:cNvSpPr txBox="1"/>
          <p:nvPr/>
        </p:nvSpPr>
        <p:spPr>
          <a:xfrm>
            <a:off x="6122565" y="4292069"/>
            <a:ext cx="2279421" cy="646331"/>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b="1" dirty="0">
                <a:solidFill>
                  <a:schemeClr val="tx1"/>
                </a:solidFill>
              </a:rPr>
              <a:t>Convolution neural network(CNN)</a:t>
            </a:r>
            <a:endParaRPr lang="zh-CN" altLang="en-US" b="1" dirty="0">
              <a:solidFill>
                <a:schemeClr val="tx1"/>
              </a:solidFill>
            </a:endParaRPr>
          </a:p>
        </p:txBody>
      </p:sp>
      <p:sp>
        <p:nvSpPr>
          <p:cNvPr id="18" name="文本框 17">
            <a:extLst>
              <a:ext uri="{FF2B5EF4-FFF2-40B4-BE49-F238E27FC236}">
                <a16:creationId xmlns:a16="http://schemas.microsoft.com/office/drawing/2014/main" id="{1C8C9196-0AF8-4676-93E0-67CA84E92417}"/>
              </a:ext>
            </a:extLst>
          </p:cNvPr>
          <p:cNvSpPr txBox="1"/>
          <p:nvPr/>
        </p:nvSpPr>
        <p:spPr>
          <a:xfrm>
            <a:off x="6105269" y="5841229"/>
            <a:ext cx="2279416" cy="646331"/>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b="1" dirty="0">
                <a:solidFill>
                  <a:schemeClr val="tx1"/>
                </a:solidFill>
              </a:rPr>
              <a:t>Residual neural network</a:t>
            </a:r>
          </a:p>
        </p:txBody>
      </p:sp>
      <p:sp>
        <p:nvSpPr>
          <p:cNvPr id="19" name="文本框 18">
            <a:extLst>
              <a:ext uri="{FF2B5EF4-FFF2-40B4-BE49-F238E27FC236}">
                <a16:creationId xmlns:a16="http://schemas.microsoft.com/office/drawing/2014/main" id="{C6F9DC19-F516-4AC4-84F3-02AB47C28115}"/>
              </a:ext>
            </a:extLst>
          </p:cNvPr>
          <p:cNvSpPr txBox="1"/>
          <p:nvPr/>
        </p:nvSpPr>
        <p:spPr>
          <a:xfrm>
            <a:off x="9553300" y="4302406"/>
            <a:ext cx="2047917" cy="646331"/>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b="1" dirty="0">
                <a:solidFill>
                  <a:schemeClr val="tx1"/>
                </a:solidFill>
              </a:rPr>
              <a:t>recurrent neural network(RNN)</a:t>
            </a:r>
          </a:p>
        </p:txBody>
      </p:sp>
      <p:sp>
        <p:nvSpPr>
          <p:cNvPr id="20" name="文本框 19">
            <a:extLst>
              <a:ext uri="{FF2B5EF4-FFF2-40B4-BE49-F238E27FC236}">
                <a16:creationId xmlns:a16="http://schemas.microsoft.com/office/drawing/2014/main" id="{1D21FD3E-C5EF-40BE-9781-9FE362E7AC9E}"/>
              </a:ext>
            </a:extLst>
          </p:cNvPr>
          <p:cNvSpPr txBox="1"/>
          <p:nvPr/>
        </p:nvSpPr>
        <p:spPr>
          <a:xfrm>
            <a:off x="9553300" y="5811105"/>
            <a:ext cx="2047916" cy="646331"/>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b="1" dirty="0">
                <a:solidFill>
                  <a:schemeClr val="tx1"/>
                </a:solidFill>
              </a:rPr>
              <a:t>Long Short-Term Memory(LSTM)</a:t>
            </a:r>
          </a:p>
        </p:txBody>
      </p:sp>
      <p:cxnSp>
        <p:nvCxnSpPr>
          <p:cNvPr id="40" name="直接箭头连接符 39">
            <a:extLst>
              <a:ext uri="{FF2B5EF4-FFF2-40B4-BE49-F238E27FC236}">
                <a16:creationId xmlns:a16="http://schemas.microsoft.com/office/drawing/2014/main" id="{8D249FE2-F1F1-440F-A906-77D073A1AAF1}"/>
              </a:ext>
            </a:extLst>
          </p:cNvPr>
          <p:cNvCxnSpPr>
            <a:cxnSpLocks/>
          </p:cNvCxnSpPr>
          <p:nvPr/>
        </p:nvCxnSpPr>
        <p:spPr>
          <a:xfrm flipH="1">
            <a:off x="3388093" y="1492002"/>
            <a:ext cx="2250708" cy="501875"/>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45" name="直接箭头连接符 44">
            <a:extLst>
              <a:ext uri="{FF2B5EF4-FFF2-40B4-BE49-F238E27FC236}">
                <a16:creationId xmlns:a16="http://schemas.microsoft.com/office/drawing/2014/main" id="{ED6D80DE-EFAB-4666-AB12-72A41E9A3211}"/>
              </a:ext>
            </a:extLst>
          </p:cNvPr>
          <p:cNvCxnSpPr>
            <a:cxnSpLocks/>
          </p:cNvCxnSpPr>
          <p:nvPr/>
        </p:nvCxnSpPr>
        <p:spPr>
          <a:xfrm>
            <a:off x="5791200" y="1492002"/>
            <a:ext cx="3117360" cy="559748"/>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47" name="直接箭头连接符 46">
            <a:extLst>
              <a:ext uri="{FF2B5EF4-FFF2-40B4-BE49-F238E27FC236}">
                <a16:creationId xmlns:a16="http://schemas.microsoft.com/office/drawing/2014/main" id="{BBE1F48C-49F6-485F-9C32-5C6B1F7D0236}"/>
              </a:ext>
            </a:extLst>
          </p:cNvPr>
          <p:cNvCxnSpPr>
            <a:cxnSpLocks/>
            <a:stCxn id="11" idx="2"/>
            <a:endCxn id="13" idx="0"/>
          </p:cNvCxnSpPr>
          <p:nvPr/>
        </p:nvCxnSpPr>
        <p:spPr>
          <a:xfrm>
            <a:off x="3267319" y="2427418"/>
            <a:ext cx="0" cy="721150"/>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49" name="直接箭头连接符 48">
            <a:extLst>
              <a:ext uri="{FF2B5EF4-FFF2-40B4-BE49-F238E27FC236}">
                <a16:creationId xmlns:a16="http://schemas.microsoft.com/office/drawing/2014/main" id="{F4DD2113-778D-470B-AD43-804B7B939D29}"/>
              </a:ext>
            </a:extLst>
          </p:cNvPr>
          <p:cNvCxnSpPr>
            <a:cxnSpLocks/>
            <a:stCxn id="13" idx="2"/>
            <a:endCxn id="15" idx="0"/>
          </p:cNvCxnSpPr>
          <p:nvPr/>
        </p:nvCxnSpPr>
        <p:spPr>
          <a:xfrm flipH="1">
            <a:off x="3267315" y="3526302"/>
            <a:ext cx="4" cy="815035"/>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50" name="直接箭头连接符 49">
            <a:extLst>
              <a:ext uri="{FF2B5EF4-FFF2-40B4-BE49-F238E27FC236}">
                <a16:creationId xmlns:a16="http://schemas.microsoft.com/office/drawing/2014/main" id="{CA474182-D7E2-4CDA-9BA6-22D9BEC10E88}"/>
              </a:ext>
            </a:extLst>
          </p:cNvPr>
          <p:cNvCxnSpPr/>
          <p:nvPr/>
        </p:nvCxnSpPr>
        <p:spPr>
          <a:xfrm>
            <a:off x="3225213" y="5001439"/>
            <a:ext cx="0" cy="823437"/>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72" name="直接箭头连接符 71">
            <a:extLst>
              <a:ext uri="{FF2B5EF4-FFF2-40B4-BE49-F238E27FC236}">
                <a16:creationId xmlns:a16="http://schemas.microsoft.com/office/drawing/2014/main" id="{9ED86BAF-216A-4C67-A337-B63364878744}"/>
              </a:ext>
            </a:extLst>
          </p:cNvPr>
          <p:cNvCxnSpPr>
            <a:cxnSpLocks/>
            <a:stCxn id="17" idx="2"/>
            <a:endCxn id="18" idx="0"/>
          </p:cNvCxnSpPr>
          <p:nvPr/>
        </p:nvCxnSpPr>
        <p:spPr>
          <a:xfrm flipH="1">
            <a:off x="7244977" y="4938400"/>
            <a:ext cx="17299" cy="90282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77" name="直接箭头连接符 76">
            <a:extLst>
              <a:ext uri="{FF2B5EF4-FFF2-40B4-BE49-F238E27FC236}">
                <a16:creationId xmlns:a16="http://schemas.microsoft.com/office/drawing/2014/main" id="{2AE41A1E-E991-4087-A2FE-C1D39F3BAB9D}"/>
              </a:ext>
            </a:extLst>
          </p:cNvPr>
          <p:cNvCxnSpPr>
            <a:cxnSpLocks/>
            <a:stCxn id="19" idx="2"/>
            <a:endCxn id="20" idx="0"/>
          </p:cNvCxnSpPr>
          <p:nvPr/>
        </p:nvCxnSpPr>
        <p:spPr>
          <a:xfrm flipH="1">
            <a:off x="10577258" y="4948737"/>
            <a:ext cx="1" cy="862368"/>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46" name="文本框 45">
            <a:extLst>
              <a:ext uri="{FF2B5EF4-FFF2-40B4-BE49-F238E27FC236}">
                <a16:creationId xmlns:a16="http://schemas.microsoft.com/office/drawing/2014/main" id="{155510B7-BE7A-4D03-B22F-8714BB39806A}"/>
              </a:ext>
            </a:extLst>
          </p:cNvPr>
          <p:cNvSpPr txBox="1"/>
          <p:nvPr/>
        </p:nvSpPr>
        <p:spPr>
          <a:xfrm>
            <a:off x="7267818" y="2058086"/>
            <a:ext cx="2812563" cy="369332"/>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b="1" dirty="0">
                <a:solidFill>
                  <a:schemeClr val="tx1"/>
                </a:solidFill>
              </a:rPr>
              <a:t>BP neural network</a:t>
            </a:r>
          </a:p>
        </p:txBody>
      </p:sp>
      <p:cxnSp>
        <p:nvCxnSpPr>
          <p:cNvPr id="58" name="直接箭头连接符 57">
            <a:extLst>
              <a:ext uri="{FF2B5EF4-FFF2-40B4-BE49-F238E27FC236}">
                <a16:creationId xmlns:a16="http://schemas.microsoft.com/office/drawing/2014/main" id="{BA162444-AB4D-463F-906A-E182A238613F}"/>
              </a:ext>
            </a:extLst>
          </p:cNvPr>
          <p:cNvCxnSpPr>
            <a:cxnSpLocks/>
          </p:cNvCxnSpPr>
          <p:nvPr/>
        </p:nvCxnSpPr>
        <p:spPr>
          <a:xfrm flipH="1">
            <a:off x="7244977" y="2638316"/>
            <a:ext cx="1013442" cy="1295503"/>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00F7797A-231A-4869-B001-57209B3CF6FE}"/>
              </a:ext>
            </a:extLst>
          </p:cNvPr>
          <p:cNvCxnSpPr>
            <a:cxnSpLocks/>
          </p:cNvCxnSpPr>
          <p:nvPr/>
        </p:nvCxnSpPr>
        <p:spPr>
          <a:xfrm>
            <a:off x="9128009" y="2671061"/>
            <a:ext cx="1108305" cy="1262758"/>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419098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fade">
                                      <p:cBhvr>
                                        <p:cTn id="53" dur="500"/>
                                        <p:tgtEl>
                                          <p:spTgt spid="72"/>
                                        </p:tgtEl>
                                      </p:cBhvr>
                                    </p:animEffect>
                                  </p:childTnLst>
                                </p:cTn>
                              </p:par>
                              <p:par>
                                <p:cTn id="54" presetID="10" presetClass="entr" presetSubtype="0" fill="hold" nodeType="with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fade">
                                      <p:cBhvr>
                                        <p:cTn id="56" dur="500"/>
                                        <p:tgtEl>
                                          <p:spTgt spid="7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10"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1" grpId="0" animBg="1"/>
      <p:bldP spid="13" grpId="0" animBg="1"/>
      <p:bldP spid="15" grpId="0" animBg="1"/>
      <p:bldP spid="16" grpId="0" animBg="1"/>
      <p:bldP spid="17" grpId="0" animBg="1"/>
      <p:bldP spid="18" grpId="0" animBg="1"/>
      <p:bldP spid="19" grpId="0" animBg="1"/>
      <p:bldP spid="20"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rot="2191923" flipH="1">
            <a:off x="2636294" y="2956269"/>
            <a:ext cx="45719" cy="1356779"/>
            <a:chOff x="6077893" y="1894350"/>
            <a:chExt cx="36214" cy="1552769"/>
          </a:xfrm>
        </p:grpSpPr>
        <p:cxnSp>
          <p:nvCxnSpPr>
            <p:cNvPr id="15" name="Straight Connector 14"/>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rot="13005164" flipH="1">
            <a:off x="1472591" y="4997131"/>
            <a:ext cx="45719" cy="510008"/>
            <a:chOff x="6077893" y="3583307"/>
            <a:chExt cx="36214" cy="1371599"/>
          </a:xfrm>
        </p:grpSpPr>
        <p:cxnSp>
          <p:nvCxnSpPr>
            <p:cNvPr id="20" name="Straight Connector 19"/>
            <p:cNvCxnSpPr/>
            <p:nvPr/>
          </p:nvCxnSpPr>
          <p:spPr>
            <a:xfrm>
              <a:off x="6114107"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77893"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sp>
        <p:nvSpPr>
          <p:cNvPr id="6" name="矩形 5">
            <a:hlinkClick r:id="rId3" action="ppaction://hlinksldjump"/>
            <a:extLst>
              <a:ext uri="{FF2B5EF4-FFF2-40B4-BE49-F238E27FC236}">
                <a16:creationId xmlns:a16="http://schemas.microsoft.com/office/drawing/2014/main" id="{A8D13635-508E-47B2-960C-E3C5788A169B}"/>
              </a:ext>
            </a:extLst>
          </p:cNvPr>
          <p:cNvSpPr/>
          <p:nvPr/>
        </p:nvSpPr>
        <p:spPr>
          <a:xfrm>
            <a:off x="96298" y="5086020"/>
            <a:ext cx="1378904" cy="369332"/>
          </a:xfrm>
          <a:prstGeom prst="rect">
            <a:avLst/>
          </a:prstGeom>
        </p:spPr>
        <p:txBody>
          <a:bodyPr wrap="none">
            <a:spAutoFit/>
          </a:bodyPr>
          <a:lstStyle/>
          <a:p>
            <a:r>
              <a:rPr lang="en-US" altLang="zh-CN" b="1" dirty="0"/>
              <a:t>M-P model</a:t>
            </a:r>
            <a:endParaRPr lang="zh-CN" altLang="en-US" b="1" dirty="0"/>
          </a:p>
        </p:txBody>
      </p:sp>
      <p:grpSp>
        <p:nvGrpSpPr>
          <p:cNvPr id="32" name="组合 31">
            <a:extLst>
              <a:ext uri="{FF2B5EF4-FFF2-40B4-BE49-F238E27FC236}">
                <a16:creationId xmlns:a16="http://schemas.microsoft.com/office/drawing/2014/main" id="{F2E9B1DE-0378-43C7-A1BA-41DE2CBB13F6}"/>
              </a:ext>
            </a:extLst>
          </p:cNvPr>
          <p:cNvGrpSpPr/>
          <p:nvPr/>
        </p:nvGrpSpPr>
        <p:grpSpPr>
          <a:xfrm>
            <a:off x="873006" y="5406521"/>
            <a:ext cx="682270" cy="503103"/>
            <a:chOff x="873006" y="5406521"/>
            <a:chExt cx="682270" cy="503103"/>
          </a:xfrm>
        </p:grpSpPr>
        <p:sp>
          <p:nvSpPr>
            <p:cNvPr id="42" name="Oval 41"/>
            <p:cNvSpPr/>
            <p:nvPr/>
          </p:nvSpPr>
          <p:spPr>
            <a:xfrm>
              <a:off x="924025" y="5406521"/>
              <a:ext cx="481263" cy="503103"/>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7" name="文本框 6">
              <a:extLst>
                <a:ext uri="{FF2B5EF4-FFF2-40B4-BE49-F238E27FC236}">
                  <a16:creationId xmlns:a16="http://schemas.microsoft.com/office/drawing/2014/main" id="{B530A9D5-813A-47E8-95B7-4A6046A15A96}"/>
                </a:ext>
              </a:extLst>
            </p:cNvPr>
            <p:cNvSpPr txBox="1"/>
            <p:nvPr/>
          </p:nvSpPr>
          <p:spPr>
            <a:xfrm>
              <a:off x="873006" y="5504183"/>
              <a:ext cx="682270" cy="307777"/>
            </a:xfrm>
            <a:prstGeom prst="rect">
              <a:avLst/>
            </a:prstGeom>
            <a:noFill/>
          </p:spPr>
          <p:txBody>
            <a:bodyPr wrap="square" rtlCol="0">
              <a:spAutoFit/>
            </a:bodyPr>
            <a:lstStyle/>
            <a:p>
              <a:r>
                <a:rPr lang="en-US" altLang="zh-CN" sz="1400" b="1" dirty="0">
                  <a:latin typeface="PT Sans" panose="020B0503020203020204"/>
                </a:rPr>
                <a:t>1943</a:t>
              </a:r>
              <a:endParaRPr lang="zh-CN" altLang="en-US" sz="1400" b="1" dirty="0">
                <a:latin typeface="PT Sans" panose="020B0503020203020204"/>
              </a:endParaRPr>
            </a:p>
          </p:txBody>
        </p:sp>
      </p:grpSp>
      <p:grpSp>
        <p:nvGrpSpPr>
          <p:cNvPr id="51" name="组合 50">
            <a:extLst>
              <a:ext uri="{FF2B5EF4-FFF2-40B4-BE49-F238E27FC236}">
                <a16:creationId xmlns:a16="http://schemas.microsoft.com/office/drawing/2014/main" id="{4E5E5D5F-AC6F-4484-A65A-312E2CB336ED}"/>
              </a:ext>
            </a:extLst>
          </p:cNvPr>
          <p:cNvGrpSpPr/>
          <p:nvPr/>
        </p:nvGrpSpPr>
        <p:grpSpPr>
          <a:xfrm>
            <a:off x="6682390" y="4753720"/>
            <a:ext cx="1077098" cy="307777"/>
            <a:chOff x="6644485" y="4753964"/>
            <a:chExt cx="1077098" cy="307777"/>
          </a:xfrm>
        </p:grpSpPr>
        <p:sp>
          <p:nvSpPr>
            <p:cNvPr id="150" name="TextBox 149"/>
            <p:cNvSpPr txBox="1"/>
            <p:nvPr/>
          </p:nvSpPr>
          <p:spPr>
            <a:xfrm>
              <a:off x="6644485" y="4753964"/>
              <a:ext cx="582211" cy="307777"/>
            </a:xfrm>
            <a:prstGeom prst="rect">
              <a:avLst/>
            </a:prstGeom>
            <a:noFill/>
          </p:spPr>
          <p:txBody>
            <a:bodyPr wrap="none" rtlCol="0">
              <a:spAutoFit/>
            </a:bodyPr>
            <a:lstStyle/>
            <a:p>
              <a:r>
                <a:rPr lang="en-US" sz="1400" b="1" dirty="0">
                  <a:latin typeface="PT Sans" panose="020B0503020203020204"/>
                </a:rPr>
                <a:t>1989</a:t>
              </a:r>
              <a:endParaRPr lang="id-ID" sz="1400" b="1" dirty="0">
                <a:latin typeface="PT Sans" panose="020B0503020203020204"/>
              </a:endParaRPr>
            </a:p>
          </p:txBody>
        </p:sp>
        <p:grpSp>
          <p:nvGrpSpPr>
            <p:cNvPr id="28" name="组合 27">
              <a:extLst>
                <a:ext uri="{FF2B5EF4-FFF2-40B4-BE49-F238E27FC236}">
                  <a16:creationId xmlns:a16="http://schemas.microsoft.com/office/drawing/2014/main" id="{17929A8F-0933-49F7-90B6-0EA425C1DC26}"/>
                </a:ext>
              </a:extLst>
            </p:cNvPr>
            <p:cNvGrpSpPr/>
            <p:nvPr/>
          </p:nvGrpSpPr>
          <p:grpSpPr>
            <a:xfrm>
              <a:off x="7254144" y="4879978"/>
              <a:ext cx="467439" cy="136188"/>
              <a:chOff x="2993714" y="2799858"/>
              <a:chExt cx="467439" cy="136188"/>
            </a:xfrm>
          </p:grpSpPr>
          <p:sp>
            <p:nvSpPr>
              <p:cNvPr id="41" name="Oval 40"/>
              <p:cNvSpPr/>
              <p:nvPr/>
            </p:nvSpPr>
            <p:spPr>
              <a:xfrm>
                <a:off x="3164817" y="2799858"/>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59" name="Isosceles Triangle 58"/>
              <p:cNvSpPr/>
              <p:nvPr/>
            </p:nvSpPr>
            <p:spPr>
              <a:xfrm rot="5400000">
                <a:off x="3368418" y="280591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43" name="Isosceles Triangle 59">
                <a:extLst>
                  <a:ext uri="{FF2B5EF4-FFF2-40B4-BE49-F238E27FC236}">
                    <a16:creationId xmlns:a16="http://schemas.microsoft.com/office/drawing/2014/main" id="{8D89B390-4F74-4622-B809-0510664A5799}"/>
                  </a:ext>
                </a:extLst>
              </p:cNvPr>
              <p:cNvSpPr/>
              <p:nvPr/>
            </p:nvSpPr>
            <p:spPr>
              <a:xfrm rot="16200000" flipH="1">
                <a:off x="3017189" y="280591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grpSp>
      </p:grpSp>
      <p:grpSp>
        <p:nvGrpSpPr>
          <p:cNvPr id="48" name="组合 47">
            <a:extLst>
              <a:ext uri="{FF2B5EF4-FFF2-40B4-BE49-F238E27FC236}">
                <a16:creationId xmlns:a16="http://schemas.microsoft.com/office/drawing/2014/main" id="{01DF7C00-04A3-4E01-8260-B370204FD665}"/>
              </a:ext>
            </a:extLst>
          </p:cNvPr>
          <p:cNvGrpSpPr/>
          <p:nvPr/>
        </p:nvGrpSpPr>
        <p:grpSpPr>
          <a:xfrm>
            <a:off x="1957185" y="4124741"/>
            <a:ext cx="1033220" cy="307777"/>
            <a:chOff x="1957185" y="4124741"/>
            <a:chExt cx="1033220" cy="307777"/>
          </a:xfrm>
        </p:grpSpPr>
        <p:sp>
          <p:nvSpPr>
            <p:cNvPr id="17" name="Oval 16"/>
            <p:cNvSpPr/>
            <p:nvPr/>
          </p:nvSpPr>
          <p:spPr>
            <a:xfrm>
              <a:off x="2117572" y="4215515"/>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60" name="Isosceles Triangle 59"/>
            <p:cNvSpPr/>
            <p:nvPr/>
          </p:nvSpPr>
          <p:spPr>
            <a:xfrm rot="16200000" flipH="1">
              <a:off x="1980660" y="424059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35" name="Isosceles Triangle 58">
              <a:extLst>
                <a:ext uri="{FF2B5EF4-FFF2-40B4-BE49-F238E27FC236}">
                  <a16:creationId xmlns:a16="http://schemas.microsoft.com/office/drawing/2014/main" id="{41F1237C-7E7C-4DF6-98BC-12620021664F}"/>
                </a:ext>
              </a:extLst>
            </p:cNvPr>
            <p:cNvSpPr/>
            <p:nvPr/>
          </p:nvSpPr>
          <p:spPr>
            <a:xfrm rot="5400000">
              <a:off x="2332487" y="4246718"/>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46" name="TextBox 149">
              <a:extLst>
                <a:ext uri="{FF2B5EF4-FFF2-40B4-BE49-F238E27FC236}">
                  <a16:creationId xmlns:a16="http://schemas.microsoft.com/office/drawing/2014/main" id="{3AA403CD-48E6-4E42-A3FC-DC5CFD3B8422}"/>
                </a:ext>
              </a:extLst>
            </p:cNvPr>
            <p:cNvSpPr txBox="1"/>
            <p:nvPr/>
          </p:nvSpPr>
          <p:spPr>
            <a:xfrm>
              <a:off x="2408194" y="4124741"/>
              <a:ext cx="582211" cy="307777"/>
            </a:xfrm>
            <a:prstGeom prst="rect">
              <a:avLst/>
            </a:prstGeom>
            <a:noFill/>
          </p:spPr>
          <p:txBody>
            <a:bodyPr wrap="none" rtlCol="0">
              <a:spAutoFit/>
            </a:bodyPr>
            <a:lstStyle/>
            <a:p>
              <a:r>
                <a:rPr lang="en-US" sz="1400" b="1" dirty="0">
                  <a:latin typeface="PT Sans" panose="020B0503020203020204"/>
                </a:rPr>
                <a:t>1958</a:t>
              </a:r>
              <a:endParaRPr lang="id-ID" sz="1400" b="1" dirty="0">
                <a:latin typeface="PT Sans" panose="020B0503020203020204"/>
              </a:endParaRPr>
            </a:p>
          </p:txBody>
        </p:sp>
      </p:grpSp>
      <p:sp>
        <p:nvSpPr>
          <p:cNvPr id="16" name="矩形 15">
            <a:hlinkClick r:id="rId4" action="ppaction://hlinksldjump"/>
            <a:extLst>
              <a:ext uri="{FF2B5EF4-FFF2-40B4-BE49-F238E27FC236}">
                <a16:creationId xmlns:a16="http://schemas.microsoft.com/office/drawing/2014/main" id="{07A8888D-BCA8-47F8-A8C1-33B0BA3CE6AE}"/>
              </a:ext>
            </a:extLst>
          </p:cNvPr>
          <p:cNvSpPr/>
          <p:nvPr/>
        </p:nvSpPr>
        <p:spPr>
          <a:xfrm>
            <a:off x="413391" y="4061848"/>
            <a:ext cx="1340432" cy="369332"/>
          </a:xfrm>
          <a:prstGeom prst="rect">
            <a:avLst/>
          </a:prstGeom>
        </p:spPr>
        <p:txBody>
          <a:bodyPr wrap="none">
            <a:spAutoFit/>
          </a:bodyPr>
          <a:lstStyle/>
          <a:p>
            <a:r>
              <a:rPr lang="en-US" altLang="zh-CN" b="1" dirty="0"/>
              <a:t>Perceptron</a:t>
            </a:r>
            <a:endParaRPr lang="zh-CN" altLang="en-US" b="1" dirty="0"/>
          </a:p>
        </p:txBody>
      </p:sp>
      <p:sp>
        <p:nvSpPr>
          <p:cNvPr id="23" name="矩形 22">
            <a:hlinkClick r:id="rId5" action="ppaction://hlinksldjump"/>
            <a:extLst>
              <a:ext uri="{FF2B5EF4-FFF2-40B4-BE49-F238E27FC236}">
                <a16:creationId xmlns:a16="http://schemas.microsoft.com/office/drawing/2014/main" id="{A1585842-6DCC-41BD-B6E5-568136F80B2C}"/>
              </a:ext>
            </a:extLst>
          </p:cNvPr>
          <p:cNvSpPr/>
          <p:nvPr/>
        </p:nvSpPr>
        <p:spPr>
          <a:xfrm>
            <a:off x="-69749" y="2232178"/>
            <a:ext cx="3979672" cy="369332"/>
          </a:xfrm>
          <a:prstGeom prst="rect">
            <a:avLst/>
          </a:prstGeom>
        </p:spPr>
        <p:txBody>
          <a:bodyPr wrap="square">
            <a:spAutoFit/>
          </a:bodyPr>
          <a:lstStyle/>
          <a:p>
            <a:r>
              <a:rPr lang="en-US" altLang="zh-CN" b="1" dirty="0"/>
              <a:t>Can’t solve nonlinear problems</a:t>
            </a:r>
            <a:endParaRPr lang="zh-CN" altLang="en-US" b="1" dirty="0"/>
          </a:p>
        </p:txBody>
      </p:sp>
      <p:grpSp>
        <p:nvGrpSpPr>
          <p:cNvPr id="34" name="组合 33">
            <a:extLst>
              <a:ext uri="{FF2B5EF4-FFF2-40B4-BE49-F238E27FC236}">
                <a16:creationId xmlns:a16="http://schemas.microsoft.com/office/drawing/2014/main" id="{B9FD6B97-4754-4804-B761-55881ACEFFE2}"/>
              </a:ext>
            </a:extLst>
          </p:cNvPr>
          <p:cNvGrpSpPr/>
          <p:nvPr/>
        </p:nvGrpSpPr>
        <p:grpSpPr>
          <a:xfrm>
            <a:off x="6431488" y="5447858"/>
            <a:ext cx="582211" cy="503103"/>
            <a:chOff x="6431488" y="5447858"/>
            <a:chExt cx="582211" cy="503103"/>
          </a:xfrm>
        </p:grpSpPr>
        <p:sp>
          <p:nvSpPr>
            <p:cNvPr id="54" name="TextBox 149">
              <a:extLst>
                <a:ext uri="{FF2B5EF4-FFF2-40B4-BE49-F238E27FC236}">
                  <a16:creationId xmlns:a16="http://schemas.microsoft.com/office/drawing/2014/main" id="{4AABFE2A-111E-43E0-B2E0-D8B8727BAA4A}"/>
                </a:ext>
              </a:extLst>
            </p:cNvPr>
            <p:cNvSpPr txBox="1"/>
            <p:nvPr/>
          </p:nvSpPr>
          <p:spPr>
            <a:xfrm>
              <a:off x="6431488" y="5532010"/>
              <a:ext cx="582211" cy="307777"/>
            </a:xfrm>
            <a:prstGeom prst="rect">
              <a:avLst/>
            </a:prstGeom>
            <a:noFill/>
          </p:spPr>
          <p:txBody>
            <a:bodyPr wrap="none" rtlCol="0">
              <a:spAutoFit/>
            </a:bodyPr>
            <a:lstStyle/>
            <a:p>
              <a:r>
                <a:rPr lang="en-US" sz="1400" b="1" dirty="0">
                  <a:latin typeface="PT Sans" panose="020B0503020203020204"/>
                </a:rPr>
                <a:t>1986</a:t>
              </a:r>
              <a:endParaRPr lang="id-ID" sz="1400" b="1" dirty="0">
                <a:latin typeface="PT Sans" panose="020B0503020203020204"/>
              </a:endParaRPr>
            </a:p>
          </p:txBody>
        </p:sp>
        <p:sp>
          <p:nvSpPr>
            <p:cNvPr id="62" name="Oval 41">
              <a:extLst>
                <a:ext uri="{FF2B5EF4-FFF2-40B4-BE49-F238E27FC236}">
                  <a16:creationId xmlns:a16="http://schemas.microsoft.com/office/drawing/2014/main" id="{3A72E371-7B12-40F4-8D58-8B347D08B876}"/>
                </a:ext>
              </a:extLst>
            </p:cNvPr>
            <p:cNvSpPr/>
            <p:nvPr/>
          </p:nvSpPr>
          <p:spPr>
            <a:xfrm>
              <a:off x="6496832" y="5447858"/>
              <a:ext cx="481263" cy="503103"/>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grpSp>
      <p:grpSp>
        <p:nvGrpSpPr>
          <p:cNvPr id="33" name="组合 32">
            <a:extLst>
              <a:ext uri="{FF2B5EF4-FFF2-40B4-BE49-F238E27FC236}">
                <a16:creationId xmlns:a16="http://schemas.microsoft.com/office/drawing/2014/main" id="{04F2678F-54F2-458C-9B79-46B484F7A34E}"/>
              </a:ext>
            </a:extLst>
          </p:cNvPr>
          <p:cNvGrpSpPr/>
          <p:nvPr/>
        </p:nvGrpSpPr>
        <p:grpSpPr>
          <a:xfrm>
            <a:off x="2923895" y="2608066"/>
            <a:ext cx="582211" cy="503103"/>
            <a:chOff x="2923895" y="2608066"/>
            <a:chExt cx="582211" cy="503103"/>
          </a:xfrm>
        </p:grpSpPr>
        <p:sp>
          <p:nvSpPr>
            <p:cNvPr id="63" name="TextBox 149">
              <a:extLst>
                <a:ext uri="{FF2B5EF4-FFF2-40B4-BE49-F238E27FC236}">
                  <a16:creationId xmlns:a16="http://schemas.microsoft.com/office/drawing/2014/main" id="{D0FBDAC3-7F7D-4D52-9B7E-ADED346466A1}"/>
                </a:ext>
              </a:extLst>
            </p:cNvPr>
            <p:cNvSpPr txBox="1"/>
            <p:nvPr/>
          </p:nvSpPr>
          <p:spPr>
            <a:xfrm>
              <a:off x="2923895" y="2694071"/>
              <a:ext cx="582211" cy="307777"/>
            </a:xfrm>
            <a:prstGeom prst="rect">
              <a:avLst/>
            </a:prstGeom>
            <a:noFill/>
          </p:spPr>
          <p:txBody>
            <a:bodyPr wrap="none" rtlCol="0">
              <a:spAutoFit/>
            </a:bodyPr>
            <a:lstStyle/>
            <a:p>
              <a:r>
                <a:rPr lang="en-US" sz="1400" b="1" dirty="0">
                  <a:latin typeface="PT Sans" panose="020B0503020203020204"/>
                </a:rPr>
                <a:t>1969</a:t>
              </a:r>
              <a:endParaRPr lang="id-ID" sz="1400" b="1" dirty="0">
                <a:latin typeface="PT Sans" panose="020B0503020203020204"/>
              </a:endParaRPr>
            </a:p>
          </p:txBody>
        </p:sp>
        <p:sp>
          <p:nvSpPr>
            <p:cNvPr id="64" name="Oval 41">
              <a:extLst>
                <a:ext uri="{FF2B5EF4-FFF2-40B4-BE49-F238E27FC236}">
                  <a16:creationId xmlns:a16="http://schemas.microsoft.com/office/drawing/2014/main" id="{00B711B1-23EB-47F7-A504-4199A3F62028}"/>
                </a:ext>
              </a:extLst>
            </p:cNvPr>
            <p:cNvSpPr/>
            <p:nvPr/>
          </p:nvSpPr>
          <p:spPr>
            <a:xfrm>
              <a:off x="2974370" y="2608066"/>
              <a:ext cx="481263" cy="503103"/>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grpSp>
      <p:grpSp>
        <p:nvGrpSpPr>
          <p:cNvPr id="66" name="Group 2">
            <a:extLst>
              <a:ext uri="{FF2B5EF4-FFF2-40B4-BE49-F238E27FC236}">
                <a16:creationId xmlns:a16="http://schemas.microsoft.com/office/drawing/2014/main" id="{018F97ED-E2A3-422F-91C8-130850DDA13E}"/>
              </a:ext>
            </a:extLst>
          </p:cNvPr>
          <p:cNvGrpSpPr/>
          <p:nvPr/>
        </p:nvGrpSpPr>
        <p:grpSpPr>
          <a:xfrm rot="2634602" flipH="1">
            <a:off x="8192972" y="4063893"/>
            <a:ext cx="45719" cy="351497"/>
            <a:chOff x="6077893" y="1894350"/>
            <a:chExt cx="36214" cy="1552769"/>
          </a:xfrm>
        </p:grpSpPr>
        <p:cxnSp>
          <p:nvCxnSpPr>
            <p:cNvPr id="67" name="Straight Connector 14">
              <a:extLst>
                <a:ext uri="{FF2B5EF4-FFF2-40B4-BE49-F238E27FC236}">
                  <a16:creationId xmlns:a16="http://schemas.microsoft.com/office/drawing/2014/main" id="{5D8E952A-345A-4D1C-BEB1-81E3B7BC6599}"/>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24">
              <a:extLst>
                <a:ext uri="{FF2B5EF4-FFF2-40B4-BE49-F238E27FC236}">
                  <a16:creationId xmlns:a16="http://schemas.microsoft.com/office/drawing/2014/main" id="{D90D8793-B081-488D-A564-F1FD5C8293D9}"/>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69" name="Group 3">
            <a:extLst>
              <a:ext uri="{FF2B5EF4-FFF2-40B4-BE49-F238E27FC236}">
                <a16:creationId xmlns:a16="http://schemas.microsoft.com/office/drawing/2014/main" id="{96E729D6-B627-4F24-9E0F-DE1EA558C56D}"/>
              </a:ext>
            </a:extLst>
          </p:cNvPr>
          <p:cNvGrpSpPr/>
          <p:nvPr/>
        </p:nvGrpSpPr>
        <p:grpSpPr>
          <a:xfrm rot="2667194" flipH="1">
            <a:off x="7312645" y="4980204"/>
            <a:ext cx="45719" cy="361500"/>
            <a:chOff x="6077893" y="3583307"/>
            <a:chExt cx="36214" cy="1371599"/>
          </a:xfrm>
        </p:grpSpPr>
        <p:cxnSp>
          <p:nvCxnSpPr>
            <p:cNvPr id="70" name="Straight Connector 19">
              <a:extLst>
                <a:ext uri="{FF2B5EF4-FFF2-40B4-BE49-F238E27FC236}">
                  <a16:creationId xmlns:a16="http://schemas.microsoft.com/office/drawing/2014/main" id="{9316B254-F928-4693-B7A4-A1ED9D504DB3}"/>
                </a:ext>
              </a:extLst>
            </p:cNvPr>
            <p:cNvCxnSpPr/>
            <p:nvPr/>
          </p:nvCxnSpPr>
          <p:spPr>
            <a:xfrm>
              <a:off x="6114107"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25">
              <a:extLst>
                <a:ext uri="{FF2B5EF4-FFF2-40B4-BE49-F238E27FC236}">
                  <a16:creationId xmlns:a16="http://schemas.microsoft.com/office/drawing/2014/main" id="{D025042E-93F4-4388-9C5D-669A6F8335AF}"/>
                </a:ext>
              </a:extLst>
            </p:cNvPr>
            <p:cNvCxnSpPr/>
            <p:nvPr/>
          </p:nvCxnSpPr>
          <p:spPr>
            <a:xfrm>
              <a:off x="6077893"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72" name="Group 1">
            <a:extLst>
              <a:ext uri="{FF2B5EF4-FFF2-40B4-BE49-F238E27FC236}">
                <a16:creationId xmlns:a16="http://schemas.microsoft.com/office/drawing/2014/main" id="{CFE957A5-2555-4883-81E2-81F4AF29458E}"/>
              </a:ext>
            </a:extLst>
          </p:cNvPr>
          <p:cNvGrpSpPr/>
          <p:nvPr/>
        </p:nvGrpSpPr>
        <p:grpSpPr>
          <a:xfrm rot="6955491" flipH="1">
            <a:off x="10961052" y="2575964"/>
            <a:ext cx="45719" cy="3844758"/>
            <a:chOff x="6077893" y="0"/>
            <a:chExt cx="36214" cy="1767391"/>
          </a:xfrm>
        </p:grpSpPr>
        <p:cxnSp>
          <p:nvCxnSpPr>
            <p:cNvPr id="73" name="Straight Connector 43">
              <a:extLst>
                <a:ext uri="{FF2B5EF4-FFF2-40B4-BE49-F238E27FC236}">
                  <a16:creationId xmlns:a16="http://schemas.microsoft.com/office/drawing/2014/main" id="{652FEDA1-BF39-4173-B11A-3AB2F4E87970}"/>
                </a:ext>
              </a:extLst>
            </p:cNvPr>
            <p:cNvCxnSpPr/>
            <p:nvPr/>
          </p:nvCxnSpPr>
          <p:spPr>
            <a:xfrm>
              <a:off x="6114107" y="0"/>
              <a:ext cx="0" cy="1767391"/>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51">
              <a:extLst>
                <a:ext uri="{FF2B5EF4-FFF2-40B4-BE49-F238E27FC236}">
                  <a16:creationId xmlns:a16="http://schemas.microsoft.com/office/drawing/2014/main" id="{5898ECF8-A8AB-45A7-BB87-4060AA82E209}"/>
                </a:ext>
              </a:extLst>
            </p:cNvPr>
            <p:cNvCxnSpPr/>
            <p:nvPr/>
          </p:nvCxnSpPr>
          <p:spPr>
            <a:xfrm>
              <a:off x="6077893" y="0"/>
              <a:ext cx="0" cy="1767391"/>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79" name="Group 2">
            <a:extLst>
              <a:ext uri="{FF2B5EF4-FFF2-40B4-BE49-F238E27FC236}">
                <a16:creationId xmlns:a16="http://schemas.microsoft.com/office/drawing/2014/main" id="{2F5FDBD7-DB2C-4882-8A71-ED0E51B40D14}"/>
              </a:ext>
            </a:extLst>
          </p:cNvPr>
          <p:cNvGrpSpPr/>
          <p:nvPr/>
        </p:nvGrpSpPr>
        <p:grpSpPr>
          <a:xfrm rot="2713457" flipH="1">
            <a:off x="7758522" y="4422941"/>
            <a:ext cx="45719" cy="513953"/>
            <a:chOff x="6077893" y="1894350"/>
            <a:chExt cx="36214" cy="1552769"/>
          </a:xfrm>
        </p:grpSpPr>
        <p:cxnSp>
          <p:nvCxnSpPr>
            <p:cNvPr id="80" name="Straight Connector 14">
              <a:extLst>
                <a:ext uri="{FF2B5EF4-FFF2-40B4-BE49-F238E27FC236}">
                  <a16:creationId xmlns:a16="http://schemas.microsoft.com/office/drawing/2014/main" id="{A77BE645-6614-4388-B222-09F3B5C794F6}"/>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81" name="Straight Connector 24">
              <a:extLst>
                <a:ext uri="{FF2B5EF4-FFF2-40B4-BE49-F238E27FC236}">
                  <a16:creationId xmlns:a16="http://schemas.microsoft.com/office/drawing/2014/main" id="{86EDF2B8-A723-4E67-A0DD-4649D481693C}"/>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84967379-8A12-405D-99F3-BDC764ABB30D}"/>
              </a:ext>
            </a:extLst>
          </p:cNvPr>
          <p:cNvGrpSpPr/>
          <p:nvPr/>
        </p:nvGrpSpPr>
        <p:grpSpPr>
          <a:xfrm>
            <a:off x="8710210" y="3303355"/>
            <a:ext cx="582211" cy="503103"/>
            <a:chOff x="8710210" y="3303355"/>
            <a:chExt cx="582211" cy="503103"/>
          </a:xfrm>
        </p:grpSpPr>
        <p:sp>
          <p:nvSpPr>
            <p:cNvPr id="86" name="TextBox 149">
              <a:extLst>
                <a:ext uri="{FF2B5EF4-FFF2-40B4-BE49-F238E27FC236}">
                  <a16:creationId xmlns:a16="http://schemas.microsoft.com/office/drawing/2014/main" id="{5E60092B-5891-4C8D-8F79-6F2BA0D79719}"/>
                </a:ext>
              </a:extLst>
            </p:cNvPr>
            <p:cNvSpPr txBox="1"/>
            <p:nvPr/>
          </p:nvSpPr>
          <p:spPr>
            <a:xfrm>
              <a:off x="8710210" y="3387763"/>
              <a:ext cx="582211" cy="307777"/>
            </a:xfrm>
            <a:prstGeom prst="rect">
              <a:avLst/>
            </a:prstGeom>
            <a:noFill/>
          </p:spPr>
          <p:txBody>
            <a:bodyPr wrap="none" rtlCol="0">
              <a:spAutoFit/>
            </a:bodyPr>
            <a:lstStyle/>
            <a:p>
              <a:r>
                <a:rPr lang="en-US" sz="1400" b="1" dirty="0">
                  <a:latin typeface="PT Sans" panose="020B0503020203020204"/>
                </a:rPr>
                <a:t>1998</a:t>
              </a:r>
              <a:endParaRPr lang="id-ID" sz="1400" b="1" dirty="0">
                <a:latin typeface="PT Sans" panose="020B0503020203020204"/>
              </a:endParaRPr>
            </a:p>
          </p:txBody>
        </p:sp>
        <p:sp>
          <p:nvSpPr>
            <p:cNvPr id="88" name="Oval 41">
              <a:extLst>
                <a:ext uri="{FF2B5EF4-FFF2-40B4-BE49-F238E27FC236}">
                  <a16:creationId xmlns:a16="http://schemas.microsoft.com/office/drawing/2014/main" id="{1BD641CF-7841-41DB-8D72-4881C2C31613}"/>
                </a:ext>
              </a:extLst>
            </p:cNvPr>
            <p:cNvSpPr/>
            <p:nvPr/>
          </p:nvSpPr>
          <p:spPr>
            <a:xfrm>
              <a:off x="8765375" y="3303355"/>
              <a:ext cx="481263" cy="503103"/>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grpSp>
      <p:sp>
        <p:nvSpPr>
          <p:cNvPr id="91" name="矩形 90">
            <a:extLst>
              <a:ext uri="{FF2B5EF4-FFF2-40B4-BE49-F238E27FC236}">
                <a16:creationId xmlns:a16="http://schemas.microsoft.com/office/drawing/2014/main" id="{A5EADD95-D430-474E-9CEA-CE325EE252A3}"/>
              </a:ext>
            </a:extLst>
          </p:cNvPr>
          <p:cNvSpPr/>
          <p:nvPr/>
        </p:nvSpPr>
        <p:spPr>
          <a:xfrm>
            <a:off x="5480483" y="5846271"/>
            <a:ext cx="1090363" cy="646331"/>
          </a:xfrm>
          <a:prstGeom prst="rect">
            <a:avLst/>
          </a:prstGeom>
        </p:spPr>
        <p:txBody>
          <a:bodyPr wrap="none">
            <a:spAutoFit/>
          </a:bodyPr>
          <a:lstStyle/>
          <a:p>
            <a:r>
              <a:rPr lang="en-US" altLang="zh-CN" b="1" dirty="0">
                <a:hlinkClick r:id="rId6" action="ppaction://hlinksldjump"/>
              </a:rPr>
              <a:t>.MLP-BP</a:t>
            </a:r>
            <a:endParaRPr lang="en-US" altLang="zh-CN" b="1" dirty="0"/>
          </a:p>
          <a:p>
            <a:r>
              <a:rPr lang="en-US" altLang="zh-CN" b="1" dirty="0">
                <a:hlinkClick r:id="rId7" action="ppaction://hlinksldjump"/>
              </a:rPr>
              <a:t>.RBM</a:t>
            </a:r>
            <a:endParaRPr lang="zh-CN" altLang="en-US" b="1" dirty="0"/>
          </a:p>
        </p:txBody>
      </p:sp>
      <p:sp>
        <p:nvSpPr>
          <p:cNvPr id="30" name="矩形 29">
            <a:extLst>
              <a:ext uri="{FF2B5EF4-FFF2-40B4-BE49-F238E27FC236}">
                <a16:creationId xmlns:a16="http://schemas.microsoft.com/office/drawing/2014/main" id="{BCA2DBEE-454C-438D-8E5A-9F55BCAA0F0E}"/>
              </a:ext>
            </a:extLst>
          </p:cNvPr>
          <p:cNvSpPr/>
          <p:nvPr/>
        </p:nvSpPr>
        <p:spPr>
          <a:xfrm>
            <a:off x="7615062" y="4960972"/>
            <a:ext cx="1838386" cy="646331"/>
          </a:xfrm>
          <a:prstGeom prst="rect">
            <a:avLst/>
          </a:prstGeom>
        </p:spPr>
        <p:txBody>
          <a:bodyPr wrap="square">
            <a:spAutoFit/>
          </a:bodyPr>
          <a:lstStyle/>
          <a:p>
            <a:r>
              <a:rPr lang="en-US" altLang="zh-CN" b="1" dirty="0">
                <a:hlinkClick r:id="rId8" action="ppaction://hlinksldjump"/>
              </a:rPr>
              <a:t>. DLP</a:t>
            </a:r>
            <a:endParaRPr lang="en-US" altLang="zh-CN" b="1" dirty="0"/>
          </a:p>
          <a:p>
            <a:r>
              <a:rPr lang="en-US" altLang="zh-CN" b="1" dirty="0">
                <a:hlinkClick r:id="rId9" action="ppaction://hlinksldjump"/>
              </a:rPr>
              <a:t>. </a:t>
            </a:r>
            <a:r>
              <a:rPr lang="en-US" altLang="zh-CN" b="1" dirty="0" err="1">
                <a:hlinkClick r:id="rId9" action="ppaction://hlinksldjump"/>
              </a:rPr>
              <a:t>LeNet</a:t>
            </a:r>
            <a:r>
              <a:rPr lang="en-US" altLang="zh-CN" b="1" dirty="0">
                <a:hlinkClick r:id="rId9" action="ppaction://hlinksldjump"/>
              </a:rPr>
              <a:t>(CNN)</a:t>
            </a:r>
            <a:endParaRPr lang="zh-CN" altLang="en-US" b="1" dirty="0"/>
          </a:p>
        </p:txBody>
      </p:sp>
      <p:grpSp>
        <p:nvGrpSpPr>
          <p:cNvPr id="50" name="组合 49">
            <a:extLst>
              <a:ext uri="{FF2B5EF4-FFF2-40B4-BE49-F238E27FC236}">
                <a16:creationId xmlns:a16="http://schemas.microsoft.com/office/drawing/2014/main" id="{B9637270-EFA2-4E22-8F9F-CB8A6A739FB0}"/>
              </a:ext>
            </a:extLst>
          </p:cNvPr>
          <p:cNvGrpSpPr/>
          <p:nvPr/>
        </p:nvGrpSpPr>
        <p:grpSpPr>
          <a:xfrm>
            <a:off x="7567341" y="3799135"/>
            <a:ext cx="1114351" cy="307777"/>
            <a:chOff x="7567341" y="3799135"/>
            <a:chExt cx="1114351" cy="307777"/>
          </a:xfrm>
        </p:grpSpPr>
        <p:sp>
          <p:nvSpPr>
            <p:cNvPr id="115" name="TextBox 149">
              <a:extLst>
                <a:ext uri="{FF2B5EF4-FFF2-40B4-BE49-F238E27FC236}">
                  <a16:creationId xmlns:a16="http://schemas.microsoft.com/office/drawing/2014/main" id="{A8DE7F1A-E4ED-4BBF-A4F8-5EC99206CA20}"/>
                </a:ext>
              </a:extLst>
            </p:cNvPr>
            <p:cNvSpPr txBox="1"/>
            <p:nvPr/>
          </p:nvSpPr>
          <p:spPr>
            <a:xfrm>
              <a:off x="7567341" y="3799135"/>
              <a:ext cx="582211" cy="307777"/>
            </a:xfrm>
            <a:prstGeom prst="rect">
              <a:avLst/>
            </a:prstGeom>
            <a:noFill/>
          </p:spPr>
          <p:txBody>
            <a:bodyPr wrap="none" rtlCol="0">
              <a:spAutoFit/>
            </a:bodyPr>
            <a:lstStyle/>
            <a:p>
              <a:r>
                <a:rPr lang="en-US" sz="1400" b="1" dirty="0">
                  <a:latin typeface="PT Sans" panose="020B0503020203020204"/>
                </a:rPr>
                <a:t>1997</a:t>
              </a:r>
              <a:endParaRPr lang="id-ID" sz="1400" b="1" dirty="0">
                <a:latin typeface="PT Sans" panose="020B0503020203020204"/>
              </a:endParaRPr>
            </a:p>
          </p:txBody>
        </p:sp>
        <p:grpSp>
          <p:nvGrpSpPr>
            <p:cNvPr id="117" name="组合 116">
              <a:extLst>
                <a:ext uri="{FF2B5EF4-FFF2-40B4-BE49-F238E27FC236}">
                  <a16:creationId xmlns:a16="http://schemas.microsoft.com/office/drawing/2014/main" id="{E38704AB-53DD-4391-B74E-94EC88AD304A}"/>
                </a:ext>
              </a:extLst>
            </p:cNvPr>
            <p:cNvGrpSpPr/>
            <p:nvPr/>
          </p:nvGrpSpPr>
          <p:grpSpPr>
            <a:xfrm>
              <a:off x="8179453" y="3914651"/>
              <a:ext cx="502239" cy="136188"/>
              <a:chOff x="7521914" y="5675772"/>
              <a:chExt cx="502239" cy="136188"/>
            </a:xfrm>
          </p:grpSpPr>
          <p:sp>
            <p:nvSpPr>
              <p:cNvPr id="118" name="Oval 40">
                <a:extLst>
                  <a:ext uri="{FF2B5EF4-FFF2-40B4-BE49-F238E27FC236}">
                    <a16:creationId xmlns:a16="http://schemas.microsoft.com/office/drawing/2014/main" id="{04A14719-2ACB-4590-9A97-030C3F0D8306}"/>
                  </a:ext>
                </a:extLst>
              </p:cNvPr>
              <p:cNvSpPr/>
              <p:nvPr/>
            </p:nvSpPr>
            <p:spPr>
              <a:xfrm>
                <a:off x="7697923" y="5675772"/>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19" name="Isosceles Triangle 59">
                <a:extLst>
                  <a:ext uri="{FF2B5EF4-FFF2-40B4-BE49-F238E27FC236}">
                    <a16:creationId xmlns:a16="http://schemas.microsoft.com/office/drawing/2014/main" id="{2DB966C9-F916-4ECD-8158-17930FDBF45E}"/>
                  </a:ext>
                </a:extLst>
              </p:cNvPr>
              <p:cNvSpPr/>
              <p:nvPr/>
            </p:nvSpPr>
            <p:spPr>
              <a:xfrm rot="16200000" flipH="1">
                <a:off x="7545389" y="5689826"/>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20" name="Isosceles Triangle 58">
                <a:extLst>
                  <a:ext uri="{FF2B5EF4-FFF2-40B4-BE49-F238E27FC236}">
                    <a16:creationId xmlns:a16="http://schemas.microsoft.com/office/drawing/2014/main" id="{C7ADAA54-0A23-4347-BAB7-4629C4558CEA}"/>
                  </a:ext>
                </a:extLst>
              </p:cNvPr>
              <p:cNvSpPr/>
              <p:nvPr/>
            </p:nvSpPr>
            <p:spPr>
              <a:xfrm rot="5400000">
                <a:off x="7931418" y="5705020"/>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grpSp>
      </p:grpSp>
      <p:grpSp>
        <p:nvGrpSpPr>
          <p:cNvPr id="49" name="组合 48">
            <a:extLst>
              <a:ext uri="{FF2B5EF4-FFF2-40B4-BE49-F238E27FC236}">
                <a16:creationId xmlns:a16="http://schemas.microsoft.com/office/drawing/2014/main" id="{88309D05-CA80-4DBD-BA09-6A727C3E735C}"/>
              </a:ext>
            </a:extLst>
          </p:cNvPr>
          <p:cNvGrpSpPr/>
          <p:nvPr/>
        </p:nvGrpSpPr>
        <p:grpSpPr>
          <a:xfrm>
            <a:off x="7157777" y="4242993"/>
            <a:ext cx="1109743" cy="307777"/>
            <a:chOff x="7157777" y="4242993"/>
            <a:chExt cx="1109743" cy="307777"/>
          </a:xfrm>
        </p:grpSpPr>
        <p:grpSp>
          <p:nvGrpSpPr>
            <p:cNvPr id="82" name="组合 81">
              <a:extLst>
                <a:ext uri="{FF2B5EF4-FFF2-40B4-BE49-F238E27FC236}">
                  <a16:creationId xmlns:a16="http://schemas.microsoft.com/office/drawing/2014/main" id="{77048C7D-6AB7-4235-A9AB-6C1F44017042}"/>
                </a:ext>
              </a:extLst>
            </p:cNvPr>
            <p:cNvGrpSpPr/>
            <p:nvPr/>
          </p:nvGrpSpPr>
          <p:grpSpPr>
            <a:xfrm>
              <a:off x="7765281" y="4368535"/>
              <a:ext cx="502239" cy="136188"/>
              <a:chOff x="7521914" y="5675772"/>
              <a:chExt cx="502239" cy="136188"/>
            </a:xfrm>
          </p:grpSpPr>
          <p:sp>
            <p:nvSpPr>
              <p:cNvPr id="83" name="Oval 40">
                <a:extLst>
                  <a:ext uri="{FF2B5EF4-FFF2-40B4-BE49-F238E27FC236}">
                    <a16:creationId xmlns:a16="http://schemas.microsoft.com/office/drawing/2014/main" id="{5E7801AB-8F68-461E-9AD7-3F170B14F8CF}"/>
                  </a:ext>
                </a:extLst>
              </p:cNvPr>
              <p:cNvSpPr/>
              <p:nvPr/>
            </p:nvSpPr>
            <p:spPr>
              <a:xfrm>
                <a:off x="7697923" y="5675772"/>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84" name="Isosceles Triangle 59">
                <a:extLst>
                  <a:ext uri="{FF2B5EF4-FFF2-40B4-BE49-F238E27FC236}">
                    <a16:creationId xmlns:a16="http://schemas.microsoft.com/office/drawing/2014/main" id="{B631A5DE-5EF1-42D7-8D8B-B0E407220F0D}"/>
                  </a:ext>
                </a:extLst>
              </p:cNvPr>
              <p:cNvSpPr/>
              <p:nvPr/>
            </p:nvSpPr>
            <p:spPr>
              <a:xfrm rot="16200000" flipH="1">
                <a:off x="7545389" y="5689826"/>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85" name="Isosceles Triangle 58">
                <a:extLst>
                  <a:ext uri="{FF2B5EF4-FFF2-40B4-BE49-F238E27FC236}">
                    <a16:creationId xmlns:a16="http://schemas.microsoft.com/office/drawing/2014/main" id="{87F02D22-4930-4166-A244-EB8CF3D262BE}"/>
                  </a:ext>
                </a:extLst>
              </p:cNvPr>
              <p:cNvSpPr/>
              <p:nvPr/>
            </p:nvSpPr>
            <p:spPr>
              <a:xfrm rot="5400000">
                <a:off x="7931418" y="5705020"/>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grpSp>
        <p:sp>
          <p:nvSpPr>
            <p:cNvPr id="121" name="TextBox 149">
              <a:extLst>
                <a:ext uri="{FF2B5EF4-FFF2-40B4-BE49-F238E27FC236}">
                  <a16:creationId xmlns:a16="http://schemas.microsoft.com/office/drawing/2014/main" id="{28508934-ABBD-4C30-B887-69CC7F2F5E3D}"/>
                </a:ext>
              </a:extLst>
            </p:cNvPr>
            <p:cNvSpPr txBox="1"/>
            <p:nvPr/>
          </p:nvSpPr>
          <p:spPr>
            <a:xfrm>
              <a:off x="7157777" y="4242993"/>
              <a:ext cx="582211" cy="307777"/>
            </a:xfrm>
            <a:prstGeom prst="rect">
              <a:avLst/>
            </a:prstGeom>
            <a:noFill/>
          </p:spPr>
          <p:txBody>
            <a:bodyPr wrap="none" rtlCol="0">
              <a:spAutoFit/>
            </a:bodyPr>
            <a:lstStyle/>
            <a:p>
              <a:r>
                <a:rPr lang="en-US" sz="1400" b="1" dirty="0">
                  <a:latin typeface="PT Sans" panose="020B0503020203020204"/>
                </a:rPr>
                <a:t>1990</a:t>
              </a:r>
              <a:endParaRPr lang="id-ID" sz="1400" b="1" dirty="0">
                <a:latin typeface="PT Sans" panose="020B0503020203020204"/>
              </a:endParaRPr>
            </a:p>
          </p:txBody>
        </p:sp>
      </p:grpSp>
      <p:sp>
        <p:nvSpPr>
          <p:cNvPr id="131" name="矩形 130">
            <a:hlinkClick r:id="rId10" action="ppaction://hlinksldjump"/>
            <a:extLst>
              <a:ext uri="{FF2B5EF4-FFF2-40B4-BE49-F238E27FC236}">
                <a16:creationId xmlns:a16="http://schemas.microsoft.com/office/drawing/2014/main" id="{3FDD0D56-7BF1-408D-A2D4-6BFA53FB9C42}"/>
              </a:ext>
            </a:extLst>
          </p:cNvPr>
          <p:cNvSpPr/>
          <p:nvPr/>
        </p:nvSpPr>
        <p:spPr>
          <a:xfrm>
            <a:off x="8232300" y="4443634"/>
            <a:ext cx="681597" cy="369332"/>
          </a:xfrm>
          <a:prstGeom prst="rect">
            <a:avLst/>
          </a:prstGeom>
        </p:spPr>
        <p:txBody>
          <a:bodyPr wrap="none">
            <a:spAutoFit/>
          </a:bodyPr>
          <a:lstStyle/>
          <a:p>
            <a:r>
              <a:rPr lang="en-US" altLang="zh-CN" b="1" dirty="0"/>
              <a:t>RNN</a:t>
            </a:r>
            <a:endParaRPr lang="zh-CN" altLang="en-US" b="1" dirty="0"/>
          </a:p>
        </p:txBody>
      </p:sp>
      <p:grpSp>
        <p:nvGrpSpPr>
          <p:cNvPr id="132" name="Group 2">
            <a:extLst>
              <a:ext uri="{FF2B5EF4-FFF2-40B4-BE49-F238E27FC236}">
                <a16:creationId xmlns:a16="http://schemas.microsoft.com/office/drawing/2014/main" id="{B990E00A-0EFD-4C72-88AE-8182AEA83D3C}"/>
              </a:ext>
            </a:extLst>
          </p:cNvPr>
          <p:cNvGrpSpPr/>
          <p:nvPr/>
        </p:nvGrpSpPr>
        <p:grpSpPr>
          <a:xfrm rot="2634602" flipH="1">
            <a:off x="8616411" y="3588567"/>
            <a:ext cx="45719" cy="351497"/>
            <a:chOff x="6077893" y="1894350"/>
            <a:chExt cx="36214" cy="1552769"/>
          </a:xfrm>
        </p:grpSpPr>
        <p:cxnSp>
          <p:nvCxnSpPr>
            <p:cNvPr id="133" name="Straight Connector 14">
              <a:extLst>
                <a:ext uri="{FF2B5EF4-FFF2-40B4-BE49-F238E27FC236}">
                  <a16:creationId xmlns:a16="http://schemas.microsoft.com/office/drawing/2014/main" id="{6BAA5F7E-C9B1-4EEA-9D5B-1079C38060C4}"/>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24">
              <a:extLst>
                <a:ext uri="{FF2B5EF4-FFF2-40B4-BE49-F238E27FC236}">
                  <a16:creationId xmlns:a16="http://schemas.microsoft.com/office/drawing/2014/main" id="{D6745FED-0F8F-4739-A747-3A83B266462F}"/>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sp>
        <p:nvSpPr>
          <p:cNvPr id="157" name="矩形 156">
            <a:extLst>
              <a:ext uri="{FF2B5EF4-FFF2-40B4-BE49-F238E27FC236}">
                <a16:creationId xmlns:a16="http://schemas.microsoft.com/office/drawing/2014/main" id="{B1C6082B-339A-4834-A08B-4ECFDCEF989C}"/>
              </a:ext>
            </a:extLst>
          </p:cNvPr>
          <p:cNvSpPr/>
          <p:nvPr/>
        </p:nvSpPr>
        <p:spPr>
          <a:xfrm>
            <a:off x="7797482" y="2857521"/>
            <a:ext cx="2183611" cy="369332"/>
          </a:xfrm>
          <a:prstGeom prst="rect">
            <a:avLst/>
          </a:prstGeom>
        </p:spPr>
        <p:txBody>
          <a:bodyPr wrap="none">
            <a:spAutoFit/>
          </a:bodyPr>
          <a:lstStyle/>
          <a:p>
            <a:r>
              <a:rPr lang="en-US" altLang="zh-CN" b="1" dirty="0"/>
              <a:t>A seven-layer CNN</a:t>
            </a:r>
            <a:endParaRPr lang="zh-CN" altLang="en-US" b="1" dirty="0"/>
          </a:p>
        </p:txBody>
      </p:sp>
      <p:sp>
        <p:nvSpPr>
          <p:cNvPr id="158" name="TextBox 102">
            <a:extLst>
              <a:ext uri="{FF2B5EF4-FFF2-40B4-BE49-F238E27FC236}">
                <a16:creationId xmlns:a16="http://schemas.microsoft.com/office/drawing/2014/main" id="{B8E1F0C0-1B32-4A98-B4DE-AB1D45617B52}"/>
              </a:ext>
            </a:extLst>
          </p:cNvPr>
          <p:cNvSpPr txBox="1"/>
          <p:nvPr/>
        </p:nvSpPr>
        <p:spPr>
          <a:xfrm>
            <a:off x="188897" y="354666"/>
            <a:ext cx="6634418" cy="584775"/>
          </a:xfrm>
          <a:prstGeom prst="rect">
            <a:avLst/>
          </a:prstGeom>
          <a:noFill/>
        </p:spPr>
        <p:txBody>
          <a:bodyPr wrap="square" rtlCol="0">
            <a:spAutoFit/>
          </a:bodyPr>
          <a:lstStyle/>
          <a:p>
            <a:r>
              <a:rPr lang="en-US" sz="3200" dirty="0">
                <a:solidFill>
                  <a:srgbClr val="C00000"/>
                </a:solidFill>
                <a:latin typeface="Raleway" panose="020B0003030101060003" pitchFamily="34" charset="0"/>
              </a:rPr>
              <a:t>Development of Neural Networks</a:t>
            </a:r>
          </a:p>
        </p:txBody>
      </p:sp>
      <p:sp>
        <p:nvSpPr>
          <p:cNvPr id="168" name="矩形 167">
            <a:hlinkClick r:id="rId11" action="ppaction://hlinksldjump"/>
            <a:extLst>
              <a:ext uri="{FF2B5EF4-FFF2-40B4-BE49-F238E27FC236}">
                <a16:creationId xmlns:a16="http://schemas.microsoft.com/office/drawing/2014/main" id="{03F7113E-3700-4EAF-AE79-B90A2AA3F403}"/>
              </a:ext>
            </a:extLst>
          </p:cNvPr>
          <p:cNvSpPr/>
          <p:nvPr/>
        </p:nvSpPr>
        <p:spPr>
          <a:xfrm>
            <a:off x="8779011" y="3865030"/>
            <a:ext cx="761747" cy="369332"/>
          </a:xfrm>
          <a:prstGeom prst="rect">
            <a:avLst/>
          </a:prstGeom>
        </p:spPr>
        <p:txBody>
          <a:bodyPr wrap="none">
            <a:spAutoFit/>
          </a:bodyPr>
          <a:lstStyle/>
          <a:p>
            <a:r>
              <a:rPr lang="en-US" altLang="zh-CN" b="1" dirty="0"/>
              <a:t>LSTM</a:t>
            </a:r>
            <a:endParaRPr lang="zh-CN" altLang="en-US" b="1" dirty="0"/>
          </a:p>
        </p:txBody>
      </p:sp>
      <p:grpSp>
        <p:nvGrpSpPr>
          <p:cNvPr id="106" name="Group 2">
            <a:extLst>
              <a:ext uri="{FF2B5EF4-FFF2-40B4-BE49-F238E27FC236}">
                <a16:creationId xmlns:a16="http://schemas.microsoft.com/office/drawing/2014/main" id="{658DB459-ADC3-42E1-9BD9-A3CDA237E508}"/>
              </a:ext>
            </a:extLst>
          </p:cNvPr>
          <p:cNvGrpSpPr/>
          <p:nvPr/>
        </p:nvGrpSpPr>
        <p:grpSpPr>
          <a:xfrm rot="18474091" flipH="1">
            <a:off x="3795901" y="2922047"/>
            <a:ext cx="45719" cy="996975"/>
            <a:chOff x="6077893" y="1894350"/>
            <a:chExt cx="36214" cy="1552769"/>
          </a:xfrm>
        </p:grpSpPr>
        <p:cxnSp>
          <p:nvCxnSpPr>
            <p:cNvPr id="107" name="Straight Connector 14">
              <a:extLst>
                <a:ext uri="{FF2B5EF4-FFF2-40B4-BE49-F238E27FC236}">
                  <a16:creationId xmlns:a16="http://schemas.microsoft.com/office/drawing/2014/main" id="{0F963EA8-BD4F-445D-91C3-2DC4086E0694}"/>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24">
              <a:extLst>
                <a:ext uri="{FF2B5EF4-FFF2-40B4-BE49-F238E27FC236}">
                  <a16:creationId xmlns:a16="http://schemas.microsoft.com/office/drawing/2014/main" id="{B2355A8B-FB13-41B5-BF43-BA349DA7BB9A}"/>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id="{7C13FEBE-3800-4A4A-98AE-F1549837A684}"/>
              </a:ext>
            </a:extLst>
          </p:cNvPr>
          <p:cNvGrpSpPr/>
          <p:nvPr/>
        </p:nvGrpSpPr>
        <p:grpSpPr>
          <a:xfrm>
            <a:off x="5290021" y="4678062"/>
            <a:ext cx="1033220" cy="307777"/>
            <a:chOff x="1957185" y="4124741"/>
            <a:chExt cx="1033220" cy="307777"/>
          </a:xfrm>
        </p:grpSpPr>
        <p:sp>
          <p:nvSpPr>
            <p:cNvPr id="116" name="Oval 16">
              <a:extLst>
                <a:ext uri="{FF2B5EF4-FFF2-40B4-BE49-F238E27FC236}">
                  <a16:creationId xmlns:a16="http://schemas.microsoft.com/office/drawing/2014/main" id="{D26FA71B-DAE8-4BA8-AD3C-4C1AE7E4D351}"/>
                </a:ext>
              </a:extLst>
            </p:cNvPr>
            <p:cNvSpPr/>
            <p:nvPr/>
          </p:nvSpPr>
          <p:spPr>
            <a:xfrm>
              <a:off x="2117572" y="4215515"/>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22" name="Isosceles Triangle 59">
              <a:extLst>
                <a:ext uri="{FF2B5EF4-FFF2-40B4-BE49-F238E27FC236}">
                  <a16:creationId xmlns:a16="http://schemas.microsoft.com/office/drawing/2014/main" id="{4C464EBE-FC16-4165-8C1A-89D2A5A34C19}"/>
                </a:ext>
              </a:extLst>
            </p:cNvPr>
            <p:cNvSpPr/>
            <p:nvPr/>
          </p:nvSpPr>
          <p:spPr>
            <a:xfrm rot="16200000" flipH="1">
              <a:off x="1980660" y="424059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23" name="Isosceles Triangle 58">
              <a:extLst>
                <a:ext uri="{FF2B5EF4-FFF2-40B4-BE49-F238E27FC236}">
                  <a16:creationId xmlns:a16="http://schemas.microsoft.com/office/drawing/2014/main" id="{3CB368B2-21F5-44F5-89A7-FC112D40C7FE}"/>
                </a:ext>
              </a:extLst>
            </p:cNvPr>
            <p:cNvSpPr/>
            <p:nvPr/>
          </p:nvSpPr>
          <p:spPr>
            <a:xfrm rot="5400000">
              <a:off x="2332487" y="4246718"/>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24" name="TextBox 149">
              <a:extLst>
                <a:ext uri="{FF2B5EF4-FFF2-40B4-BE49-F238E27FC236}">
                  <a16:creationId xmlns:a16="http://schemas.microsoft.com/office/drawing/2014/main" id="{7468994B-2B2A-4D05-9D67-834284578802}"/>
                </a:ext>
              </a:extLst>
            </p:cNvPr>
            <p:cNvSpPr txBox="1"/>
            <p:nvPr/>
          </p:nvSpPr>
          <p:spPr>
            <a:xfrm>
              <a:off x="2408194" y="4124741"/>
              <a:ext cx="582211" cy="307777"/>
            </a:xfrm>
            <a:prstGeom prst="rect">
              <a:avLst/>
            </a:prstGeom>
            <a:noFill/>
          </p:spPr>
          <p:txBody>
            <a:bodyPr wrap="none" rtlCol="0">
              <a:spAutoFit/>
            </a:bodyPr>
            <a:lstStyle/>
            <a:p>
              <a:r>
                <a:rPr lang="en-US" sz="1400" b="1" dirty="0">
                  <a:latin typeface="PT Sans" panose="020B0503020203020204"/>
                </a:rPr>
                <a:t>1982</a:t>
              </a:r>
              <a:endParaRPr lang="id-ID" sz="1400" b="1" dirty="0">
                <a:latin typeface="PT Sans" panose="020B0503020203020204"/>
              </a:endParaRPr>
            </a:p>
          </p:txBody>
        </p:sp>
      </p:grpSp>
      <p:grpSp>
        <p:nvGrpSpPr>
          <p:cNvPr id="125" name="Group 2">
            <a:extLst>
              <a:ext uri="{FF2B5EF4-FFF2-40B4-BE49-F238E27FC236}">
                <a16:creationId xmlns:a16="http://schemas.microsoft.com/office/drawing/2014/main" id="{3235DA5E-0520-40AA-83E3-E53732955F77}"/>
              </a:ext>
            </a:extLst>
          </p:cNvPr>
          <p:cNvGrpSpPr/>
          <p:nvPr/>
        </p:nvGrpSpPr>
        <p:grpSpPr>
          <a:xfrm rot="7672831">
            <a:off x="6317981" y="5282962"/>
            <a:ext cx="45719" cy="413946"/>
            <a:chOff x="6077893" y="1894350"/>
            <a:chExt cx="36214" cy="1552769"/>
          </a:xfrm>
        </p:grpSpPr>
        <p:cxnSp>
          <p:nvCxnSpPr>
            <p:cNvPr id="126" name="Straight Connector 14">
              <a:extLst>
                <a:ext uri="{FF2B5EF4-FFF2-40B4-BE49-F238E27FC236}">
                  <a16:creationId xmlns:a16="http://schemas.microsoft.com/office/drawing/2014/main" id="{57F36634-5D46-41F1-8906-99711E3E14AC}"/>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24">
              <a:extLst>
                <a:ext uri="{FF2B5EF4-FFF2-40B4-BE49-F238E27FC236}">
                  <a16:creationId xmlns:a16="http://schemas.microsoft.com/office/drawing/2014/main" id="{57547287-18CF-4B9E-BAEA-3D93E0C1133D}"/>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sp>
        <p:nvSpPr>
          <p:cNvPr id="9" name="矩形 8">
            <a:hlinkClick r:id="rId12" action="ppaction://hlinksldjump"/>
            <a:extLst>
              <a:ext uri="{FF2B5EF4-FFF2-40B4-BE49-F238E27FC236}">
                <a16:creationId xmlns:a16="http://schemas.microsoft.com/office/drawing/2014/main" id="{6A2572CA-C880-4449-ACBA-E05C30C2626E}"/>
              </a:ext>
            </a:extLst>
          </p:cNvPr>
          <p:cNvSpPr/>
          <p:nvPr/>
        </p:nvSpPr>
        <p:spPr>
          <a:xfrm>
            <a:off x="4549798" y="4676502"/>
            <a:ext cx="530915" cy="369332"/>
          </a:xfrm>
          <a:prstGeom prst="rect">
            <a:avLst/>
          </a:prstGeom>
        </p:spPr>
        <p:txBody>
          <a:bodyPr wrap="none">
            <a:spAutoFit/>
          </a:bodyPr>
          <a:lstStyle/>
          <a:p>
            <a:pPr lvl="0"/>
            <a:r>
              <a:rPr lang="en-US" altLang="zh-CN" b="1" dirty="0">
                <a:latin typeface="+mn-ea"/>
              </a:rPr>
              <a:t>HN</a:t>
            </a:r>
            <a:endParaRPr lang="zh-CN" altLang="en-US" b="1" dirty="0"/>
          </a:p>
        </p:txBody>
      </p:sp>
      <p:grpSp>
        <p:nvGrpSpPr>
          <p:cNvPr id="128" name="组合 127">
            <a:extLst>
              <a:ext uri="{FF2B5EF4-FFF2-40B4-BE49-F238E27FC236}">
                <a16:creationId xmlns:a16="http://schemas.microsoft.com/office/drawing/2014/main" id="{8CAF3533-0351-411D-80A0-7852A31A2E42}"/>
              </a:ext>
            </a:extLst>
          </p:cNvPr>
          <p:cNvGrpSpPr/>
          <p:nvPr/>
        </p:nvGrpSpPr>
        <p:grpSpPr>
          <a:xfrm>
            <a:off x="4013153" y="3627731"/>
            <a:ext cx="1033220" cy="307777"/>
            <a:chOff x="1957185" y="4124741"/>
            <a:chExt cx="1033220" cy="307777"/>
          </a:xfrm>
        </p:grpSpPr>
        <p:sp>
          <p:nvSpPr>
            <p:cNvPr id="129" name="Oval 16">
              <a:extLst>
                <a:ext uri="{FF2B5EF4-FFF2-40B4-BE49-F238E27FC236}">
                  <a16:creationId xmlns:a16="http://schemas.microsoft.com/office/drawing/2014/main" id="{8957269D-E546-4596-9A34-9ABEC0D0E252}"/>
                </a:ext>
              </a:extLst>
            </p:cNvPr>
            <p:cNvSpPr/>
            <p:nvPr/>
          </p:nvSpPr>
          <p:spPr>
            <a:xfrm>
              <a:off x="2117572" y="4215515"/>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30" name="Isosceles Triangle 59">
              <a:extLst>
                <a:ext uri="{FF2B5EF4-FFF2-40B4-BE49-F238E27FC236}">
                  <a16:creationId xmlns:a16="http://schemas.microsoft.com/office/drawing/2014/main" id="{AC18D2F4-36BE-40D3-87E5-22B6ABB7556A}"/>
                </a:ext>
              </a:extLst>
            </p:cNvPr>
            <p:cNvSpPr/>
            <p:nvPr/>
          </p:nvSpPr>
          <p:spPr>
            <a:xfrm rot="16200000" flipH="1">
              <a:off x="1980660" y="424059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35" name="Isosceles Triangle 58">
              <a:extLst>
                <a:ext uri="{FF2B5EF4-FFF2-40B4-BE49-F238E27FC236}">
                  <a16:creationId xmlns:a16="http://schemas.microsoft.com/office/drawing/2014/main" id="{3246D32C-E41F-468D-BE2D-8EFEA3D0C52A}"/>
                </a:ext>
              </a:extLst>
            </p:cNvPr>
            <p:cNvSpPr/>
            <p:nvPr/>
          </p:nvSpPr>
          <p:spPr>
            <a:xfrm rot="5400000">
              <a:off x="2332487" y="4246718"/>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38" name="TextBox 149">
              <a:extLst>
                <a:ext uri="{FF2B5EF4-FFF2-40B4-BE49-F238E27FC236}">
                  <a16:creationId xmlns:a16="http://schemas.microsoft.com/office/drawing/2014/main" id="{1B7D9FF8-D9F9-47B8-B4DA-81FDE1B7CADF}"/>
                </a:ext>
              </a:extLst>
            </p:cNvPr>
            <p:cNvSpPr txBox="1"/>
            <p:nvPr/>
          </p:nvSpPr>
          <p:spPr>
            <a:xfrm>
              <a:off x="2408194" y="4124741"/>
              <a:ext cx="582211" cy="307777"/>
            </a:xfrm>
            <a:prstGeom prst="rect">
              <a:avLst/>
            </a:prstGeom>
            <a:noFill/>
          </p:spPr>
          <p:txBody>
            <a:bodyPr wrap="none" rtlCol="0">
              <a:spAutoFit/>
            </a:bodyPr>
            <a:lstStyle/>
            <a:p>
              <a:r>
                <a:rPr lang="en-US" sz="1400" b="1" dirty="0">
                  <a:latin typeface="PT Sans" panose="020B0503020203020204"/>
                </a:rPr>
                <a:t>1972</a:t>
              </a:r>
              <a:endParaRPr lang="id-ID" sz="1400" b="1" dirty="0">
                <a:latin typeface="PT Sans" panose="020B0503020203020204"/>
              </a:endParaRPr>
            </a:p>
          </p:txBody>
        </p:sp>
      </p:grpSp>
      <p:grpSp>
        <p:nvGrpSpPr>
          <p:cNvPr id="139" name="Group 2">
            <a:extLst>
              <a:ext uri="{FF2B5EF4-FFF2-40B4-BE49-F238E27FC236}">
                <a16:creationId xmlns:a16="http://schemas.microsoft.com/office/drawing/2014/main" id="{B8BF8F2D-59C3-449C-90AC-7375D2E55F40}"/>
              </a:ext>
            </a:extLst>
          </p:cNvPr>
          <p:cNvGrpSpPr/>
          <p:nvPr/>
        </p:nvGrpSpPr>
        <p:grpSpPr>
          <a:xfrm rot="18474091">
            <a:off x="4529681" y="3808883"/>
            <a:ext cx="45719" cy="439808"/>
            <a:chOff x="6077893" y="1894350"/>
            <a:chExt cx="36214" cy="1552769"/>
          </a:xfrm>
        </p:grpSpPr>
        <p:cxnSp>
          <p:nvCxnSpPr>
            <p:cNvPr id="140" name="Straight Connector 14">
              <a:extLst>
                <a:ext uri="{FF2B5EF4-FFF2-40B4-BE49-F238E27FC236}">
                  <a16:creationId xmlns:a16="http://schemas.microsoft.com/office/drawing/2014/main" id="{439209EF-9AA0-4094-9365-81D488618628}"/>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24">
              <a:extLst>
                <a:ext uri="{FF2B5EF4-FFF2-40B4-BE49-F238E27FC236}">
                  <a16:creationId xmlns:a16="http://schemas.microsoft.com/office/drawing/2014/main" id="{2FAD9A4A-D68C-412D-9443-3402C76560DE}"/>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sp>
        <p:nvSpPr>
          <p:cNvPr id="142" name="矩形 141">
            <a:hlinkClick r:id="rId13" action="ppaction://hlinksldjump"/>
            <a:extLst>
              <a:ext uri="{FF2B5EF4-FFF2-40B4-BE49-F238E27FC236}">
                <a16:creationId xmlns:a16="http://schemas.microsoft.com/office/drawing/2014/main" id="{D4EE7641-14DA-435C-86F7-A2AB5CEBF63E}"/>
              </a:ext>
            </a:extLst>
          </p:cNvPr>
          <p:cNvSpPr/>
          <p:nvPr/>
        </p:nvSpPr>
        <p:spPr>
          <a:xfrm>
            <a:off x="3307135" y="3621847"/>
            <a:ext cx="697627" cy="369332"/>
          </a:xfrm>
          <a:prstGeom prst="rect">
            <a:avLst/>
          </a:prstGeom>
        </p:spPr>
        <p:txBody>
          <a:bodyPr wrap="none">
            <a:spAutoFit/>
          </a:bodyPr>
          <a:lstStyle/>
          <a:p>
            <a:r>
              <a:rPr lang="en-US" altLang="zh-CN" b="1" dirty="0"/>
              <a:t>SOM</a:t>
            </a:r>
            <a:endParaRPr lang="zh-CN" altLang="en-US" b="1" dirty="0"/>
          </a:p>
        </p:txBody>
      </p:sp>
      <p:grpSp>
        <p:nvGrpSpPr>
          <p:cNvPr id="143" name="组合 142">
            <a:extLst>
              <a:ext uri="{FF2B5EF4-FFF2-40B4-BE49-F238E27FC236}">
                <a16:creationId xmlns:a16="http://schemas.microsoft.com/office/drawing/2014/main" id="{92616D0D-1B79-4717-A031-F70C150503A1}"/>
              </a:ext>
            </a:extLst>
          </p:cNvPr>
          <p:cNvGrpSpPr/>
          <p:nvPr/>
        </p:nvGrpSpPr>
        <p:grpSpPr>
          <a:xfrm>
            <a:off x="4577958" y="4093193"/>
            <a:ext cx="1033220" cy="307777"/>
            <a:chOff x="1957185" y="4124741"/>
            <a:chExt cx="1033220" cy="307777"/>
          </a:xfrm>
        </p:grpSpPr>
        <p:sp>
          <p:nvSpPr>
            <p:cNvPr id="144" name="Oval 16">
              <a:extLst>
                <a:ext uri="{FF2B5EF4-FFF2-40B4-BE49-F238E27FC236}">
                  <a16:creationId xmlns:a16="http://schemas.microsoft.com/office/drawing/2014/main" id="{FC0B2BA3-4C8F-4635-9561-44BE36F7D133}"/>
                </a:ext>
              </a:extLst>
            </p:cNvPr>
            <p:cNvSpPr/>
            <p:nvPr/>
          </p:nvSpPr>
          <p:spPr>
            <a:xfrm>
              <a:off x="2117572" y="4215515"/>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45" name="Isosceles Triangle 59">
              <a:extLst>
                <a:ext uri="{FF2B5EF4-FFF2-40B4-BE49-F238E27FC236}">
                  <a16:creationId xmlns:a16="http://schemas.microsoft.com/office/drawing/2014/main" id="{B83B0857-2EE4-40D4-9536-E8860A185ACC}"/>
                </a:ext>
              </a:extLst>
            </p:cNvPr>
            <p:cNvSpPr/>
            <p:nvPr/>
          </p:nvSpPr>
          <p:spPr>
            <a:xfrm rot="16200000" flipH="1">
              <a:off x="1980660" y="424059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46" name="Isosceles Triangle 58">
              <a:extLst>
                <a:ext uri="{FF2B5EF4-FFF2-40B4-BE49-F238E27FC236}">
                  <a16:creationId xmlns:a16="http://schemas.microsoft.com/office/drawing/2014/main" id="{898352CD-749F-4B0D-9659-AA2073C5E198}"/>
                </a:ext>
              </a:extLst>
            </p:cNvPr>
            <p:cNvSpPr/>
            <p:nvPr/>
          </p:nvSpPr>
          <p:spPr>
            <a:xfrm rot="5400000">
              <a:off x="2332487" y="4246718"/>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47" name="TextBox 149">
              <a:extLst>
                <a:ext uri="{FF2B5EF4-FFF2-40B4-BE49-F238E27FC236}">
                  <a16:creationId xmlns:a16="http://schemas.microsoft.com/office/drawing/2014/main" id="{7DB1AD31-F058-4258-A90D-CF4842223C8D}"/>
                </a:ext>
              </a:extLst>
            </p:cNvPr>
            <p:cNvSpPr txBox="1"/>
            <p:nvPr/>
          </p:nvSpPr>
          <p:spPr>
            <a:xfrm>
              <a:off x="2408194" y="4124741"/>
              <a:ext cx="582211" cy="307777"/>
            </a:xfrm>
            <a:prstGeom prst="rect">
              <a:avLst/>
            </a:prstGeom>
            <a:noFill/>
          </p:spPr>
          <p:txBody>
            <a:bodyPr wrap="none" rtlCol="0">
              <a:spAutoFit/>
            </a:bodyPr>
            <a:lstStyle/>
            <a:p>
              <a:r>
                <a:rPr lang="en-US" sz="1400" b="1" dirty="0">
                  <a:latin typeface="PT Sans" panose="020B0503020203020204"/>
                </a:rPr>
                <a:t>1976</a:t>
              </a:r>
              <a:endParaRPr lang="id-ID" sz="1400" b="1" dirty="0">
                <a:latin typeface="PT Sans" panose="020B0503020203020204"/>
              </a:endParaRPr>
            </a:p>
          </p:txBody>
        </p:sp>
      </p:grpSp>
      <p:sp>
        <p:nvSpPr>
          <p:cNvPr id="148" name="矩形 147">
            <a:hlinkClick r:id="rId13" action="ppaction://hlinksldjump"/>
            <a:extLst>
              <a:ext uri="{FF2B5EF4-FFF2-40B4-BE49-F238E27FC236}">
                <a16:creationId xmlns:a16="http://schemas.microsoft.com/office/drawing/2014/main" id="{4198B866-88F4-4B18-8C34-C8B41708C329}"/>
              </a:ext>
            </a:extLst>
          </p:cNvPr>
          <p:cNvSpPr/>
          <p:nvPr/>
        </p:nvSpPr>
        <p:spPr>
          <a:xfrm>
            <a:off x="3836057" y="4098943"/>
            <a:ext cx="611065" cy="369332"/>
          </a:xfrm>
          <a:prstGeom prst="rect">
            <a:avLst/>
          </a:prstGeom>
        </p:spPr>
        <p:txBody>
          <a:bodyPr wrap="none">
            <a:spAutoFit/>
          </a:bodyPr>
          <a:lstStyle/>
          <a:p>
            <a:r>
              <a:rPr lang="en-US" altLang="zh-CN" b="1" dirty="0"/>
              <a:t>ART</a:t>
            </a:r>
            <a:endParaRPr lang="zh-CN" altLang="en-US" b="1" dirty="0"/>
          </a:p>
        </p:txBody>
      </p:sp>
      <p:grpSp>
        <p:nvGrpSpPr>
          <p:cNvPr id="149" name="组合 148">
            <a:extLst>
              <a:ext uri="{FF2B5EF4-FFF2-40B4-BE49-F238E27FC236}">
                <a16:creationId xmlns:a16="http://schemas.microsoft.com/office/drawing/2014/main" id="{7CE7DAE4-23EF-4E01-9176-84C931E5F320}"/>
              </a:ext>
            </a:extLst>
          </p:cNvPr>
          <p:cNvGrpSpPr/>
          <p:nvPr/>
        </p:nvGrpSpPr>
        <p:grpSpPr>
          <a:xfrm>
            <a:off x="1510156" y="4816636"/>
            <a:ext cx="1033220" cy="307777"/>
            <a:chOff x="1957185" y="4124741"/>
            <a:chExt cx="1033220" cy="307777"/>
          </a:xfrm>
        </p:grpSpPr>
        <p:sp>
          <p:nvSpPr>
            <p:cNvPr id="151" name="Oval 16">
              <a:extLst>
                <a:ext uri="{FF2B5EF4-FFF2-40B4-BE49-F238E27FC236}">
                  <a16:creationId xmlns:a16="http://schemas.microsoft.com/office/drawing/2014/main" id="{CD0C208E-21D5-415A-878B-8A0246EF3770}"/>
                </a:ext>
              </a:extLst>
            </p:cNvPr>
            <p:cNvSpPr/>
            <p:nvPr/>
          </p:nvSpPr>
          <p:spPr>
            <a:xfrm>
              <a:off x="2117572" y="4215515"/>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52" name="Isosceles Triangle 59">
              <a:extLst>
                <a:ext uri="{FF2B5EF4-FFF2-40B4-BE49-F238E27FC236}">
                  <a16:creationId xmlns:a16="http://schemas.microsoft.com/office/drawing/2014/main" id="{BF1E6864-FFD1-44A7-9B05-A4D258514715}"/>
                </a:ext>
              </a:extLst>
            </p:cNvPr>
            <p:cNvSpPr/>
            <p:nvPr/>
          </p:nvSpPr>
          <p:spPr>
            <a:xfrm rot="16200000" flipH="1">
              <a:off x="1980660" y="424059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53" name="Isosceles Triangle 58">
              <a:extLst>
                <a:ext uri="{FF2B5EF4-FFF2-40B4-BE49-F238E27FC236}">
                  <a16:creationId xmlns:a16="http://schemas.microsoft.com/office/drawing/2014/main" id="{B5EF801F-2D0F-4507-952D-0D7D5E612347}"/>
                </a:ext>
              </a:extLst>
            </p:cNvPr>
            <p:cNvSpPr/>
            <p:nvPr/>
          </p:nvSpPr>
          <p:spPr>
            <a:xfrm rot="5400000">
              <a:off x="2332487" y="4246718"/>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54" name="TextBox 149">
              <a:extLst>
                <a:ext uri="{FF2B5EF4-FFF2-40B4-BE49-F238E27FC236}">
                  <a16:creationId xmlns:a16="http://schemas.microsoft.com/office/drawing/2014/main" id="{6D72D6FD-BB5B-4952-9EEF-6658BD68C05E}"/>
                </a:ext>
              </a:extLst>
            </p:cNvPr>
            <p:cNvSpPr txBox="1"/>
            <p:nvPr/>
          </p:nvSpPr>
          <p:spPr>
            <a:xfrm>
              <a:off x="2408194" y="4124741"/>
              <a:ext cx="582211" cy="307777"/>
            </a:xfrm>
            <a:prstGeom prst="rect">
              <a:avLst/>
            </a:prstGeom>
            <a:noFill/>
          </p:spPr>
          <p:txBody>
            <a:bodyPr wrap="none" rtlCol="0">
              <a:spAutoFit/>
            </a:bodyPr>
            <a:lstStyle/>
            <a:p>
              <a:r>
                <a:rPr lang="en-US" sz="1400" b="1" dirty="0">
                  <a:latin typeface="PT Sans" panose="020B0503020203020204"/>
                </a:rPr>
                <a:t>1949</a:t>
              </a:r>
              <a:endParaRPr lang="id-ID" sz="1400" b="1" dirty="0">
                <a:latin typeface="PT Sans" panose="020B0503020203020204"/>
              </a:endParaRPr>
            </a:p>
          </p:txBody>
        </p:sp>
      </p:grpSp>
      <p:sp>
        <p:nvSpPr>
          <p:cNvPr id="10" name="矩形 9">
            <a:hlinkClick r:id="rId14" action="ppaction://hlinksldjump"/>
            <a:extLst>
              <a:ext uri="{FF2B5EF4-FFF2-40B4-BE49-F238E27FC236}">
                <a16:creationId xmlns:a16="http://schemas.microsoft.com/office/drawing/2014/main" id="{C7D84438-65C4-4C52-ADD4-ACB38258B186}"/>
              </a:ext>
            </a:extLst>
          </p:cNvPr>
          <p:cNvSpPr/>
          <p:nvPr/>
        </p:nvSpPr>
        <p:spPr>
          <a:xfrm>
            <a:off x="254225" y="4671354"/>
            <a:ext cx="1324402" cy="369332"/>
          </a:xfrm>
          <a:prstGeom prst="rect">
            <a:avLst/>
          </a:prstGeom>
        </p:spPr>
        <p:txBody>
          <a:bodyPr wrap="none">
            <a:spAutoFit/>
          </a:bodyPr>
          <a:lstStyle/>
          <a:p>
            <a:r>
              <a:rPr lang="zh-CN" altLang="en-US" b="1" dirty="0"/>
              <a:t>Hebb rules</a:t>
            </a:r>
          </a:p>
        </p:txBody>
      </p:sp>
      <p:grpSp>
        <p:nvGrpSpPr>
          <p:cNvPr id="155" name="Group 3">
            <a:extLst>
              <a:ext uri="{FF2B5EF4-FFF2-40B4-BE49-F238E27FC236}">
                <a16:creationId xmlns:a16="http://schemas.microsoft.com/office/drawing/2014/main" id="{360D9440-6494-49EE-A887-09944A5F5528}"/>
              </a:ext>
            </a:extLst>
          </p:cNvPr>
          <p:cNvGrpSpPr/>
          <p:nvPr/>
        </p:nvGrpSpPr>
        <p:grpSpPr>
          <a:xfrm rot="13005164" flipH="1">
            <a:off x="1934395" y="4294334"/>
            <a:ext cx="45719" cy="691036"/>
            <a:chOff x="6077893" y="3583307"/>
            <a:chExt cx="36214" cy="1371599"/>
          </a:xfrm>
        </p:grpSpPr>
        <p:cxnSp>
          <p:nvCxnSpPr>
            <p:cNvPr id="156" name="Straight Connector 19">
              <a:extLst>
                <a:ext uri="{FF2B5EF4-FFF2-40B4-BE49-F238E27FC236}">
                  <a16:creationId xmlns:a16="http://schemas.microsoft.com/office/drawing/2014/main" id="{094DEB09-449C-4A37-A036-BD613A3EA590}"/>
                </a:ext>
              </a:extLst>
            </p:cNvPr>
            <p:cNvCxnSpPr/>
            <p:nvPr/>
          </p:nvCxnSpPr>
          <p:spPr>
            <a:xfrm>
              <a:off x="6114107"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163" name="Straight Connector 25">
              <a:extLst>
                <a:ext uri="{FF2B5EF4-FFF2-40B4-BE49-F238E27FC236}">
                  <a16:creationId xmlns:a16="http://schemas.microsoft.com/office/drawing/2014/main" id="{BC83691F-4D45-45FE-BD51-3E0110263A79}"/>
                </a:ext>
              </a:extLst>
            </p:cNvPr>
            <p:cNvCxnSpPr/>
            <p:nvPr/>
          </p:nvCxnSpPr>
          <p:spPr>
            <a:xfrm>
              <a:off x="6077893"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167" name="Group 2">
            <a:extLst>
              <a:ext uri="{FF2B5EF4-FFF2-40B4-BE49-F238E27FC236}">
                <a16:creationId xmlns:a16="http://schemas.microsoft.com/office/drawing/2014/main" id="{2D141400-5CB4-4D4D-B41C-AAE9667F9F07}"/>
              </a:ext>
            </a:extLst>
          </p:cNvPr>
          <p:cNvGrpSpPr/>
          <p:nvPr/>
        </p:nvGrpSpPr>
        <p:grpSpPr>
          <a:xfrm rot="18474091">
            <a:off x="5135930" y="4295923"/>
            <a:ext cx="54768" cy="530870"/>
            <a:chOff x="6077893" y="1894350"/>
            <a:chExt cx="36214" cy="1552769"/>
          </a:xfrm>
        </p:grpSpPr>
        <p:cxnSp>
          <p:nvCxnSpPr>
            <p:cNvPr id="169" name="Straight Connector 14">
              <a:extLst>
                <a:ext uri="{FF2B5EF4-FFF2-40B4-BE49-F238E27FC236}">
                  <a16:creationId xmlns:a16="http://schemas.microsoft.com/office/drawing/2014/main" id="{245863C4-063F-4080-A89E-23C98048ECA0}"/>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170" name="Straight Connector 24">
              <a:extLst>
                <a:ext uri="{FF2B5EF4-FFF2-40B4-BE49-F238E27FC236}">
                  <a16:creationId xmlns:a16="http://schemas.microsoft.com/office/drawing/2014/main" id="{11DC36A2-2A4D-4D5A-BBE4-1E3C8F0DDBD3}"/>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174" name="组合 173">
            <a:extLst>
              <a:ext uri="{FF2B5EF4-FFF2-40B4-BE49-F238E27FC236}">
                <a16:creationId xmlns:a16="http://schemas.microsoft.com/office/drawing/2014/main" id="{17ECAF07-CEF1-42D6-890C-86D05E26398D}"/>
              </a:ext>
            </a:extLst>
          </p:cNvPr>
          <p:cNvGrpSpPr/>
          <p:nvPr/>
        </p:nvGrpSpPr>
        <p:grpSpPr>
          <a:xfrm>
            <a:off x="5704243" y="5103272"/>
            <a:ext cx="1033220" cy="307777"/>
            <a:chOff x="1957185" y="4124741"/>
            <a:chExt cx="1033220" cy="307777"/>
          </a:xfrm>
        </p:grpSpPr>
        <p:sp>
          <p:nvSpPr>
            <p:cNvPr id="175" name="Oval 16">
              <a:extLst>
                <a:ext uri="{FF2B5EF4-FFF2-40B4-BE49-F238E27FC236}">
                  <a16:creationId xmlns:a16="http://schemas.microsoft.com/office/drawing/2014/main" id="{D23116F0-513C-4C26-B482-C7B53A124784}"/>
                </a:ext>
              </a:extLst>
            </p:cNvPr>
            <p:cNvSpPr/>
            <p:nvPr/>
          </p:nvSpPr>
          <p:spPr>
            <a:xfrm>
              <a:off x="2117572" y="4215515"/>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76" name="Isosceles Triangle 59">
              <a:extLst>
                <a:ext uri="{FF2B5EF4-FFF2-40B4-BE49-F238E27FC236}">
                  <a16:creationId xmlns:a16="http://schemas.microsoft.com/office/drawing/2014/main" id="{0BB09708-504A-41CF-A138-B0053C4F0E11}"/>
                </a:ext>
              </a:extLst>
            </p:cNvPr>
            <p:cNvSpPr/>
            <p:nvPr/>
          </p:nvSpPr>
          <p:spPr>
            <a:xfrm rot="16200000" flipH="1">
              <a:off x="1980660" y="424059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77" name="Isosceles Triangle 58">
              <a:extLst>
                <a:ext uri="{FF2B5EF4-FFF2-40B4-BE49-F238E27FC236}">
                  <a16:creationId xmlns:a16="http://schemas.microsoft.com/office/drawing/2014/main" id="{AE77B36B-B041-4970-91D1-40C58686187F}"/>
                </a:ext>
              </a:extLst>
            </p:cNvPr>
            <p:cNvSpPr/>
            <p:nvPr/>
          </p:nvSpPr>
          <p:spPr>
            <a:xfrm rot="5400000">
              <a:off x="2332487" y="4246718"/>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78" name="TextBox 149">
              <a:extLst>
                <a:ext uri="{FF2B5EF4-FFF2-40B4-BE49-F238E27FC236}">
                  <a16:creationId xmlns:a16="http://schemas.microsoft.com/office/drawing/2014/main" id="{DC0250D0-344D-4A30-9C64-EFBC4C2B94FD}"/>
                </a:ext>
              </a:extLst>
            </p:cNvPr>
            <p:cNvSpPr txBox="1"/>
            <p:nvPr/>
          </p:nvSpPr>
          <p:spPr>
            <a:xfrm>
              <a:off x="2408194" y="4124741"/>
              <a:ext cx="582211" cy="307777"/>
            </a:xfrm>
            <a:prstGeom prst="rect">
              <a:avLst/>
            </a:prstGeom>
            <a:noFill/>
          </p:spPr>
          <p:txBody>
            <a:bodyPr wrap="none" rtlCol="0">
              <a:spAutoFit/>
            </a:bodyPr>
            <a:lstStyle/>
            <a:p>
              <a:r>
                <a:rPr lang="en-US" sz="1400" b="1" dirty="0">
                  <a:latin typeface="PT Sans" panose="020B0503020203020204"/>
                </a:rPr>
                <a:t>1983</a:t>
              </a:r>
              <a:endParaRPr lang="id-ID" sz="1400" b="1" dirty="0">
                <a:latin typeface="PT Sans" panose="020B0503020203020204"/>
              </a:endParaRPr>
            </a:p>
          </p:txBody>
        </p:sp>
      </p:grpSp>
      <p:grpSp>
        <p:nvGrpSpPr>
          <p:cNvPr id="179" name="Group 2">
            <a:extLst>
              <a:ext uri="{FF2B5EF4-FFF2-40B4-BE49-F238E27FC236}">
                <a16:creationId xmlns:a16="http://schemas.microsoft.com/office/drawing/2014/main" id="{F32D6272-B0B7-4E2B-AC6E-CE5E1B876918}"/>
              </a:ext>
            </a:extLst>
          </p:cNvPr>
          <p:cNvGrpSpPr/>
          <p:nvPr/>
        </p:nvGrpSpPr>
        <p:grpSpPr>
          <a:xfrm rot="7672831">
            <a:off x="5705964" y="4860387"/>
            <a:ext cx="45719" cy="413946"/>
            <a:chOff x="6077893" y="1894350"/>
            <a:chExt cx="36214" cy="1552769"/>
          </a:xfrm>
        </p:grpSpPr>
        <p:cxnSp>
          <p:nvCxnSpPr>
            <p:cNvPr id="180" name="Straight Connector 14">
              <a:extLst>
                <a:ext uri="{FF2B5EF4-FFF2-40B4-BE49-F238E27FC236}">
                  <a16:creationId xmlns:a16="http://schemas.microsoft.com/office/drawing/2014/main" id="{D08EAD31-0175-46DB-B09C-E441131E733D}"/>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24">
              <a:extLst>
                <a:ext uri="{FF2B5EF4-FFF2-40B4-BE49-F238E27FC236}">
                  <a16:creationId xmlns:a16="http://schemas.microsoft.com/office/drawing/2014/main" id="{F732074D-FAB9-446E-A1C7-650E2ED965CD}"/>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sp>
        <p:nvSpPr>
          <p:cNvPr id="12" name="矩形 11">
            <a:hlinkClick r:id="rId15" action="ppaction://hlinksldjump"/>
            <a:extLst>
              <a:ext uri="{FF2B5EF4-FFF2-40B4-BE49-F238E27FC236}">
                <a16:creationId xmlns:a16="http://schemas.microsoft.com/office/drawing/2014/main" id="{FA70101B-E2F6-4F5A-8D8B-A386466F566E}"/>
              </a:ext>
            </a:extLst>
          </p:cNvPr>
          <p:cNvSpPr/>
          <p:nvPr/>
        </p:nvSpPr>
        <p:spPr>
          <a:xfrm>
            <a:off x="4981290" y="5196227"/>
            <a:ext cx="537327" cy="369332"/>
          </a:xfrm>
          <a:prstGeom prst="rect">
            <a:avLst/>
          </a:prstGeom>
        </p:spPr>
        <p:txBody>
          <a:bodyPr wrap="none">
            <a:spAutoFit/>
          </a:bodyPr>
          <a:lstStyle/>
          <a:p>
            <a:r>
              <a:rPr lang="en-US" altLang="zh-CN" b="1" dirty="0"/>
              <a:t>BM</a:t>
            </a:r>
            <a:endParaRPr lang="zh-CN" altLang="en-US" b="1" dirty="0"/>
          </a:p>
        </p:txBody>
      </p:sp>
      <p:grpSp>
        <p:nvGrpSpPr>
          <p:cNvPr id="2" name="组合 1">
            <a:extLst>
              <a:ext uri="{FF2B5EF4-FFF2-40B4-BE49-F238E27FC236}">
                <a16:creationId xmlns:a16="http://schemas.microsoft.com/office/drawing/2014/main" id="{1B408B31-0208-46CA-972E-EA99092CB2FF}"/>
              </a:ext>
            </a:extLst>
          </p:cNvPr>
          <p:cNvGrpSpPr/>
          <p:nvPr/>
        </p:nvGrpSpPr>
        <p:grpSpPr>
          <a:xfrm>
            <a:off x="6479441" y="4974863"/>
            <a:ext cx="860352" cy="531408"/>
            <a:chOff x="6479441" y="4974863"/>
            <a:chExt cx="860352" cy="531408"/>
          </a:xfrm>
        </p:grpSpPr>
        <p:sp>
          <p:nvSpPr>
            <p:cNvPr id="136" name="TextBox 149">
              <a:extLst>
                <a:ext uri="{FF2B5EF4-FFF2-40B4-BE49-F238E27FC236}">
                  <a16:creationId xmlns:a16="http://schemas.microsoft.com/office/drawing/2014/main" id="{A9090B60-9103-417A-A8C2-49DDFEEE4F05}"/>
                </a:ext>
              </a:extLst>
            </p:cNvPr>
            <p:cNvSpPr txBox="1"/>
            <p:nvPr/>
          </p:nvSpPr>
          <p:spPr>
            <a:xfrm>
              <a:off x="6479441" y="4974863"/>
              <a:ext cx="582211" cy="307777"/>
            </a:xfrm>
            <a:prstGeom prst="rect">
              <a:avLst/>
            </a:prstGeom>
            <a:noFill/>
          </p:spPr>
          <p:txBody>
            <a:bodyPr wrap="none" rtlCol="0">
              <a:spAutoFit/>
            </a:bodyPr>
            <a:lstStyle/>
            <a:p>
              <a:r>
                <a:rPr lang="en-US" sz="1400" b="1" dirty="0">
                  <a:latin typeface="PT Sans" panose="020B0503020203020204"/>
                </a:rPr>
                <a:t>198</a:t>
              </a:r>
              <a:r>
                <a:rPr lang="en-US" altLang="zh-CN" sz="1400" b="1" dirty="0">
                  <a:latin typeface="PT Sans" panose="020B0503020203020204"/>
                </a:rPr>
                <a:t>8</a:t>
              </a:r>
              <a:endParaRPr lang="id-ID" sz="1400" b="1" dirty="0">
                <a:latin typeface="PT Sans" panose="020B0503020203020204"/>
              </a:endParaRPr>
            </a:p>
          </p:txBody>
        </p:sp>
        <p:grpSp>
          <p:nvGrpSpPr>
            <p:cNvPr id="137" name="组合 136">
              <a:extLst>
                <a:ext uri="{FF2B5EF4-FFF2-40B4-BE49-F238E27FC236}">
                  <a16:creationId xmlns:a16="http://schemas.microsoft.com/office/drawing/2014/main" id="{C19F15A1-AF34-49AB-9732-A79811A9F667}"/>
                </a:ext>
              </a:extLst>
            </p:cNvPr>
            <p:cNvGrpSpPr/>
            <p:nvPr/>
          </p:nvGrpSpPr>
          <p:grpSpPr>
            <a:xfrm>
              <a:off x="6852385" y="5256457"/>
              <a:ext cx="487408" cy="249814"/>
              <a:chOff x="6862635" y="5203826"/>
              <a:chExt cx="487408" cy="249814"/>
            </a:xfrm>
          </p:grpSpPr>
          <p:sp>
            <p:nvSpPr>
              <p:cNvPr id="159" name="Oval 40">
                <a:extLst>
                  <a:ext uri="{FF2B5EF4-FFF2-40B4-BE49-F238E27FC236}">
                    <a16:creationId xmlns:a16="http://schemas.microsoft.com/office/drawing/2014/main" id="{CB87B88F-1EE5-41C5-B46E-7CE184D1E8E3}"/>
                  </a:ext>
                </a:extLst>
              </p:cNvPr>
              <p:cNvSpPr/>
              <p:nvPr/>
            </p:nvSpPr>
            <p:spPr>
              <a:xfrm rot="2665943">
                <a:off x="7042844" y="5229429"/>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60" name="Isosceles Triangle 58">
                <a:extLst>
                  <a:ext uri="{FF2B5EF4-FFF2-40B4-BE49-F238E27FC236}">
                    <a16:creationId xmlns:a16="http://schemas.microsoft.com/office/drawing/2014/main" id="{237F0098-CC0D-4DBD-BF16-854EBA2F3C48}"/>
                  </a:ext>
                </a:extLst>
              </p:cNvPr>
              <p:cNvSpPr/>
              <p:nvPr/>
            </p:nvSpPr>
            <p:spPr>
              <a:xfrm rot="6233096">
                <a:off x="7257308" y="5360906"/>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sp>
            <p:nvSpPr>
              <p:cNvPr id="161" name="Isosceles Triangle 59">
                <a:extLst>
                  <a:ext uri="{FF2B5EF4-FFF2-40B4-BE49-F238E27FC236}">
                    <a16:creationId xmlns:a16="http://schemas.microsoft.com/office/drawing/2014/main" id="{A7BDA503-3565-47FA-81C0-759028C0CBF0}"/>
                  </a:ext>
                </a:extLst>
              </p:cNvPr>
              <p:cNvSpPr/>
              <p:nvPr/>
            </p:nvSpPr>
            <p:spPr>
              <a:xfrm rot="17928000" flipH="1">
                <a:off x="6886110" y="5180351"/>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endParaRPr>
              </a:p>
            </p:txBody>
          </p:sp>
        </p:grpSp>
      </p:grpSp>
      <p:sp>
        <p:nvSpPr>
          <p:cNvPr id="162" name="矩形 161">
            <a:hlinkClick r:id="rId16" action="ppaction://hlinksldjump"/>
            <a:extLst>
              <a:ext uri="{FF2B5EF4-FFF2-40B4-BE49-F238E27FC236}">
                <a16:creationId xmlns:a16="http://schemas.microsoft.com/office/drawing/2014/main" id="{7A510DC1-BAEC-41D2-B98A-0E7F81FE5030}"/>
              </a:ext>
            </a:extLst>
          </p:cNvPr>
          <p:cNvSpPr/>
          <p:nvPr/>
        </p:nvSpPr>
        <p:spPr>
          <a:xfrm>
            <a:off x="7301148" y="5552183"/>
            <a:ext cx="583814" cy="369332"/>
          </a:xfrm>
          <a:prstGeom prst="rect">
            <a:avLst/>
          </a:prstGeom>
        </p:spPr>
        <p:txBody>
          <a:bodyPr wrap="none">
            <a:spAutoFit/>
          </a:bodyPr>
          <a:lstStyle/>
          <a:p>
            <a:r>
              <a:rPr lang="en-US" altLang="zh-CN" b="1" dirty="0"/>
              <a:t>RBF</a:t>
            </a:r>
            <a:endParaRPr lang="zh-CN" altLang="en-US" b="1" dirty="0"/>
          </a:p>
        </p:txBody>
      </p:sp>
      <p:grpSp>
        <p:nvGrpSpPr>
          <p:cNvPr id="164" name="Group 3">
            <a:extLst>
              <a:ext uri="{FF2B5EF4-FFF2-40B4-BE49-F238E27FC236}">
                <a16:creationId xmlns:a16="http://schemas.microsoft.com/office/drawing/2014/main" id="{0FD32AAE-2FB1-440B-9406-B71B87887419}"/>
              </a:ext>
            </a:extLst>
          </p:cNvPr>
          <p:cNvGrpSpPr/>
          <p:nvPr/>
        </p:nvGrpSpPr>
        <p:grpSpPr>
          <a:xfrm rot="2667194">
            <a:off x="6960795" y="5361961"/>
            <a:ext cx="54587" cy="219362"/>
            <a:chOff x="6077893" y="3583307"/>
            <a:chExt cx="36214" cy="1371599"/>
          </a:xfrm>
        </p:grpSpPr>
        <p:cxnSp>
          <p:nvCxnSpPr>
            <p:cNvPr id="165" name="Straight Connector 19">
              <a:extLst>
                <a:ext uri="{FF2B5EF4-FFF2-40B4-BE49-F238E27FC236}">
                  <a16:creationId xmlns:a16="http://schemas.microsoft.com/office/drawing/2014/main" id="{EF0BAFD7-E8D3-416F-AF0E-6B6E70A56716}"/>
                </a:ext>
              </a:extLst>
            </p:cNvPr>
            <p:cNvCxnSpPr/>
            <p:nvPr/>
          </p:nvCxnSpPr>
          <p:spPr>
            <a:xfrm>
              <a:off x="6114107"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25">
              <a:extLst>
                <a:ext uri="{FF2B5EF4-FFF2-40B4-BE49-F238E27FC236}">
                  <a16:creationId xmlns:a16="http://schemas.microsoft.com/office/drawing/2014/main" id="{8D08226C-4A09-43C3-80EC-BA020A912677}"/>
                </a:ext>
              </a:extLst>
            </p:cNvPr>
            <p:cNvCxnSpPr/>
            <p:nvPr/>
          </p:nvCxnSpPr>
          <p:spPr>
            <a:xfrm>
              <a:off x="6077893"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04618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14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5"/>
                                        </p:tgtEl>
                                        <p:attrNameLst>
                                          <p:attrName>style.visibility</p:attrName>
                                        </p:attrNameLst>
                                      </p:cBhvr>
                                      <p:to>
                                        <p:strVal val="visible"/>
                                      </p:to>
                                    </p:set>
                                    <p:animEffect transition="in" filter="wipe(down)">
                                      <p:cBhvr>
                                        <p:cTn id="28" dur="500"/>
                                        <p:tgtEl>
                                          <p:spTgt spid="155"/>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wipe(down)">
                                      <p:cBhvr>
                                        <p:cTn id="48" dur="500"/>
                                        <p:tgtEl>
                                          <p:spTgt spid="106"/>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12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39"/>
                                        </p:tgtEl>
                                        <p:attrNameLst>
                                          <p:attrName>style.visibility</p:attrName>
                                        </p:attrNameLst>
                                      </p:cBhvr>
                                      <p:to>
                                        <p:strVal val="visible"/>
                                      </p:to>
                                    </p:set>
                                    <p:animEffect transition="in" filter="wipe(down)">
                                      <p:cBhvr>
                                        <p:cTn id="58" dur="500"/>
                                        <p:tgtEl>
                                          <p:spTgt spid="139"/>
                                        </p:tgtEl>
                                      </p:cBhvr>
                                    </p:animEffect>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14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167"/>
                                        </p:tgtEl>
                                        <p:attrNameLst>
                                          <p:attrName>style.visibility</p:attrName>
                                        </p:attrNameLst>
                                      </p:cBhvr>
                                      <p:to>
                                        <p:strVal val="visible"/>
                                      </p:to>
                                    </p:set>
                                    <p:animEffect transition="in" filter="wipe(down)">
                                      <p:cBhvr>
                                        <p:cTn id="68" dur="500"/>
                                        <p:tgtEl>
                                          <p:spTgt spid="167"/>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1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79"/>
                                        </p:tgtEl>
                                        <p:attrNameLst>
                                          <p:attrName>style.visibility</p:attrName>
                                        </p:attrNameLst>
                                      </p:cBhvr>
                                      <p:to>
                                        <p:strVal val="visible"/>
                                      </p:to>
                                    </p:set>
                                    <p:animEffect transition="in" filter="wipe(down)">
                                      <p:cBhvr>
                                        <p:cTn id="78" dur="500"/>
                                        <p:tgtEl>
                                          <p:spTgt spid="179"/>
                                        </p:tgtEl>
                                      </p:cBhvr>
                                    </p:animEffec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0"/>
                                          </p:stCondLst>
                                        </p:cTn>
                                        <p:tgtEl>
                                          <p:spTgt spid="174"/>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25"/>
                                        </p:tgtEl>
                                        <p:attrNameLst>
                                          <p:attrName>style.visibility</p:attrName>
                                        </p:attrNameLst>
                                      </p:cBhvr>
                                      <p:to>
                                        <p:strVal val="visible"/>
                                      </p:to>
                                    </p:set>
                                    <p:animEffect transition="in" filter="wipe(down)">
                                      <p:cBhvr>
                                        <p:cTn id="88" dur="500"/>
                                        <p:tgtEl>
                                          <p:spTgt spid="125"/>
                                        </p:tgtEl>
                                      </p:cBhvr>
                                    </p:animEffect>
                                  </p:childTnLst>
                                </p:cTn>
                              </p:par>
                            </p:childTnLst>
                          </p:cTn>
                        </p:par>
                        <p:par>
                          <p:cTn id="89" fill="hold">
                            <p:stCondLst>
                              <p:cond delay="500"/>
                            </p:stCondLst>
                            <p:childTnLst>
                              <p:par>
                                <p:cTn id="90" presetID="1"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9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164"/>
                                        </p:tgtEl>
                                        <p:attrNameLst>
                                          <p:attrName>style.visibility</p:attrName>
                                        </p:attrNameLst>
                                      </p:cBhvr>
                                      <p:to>
                                        <p:strVal val="visible"/>
                                      </p:to>
                                    </p:set>
                                    <p:animEffect transition="in" filter="wipe(down)">
                                      <p:cBhvr>
                                        <p:cTn id="98" dur="500"/>
                                        <p:tgtEl>
                                          <p:spTgt spid="164"/>
                                        </p:tgtEl>
                                      </p:cBhvr>
                                    </p:animEffect>
                                  </p:childTnLst>
                                </p:cTn>
                              </p:par>
                            </p:childTnLst>
                          </p:cTn>
                        </p:par>
                        <p:par>
                          <p:cTn id="99" fill="hold">
                            <p:stCondLst>
                              <p:cond delay="500"/>
                            </p:stCondLst>
                            <p:childTnLst>
                              <p:par>
                                <p:cTn id="100" presetID="1" presetClass="entr" presetSubtype="0" fill="hold" nodeType="afterEffect">
                                  <p:stCondLst>
                                    <p:cond delay="0"/>
                                  </p:stCondLst>
                                  <p:childTnLst>
                                    <p:set>
                                      <p:cBhvr>
                                        <p:cTn id="101" dur="1" fill="hold">
                                          <p:stCondLst>
                                            <p:cond delay="0"/>
                                          </p:stCondLst>
                                        </p:cTn>
                                        <p:tgtEl>
                                          <p:spTgt spid="2"/>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6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wipe(down)">
                                      <p:cBhvr>
                                        <p:cTn id="108" dur="500"/>
                                        <p:tgtEl>
                                          <p:spTgt spid="69"/>
                                        </p:tgtEl>
                                      </p:cBhvr>
                                    </p:animEffect>
                                  </p:childTnLst>
                                </p:cTn>
                              </p:par>
                            </p:childTnLst>
                          </p:cTn>
                        </p:par>
                        <p:par>
                          <p:cTn id="109" fill="hold">
                            <p:stCondLst>
                              <p:cond delay="500"/>
                            </p:stCondLst>
                            <p:childTnLst>
                              <p:par>
                                <p:cTn id="110" presetID="22" presetClass="entr" presetSubtype="4" fill="hold" nodeType="after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wipe(down)">
                                      <p:cBhvr>
                                        <p:cTn id="112" dur="500"/>
                                        <p:tgtEl>
                                          <p:spTgt spid="51"/>
                                        </p:tgtEl>
                                      </p:cBhvr>
                                    </p:animEffect>
                                  </p:childTnLst>
                                </p:cTn>
                              </p:par>
                              <p:par>
                                <p:cTn id="113" presetID="1"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wipe(down)">
                                      <p:cBhvr>
                                        <p:cTn id="119" dur="500"/>
                                        <p:tgtEl>
                                          <p:spTgt spid="79"/>
                                        </p:tgtEl>
                                      </p:cBhvr>
                                    </p:animEffect>
                                  </p:childTnLst>
                                </p:cTn>
                              </p:par>
                            </p:childTnLst>
                          </p:cTn>
                        </p:par>
                        <p:par>
                          <p:cTn id="120" fill="hold">
                            <p:stCondLst>
                              <p:cond delay="500"/>
                            </p:stCondLst>
                            <p:childTnLst>
                              <p:par>
                                <p:cTn id="121" presetID="1" presetClass="entr" presetSubtype="0" fill="hold" nodeType="after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3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66"/>
                                        </p:tgtEl>
                                        <p:attrNameLst>
                                          <p:attrName>style.visibility</p:attrName>
                                        </p:attrNameLst>
                                      </p:cBhvr>
                                      <p:to>
                                        <p:strVal val="visible"/>
                                      </p:to>
                                    </p:set>
                                    <p:animEffect transition="in" filter="wipe(down)">
                                      <p:cBhvr>
                                        <p:cTn id="129" dur="500"/>
                                        <p:tgtEl>
                                          <p:spTgt spid="66"/>
                                        </p:tgtEl>
                                      </p:cBhvr>
                                    </p:animEffect>
                                  </p:childTnLst>
                                </p:cTn>
                              </p:par>
                            </p:childTnLst>
                          </p:cTn>
                        </p:par>
                        <p:par>
                          <p:cTn id="130" fill="hold">
                            <p:stCondLst>
                              <p:cond delay="500"/>
                            </p:stCondLst>
                            <p:childTnLst>
                              <p:par>
                                <p:cTn id="131" presetID="1" presetClass="entr" presetSubtype="0" fill="hold" nodeType="afterEffect">
                                  <p:stCondLst>
                                    <p:cond delay="0"/>
                                  </p:stCondLst>
                                  <p:childTnLst>
                                    <p:set>
                                      <p:cBhvr>
                                        <p:cTn id="132" dur="1" fill="hold">
                                          <p:stCondLst>
                                            <p:cond delay="0"/>
                                          </p:stCondLst>
                                        </p:cTn>
                                        <p:tgtEl>
                                          <p:spTgt spid="5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6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wipe(down)">
                                      <p:cBhvr>
                                        <p:cTn id="139" dur="500"/>
                                        <p:tgtEl>
                                          <p:spTgt spid="132"/>
                                        </p:tgtEl>
                                      </p:cBhvr>
                                    </p:animEffect>
                                  </p:childTnLst>
                                </p:cTn>
                              </p:par>
                            </p:childTnLst>
                          </p:cTn>
                        </p:par>
                        <p:par>
                          <p:cTn id="140" fill="hold">
                            <p:stCondLst>
                              <p:cond delay="500"/>
                            </p:stCondLst>
                            <p:childTnLst>
                              <p:par>
                                <p:cTn id="141" presetID="1" presetClass="entr" presetSubtype="0" fill="hold" nodeType="afterEffect">
                                  <p:stCondLst>
                                    <p:cond delay="0"/>
                                  </p:stCondLst>
                                  <p:childTnLst>
                                    <p:set>
                                      <p:cBhvr>
                                        <p:cTn id="142" dur="1" fill="hold">
                                          <p:stCondLst>
                                            <p:cond delay="0"/>
                                          </p:stCondLst>
                                        </p:cTn>
                                        <p:tgtEl>
                                          <p:spTgt spid="3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5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nodeType="clickEffect">
                                  <p:stCondLst>
                                    <p:cond delay="0"/>
                                  </p:stCondLst>
                                  <p:childTnLst>
                                    <p:set>
                                      <p:cBhvr>
                                        <p:cTn id="148" dur="1" fill="hold">
                                          <p:stCondLst>
                                            <p:cond delay="0"/>
                                          </p:stCondLst>
                                        </p:cTn>
                                        <p:tgtEl>
                                          <p:spTgt spid="72"/>
                                        </p:tgtEl>
                                        <p:attrNameLst>
                                          <p:attrName>style.visibility</p:attrName>
                                        </p:attrNameLst>
                                      </p:cBhvr>
                                      <p:to>
                                        <p:strVal val="visible"/>
                                      </p:to>
                                    </p:set>
                                    <p:animEffect transition="in" filter="wipe(up)">
                                      <p:cBhvr>
                                        <p:cTn id="14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23" grpId="0"/>
      <p:bldP spid="91" grpId="0"/>
      <p:bldP spid="30" grpId="0"/>
      <p:bldP spid="131" grpId="0"/>
      <p:bldP spid="157" grpId="0"/>
      <p:bldP spid="158" grpId="0"/>
      <p:bldP spid="168" grpId="0"/>
      <p:bldP spid="9" grpId="0"/>
      <p:bldP spid="142" grpId="0"/>
      <p:bldP spid="148" grpId="0"/>
      <p:bldP spid="10" grpId="0"/>
      <p:bldP spid="12" grpId="0"/>
      <p:bldP spid="1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87C9D8-272D-4883-BF78-74BDF557896F}"/>
              </a:ext>
            </a:extLst>
          </p:cNvPr>
          <p:cNvGrpSpPr/>
          <p:nvPr/>
        </p:nvGrpSpPr>
        <p:grpSpPr>
          <a:xfrm rot="7593429" flipH="1">
            <a:off x="183632" y="4952688"/>
            <a:ext cx="45719" cy="775236"/>
            <a:chOff x="6077893" y="0"/>
            <a:chExt cx="36214" cy="1767391"/>
          </a:xfrm>
        </p:grpSpPr>
        <p:cxnSp>
          <p:nvCxnSpPr>
            <p:cNvPr id="3" name="Straight Connector 43">
              <a:extLst>
                <a:ext uri="{FF2B5EF4-FFF2-40B4-BE49-F238E27FC236}">
                  <a16:creationId xmlns:a16="http://schemas.microsoft.com/office/drawing/2014/main" id="{775ED732-CF88-45CC-AAC9-044472E68D9A}"/>
                </a:ext>
              </a:extLst>
            </p:cNvPr>
            <p:cNvCxnSpPr/>
            <p:nvPr/>
          </p:nvCxnSpPr>
          <p:spPr>
            <a:xfrm>
              <a:off x="6114107" y="0"/>
              <a:ext cx="0" cy="1767391"/>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51">
              <a:extLst>
                <a:ext uri="{FF2B5EF4-FFF2-40B4-BE49-F238E27FC236}">
                  <a16:creationId xmlns:a16="http://schemas.microsoft.com/office/drawing/2014/main" id="{A0F4C344-09AF-4F24-8928-6CC107C0EBD2}"/>
                </a:ext>
              </a:extLst>
            </p:cNvPr>
            <p:cNvCxnSpPr/>
            <p:nvPr/>
          </p:nvCxnSpPr>
          <p:spPr>
            <a:xfrm>
              <a:off x="6077893" y="0"/>
              <a:ext cx="0" cy="1767391"/>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9" name="Group 3">
            <a:extLst>
              <a:ext uri="{FF2B5EF4-FFF2-40B4-BE49-F238E27FC236}">
                <a16:creationId xmlns:a16="http://schemas.microsoft.com/office/drawing/2014/main" id="{22330E9C-2818-458A-A8A0-77DAB806489A}"/>
              </a:ext>
            </a:extLst>
          </p:cNvPr>
          <p:cNvGrpSpPr/>
          <p:nvPr/>
        </p:nvGrpSpPr>
        <p:grpSpPr>
          <a:xfrm rot="3855989" flipH="1">
            <a:off x="1991796" y="3889975"/>
            <a:ext cx="45719" cy="2231630"/>
            <a:chOff x="6077893" y="3583307"/>
            <a:chExt cx="36214" cy="1371599"/>
          </a:xfrm>
        </p:grpSpPr>
        <p:cxnSp>
          <p:nvCxnSpPr>
            <p:cNvPr id="10" name="Straight Connector 19">
              <a:extLst>
                <a:ext uri="{FF2B5EF4-FFF2-40B4-BE49-F238E27FC236}">
                  <a16:creationId xmlns:a16="http://schemas.microsoft.com/office/drawing/2014/main" id="{45292C96-7BF6-49A2-9B62-B48D33212E12}"/>
                </a:ext>
              </a:extLst>
            </p:cNvPr>
            <p:cNvCxnSpPr/>
            <p:nvPr/>
          </p:nvCxnSpPr>
          <p:spPr>
            <a:xfrm>
              <a:off x="6114107"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394376A8-D67B-40AD-B417-138DB8C25290}"/>
                </a:ext>
              </a:extLst>
            </p:cNvPr>
            <p:cNvCxnSpPr/>
            <p:nvPr/>
          </p:nvCxnSpPr>
          <p:spPr>
            <a:xfrm>
              <a:off x="6077893"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sp>
        <p:nvSpPr>
          <p:cNvPr id="27" name="矩形 26">
            <a:extLst>
              <a:ext uri="{FF2B5EF4-FFF2-40B4-BE49-F238E27FC236}">
                <a16:creationId xmlns:a16="http://schemas.microsoft.com/office/drawing/2014/main" id="{D790C93C-43F8-4599-B48B-16DC7A26F387}"/>
              </a:ext>
            </a:extLst>
          </p:cNvPr>
          <p:cNvSpPr/>
          <p:nvPr/>
        </p:nvSpPr>
        <p:spPr>
          <a:xfrm>
            <a:off x="3049416" y="3217610"/>
            <a:ext cx="790601" cy="369332"/>
          </a:xfrm>
          <a:prstGeom prst="rect">
            <a:avLst/>
          </a:prstGeom>
        </p:spPr>
        <p:txBody>
          <a:bodyPr wrap="none">
            <a:spAutoFit/>
          </a:bodyPr>
          <a:lstStyle/>
          <a:p>
            <a:r>
              <a:rPr lang="en-US" altLang="zh-CN" dirty="0"/>
              <a:t>DFNN</a:t>
            </a:r>
            <a:endParaRPr lang="zh-CN" altLang="en-US" dirty="0"/>
          </a:p>
        </p:txBody>
      </p:sp>
      <p:grpSp>
        <p:nvGrpSpPr>
          <p:cNvPr id="85" name="组合 84">
            <a:extLst>
              <a:ext uri="{FF2B5EF4-FFF2-40B4-BE49-F238E27FC236}">
                <a16:creationId xmlns:a16="http://schemas.microsoft.com/office/drawing/2014/main" id="{B3A3F296-3145-40A2-A0EA-98B5682378D9}"/>
              </a:ext>
            </a:extLst>
          </p:cNvPr>
          <p:cNvGrpSpPr/>
          <p:nvPr/>
        </p:nvGrpSpPr>
        <p:grpSpPr>
          <a:xfrm>
            <a:off x="473169" y="5295822"/>
            <a:ext cx="682270" cy="503103"/>
            <a:chOff x="473169" y="5295822"/>
            <a:chExt cx="682270" cy="503103"/>
          </a:xfrm>
        </p:grpSpPr>
        <p:sp>
          <p:nvSpPr>
            <p:cNvPr id="12" name="Oval 41">
              <a:extLst>
                <a:ext uri="{FF2B5EF4-FFF2-40B4-BE49-F238E27FC236}">
                  <a16:creationId xmlns:a16="http://schemas.microsoft.com/office/drawing/2014/main" id="{828CE46C-5BAE-4AF3-BF2C-03704993513B}"/>
                </a:ext>
              </a:extLst>
            </p:cNvPr>
            <p:cNvSpPr/>
            <p:nvPr/>
          </p:nvSpPr>
          <p:spPr>
            <a:xfrm>
              <a:off x="524188" y="5295822"/>
              <a:ext cx="481263" cy="503103"/>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9" name="文本框 28">
              <a:extLst>
                <a:ext uri="{FF2B5EF4-FFF2-40B4-BE49-F238E27FC236}">
                  <a16:creationId xmlns:a16="http://schemas.microsoft.com/office/drawing/2014/main" id="{D365346A-08D7-4C3E-AC5A-676CFFAF96D3}"/>
                </a:ext>
              </a:extLst>
            </p:cNvPr>
            <p:cNvSpPr txBox="1"/>
            <p:nvPr/>
          </p:nvSpPr>
          <p:spPr>
            <a:xfrm>
              <a:off x="473169" y="5393484"/>
              <a:ext cx="682270" cy="307777"/>
            </a:xfrm>
            <a:prstGeom prst="rect">
              <a:avLst/>
            </a:prstGeom>
            <a:noFill/>
          </p:spPr>
          <p:txBody>
            <a:bodyPr wrap="square" rtlCol="0">
              <a:spAutoFit/>
            </a:bodyPr>
            <a:lstStyle/>
            <a:p>
              <a:r>
                <a:rPr lang="en-US" altLang="zh-CN" sz="1400" dirty="0">
                  <a:latin typeface="PT Sans" panose="020B0503020203020204"/>
                </a:rPr>
                <a:t>2006</a:t>
              </a:r>
              <a:endParaRPr lang="zh-CN" altLang="en-US" sz="1400" dirty="0">
                <a:latin typeface="PT Sans" panose="020B0503020203020204"/>
              </a:endParaRPr>
            </a:p>
          </p:txBody>
        </p:sp>
      </p:grpSp>
      <p:sp>
        <p:nvSpPr>
          <p:cNvPr id="39" name="矩形 38">
            <a:extLst>
              <a:ext uri="{FF2B5EF4-FFF2-40B4-BE49-F238E27FC236}">
                <a16:creationId xmlns:a16="http://schemas.microsoft.com/office/drawing/2014/main" id="{7F1800D9-86FE-4F2E-B8EF-44BA8211B9B0}"/>
              </a:ext>
            </a:extLst>
          </p:cNvPr>
          <p:cNvSpPr/>
          <p:nvPr/>
        </p:nvSpPr>
        <p:spPr>
          <a:xfrm>
            <a:off x="-28873" y="4821124"/>
            <a:ext cx="2034531" cy="369332"/>
          </a:xfrm>
          <a:prstGeom prst="rect">
            <a:avLst/>
          </a:prstGeom>
        </p:spPr>
        <p:txBody>
          <a:bodyPr wrap="none">
            <a:spAutoFit/>
          </a:bodyPr>
          <a:lstStyle/>
          <a:p>
            <a:r>
              <a:rPr lang="en-US" altLang="zh-CN" dirty="0"/>
              <a:t>Deep Learning(DL)</a:t>
            </a:r>
            <a:endParaRPr lang="zh-CN" altLang="en-US" dirty="0"/>
          </a:p>
        </p:txBody>
      </p:sp>
      <p:sp>
        <p:nvSpPr>
          <p:cNvPr id="40" name="矩形 39">
            <a:extLst>
              <a:ext uri="{FF2B5EF4-FFF2-40B4-BE49-F238E27FC236}">
                <a16:creationId xmlns:a16="http://schemas.microsoft.com/office/drawing/2014/main" id="{D08A3DF5-9774-4DAF-84A3-B28DDC2B60FE}"/>
              </a:ext>
            </a:extLst>
          </p:cNvPr>
          <p:cNvSpPr/>
          <p:nvPr/>
        </p:nvSpPr>
        <p:spPr>
          <a:xfrm>
            <a:off x="2847462" y="1235418"/>
            <a:ext cx="3534369" cy="646331"/>
          </a:xfrm>
          <a:prstGeom prst="rect">
            <a:avLst/>
          </a:prstGeom>
        </p:spPr>
        <p:txBody>
          <a:bodyPr wrap="square">
            <a:spAutoFit/>
          </a:bodyPr>
          <a:lstStyle/>
          <a:p>
            <a:r>
              <a:rPr lang="en-US" altLang="zh-CN" dirty="0" err="1"/>
              <a:t>BN,Faster</a:t>
            </a:r>
            <a:r>
              <a:rPr lang="en-US" altLang="zh-CN" dirty="0"/>
              <a:t> R-CNN and Residual Net</a:t>
            </a:r>
            <a:endParaRPr lang="zh-CN" altLang="en-US" dirty="0"/>
          </a:p>
        </p:txBody>
      </p:sp>
      <p:grpSp>
        <p:nvGrpSpPr>
          <p:cNvPr id="49" name="Group 2">
            <a:extLst>
              <a:ext uri="{FF2B5EF4-FFF2-40B4-BE49-F238E27FC236}">
                <a16:creationId xmlns:a16="http://schemas.microsoft.com/office/drawing/2014/main" id="{24C27750-3567-4422-B230-5A5E8100AC64}"/>
              </a:ext>
            </a:extLst>
          </p:cNvPr>
          <p:cNvGrpSpPr/>
          <p:nvPr/>
        </p:nvGrpSpPr>
        <p:grpSpPr>
          <a:xfrm rot="3226002">
            <a:off x="3760735" y="3216449"/>
            <a:ext cx="45719" cy="1490375"/>
            <a:chOff x="6077893" y="1894350"/>
            <a:chExt cx="36214" cy="1552769"/>
          </a:xfrm>
        </p:grpSpPr>
        <p:cxnSp>
          <p:nvCxnSpPr>
            <p:cNvPr id="50" name="Straight Connector 14">
              <a:extLst>
                <a:ext uri="{FF2B5EF4-FFF2-40B4-BE49-F238E27FC236}">
                  <a16:creationId xmlns:a16="http://schemas.microsoft.com/office/drawing/2014/main" id="{EC0710CE-448A-4492-97F6-E40090F3C640}"/>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24">
              <a:extLst>
                <a:ext uri="{FF2B5EF4-FFF2-40B4-BE49-F238E27FC236}">
                  <a16:creationId xmlns:a16="http://schemas.microsoft.com/office/drawing/2014/main" id="{E1EE468C-F767-4171-B194-1D940C4CB81E}"/>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52" name="Group 3">
            <a:extLst>
              <a:ext uri="{FF2B5EF4-FFF2-40B4-BE49-F238E27FC236}">
                <a16:creationId xmlns:a16="http://schemas.microsoft.com/office/drawing/2014/main" id="{BD8951FB-9486-4547-B729-8B152FDCC9A0}"/>
              </a:ext>
            </a:extLst>
          </p:cNvPr>
          <p:cNvGrpSpPr/>
          <p:nvPr/>
        </p:nvGrpSpPr>
        <p:grpSpPr>
          <a:xfrm rot="2663135">
            <a:off x="5557555" y="2161108"/>
            <a:ext cx="45719" cy="712720"/>
            <a:chOff x="6077893" y="3583307"/>
            <a:chExt cx="36214" cy="1371599"/>
          </a:xfrm>
        </p:grpSpPr>
        <p:cxnSp>
          <p:nvCxnSpPr>
            <p:cNvPr id="53" name="Straight Connector 19">
              <a:extLst>
                <a:ext uri="{FF2B5EF4-FFF2-40B4-BE49-F238E27FC236}">
                  <a16:creationId xmlns:a16="http://schemas.microsoft.com/office/drawing/2014/main" id="{A45C01B6-BBC6-47E2-ACAF-A90EDA9456E6}"/>
                </a:ext>
              </a:extLst>
            </p:cNvPr>
            <p:cNvCxnSpPr/>
            <p:nvPr/>
          </p:nvCxnSpPr>
          <p:spPr>
            <a:xfrm>
              <a:off x="6114107"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25">
              <a:extLst>
                <a:ext uri="{FF2B5EF4-FFF2-40B4-BE49-F238E27FC236}">
                  <a16:creationId xmlns:a16="http://schemas.microsoft.com/office/drawing/2014/main" id="{72163DF7-8DDB-4004-A7F1-6D1E5AC7E4D6}"/>
                </a:ext>
              </a:extLst>
            </p:cNvPr>
            <p:cNvCxnSpPr/>
            <p:nvPr/>
          </p:nvCxnSpPr>
          <p:spPr>
            <a:xfrm>
              <a:off x="6077893" y="3583307"/>
              <a:ext cx="0" cy="137159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62" name="Group 2">
            <a:extLst>
              <a:ext uri="{FF2B5EF4-FFF2-40B4-BE49-F238E27FC236}">
                <a16:creationId xmlns:a16="http://schemas.microsoft.com/office/drawing/2014/main" id="{13483C45-25E9-43B5-BC2F-441206E003A2}"/>
              </a:ext>
            </a:extLst>
          </p:cNvPr>
          <p:cNvGrpSpPr/>
          <p:nvPr/>
        </p:nvGrpSpPr>
        <p:grpSpPr>
          <a:xfrm rot="2652140" flipH="1">
            <a:off x="6193635" y="1644770"/>
            <a:ext cx="45719" cy="521299"/>
            <a:chOff x="6077893" y="1894350"/>
            <a:chExt cx="36214" cy="1552769"/>
          </a:xfrm>
        </p:grpSpPr>
        <p:cxnSp>
          <p:nvCxnSpPr>
            <p:cNvPr id="63" name="Straight Connector 14">
              <a:extLst>
                <a:ext uri="{FF2B5EF4-FFF2-40B4-BE49-F238E27FC236}">
                  <a16:creationId xmlns:a16="http://schemas.microsoft.com/office/drawing/2014/main" id="{7947907F-ED06-4540-9A3E-6FE615F7D4D4}"/>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24">
              <a:extLst>
                <a:ext uri="{FF2B5EF4-FFF2-40B4-BE49-F238E27FC236}">
                  <a16:creationId xmlns:a16="http://schemas.microsoft.com/office/drawing/2014/main" id="{B4B29183-20D0-46C4-AFAA-569D0FF7202C}"/>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grpSp>
        <p:nvGrpSpPr>
          <p:cNvPr id="87" name="组合 86">
            <a:extLst>
              <a:ext uri="{FF2B5EF4-FFF2-40B4-BE49-F238E27FC236}">
                <a16:creationId xmlns:a16="http://schemas.microsoft.com/office/drawing/2014/main" id="{DE6F7FB9-4EF2-4492-B940-B862AEC2417B}"/>
              </a:ext>
            </a:extLst>
          </p:cNvPr>
          <p:cNvGrpSpPr/>
          <p:nvPr/>
        </p:nvGrpSpPr>
        <p:grpSpPr>
          <a:xfrm>
            <a:off x="2894353" y="4265685"/>
            <a:ext cx="1017555" cy="307777"/>
            <a:chOff x="3413677" y="3909966"/>
            <a:chExt cx="1017555" cy="307777"/>
          </a:xfrm>
        </p:grpSpPr>
        <p:grpSp>
          <p:nvGrpSpPr>
            <p:cNvPr id="58" name="组合 57">
              <a:extLst>
                <a:ext uri="{FF2B5EF4-FFF2-40B4-BE49-F238E27FC236}">
                  <a16:creationId xmlns:a16="http://schemas.microsoft.com/office/drawing/2014/main" id="{69C8C380-E64D-4405-8B31-63AF1336F98F}"/>
                </a:ext>
              </a:extLst>
            </p:cNvPr>
            <p:cNvGrpSpPr/>
            <p:nvPr/>
          </p:nvGrpSpPr>
          <p:grpSpPr>
            <a:xfrm>
              <a:off x="3413677" y="4004026"/>
              <a:ext cx="467439" cy="136188"/>
              <a:chOff x="2993714" y="2799858"/>
              <a:chExt cx="467439" cy="136188"/>
            </a:xfrm>
          </p:grpSpPr>
          <p:sp>
            <p:nvSpPr>
              <p:cNvPr id="59" name="Oval 40">
                <a:extLst>
                  <a:ext uri="{FF2B5EF4-FFF2-40B4-BE49-F238E27FC236}">
                    <a16:creationId xmlns:a16="http://schemas.microsoft.com/office/drawing/2014/main" id="{D8C6021A-4780-4078-81D6-E865B57DA95E}"/>
                  </a:ext>
                </a:extLst>
              </p:cNvPr>
              <p:cNvSpPr/>
              <p:nvPr/>
            </p:nvSpPr>
            <p:spPr>
              <a:xfrm>
                <a:off x="3164817" y="2799858"/>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60" name="Isosceles Triangle 58">
                <a:extLst>
                  <a:ext uri="{FF2B5EF4-FFF2-40B4-BE49-F238E27FC236}">
                    <a16:creationId xmlns:a16="http://schemas.microsoft.com/office/drawing/2014/main" id="{BE8B8CB1-20E3-4F17-B73E-C163CDB72AE3}"/>
                  </a:ext>
                </a:extLst>
              </p:cNvPr>
              <p:cNvSpPr/>
              <p:nvPr/>
            </p:nvSpPr>
            <p:spPr>
              <a:xfrm rot="5400000">
                <a:off x="3368418" y="280591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61" name="Isosceles Triangle 59">
                <a:extLst>
                  <a:ext uri="{FF2B5EF4-FFF2-40B4-BE49-F238E27FC236}">
                    <a16:creationId xmlns:a16="http://schemas.microsoft.com/office/drawing/2014/main" id="{BECFF542-ADF2-4071-B76D-C8CFC3181891}"/>
                  </a:ext>
                </a:extLst>
              </p:cNvPr>
              <p:cNvSpPr/>
              <p:nvPr/>
            </p:nvSpPr>
            <p:spPr>
              <a:xfrm rot="16200000" flipH="1">
                <a:off x="3017189" y="280591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72" name="TextBox 149">
              <a:extLst>
                <a:ext uri="{FF2B5EF4-FFF2-40B4-BE49-F238E27FC236}">
                  <a16:creationId xmlns:a16="http://schemas.microsoft.com/office/drawing/2014/main" id="{4D5C9594-AE66-40DC-9848-707FFE452507}"/>
                </a:ext>
              </a:extLst>
            </p:cNvPr>
            <p:cNvSpPr txBox="1"/>
            <p:nvPr/>
          </p:nvSpPr>
          <p:spPr>
            <a:xfrm>
              <a:off x="3862358" y="3909966"/>
              <a:ext cx="568874" cy="307777"/>
            </a:xfrm>
            <a:prstGeom prst="rect">
              <a:avLst/>
            </a:prstGeom>
            <a:noFill/>
          </p:spPr>
          <p:txBody>
            <a:bodyPr wrap="none" rtlCol="0">
              <a:spAutoFit/>
            </a:bodyPr>
            <a:lstStyle/>
            <a:p>
              <a:r>
                <a:rPr lang="en-US" sz="1400" dirty="0">
                  <a:latin typeface="PT Sans" panose="020B0503020203020204"/>
                </a:rPr>
                <a:t>2011</a:t>
              </a:r>
              <a:endParaRPr lang="id-ID" sz="1400" dirty="0">
                <a:latin typeface="PT Sans" panose="020B0503020203020204"/>
              </a:endParaRPr>
            </a:p>
          </p:txBody>
        </p:sp>
      </p:grpSp>
      <p:grpSp>
        <p:nvGrpSpPr>
          <p:cNvPr id="89" name="组合 88">
            <a:extLst>
              <a:ext uri="{FF2B5EF4-FFF2-40B4-BE49-F238E27FC236}">
                <a16:creationId xmlns:a16="http://schemas.microsoft.com/office/drawing/2014/main" id="{C5ACBD55-E55B-4837-8424-7FFD7C88AF9C}"/>
              </a:ext>
            </a:extLst>
          </p:cNvPr>
          <p:cNvGrpSpPr/>
          <p:nvPr/>
        </p:nvGrpSpPr>
        <p:grpSpPr>
          <a:xfrm>
            <a:off x="4996841" y="2732991"/>
            <a:ext cx="1053811" cy="307777"/>
            <a:chOff x="4996841" y="2732991"/>
            <a:chExt cx="1053811" cy="307777"/>
          </a:xfrm>
        </p:grpSpPr>
        <p:grpSp>
          <p:nvGrpSpPr>
            <p:cNvPr id="65" name="组合 64">
              <a:extLst>
                <a:ext uri="{FF2B5EF4-FFF2-40B4-BE49-F238E27FC236}">
                  <a16:creationId xmlns:a16="http://schemas.microsoft.com/office/drawing/2014/main" id="{B9E0E84B-7AA7-4FFA-A3F8-42E00AC4BD95}"/>
                </a:ext>
              </a:extLst>
            </p:cNvPr>
            <p:cNvGrpSpPr/>
            <p:nvPr/>
          </p:nvGrpSpPr>
          <p:grpSpPr>
            <a:xfrm rot="21401589">
              <a:off x="4996841" y="2814721"/>
              <a:ext cx="502239" cy="136188"/>
              <a:chOff x="7521914" y="5675772"/>
              <a:chExt cx="502239" cy="136188"/>
            </a:xfrm>
          </p:grpSpPr>
          <p:sp>
            <p:nvSpPr>
              <p:cNvPr id="66" name="Oval 40">
                <a:extLst>
                  <a:ext uri="{FF2B5EF4-FFF2-40B4-BE49-F238E27FC236}">
                    <a16:creationId xmlns:a16="http://schemas.microsoft.com/office/drawing/2014/main" id="{1EA89365-519A-4307-912A-80E00349B25D}"/>
                  </a:ext>
                </a:extLst>
              </p:cNvPr>
              <p:cNvSpPr/>
              <p:nvPr/>
            </p:nvSpPr>
            <p:spPr>
              <a:xfrm>
                <a:off x="7697923" y="5675772"/>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67" name="Isosceles Triangle 59">
                <a:extLst>
                  <a:ext uri="{FF2B5EF4-FFF2-40B4-BE49-F238E27FC236}">
                    <a16:creationId xmlns:a16="http://schemas.microsoft.com/office/drawing/2014/main" id="{ACFE1A7D-B74E-43B4-B558-13DC72E3DAE1}"/>
                  </a:ext>
                </a:extLst>
              </p:cNvPr>
              <p:cNvSpPr/>
              <p:nvPr/>
            </p:nvSpPr>
            <p:spPr>
              <a:xfrm rot="16200000" flipH="1">
                <a:off x="7545389" y="5689826"/>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68" name="Isosceles Triangle 58">
                <a:extLst>
                  <a:ext uri="{FF2B5EF4-FFF2-40B4-BE49-F238E27FC236}">
                    <a16:creationId xmlns:a16="http://schemas.microsoft.com/office/drawing/2014/main" id="{D9B225D7-54A3-44AC-9A6A-2754BAA8866C}"/>
                  </a:ext>
                </a:extLst>
              </p:cNvPr>
              <p:cNvSpPr/>
              <p:nvPr/>
            </p:nvSpPr>
            <p:spPr>
              <a:xfrm rot="5400000">
                <a:off x="7931418" y="5705020"/>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73" name="TextBox 149">
              <a:extLst>
                <a:ext uri="{FF2B5EF4-FFF2-40B4-BE49-F238E27FC236}">
                  <a16:creationId xmlns:a16="http://schemas.microsoft.com/office/drawing/2014/main" id="{BB4334B8-05DA-4FBB-9A05-A3C8466B3959}"/>
                </a:ext>
              </a:extLst>
            </p:cNvPr>
            <p:cNvSpPr txBox="1"/>
            <p:nvPr/>
          </p:nvSpPr>
          <p:spPr>
            <a:xfrm>
              <a:off x="5468441" y="2732991"/>
              <a:ext cx="582211" cy="307777"/>
            </a:xfrm>
            <a:prstGeom prst="rect">
              <a:avLst/>
            </a:prstGeom>
            <a:noFill/>
          </p:spPr>
          <p:txBody>
            <a:bodyPr wrap="none" rtlCol="0">
              <a:spAutoFit/>
            </a:bodyPr>
            <a:lstStyle/>
            <a:p>
              <a:r>
                <a:rPr lang="en-US" sz="1400" dirty="0">
                  <a:latin typeface="PT Sans" panose="020B0503020203020204"/>
                </a:rPr>
                <a:t>2012</a:t>
              </a:r>
              <a:endParaRPr lang="id-ID" sz="1400" dirty="0">
                <a:latin typeface="PT Sans" panose="020B0503020203020204"/>
              </a:endParaRPr>
            </a:p>
          </p:txBody>
        </p:sp>
      </p:grpSp>
      <p:grpSp>
        <p:nvGrpSpPr>
          <p:cNvPr id="88" name="组合 87">
            <a:extLst>
              <a:ext uri="{FF2B5EF4-FFF2-40B4-BE49-F238E27FC236}">
                <a16:creationId xmlns:a16="http://schemas.microsoft.com/office/drawing/2014/main" id="{77656F7A-3803-4F14-B7A7-4A717E1EBC9D}"/>
              </a:ext>
            </a:extLst>
          </p:cNvPr>
          <p:cNvGrpSpPr/>
          <p:nvPr/>
        </p:nvGrpSpPr>
        <p:grpSpPr>
          <a:xfrm>
            <a:off x="5742699" y="2018547"/>
            <a:ext cx="658527" cy="307777"/>
            <a:chOff x="5742699" y="2018547"/>
            <a:chExt cx="658527" cy="307777"/>
          </a:xfrm>
        </p:grpSpPr>
        <p:grpSp>
          <p:nvGrpSpPr>
            <p:cNvPr id="34" name="组合 33">
              <a:extLst>
                <a:ext uri="{FF2B5EF4-FFF2-40B4-BE49-F238E27FC236}">
                  <a16:creationId xmlns:a16="http://schemas.microsoft.com/office/drawing/2014/main" id="{8E16901E-CD3D-481B-9ED0-2A4193BC85C6}"/>
                </a:ext>
              </a:extLst>
            </p:cNvPr>
            <p:cNvGrpSpPr/>
            <p:nvPr/>
          </p:nvGrpSpPr>
          <p:grpSpPr>
            <a:xfrm>
              <a:off x="5742699" y="2089338"/>
              <a:ext cx="467439" cy="136188"/>
              <a:chOff x="2993714" y="2799858"/>
              <a:chExt cx="467439" cy="136188"/>
            </a:xfrm>
          </p:grpSpPr>
          <p:sp>
            <p:nvSpPr>
              <p:cNvPr id="35" name="Oval 40">
                <a:extLst>
                  <a:ext uri="{FF2B5EF4-FFF2-40B4-BE49-F238E27FC236}">
                    <a16:creationId xmlns:a16="http://schemas.microsoft.com/office/drawing/2014/main" id="{777EA262-DE84-41E7-B21F-088EFED2F230}"/>
                  </a:ext>
                </a:extLst>
              </p:cNvPr>
              <p:cNvSpPr/>
              <p:nvPr/>
            </p:nvSpPr>
            <p:spPr>
              <a:xfrm>
                <a:off x="3164817" y="2799858"/>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6" name="Isosceles Triangle 58">
                <a:extLst>
                  <a:ext uri="{FF2B5EF4-FFF2-40B4-BE49-F238E27FC236}">
                    <a16:creationId xmlns:a16="http://schemas.microsoft.com/office/drawing/2014/main" id="{35BF11E5-313E-411D-98B5-3B4CAD5EE529}"/>
                  </a:ext>
                </a:extLst>
              </p:cNvPr>
              <p:cNvSpPr/>
              <p:nvPr/>
            </p:nvSpPr>
            <p:spPr>
              <a:xfrm rot="5400000">
                <a:off x="3368418" y="280591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7" name="Isosceles Triangle 59">
                <a:extLst>
                  <a:ext uri="{FF2B5EF4-FFF2-40B4-BE49-F238E27FC236}">
                    <a16:creationId xmlns:a16="http://schemas.microsoft.com/office/drawing/2014/main" id="{D633E93B-F3E4-424B-87BB-8AB61FB31D71}"/>
                  </a:ext>
                </a:extLst>
              </p:cNvPr>
              <p:cNvSpPr/>
              <p:nvPr/>
            </p:nvSpPr>
            <p:spPr>
              <a:xfrm rot="16200000" flipH="1">
                <a:off x="3017189" y="280591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74" name="TextBox 149">
              <a:extLst>
                <a:ext uri="{FF2B5EF4-FFF2-40B4-BE49-F238E27FC236}">
                  <a16:creationId xmlns:a16="http://schemas.microsoft.com/office/drawing/2014/main" id="{FBDA9A02-47B2-4CC8-BF6B-43B3F4197E4B}"/>
                </a:ext>
              </a:extLst>
            </p:cNvPr>
            <p:cNvSpPr txBox="1"/>
            <p:nvPr/>
          </p:nvSpPr>
          <p:spPr>
            <a:xfrm>
              <a:off x="6216495" y="2018547"/>
              <a:ext cx="184731" cy="307777"/>
            </a:xfrm>
            <a:prstGeom prst="rect">
              <a:avLst/>
            </a:prstGeom>
            <a:noFill/>
          </p:spPr>
          <p:txBody>
            <a:bodyPr wrap="none" rtlCol="0">
              <a:spAutoFit/>
            </a:bodyPr>
            <a:lstStyle/>
            <a:p>
              <a:endParaRPr lang="id-ID" sz="1400" dirty="0">
                <a:latin typeface="PT Sans" panose="020B0503020203020204"/>
              </a:endParaRPr>
            </a:p>
          </p:txBody>
        </p:sp>
      </p:grpSp>
      <p:sp>
        <p:nvSpPr>
          <p:cNvPr id="84" name="矩形 83">
            <a:extLst>
              <a:ext uri="{FF2B5EF4-FFF2-40B4-BE49-F238E27FC236}">
                <a16:creationId xmlns:a16="http://schemas.microsoft.com/office/drawing/2014/main" id="{3CE84C59-6360-4019-9C68-57F40C488FCC}"/>
              </a:ext>
            </a:extLst>
          </p:cNvPr>
          <p:cNvSpPr/>
          <p:nvPr/>
        </p:nvSpPr>
        <p:spPr>
          <a:xfrm>
            <a:off x="2109280" y="4198009"/>
            <a:ext cx="697627" cy="369332"/>
          </a:xfrm>
          <a:prstGeom prst="rect">
            <a:avLst/>
          </a:prstGeom>
        </p:spPr>
        <p:txBody>
          <a:bodyPr wrap="none">
            <a:spAutoFit/>
          </a:bodyPr>
          <a:lstStyle/>
          <a:p>
            <a:r>
              <a:rPr lang="en-US" altLang="zh-CN" dirty="0" err="1"/>
              <a:t>ReLU</a:t>
            </a:r>
            <a:endParaRPr lang="zh-CN" altLang="en-US" dirty="0"/>
          </a:p>
        </p:txBody>
      </p:sp>
      <p:grpSp>
        <p:nvGrpSpPr>
          <p:cNvPr id="90" name="组合 89">
            <a:extLst>
              <a:ext uri="{FF2B5EF4-FFF2-40B4-BE49-F238E27FC236}">
                <a16:creationId xmlns:a16="http://schemas.microsoft.com/office/drawing/2014/main" id="{0DC3B4E9-6432-430A-B81E-4BA886A5FE87}"/>
              </a:ext>
            </a:extLst>
          </p:cNvPr>
          <p:cNvGrpSpPr/>
          <p:nvPr/>
        </p:nvGrpSpPr>
        <p:grpSpPr>
          <a:xfrm>
            <a:off x="6189347" y="1538293"/>
            <a:ext cx="1056007" cy="307777"/>
            <a:chOff x="5742699" y="2018547"/>
            <a:chExt cx="1056007" cy="307777"/>
          </a:xfrm>
        </p:grpSpPr>
        <p:grpSp>
          <p:nvGrpSpPr>
            <p:cNvPr id="91" name="组合 90">
              <a:extLst>
                <a:ext uri="{FF2B5EF4-FFF2-40B4-BE49-F238E27FC236}">
                  <a16:creationId xmlns:a16="http://schemas.microsoft.com/office/drawing/2014/main" id="{BA2EE312-CDAD-4B56-9C1C-4073B34EC72D}"/>
                </a:ext>
              </a:extLst>
            </p:cNvPr>
            <p:cNvGrpSpPr/>
            <p:nvPr/>
          </p:nvGrpSpPr>
          <p:grpSpPr>
            <a:xfrm>
              <a:off x="5742699" y="2089338"/>
              <a:ext cx="467439" cy="136188"/>
              <a:chOff x="2993714" y="2799858"/>
              <a:chExt cx="467439" cy="136188"/>
            </a:xfrm>
          </p:grpSpPr>
          <p:sp>
            <p:nvSpPr>
              <p:cNvPr id="93" name="Oval 40">
                <a:extLst>
                  <a:ext uri="{FF2B5EF4-FFF2-40B4-BE49-F238E27FC236}">
                    <a16:creationId xmlns:a16="http://schemas.microsoft.com/office/drawing/2014/main" id="{DF631234-052B-439D-B024-B762C93E41A6}"/>
                  </a:ext>
                </a:extLst>
              </p:cNvPr>
              <p:cNvSpPr/>
              <p:nvPr/>
            </p:nvSpPr>
            <p:spPr>
              <a:xfrm>
                <a:off x="3164817" y="2799858"/>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4" name="Isosceles Triangle 58">
                <a:extLst>
                  <a:ext uri="{FF2B5EF4-FFF2-40B4-BE49-F238E27FC236}">
                    <a16:creationId xmlns:a16="http://schemas.microsoft.com/office/drawing/2014/main" id="{8556ABB9-B60D-421F-90E6-246E2CB465FD}"/>
                  </a:ext>
                </a:extLst>
              </p:cNvPr>
              <p:cNvSpPr/>
              <p:nvPr/>
            </p:nvSpPr>
            <p:spPr>
              <a:xfrm rot="5400000">
                <a:off x="3368418" y="280591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5" name="Isosceles Triangle 59">
                <a:extLst>
                  <a:ext uri="{FF2B5EF4-FFF2-40B4-BE49-F238E27FC236}">
                    <a16:creationId xmlns:a16="http://schemas.microsoft.com/office/drawing/2014/main" id="{FA4930C8-E48C-4EAA-97E9-F4DBED228491}"/>
                  </a:ext>
                </a:extLst>
              </p:cNvPr>
              <p:cNvSpPr/>
              <p:nvPr/>
            </p:nvSpPr>
            <p:spPr>
              <a:xfrm rot="16200000" flipH="1">
                <a:off x="3017189" y="2805917"/>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92" name="TextBox 149">
              <a:extLst>
                <a:ext uri="{FF2B5EF4-FFF2-40B4-BE49-F238E27FC236}">
                  <a16:creationId xmlns:a16="http://schemas.microsoft.com/office/drawing/2014/main" id="{FEECC621-2938-4382-9CE1-DD54C437D051}"/>
                </a:ext>
              </a:extLst>
            </p:cNvPr>
            <p:cNvSpPr txBox="1"/>
            <p:nvPr/>
          </p:nvSpPr>
          <p:spPr>
            <a:xfrm>
              <a:off x="6216495" y="2018547"/>
              <a:ext cx="582211" cy="307777"/>
            </a:xfrm>
            <a:prstGeom prst="rect">
              <a:avLst/>
            </a:prstGeom>
            <a:noFill/>
          </p:spPr>
          <p:txBody>
            <a:bodyPr wrap="none" rtlCol="0">
              <a:spAutoFit/>
            </a:bodyPr>
            <a:lstStyle/>
            <a:p>
              <a:r>
                <a:rPr lang="en-US" sz="1400" dirty="0">
                  <a:latin typeface="PT Sans" panose="020B0503020203020204"/>
                </a:rPr>
                <a:t>2015</a:t>
              </a:r>
              <a:endParaRPr lang="id-ID" sz="1400" dirty="0">
                <a:latin typeface="PT Sans" panose="020B0503020203020204"/>
              </a:endParaRPr>
            </a:p>
          </p:txBody>
        </p:sp>
      </p:grpSp>
      <p:sp>
        <p:nvSpPr>
          <p:cNvPr id="96" name="矩形 95">
            <a:extLst>
              <a:ext uri="{FF2B5EF4-FFF2-40B4-BE49-F238E27FC236}">
                <a16:creationId xmlns:a16="http://schemas.microsoft.com/office/drawing/2014/main" id="{C6265005-DB1B-44B2-AC76-D83E302704C4}"/>
              </a:ext>
            </a:extLst>
          </p:cNvPr>
          <p:cNvSpPr/>
          <p:nvPr/>
        </p:nvSpPr>
        <p:spPr>
          <a:xfrm>
            <a:off x="4698034" y="1919040"/>
            <a:ext cx="912429" cy="369332"/>
          </a:xfrm>
          <a:prstGeom prst="rect">
            <a:avLst/>
          </a:prstGeom>
        </p:spPr>
        <p:txBody>
          <a:bodyPr wrap="none">
            <a:spAutoFit/>
          </a:bodyPr>
          <a:lstStyle/>
          <a:p>
            <a:r>
              <a:rPr lang="en-US" altLang="zh-CN" dirty="0"/>
              <a:t>R-CNN</a:t>
            </a:r>
            <a:endParaRPr lang="zh-CN" altLang="en-US" dirty="0"/>
          </a:p>
        </p:txBody>
      </p:sp>
      <p:grpSp>
        <p:nvGrpSpPr>
          <p:cNvPr id="97" name="组合 96">
            <a:extLst>
              <a:ext uri="{FF2B5EF4-FFF2-40B4-BE49-F238E27FC236}">
                <a16:creationId xmlns:a16="http://schemas.microsoft.com/office/drawing/2014/main" id="{B380E21D-B8E0-40A3-8F92-30EA7D739883}"/>
              </a:ext>
            </a:extLst>
          </p:cNvPr>
          <p:cNvGrpSpPr/>
          <p:nvPr/>
        </p:nvGrpSpPr>
        <p:grpSpPr>
          <a:xfrm>
            <a:off x="4199636" y="3304919"/>
            <a:ext cx="656331" cy="307777"/>
            <a:chOff x="4996841" y="2732991"/>
            <a:chExt cx="656331" cy="307777"/>
          </a:xfrm>
        </p:grpSpPr>
        <p:grpSp>
          <p:nvGrpSpPr>
            <p:cNvPr id="98" name="组合 97">
              <a:extLst>
                <a:ext uri="{FF2B5EF4-FFF2-40B4-BE49-F238E27FC236}">
                  <a16:creationId xmlns:a16="http://schemas.microsoft.com/office/drawing/2014/main" id="{0C52213E-6F84-4F99-9330-C1F530B41FB6}"/>
                </a:ext>
              </a:extLst>
            </p:cNvPr>
            <p:cNvGrpSpPr/>
            <p:nvPr/>
          </p:nvGrpSpPr>
          <p:grpSpPr>
            <a:xfrm rot="21401589">
              <a:off x="4996841" y="2814721"/>
              <a:ext cx="502239" cy="136188"/>
              <a:chOff x="7521914" y="5675772"/>
              <a:chExt cx="502239" cy="136188"/>
            </a:xfrm>
          </p:grpSpPr>
          <p:sp>
            <p:nvSpPr>
              <p:cNvPr id="100" name="Oval 40">
                <a:extLst>
                  <a:ext uri="{FF2B5EF4-FFF2-40B4-BE49-F238E27FC236}">
                    <a16:creationId xmlns:a16="http://schemas.microsoft.com/office/drawing/2014/main" id="{5EFB97F0-D778-412E-A1CB-32A58267D611}"/>
                  </a:ext>
                </a:extLst>
              </p:cNvPr>
              <p:cNvSpPr/>
              <p:nvPr/>
            </p:nvSpPr>
            <p:spPr>
              <a:xfrm>
                <a:off x="7697923" y="5675772"/>
                <a:ext cx="136188" cy="136188"/>
              </a:xfrm>
              <a:prstGeom prst="ellipse">
                <a:avLst/>
              </a:prstGeom>
              <a:noFill/>
              <a:ln w="2540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01" name="Isosceles Triangle 59">
                <a:extLst>
                  <a:ext uri="{FF2B5EF4-FFF2-40B4-BE49-F238E27FC236}">
                    <a16:creationId xmlns:a16="http://schemas.microsoft.com/office/drawing/2014/main" id="{D27461E4-A87F-4F1A-B554-C433D50E3C8B}"/>
                  </a:ext>
                </a:extLst>
              </p:cNvPr>
              <p:cNvSpPr/>
              <p:nvPr/>
            </p:nvSpPr>
            <p:spPr>
              <a:xfrm rot="16200000" flipH="1">
                <a:off x="7545389" y="5689826"/>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02" name="Isosceles Triangle 58">
                <a:extLst>
                  <a:ext uri="{FF2B5EF4-FFF2-40B4-BE49-F238E27FC236}">
                    <a16:creationId xmlns:a16="http://schemas.microsoft.com/office/drawing/2014/main" id="{9AC51E11-4E3E-4385-9130-AFB756C9EA30}"/>
                  </a:ext>
                </a:extLst>
              </p:cNvPr>
              <p:cNvSpPr/>
              <p:nvPr/>
            </p:nvSpPr>
            <p:spPr>
              <a:xfrm rot="5400000">
                <a:off x="7931418" y="5705020"/>
                <a:ext cx="69259" cy="116210"/>
              </a:xfrm>
              <a:prstGeom prst="triangl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99" name="TextBox 149">
              <a:extLst>
                <a:ext uri="{FF2B5EF4-FFF2-40B4-BE49-F238E27FC236}">
                  <a16:creationId xmlns:a16="http://schemas.microsoft.com/office/drawing/2014/main" id="{D07D46EA-DC96-4E27-A3C2-3247CD8D4F72}"/>
                </a:ext>
              </a:extLst>
            </p:cNvPr>
            <p:cNvSpPr txBox="1"/>
            <p:nvPr/>
          </p:nvSpPr>
          <p:spPr>
            <a:xfrm>
              <a:off x="5468441" y="2732991"/>
              <a:ext cx="184731" cy="307777"/>
            </a:xfrm>
            <a:prstGeom prst="rect">
              <a:avLst/>
            </a:prstGeom>
            <a:noFill/>
          </p:spPr>
          <p:txBody>
            <a:bodyPr wrap="none" rtlCol="0">
              <a:spAutoFit/>
            </a:bodyPr>
            <a:lstStyle/>
            <a:p>
              <a:endParaRPr lang="id-ID" sz="1400" dirty="0">
                <a:latin typeface="PT Sans" panose="020B0503020203020204"/>
              </a:endParaRPr>
            </a:p>
          </p:txBody>
        </p:sp>
      </p:grpSp>
      <p:grpSp>
        <p:nvGrpSpPr>
          <p:cNvPr id="103" name="Group 2">
            <a:extLst>
              <a:ext uri="{FF2B5EF4-FFF2-40B4-BE49-F238E27FC236}">
                <a16:creationId xmlns:a16="http://schemas.microsoft.com/office/drawing/2014/main" id="{0C36A76F-8130-4912-B48D-28128514A674}"/>
              </a:ext>
            </a:extLst>
          </p:cNvPr>
          <p:cNvGrpSpPr/>
          <p:nvPr/>
        </p:nvGrpSpPr>
        <p:grpSpPr>
          <a:xfrm rot="3226002">
            <a:off x="4817846" y="2769626"/>
            <a:ext cx="45719" cy="818426"/>
            <a:chOff x="6077893" y="1894350"/>
            <a:chExt cx="36214" cy="1552769"/>
          </a:xfrm>
        </p:grpSpPr>
        <p:cxnSp>
          <p:nvCxnSpPr>
            <p:cNvPr id="104" name="Straight Connector 14">
              <a:extLst>
                <a:ext uri="{FF2B5EF4-FFF2-40B4-BE49-F238E27FC236}">
                  <a16:creationId xmlns:a16="http://schemas.microsoft.com/office/drawing/2014/main" id="{8C7BAD87-F9AE-4D74-A53B-D8E6397C01FA}"/>
                </a:ext>
              </a:extLst>
            </p:cNvPr>
            <p:cNvCxnSpPr/>
            <p:nvPr/>
          </p:nvCxnSpPr>
          <p:spPr>
            <a:xfrm>
              <a:off x="6114107"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cxnSp>
          <p:nvCxnSpPr>
            <p:cNvPr id="105" name="Straight Connector 24">
              <a:extLst>
                <a:ext uri="{FF2B5EF4-FFF2-40B4-BE49-F238E27FC236}">
                  <a16:creationId xmlns:a16="http://schemas.microsoft.com/office/drawing/2014/main" id="{8B4B6957-936C-4C85-8EA0-FD3B59353C22}"/>
                </a:ext>
              </a:extLst>
            </p:cNvPr>
            <p:cNvCxnSpPr/>
            <p:nvPr/>
          </p:nvCxnSpPr>
          <p:spPr>
            <a:xfrm>
              <a:off x="6077893" y="1894350"/>
              <a:ext cx="0" cy="1552769"/>
            </a:xfrm>
            <a:prstGeom prst="line">
              <a:avLst/>
            </a:prstGeom>
            <a:ln w="9525" cmpd="sng">
              <a:solidFill>
                <a:srgbClr val="FF6D6D"/>
              </a:solidFill>
              <a:prstDash val="solid"/>
            </a:ln>
          </p:spPr>
          <p:style>
            <a:lnRef idx="1">
              <a:schemeClr val="accent1"/>
            </a:lnRef>
            <a:fillRef idx="0">
              <a:schemeClr val="accent1"/>
            </a:fillRef>
            <a:effectRef idx="0">
              <a:schemeClr val="accent1"/>
            </a:effectRef>
            <a:fontRef idx="minor">
              <a:schemeClr val="tx1"/>
            </a:fontRef>
          </p:style>
        </p:cxnSp>
      </p:grpSp>
      <p:sp>
        <p:nvSpPr>
          <p:cNvPr id="106" name="矩形 105">
            <a:extLst>
              <a:ext uri="{FF2B5EF4-FFF2-40B4-BE49-F238E27FC236}">
                <a16:creationId xmlns:a16="http://schemas.microsoft.com/office/drawing/2014/main" id="{534FEAAF-EBBD-45F9-AD88-C3ACB0636692}"/>
              </a:ext>
            </a:extLst>
          </p:cNvPr>
          <p:cNvSpPr/>
          <p:nvPr/>
        </p:nvSpPr>
        <p:spPr>
          <a:xfrm>
            <a:off x="3933656" y="2663389"/>
            <a:ext cx="1026243" cy="369332"/>
          </a:xfrm>
          <a:prstGeom prst="rect">
            <a:avLst/>
          </a:prstGeom>
        </p:spPr>
        <p:txBody>
          <a:bodyPr wrap="none">
            <a:spAutoFit/>
          </a:bodyPr>
          <a:lstStyle/>
          <a:p>
            <a:r>
              <a:rPr lang="en-US" altLang="zh-CN" dirty="0"/>
              <a:t>Alex Net</a:t>
            </a:r>
            <a:endParaRPr lang="zh-CN" altLang="en-US" dirty="0"/>
          </a:p>
        </p:txBody>
      </p:sp>
      <p:sp>
        <p:nvSpPr>
          <p:cNvPr id="111" name="箭头: 上 110">
            <a:extLst>
              <a:ext uri="{FF2B5EF4-FFF2-40B4-BE49-F238E27FC236}">
                <a16:creationId xmlns:a16="http://schemas.microsoft.com/office/drawing/2014/main" id="{7D8C6AE2-4284-4561-A17F-56EA4020CE75}"/>
              </a:ext>
            </a:extLst>
          </p:cNvPr>
          <p:cNvSpPr/>
          <p:nvPr/>
        </p:nvSpPr>
        <p:spPr>
          <a:xfrm rot="2009876">
            <a:off x="6688933" y="799083"/>
            <a:ext cx="100277" cy="903394"/>
          </a:xfrm>
          <a:prstGeom prst="upArrow">
            <a:avLst/>
          </a:prstGeom>
          <a:noFill/>
          <a:ln>
            <a:solidFill>
              <a:srgbClr val="FF6D6D"/>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14" name="TextBox 102">
            <a:extLst>
              <a:ext uri="{FF2B5EF4-FFF2-40B4-BE49-F238E27FC236}">
                <a16:creationId xmlns:a16="http://schemas.microsoft.com/office/drawing/2014/main" id="{079D999D-BCB5-4D55-9A19-EB790BD1102D}"/>
              </a:ext>
            </a:extLst>
          </p:cNvPr>
          <p:cNvSpPr txBox="1"/>
          <p:nvPr/>
        </p:nvSpPr>
        <p:spPr>
          <a:xfrm>
            <a:off x="319830" y="314962"/>
            <a:ext cx="6634418" cy="584775"/>
          </a:xfrm>
          <a:prstGeom prst="rect">
            <a:avLst/>
          </a:prstGeom>
          <a:noFill/>
        </p:spPr>
        <p:txBody>
          <a:bodyPr wrap="square" rtlCol="0">
            <a:spAutoFit/>
          </a:bodyPr>
          <a:lstStyle/>
          <a:p>
            <a:r>
              <a:rPr lang="en-US" sz="3200" dirty="0">
                <a:solidFill>
                  <a:srgbClr val="C00000"/>
                </a:solidFill>
                <a:latin typeface="Raleway" panose="020B0003030101060003" pitchFamily="34" charset="0"/>
              </a:rPr>
              <a:t>Development of Neural Networks</a:t>
            </a:r>
          </a:p>
        </p:txBody>
      </p:sp>
    </p:spTree>
    <p:extLst>
      <p:ext uri="{BB962C8B-B14F-4D97-AF65-F5344CB8AC3E}">
        <p14:creationId xmlns:p14="http://schemas.microsoft.com/office/powerpoint/2010/main" val="339310341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8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childTnLst>
                                </p:cTn>
                              </p:par>
                            </p:childTnLst>
                          </p:cTn>
                        </p:par>
                        <p:par>
                          <p:cTn id="18" fill="hold">
                            <p:stCondLst>
                              <p:cond delay="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up)">
                                      <p:cBhvr>
                                        <p:cTn id="32" dur="500"/>
                                        <p:tgtEl>
                                          <p:spTgt spid="49"/>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9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par>
                          <p:cTn id="40" fill="hold">
                            <p:stCondLst>
                              <p:cond delay="0"/>
                            </p:stCondLst>
                            <p:childTnLst>
                              <p:par>
                                <p:cTn id="41" presetID="22" presetClass="entr" presetSubtype="1" fill="hold" nodeType="after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wipe(up)">
                                      <p:cBhvr>
                                        <p:cTn id="43" dur="500"/>
                                        <p:tgtEl>
                                          <p:spTgt spid="103"/>
                                        </p:tgtEl>
                                      </p:cBhvr>
                                    </p:animEffec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6"/>
                                        </p:tgtEl>
                                        <p:attrNameLst>
                                          <p:attrName>style.visibility</p:attrName>
                                        </p:attrNameLst>
                                      </p:cBhvr>
                                      <p:to>
                                        <p:strVal val="visible"/>
                                      </p:to>
                                    </p:set>
                                  </p:childTnLst>
                                </p:cTn>
                              </p:par>
                            </p:childTnLst>
                          </p:cTn>
                        </p:par>
                        <p:par>
                          <p:cTn id="51" fill="hold">
                            <p:stCondLst>
                              <p:cond delay="0"/>
                            </p:stCondLst>
                            <p:childTnLst>
                              <p:par>
                                <p:cTn id="52" presetID="22" presetClass="entr" presetSubtype="1" fill="hold" nodeType="after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up)">
                                      <p:cBhvr>
                                        <p:cTn id="54" dur="500"/>
                                        <p:tgtEl>
                                          <p:spTgt spid="52"/>
                                        </p:tgtEl>
                                      </p:cBhvr>
                                    </p:animEffec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6"/>
                                        </p:tgtEl>
                                        <p:attrNameLst>
                                          <p:attrName>style.visibility</p:attrName>
                                        </p:attrNameLst>
                                      </p:cBhvr>
                                      <p:to>
                                        <p:strVal val="visible"/>
                                      </p:to>
                                    </p:set>
                                  </p:childTnLst>
                                </p:cTn>
                              </p:par>
                            </p:childTnLst>
                          </p:cTn>
                        </p:par>
                        <p:par>
                          <p:cTn id="62" fill="hold">
                            <p:stCondLst>
                              <p:cond delay="0"/>
                            </p:stCondLst>
                            <p:childTnLst>
                              <p:par>
                                <p:cTn id="63" presetID="22" presetClass="entr" presetSubtype="1" fill="hold" nodeType="after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wipe(up)">
                                      <p:cBhvr>
                                        <p:cTn id="65" dur="500"/>
                                        <p:tgtEl>
                                          <p:spTgt spid="62"/>
                                        </p:tgtEl>
                                      </p:cBhvr>
                                    </p:animEffect>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9" grpId="0"/>
      <p:bldP spid="40" grpId="0"/>
      <p:bldP spid="84" grpId="0"/>
      <p:bldP spid="96" grpId="0"/>
      <p:bldP spid="106" grpId="0"/>
      <p:bldP spid="111" grpId="0" animBg="1"/>
      <p:bldP spid="1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9">
            <a:extLst>
              <a:ext uri="{FF2B5EF4-FFF2-40B4-BE49-F238E27FC236}">
                <a16:creationId xmlns:a16="http://schemas.microsoft.com/office/drawing/2014/main" id="{B736D5A4-6682-4361-B677-82EEBC50985E}"/>
              </a:ext>
            </a:extLst>
          </p:cNvPr>
          <p:cNvSpPr txBox="1"/>
          <p:nvPr/>
        </p:nvSpPr>
        <p:spPr>
          <a:xfrm>
            <a:off x="321436" y="956855"/>
            <a:ext cx="6287299" cy="861774"/>
          </a:xfrm>
          <a:prstGeom prst="rect">
            <a:avLst/>
          </a:prstGeom>
          <a:noFill/>
        </p:spPr>
        <p:txBody>
          <a:bodyPr wrap="none" rtlCol="0">
            <a:spAutoFit/>
          </a:bodyPr>
          <a:lstStyle/>
          <a:p>
            <a:pPr>
              <a:lnSpc>
                <a:spcPct val="150000"/>
              </a:lnSpc>
            </a:pPr>
            <a:r>
              <a:rPr lang="en-US" altLang="zh-CN" sz="2000" dirty="0">
                <a:solidFill>
                  <a:schemeClr val="tx1">
                    <a:lumMod val="75000"/>
                    <a:lumOff val="25000"/>
                  </a:schemeClr>
                </a:solidFill>
              </a:rPr>
              <a:t>Based on neural network</a:t>
            </a:r>
          </a:p>
          <a:p>
            <a:r>
              <a:rPr lang="en-US" altLang="zh-CN" sz="2000" dirty="0">
                <a:solidFill>
                  <a:schemeClr val="tx1">
                    <a:lumMod val="75000"/>
                    <a:lumOff val="25000"/>
                  </a:schemeClr>
                </a:solidFill>
              </a:rPr>
              <a:t>imitates the structure and working principle of neurons </a:t>
            </a:r>
            <a:endParaRPr lang="id-ID" sz="2000" dirty="0">
              <a:latin typeface="Raleway" panose="020B0003030101060003" pitchFamily="34" charset="0"/>
            </a:endParaRPr>
          </a:p>
        </p:txBody>
      </p:sp>
      <p:sp>
        <p:nvSpPr>
          <p:cNvPr id="6" name="矩形 5">
            <a:extLst>
              <a:ext uri="{FF2B5EF4-FFF2-40B4-BE49-F238E27FC236}">
                <a16:creationId xmlns:a16="http://schemas.microsoft.com/office/drawing/2014/main" id="{E220EC49-E8BC-49CC-9959-79E558F13F02}"/>
              </a:ext>
            </a:extLst>
          </p:cNvPr>
          <p:cNvSpPr/>
          <p:nvPr/>
        </p:nvSpPr>
        <p:spPr>
          <a:xfrm>
            <a:off x="186559" y="422104"/>
            <a:ext cx="5848481" cy="400110"/>
          </a:xfrm>
          <a:prstGeom prst="rect">
            <a:avLst/>
          </a:prstGeom>
        </p:spPr>
        <p:txBody>
          <a:bodyPr wrap="square">
            <a:spAutoFit/>
          </a:bodyPr>
          <a:lstStyle/>
          <a:p>
            <a:r>
              <a:rPr lang="en-US" altLang="zh-CN" sz="2000" b="1" dirty="0">
                <a:solidFill>
                  <a:schemeClr val="tx1">
                    <a:lumMod val="75000"/>
                    <a:lumOff val="25000"/>
                  </a:schemeClr>
                </a:solidFill>
              </a:rPr>
              <a:t>1943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McCulloch and </a:t>
            </a:r>
            <a:r>
              <a:rPr lang="en-US" altLang="zh-CN" sz="2000" b="1" dirty="0" err="1">
                <a:solidFill>
                  <a:schemeClr val="tx1">
                    <a:lumMod val="75000"/>
                    <a:lumOff val="25000"/>
                  </a:schemeClr>
                </a:solidFill>
              </a:rPr>
              <a:t>Pittsn</a:t>
            </a:r>
            <a:r>
              <a:rPr lang="en-US" altLang="zh-CN" sz="2000" b="1" dirty="0">
                <a:solidFill>
                  <a:schemeClr val="tx1">
                    <a:lumMod val="75000"/>
                    <a:lumOff val="25000"/>
                  </a:schemeClr>
                </a:solidFill>
              </a:rPr>
              <a:t> </a:t>
            </a:r>
            <a:r>
              <a:rPr lang="zh-CN" altLang="en-US" sz="2000" b="1" dirty="0">
                <a:solidFill>
                  <a:schemeClr val="tx1">
                    <a:lumMod val="75000"/>
                    <a:lumOff val="25000"/>
                  </a:schemeClr>
                </a:solidFill>
              </a:rPr>
              <a:t>，</a:t>
            </a:r>
            <a:r>
              <a:rPr lang="en-US" altLang="zh-CN" sz="2000" b="1" dirty="0">
                <a:solidFill>
                  <a:schemeClr val="tx1">
                    <a:lumMod val="75000"/>
                    <a:lumOff val="25000"/>
                  </a:schemeClr>
                </a:solidFill>
              </a:rPr>
              <a:t> M-P model</a:t>
            </a:r>
            <a:endParaRPr lang="zh-CN" altLang="en-US" sz="2000" b="1" dirty="0">
              <a:solidFill>
                <a:schemeClr val="tx1">
                  <a:lumMod val="75000"/>
                  <a:lumOff val="25000"/>
                </a:schemeClr>
              </a:solidFill>
            </a:endParaRPr>
          </a:p>
        </p:txBody>
      </p:sp>
      <p:pic>
        <p:nvPicPr>
          <p:cNvPr id="8" name="图片 7">
            <a:extLst>
              <a:ext uri="{FF2B5EF4-FFF2-40B4-BE49-F238E27FC236}">
                <a16:creationId xmlns:a16="http://schemas.microsoft.com/office/drawing/2014/main" id="{1991DE7B-141C-4097-883D-22A53C63843F}"/>
              </a:ext>
            </a:extLst>
          </p:cNvPr>
          <p:cNvPicPr>
            <a:picLocks noChangeAspect="1"/>
          </p:cNvPicPr>
          <p:nvPr/>
        </p:nvPicPr>
        <p:blipFill>
          <a:blip r:embed="rId3"/>
          <a:stretch>
            <a:fillRect/>
          </a:stretch>
        </p:blipFill>
        <p:spPr>
          <a:xfrm>
            <a:off x="321436" y="2029536"/>
            <a:ext cx="4615082" cy="3009836"/>
          </a:xfrm>
          <a:prstGeom prst="rect">
            <a:avLst/>
          </a:prstGeom>
        </p:spPr>
      </p:pic>
      <p:pic>
        <p:nvPicPr>
          <p:cNvPr id="16" name="图片 15">
            <a:extLst>
              <a:ext uri="{FF2B5EF4-FFF2-40B4-BE49-F238E27FC236}">
                <a16:creationId xmlns:a16="http://schemas.microsoft.com/office/drawing/2014/main" id="{34AE2D01-BAA2-410A-B74F-664906426A33}"/>
              </a:ext>
            </a:extLst>
          </p:cNvPr>
          <p:cNvPicPr>
            <a:picLocks noChangeAspect="1"/>
          </p:cNvPicPr>
          <p:nvPr/>
        </p:nvPicPr>
        <p:blipFill>
          <a:blip r:embed="rId4"/>
          <a:stretch>
            <a:fillRect/>
          </a:stretch>
        </p:blipFill>
        <p:spPr>
          <a:xfrm>
            <a:off x="6500109" y="2215178"/>
            <a:ext cx="4894611" cy="2638552"/>
          </a:xfrm>
          <a:prstGeom prst="rect">
            <a:avLst/>
          </a:prstGeom>
          <a:ln>
            <a:noFill/>
          </a:ln>
        </p:spPr>
      </p:pic>
      <p:sp>
        <p:nvSpPr>
          <p:cNvPr id="2" name="箭头: 右 1">
            <a:extLst>
              <a:ext uri="{FF2B5EF4-FFF2-40B4-BE49-F238E27FC236}">
                <a16:creationId xmlns:a16="http://schemas.microsoft.com/office/drawing/2014/main" id="{D3B60252-A321-4DAB-AB62-385EEABB5CD3}"/>
              </a:ext>
            </a:extLst>
          </p:cNvPr>
          <p:cNvSpPr/>
          <p:nvPr/>
        </p:nvSpPr>
        <p:spPr>
          <a:xfrm>
            <a:off x="5340627" y="3175959"/>
            <a:ext cx="755373" cy="506081"/>
          </a:xfrm>
          <a:prstGeom prst="rightArrow">
            <a:avLst/>
          </a:prstGeom>
          <a:solidFill>
            <a:schemeClr val="tx1">
              <a:lumMod val="50000"/>
              <a:lumOff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B651609-AA88-4B3C-B9F6-3BC340BBDAA4}"/>
              </a:ext>
            </a:extLst>
          </p:cNvPr>
          <p:cNvSpPr/>
          <p:nvPr/>
        </p:nvSpPr>
        <p:spPr>
          <a:xfrm>
            <a:off x="6608735" y="5065613"/>
            <a:ext cx="5163593" cy="369332"/>
          </a:xfrm>
          <a:prstGeom prst="rect">
            <a:avLst/>
          </a:prstGeom>
        </p:spPr>
        <p:txBody>
          <a:bodyPr wrap="none">
            <a:spAutoFit/>
          </a:bodyPr>
          <a:lstStyle/>
          <a:p>
            <a:r>
              <a:rPr lang="zh-CN" altLang="en-US" dirty="0"/>
              <a:t>It's just a model, </a:t>
            </a:r>
            <a:r>
              <a:rPr lang="en-US" altLang="zh-CN" dirty="0"/>
              <a:t> not applied to the real calculate </a:t>
            </a:r>
            <a:r>
              <a:rPr lang="zh-CN" altLang="en-US" dirty="0"/>
              <a:t>.</a:t>
            </a:r>
          </a:p>
        </p:txBody>
      </p:sp>
      <p:sp>
        <p:nvSpPr>
          <p:cNvPr id="4" name="动作按钮: 转到主页 3">
            <a:hlinkClick r:id="rId5" action="ppaction://hlinksldjump" highlightClick="1"/>
            <a:extLst>
              <a:ext uri="{FF2B5EF4-FFF2-40B4-BE49-F238E27FC236}">
                <a16:creationId xmlns:a16="http://schemas.microsoft.com/office/drawing/2014/main" id="{DB765AAB-725E-4101-A96C-0564644FEE35}"/>
              </a:ext>
            </a:extLst>
          </p:cNvPr>
          <p:cNvSpPr/>
          <p:nvPr/>
        </p:nvSpPr>
        <p:spPr>
          <a:xfrm>
            <a:off x="11550316" y="6063916"/>
            <a:ext cx="356135" cy="3693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778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animBg="1"/>
      <p:bldP spid="3" grpId="0"/>
    </p:bldLst>
  </p:timing>
</p:sld>
</file>

<file path=ppt/theme/theme1.xml><?xml version="1.0" encoding="utf-8"?>
<a:theme xmlns:a="http://schemas.openxmlformats.org/drawingml/2006/main" name="Office 主题​​">
  <a:themeElements>
    <a:clrScheme name="自定义 1">
      <a:dk1>
        <a:srgbClr val="000000"/>
      </a:dk1>
      <a:lt1>
        <a:srgbClr val="F2F2F2"/>
      </a:lt1>
      <a:dk2>
        <a:srgbClr val="F2F2F2"/>
      </a:dk2>
      <a:lt2>
        <a:srgbClr val="F2F2F2"/>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14338</TotalTime>
  <Words>6031</Words>
  <Application>Microsoft Office PowerPoint</Application>
  <PresentationFormat>宽屏</PresentationFormat>
  <Paragraphs>417</Paragraphs>
  <Slides>35</Slides>
  <Notes>35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35</vt:i4>
      </vt:variant>
    </vt:vector>
  </HeadingPairs>
  <TitlesOfParts>
    <vt:vector size="55" baseType="lpstr">
      <vt:lpstr>&amp;quot</vt:lpstr>
      <vt:lpstr>-apple-system</vt:lpstr>
      <vt:lpstr>Helvetica Neue</vt:lpstr>
      <vt:lpstr>MathJax_Main</vt:lpstr>
      <vt:lpstr>MathJax_Math-italic</vt:lpstr>
      <vt:lpstr>Pacifico</vt:lpstr>
      <vt:lpstr>PingFang SC</vt:lpstr>
      <vt:lpstr>PT Sans</vt:lpstr>
      <vt:lpstr>Signika Negative</vt:lpstr>
      <vt:lpstr>等线</vt:lpstr>
      <vt:lpstr>等线 Light</vt:lpstr>
      <vt:lpstr>宋体</vt:lpstr>
      <vt:lpstr>Microsoft YaHei</vt:lpstr>
      <vt:lpstr>Arial</vt:lpstr>
      <vt:lpstr>Cambria Math</vt:lpstr>
      <vt:lpstr>Raleway</vt:lpstr>
      <vt:lpstr>verdana</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z</dc:creator>
  <cp:lastModifiedBy>z z</cp:lastModifiedBy>
  <cp:revision>189</cp:revision>
  <dcterms:created xsi:type="dcterms:W3CDTF">2018-06-11T05:36:46Z</dcterms:created>
  <dcterms:modified xsi:type="dcterms:W3CDTF">2018-07-18T04:12:23Z</dcterms:modified>
</cp:coreProperties>
</file>