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20C39-DF9A-4391-AD55-040255A627D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D1551-1385-44D0-B44F-B10F410E4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2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551-1385-44D0-B44F-B10F410E49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3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7498" y="2190699"/>
            <a:ext cx="6909003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514" y="3909441"/>
            <a:ext cx="853897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95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361899"/>
            <a:ext cx="675767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939" y="1516202"/>
            <a:ext cx="8488121" cy="252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498" y="2190699"/>
            <a:ext cx="6902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0" dirty="0">
                <a:solidFill>
                  <a:srgbClr val="FFFFFF"/>
                </a:solidFill>
                <a:latin typeface="SimSun"/>
                <a:cs typeface="SimSun"/>
              </a:rPr>
              <a:t>测</a:t>
            </a:r>
            <a:r>
              <a:rPr sz="5400" b="1" spc="-5" dirty="0">
                <a:solidFill>
                  <a:srgbClr val="FFFFFF"/>
                </a:solidFill>
                <a:latin typeface="SimSun"/>
                <a:cs typeface="SimSun"/>
              </a:rPr>
              <a:t>量</a:t>
            </a:r>
            <a:r>
              <a:rPr sz="5400" b="1" spc="-20" dirty="0">
                <a:solidFill>
                  <a:srgbClr val="FFFFFF"/>
                </a:solidFill>
                <a:latin typeface="SimSun"/>
                <a:cs typeface="SimSun"/>
              </a:rPr>
              <a:t>结</a:t>
            </a:r>
            <a:r>
              <a:rPr sz="5400" b="1" spc="-5" dirty="0">
                <a:solidFill>
                  <a:srgbClr val="FFFFFF"/>
                </a:solidFill>
                <a:latin typeface="SimSun"/>
                <a:cs typeface="SimSun"/>
              </a:rPr>
              <a:t>果的</a:t>
            </a:r>
            <a:r>
              <a:rPr sz="5400" b="1" spc="5" dirty="0">
                <a:solidFill>
                  <a:srgbClr val="FFFFFF"/>
                </a:solidFill>
                <a:latin typeface="SimSun"/>
                <a:cs typeface="SimSun"/>
              </a:rPr>
              <a:t>处</a:t>
            </a:r>
            <a:r>
              <a:rPr sz="5400" b="1" spc="-5" dirty="0">
                <a:solidFill>
                  <a:srgbClr val="FFFFFF"/>
                </a:solidFill>
                <a:latin typeface="SimSun"/>
                <a:cs typeface="SimSun"/>
              </a:rPr>
              <a:t>理及评</a:t>
            </a:r>
            <a:r>
              <a:rPr sz="5400" b="1" spc="-20" dirty="0">
                <a:solidFill>
                  <a:srgbClr val="FFFFFF"/>
                </a:solidFill>
                <a:latin typeface="SimSun"/>
                <a:cs typeface="SimSun"/>
              </a:rPr>
              <a:t>价</a:t>
            </a:r>
            <a:endParaRPr sz="5400">
              <a:latin typeface="SimSun"/>
              <a:cs typeface="SimSu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2723" y="5181600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chemeClr val="bg1"/>
                </a:solidFill>
                <a:latin typeface="仿宋_GB2312" pitchFamily="49" charset="-122"/>
              </a:rPr>
              <a:t>汤  戈</a:t>
            </a:r>
            <a:endParaRPr kumimoji="1" lang="en-US" altLang="zh-CN" b="1" dirty="0" smtClean="0">
              <a:solidFill>
                <a:schemeClr val="bg1"/>
              </a:solidFill>
              <a:latin typeface="仿宋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chemeClr val="bg1"/>
                </a:solidFill>
                <a:latin typeface="仿宋_GB2312" pitchFamily="49" charset="-122"/>
              </a:rPr>
              <a:t>成都理工大学</a:t>
            </a:r>
            <a:endParaRPr kumimoji="1" lang="en-US" altLang="zh-CN" b="1" dirty="0">
              <a:solidFill>
                <a:schemeClr val="bg1"/>
              </a:solidFill>
              <a:latin typeface="仿宋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仿宋_GB2312" pitchFamily="49" charset="-122"/>
              </a:rPr>
              <a:t>核技术与自动化工程学院</a:t>
            </a:r>
            <a:endParaRPr kumimoji="1" lang="en-US" altLang="zh-CN" b="1" dirty="0">
              <a:solidFill>
                <a:schemeClr val="bg1"/>
              </a:solidFill>
              <a:latin typeface="仿宋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</a:pPr>
            <a:r>
              <a:rPr kumimoji="1" lang="zh-CN" altLang="en-US" b="1" dirty="0">
                <a:solidFill>
                  <a:schemeClr val="bg1"/>
                </a:solidFill>
                <a:latin typeface="仿宋_GB2312" pitchFamily="49" charset="-122"/>
              </a:rPr>
              <a:t>核仪器与测控工程系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6139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测</a:t>
            </a:r>
            <a:r>
              <a:rPr spc="-10" dirty="0"/>
              <a:t>量</a:t>
            </a:r>
            <a:r>
              <a:rPr spc="-20" dirty="0"/>
              <a:t>结</a:t>
            </a:r>
            <a:r>
              <a:rPr spc="-10" dirty="0"/>
              <a:t>果的</a:t>
            </a:r>
            <a:r>
              <a:rPr spc="5" dirty="0"/>
              <a:t>处</a:t>
            </a:r>
            <a:r>
              <a:rPr spc="-10" dirty="0"/>
              <a:t>理与评</a:t>
            </a:r>
            <a:r>
              <a:rPr spc="-20" dirty="0"/>
              <a:t>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299184"/>
            <a:ext cx="7797165" cy="528447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 err="1" smtClean="0">
                <a:solidFill>
                  <a:srgbClr val="FFFF99"/>
                </a:solidFill>
                <a:latin typeface="SimSun"/>
                <a:cs typeface="SimSun"/>
              </a:rPr>
              <a:t>参数测量结果的处理方法</a:t>
            </a:r>
            <a:r>
              <a:rPr lang="zh-CN" altLang="en-US" sz="3200" b="1" dirty="0" smtClean="0">
                <a:solidFill>
                  <a:srgbClr val="FFFF99"/>
                </a:solidFill>
                <a:latin typeface="SimSun"/>
                <a:cs typeface="SimSun"/>
              </a:rPr>
              <a:t>（</a:t>
            </a:r>
            <a:r>
              <a:rPr lang="en-US" altLang="zh-CN" sz="3200" b="1" dirty="0" smtClean="0">
                <a:solidFill>
                  <a:srgbClr val="FFFF99"/>
                </a:solidFill>
                <a:latin typeface="SimSun"/>
                <a:cs typeface="SimSun"/>
              </a:rPr>
              <a:t>3</a:t>
            </a:r>
            <a:r>
              <a:rPr lang="zh-CN" altLang="en-US" sz="3200" b="1" dirty="0" smtClean="0">
                <a:solidFill>
                  <a:srgbClr val="FFFF99"/>
                </a:solidFill>
                <a:latin typeface="SimSun"/>
                <a:cs typeface="SimSun"/>
              </a:rPr>
              <a:t>、</a:t>
            </a:r>
            <a:r>
              <a:rPr lang="en-US" altLang="zh-CN" sz="3200" b="1" dirty="0" smtClean="0">
                <a:solidFill>
                  <a:srgbClr val="FFFF99"/>
                </a:solidFill>
                <a:latin typeface="SimSun"/>
                <a:cs typeface="SimSun"/>
              </a:rPr>
              <a:t>4</a:t>
            </a:r>
            <a:r>
              <a:rPr lang="zh-CN" altLang="en-US" sz="3200" b="1" dirty="0" smtClean="0">
                <a:solidFill>
                  <a:srgbClr val="FFFF99"/>
                </a:solidFill>
                <a:latin typeface="SimSun"/>
                <a:cs typeface="SimSun"/>
              </a:rPr>
              <a:t>章）</a:t>
            </a:r>
            <a:endParaRPr sz="3200" dirty="0">
              <a:latin typeface="SimSun"/>
              <a:cs typeface="SimSun"/>
            </a:endParaRPr>
          </a:p>
          <a:p>
            <a:pPr marL="354965" marR="5715" indent="513080">
              <a:lnSpc>
                <a:spcPct val="125099"/>
              </a:lnSpc>
              <a:spcBef>
                <a:spcPts val="59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求出未知参数的数值及评定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这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一数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值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所 含有的误差</a:t>
            </a:r>
            <a:r>
              <a:rPr sz="3200" dirty="0">
                <a:solidFill>
                  <a:srgbClr val="FFFF99"/>
                </a:solidFill>
                <a:latin typeface="Verdana"/>
                <a:cs typeface="Verdana"/>
              </a:rPr>
              <a:t>——</a:t>
            </a:r>
            <a:r>
              <a:rPr sz="3200" dirty="0" err="1" smtClean="0">
                <a:solidFill>
                  <a:srgbClr val="FFFF99"/>
                </a:solidFill>
                <a:latin typeface="SimSun"/>
                <a:cs typeface="SimSun"/>
              </a:rPr>
              <a:t>误差的合成</a:t>
            </a:r>
            <a:endParaRPr sz="3200" dirty="0" smtClean="0">
              <a:latin typeface="SimSun"/>
              <a:cs typeface="SimSun"/>
            </a:endParaRPr>
          </a:p>
          <a:p>
            <a:pPr marL="868680">
              <a:lnSpc>
                <a:spcPct val="100000"/>
              </a:lnSpc>
              <a:spcBef>
                <a:spcPts val="1560"/>
              </a:spcBef>
            </a:pP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参数的</a:t>
            </a:r>
            <a:r>
              <a:rPr sz="3200" dirty="0" err="1" smtClean="0">
                <a:solidFill>
                  <a:srgbClr val="FFFF99"/>
                </a:solidFill>
                <a:latin typeface="SimSun"/>
                <a:cs typeface="SimSun"/>
              </a:rPr>
              <a:t>最可信赖值估计</a:t>
            </a:r>
            <a:r>
              <a:rPr sz="3200" dirty="0" smtClean="0">
                <a:solidFill>
                  <a:srgbClr val="FFFF99"/>
                </a:solidFill>
                <a:latin typeface="Verdana"/>
                <a:cs typeface="Verdana"/>
              </a:rPr>
              <a:t>——</a:t>
            </a:r>
            <a:r>
              <a:rPr sz="3200" spc="-15" dirty="0" err="1" smtClean="0">
                <a:solidFill>
                  <a:srgbClr val="FFFF99"/>
                </a:solidFill>
                <a:latin typeface="SimSun"/>
                <a:cs typeface="SimSun"/>
              </a:rPr>
              <a:t>数</a:t>
            </a:r>
            <a:r>
              <a:rPr sz="3200" dirty="0" err="1" smtClean="0">
                <a:solidFill>
                  <a:srgbClr val="FFFF99"/>
                </a:solidFill>
                <a:latin typeface="SimSun"/>
                <a:cs typeface="SimSun"/>
              </a:rPr>
              <a:t>据的</a:t>
            </a:r>
            <a:r>
              <a:rPr sz="3200" spc="-15" dirty="0" err="1" smtClean="0">
                <a:solidFill>
                  <a:srgbClr val="FFFF99"/>
                </a:solidFill>
                <a:latin typeface="SimSun"/>
                <a:cs typeface="SimSun"/>
              </a:rPr>
              <a:t>处</a:t>
            </a:r>
            <a:r>
              <a:rPr sz="3200" dirty="0" err="1" smtClean="0">
                <a:solidFill>
                  <a:srgbClr val="FFFF99"/>
                </a:solidFill>
                <a:latin typeface="SimSun"/>
                <a:cs typeface="SimSun"/>
              </a:rPr>
              <a:t>理</a:t>
            </a:r>
            <a:endParaRPr sz="3200" dirty="0" smtClean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 err="1" smtClean="0">
                <a:solidFill>
                  <a:srgbClr val="FFFF99"/>
                </a:solidFill>
                <a:latin typeface="SimSun"/>
                <a:cs typeface="SimSun"/>
              </a:rPr>
              <a:t>测试系统标定实验的数据处理</a:t>
            </a:r>
            <a:r>
              <a:rPr lang="zh-CN" altLang="en-US" sz="3200" b="1" dirty="0" smtClean="0">
                <a:solidFill>
                  <a:srgbClr val="FFFF99"/>
                </a:solidFill>
                <a:latin typeface="SimSun"/>
                <a:cs typeface="SimSun"/>
              </a:rPr>
              <a:t>（</a:t>
            </a:r>
            <a:r>
              <a:rPr lang="en-US" altLang="zh-CN" sz="3200" b="1" dirty="0" smtClean="0">
                <a:solidFill>
                  <a:srgbClr val="FFFF99"/>
                </a:solidFill>
                <a:latin typeface="SimSun"/>
                <a:cs typeface="SimSun"/>
              </a:rPr>
              <a:t>5</a:t>
            </a:r>
            <a:r>
              <a:rPr lang="zh-CN" altLang="en-US" sz="3200" b="1" dirty="0" smtClean="0">
                <a:solidFill>
                  <a:srgbClr val="FFFF99"/>
                </a:solidFill>
                <a:latin typeface="SimSun"/>
                <a:cs typeface="SimSun"/>
              </a:rPr>
              <a:t>、</a:t>
            </a:r>
            <a:r>
              <a:rPr lang="en-US" altLang="zh-CN" sz="3200" b="1" dirty="0" smtClean="0">
                <a:solidFill>
                  <a:srgbClr val="FFFF99"/>
                </a:solidFill>
                <a:latin typeface="SimSun"/>
                <a:cs typeface="SimSun"/>
              </a:rPr>
              <a:t>6</a:t>
            </a:r>
            <a:r>
              <a:rPr lang="zh-CN" altLang="en-US" sz="3200" b="1" dirty="0" smtClean="0">
                <a:solidFill>
                  <a:srgbClr val="FFFF99"/>
                </a:solidFill>
                <a:latin typeface="SimSun"/>
                <a:cs typeface="SimSun"/>
              </a:rPr>
              <a:t>章）</a:t>
            </a:r>
            <a:endParaRPr sz="3200" dirty="0">
              <a:latin typeface="SimSun"/>
              <a:cs typeface="SimSun"/>
            </a:endParaRPr>
          </a:p>
          <a:p>
            <a:pPr marL="354965" marR="5715" indent="513080" algn="just">
              <a:lnSpc>
                <a:spcPct val="125000"/>
              </a:lnSpc>
              <a:spcBef>
                <a:spcPts val="60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建立测试系统的数学模型，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计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算性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能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指 标，检查数学模型与实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验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结果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差</a:t>
            </a:r>
            <a:r>
              <a:rPr sz="3200" spc="10" dirty="0">
                <a:solidFill>
                  <a:srgbClr val="FFFFFF"/>
                </a:solidFill>
                <a:latin typeface="SimSun"/>
                <a:cs typeface="SimSun"/>
              </a:rPr>
              <a:t>别</a:t>
            </a:r>
            <a:r>
              <a:rPr sz="3200" spc="-10" dirty="0">
                <a:solidFill>
                  <a:srgbClr val="FFFF99"/>
                </a:solidFill>
                <a:latin typeface="Verdana"/>
                <a:cs typeface="Verdana"/>
              </a:rPr>
              <a:t>——  </a:t>
            </a:r>
            <a:r>
              <a:rPr sz="3200" dirty="0">
                <a:solidFill>
                  <a:srgbClr val="FFFF99"/>
                </a:solidFill>
                <a:latin typeface="SimSun"/>
                <a:cs typeface="SimSun"/>
              </a:rPr>
              <a:t>数据的处理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测</a:t>
            </a:r>
            <a:r>
              <a:rPr spc="-10" dirty="0"/>
              <a:t>量</a:t>
            </a:r>
            <a:r>
              <a:rPr spc="-20" dirty="0"/>
              <a:t>结</a:t>
            </a:r>
            <a:r>
              <a:rPr spc="-10" dirty="0"/>
              <a:t>果的</a:t>
            </a:r>
            <a:r>
              <a:rPr spc="5" dirty="0"/>
              <a:t>评</a:t>
            </a:r>
            <a:r>
              <a:rPr spc="15" dirty="0"/>
              <a:t>价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3200" spc="-5" dirty="0">
                <a:solidFill>
                  <a:srgbClr val="FF0000"/>
                </a:solidFill>
              </a:rPr>
              <a:t>误差的合成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168" y="1226910"/>
            <a:ext cx="7390765" cy="5589351"/>
          </a:xfrm>
          <a:prstGeom prst="rect">
            <a:avLst/>
          </a:prstGeom>
        </p:spPr>
        <p:txBody>
          <a:bodyPr vert="horz" wrap="square" lIns="0" tIns="211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spc="-5" dirty="0" err="1" smtClean="0">
                <a:solidFill>
                  <a:srgbClr val="FFFF99"/>
                </a:solidFill>
                <a:latin typeface="SimSun"/>
                <a:cs typeface="SimSun"/>
              </a:rPr>
              <a:t>随机误差的合成</a:t>
            </a:r>
            <a:r>
              <a:rPr lang="zh-CN" altLang="en-US" sz="3200" b="1" spc="-5" dirty="0" smtClean="0">
                <a:solidFill>
                  <a:srgbClr val="FFFF99"/>
                </a:solidFill>
                <a:latin typeface="SimSun"/>
                <a:cs typeface="SimSun"/>
              </a:rPr>
              <a:t>（采用方和根的方法）</a:t>
            </a:r>
            <a:endParaRPr sz="3200" dirty="0">
              <a:latin typeface="SimSun"/>
              <a:cs typeface="SimSun"/>
            </a:endParaRPr>
          </a:p>
          <a:p>
            <a:pPr marL="868680">
              <a:lnSpc>
                <a:spcPct val="100000"/>
              </a:lnSpc>
              <a:spcBef>
                <a:spcPts val="156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随机误差分量的列举与合成</a:t>
            </a:r>
            <a:endParaRPr sz="3200" dirty="0">
              <a:latin typeface="SimSun"/>
              <a:cs typeface="SimSun"/>
            </a:endParaRPr>
          </a:p>
          <a:p>
            <a:pPr marL="868680">
              <a:lnSpc>
                <a:spcPct val="100000"/>
              </a:lnSpc>
              <a:spcBef>
                <a:spcPts val="1560"/>
              </a:spcBef>
            </a:pPr>
            <a:r>
              <a:rPr sz="3200" dirty="0">
                <a:solidFill>
                  <a:srgbClr val="FFFF99"/>
                </a:solidFill>
                <a:latin typeface="SimSun"/>
                <a:cs typeface="SimSun"/>
              </a:rPr>
              <a:t>直接测量和间接测量合成方</a:t>
            </a:r>
            <a:r>
              <a:rPr sz="3200" spc="-15" dirty="0">
                <a:solidFill>
                  <a:srgbClr val="FFFF99"/>
                </a:solidFill>
                <a:latin typeface="SimSun"/>
                <a:cs typeface="SimSun"/>
              </a:rPr>
              <a:t>式</a:t>
            </a:r>
            <a:r>
              <a:rPr sz="3200" dirty="0">
                <a:solidFill>
                  <a:srgbClr val="FFFF99"/>
                </a:solidFill>
                <a:latin typeface="SimSun"/>
                <a:cs typeface="SimSun"/>
              </a:rPr>
              <a:t>的差别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 err="1" smtClean="0">
                <a:solidFill>
                  <a:srgbClr val="FFFF99"/>
                </a:solidFill>
                <a:latin typeface="SimSun"/>
                <a:cs typeface="SimSun"/>
              </a:rPr>
              <a:t>系统误差的合成</a:t>
            </a:r>
            <a:r>
              <a:rPr lang="zh-CN" altLang="en-US" sz="3200" b="1" dirty="0" smtClean="0">
                <a:solidFill>
                  <a:srgbClr val="FFFF99"/>
                </a:solidFill>
                <a:latin typeface="SimSun"/>
                <a:cs typeface="SimSun"/>
              </a:rPr>
              <a:t>（已定和未定）</a:t>
            </a:r>
            <a:endParaRPr sz="3200" dirty="0">
              <a:latin typeface="SimSun"/>
              <a:cs typeface="SimSun"/>
            </a:endParaRPr>
          </a:p>
          <a:p>
            <a:pPr marL="868680">
              <a:lnSpc>
                <a:spcPct val="100000"/>
              </a:lnSpc>
              <a:spcBef>
                <a:spcPts val="156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系统误差分量的列举与合成</a:t>
            </a:r>
            <a:endParaRPr sz="3200" dirty="0">
              <a:latin typeface="SimSun"/>
              <a:cs typeface="SimSun"/>
            </a:endParaRPr>
          </a:p>
          <a:p>
            <a:pPr marL="868680">
              <a:lnSpc>
                <a:spcPct val="100000"/>
              </a:lnSpc>
              <a:spcBef>
                <a:spcPts val="1560"/>
              </a:spcBef>
            </a:pPr>
            <a:r>
              <a:rPr sz="3200" dirty="0">
                <a:solidFill>
                  <a:srgbClr val="FFFF99"/>
                </a:solidFill>
                <a:latin typeface="SimSun"/>
                <a:cs typeface="SimSun"/>
              </a:rPr>
              <a:t>直接测量与间接测量合成方</a:t>
            </a:r>
            <a:r>
              <a:rPr sz="3200" spc="-15" dirty="0">
                <a:solidFill>
                  <a:srgbClr val="FFFF99"/>
                </a:solidFill>
                <a:latin typeface="SimSun"/>
                <a:cs typeface="SimSun"/>
              </a:rPr>
              <a:t>式</a:t>
            </a:r>
            <a:r>
              <a:rPr sz="3200" dirty="0">
                <a:solidFill>
                  <a:srgbClr val="FFFF99"/>
                </a:solidFill>
                <a:latin typeface="SimSun"/>
                <a:cs typeface="SimSun"/>
              </a:rPr>
              <a:t>的差别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FF99"/>
                </a:solidFill>
                <a:latin typeface="SimSun"/>
                <a:cs typeface="SimSun"/>
              </a:rPr>
              <a:t>综合误差</a:t>
            </a:r>
            <a:endParaRPr sz="3200" dirty="0">
              <a:latin typeface="SimSun"/>
              <a:cs typeface="SimSun"/>
            </a:endParaRPr>
          </a:p>
          <a:p>
            <a:pPr marL="868680">
              <a:lnSpc>
                <a:spcPct val="100000"/>
              </a:lnSpc>
              <a:spcBef>
                <a:spcPts val="156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随机误差与系统误差的综合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测</a:t>
            </a:r>
            <a:r>
              <a:rPr spc="-10" dirty="0"/>
              <a:t>量</a:t>
            </a:r>
            <a:r>
              <a:rPr spc="-20" dirty="0"/>
              <a:t>结</a:t>
            </a:r>
            <a:r>
              <a:rPr spc="-10" dirty="0"/>
              <a:t>果的</a:t>
            </a:r>
            <a:r>
              <a:rPr spc="5" dirty="0"/>
              <a:t>评</a:t>
            </a:r>
            <a:r>
              <a:rPr spc="15" dirty="0"/>
              <a:t>价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3200" spc="-5" dirty="0">
                <a:solidFill>
                  <a:srgbClr val="FF0000"/>
                </a:solidFill>
              </a:rPr>
              <a:t>误差的合成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1220849"/>
            <a:ext cx="8507730" cy="552266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误差综合的概念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准确度</a:t>
            </a:r>
            <a:r>
              <a:rPr sz="3200" dirty="0" smtClean="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精密度</a:t>
            </a:r>
            <a:r>
              <a:rPr sz="3200" dirty="0" smtClean="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精确度</a:t>
            </a:r>
            <a:endParaRPr lang="en-US" altLang="zh-CN" sz="3200" dirty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   准确度</a:t>
            </a:r>
            <a:r>
              <a:rPr lang="zh-CN" altLang="en-US" sz="3200" spc="-5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lang="zh-CN" altLang="en-US" sz="3200" dirty="0">
                <a:solidFill>
                  <a:srgbClr val="FFFF99"/>
                </a:solidFill>
                <a:latin typeface="SimSun"/>
                <a:cs typeface="SimSun"/>
              </a:rPr>
              <a:t>测得值与真值</a:t>
            </a:r>
            <a:r>
              <a:rPr lang="zh-CN" altLang="en-US" sz="3200" spc="-25" dirty="0">
                <a:solidFill>
                  <a:srgbClr val="FFFF99"/>
                </a:solidFill>
                <a:latin typeface="SimSun"/>
                <a:cs typeface="SimSun"/>
              </a:rPr>
              <a:t>间</a:t>
            </a:r>
            <a:r>
              <a:rPr lang="zh-CN" altLang="en-US" sz="3200" dirty="0">
                <a:solidFill>
                  <a:srgbClr val="FFFFFF"/>
                </a:solidFill>
                <a:latin typeface="SimSun"/>
                <a:cs typeface="SimSun"/>
              </a:rPr>
              <a:t>的一</a:t>
            </a:r>
            <a:r>
              <a:rPr lang="zh-CN" altLang="en-US" sz="3200" spc="-15" dirty="0">
                <a:solidFill>
                  <a:srgbClr val="FFFFFF"/>
                </a:solidFill>
                <a:latin typeface="SimSun"/>
                <a:cs typeface="SimSun"/>
              </a:rPr>
              <a:t>致</a:t>
            </a: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程度</a:t>
            </a:r>
            <a:r>
              <a:rPr lang="zh-CN" altLang="en-US" sz="3200" dirty="0">
                <a:solidFill>
                  <a:srgbClr val="FFFFFF"/>
                </a:solidFill>
                <a:latin typeface="SimSun"/>
                <a:cs typeface="SimSun"/>
              </a:rPr>
              <a:t>；</a:t>
            </a:r>
            <a:r>
              <a:rPr 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   </a:t>
            </a:r>
          </a:p>
          <a:p>
            <a:pPr marL="12700" marR="187960" indent="571500">
              <a:lnSpc>
                <a:spcPct val="100000"/>
              </a:lnSpc>
              <a:spcBef>
                <a:spcPts val="1205"/>
              </a:spcBef>
            </a:pP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精密度</a:t>
            </a: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：多</a:t>
            </a:r>
            <a:r>
              <a:rPr sz="3200" spc="-10" dirty="0" err="1">
                <a:solidFill>
                  <a:srgbClr val="FFFFFF"/>
                </a:solidFill>
                <a:latin typeface="SimSun"/>
                <a:cs typeface="SimSun"/>
              </a:rPr>
              <a:t>次</a:t>
            </a:r>
            <a:r>
              <a:rPr sz="3200" dirty="0" err="1">
                <a:solidFill>
                  <a:srgbClr val="FFFF99"/>
                </a:solidFill>
                <a:latin typeface="SimSun"/>
                <a:cs typeface="SimSun"/>
              </a:rPr>
              <a:t>重复测量</a:t>
            </a:r>
            <a:r>
              <a:rPr sz="3200" spc="-15" dirty="0" err="1">
                <a:solidFill>
                  <a:srgbClr val="FFFF99"/>
                </a:solidFill>
                <a:latin typeface="SimSun"/>
                <a:cs typeface="SimSun"/>
              </a:rPr>
              <a:t>所</a:t>
            </a:r>
            <a:r>
              <a:rPr sz="3200" dirty="0" err="1">
                <a:solidFill>
                  <a:srgbClr val="FFFF99"/>
                </a:solidFill>
                <a:latin typeface="SimSun"/>
                <a:cs typeface="SimSun"/>
              </a:rPr>
              <a:t>得</a:t>
            </a:r>
            <a:r>
              <a:rPr sz="3200" u="sng" dirty="0" err="1">
                <a:solidFill>
                  <a:srgbClr val="FFFF99"/>
                </a:solidFill>
                <a:latin typeface="SimSun"/>
                <a:cs typeface="SimSun"/>
              </a:rPr>
              <a:t>测</a:t>
            </a:r>
            <a:r>
              <a:rPr sz="3200" u="sng" spc="-15" dirty="0" err="1">
                <a:solidFill>
                  <a:srgbClr val="FFFF99"/>
                </a:solidFill>
                <a:latin typeface="SimSun"/>
                <a:cs typeface="SimSun"/>
              </a:rPr>
              <a:t>得</a:t>
            </a:r>
            <a:r>
              <a:rPr sz="3200" u="sng" dirty="0" err="1">
                <a:solidFill>
                  <a:srgbClr val="FFFF99"/>
                </a:solidFill>
                <a:latin typeface="SimSun"/>
                <a:cs typeface="SimSun"/>
              </a:rPr>
              <a:t>值</a:t>
            </a:r>
            <a:r>
              <a:rPr sz="3200" spc="5" dirty="0" err="1">
                <a:solidFill>
                  <a:srgbClr val="FFFF99"/>
                </a:solidFill>
                <a:latin typeface="SimSun"/>
                <a:cs typeface="SimSun"/>
              </a:rPr>
              <a:t>间</a:t>
            </a:r>
            <a:r>
              <a:rPr sz="3200" spc="-15" dirty="0" err="1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一致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程度</a:t>
            </a:r>
            <a:r>
              <a:rPr sz="3200" dirty="0" smtClean="0">
                <a:solidFill>
                  <a:srgbClr val="FFFFFF"/>
                </a:solidFill>
                <a:latin typeface="SimSun"/>
                <a:cs typeface="SimSun"/>
              </a:rPr>
              <a:t>；</a:t>
            </a:r>
            <a:endParaRPr lang="en-US" sz="3200" dirty="0" smtClean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 marR="187960" indent="571500">
              <a:spcBef>
                <a:spcPts val="1205"/>
              </a:spcBef>
            </a:pP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精确度：</a:t>
            </a:r>
            <a:r>
              <a:rPr lang="zh-CN" altLang="en-US" sz="3200" dirty="0">
                <a:solidFill>
                  <a:srgbClr val="FFFFFF"/>
                </a:solidFill>
                <a:latin typeface="SimSun"/>
                <a:cs typeface="SimSun"/>
              </a:rPr>
              <a:t>多</a:t>
            </a:r>
            <a:r>
              <a:rPr lang="zh-CN" altLang="en-US" sz="3200" spc="-10" dirty="0">
                <a:solidFill>
                  <a:srgbClr val="FFFFFF"/>
                </a:solidFill>
                <a:latin typeface="SimSun"/>
                <a:cs typeface="SimSun"/>
              </a:rPr>
              <a:t>次</a:t>
            </a:r>
            <a:r>
              <a:rPr lang="zh-CN" altLang="en-US" sz="3200" dirty="0">
                <a:solidFill>
                  <a:srgbClr val="FFFF99"/>
                </a:solidFill>
                <a:latin typeface="SimSun"/>
                <a:cs typeface="SimSun"/>
              </a:rPr>
              <a:t>重复测量</a:t>
            </a:r>
            <a:r>
              <a:rPr lang="zh-CN" altLang="en-US" sz="3200" u="sng" spc="-15" dirty="0">
                <a:solidFill>
                  <a:srgbClr val="FFFF99"/>
                </a:solidFill>
                <a:latin typeface="SimSun"/>
                <a:cs typeface="SimSun"/>
              </a:rPr>
              <a:t>平</a:t>
            </a:r>
            <a:r>
              <a:rPr lang="zh-CN" altLang="en-US" sz="3200" u="sng" dirty="0">
                <a:solidFill>
                  <a:srgbClr val="FFFF99"/>
                </a:solidFill>
                <a:latin typeface="SimSun"/>
                <a:cs typeface="SimSun"/>
              </a:rPr>
              <a:t>均值</a:t>
            </a:r>
            <a:r>
              <a:rPr lang="zh-CN" altLang="en-US" sz="3200" spc="-15" dirty="0">
                <a:solidFill>
                  <a:srgbClr val="FFFF99"/>
                </a:solidFill>
                <a:latin typeface="SimSun"/>
                <a:cs typeface="SimSun"/>
              </a:rPr>
              <a:t>与</a:t>
            </a:r>
            <a:r>
              <a:rPr lang="zh-CN" altLang="en-US" sz="3200" u="sng" dirty="0">
                <a:solidFill>
                  <a:srgbClr val="FFFF99"/>
                </a:solidFill>
                <a:latin typeface="SimSun"/>
                <a:cs typeface="SimSun"/>
              </a:rPr>
              <a:t>参考</a:t>
            </a:r>
            <a:r>
              <a:rPr lang="zh-CN" altLang="en-US" sz="3200" u="sng" spc="-10" dirty="0">
                <a:solidFill>
                  <a:srgbClr val="FFFF99"/>
                </a:solidFill>
                <a:latin typeface="SimSun"/>
                <a:cs typeface="SimSun"/>
              </a:rPr>
              <a:t>值</a:t>
            </a:r>
            <a:r>
              <a:rPr lang="zh-CN" altLang="en-US" sz="3200" dirty="0">
                <a:solidFill>
                  <a:srgbClr val="FFFFFF"/>
                </a:solidFill>
                <a:latin typeface="SimSun"/>
                <a:cs typeface="SimSun"/>
              </a:rPr>
              <a:t>间的 一致</a:t>
            </a: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程度。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准确度</a:t>
            </a: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、精确度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不是一</a:t>
            </a:r>
            <a:r>
              <a:rPr sz="32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个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量</a:t>
            </a: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spc="-15" dirty="0" err="1">
                <a:solidFill>
                  <a:srgbClr val="FFFFFF"/>
                </a:solidFill>
                <a:latin typeface="SimSun"/>
                <a:cs typeface="SimSun"/>
              </a:rPr>
              <a:t>不</a:t>
            </a: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能用</a:t>
            </a:r>
            <a:r>
              <a:rPr sz="3200" spc="-15" dirty="0" err="1">
                <a:solidFill>
                  <a:srgbClr val="FFFFFF"/>
                </a:solidFill>
                <a:latin typeface="SimSun"/>
                <a:cs typeface="SimSun"/>
              </a:rPr>
              <a:t>数</a:t>
            </a: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值表示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精密度可以用数字形式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表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示，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如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标准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差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等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测</a:t>
            </a:r>
            <a:r>
              <a:rPr spc="-10" dirty="0"/>
              <a:t>量</a:t>
            </a:r>
            <a:r>
              <a:rPr spc="-20" dirty="0"/>
              <a:t>结</a:t>
            </a:r>
            <a:r>
              <a:rPr spc="-10" dirty="0"/>
              <a:t>果的</a:t>
            </a:r>
            <a:r>
              <a:rPr spc="5" dirty="0"/>
              <a:t>评</a:t>
            </a:r>
            <a:r>
              <a:rPr spc="15" dirty="0"/>
              <a:t>价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3200" spc="-5" dirty="0">
                <a:solidFill>
                  <a:srgbClr val="FF0000"/>
                </a:solidFill>
              </a:rPr>
              <a:t>误差的合成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976" y="1700783"/>
            <a:ext cx="8183880" cy="253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267711" y="4619244"/>
            <a:ext cx="3817620" cy="1973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0215" y="4581144"/>
            <a:ext cx="2453640" cy="1973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976" y="4614671"/>
            <a:ext cx="1409700" cy="1940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2514600" y="3587340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准确度</a:t>
            </a:r>
            <a:r>
              <a:rPr lang="zh-CN" altLang="en-US" dirty="0" smtClean="0">
                <a:sym typeface="Wingdings" panose="05000000000000000000" pitchFamily="2" charset="2"/>
              </a:rPr>
              <a:t></a:t>
            </a:r>
            <a:endParaRPr lang="en-US" altLang="zh-CN" dirty="0" smtClean="0"/>
          </a:p>
          <a:p>
            <a:r>
              <a:rPr lang="zh-CN" altLang="en-US" dirty="0"/>
              <a:t>精密度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6179" y="3587339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准确度</a:t>
            </a:r>
            <a:endParaRPr lang="en-US" altLang="zh-CN" dirty="0" smtClean="0"/>
          </a:p>
          <a:p>
            <a:r>
              <a:rPr lang="zh-CN" altLang="en-US" dirty="0" smtClean="0"/>
              <a:t>精密度</a:t>
            </a:r>
            <a:r>
              <a:rPr lang="zh-CN" altLang="en-US" dirty="0">
                <a:sym typeface="Wingdings" panose="05000000000000000000" pitchFamily="2" charset="2"/>
              </a:rPr>
              <a:t>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57122" y="3891670"/>
            <a:ext cx="1058303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准确度</a:t>
            </a:r>
            <a:r>
              <a:rPr lang="zh-CN" altLang="en-US" dirty="0">
                <a:sym typeface="Wingdings" panose="05000000000000000000" pitchFamily="2" charset="2"/>
              </a:rPr>
              <a:t></a:t>
            </a:r>
            <a:endParaRPr lang="en-US" altLang="zh-CN" dirty="0" smtClean="0"/>
          </a:p>
          <a:p>
            <a:r>
              <a:rPr lang="zh-CN" altLang="en-US" dirty="0" smtClean="0"/>
              <a:t>精密度</a:t>
            </a:r>
            <a:r>
              <a:rPr lang="zh-CN" altLang="en-US" dirty="0" smtClean="0">
                <a:sym typeface="Wingdings" panose="05000000000000000000" pitchFamily="2" charset="2"/>
              </a:rPr>
              <a:t>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精确度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6139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测</a:t>
            </a:r>
            <a:r>
              <a:rPr spc="-10" dirty="0"/>
              <a:t>量</a:t>
            </a:r>
            <a:r>
              <a:rPr spc="-20" dirty="0"/>
              <a:t>结</a:t>
            </a:r>
            <a:r>
              <a:rPr spc="-10" dirty="0"/>
              <a:t>果的</a:t>
            </a:r>
            <a:r>
              <a:rPr spc="5" dirty="0"/>
              <a:t>处</a:t>
            </a:r>
            <a:r>
              <a:rPr spc="-10" dirty="0"/>
              <a:t>理与评</a:t>
            </a:r>
            <a:r>
              <a:rPr spc="-20" dirty="0"/>
              <a:t>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424762"/>
            <a:ext cx="445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99"/>
                </a:solidFill>
                <a:latin typeface="SimSun"/>
                <a:cs typeface="SimSun"/>
              </a:rPr>
              <a:t>参数的最可信赖值估计</a:t>
            </a:r>
            <a:endParaRPr sz="3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5035065"/>
            <a:ext cx="7967980" cy="18229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600" dirty="0">
                <a:solidFill>
                  <a:srgbClr val="FFFFFF"/>
                </a:solidFill>
                <a:latin typeface="SimSun"/>
                <a:cs typeface="SimSun"/>
              </a:rPr>
              <a:t>，直接求得测量</a:t>
            </a:r>
            <a:r>
              <a:rPr sz="2600" spc="-15" dirty="0">
                <a:solidFill>
                  <a:srgbClr val="FFFFFF"/>
                </a:solidFill>
                <a:latin typeface="SimSun"/>
                <a:cs typeface="SimSun"/>
              </a:rPr>
              <a:t>结</a:t>
            </a:r>
            <a:r>
              <a:rPr sz="2600" dirty="0">
                <a:solidFill>
                  <a:srgbClr val="FFFFFF"/>
                </a:solidFill>
                <a:latin typeface="SimSun"/>
                <a:cs typeface="SimSun"/>
              </a:rPr>
              <a:t>果</a:t>
            </a:r>
            <a:endParaRPr sz="26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SimSun"/>
                <a:cs typeface="SimSun"/>
              </a:rPr>
              <a:t>为减小随机误差影响，</a:t>
            </a:r>
            <a:r>
              <a:rPr sz="2600" spc="-15" dirty="0">
                <a:solidFill>
                  <a:srgbClr val="FFFFFF"/>
                </a:solidFill>
                <a:latin typeface="SimSun"/>
                <a:cs typeface="SimSun"/>
              </a:rPr>
              <a:t>可</a:t>
            </a:r>
            <a:r>
              <a:rPr sz="2600" dirty="0">
                <a:solidFill>
                  <a:srgbClr val="FFFFFF"/>
                </a:solidFill>
                <a:latin typeface="SimSun"/>
                <a:cs typeface="SimSun"/>
              </a:rPr>
              <a:t>增加</a:t>
            </a:r>
            <a:r>
              <a:rPr sz="2600" spc="-15" dirty="0">
                <a:solidFill>
                  <a:srgbClr val="FFFFFF"/>
                </a:solidFill>
                <a:latin typeface="SimSun"/>
                <a:cs typeface="SimSun"/>
              </a:rPr>
              <a:t>测</a:t>
            </a:r>
            <a:r>
              <a:rPr sz="2600" dirty="0">
                <a:solidFill>
                  <a:srgbClr val="FFFFFF"/>
                </a:solidFill>
                <a:latin typeface="SimSun"/>
                <a:cs typeface="SimSun"/>
              </a:rPr>
              <a:t>量次</a:t>
            </a:r>
            <a:r>
              <a:rPr sz="2600" spc="-15" dirty="0">
                <a:solidFill>
                  <a:srgbClr val="FFFFFF"/>
                </a:solidFill>
                <a:latin typeface="SimSun"/>
                <a:cs typeface="SimSun"/>
              </a:rPr>
              <a:t>数</a:t>
            </a:r>
            <a:r>
              <a:rPr sz="2600" dirty="0">
                <a:solidFill>
                  <a:srgbClr val="FFFFFF"/>
                </a:solidFill>
                <a:latin typeface="SimSun"/>
                <a:cs typeface="SimSun"/>
              </a:rPr>
              <a:t>提高</a:t>
            </a:r>
            <a:r>
              <a:rPr sz="2600" spc="-15" dirty="0">
                <a:solidFill>
                  <a:srgbClr val="FFFFFF"/>
                </a:solidFill>
                <a:latin typeface="SimSun"/>
                <a:cs typeface="SimSun"/>
              </a:rPr>
              <a:t>测</a:t>
            </a:r>
            <a:r>
              <a:rPr sz="2600" dirty="0">
                <a:solidFill>
                  <a:srgbClr val="FFFFFF"/>
                </a:solidFill>
                <a:latin typeface="SimSun"/>
                <a:cs typeface="SimSun"/>
              </a:rPr>
              <a:t>量精度</a:t>
            </a:r>
            <a:endParaRPr sz="26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dirty="0" err="1" smtClean="0">
                <a:solidFill>
                  <a:srgbClr val="FFFFFF"/>
                </a:solidFill>
                <a:latin typeface="SimSun"/>
                <a:cs typeface="SimSun"/>
              </a:rPr>
              <a:t>问题</a:t>
            </a:r>
            <a:r>
              <a:rPr lang="zh-CN" altLang="en-US" sz="2600" dirty="0" smtClean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sz="2600" dirty="0" err="1" smtClean="0">
                <a:solidFill>
                  <a:srgbClr val="FFFFFF"/>
                </a:solidFill>
                <a:latin typeface="SimSun"/>
                <a:cs typeface="SimSun"/>
              </a:rPr>
              <a:t>如何通过测量结果获取最</a:t>
            </a:r>
            <a:r>
              <a:rPr sz="26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可</a:t>
            </a:r>
            <a:r>
              <a:rPr sz="2600" dirty="0" err="1" smtClean="0">
                <a:solidFill>
                  <a:srgbClr val="FFFFFF"/>
                </a:solidFill>
                <a:latin typeface="SimSun"/>
                <a:cs typeface="SimSun"/>
              </a:rPr>
              <a:t>信赖</a:t>
            </a:r>
            <a:r>
              <a:rPr sz="26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600" dirty="0" err="1" smtClean="0">
                <a:solidFill>
                  <a:srgbClr val="FFFFFF"/>
                </a:solidFill>
                <a:latin typeface="SimSun"/>
                <a:cs typeface="SimSun"/>
              </a:rPr>
              <a:t>结果</a:t>
            </a:r>
            <a:r>
              <a:rPr sz="2600" dirty="0">
                <a:solidFill>
                  <a:srgbClr val="FFFFFF"/>
                </a:solidFill>
                <a:latin typeface="SimSun"/>
                <a:cs typeface="SimSun"/>
              </a:rPr>
              <a:t>？</a:t>
            </a:r>
            <a:endParaRPr sz="2600" dirty="0">
              <a:latin typeface="SimSun"/>
              <a:cs typeface="SimSun"/>
            </a:endParaRPr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14010"/>
              </p:ext>
            </p:extLst>
          </p:nvPr>
        </p:nvGraphicFramePr>
        <p:xfrm>
          <a:off x="3657600" y="3556202"/>
          <a:ext cx="3276600" cy="170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3" imgW="1803240" imgH="939600" progId="Equation.3">
                  <p:embed/>
                </p:oleObj>
              </mc:Choice>
              <mc:Fallback>
                <p:oleObj name="公式" r:id="rId3" imgW="1803240" imgH="939600" progId="Equation.3">
                  <p:embed/>
                  <p:pic>
                    <p:nvPicPr>
                      <p:cNvPr id="173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56202"/>
                        <a:ext cx="3276600" cy="1707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026038"/>
              </p:ext>
            </p:extLst>
          </p:nvPr>
        </p:nvGraphicFramePr>
        <p:xfrm>
          <a:off x="2598737" y="3106572"/>
          <a:ext cx="14398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634680" imgH="228600" progId="Equation.DSMT4">
                  <p:embed/>
                </p:oleObj>
              </mc:Choice>
              <mc:Fallback>
                <p:oleObj name="Equation" r:id="rId5" imgW="634680" imgH="228600" progId="Equation.DSMT4">
                  <p:embed/>
                  <p:pic>
                    <p:nvPicPr>
                      <p:cNvPr id="17309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7" y="3106572"/>
                        <a:ext cx="14398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5"/>
          <p:cNvSpPr txBox="1"/>
          <p:nvPr/>
        </p:nvSpPr>
        <p:spPr>
          <a:xfrm>
            <a:off x="497174" y="1861352"/>
            <a:ext cx="8342025" cy="1712648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5600" indent="-342900">
              <a:lnSpc>
                <a:spcPct val="125000"/>
              </a:lnSpc>
              <a:spcBef>
                <a:spcPts val="16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zh-CN" altLang="en-US" sz="2600" dirty="0" smtClean="0">
                <a:solidFill>
                  <a:srgbClr val="FFFFFF"/>
                </a:solidFill>
                <a:latin typeface="SimSun"/>
                <a:cs typeface="SimSun"/>
              </a:rPr>
              <a:t>在间接测量中，为了确定</a:t>
            </a:r>
            <a:r>
              <a:rPr lang="en-US" altLang="zh-CN" sz="2600" i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 smtClean="0">
                <a:solidFill>
                  <a:srgbClr val="FFFFFF"/>
                </a:solidFill>
                <a:latin typeface="SimSun"/>
                <a:cs typeface="SimSun"/>
              </a:rPr>
              <a:t>个未知的估计量，可对与这</a:t>
            </a:r>
            <a:r>
              <a:rPr lang="en-US" altLang="zh-CN" sz="2600" i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 smtClean="0">
                <a:solidFill>
                  <a:srgbClr val="FFFFFF"/>
                </a:solidFill>
                <a:latin typeface="SimSun"/>
                <a:cs typeface="SimSun"/>
              </a:rPr>
              <a:t>个未知量有函数关系的直接测量的量</a:t>
            </a:r>
            <a:r>
              <a:rPr lang="en-US" altLang="zh-CN" sz="2600" i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dirty="0" smtClean="0">
                <a:solidFill>
                  <a:srgbClr val="FFFFFF"/>
                </a:solidFill>
                <a:latin typeface="SimSun"/>
                <a:cs typeface="SimSun"/>
              </a:rPr>
              <a:t>进行</a:t>
            </a:r>
            <a:r>
              <a:rPr lang="en-US" altLang="zh-CN" sz="2600" i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 smtClean="0">
                <a:solidFill>
                  <a:srgbClr val="FFFFFF"/>
                </a:solidFill>
                <a:latin typeface="SimSun"/>
                <a:cs typeface="SimSun"/>
              </a:rPr>
              <a:t>次测量，得到测量数据          如下：</a:t>
            </a:r>
            <a:endParaRPr sz="2600" dirty="0">
              <a:latin typeface="SimSun"/>
              <a:cs typeface="SimSun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19800" y="1503110"/>
            <a:ext cx="22621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数据处理部分的核心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6139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测</a:t>
            </a:r>
            <a:r>
              <a:rPr spc="-10" dirty="0"/>
              <a:t>量</a:t>
            </a:r>
            <a:r>
              <a:rPr spc="-20" dirty="0"/>
              <a:t>结</a:t>
            </a:r>
            <a:r>
              <a:rPr spc="-10" dirty="0"/>
              <a:t>果的</a:t>
            </a:r>
            <a:r>
              <a:rPr spc="5" dirty="0"/>
              <a:t>处</a:t>
            </a:r>
            <a:r>
              <a:rPr spc="-10" dirty="0"/>
              <a:t>理与评</a:t>
            </a:r>
            <a:r>
              <a:rPr spc="-20" dirty="0"/>
              <a:t>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1516202"/>
            <a:ext cx="8341995" cy="2524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FF99"/>
                </a:solidFill>
                <a:latin typeface="SimSun"/>
                <a:cs typeface="SimSun"/>
              </a:rPr>
              <a:t>组合测量的数据处理</a:t>
            </a:r>
            <a:endParaRPr sz="3200" dirty="0">
              <a:latin typeface="SimSun"/>
              <a:cs typeface="SimSun"/>
            </a:endParaRPr>
          </a:p>
          <a:p>
            <a:pPr marL="12700" marR="5080" indent="487680" algn="just">
              <a:lnSpc>
                <a:spcPct val="150000"/>
              </a:lnSpc>
              <a:spcBef>
                <a:spcPts val="700"/>
              </a:spcBef>
            </a:pPr>
            <a:r>
              <a:rPr sz="2800" b="1" spc="125" dirty="0">
                <a:solidFill>
                  <a:srgbClr val="FFFFFF"/>
                </a:solidFill>
                <a:latin typeface="SimSun"/>
                <a:cs typeface="SimSun"/>
              </a:rPr>
              <a:t>组</a:t>
            </a:r>
            <a:r>
              <a:rPr sz="2800" b="1" spc="140" dirty="0">
                <a:solidFill>
                  <a:srgbClr val="FFFFFF"/>
                </a:solidFill>
                <a:latin typeface="SimSun"/>
                <a:cs typeface="SimSun"/>
              </a:rPr>
              <a:t>合</a:t>
            </a:r>
            <a:r>
              <a:rPr sz="2800" b="1" spc="125" dirty="0">
                <a:solidFill>
                  <a:srgbClr val="FFFFFF"/>
                </a:solidFill>
                <a:latin typeface="SimSun"/>
                <a:cs typeface="SimSun"/>
              </a:rPr>
              <a:t>测量：通过直接测量待测参数的组合</a:t>
            </a:r>
            <a:r>
              <a:rPr sz="2800" b="1" spc="160" dirty="0">
                <a:solidFill>
                  <a:srgbClr val="FFFFFF"/>
                </a:solidFill>
                <a:latin typeface="SimSun"/>
                <a:cs typeface="SimSun"/>
              </a:rPr>
              <a:t>量</a:t>
            </a:r>
            <a:r>
              <a:rPr sz="2800" b="1" spc="125" dirty="0">
                <a:solidFill>
                  <a:srgbClr val="FFFFFF"/>
                </a:solidFill>
                <a:latin typeface="SimSun"/>
                <a:cs typeface="SimSun"/>
              </a:rPr>
              <a:t>（</a:t>
            </a:r>
            <a:r>
              <a:rPr sz="2800" b="1" spc="-15" dirty="0">
                <a:solidFill>
                  <a:srgbClr val="FFFFFF"/>
                </a:solidFill>
                <a:latin typeface="SimSun"/>
                <a:cs typeface="SimSun"/>
              </a:rPr>
              <a:t>一 </a:t>
            </a:r>
            <a:r>
              <a:rPr sz="2800" b="1" spc="25" dirty="0">
                <a:solidFill>
                  <a:srgbClr val="FFFFFF"/>
                </a:solidFill>
                <a:latin typeface="SimSun"/>
                <a:cs typeface="SimSun"/>
              </a:rPr>
              <a:t>般是等</a:t>
            </a:r>
            <a:r>
              <a:rPr sz="2800" b="1" spc="40" dirty="0">
                <a:solidFill>
                  <a:srgbClr val="FFFFFF"/>
                </a:solidFill>
                <a:latin typeface="SimSun"/>
                <a:cs typeface="SimSun"/>
              </a:rPr>
              <a:t>精</a:t>
            </a:r>
            <a:r>
              <a:rPr sz="2800" b="1" spc="45" dirty="0">
                <a:solidFill>
                  <a:srgbClr val="FFFFFF"/>
                </a:solidFill>
                <a:latin typeface="SimSun"/>
                <a:cs typeface="SimSun"/>
              </a:rPr>
              <a:t>度</a:t>
            </a:r>
            <a:r>
              <a:rPr sz="2800" b="1" spc="30" dirty="0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r>
              <a:rPr sz="2800" b="1" spc="3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800" b="1" spc="40" dirty="0">
                <a:solidFill>
                  <a:srgbClr val="FFFFFF"/>
                </a:solidFill>
                <a:latin typeface="SimSun"/>
                <a:cs typeface="SimSun"/>
              </a:rPr>
              <a:t>然</a:t>
            </a:r>
            <a:r>
              <a:rPr sz="2800" b="1" spc="25" dirty="0">
                <a:solidFill>
                  <a:srgbClr val="FFFFFF"/>
                </a:solidFill>
                <a:latin typeface="SimSun"/>
                <a:cs typeface="SimSun"/>
              </a:rPr>
              <a:t>后对这</a:t>
            </a:r>
            <a:r>
              <a:rPr sz="2800" b="1" spc="40" dirty="0">
                <a:solidFill>
                  <a:srgbClr val="FFFFFF"/>
                </a:solidFill>
                <a:latin typeface="SimSun"/>
                <a:cs typeface="SimSun"/>
              </a:rPr>
              <a:t>些</a:t>
            </a:r>
            <a:r>
              <a:rPr sz="2800" b="1" spc="25" dirty="0">
                <a:solidFill>
                  <a:srgbClr val="FFFFFF"/>
                </a:solidFill>
                <a:latin typeface="SimSun"/>
                <a:cs typeface="SimSun"/>
              </a:rPr>
              <a:t>测量数</a:t>
            </a:r>
            <a:r>
              <a:rPr sz="2800" b="1" spc="40" dirty="0">
                <a:solidFill>
                  <a:srgbClr val="FFFFFF"/>
                </a:solidFill>
                <a:latin typeface="SimSun"/>
                <a:cs typeface="SimSun"/>
              </a:rPr>
              <a:t>据</a:t>
            </a:r>
            <a:r>
              <a:rPr sz="2800" b="1" spc="25" dirty="0">
                <a:solidFill>
                  <a:srgbClr val="FFFFFF"/>
                </a:solidFill>
                <a:latin typeface="SimSun"/>
                <a:cs typeface="SimSun"/>
              </a:rPr>
              <a:t>进行处</a:t>
            </a:r>
            <a:r>
              <a:rPr sz="2800" b="1" spc="90" dirty="0">
                <a:solidFill>
                  <a:srgbClr val="FFFFFF"/>
                </a:solidFill>
                <a:latin typeface="SimSun"/>
                <a:cs typeface="SimSun"/>
              </a:rPr>
              <a:t>理</a:t>
            </a:r>
            <a:r>
              <a:rPr sz="2800" b="1" spc="30" dirty="0">
                <a:solidFill>
                  <a:srgbClr val="FFFFFF"/>
                </a:solidFill>
                <a:latin typeface="SimSun"/>
                <a:cs typeface="SimSun"/>
              </a:rPr>
              <a:t>，从而 </a:t>
            </a:r>
            <a:r>
              <a:rPr sz="2800" b="1" spc="-5" dirty="0">
                <a:solidFill>
                  <a:srgbClr val="FFFFFF"/>
                </a:solidFill>
                <a:latin typeface="SimSun"/>
                <a:cs typeface="SimSun"/>
              </a:rPr>
              <a:t>求得待测参数的估计</a:t>
            </a:r>
            <a:r>
              <a:rPr sz="2800" b="1" dirty="0">
                <a:solidFill>
                  <a:srgbClr val="FFFFFF"/>
                </a:solidFill>
                <a:latin typeface="SimSun"/>
                <a:cs typeface="SimSun"/>
              </a:rPr>
              <a:t>量</a:t>
            </a:r>
            <a:r>
              <a:rPr sz="2800" b="1" spc="-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800" b="1" spc="-10" dirty="0">
                <a:solidFill>
                  <a:srgbClr val="FFFFFF"/>
                </a:solidFill>
                <a:latin typeface="SimSun"/>
                <a:cs typeface="SimSun"/>
              </a:rPr>
              <a:t>并对</a:t>
            </a:r>
            <a:r>
              <a:rPr sz="2800" b="1" spc="5" dirty="0">
                <a:solidFill>
                  <a:srgbClr val="FFFFFF"/>
                </a:solidFill>
                <a:latin typeface="SimSun"/>
                <a:cs typeface="SimSun"/>
              </a:rPr>
              <a:t>其</a:t>
            </a:r>
            <a:r>
              <a:rPr sz="2800" b="1" spc="-10" dirty="0">
                <a:solidFill>
                  <a:srgbClr val="FFFFFF"/>
                </a:solidFill>
                <a:latin typeface="SimSun"/>
                <a:cs typeface="SimSun"/>
              </a:rPr>
              <a:t>进行</a:t>
            </a:r>
            <a:r>
              <a:rPr sz="2800" b="1" spc="5" dirty="0">
                <a:solidFill>
                  <a:srgbClr val="FFFFFF"/>
                </a:solidFill>
                <a:latin typeface="SimSun"/>
                <a:cs typeface="SimSun"/>
              </a:rPr>
              <a:t>精</a:t>
            </a:r>
            <a:r>
              <a:rPr sz="2800" b="1" spc="-10" dirty="0">
                <a:solidFill>
                  <a:srgbClr val="FFFFFF"/>
                </a:solidFill>
                <a:latin typeface="SimSun"/>
                <a:cs typeface="SimSun"/>
              </a:rPr>
              <a:t>度</a:t>
            </a:r>
            <a:r>
              <a:rPr sz="2800" b="1" spc="5" dirty="0">
                <a:solidFill>
                  <a:srgbClr val="FFFFFF"/>
                </a:solidFill>
                <a:latin typeface="SimSun"/>
                <a:cs typeface="SimSun"/>
              </a:rPr>
              <a:t>估</a:t>
            </a:r>
            <a:r>
              <a:rPr sz="2800" b="1" spc="20" dirty="0">
                <a:solidFill>
                  <a:srgbClr val="FFFFFF"/>
                </a:solidFill>
                <a:latin typeface="SimSun"/>
                <a:cs typeface="SimSun"/>
              </a:rPr>
              <a:t>计</a:t>
            </a:r>
            <a:r>
              <a:rPr sz="2800" b="1" spc="-15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2800" dirty="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876" y="4367784"/>
            <a:ext cx="4983480" cy="2159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4208" y="4366259"/>
            <a:ext cx="3518916" cy="2157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6139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测</a:t>
            </a:r>
            <a:r>
              <a:rPr spc="-10" dirty="0"/>
              <a:t>量</a:t>
            </a:r>
            <a:r>
              <a:rPr spc="-20" dirty="0"/>
              <a:t>结</a:t>
            </a:r>
            <a:r>
              <a:rPr spc="-10" dirty="0"/>
              <a:t>果的</a:t>
            </a:r>
            <a:r>
              <a:rPr spc="5" dirty="0"/>
              <a:t>处</a:t>
            </a:r>
            <a:r>
              <a:rPr spc="-10" dirty="0"/>
              <a:t>理与评</a:t>
            </a:r>
            <a:r>
              <a:rPr spc="-20" dirty="0"/>
              <a:t>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217555"/>
            <a:ext cx="5041265" cy="542607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spc="-5" dirty="0" err="1" smtClean="0">
                <a:solidFill>
                  <a:srgbClr val="FFFF99"/>
                </a:solidFill>
                <a:latin typeface="SimSun"/>
                <a:cs typeface="SimSun"/>
              </a:rPr>
              <a:t>回归分析</a:t>
            </a:r>
            <a:r>
              <a:rPr lang="zh-CN" altLang="en-US" sz="3200" b="1" spc="-5" dirty="0" smtClean="0">
                <a:solidFill>
                  <a:srgbClr val="FFFF99"/>
                </a:solidFill>
                <a:latin typeface="SimSun"/>
                <a:cs typeface="SimSun"/>
              </a:rPr>
              <a:t>（第六章）</a:t>
            </a:r>
            <a:endParaRPr sz="3200" dirty="0">
              <a:latin typeface="SimSun"/>
              <a:cs typeface="SimSun"/>
            </a:endParaRPr>
          </a:p>
          <a:p>
            <a:pPr marL="356870" marR="414655" indent="-356870">
              <a:lnSpc>
                <a:spcPct val="120000"/>
              </a:lnSpc>
              <a:spcBef>
                <a:spcPts val="75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函数关系和相关关系的对比 </a:t>
            </a:r>
            <a:r>
              <a:rPr sz="2800" spc="-10" dirty="0">
                <a:solidFill>
                  <a:srgbClr val="FFFFFF"/>
                </a:solidFill>
                <a:latin typeface="SimSun"/>
                <a:cs typeface="SimSun"/>
              </a:rPr>
              <a:t>函数关系的内涵</a:t>
            </a:r>
            <a:endParaRPr sz="2800" dirty="0">
              <a:latin typeface="SimSun"/>
              <a:cs typeface="SimSun"/>
            </a:endParaRPr>
          </a:p>
          <a:p>
            <a:pPr marL="76644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相关关系的内涵</a:t>
            </a:r>
            <a:endParaRPr sz="2800" dirty="0">
              <a:latin typeface="SimSun"/>
              <a:cs typeface="SimSun"/>
            </a:endParaRPr>
          </a:p>
          <a:p>
            <a:pPr marL="356870" indent="-343535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回归分析的分类</a:t>
            </a:r>
            <a:endParaRPr sz="2800" dirty="0">
              <a:latin typeface="SimSun"/>
              <a:cs typeface="SimSun"/>
            </a:endParaRPr>
          </a:p>
          <a:p>
            <a:pPr marL="766445" marR="1069975">
              <a:lnSpc>
                <a:spcPts val="4040"/>
              </a:lnSpc>
              <a:spcBef>
                <a:spcPts val="240"/>
              </a:spcBef>
            </a:pPr>
            <a:r>
              <a:rPr sz="2800" spc="-10" dirty="0">
                <a:solidFill>
                  <a:srgbClr val="FFFFFF"/>
                </a:solidFill>
                <a:latin typeface="SimSun"/>
                <a:cs typeface="SimSun"/>
              </a:rPr>
              <a:t>一元回归和多元回归 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直线回归和曲线回归</a:t>
            </a:r>
            <a:endParaRPr sz="2800" dirty="0">
              <a:latin typeface="SimSun"/>
              <a:cs typeface="SimSun"/>
            </a:endParaRPr>
          </a:p>
          <a:p>
            <a:pPr marL="356870" indent="-34353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回归分析的关键</a:t>
            </a:r>
            <a:endParaRPr sz="2800" dirty="0">
              <a:latin typeface="SimSun"/>
              <a:cs typeface="SimSun"/>
            </a:endParaRPr>
          </a:p>
          <a:p>
            <a:pPr marL="766445" marR="5080">
              <a:lnSpc>
                <a:spcPct val="120000"/>
              </a:lnSpc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几个自变量、关系是什么？ 如何评价回归的效果？</a:t>
            </a:r>
            <a:endParaRPr sz="2800" dirty="0">
              <a:latin typeface="SimSun"/>
              <a:cs typeface="SimSun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8800" y="2590800"/>
            <a:ext cx="3352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两个变量或者多个变量之间的内在关系</a:t>
            </a:r>
            <a:endParaRPr lang="zh-CN" altLang="en-US" sz="2000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t="25556"/>
          <a:stretch/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581689" y="2144588"/>
            <a:ext cx="5129609" cy="46628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zh-CN" altLang="en-US" sz="4000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测量结果的处理与评价</a:t>
            </a:r>
            <a:endParaRPr lang="en-US" altLang="zh-CN" sz="4000" dirty="0" smtClean="0">
              <a:solidFill>
                <a:srgbClr val="00B0F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  <a:tabLst/>
            </a:pPr>
            <a:r>
              <a:rPr lang="en-US" altLang="zh-CN" sz="4000" dirty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 </a:t>
            </a:r>
            <a:endParaRPr lang="en-US" altLang="zh-CN" sz="40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  <a:tabLst/>
            </a:pPr>
            <a:r>
              <a:rPr lang="zh-CN" altLang="en-US" sz="4000" dirty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3200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误差的合成</a:t>
            </a:r>
            <a:endParaRPr lang="en-US" altLang="zh-CN" sz="32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  <a:tabLst/>
            </a:pPr>
            <a:endParaRPr lang="en-US" altLang="zh-CN" sz="32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3200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 参数的最可信赖值估计</a:t>
            </a:r>
          </a:p>
          <a:p>
            <a:pPr>
              <a:lnSpc>
                <a:spcPts val="3000"/>
              </a:lnSpc>
            </a:pPr>
            <a:endParaRPr lang="en-US" altLang="zh-CN" sz="32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3200" dirty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3200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组合测量的数据处理</a:t>
            </a:r>
            <a:endParaRPr lang="en-US" altLang="zh-CN" sz="32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</a:pPr>
            <a:endParaRPr lang="en-US" altLang="zh-CN" sz="32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3200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 回归分析</a:t>
            </a:r>
            <a:endParaRPr lang="zh-CN" altLang="en-US" sz="3200" dirty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</a:pPr>
            <a:endParaRPr lang="zh-CN" altLang="en-US" sz="36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</a:pPr>
            <a:endParaRPr lang="en-US" altLang="zh-CN" sz="36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  <a:tabLst/>
            </a:pPr>
            <a:endParaRPr lang="en-US" altLang="zh-CN" sz="4000" dirty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66700" y="469900"/>
            <a:ext cx="1231106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zh-CN" altLang="en-US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小结</a:t>
            </a:r>
            <a:endParaRPr lang="en-US" altLang="zh-CN" sz="3206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262</Words>
  <Application>Microsoft Office PowerPoint</Application>
  <PresentationFormat>全屏显示(4:3)</PresentationFormat>
  <Paragraphs>67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仿宋_GB2312</vt:lpstr>
      <vt:lpstr>宋体</vt:lpstr>
      <vt:lpstr>宋体</vt:lpstr>
      <vt:lpstr>Microsoft YaHei</vt:lpstr>
      <vt:lpstr>Calibri</vt:lpstr>
      <vt:lpstr>Times New Roman</vt:lpstr>
      <vt:lpstr>Verdana</vt:lpstr>
      <vt:lpstr>Wingdings</vt:lpstr>
      <vt:lpstr>Office Theme</vt:lpstr>
      <vt:lpstr>公式</vt:lpstr>
      <vt:lpstr>Equation</vt:lpstr>
      <vt:lpstr>PowerPoint 演示文稿</vt:lpstr>
      <vt:lpstr>测量结果的处理与评价</vt:lpstr>
      <vt:lpstr>测量结果的评价—误差的合成</vt:lpstr>
      <vt:lpstr>测量结果的评价—误差的合成</vt:lpstr>
      <vt:lpstr>测量结果的评价—误差的合成</vt:lpstr>
      <vt:lpstr>测量结果的处理与评价</vt:lpstr>
      <vt:lpstr>测量结果的处理与评价</vt:lpstr>
      <vt:lpstr>测量结果的处理与评价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番茄花园</dc:creator>
  <cp:lastModifiedBy>LGDX</cp:lastModifiedBy>
  <cp:revision>17</cp:revision>
  <dcterms:created xsi:type="dcterms:W3CDTF">2020-03-01T07:50:21Z</dcterms:created>
  <dcterms:modified xsi:type="dcterms:W3CDTF">2022-02-24T02:36:30Z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2020-03-01T00:00:00Z</vt:filetime>
  </property>
</Properties>
</file>