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7" r:id="rId2"/>
    <p:sldId id="348" r:id="rId3"/>
    <p:sldId id="349" r:id="rId4"/>
    <p:sldId id="353" r:id="rId5"/>
    <p:sldId id="377" r:id="rId6"/>
    <p:sldId id="378" r:id="rId7"/>
    <p:sldId id="379" r:id="rId8"/>
    <p:sldId id="380" r:id="rId9"/>
    <p:sldId id="381" r:id="rId10"/>
    <p:sldId id="384" r:id="rId11"/>
    <p:sldId id="383" r:id="rId12"/>
    <p:sldId id="385" r:id="rId13"/>
    <p:sldId id="382" r:id="rId14"/>
    <p:sldId id="38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5" Type="http://schemas.openxmlformats.org/officeDocument/2006/relationships/image" Target="../media/image2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8B81-B825-40ED-9A6A-953773D6DE66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89ED-B62F-4658-B5A2-82926A8B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8B81-B825-40ED-9A6A-953773D6DE66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89ED-B62F-4658-B5A2-82926A8B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8B81-B825-40ED-9A6A-953773D6DE66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89ED-B62F-4658-B5A2-82926A8B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5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8B81-B825-40ED-9A6A-953773D6DE66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89ED-B62F-4658-B5A2-82926A8B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6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8B81-B825-40ED-9A6A-953773D6DE66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89ED-B62F-4658-B5A2-82926A8B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1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8B81-B825-40ED-9A6A-953773D6DE66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89ED-B62F-4658-B5A2-82926A8B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1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8B81-B825-40ED-9A6A-953773D6DE66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89ED-B62F-4658-B5A2-82926A8B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8B81-B825-40ED-9A6A-953773D6DE66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89ED-B62F-4658-B5A2-82926A8B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3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8B81-B825-40ED-9A6A-953773D6DE66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89ED-B62F-4658-B5A2-82926A8B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8B81-B825-40ED-9A6A-953773D6DE66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89ED-B62F-4658-B5A2-82926A8B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5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8B81-B825-40ED-9A6A-953773D6DE66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89ED-B62F-4658-B5A2-82926A8B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6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08B81-B825-40ED-9A6A-953773D6DE66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89ED-B62F-4658-B5A2-82926A8B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5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0.png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e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image" Target="../media/image30.png"/><Relationship Id="rId21" Type="http://schemas.openxmlformats.org/officeDocument/2006/relationships/image" Target="../media/image23.emf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33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29" Type="http://schemas.openxmlformats.org/officeDocument/2006/relationships/image" Target="../media/image27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8.emf"/><Relationship Id="rId24" Type="http://schemas.openxmlformats.org/officeDocument/2006/relationships/oleObject" Target="../embeddings/oleObject20.bin"/><Relationship Id="rId32" Type="http://schemas.openxmlformats.org/officeDocument/2006/relationships/oleObject" Target="../embeddings/oleObject24.bin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oleObject" Target="../embeddings/oleObject22.bin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2.emf"/><Relationship Id="rId31" Type="http://schemas.openxmlformats.org/officeDocument/2006/relationships/image" Target="../media/image28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6.emf"/><Relationship Id="rId30" Type="http://schemas.openxmlformats.org/officeDocument/2006/relationships/oleObject" Target="../embeddings/oleObject23.bin"/><Relationship Id="rId8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Rectangle 4">
            <a:extLst>
              <a:ext uri="{FF2B5EF4-FFF2-40B4-BE49-F238E27FC236}">
                <a16:creationId xmlns:a16="http://schemas.microsoft.com/office/drawing/2014/main" id="{314ED965-34C5-47F9-A4A2-B9312DF8B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第四节　一元非线性回归</a:t>
            </a: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D6AA598C-6E8E-4B05-9DEF-495901A0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327275"/>
            <a:ext cx="83534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/>
              <a:t>2</a:t>
            </a:r>
            <a:r>
              <a:rPr lang="zh-CN" altLang="en-US"/>
              <a:t>、求解未知参数。可化曲线回归为直线回归，</a:t>
            </a:r>
          </a:p>
          <a:p>
            <a:r>
              <a:rPr lang="zh-CN" altLang="en-US"/>
              <a:t>　</a:t>
            </a:r>
            <a:r>
              <a:rPr lang="zh-CN" altLang="en-US" sz="1800"/>
              <a:t>　</a:t>
            </a:r>
            <a:r>
              <a:rPr lang="zh-CN" altLang="en-US"/>
              <a:t>用最小二乘法求解；可化曲线回归为多项式</a:t>
            </a:r>
          </a:p>
          <a:p>
            <a:r>
              <a:rPr lang="zh-CN" altLang="en-US"/>
              <a:t>　</a:t>
            </a:r>
            <a:r>
              <a:rPr lang="zh-CN" altLang="en-US" sz="1800"/>
              <a:t>　</a:t>
            </a:r>
            <a:r>
              <a:rPr lang="zh-CN" altLang="en-US"/>
              <a:t>回归。</a:t>
            </a: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8FF4533-AE93-4110-9DBD-F174AD8B7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1679575"/>
            <a:ext cx="4291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/>
              <a:t>1</a:t>
            </a:r>
            <a:r>
              <a:rPr lang="zh-CN" altLang="en-US"/>
              <a:t>、确定函数类型并检验。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6637D986-F8E6-464E-ACFC-EE30ADA3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08050"/>
            <a:ext cx="2619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3200" b="1">
                <a:solidFill>
                  <a:srgbClr val="FB2913"/>
                </a:solidFill>
              </a:rPr>
              <a:t>一、求解思路</a:t>
            </a:r>
          </a:p>
        </p:txBody>
      </p:sp>
      <p:sp>
        <p:nvSpPr>
          <p:cNvPr id="40966" name="Rectangle 8">
            <a:extLst>
              <a:ext uri="{FF2B5EF4-FFF2-40B4-BE49-F238E27FC236}">
                <a16:creationId xmlns:a16="http://schemas.microsoft.com/office/drawing/2014/main" id="{80A555BE-A991-4EE3-85CB-432CFA073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952875"/>
            <a:ext cx="6683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3200" b="1">
                <a:solidFill>
                  <a:srgbClr val="FB2913"/>
                </a:solidFill>
              </a:rPr>
              <a:t>二、回归曲线函数类型的选取和检验</a:t>
            </a:r>
          </a:p>
        </p:txBody>
      </p:sp>
      <p:sp>
        <p:nvSpPr>
          <p:cNvPr id="40967" name="Rectangle 9">
            <a:extLst>
              <a:ext uri="{FF2B5EF4-FFF2-40B4-BE49-F238E27FC236}">
                <a16:creationId xmlns:a16="http://schemas.microsoft.com/office/drawing/2014/main" id="{8CD33FD2-6DF7-45EF-B2BE-7B48C427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652963"/>
            <a:ext cx="251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/>
              <a:t>1</a:t>
            </a:r>
            <a:r>
              <a:rPr lang="zh-CN" altLang="en-US"/>
              <a:t>、直接判断法</a:t>
            </a:r>
          </a:p>
        </p:txBody>
      </p:sp>
      <p:sp>
        <p:nvSpPr>
          <p:cNvPr id="40968" name="Rectangle 10">
            <a:extLst>
              <a:ext uri="{FF2B5EF4-FFF2-40B4-BE49-F238E27FC236}">
                <a16:creationId xmlns:a16="http://schemas.microsoft.com/office/drawing/2014/main" id="{895E4C96-5A3E-4B60-8E76-70A9470B6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5373688"/>
            <a:ext cx="78470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/>
              <a:t>2</a:t>
            </a:r>
            <a:r>
              <a:rPr lang="zh-CN" altLang="en-US"/>
              <a:t>、作图观察法，与典型曲线比较，确定其属于何</a:t>
            </a:r>
          </a:p>
          <a:p>
            <a:r>
              <a:rPr lang="zh-CN" altLang="en-US"/>
              <a:t>　</a:t>
            </a:r>
            <a:r>
              <a:rPr lang="zh-CN" altLang="en-US" sz="1800"/>
              <a:t>　</a:t>
            </a:r>
            <a:r>
              <a:rPr lang="zh-CN" altLang="en-US"/>
              <a:t>种类型，然后检验。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>
            <a:extLst>
              <a:ext uri="{FF2B5EF4-FFF2-40B4-BE49-F238E27FC236}">
                <a16:creationId xmlns:a16="http://schemas.microsoft.com/office/drawing/2014/main" id="{A2483B78-E44E-4AFE-8272-2531D626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作业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FE48B6-58C1-48A3-A326-8D757E9CA7B5}"/>
              </a:ext>
            </a:extLst>
          </p:cNvPr>
          <p:cNvSpPr/>
          <p:nvPr/>
        </p:nvSpPr>
        <p:spPr>
          <a:xfrm>
            <a:off x="7192209" y="2770699"/>
            <a:ext cx="193193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lt"/>
              </a:rPr>
              <a:t>b =0.1165</a:t>
            </a:r>
          </a:p>
          <a:p>
            <a:pPr>
              <a:defRPr/>
            </a:pPr>
            <a:endParaRPr lang="zh-CN" altLang="en-US" sz="2000" dirty="0">
              <a:latin typeface="+mn-lt"/>
            </a:endParaRPr>
          </a:p>
          <a:p>
            <a:pPr>
              <a:defRPr/>
            </a:pPr>
            <a:r>
              <a:rPr lang="zh-CN" altLang="en-US" sz="2000" dirty="0">
                <a:latin typeface="+mn-lt"/>
              </a:rPr>
              <a:t>b0 =60.2633</a:t>
            </a:r>
          </a:p>
          <a:p>
            <a:pPr>
              <a:defRPr/>
            </a:pPr>
            <a:endParaRPr lang="zh-CN" altLang="en-US" sz="2000" dirty="0">
              <a:latin typeface="+mn-lt"/>
            </a:endParaRPr>
          </a:p>
          <a:p>
            <a:pPr>
              <a:defRPr/>
            </a:pPr>
            <a:r>
              <a:rPr lang="zh-CN" altLang="en-US" sz="2000" dirty="0">
                <a:latin typeface="+mn-lt"/>
              </a:rPr>
              <a:t>F =1.5316e+03</a:t>
            </a:r>
          </a:p>
          <a:p>
            <a:pPr>
              <a:defRPr/>
            </a:pPr>
            <a:endParaRPr lang="zh-CN" altLang="en-US" sz="2000" dirty="0">
              <a:latin typeface="+mn-lt"/>
            </a:endParaRPr>
          </a:p>
          <a:p>
            <a:pPr>
              <a:defRPr/>
            </a:pPr>
            <a:r>
              <a:rPr lang="zh-CN" altLang="en-US" sz="2000" dirty="0">
                <a:latin typeface="+mn-lt"/>
              </a:rPr>
              <a:t>F1 =1.8135</a:t>
            </a:r>
          </a:p>
          <a:p>
            <a:pPr>
              <a:defRPr/>
            </a:pPr>
            <a:endParaRPr lang="zh-CN" altLang="en-US" sz="2000" dirty="0">
              <a:latin typeface="+mn-lt"/>
            </a:endParaRPr>
          </a:p>
          <a:p>
            <a:pPr>
              <a:defRPr/>
            </a:pPr>
            <a:r>
              <a:rPr lang="zh-CN" altLang="en-US" sz="2000" dirty="0">
                <a:latin typeface="+mn-lt"/>
              </a:rPr>
              <a:t>F2 =1.3173e+03</a:t>
            </a:r>
          </a:p>
        </p:txBody>
      </p:sp>
      <p:pic>
        <p:nvPicPr>
          <p:cNvPr id="50182" name="图片 3">
            <a:extLst>
              <a:ext uri="{FF2B5EF4-FFF2-40B4-BE49-F238E27FC236}">
                <a16:creationId xmlns:a16="http://schemas.microsoft.com/office/drawing/2014/main" id="{8A7E2698-73CA-4DA0-8650-82F33EE04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36613"/>
            <a:ext cx="915035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0183" name="Object 73">
            <a:extLst>
              <a:ext uri="{FF2B5EF4-FFF2-40B4-BE49-F238E27FC236}">
                <a16:creationId xmlns:a16="http://schemas.microsoft.com/office/drawing/2014/main" id="{88820D2D-8065-420E-88B1-6EFA5E3AC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147240"/>
              </p:ext>
            </p:extLst>
          </p:nvPr>
        </p:nvGraphicFramePr>
        <p:xfrm>
          <a:off x="468313" y="4292600"/>
          <a:ext cx="11636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4" imgW="663046" imgH="297204" progId="Equation.3">
                  <p:embed/>
                </p:oleObj>
              </mc:Choice>
              <mc:Fallback>
                <p:oleObj name="Equation" r:id="rId4" imgW="663046" imgH="297204" progId="Equation.3">
                  <p:embed/>
                  <p:pic>
                    <p:nvPicPr>
                      <p:cNvPr id="50183" name="Object 73">
                        <a:extLst>
                          <a:ext uri="{FF2B5EF4-FFF2-40B4-BE49-F238E27FC236}">
                            <a16:creationId xmlns:a16="http://schemas.microsoft.com/office/drawing/2014/main" id="{88820D2D-8065-420E-88B1-6EFA5E3AC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292600"/>
                        <a:ext cx="1163637" cy="6381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Rectangle 76">
            <a:extLst>
              <a:ext uri="{FF2B5EF4-FFF2-40B4-BE49-F238E27FC236}">
                <a16:creationId xmlns:a16="http://schemas.microsoft.com/office/drawing/2014/main" id="{7E416F48-2675-4F1B-88BC-3D864866A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87663"/>
            <a:ext cx="16176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/>
              <a:t>方差检验</a:t>
            </a:r>
          </a:p>
        </p:txBody>
      </p:sp>
      <p:graphicFrame>
        <p:nvGraphicFramePr>
          <p:cNvPr id="50185" name="Object 82">
            <a:extLst>
              <a:ext uri="{FF2B5EF4-FFF2-40B4-BE49-F238E27FC236}">
                <a16:creationId xmlns:a16="http://schemas.microsoft.com/office/drawing/2014/main" id="{08D446F5-2BBF-40B1-A8F2-45A3F19C6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17208"/>
              </p:ext>
            </p:extLst>
          </p:nvPr>
        </p:nvGraphicFramePr>
        <p:xfrm>
          <a:off x="468313" y="3500438"/>
          <a:ext cx="1143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6" imgW="632425" imgH="297204" progId="Equation.3">
                  <p:embed/>
                </p:oleObj>
              </mc:Choice>
              <mc:Fallback>
                <p:oleObj name="Equation" r:id="rId6" imgW="632425" imgH="297204" progId="Equation.3">
                  <p:embed/>
                  <p:pic>
                    <p:nvPicPr>
                      <p:cNvPr id="50185" name="Object 82">
                        <a:extLst>
                          <a:ext uri="{FF2B5EF4-FFF2-40B4-BE49-F238E27FC236}">
                            <a16:creationId xmlns:a16="http://schemas.microsoft.com/office/drawing/2014/main" id="{08D446F5-2BBF-40B1-A8F2-45A3F19C6B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00438"/>
                        <a:ext cx="1143000" cy="647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84">
            <a:extLst>
              <a:ext uri="{FF2B5EF4-FFF2-40B4-BE49-F238E27FC236}">
                <a16:creationId xmlns:a16="http://schemas.microsoft.com/office/drawing/2014/main" id="{9648749E-BC01-41FE-BBA0-87A71759F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30524"/>
              </p:ext>
            </p:extLst>
          </p:nvPr>
        </p:nvGraphicFramePr>
        <p:xfrm>
          <a:off x="468313" y="5084763"/>
          <a:ext cx="2327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8" imgW="1440074" imgH="297204" progId="Equation.3">
                  <p:embed/>
                </p:oleObj>
              </mc:Choice>
              <mc:Fallback>
                <p:oleObj name="公式" r:id="rId8" imgW="1440074" imgH="297204" progId="Equation.3">
                  <p:embed/>
                  <p:pic>
                    <p:nvPicPr>
                      <p:cNvPr id="50186" name="Object 84">
                        <a:extLst>
                          <a:ext uri="{FF2B5EF4-FFF2-40B4-BE49-F238E27FC236}">
                            <a16:creationId xmlns:a16="http://schemas.microsoft.com/office/drawing/2014/main" id="{9648749E-BC01-41FE-BBA0-87A71759F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084763"/>
                        <a:ext cx="2327275" cy="6381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Text Box 92">
            <a:extLst>
              <a:ext uri="{FF2B5EF4-FFF2-40B4-BE49-F238E27FC236}">
                <a16:creationId xmlns:a16="http://schemas.microsoft.com/office/drawing/2014/main" id="{4FEBBA12-3C53-4B9E-8D45-D2DA5A17E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590925"/>
            <a:ext cx="3922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/>
              <a:t>:</a:t>
            </a:r>
            <a:r>
              <a:rPr lang="zh-CN" altLang="en-US" sz="2400"/>
              <a:t>判断一元回归方程拟合效果</a:t>
            </a:r>
          </a:p>
        </p:txBody>
      </p:sp>
      <p:sp>
        <p:nvSpPr>
          <p:cNvPr id="50188" name="Text Box 93">
            <a:extLst>
              <a:ext uri="{FF2B5EF4-FFF2-40B4-BE49-F238E27FC236}">
                <a16:creationId xmlns:a16="http://schemas.microsoft.com/office/drawing/2014/main" id="{594796E9-6045-4DA1-981F-FD56CF63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383088"/>
            <a:ext cx="4837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/>
              <a:t>:</a:t>
            </a:r>
            <a:r>
              <a:rPr lang="zh-CN" altLang="en-US" sz="2400"/>
              <a:t>判断失拟平方和对试验误差的影响</a:t>
            </a:r>
          </a:p>
        </p:txBody>
      </p:sp>
      <p:sp>
        <p:nvSpPr>
          <p:cNvPr id="50189" name="Text Box 94">
            <a:extLst>
              <a:ext uri="{FF2B5EF4-FFF2-40B4-BE49-F238E27FC236}">
                <a16:creationId xmlns:a16="http://schemas.microsoft.com/office/drawing/2014/main" id="{B35088AA-8127-4653-A019-7D3F48BFD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175250"/>
            <a:ext cx="453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/>
              <a:t>:</a:t>
            </a:r>
            <a:r>
              <a:rPr lang="zh-CN" altLang="en-US" sz="2400"/>
              <a:t>综合判断一元回归方程拟合效果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>
            <a:extLst>
              <a:ext uri="{FF2B5EF4-FFF2-40B4-BE49-F238E27FC236}">
                <a16:creationId xmlns:a16="http://schemas.microsoft.com/office/drawing/2014/main" id="{BEBADFE9-4B6B-45E6-B8A6-2DD973DD8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作业</a:t>
            </a:r>
          </a:p>
        </p:txBody>
      </p:sp>
      <p:pic>
        <p:nvPicPr>
          <p:cNvPr id="51203" name="图片 1">
            <a:extLst>
              <a:ext uri="{FF2B5EF4-FFF2-40B4-BE49-F238E27FC236}">
                <a16:creationId xmlns:a16="http://schemas.microsoft.com/office/drawing/2014/main" id="{D41B75E5-7863-41FA-925C-6CCD3270C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908050"/>
            <a:ext cx="9155113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>
            <a:extLst>
              <a:ext uri="{FF2B5EF4-FFF2-40B4-BE49-F238E27FC236}">
                <a16:creationId xmlns:a16="http://schemas.microsoft.com/office/drawing/2014/main" id="{EB6745ED-42D9-4F20-90DD-3EC3CAE77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作业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D085ED-7474-4185-9095-CEF814E702C7}"/>
              </a:ext>
            </a:extLst>
          </p:cNvPr>
          <p:cNvSpPr/>
          <p:nvPr/>
        </p:nvSpPr>
        <p:spPr>
          <a:xfrm>
            <a:off x="107950" y="800100"/>
            <a:ext cx="8928100" cy="16303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altLang="zh-CN" b="1" dirty="0">
                <a:latin typeface="+mn-lt"/>
              </a:rPr>
              <a:t>6-9</a:t>
            </a:r>
          </a:p>
          <a:p>
            <a:pPr>
              <a:defRPr/>
            </a:pPr>
            <a:r>
              <a:rPr lang="es-ES" altLang="zh-CN" sz="2400" dirty="0">
                <a:latin typeface="+mn-lt"/>
              </a:rPr>
              <a:t>x=[1.585 2.512 3.979 6.31 9.988 15.85]';</a:t>
            </a:r>
          </a:p>
          <a:p>
            <a:pPr>
              <a:defRPr/>
            </a:pPr>
            <a:r>
              <a:rPr lang="es-ES" altLang="zh-CN" sz="2400" dirty="0">
                <a:latin typeface="+mn-lt"/>
              </a:rPr>
              <a:t>y=[0.03162 0.02291 0.02089 0.0195 0.01862 0.01513]';</a:t>
            </a:r>
          </a:p>
          <a:p>
            <a:pPr>
              <a:defRPr/>
            </a:pPr>
            <a:r>
              <a:rPr lang="es-ES" altLang="zh-CN" sz="2400" dirty="0">
                <a:latin typeface="+mn-lt"/>
              </a:rPr>
              <a:t>plot(log10(x),log10(y),'*')</a:t>
            </a:r>
            <a:endParaRPr lang="zh-CN" altLang="en-US" sz="2400" dirty="0">
              <a:latin typeface="+mn-lt"/>
            </a:endParaRPr>
          </a:p>
        </p:txBody>
      </p:sp>
      <p:pic>
        <p:nvPicPr>
          <p:cNvPr id="52228" name="图片 4">
            <a:extLst>
              <a:ext uri="{FF2B5EF4-FFF2-40B4-BE49-F238E27FC236}">
                <a16:creationId xmlns:a16="http://schemas.microsoft.com/office/drawing/2014/main" id="{A9C7AF6B-B578-46A9-8369-1117013E0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2430463"/>
            <a:ext cx="5449887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>
            <a:extLst>
              <a:ext uri="{FF2B5EF4-FFF2-40B4-BE49-F238E27FC236}">
                <a16:creationId xmlns:a16="http://schemas.microsoft.com/office/drawing/2014/main" id="{A9E5D64F-C97D-4F83-A387-1B2F71DC4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作业</a:t>
            </a:r>
          </a:p>
        </p:txBody>
      </p:sp>
      <p:pic>
        <p:nvPicPr>
          <p:cNvPr id="53251" name="图片 2">
            <a:extLst>
              <a:ext uri="{FF2B5EF4-FFF2-40B4-BE49-F238E27FC236}">
                <a16:creationId xmlns:a16="http://schemas.microsoft.com/office/drawing/2014/main" id="{64FDE814-1E4F-4ED9-B9EC-84B5200A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565400"/>
            <a:ext cx="52959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3B315D-3C7C-468E-B9A2-99CC56D786D7}"/>
              </a:ext>
            </a:extLst>
          </p:cNvPr>
          <p:cNvSpPr/>
          <p:nvPr/>
        </p:nvSpPr>
        <p:spPr>
          <a:xfrm>
            <a:off x="107950" y="800100"/>
            <a:ext cx="8928100" cy="16303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altLang="zh-CN" b="1" dirty="0">
                <a:latin typeface="+mn-lt"/>
              </a:rPr>
              <a:t>6-10</a:t>
            </a:r>
          </a:p>
          <a:p>
            <a:pPr>
              <a:defRPr/>
            </a:pPr>
            <a:r>
              <a:rPr lang="es-ES" altLang="zh-CN" sz="2400" dirty="0">
                <a:latin typeface="+mn-lt"/>
              </a:rPr>
              <a:t>x=[30 35 40 45 50 55 60]';</a:t>
            </a:r>
          </a:p>
          <a:p>
            <a:pPr>
              <a:defRPr/>
            </a:pPr>
            <a:r>
              <a:rPr lang="es-ES" altLang="zh-CN" sz="2400" dirty="0">
                <a:latin typeface="+mn-lt"/>
              </a:rPr>
              <a:t>y=[-0.4786 -2.188 -11.22 -45.71 -208.9 -870.9 -3802]';</a:t>
            </a:r>
          </a:p>
          <a:p>
            <a:pPr>
              <a:defRPr/>
            </a:pPr>
            <a:r>
              <a:rPr lang="es-ES" altLang="zh-CN" sz="2400" dirty="0">
                <a:latin typeface="+mn-lt"/>
              </a:rPr>
              <a:t>plot(x,log10(y),'*')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>
            <a:extLst>
              <a:ext uri="{FF2B5EF4-FFF2-40B4-BE49-F238E27FC236}">
                <a16:creationId xmlns:a16="http://schemas.microsoft.com/office/drawing/2014/main" id="{155941A3-F35A-4012-890D-264192053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作业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6C6331-2BBB-4874-86BF-D37A0F9227EF}"/>
              </a:ext>
            </a:extLst>
          </p:cNvPr>
          <p:cNvSpPr/>
          <p:nvPr/>
        </p:nvSpPr>
        <p:spPr>
          <a:xfrm>
            <a:off x="107950" y="800100"/>
            <a:ext cx="8928100" cy="6062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altLang="zh-CN" b="1" dirty="0">
                <a:latin typeface="+mn-lt"/>
              </a:rPr>
              <a:t>6-11</a:t>
            </a:r>
          </a:p>
          <a:p>
            <a:pPr>
              <a:defRPr/>
            </a:pPr>
            <a:r>
              <a:rPr lang="es-ES" altLang="zh-CN" sz="2400" b="1" dirty="0">
                <a:latin typeface="+mn-lt"/>
              </a:rPr>
              <a:t>x=[0.2 0.5 0.7 1.2 1.6 2.1 2.5 2.8 3.2 3.7]';</a:t>
            </a:r>
          </a:p>
          <a:p>
            <a:pPr>
              <a:defRPr/>
            </a:pPr>
            <a:r>
              <a:rPr lang="es-ES" altLang="zh-CN" sz="2400" b="1" dirty="0">
                <a:latin typeface="+mn-lt"/>
              </a:rPr>
              <a:t>y=[4.22 4.32 4.45 5.33 6.68 8.91 11.22 13.39 16.53 21.2]';</a:t>
            </a:r>
          </a:p>
          <a:p>
            <a:pPr>
              <a:defRPr/>
            </a:pPr>
            <a:endParaRPr lang="es-ES" altLang="zh-CN" sz="2400" b="1" dirty="0">
              <a:latin typeface="+mn-lt"/>
            </a:endParaRPr>
          </a:p>
          <a:p>
            <a:pPr>
              <a:defRPr/>
            </a:pPr>
            <a:r>
              <a:rPr lang="es-ES" altLang="zh-CN" sz="2400" b="1" dirty="0">
                <a:latin typeface="+mn-lt"/>
              </a:rPr>
              <a:t>xi=[0.2:0.1:3.6]';</a:t>
            </a:r>
          </a:p>
          <a:p>
            <a:pPr>
              <a:defRPr/>
            </a:pPr>
            <a:r>
              <a:rPr lang="es-ES" altLang="zh-CN" sz="2400" b="1" dirty="0">
                <a:latin typeface="+mn-lt"/>
              </a:rPr>
              <a:t>yi=interp1(x,y,xi);</a:t>
            </a:r>
          </a:p>
          <a:p>
            <a:pPr>
              <a:defRPr/>
            </a:pPr>
            <a:endParaRPr lang="es-ES" altLang="zh-CN" sz="2400" b="1" dirty="0">
              <a:latin typeface="+mn-lt"/>
            </a:endParaRPr>
          </a:p>
          <a:p>
            <a:pPr>
              <a:defRPr/>
            </a:pPr>
            <a:r>
              <a:rPr lang="es-ES" altLang="zh-CN" sz="2400" b="1" dirty="0">
                <a:latin typeface="+mn-lt"/>
              </a:rPr>
              <a:t>y0=[0;yi(1:34)];</a:t>
            </a:r>
          </a:p>
          <a:p>
            <a:pPr>
              <a:defRPr/>
            </a:pPr>
            <a:r>
              <a:rPr lang="es-ES" altLang="zh-CN" sz="2400" b="1" dirty="0">
                <a:latin typeface="+mn-lt"/>
              </a:rPr>
              <a:t>y1=(yi-y0);</a:t>
            </a:r>
          </a:p>
          <a:p>
            <a:pPr>
              <a:defRPr/>
            </a:pPr>
            <a:r>
              <a:rPr lang="es-ES" altLang="zh-CN" sz="2400" b="1" dirty="0">
                <a:latin typeface="+mn-lt"/>
              </a:rPr>
              <a:t>y10=[0;y1(1:34)];</a:t>
            </a:r>
          </a:p>
          <a:p>
            <a:pPr>
              <a:defRPr/>
            </a:pPr>
            <a:r>
              <a:rPr lang="es-ES" altLang="zh-CN" sz="2400" b="1" dirty="0">
                <a:latin typeface="+mn-lt"/>
              </a:rPr>
              <a:t>y2=(y1-y10);</a:t>
            </a:r>
          </a:p>
          <a:p>
            <a:pPr>
              <a:defRPr/>
            </a:pPr>
            <a:endParaRPr lang="es-ES" altLang="zh-CN" sz="2400" b="1" dirty="0">
              <a:latin typeface="+mn-lt"/>
            </a:endParaRPr>
          </a:p>
          <a:p>
            <a:pPr>
              <a:defRPr/>
            </a:pPr>
            <a:r>
              <a:rPr lang="es-ES" altLang="zh-CN" sz="2400" b="1" dirty="0">
                <a:latin typeface="+mn-lt"/>
              </a:rPr>
              <a:t>subplot(121)</a:t>
            </a:r>
          </a:p>
          <a:p>
            <a:pPr>
              <a:defRPr/>
            </a:pPr>
            <a:r>
              <a:rPr lang="es-ES" altLang="zh-CN" sz="2400" b="1" dirty="0">
                <a:latin typeface="+mn-lt"/>
              </a:rPr>
              <a:t>bar(y1);</a:t>
            </a:r>
          </a:p>
          <a:p>
            <a:pPr>
              <a:defRPr/>
            </a:pPr>
            <a:r>
              <a:rPr lang="es-ES" altLang="zh-CN" sz="2400" b="1" dirty="0">
                <a:latin typeface="+mn-lt"/>
              </a:rPr>
              <a:t>subplot(122)</a:t>
            </a:r>
          </a:p>
          <a:p>
            <a:pPr>
              <a:defRPr/>
            </a:pPr>
            <a:r>
              <a:rPr lang="es-ES" altLang="zh-CN" sz="2400" b="1" dirty="0">
                <a:latin typeface="+mn-lt"/>
              </a:rPr>
              <a:t>bar(y2);</a:t>
            </a:r>
          </a:p>
        </p:txBody>
      </p:sp>
      <p:pic>
        <p:nvPicPr>
          <p:cNvPr id="54276" name="图片 3">
            <a:extLst>
              <a:ext uri="{FF2B5EF4-FFF2-40B4-BE49-F238E27FC236}">
                <a16:creationId xmlns:a16="http://schemas.microsoft.com/office/drawing/2014/main" id="{BE9BBFCA-CA85-42D2-AA29-3861FE13A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2133600"/>
            <a:ext cx="57991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028DF52-6A91-43CA-A531-90A067B1C5E3}"/>
              </a:ext>
            </a:extLst>
          </p:cNvPr>
          <p:cNvSpPr/>
          <p:nvPr/>
        </p:nvSpPr>
        <p:spPr>
          <a:xfrm>
            <a:off x="1680287" y="2392364"/>
            <a:ext cx="4316576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380" name="Rectangle 4">
            <a:extLst>
              <a:ext uri="{FF2B5EF4-FFF2-40B4-BE49-F238E27FC236}">
                <a16:creationId xmlns:a16="http://schemas.microsoft.com/office/drawing/2014/main" id="{E2B0F19A-9A0D-4A28-8F86-4D3EABE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第四节　一元非线性回归</a:t>
            </a: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BB962F9A-2701-486C-AE96-5AFDF5D1D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87450"/>
            <a:ext cx="749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zh-CN" altLang="en-US"/>
              <a:t>、直线检验法（适用于待求参数不多的情况）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432DF5A6-2AD7-4CDB-AB01-8E2D7AEAE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1844675"/>
            <a:ext cx="2868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/>
              <a:t>a</a:t>
            </a:r>
            <a:r>
              <a:rPr lang="zh-CN" altLang="en-US"/>
              <a:t>、预选回归曲线</a:t>
            </a: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09DC8AAA-4EC2-43AA-8079-24602F7E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2420938"/>
            <a:ext cx="735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/>
              <a:t>b</a:t>
            </a:r>
            <a:r>
              <a:rPr lang="zh-CN" altLang="en-US"/>
              <a:t>、</a:t>
            </a:r>
          </a:p>
        </p:txBody>
      </p:sp>
      <p:sp>
        <p:nvSpPr>
          <p:cNvPr id="41990" name="Rectangle 8">
            <a:extLst>
              <a:ext uri="{FF2B5EF4-FFF2-40B4-BE49-F238E27FC236}">
                <a16:creationId xmlns:a16="http://schemas.microsoft.com/office/drawing/2014/main" id="{77EF4DDE-EE26-44F4-B681-DA4F64237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2997200"/>
            <a:ext cx="540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r>
              <a:rPr lang="zh-CN" altLang="en-US"/>
              <a:t>、求出几对与</a:t>
            </a:r>
            <a:r>
              <a:rPr lang="en-US" altLang="zh-CN"/>
              <a:t>x,y</a:t>
            </a:r>
            <a:r>
              <a:rPr lang="zh-CN" altLang="en-US"/>
              <a:t>相对应的</a:t>
            </a:r>
            <a:r>
              <a:rPr lang="en-US" altLang="zh-CN" sz="2400"/>
              <a:t>Z</a:t>
            </a:r>
            <a:r>
              <a:rPr lang="en-US" altLang="zh-CN" sz="2400" baseline="-25000"/>
              <a:t>1</a:t>
            </a:r>
            <a:r>
              <a:rPr lang="en-US" altLang="zh-CN" sz="2400"/>
              <a:t>,Z</a:t>
            </a:r>
            <a:r>
              <a:rPr lang="en-US" altLang="zh-CN" sz="2400" baseline="-25000"/>
              <a:t>2</a:t>
            </a:r>
            <a:r>
              <a:rPr lang="zh-CN" altLang="en-US"/>
              <a:t>值</a:t>
            </a:r>
          </a:p>
        </p:txBody>
      </p:sp>
      <p:sp>
        <p:nvSpPr>
          <p:cNvPr id="41991" name="Rectangle 10">
            <a:extLst>
              <a:ext uri="{FF2B5EF4-FFF2-40B4-BE49-F238E27FC236}">
                <a16:creationId xmlns:a16="http://schemas.microsoft.com/office/drawing/2014/main" id="{408DB5C8-3CAD-4495-9C68-74423F49A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3644900"/>
            <a:ext cx="7521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/>
              <a:t>d</a:t>
            </a:r>
            <a:r>
              <a:rPr lang="zh-CN" altLang="en-US"/>
              <a:t>、以</a:t>
            </a:r>
            <a:r>
              <a:rPr lang="en-US" altLang="zh-CN" sz="2400"/>
              <a:t>Z</a:t>
            </a:r>
            <a:r>
              <a:rPr lang="en-US" altLang="zh-CN" sz="2400" baseline="-25000"/>
              <a:t>1</a:t>
            </a:r>
            <a:r>
              <a:rPr lang="en-US" altLang="zh-CN" sz="2400"/>
              <a:t>,Z</a:t>
            </a:r>
            <a:r>
              <a:rPr lang="en-US" altLang="zh-CN" sz="2400" baseline="-25000"/>
              <a:t>2</a:t>
            </a:r>
            <a:r>
              <a:rPr lang="zh-CN" altLang="en-US"/>
              <a:t>为坐标作图，若为直线，则说明原</a:t>
            </a:r>
          </a:p>
          <a:p>
            <a:r>
              <a:rPr lang="zh-CN" altLang="en-US"/>
              <a:t>　</a:t>
            </a:r>
            <a:r>
              <a:rPr lang="zh-CN" altLang="en-US" sz="1800"/>
              <a:t>　</a:t>
            </a:r>
            <a:r>
              <a:rPr lang="zh-CN" altLang="en-US"/>
              <a:t>选定的曲线类型是合适的，否则重新考虑。</a:t>
            </a:r>
            <a:endParaRPr lang="en-US" altLang="zh-CN"/>
          </a:p>
        </p:txBody>
      </p:sp>
      <p:graphicFrame>
        <p:nvGraphicFramePr>
          <p:cNvPr id="41992" name="Object 12">
            <a:extLst>
              <a:ext uri="{FF2B5EF4-FFF2-40B4-BE49-F238E27FC236}">
                <a16:creationId xmlns:a16="http://schemas.microsoft.com/office/drawing/2014/main" id="{82707F0D-5B5E-4B24-A22C-288E0834B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6838" y="1944688"/>
          <a:ext cx="18256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853582" imgH="68651" progId="Equation.3">
                  <p:embed/>
                </p:oleObj>
              </mc:Choice>
              <mc:Fallback>
                <p:oleObj name="Equation" r:id="rId3" imgW="853582" imgH="68651" progId="Equation.3">
                  <p:embed/>
                  <p:pic>
                    <p:nvPicPr>
                      <p:cNvPr id="41992" name="Object 12">
                        <a:extLst>
                          <a:ext uri="{FF2B5EF4-FFF2-40B4-BE49-F238E27FC236}">
                            <a16:creationId xmlns:a16="http://schemas.microsoft.com/office/drawing/2014/main" id="{82707F0D-5B5E-4B24-A22C-288E0834B7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1944688"/>
                        <a:ext cx="18256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13">
            <a:extLst>
              <a:ext uri="{FF2B5EF4-FFF2-40B4-BE49-F238E27FC236}">
                <a16:creationId xmlns:a16="http://schemas.microsoft.com/office/drawing/2014/main" id="{7D013815-933E-440B-A191-B18B262D8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221592"/>
              </p:ext>
            </p:extLst>
          </p:nvPr>
        </p:nvGraphicFramePr>
        <p:xfrm>
          <a:off x="1763713" y="2528888"/>
          <a:ext cx="17811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853582" imgH="68651" progId="Equation.DSMT4">
                  <p:embed/>
                </p:oleObj>
              </mc:Choice>
              <mc:Fallback>
                <p:oleObj name="Equation" r:id="rId5" imgW="853582" imgH="68651" progId="Equation.DSMT4">
                  <p:embed/>
                  <p:pic>
                    <p:nvPicPr>
                      <p:cNvPr id="41993" name="Object 13">
                        <a:extLst>
                          <a:ext uri="{FF2B5EF4-FFF2-40B4-BE49-F238E27FC236}">
                            <a16:creationId xmlns:a16="http://schemas.microsoft.com/office/drawing/2014/main" id="{7D013815-933E-440B-A191-B18B262D8D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28888"/>
                        <a:ext cx="17811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Line 14">
            <a:extLst>
              <a:ext uri="{FF2B5EF4-FFF2-40B4-BE49-F238E27FC236}">
                <a16:creationId xmlns:a16="http://schemas.microsoft.com/office/drawing/2014/main" id="{5026F858-4A84-4C3C-BD7F-821364A59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9975" y="26797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995" name="Object 15">
            <a:extLst>
              <a:ext uri="{FF2B5EF4-FFF2-40B4-BE49-F238E27FC236}">
                <a16:creationId xmlns:a16="http://schemas.microsoft.com/office/drawing/2014/main" id="{64449DB1-97D0-40EF-B9F6-4ED8950747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493963"/>
          <a:ext cx="14398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700898" imgH="91250" progId="Equation.DSMT4">
                  <p:embed/>
                </p:oleObj>
              </mc:Choice>
              <mc:Fallback>
                <p:oleObj name="Equation" r:id="rId7" imgW="700898" imgH="91250" progId="Equation.DSMT4">
                  <p:embed/>
                  <p:pic>
                    <p:nvPicPr>
                      <p:cNvPr id="41995" name="Object 15">
                        <a:extLst>
                          <a:ext uri="{FF2B5EF4-FFF2-40B4-BE49-F238E27FC236}">
                            <a16:creationId xmlns:a16="http://schemas.microsoft.com/office/drawing/2014/main" id="{64449DB1-97D0-40EF-B9F6-4ED8950747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493963"/>
                        <a:ext cx="14398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Rectangle 10">
            <a:extLst>
              <a:ext uri="{FF2B5EF4-FFF2-40B4-BE49-F238E27FC236}">
                <a16:creationId xmlns:a16="http://schemas.microsoft.com/office/drawing/2014/main" id="{2D6B44D3-3074-4629-82E0-BE8D5432F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5003800"/>
            <a:ext cx="27193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例：</a:t>
            </a:r>
            <a:r>
              <a:rPr lang="en-US" altLang="zh-CN" dirty="0"/>
              <a:t>P148 </a:t>
            </a:r>
            <a:r>
              <a:rPr lang="zh-CN" altLang="en-US" dirty="0"/>
              <a:t>例</a:t>
            </a:r>
            <a:r>
              <a:rPr lang="en-US" altLang="zh-CN" dirty="0"/>
              <a:t>6-8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E7A4C430-DE8C-4A91-9C6D-314853777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2513"/>
            <a:ext cx="82026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  <a:r>
              <a:rPr lang="zh-CN" altLang="en-US"/>
              <a:t>、表差法（适用于多项式回归，含有常数项多于两</a:t>
            </a:r>
          </a:p>
          <a:p>
            <a:pPr eaLnBrk="1" hangingPunct="1"/>
            <a:r>
              <a:rPr lang="zh-CN" altLang="en-US"/>
              <a:t>　</a:t>
            </a:r>
            <a:r>
              <a:rPr lang="zh-CN" altLang="en-US" sz="1800"/>
              <a:t>　</a:t>
            </a:r>
            <a:r>
              <a:rPr lang="zh-CN" altLang="en-US"/>
              <a:t>个的情况）</a:t>
            </a:r>
          </a:p>
        </p:txBody>
      </p:sp>
      <p:sp>
        <p:nvSpPr>
          <p:cNvPr id="230405" name="Rectangle 5">
            <a:extLst>
              <a:ext uri="{FF2B5EF4-FFF2-40B4-BE49-F238E27FC236}">
                <a16:creationId xmlns:a16="http://schemas.microsoft.com/office/drawing/2014/main" id="{887B5EDB-7E13-40C3-9C74-6AF6527FF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第四节　一元非线性回归</a:t>
            </a: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EFEF8EF0-A2F3-413A-833B-935A6C2A8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060575"/>
            <a:ext cx="3579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/>
              <a:t>a</a:t>
            </a:r>
            <a:r>
              <a:rPr lang="zh-CN" altLang="en-US"/>
              <a:t>、用试验数据画图；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0FC30470-78B9-4176-87E6-6C190A494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565400"/>
            <a:ext cx="5957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/>
              <a:t>b</a:t>
            </a:r>
            <a:r>
              <a:rPr lang="zh-CN" altLang="en-US"/>
              <a:t>、确定定差    ，列出</a:t>
            </a:r>
            <a:r>
              <a:rPr lang="en-US" altLang="zh-CN"/>
              <a:t>x</a:t>
            </a:r>
            <a:r>
              <a:rPr lang="en-US" altLang="zh-CN" baseline="-25000"/>
              <a:t>i</a:t>
            </a:r>
            <a:r>
              <a:rPr lang="en-US" altLang="zh-CN"/>
              <a:t>,y</a:t>
            </a:r>
            <a:r>
              <a:rPr lang="en-US" altLang="zh-CN" baseline="-25000"/>
              <a:t>i</a:t>
            </a:r>
            <a:r>
              <a:rPr lang="zh-CN" altLang="en-US"/>
              <a:t>各对应值；</a:t>
            </a:r>
          </a:p>
        </p:txBody>
      </p:sp>
      <p:sp>
        <p:nvSpPr>
          <p:cNvPr id="43014" name="Rectangle 8">
            <a:extLst>
              <a:ext uri="{FF2B5EF4-FFF2-40B4-BE49-F238E27FC236}">
                <a16:creationId xmlns:a16="http://schemas.microsoft.com/office/drawing/2014/main" id="{53254B1B-3C1B-47E9-8973-7F12A1804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068638"/>
            <a:ext cx="79216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c</a:t>
            </a:r>
            <a:r>
              <a:rPr lang="zh-CN" altLang="en-US" dirty="0"/>
              <a:t>、根据</a:t>
            </a:r>
            <a:r>
              <a:rPr lang="en-US" altLang="zh-CN" dirty="0" err="1"/>
              <a:t>x,y</a:t>
            </a:r>
            <a:r>
              <a:rPr lang="zh-CN" altLang="en-US" dirty="0"/>
              <a:t>的读出值作出差值      ，看其是否与确</a:t>
            </a:r>
          </a:p>
          <a:p>
            <a:r>
              <a:rPr lang="zh-CN" altLang="en-US" dirty="0"/>
              <a:t>     定方程式的标准相符，若一致，则说明原选定</a:t>
            </a:r>
          </a:p>
          <a:p>
            <a:r>
              <a:rPr lang="zh-CN" altLang="en-US" dirty="0"/>
              <a:t>     的曲线类型是合适的。</a:t>
            </a:r>
          </a:p>
        </p:txBody>
      </p:sp>
      <p:graphicFrame>
        <p:nvGraphicFramePr>
          <p:cNvPr id="43015" name="Object 10">
            <a:extLst>
              <a:ext uri="{FF2B5EF4-FFF2-40B4-BE49-F238E27FC236}">
                <a16:creationId xmlns:a16="http://schemas.microsoft.com/office/drawing/2014/main" id="{AB9A5DF2-D84C-477F-9FD4-E08F49FF8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249382"/>
              </p:ext>
            </p:extLst>
          </p:nvPr>
        </p:nvGraphicFramePr>
        <p:xfrm>
          <a:off x="3191088" y="2609057"/>
          <a:ext cx="5032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91440" imgH="53301" progId="Equation.3">
                  <p:embed/>
                </p:oleObj>
              </mc:Choice>
              <mc:Fallback>
                <p:oleObj name="Equation" r:id="rId3" imgW="91440" imgH="53301" progId="Equation.3">
                  <p:embed/>
                  <p:pic>
                    <p:nvPicPr>
                      <p:cNvPr id="43015" name="Object 10">
                        <a:extLst>
                          <a:ext uri="{FF2B5EF4-FFF2-40B4-BE49-F238E27FC236}">
                            <a16:creationId xmlns:a16="http://schemas.microsoft.com/office/drawing/2014/main" id="{AB9A5DF2-D84C-477F-9FD4-E08F49FF83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088" y="2609057"/>
                        <a:ext cx="503237" cy="4143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11">
            <a:extLst>
              <a:ext uri="{FF2B5EF4-FFF2-40B4-BE49-F238E27FC236}">
                <a16:creationId xmlns:a16="http://schemas.microsoft.com/office/drawing/2014/main" id="{32771914-CADD-45ED-B986-C67218178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807710"/>
              </p:ext>
            </p:extLst>
          </p:nvPr>
        </p:nvGraphicFramePr>
        <p:xfrm>
          <a:off x="5708525" y="3033463"/>
          <a:ext cx="54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44603" imgH="144977" progId="Equation.3">
                  <p:embed/>
                </p:oleObj>
              </mc:Choice>
              <mc:Fallback>
                <p:oleObj name="Equation" r:id="rId5" imgW="144603" imgH="144977" progId="Equation.3">
                  <p:embed/>
                  <p:pic>
                    <p:nvPicPr>
                      <p:cNvPr id="43016" name="Object 11">
                        <a:extLst>
                          <a:ext uri="{FF2B5EF4-FFF2-40B4-BE49-F238E27FC236}">
                            <a16:creationId xmlns:a16="http://schemas.microsoft.com/office/drawing/2014/main" id="{32771914-CADD-45ED-B986-C67218178C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525" y="3033463"/>
                        <a:ext cx="540000" cy="54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Rectangle 14">
            <a:extLst>
              <a:ext uri="{FF2B5EF4-FFF2-40B4-BE49-F238E27FC236}">
                <a16:creationId xmlns:a16="http://schemas.microsoft.com/office/drawing/2014/main" id="{F95AFBA6-5FC8-4E62-8330-8356B918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33888"/>
            <a:ext cx="5870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3200" b="1">
                <a:solidFill>
                  <a:srgbClr val="FB2913"/>
                </a:solidFill>
              </a:rPr>
              <a:t>三、化曲线回归为直线回归问题</a:t>
            </a:r>
          </a:p>
        </p:txBody>
      </p:sp>
      <p:sp>
        <p:nvSpPr>
          <p:cNvPr id="43018" name="Text Box 16">
            <a:extLst>
              <a:ext uri="{FF2B5EF4-FFF2-40B4-BE49-F238E27FC236}">
                <a16:creationId xmlns:a16="http://schemas.microsoft.com/office/drawing/2014/main" id="{5E6C6A9D-C99E-4A82-B1E8-AEF8EAEF2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013325"/>
            <a:ext cx="80041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dist"/>
            <a:r>
              <a:rPr lang="zh-CN" altLang="en-US"/>
              <a:t>      用直线检验法或表差法检验的曲线回归方程都</a:t>
            </a:r>
          </a:p>
          <a:p>
            <a:pPr algn="dist"/>
            <a:r>
              <a:rPr lang="zh-CN" altLang="en-US"/>
              <a:t>可以通过变量代换转为直线回归方程，利用线性回</a:t>
            </a:r>
          </a:p>
          <a:p>
            <a:pPr algn="dist"/>
            <a:r>
              <a:rPr lang="zh-CN" altLang="en-US"/>
              <a:t>归分析方法可求得相应的参数估计值。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>
            <a:extLst>
              <a:ext uri="{FF2B5EF4-FFF2-40B4-BE49-F238E27FC236}">
                <a16:creationId xmlns:a16="http://schemas.microsoft.com/office/drawing/2014/main" id="{D80BC7E5-D7ED-48C1-9D37-3BC6705C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第四节　一元非线性回归</a:t>
            </a:r>
          </a:p>
        </p:txBody>
      </p:sp>
      <p:sp>
        <p:nvSpPr>
          <p:cNvPr id="44035" name="Text Box 5">
            <a:extLst>
              <a:ext uri="{FF2B5EF4-FFF2-40B4-BE49-F238E27FC236}">
                <a16:creationId xmlns:a16="http://schemas.microsoft.com/office/drawing/2014/main" id="{855C1DE2-4121-400B-B46A-B2C749D7F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81075"/>
            <a:ext cx="480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rgbClr val="FB2913"/>
                </a:solidFill>
              </a:rPr>
              <a:t>回归曲线方程的效果与精度：</a:t>
            </a:r>
          </a:p>
        </p:txBody>
      </p:sp>
      <p:graphicFrame>
        <p:nvGraphicFramePr>
          <p:cNvPr id="44036" name="Object 6">
            <a:extLst>
              <a:ext uri="{FF2B5EF4-FFF2-40B4-BE49-F238E27FC236}">
                <a16:creationId xmlns:a16="http://schemas.microsoft.com/office/drawing/2014/main" id="{B73F8FFA-79D4-493B-B701-DBEE9B213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813469"/>
              </p:ext>
            </p:extLst>
          </p:nvPr>
        </p:nvGraphicFramePr>
        <p:xfrm>
          <a:off x="3924300" y="1557338"/>
          <a:ext cx="20955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3" imgW="929711" imgH="297204" progId="Equation.3">
                  <p:embed/>
                </p:oleObj>
              </mc:Choice>
              <mc:Fallback>
                <p:oleObj name="公式" r:id="rId3" imgW="929711" imgH="297204" progId="Equation.3">
                  <p:embed/>
                  <p:pic>
                    <p:nvPicPr>
                      <p:cNvPr id="44036" name="Object 6">
                        <a:extLst>
                          <a:ext uri="{FF2B5EF4-FFF2-40B4-BE49-F238E27FC236}">
                            <a16:creationId xmlns:a16="http://schemas.microsoft.com/office/drawing/2014/main" id="{B73F8FFA-79D4-493B-B701-DBEE9B213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557338"/>
                        <a:ext cx="2095500" cy="8588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7">
            <a:extLst>
              <a:ext uri="{FF2B5EF4-FFF2-40B4-BE49-F238E27FC236}">
                <a16:creationId xmlns:a16="http://schemas.microsoft.com/office/drawing/2014/main" id="{7AE07528-20F9-495A-9174-1E50D7D2F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079131"/>
              </p:ext>
            </p:extLst>
          </p:nvPr>
        </p:nvGraphicFramePr>
        <p:xfrm>
          <a:off x="3798007" y="2480052"/>
          <a:ext cx="15843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5" imgW="663046" imgH="320230" progId="Equation.3">
                  <p:embed/>
                </p:oleObj>
              </mc:Choice>
              <mc:Fallback>
                <p:oleObj name="公式" r:id="rId5" imgW="663046" imgH="320230" progId="Equation.3">
                  <p:embed/>
                  <p:pic>
                    <p:nvPicPr>
                      <p:cNvPr id="44037" name="Object 7">
                        <a:extLst>
                          <a:ext uri="{FF2B5EF4-FFF2-40B4-BE49-F238E27FC236}">
                            <a16:creationId xmlns:a16="http://schemas.microsoft.com/office/drawing/2014/main" id="{7AE07528-20F9-495A-9174-1E50D7D2F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007" y="2480052"/>
                        <a:ext cx="1584325" cy="8921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8">
            <a:extLst>
              <a:ext uri="{FF2B5EF4-FFF2-40B4-BE49-F238E27FC236}">
                <a16:creationId xmlns:a16="http://schemas.microsoft.com/office/drawing/2014/main" id="{952638B7-8B3C-4DC8-87B7-B1410DEC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700213"/>
            <a:ext cx="1958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/>
              <a:t>残余平方和</a:t>
            </a:r>
          </a:p>
        </p:txBody>
      </p:sp>
      <p:sp>
        <p:nvSpPr>
          <p:cNvPr id="44039" name="Text Box 9">
            <a:extLst>
              <a:ext uri="{FF2B5EF4-FFF2-40B4-BE49-F238E27FC236}">
                <a16:creationId xmlns:a16="http://schemas.microsoft.com/office/drawing/2014/main" id="{0CD4C26C-E0F1-4ED6-8686-E8D70D325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549525"/>
            <a:ext cx="195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/>
              <a:t>残余标准差</a:t>
            </a:r>
          </a:p>
        </p:txBody>
      </p:sp>
      <p:sp>
        <p:nvSpPr>
          <p:cNvPr id="44040" name="Text Box 10">
            <a:extLst>
              <a:ext uri="{FF2B5EF4-FFF2-40B4-BE49-F238E27FC236}">
                <a16:creationId xmlns:a16="http://schemas.microsoft.com/office/drawing/2014/main" id="{16310295-F6E7-4F04-A71F-6A91376E3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429000"/>
            <a:ext cx="160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/>
              <a:t>相关指数</a:t>
            </a:r>
          </a:p>
        </p:txBody>
      </p:sp>
      <p:graphicFrame>
        <p:nvGraphicFramePr>
          <p:cNvPr id="44041" name="Object 12">
            <a:extLst>
              <a:ext uri="{FF2B5EF4-FFF2-40B4-BE49-F238E27FC236}">
                <a16:creationId xmlns:a16="http://schemas.microsoft.com/office/drawing/2014/main" id="{8A0928E5-DF80-49B4-861F-9D6F3E7F0E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545685"/>
              </p:ext>
            </p:extLst>
          </p:nvPr>
        </p:nvGraphicFramePr>
        <p:xfrm>
          <a:off x="3659187" y="3415089"/>
          <a:ext cx="26257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7" imgW="1196375" imgH="487806" progId="Equation.3">
                  <p:embed/>
                </p:oleObj>
              </mc:Choice>
              <mc:Fallback>
                <p:oleObj name="公式" r:id="rId7" imgW="1196375" imgH="487806" progId="Equation.3">
                  <p:embed/>
                  <p:pic>
                    <p:nvPicPr>
                      <p:cNvPr id="44041" name="Object 12">
                        <a:extLst>
                          <a:ext uri="{FF2B5EF4-FFF2-40B4-BE49-F238E27FC236}">
                            <a16:creationId xmlns:a16="http://schemas.microsoft.com/office/drawing/2014/main" id="{8A0928E5-DF80-49B4-861F-9D6F3E7F0E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7" y="3415089"/>
                        <a:ext cx="2625725" cy="1238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9" name="AutoShape 13">
            <a:extLst>
              <a:ext uri="{FF2B5EF4-FFF2-40B4-BE49-F238E27FC236}">
                <a16:creationId xmlns:a16="http://schemas.microsoft.com/office/drawing/2014/main" id="{C6B3DFC3-3245-434E-BCB6-53FAB8252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229225"/>
            <a:ext cx="3887788" cy="1079500"/>
          </a:xfrm>
          <a:prstGeom prst="wedgeRoundRectCallout">
            <a:avLst>
              <a:gd name="adj1" fmla="val 51306"/>
              <a:gd name="adj2" fmla="val -1705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4043" name="Text Box 14">
            <a:extLst>
              <a:ext uri="{FF2B5EF4-FFF2-40B4-BE49-F238E27FC236}">
                <a16:creationId xmlns:a16="http://schemas.microsoft.com/office/drawing/2014/main" id="{61CF0B67-E83B-49CA-A15B-D1C9BD4D9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300663"/>
            <a:ext cx="37369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rgbClr val="0000CC"/>
                </a:solidFill>
              </a:rPr>
              <a:t>衡量回归曲线效果好坏</a:t>
            </a:r>
          </a:p>
          <a:p>
            <a:r>
              <a:rPr lang="zh-CN" altLang="en-US">
                <a:solidFill>
                  <a:srgbClr val="0000CC"/>
                </a:solidFill>
              </a:rPr>
              <a:t>的指标</a:t>
            </a:r>
          </a:p>
        </p:txBody>
      </p:sp>
      <p:sp>
        <p:nvSpPr>
          <p:cNvPr id="234511" name="AutoShape 15">
            <a:extLst>
              <a:ext uri="{FF2B5EF4-FFF2-40B4-BE49-F238E27FC236}">
                <a16:creationId xmlns:a16="http://schemas.microsoft.com/office/drawing/2014/main" id="{E6968436-CD0B-43AF-B92C-6E974D642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924175"/>
            <a:ext cx="2087562" cy="2376488"/>
          </a:xfrm>
          <a:prstGeom prst="wedgeRoundRectCallout">
            <a:avLst>
              <a:gd name="adj1" fmla="val -111139"/>
              <a:gd name="adj2" fmla="val -536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4045" name="Text Box 16">
            <a:extLst>
              <a:ext uri="{FF2B5EF4-FFF2-40B4-BE49-F238E27FC236}">
                <a16:creationId xmlns:a16="http://schemas.microsoft.com/office/drawing/2014/main" id="{63044067-6A28-4A44-99A4-2EE8747AB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995613"/>
            <a:ext cx="165576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rgbClr val="0000CC"/>
                </a:solidFill>
              </a:rPr>
              <a:t>可以作为根据回归方程预报</a:t>
            </a:r>
          </a:p>
          <a:p>
            <a:r>
              <a:rPr lang="en-US" altLang="zh-CN">
                <a:solidFill>
                  <a:srgbClr val="0000CC"/>
                </a:solidFill>
              </a:rPr>
              <a:t>y</a:t>
            </a:r>
            <a:r>
              <a:rPr lang="zh-CN" altLang="en-US">
                <a:solidFill>
                  <a:srgbClr val="0000CC"/>
                </a:solidFill>
              </a:rPr>
              <a:t>值的精度指标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9" grpId="0" animBg="1"/>
      <p:bldP spid="2345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>
            <a:extLst>
              <a:ext uri="{FF2B5EF4-FFF2-40B4-BE49-F238E27FC236}">
                <a16:creationId xmlns:a16="http://schemas.microsoft.com/office/drawing/2014/main" id="{6AA3BCCC-F466-410D-82F2-92AB994C7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作业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2B77714-AEA5-4266-A2EB-362AC77D3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03669"/>
              </p:ext>
            </p:extLst>
          </p:nvPr>
        </p:nvGraphicFramePr>
        <p:xfrm>
          <a:off x="287338" y="4292600"/>
          <a:ext cx="8569325" cy="1558926"/>
        </p:xfrm>
        <a:graphic>
          <a:graphicData uri="http://schemas.openxmlformats.org/drawingml/2006/table">
            <a:tbl>
              <a:tblPr/>
              <a:tblGrid>
                <a:gridCol w="24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 marL="857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85725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正应力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x/Pa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26.8</a:t>
                      </a:r>
                      <a:endParaRPr kumimoji="0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25.4</a:t>
                      </a:r>
                      <a:endParaRPr kumimoji="0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28.9</a:t>
                      </a:r>
                      <a:endParaRPr kumimoji="0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23.6</a:t>
                      </a:r>
                      <a:endParaRPr kumimoji="0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27.7</a:t>
                      </a:r>
                      <a:endParaRPr kumimoji="0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23.9</a:t>
                      </a:r>
                      <a:endParaRPr kumimoji="0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>
                      <a:lvl1pPr marL="76200" indent="-76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76200" marR="0" lvl="0" indent="-762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抗剪强度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y/Pa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26.5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27.3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27.1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23.6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25.9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marL="857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85725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正应力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x/Pa</a:t>
                      </a:r>
                      <a:endParaRPr kumimoji="0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C9C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24.7</a:t>
                      </a:r>
                      <a:endParaRPr kumimoji="0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C9C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28.1</a:t>
                      </a:r>
                      <a:endParaRPr kumimoji="0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C9C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26.9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C9C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27.4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C9C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22.6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C9C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25.6</a:t>
                      </a:r>
                      <a:endParaRPr kumimoji="0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>
                      <a:lvl1pPr marL="76200" indent="-76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76200" marR="0" lvl="0" indent="-762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dobe Devanagari" pitchFamily="18" charset="0"/>
                        </a:rPr>
                        <a:t>抗剪强度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dobe Devanagari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dobe Devanagari" pitchFamily="18" charset="0"/>
                        </a:rPr>
                        <a:t>y/Pa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26.3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22.5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21.7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21.4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25.8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24.9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01" name="Rectangle 1">
            <a:extLst>
              <a:ext uri="{FF2B5EF4-FFF2-40B4-BE49-F238E27FC236}">
                <a16:creationId xmlns:a16="http://schemas.microsoft.com/office/drawing/2014/main" id="{555151E9-9F8D-49AC-A10F-298EBD7F6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7875"/>
            <a:ext cx="9144000" cy="30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indent="3048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>
                <a:latin typeface="Calibri" panose="020F0502020204030204" pitchFamily="34" charset="0"/>
                <a:cs typeface="Times New Roman" panose="02020603050405020304" pitchFamily="18" charset="0"/>
              </a:rPr>
              <a:t>6-1  </a:t>
            </a:r>
            <a:r>
              <a:rPr lang="zh-CN" altLang="en-US" sz="3200">
                <a:latin typeface="Calibri" panose="020F0502020204030204" pitchFamily="34" charset="0"/>
                <a:cs typeface="Times New Roman" panose="02020603050405020304" pitchFamily="18" charset="0"/>
              </a:rPr>
              <a:t>材料的抗剪强度与材料承受的正应力有关。     </a:t>
            </a:r>
            <a:endParaRPr lang="en-US" altLang="zh-CN" sz="32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32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3200">
                <a:latin typeface="Calibri" panose="020F0502020204030204" pitchFamily="34" charset="0"/>
                <a:cs typeface="Times New Roman" panose="02020603050405020304" pitchFamily="18" charset="0"/>
              </a:rPr>
              <a:t>对某种材料试验的数据如下：</a:t>
            </a:r>
            <a:endParaRPr lang="zh-CN" altLang="en-US" sz="3200"/>
          </a:p>
          <a:p>
            <a:r>
              <a:rPr lang="zh-CN" altLang="en-US" sz="3200">
                <a:latin typeface="Calibri" panose="020F0502020204030204" pitchFamily="34" charset="0"/>
                <a:cs typeface="Times New Roman" panose="02020603050405020304" pitchFamily="18" charset="0"/>
              </a:rPr>
              <a:t>假设正应力的数值是正确的，求</a:t>
            </a:r>
            <a:endParaRPr lang="zh-CN" altLang="en-US" sz="3200"/>
          </a:p>
          <a:p>
            <a:r>
              <a:rPr lang="zh-CN" altLang="en-US" sz="320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320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3200">
                <a:latin typeface="Calibri" panose="020F0502020204030204" pitchFamily="34" charset="0"/>
                <a:cs typeface="Times New Roman" panose="02020603050405020304" pitchFamily="18" charset="0"/>
              </a:rPr>
              <a:t>）抗剪强度与正应力之间的线性回归方程。</a:t>
            </a:r>
            <a:endParaRPr lang="zh-CN" altLang="en-US" sz="3200"/>
          </a:p>
          <a:p>
            <a:r>
              <a:rPr lang="zh-CN" altLang="en-US" sz="320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320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3200">
                <a:latin typeface="Calibri" panose="020F0502020204030204" pitchFamily="34" charset="0"/>
                <a:cs typeface="Times New Roman" panose="02020603050405020304" pitchFamily="18" charset="0"/>
              </a:rPr>
              <a:t>）当正应力为</a:t>
            </a:r>
            <a:r>
              <a:rPr lang="en-US" altLang="zh-CN" sz="3200">
                <a:latin typeface="Calibri" panose="020F0502020204030204" pitchFamily="34" charset="0"/>
                <a:cs typeface="Times New Roman" panose="02020603050405020304" pitchFamily="18" charset="0"/>
              </a:rPr>
              <a:t>24.5Pa</a:t>
            </a:r>
            <a:r>
              <a:rPr lang="zh-CN" altLang="en-US" sz="3200">
                <a:latin typeface="Calibri" panose="020F0502020204030204" pitchFamily="34" charset="0"/>
                <a:cs typeface="Times New Roman" panose="02020603050405020304" pitchFamily="18" charset="0"/>
              </a:rPr>
              <a:t>时，抗剪强度的估计值是多少？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>
            <a:extLst>
              <a:ext uri="{FF2B5EF4-FFF2-40B4-BE49-F238E27FC236}">
                <a16:creationId xmlns:a16="http://schemas.microsoft.com/office/drawing/2014/main" id="{D872465B-DA5C-4A9C-800D-97F3AC89A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作业</a:t>
            </a:r>
          </a:p>
        </p:txBody>
      </p:sp>
      <p:pic>
        <p:nvPicPr>
          <p:cNvPr id="46083" name="图片 3">
            <a:extLst>
              <a:ext uri="{FF2B5EF4-FFF2-40B4-BE49-F238E27FC236}">
                <a16:creationId xmlns:a16="http://schemas.microsoft.com/office/drawing/2014/main" id="{D4E9C607-1417-43A2-925B-FDA0371B6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08050"/>
            <a:ext cx="362426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图片 4">
            <a:extLst>
              <a:ext uri="{FF2B5EF4-FFF2-40B4-BE49-F238E27FC236}">
                <a16:creationId xmlns:a16="http://schemas.microsoft.com/office/drawing/2014/main" id="{673EC741-B7EA-4C66-B591-64028DDCA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908050"/>
            <a:ext cx="208915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图片 5">
            <a:extLst>
              <a:ext uri="{FF2B5EF4-FFF2-40B4-BE49-F238E27FC236}">
                <a16:creationId xmlns:a16="http://schemas.microsoft.com/office/drawing/2014/main" id="{7D5584EB-1852-49AC-9ECC-4A51C240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066925"/>
            <a:ext cx="3722687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图片 6">
            <a:extLst>
              <a:ext uri="{FF2B5EF4-FFF2-40B4-BE49-F238E27FC236}">
                <a16:creationId xmlns:a16="http://schemas.microsoft.com/office/drawing/2014/main" id="{F655E8C4-B289-41F1-9ACA-3828B5B32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284788"/>
            <a:ext cx="4113212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>
            <a:extLst>
              <a:ext uri="{FF2B5EF4-FFF2-40B4-BE49-F238E27FC236}">
                <a16:creationId xmlns:a16="http://schemas.microsoft.com/office/drawing/2014/main" id="{DC5A173D-768A-4FA8-B428-22F073D6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作业</a:t>
            </a:r>
          </a:p>
        </p:txBody>
      </p:sp>
      <p:pic>
        <p:nvPicPr>
          <p:cNvPr id="47107" name="图片 1">
            <a:extLst>
              <a:ext uri="{FF2B5EF4-FFF2-40B4-BE49-F238E27FC236}">
                <a16:creationId xmlns:a16="http://schemas.microsoft.com/office/drawing/2014/main" id="{DA224B1B-86B4-49D7-A851-832911D84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908050"/>
            <a:ext cx="903605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108" name="Object 6">
            <a:extLst>
              <a:ext uri="{FF2B5EF4-FFF2-40B4-BE49-F238E27FC236}">
                <a16:creationId xmlns:a16="http://schemas.microsoft.com/office/drawing/2014/main" id="{628AC6D0-4BCA-4A11-9D2C-E23DA01ED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57453"/>
              </p:ext>
            </p:extLst>
          </p:nvPr>
        </p:nvGraphicFramePr>
        <p:xfrm>
          <a:off x="179388" y="3565525"/>
          <a:ext cx="4176712" cy="29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4" imgW="2994554" imgH="2087675" progId="Equation.3">
                  <p:embed/>
                </p:oleObj>
              </mc:Choice>
              <mc:Fallback>
                <p:oleObj name="公式" r:id="rId4" imgW="2994554" imgH="2087675" progId="Equation.3">
                  <p:embed/>
                  <p:pic>
                    <p:nvPicPr>
                      <p:cNvPr id="47108" name="Object 6">
                        <a:extLst>
                          <a:ext uri="{FF2B5EF4-FFF2-40B4-BE49-F238E27FC236}">
                            <a16:creationId xmlns:a16="http://schemas.microsoft.com/office/drawing/2014/main" id="{628AC6D0-4BCA-4A11-9D2C-E23DA01EDD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565525"/>
                        <a:ext cx="4176712" cy="29543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5F229C-2C47-44BE-BF78-8936954BD860}"/>
              </a:ext>
            </a:extLst>
          </p:cNvPr>
          <p:cNvSpPr/>
          <p:nvPr/>
        </p:nvSpPr>
        <p:spPr>
          <a:xfrm>
            <a:off x="367645" y="2978870"/>
            <a:ext cx="8531258" cy="236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500" name="Rectangle 4">
            <a:extLst>
              <a:ext uri="{FF2B5EF4-FFF2-40B4-BE49-F238E27FC236}">
                <a16:creationId xmlns:a16="http://schemas.microsoft.com/office/drawing/2014/main" id="{721C672C-63A9-40F9-B1F6-3D222DC7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作业</a:t>
            </a:r>
          </a:p>
        </p:txBody>
      </p:sp>
      <p:pic>
        <p:nvPicPr>
          <p:cNvPr id="48131" name="图片 2">
            <a:extLst>
              <a:ext uri="{FF2B5EF4-FFF2-40B4-BE49-F238E27FC236}">
                <a16:creationId xmlns:a16="http://schemas.microsoft.com/office/drawing/2014/main" id="{9042952D-D704-433F-A7DF-417F17F0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908050"/>
            <a:ext cx="91503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80">
            <a:extLst>
              <a:ext uri="{FF2B5EF4-FFF2-40B4-BE49-F238E27FC236}">
                <a16:creationId xmlns:a16="http://schemas.microsoft.com/office/drawing/2014/main" id="{4A9096C1-3F05-4F0E-9388-F35B2DEA7A76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3068638"/>
          <a:ext cx="8229600" cy="2159000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ＭＳ Ｐゴシック" pitchFamily="34" charset="-128"/>
                          <a:ea typeface="ＭＳ Ｐゴシック" pitchFamily="34" charset="-128"/>
                        </a:rPr>
                        <a:t>来源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ＭＳ Ｐゴシック" pitchFamily="34" charset="-128"/>
                          <a:ea typeface="ＭＳ Ｐゴシック" pitchFamily="34" charset="-128"/>
                        </a:rPr>
                        <a:t>   平方和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ＭＳ Ｐゴシック" pitchFamily="34" charset="-128"/>
                          <a:ea typeface="ＭＳ Ｐゴシック" pitchFamily="34" charset="-128"/>
                        </a:rPr>
                        <a:t>  自由度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ＭＳ Ｐゴシック" pitchFamily="34" charset="-128"/>
                          <a:ea typeface="ＭＳ Ｐゴシック" pitchFamily="34" charset="-128"/>
                        </a:rPr>
                        <a:t>  方差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ＭＳ Ｐゴシック" pitchFamily="34" charset="-128"/>
                          <a:ea typeface="ＭＳ Ｐゴシック" pitchFamily="34" charset="-128"/>
                        </a:rPr>
                        <a:t>     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ＭＳ Ｐゴシック" pitchFamily="34" charset="-128"/>
                          <a:ea typeface="ＭＳ Ｐゴシック" pitchFamily="34" charset="-128"/>
                        </a:rPr>
                        <a:t>F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ＭＳ Ｐゴシック" pitchFamily="34" charset="-128"/>
                          <a:ea typeface="ＭＳ Ｐゴシック" pitchFamily="34" charset="-128"/>
                        </a:rPr>
                        <a:t> 显著性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ＭＳ Ｐゴシック" pitchFamily="34" charset="-128"/>
                          <a:ea typeface="ＭＳ Ｐゴシック" pitchFamily="34" charset="-128"/>
                        </a:rPr>
                        <a:t>回归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ＭＳ Ｐゴシック" pitchFamily="34" charset="-128"/>
                          <a:ea typeface="ＭＳ Ｐゴシック" pitchFamily="34" charset="-128"/>
                        </a:rPr>
                        <a:t>失拟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ＭＳ Ｐゴシック" pitchFamily="34" charset="-128"/>
                          <a:ea typeface="ＭＳ Ｐゴシック" pitchFamily="34" charset="-128"/>
                        </a:rPr>
                        <a:t>误差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ＭＳ Ｐゴシック" pitchFamily="34" charset="-128"/>
                        <a:ea typeface="ＭＳ Ｐゴシック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ＭＳ Ｐゴシック" pitchFamily="34" charset="-128"/>
                        <a:ea typeface="ＭＳ Ｐゴシック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ＭＳ Ｐゴシック" pitchFamily="34" charset="-128"/>
                        <a:ea typeface="ＭＳ Ｐゴシック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ＭＳ Ｐゴシック" pitchFamily="34" charset="-128"/>
                        <a:ea typeface="ＭＳ Ｐゴシック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ＭＳ Ｐゴシック" pitchFamily="34" charset="-128"/>
                        <a:ea typeface="ＭＳ Ｐゴシック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ＭＳ Ｐゴシック" pitchFamily="34" charset="-128"/>
                        <a:ea typeface="ＭＳ Ｐゴシック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ＭＳ Ｐゴシック" pitchFamily="34" charset="-128"/>
                          <a:ea typeface="ＭＳ Ｐゴシック" pitchFamily="34" charset="-128"/>
                        </a:rPr>
                        <a:t>总计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ＭＳ Ｐゴシック" pitchFamily="34" charset="-128"/>
                        <a:ea typeface="ＭＳ Ｐゴシック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ＭＳ Ｐゴシック" pitchFamily="34" charset="-128"/>
                        <a:ea typeface="ＭＳ Ｐゴシック" pitchFamily="34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ＭＳ Ｐゴシック" pitchFamily="34" charset="-128"/>
                          <a:ea typeface="ＭＳ Ｐゴシック" pitchFamily="34" charset="-128"/>
                        </a:rPr>
                        <a:t>    －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ＭＳ Ｐゴシック" pitchFamily="34" charset="-128"/>
                          <a:ea typeface="ＭＳ Ｐゴシック" pitchFamily="34" charset="-128"/>
                        </a:rPr>
                        <a:t>        －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ＭＳ Ｐゴシック" pitchFamily="34" charset="-128"/>
                          <a:ea typeface="ＭＳ Ｐゴシック" pitchFamily="34" charset="-128"/>
                        </a:rPr>
                        <a:t>      －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164" name="Object 61">
            <a:extLst>
              <a:ext uri="{FF2B5EF4-FFF2-40B4-BE49-F238E27FC236}">
                <a16:creationId xmlns:a16="http://schemas.microsoft.com/office/drawing/2014/main" id="{7D176BB1-D229-4A40-8B8F-59C680FF9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4775" y="3535363"/>
          <a:ext cx="9144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4" imgW="510363" imgH="106601" progId="Equation.3">
                  <p:embed/>
                </p:oleObj>
              </mc:Choice>
              <mc:Fallback>
                <p:oleObj name="Equation" r:id="rId4" imgW="510363" imgH="106601" progId="Equation.3">
                  <p:embed/>
                  <p:pic>
                    <p:nvPicPr>
                      <p:cNvPr id="48164" name="Object 61">
                        <a:extLst>
                          <a:ext uri="{FF2B5EF4-FFF2-40B4-BE49-F238E27FC236}">
                            <a16:creationId xmlns:a16="http://schemas.microsoft.com/office/drawing/2014/main" id="{7D176BB1-D229-4A40-8B8F-59C680FF9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3535363"/>
                        <a:ext cx="9144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5" name="Object 62">
            <a:extLst>
              <a:ext uri="{FF2B5EF4-FFF2-40B4-BE49-F238E27FC236}">
                <a16:creationId xmlns:a16="http://schemas.microsoft.com/office/drawing/2014/main" id="{92F0CE84-C8EF-4B8E-A11C-44F18A7CF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8575" y="3840163"/>
          <a:ext cx="12954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6" imgW="754486" imgH="106601" progId="Equation.3">
                  <p:embed/>
                </p:oleObj>
              </mc:Choice>
              <mc:Fallback>
                <p:oleObj name="Equation" r:id="rId6" imgW="754486" imgH="106601" progId="Equation.3">
                  <p:embed/>
                  <p:pic>
                    <p:nvPicPr>
                      <p:cNvPr id="48165" name="Object 62">
                        <a:extLst>
                          <a:ext uri="{FF2B5EF4-FFF2-40B4-BE49-F238E27FC236}">
                            <a16:creationId xmlns:a16="http://schemas.microsoft.com/office/drawing/2014/main" id="{92F0CE84-C8EF-4B8E-A11C-44F18A7CF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840163"/>
                        <a:ext cx="12954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6" name="Object 63">
            <a:extLst>
              <a:ext uri="{FF2B5EF4-FFF2-40B4-BE49-F238E27FC236}">
                <a16:creationId xmlns:a16="http://schemas.microsoft.com/office/drawing/2014/main" id="{D3427DE9-F86B-4D48-B95C-07F35031EC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8575" y="4144963"/>
          <a:ext cx="18288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8" imgW="1211686" imgH="297204" progId="Equation.3">
                  <p:embed/>
                </p:oleObj>
              </mc:Choice>
              <mc:Fallback>
                <p:oleObj name="Equation" r:id="rId8" imgW="1211686" imgH="297204" progId="Equation.3">
                  <p:embed/>
                  <p:pic>
                    <p:nvPicPr>
                      <p:cNvPr id="48166" name="Object 63">
                        <a:extLst>
                          <a:ext uri="{FF2B5EF4-FFF2-40B4-BE49-F238E27FC236}">
                            <a16:creationId xmlns:a16="http://schemas.microsoft.com/office/drawing/2014/main" id="{D3427DE9-F86B-4D48-B95C-07F35031EC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4144963"/>
                        <a:ext cx="18288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7" name="Object 64">
            <a:extLst>
              <a:ext uri="{FF2B5EF4-FFF2-40B4-BE49-F238E27FC236}">
                <a16:creationId xmlns:a16="http://schemas.microsoft.com/office/drawing/2014/main" id="{C708539B-2E97-4491-B996-504FD54C8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4775" y="4830763"/>
          <a:ext cx="1371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10" imgW="891434" imgH="91250" progId="Equation.3">
                  <p:embed/>
                </p:oleObj>
              </mc:Choice>
              <mc:Fallback>
                <p:oleObj name="Equation" r:id="rId10" imgW="891434" imgH="91250" progId="Equation.3">
                  <p:embed/>
                  <p:pic>
                    <p:nvPicPr>
                      <p:cNvPr id="48167" name="Object 64">
                        <a:extLst>
                          <a:ext uri="{FF2B5EF4-FFF2-40B4-BE49-F238E27FC236}">
                            <a16:creationId xmlns:a16="http://schemas.microsoft.com/office/drawing/2014/main" id="{C708539B-2E97-4491-B996-504FD54C8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830763"/>
                        <a:ext cx="1371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8" name="Object 65">
            <a:extLst>
              <a:ext uri="{FF2B5EF4-FFF2-40B4-BE49-F238E27FC236}">
                <a16:creationId xmlns:a16="http://schemas.microsoft.com/office/drawing/2014/main" id="{75B99005-F7F6-418D-A871-5BF4E7D94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1675" y="3459163"/>
          <a:ext cx="685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12" imgW="281975" imgH="106601" progId="Equation.3">
                  <p:embed/>
                </p:oleObj>
              </mc:Choice>
              <mc:Fallback>
                <p:oleObj name="Equation" r:id="rId12" imgW="281975" imgH="106601" progId="Equation.3">
                  <p:embed/>
                  <p:pic>
                    <p:nvPicPr>
                      <p:cNvPr id="48168" name="Object 65">
                        <a:extLst>
                          <a:ext uri="{FF2B5EF4-FFF2-40B4-BE49-F238E27FC236}">
                            <a16:creationId xmlns:a16="http://schemas.microsoft.com/office/drawing/2014/main" id="{75B99005-F7F6-418D-A871-5BF4E7D94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3459163"/>
                        <a:ext cx="685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9" name="Object 66">
            <a:extLst>
              <a:ext uri="{FF2B5EF4-FFF2-40B4-BE49-F238E27FC236}">
                <a16:creationId xmlns:a16="http://schemas.microsoft.com/office/drawing/2014/main" id="{90F2E63C-2F9D-41B9-9ABA-948DBE4D1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840163"/>
          <a:ext cx="1143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14" imgW="556295" imgH="91250" progId="Equation.3">
                  <p:embed/>
                </p:oleObj>
              </mc:Choice>
              <mc:Fallback>
                <p:oleObj name="Equation" r:id="rId14" imgW="556295" imgH="91250" progId="Equation.3">
                  <p:embed/>
                  <p:pic>
                    <p:nvPicPr>
                      <p:cNvPr id="48169" name="Object 66">
                        <a:extLst>
                          <a:ext uri="{FF2B5EF4-FFF2-40B4-BE49-F238E27FC236}">
                            <a16:creationId xmlns:a16="http://schemas.microsoft.com/office/drawing/2014/main" id="{90F2E63C-2F9D-41B9-9ABA-948DBE4D1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840163"/>
                        <a:ext cx="1143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0" name="Object 67">
            <a:extLst>
              <a:ext uri="{FF2B5EF4-FFF2-40B4-BE49-F238E27FC236}">
                <a16:creationId xmlns:a16="http://schemas.microsoft.com/office/drawing/2014/main" id="{11C5448E-17ED-45B1-A3E9-322F076A7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4221163"/>
          <a:ext cx="14478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16" imgW="754486" imgH="91250" progId="Equation.3">
                  <p:embed/>
                </p:oleObj>
              </mc:Choice>
              <mc:Fallback>
                <p:oleObj name="Equation" r:id="rId16" imgW="754486" imgH="91250" progId="Equation.3">
                  <p:embed/>
                  <p:pic>
                    <p:nvPicPr>
                      <p:cNvPr id="48170" name="Object 67">
                        <a:extLst>
                          <a:ext uri="{FF2B5EF4-FFF2-40B4-BE49-F238E27FC236}">
                            <a16:creationId xmlns:a16="http://schemas.microsoft.com/office/drawing/2014/main" id="{11C5448E-17ED-45B1-A3E9-322F076A70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21163"/>
                        <a:ext cx="14478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1" name="Object 68">
            <a:extLst>
              <a:ext uri="{FF2B5EF4-FFF2-40B4-BE49-F238E27FC236}">
                <a16:creationId xmlns:a16="http://schemas.microsoft.com/office/drawing/2014/main" id="{6222ECFF-F11E-4F3C-BA26-1A8F676FC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4830763"/>
          <a:ext cx="12192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18" imgW="624769" imgH="106601" progId="Equation.3">
                  <p:embed/>
                </p:oleObj>
              </mc:Choice>
              <mc:Fallback>
                <p:oleObj name="Equation" r:id="rId18" imgW="624769" imgH="106601" progId="Equation.3">
                  <p:embed/>
                  <p:pic>
                    <p:nvPicPr>
                      <p:cNvPr id="48171" name="Object 68">
                        <a:extLst>
                          <a:ext uri="{FF2B5EF4-FFF2-40B4-BE49-F238E27FC236}">
                            <a16:creationId xmlns:a16="http://schemas.microsoft.com/office/drawing/2014/main" id="{6222ECFF-F11E-4F3C-BA26-1A8F676FC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830763"/>
                        <a:ext cx="12192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2" name="Object 69">
            <a:extLst>
              <a:ext uri="{FF2B5EF4-FFF2-40B4-BE49-F238E27FC236}">
                <a16:creationId xmlns:a16="http://schemas.microsoft.com/office/drawing/2014/main" id="{BC0D9CE1-8B53-48FB-B40E-B9D0E42F91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175" y="3535363"/>
          <a:ext cx="5334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20" imgW="281975" imgH="106601" progId="Equation.3">
                  <p:embed/>
                </p:oleObj>
              </mc:Choice>
              <mc:Fallback>
                <p:oleObj name="Equation" r:id="rId20" imgW="281975" imgH="106601" progId="Equation.3">
                  <p:embed/>
                  <p:pic>
                    <p:nvPicPr>
                      <p:cNvPr id="48172" name="Object 69">
                        <a:extLst>
                          <a:ext uri="{FF2B5EF4-FFF2-40B4-BE49-F238E27FC236}">
                            <a16:creationId xmlns:a16="http://schemas.microsoft.com/office/drawing/2014/main" id="{BC0D9CE1-8B53-48FB-B40E-B9D0E42F91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535363"/>
                        <a:ext cx="5334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3" name="Object 70">
            <a:extLst>
              <a:ext uri="{FF2B5EF4-FFF2-40B4-BE49-F238E27FC236}">
                <a16:creationId xmlns:a16="http://schemas.microsoft.com/office/drawing/2014/main" id="{C7CE5F5D-B165-4E91-A096-E17384A3A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175" y="3840163"/>
          <a:ext cx="5842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22" imgW="320253" imgH="91250" progId="Equation.3">
                  <p:embed/>
                </p:oleObj>
              </mc:Choice>
              <mc:Fallback>
                <p:oleObj name="Equation" r:id="rId22" imgW="320253" imgH="91250" progId="Equation.3">
                  <p:embed/>
                  <p:pic>
                    <p:nvPicPr>
                      <p:cNvPr id="48173" name="Object 70">
                        <a:extLst>
                          <a:ext uri="{FF2B5EF4-FFF2-40B4-BE49-F238E27FC236}">
                            <a16:creationId xmlns:a16="http://schemas.microsoft.com/office/drawing/2014/main" id="{C7CE5F5D-B165-4E91-A096-E17384A3A3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840163"/>
                        <a:ext cx="5842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4" name="Object 71">
            <a:extLst>
              <a:ext uri="{FF2B5EF4-FFF2-40B4-BE49-F238E27FC236}">
                <a16:creationId xmlns:a16="http://schemas.microsoft.com/office/drawing/2014/main" id="{21458C0D-323F-41F3-B948-72FF10ED1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175" y="4221163"/>
          <a:ext cx="6000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24" imgW="335138" imgH="91250" progId="Equation.3">
                  <p:embed/>
                </p:oleObj>
              </mc:Choice>
              <mc:Fallback>
                <p:oleObj name="Equation" r:id="rId24" imgW="335138" imgH="91250" progId="Equation.3">
                  <p:embed/>
                  <p:pic>
                    <p:nvPicPr>
                      <p:cNvPr id="48174" name="Object 71">
                        <a:extLst>
                          <a:ext uri="{FF2B5EF4-FFF2-40B4-BE49-F238E27FC236}">
                            <a16:creationId xmlns:a16="http://schemas.microsoft.com/office/drawing/2014/main" id="{21458C0D-323F-41F3-B948-72FF10ED1D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4221163"/>
                        <a:ext cx="6000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5" name="Object 72">
            <a:extLst>
              <a:ext uri="{FF2B5EF4-FFF2-40B4-BE49-F238E27FC236}">
                <a16:creationId xmlns:a16="http://schemas.microsoft.com/office/drawing/2014/main" id="{183403ED-9849-4AC7-ACB3-1371824A59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9175" y="3459163"/>
          <a:ext cx="1143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26" imgW="632425" imgH="297204" progId="Equation.3">
                  <p:embed/>
                </p:oleObj>
              </mc:Choice>
              <mc:Fallback>
                <p:oleObj name="Equation" r:id="rId26" imgW="632425" imgH="297204" progId="Equation.3">
                  <p:embed/>
                  <p:pic>
                    <p:nvPicPr>
                      <p:cNvPr id="48175" name="Object 72">
                        <a:extLst>
                          <a:ext uri="{FF2B5EF4-FFF2-40B4-BE49-F238E27FC236}">
                            <a16:creationId xmlns:a16="http://schemas.microsoft.com/office/drawing/2014/main" id="{183403ED-9849-4AC7-ACB3-1371824A59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175" y="3459163"/>
                        <a:ext cx="1143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6" name="Object 74">
            <a:extLst>
              <a:ext uri="{FF2B5EF4-FFF2-40B4-BE49-F238E27FC236}">
                <a16:creationId xmlns:a16="http://schemas.microsoft.com/office/drawing/2014/main" id="{D8600CFA-DECD-4AF1-A261-184EBF1C0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6975" y="3578225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28" imgW="556295" imgH="106601" progId="Equation.3">
                  <p:embed/>
                </p:oleObj>
              </mc:Choice>
              <mc:Fallback>
                <p:oleObj name="Equation" r:id="rId28" imgW="556295" imgH="106601" progId="Equation.3">
                  <p:embed/>
                  <p:pic>
                    <p:nvPicPr>
                      <p:cNvPr id="48176" name="Object 74">
                        <a:extLst>
                          <a:ext uri="{FF2B5EF4-FFF2-40B4-BE49-F238E27FC236}">
                            <a16:creationId xmlns:a16="http://schemas.microsoft.com/office/drawing/2014/main" id="{D8600CFA-DECD-4AF1-A261-184EBF1C03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3578225"/>
                        <a:ext cx="1066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7" name="Object 75">
            <a:extLst>
              <a:ext uri="{FF2B5EF4-FFF2-40B4-BE49-F238E27FC236}">
                <a16:creationId xmlns:a16="http://schemas.microsoft.com/office/drawing/2014/main" id="{DA203CF7-EFCC-45BF-8180-70F313B41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6975" y="4144963"/>
          <a:ext cx="10477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30" imgW="548640" imgH="106601" progId="Equation.3">
                  <p:embed/>
                </p:oleObj>
              </mc:Choice>
              <mc:Fallback>
                <p:oleObj name="Equation" r:id="rId30" imgW="548640" imgH="106601" progId="Equation.3">
                  <p:embed/>
                  <p:pic>
                    <p:nvPicPr>
                      <p:cNvPr id="48177" name="Object 75">
                        <a:extLst>
                          <a:ext uri="{FF2B5EF4-FFF2-40B4-BE49-F238E27FC236}">
                            <a16:creationId xmlns:a16="http://schemas.microsoft.com/office/drawing/2014/main" id="{DA203CF7-EFCC-45BF-8180-70F313B41C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4144963"/>
                        <a:ext cx="10477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8" name="Object 96">
            <a:extLst>
              <a:ext uri="{FF2B5EF4-FFF2-40B4-BE49-F238E27FC236}">
                <a16:creationId xmlns:a16="http://schemas.microsoft.com/office/drawing/2014/main" id="{D5AE7FFC-0F2A-45EE-8376-5E84552FE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2188" y="4076700"/>
          <a:ext cx="11636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32" imgW="663046" imgH="297204" progId="Equation.3">
                  <p:embed/>
                </p:oleObj>
              </mc:Choice>
              <mc:Fallback>
                <p:oleObj name="Equation" r:id="rId32" imgW="663046" imgH="297204" progId="Equation.3">
                  <p:embed/>
                  <p:pic>
                    <p:nvPicPr>
                      <p:cNvPr id="48178" name="Object 96">
                        <a:extLst>
                          <a:ext uri="{FF2B5EF4-FFF2-40B4-BE49-F238E27FC236}">
                            <a16:creationId xmlns:a16="http://schemas.microsoft.com/office/drawing/2014/main" id="{D5AE7FFC-0F2A-45EE-8376-5E84552FE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4076700"/>
                        <a:ext cx="11636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>
            <a:extLst>
              <a:ext uri="{FF2B5EF4-FFF2-40B4-BE49-F238E27FC236}">
                <a16:creationId xmlns:a16="http://schemas.microsoft.com/office/drawing/2014/main" id="{008A2FE5-CF4F-42A7-828A-E84E851B1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作业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3A2689-C2BB-4D36-8D4F-DE52FBAAD369}"/>
              </a:ext>
            </a:extLst>
          </p:cNvPr>
          <p:cNvSpPr/>
          <p:nvPr/>
        </p:nvSpPr>
        <p:spPr>
          <a:xfrm>
            <a:off x="0" y="692150"/>
            <a:ext cx="8572500" cy="3848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m=3;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x=[150 200 250 300]';</a:t>
            </a:r>
          </a:p>
          <a:p>
            <a:pPr>
              <a:defRPr/>
            </a:pP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=[77.4 76.7 78.2 84.1 84.5 83.7 88.9 89.2 89.7 94.8 94.7 95.9]';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y=[mean(</a:t>
            </a: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(1:3)) mean(</a:t>
            </a: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(4:6)) mean(</a:t>
            </a: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(7:9)) mean(</a:t>
            </a: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(10:12))]';</a:t>
            </a:r>
          </a:p>
          <a:p>
            <a:pPr>
              <a:defRPr/>
            </a:pPr>
            <a:r>
              <a:rPr lang="en-US" altLang="zh-CN" sz="2400" dirty="0" err="1">
                <a:latin typeface="+mn-lt"/>
              </a:rPr>
              <a:t>y_t</a:t>
            </a:r>
            <a:r>
              <a:rPr lang="en-US" altLang="zh-CN" sz="2400" dirty="0">
                <a:latin typeface="+mn-lt"/>
              </a:rPr>
              <a:t>=[mean(</a:t>
            </a: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(1:3)) mean(</a:t>
            </a: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(1:3)) mean(</a:t>
            </a: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(1:3)) ...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    mean(</a:t>
            </a: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(4:6)) mean(</a:t>
            </a: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(4:6)) mean(</a:t>
            </a: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(4:6)) ...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    mean(</a:t>
            </a: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(7:9)) mean(</a:t>
            </a: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(7:9)) mean(</a:t>
            </a: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(7:9)) ...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    mean(</a:t>
            </a: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(10:12)) mean(</a:t>
            </a: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(10:12)) mean(</a:t>
            </a:r>
            <a:r>
              <a:rPr lang="en-US" altLang="zh-CN" sz="2400" dirty="0" err="1">
                <a:latin typeface="+mn-lt"/>
              </a:rPr>
              <a:t>yii</a:t>
            </a:r>
            <a:r>
              <a:rPr lang="en-US" altLang="zh-CN" sz="2400" dirty="0">
                <a:latin typeface="+mn-lt"/>
              </a:rPr>
              <a:t>(10:12))]';</a:t>
            </a:r>
          </a:p>
          <a:p>
            <a:pPr>
              <a:defRPr/>
            </a:pPr>
            <a:r>
              <a:rPr lang="en-US" altLang="zh-CN" sz="2400" dirty="0" err="1">
                <a:latin typeface="+mn-lt"/>
              </a:rPr>
              <a:t>X_mean</a:t>
            </a:r>
            <a:r>
              <a:rPr lang="en-US" altLang="zh-CN" sz="2400" dirty="0">
                <a:latin typeface="+mn-lt"/>
              </a:rPr>
              <a:t>=mean(x);</a:t>
            </a:r>
          </a:p>
          <a:p>
            <a:pPr>
              <a:defRPr/>
            </a:pPr>
            <a:r>
              <a:rPr lang="en-US" altLang="zh-CN" sz="2400" dirty="0" err="1">
                <a:latin typeface="+mn-lt"/>
              </a:rPr>
              <a:t>Y_mean</a:t>
            </a:r>
            <a:r>
              <a:rPr lang="en-US" altLang="zh-CN" sz="2400" dirty="0">
                <a:latin typeface="+mn-lt"/>
              </a:rPr>
              <a:t>=mean(y);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E83C39-DEA1-45E6-90C5-2088EE6524F1}"/>
              </a:ext>
            </a:extLst>
          </p:cNvPr>
          <p:cNvSpPr/>
          <p:nvPr/>
        </p:nvSpPr>
        <p:spPr>
          <a:xfrm>
            <a:off x="-34925" y="4437063"/>
            <a:ext cx="4751388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lxx=sum((x-</a:t>
            </a:r>
            <a:r>
              <a:rPr lang="en-US" altLang="zh-CN" sz="2400" dirty="0" err="1">
                <a:latin typeface="+mn-lt"/>
              </a:rPr>
              <a:t>X_mean</a:t>
            </a:r>
            <a:r>
              <a:rPr lang="en-US" altLang="zh-CN" sz="2400" dirty="0">
                <a:latin typeface="+mn-lt"/>
              </a:rPr>
              <a:t>).^2);</a:t>
            </a:r>
          </a:p>
          <a:p>
            <a:pPr>
              <a:defRPr/>
            </a:pPr>
            <a:r>
              <a:rPr lang="en-US" altLang="zh-CN" sz="2400" dirty="0" err="1">
                <a:latin typeface="+mn-lt"/>
              </a:rPr>
              <a:t>lxy</a:t>
            </a:r>
            <a:r>
              <a:rPr lang="en-US" altLang="zh-CN" sz="2400" dirty="0">
                <a:latin typeface="+mn-lt"/>
              </a:rPr>
              <a:t>=sum((x-</a:t>
            </a:r>
            <a:r>
              <a:rPr lang="en-US" altLang="zh-CN" sz="2400" dirty="0" err="1">
                <a:latin typeface="+mn-lt"/>
              </a:rPr>
              <a:t>X_mean</a:t>
            </a:r>
            <a:r>
              <a:rPr lang="en-US" altLang="zh-CN" sz="2400" dirty="0">
                <a:latin typeface="+mn-lt"/>
              </a:rPr>
              <a:t>).*(y-</a:t>
            </a:r>
            <a:r>
              <a:rPr lang="en-US" altLang="zh-CN" sz="2400" dirty="0" err="1">
                <a:latin typeface="+mn-lt"/>
              </a:rPr>
              <a:t>Y_mean</a:t>
            </a:r>
            <a:r>
              <a:rPr lang="en-US" altLang="zh-CN" sz="2400" dirty="0">
                <a:latin typeface="+mn-lt"/>
              </a:rPr>
              <a:t>));</a:t>
            </a:r>
          </a:p>
          <a:p>
            <a:pPr>
              <a:defRPr/>
            </a:pPr>
            <a:r>
              <a:rPr lang="en-US" altLang="zh-CN" sz="2400" dirty="0" err="1">
                <a:latin typeface="+mn-lt"/>
              </a:rPr>
              <a:t>lyy</a:t>
            </a:r>
            <a:r>
              <a:rPr lang="en-US" altLang="zh-CN" sz="2400" dirty="0">
                <a:latin typeface="+mn-lt"/>
              </a:rPr>
              <a:t>=sum((y-</a:t>
            </a:r>
            <a:r>
              <a:rPr lang="en-US" altLang="zh-CN" sz="2400" dirty="0" err="1">
                <a:latin typeface="+mn-lt"/>
              </a:rPr>
              <a:t>Y_mean</a:t>
            </a:r>
            <a:r>
              <a:rPr lang="en-US" altLang="zh-CN" sz="2400" dirty="0">
                <a:latin typeface="+mn-lt"/>
              </a:rPr>
              <a:t>).^2);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b=</a:t>
            </a:r>
            <a:r>
              <a:rPr lang="en-US" altLang="zh-CN" sz="2400" dirty="0" err="1">
                <a:latin typeface="+mn-lt"/>
              </a:rPr>
              <a:t>lxy</a:t>
            </a:r>
            <a:r>
              <a:rPr lang="en-US" altLang="zh-CN" sz="2400" dirty="0">
                <a:latin typeface="+mn-lt"/>
              </a:rPr>
              <a:t>/lxx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b0=</a:t>
            </a:r>
            <a:r>
              <a:rPr lang="en-US" altLang="zh-CN" sz="2400" dirty="0" err="1">
                <a:latin typeface="+mn-lt"/>
              </a:rPr>
              <a:t>Y_mean</a:t>
            </a:r>
            <a:r>
              <a:rPr lang="en-US" altLang="zh-CN" sz="2400" dirty="0">
                <a:latin typeface="+mn-lt"/>
              </a:rPr>
              <a:t>-b*</a:t>
            </a:r>
            <a:r>
              <a:rPr lang="en-US" altLang="zh-CN" sz="2400" dirty="0" err="1">
                <a:latin typeface="+mn-lt"/>
              </a:rPr>
              <a:t>X_mean</a:t>
            </a:r>
            <a:endParaRPr lang="en-US" altLang="zh-CN" sz="2400" dirty="0">
              <a:latin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7BE430-D679-42FC-B19D-6D5A1D777AD6}"/>
              </a:ext>
            </a:extLst>
          </p:cNvPr>
          <p:cNvSpPr/>
          <p:nvPr/>
        </p:nvSpPr>
        <p:spPr>
          <a:xfrm>
            <a:off x="4573588" y="3811588"/>
            <a:ext cx="4572000" cy="26765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U=m*b*</a:t>
            </a:r>
            <a:r>
              <a:rPr lang="en-US" altLang="zh-CN" sz="2400" dirty="0" err="1">
                <a:latin typeface="+mn-lt"/>
              </a:rPr>
              <a:t>lxy</a:t>
            </a:r>
            <a:r>
              <a:rPr lang="en-US" altLang="zh-CN" sz="24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Q_L=m*</a:t>
            </a:r>
            <a:r>
              <a:rPr lang="en-US" altLang="zh-CN" sz="2400" dirty="0" err="1">
                <a:latin typeface="+mn-lt"/>
              </a:rPr>
              <a:t>lyy</a:t>
            </a:r>
            <a:r>
              <a:rPr lang="en-US" altLang="zh-CN" sz="2400" dirty="0">
                <a:latin typeface="+mn-lt"/>
              </a:rPr>
              <a:t>-U;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Q_E=sum((</a:t>
            </a:r>
            <a:r>
              <a:rPr lang="en-US" altLang="zh-CN" sz="2400" dirty="0" err="1">
                <a:latin typeface="+mn-lt"/>
              </a:rPr>
              <a:t>yii-y_t</a:t>
            </a:r>
            <a:r>
              <a:rPr lang="en-US" altLang="zh-CN" sz="2400" dirty="0">
                <a:latin typeface="+mn-lt"/>
              </a:rPr>
              <a:t>).^2);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Sigma0=U/1; Sigma1=Q_L/2;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Sigma2=Q_E/8; F=Sigma0/Sigma2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F1=Sigma1/Sigma2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F2=Sigma0/((Q_L+Q_E)/10)</a:t>
            </a:r>
          </a:p>
        </p:txBody>
      </p:sp>
      <p:sp>
        <p:nvSpPr>
          <p:cNvPr id="49158" name="矩形 23">
            <a:extLst>
              <a:ext uri="{FF2B5EF4-FFF2-40B4-BE49-F238E27FC236}">
                <a16:creationId xmlns:a16="http://schemas.microsoft.com/office/drawing/2014/main" id="{11C011AD-363F-449C-8311-D72EA902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11588"/>
            <a:ext cx="45720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9159" name="矩形 24">
            <a:extLst>
              <a:ext uri="{FF2B5EF4-FFF2-40B4-BE49-F238E27FC236}">
                <a16:creationId xmlns:a16="http://schemas.microsoft.com/office/drawing/2014/main" id="{8C680ED5-C481-4B1D-B3F3-7D1CD7E77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825875"/>
            <a:ext cx="4572000" cy="2698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36</TotalTime>
  <Words>705</Words>
  <Application>Microsoft Office PowerPoint</Application>
  <PresentationFormat>全屏显示(4:3)</PresentationFormat>
  <Paragraphs>154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ＭＳ Ｐゴシック</vt:lpstr>
      <vt:lpstr>等线</vt:lpstr>
      <vt:lpstr>等线 Light</vt:lpstr>
      <vt:lpstr>黑体</vt:lpstr>
      <vt:lpstr>楷体_GB2312</vt:lpstr>
      <vt:lpstr>微软雅黑</vt:lpstr>
      <vt:lpstr>Adobe Devanagari</vt:lpstr>
      <vt:lpstr>Arial</vt:lpstr>
      <vt:lpstr>Calibri</vt:lpstr>
      <vt:lpstr>Calibri Light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ge</dc:creator>
  <cp:lastModifiedBy>汤戈</cp:lastModifiedBy>
  <cp:revision>4</cp:revision>
  <dcterms:created xsi:type="dcterms:W3CDTF">2022-05-24T13:13:54Z</dcterms:created>
  <dcterms:modified xsi:type="dcterms:W3CDTF">2022-05-26T01:28:17Z</dcterms:modified>
</cp:coreProperties>
</file>