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65973" y="2766060"/>
            <a:ext cx="4796028" cy="108966"/>
          </a:xfrm>
          <a:custGeom>
            <a:avLst/>
            <a:gdLst>
              <a:gd name="connsiteX0" fmla="*/ 0 w 4796028"/>
              <a:gd name="connsiteY0" fmla="*/ 0 h 108966"/>
              <a:gd name="connsiteX1" fmla="*/ 0 w 4796028"/>
              <a:gd name="connsiteY1" fmla="*/ 108966 h 108966"/>
              <a:gd name="connsiteX2" fmla="*/ 4796028 w 4796028"/>
              <a:gd name="connsiteY2" fmla="*/ 108966 h 108966"/>
              <a:gd name="connsiteX3" fmla="*/ 4796028 w 4796028"/>
              <a:gd name="connsiteY3" fmla="*/ 0 h 108966"/>
              <a:gd name="connsiteX4" fmla="*/ 0 w 479602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96028" h="108966">
                <a:moveTo>
                  <a:pt x="0" y="0"/>
                </a:moveTo>
                <a:lnTo>
                  <a:pt x="0" y="108966"/>
                </a:lnTo>
                <a:lnTo>
                  <a:pt x="4796028" y="108966"/>
                </a:lnTo>
                <a:lnTo>
                  <a:pt x="4796028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65973" y="2760726"/>
            <a:ext cx="7759445" cy="10667"/>
          </a:xfrm>
          <a:custGeom>
            <a:avLst/>
            <a:gdLst>
              <a:gd name="connsiteX0" fmla="*/ 0 w 7759445"/>
              <a:gd name="connsiteY0" fmla="*/ 5333 h 10667"/>
              <a:gd name="connsiteX1" fmla="*/ 7759446 w 7759445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59445" h="10667">
                <a:moveTo>
                  <a:pt x="0" y="5333"/>
                </a:moveTo>
                <a:lnTo>
                  <a:pt x="7759446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27300" y="2006600"/>
            <a:ext cx="5613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889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计量单位与计量基准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95400" y="495300"/>
            <a:ext cx="7493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/>
            </a:pP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—现代计量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09700" y="4749800"/>
            <a:ext cx="3746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月，第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届国际计量大会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5346700"/>
            <a:ext cx="43688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国际测量体系第一次全部</a:t>
            </a:r>
          </a:p>
          <a:p>
            <a:pPr>
              <a:lnSpc>
                <a:spcPts val="3300"/>
              </a:lnSpc>
              <a:tabLst>
                <a:tab pos="3556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建立在不变的常数上，保证</a:t>
            </a:r>
          </a:p>
          <a:p>
            <a:pPr>
              <a:lnSpc>
                <a:spcPts val="3400"/>
              </a:lnSpc>
              <a:tabLst>
                <a:tab pos="3556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了国际单位制（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）的长期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79500" y="6591300"/>
            <a:ext cx="142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稳定性。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298700" y="3810000"/>
            <a:ext cx="1511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900"/>
              </a:lnSpc>
              <a:tabLst/>
            </a:pPr>
            <a:r>
              <a:rPr lang="en-US" altLang="zh-CN" sz="11981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858000" y="3810000"/>
            <a:ext cx="1511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900"/>
              </a:lnSpc>
              <a:tabLst/>
            </a:pPr>
            <a:r>
              <a:rPr lang="en-US" altLang="zh-CN" sz="11981" dirty="0" smtClean="0">
                <a:solidFill>
                  <a:srgbClr val="000000"/>
                </a:solidFill>
                <a:latin typeface="隶书" pitchFamily="18" charset="0"/>
                <a:cs typeface="隶书" pitchFamily="18" charset="0"/>
              </a:rPr>
              <a:t>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59700" y="3517900"/>
            <a:ext cx="1244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公元前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31900" y="571500"/>
            <a:ext cx="79502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>
                <a:tab pos="63500" algn="l"/>
                <a:tab pos="6362700" algn="l"/>
              </a:tabLst>
            </a:pPr>
            <a:r>
              <a:rPr lang="en-US" altLang="zh-CN" dirty="0" smtClean="0"/>
              <a:t>	</a:t>
            </a: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—古典计量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3500" algn="l"/>
                <a:tab pos="6362700" algn="l"/>
              </a:tabLst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象牙尺，殷墟出土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6362700" algn="l"/>
              </a:tabLst>
            </a:pPr>
            <a:r>
              <a:rPr lang="en-US" altLang="zh-CN" dirty="0" smtClean="0"/>
              <a:t>	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战国（楚）天平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3600" y="4432300"/>
            <a:ext cx="2349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《孔子家语》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布手知尺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06800" y="3530600"/>
            <a:ext cx="90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铜壶滴漏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70500" y="3530600"/>
            <a:ext cx="113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东汉铜圭表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47800" y="6121400"/>
            <a:ext cx="1358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王莽、铜卡尺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17900" y="6146800"/>
            <a:ext cx="2501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度量衡展览馆（山东省）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261100" y="6146800"/>
            <a:ext cx="1816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秦始皇统一度量衡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00738" y="3871213"/>
            <a:ext cx="113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古希腊水漏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621069" y="3871213"/>
            <a:ext cx="113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古埃及影钟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95400" y="495300"/>
            <a:ext cx="7493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/>
            </a:pP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—古典计量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98600" y="6121400"/>
            <a:ext cx="2044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腕尺、掌尺、脚尺等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416794" y="6233666"/>
            <a:ext cx="113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古埃及天平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305282" y="6233666"/>
            <a:ext cx="113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古罗马天平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143073" y="6233666"/>
            <a:ext cx="1130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古希腊天平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77900" y="1739900"/>
            <a:ext cx="581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英寸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inch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（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＝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2.54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）（荷兰语中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inch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为大拇指）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95400" y="2286000"/>
            <a:ext cx="5270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世纪：英王埃德加大拇指第一个指节的长度。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世纪：爱德华二世：三个大麦粒的总长度。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77900" y="3327400"/>
            <a:ext cx="381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英尺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foot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（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＝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inch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＝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0.3048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）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95400" y="3860800"/>
            <a:ext cx="439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世纪：英国查理曼大帝的脚板的长度。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95400" y="4394200"/>
            <a:ext cx="5016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世纪：德国：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个人的左脚板的平均长度。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77900" y="4927600"/>
            <a:ext cx="327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码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yard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（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＝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＝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91.44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）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95400" y="5461000"/>
            <a:ext cx="652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世纪：英国亨利一世的鼻尖到前伸手臂时中指尖的距离。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77900" y="5994400"/>
            <a:ext cx="3454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磅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pound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（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＝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oz=453.59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1997" dirty="0" smtClean="0">
                <a:solidFill>
                  <a:srgbClr val="CC3300"/>
                </a:solidFill>
                <a:latin typeface="Microsoft JhengHei" pitchFamily="18" charset="0"/>
                <a:cs typeface="Microsoft JhengHei" pitchFamily="18" charset="0"/>
              </a:rPr>
              <a:t>）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95400" y="6527800"/>
            <a:ext cx="627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一磅等于一颗从麦穗的中间抽取的大麦的重量的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7000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倍。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95400" y="495300"/>
            <a:ext cx="7493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/>
            </a:pP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—古典计量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68209" y="1661160"/>
            <a:ext cx="8696706" cy="1315974"/>
          </a:xfrm>
          <a:custGeom>
            <a:avLst/>
            <a:gdLst>
              <a:gd name="connsiteX0" fmla="*/ 0 w 8696706"/>
              <a:gd name="connsiteY0" fmla="*/ 0 h 1315974"/>
              <a:gd name="connsiteX1" fmla="*/ 0 w 8696706"/>
              <a:gd name="connsiteY1" fmla="*/ 1315973 h 1315974"/>
              <a:gd name="connsiteX2" fmla="*/ 8696705 w 8696706"/>
              <a:gd name="connsiteY2" fmla="*/ 1315973 h 1315974"/>
              <a:gd name="connsiteX3" fmla="*/ 8696705 w 8696706"/>
              <a:gd name="connsiteY3" fmla="*/ 0 h 1315974"/>
              <a:gd name="connsiteX4" fmla="*/ 0 w 8696706"/>
              <a:gd name="connsiteY4" fmla="*/ 0 h 1315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96706" h="1315974">
                <a:moveTo>
                  <a:pt x="0" y="0"/>
                </a:moveTo>
                <a:lnTo>
                  <a:pt x="0" y="1315973"/>
                </a:lnTo>
                <a:lnTo>
                  <a:pt x="8696705" y="1315973"/>
                </a:lnTo>
                <a:lnTo>
                  <a:pt x="8696705" y="0"/>
                </a:lnTo>
                <a:lnTo>
                  <a:pt x="0" y="0"/>
                </a:lnTo>
              </a:path>
            </a:pathLst>
          </a:custGeom>
          <a:solidFill>
            <a:srgbClr val="99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62113" y="1655064"/>
            <a:ext cx="8696706" cy="1328166"/>
          </a:xfrm>
          <a:custGeom>
            <a:avLst/>
            <a:gdLst>
              <a:gd name="connsiteX0" fmla="*/ 8696706 w 8696706"/>
              <a:gd name="connsiteY0" fmla="*/ 1328165 h 1328166"/>
              <a:gd name="connsiteX1" fmla="*/ 8696706 w 8696706"/>
              <a:gd name="connsiteY1" fmla="*/ 0 h 1328166"/>
              <a:gd name="connsiteX2" fmla="*/ 0 w 8696706"/>
              <a:gd name="connsiteY2" fmla="*/ 0 h 1328166"/>
              <a:gd name="connsiteX3" fmla="*/ 0 w 8696706"/>
              <a:gd name="connsiteY3" fmla="*/ 1328165 h 1328166"/>
              <a:gd name="connsiteX4" fmla="*/ 6096 w 8696706"/>
              <a:gd name="connsiteY4" fmla="*/ 1328165 h 1328166"/>
              <a:gd name="connsiteX5" fmla="*/ 6096 w 8696706"/>
              <a:gd name="connsiteY5" fmla="*/ 12953 h 1328166"/>
              <a:gd name="connsiteX6" fmla="*/ 12954 w 8696706"/>
              <a:gd name="connsiteY6" fmla="*/ 6095 h 1328166"/>
              <a:gd name="connsiteX7" fmla="*/ 12954 w 8696706"/>
              <a:gd name="connsiteY7" fmla="*/ 12953 h 1328166"/>
              <a:gd name="connsiteX8" fmla="*/ 8683751 w 8696706"/>
              <a:gd name="connsiteY8" fmla="*/ 12953 h 1328166"/>
              <a:gd name="connsiteX9" fmla="*/ 8683751 w 8696706"/>
              <a:gd name="connsiteY9" fmla="*/ 6095 h 1328166"/>
              <a:gd name="connsiteX10" fmla="*/ 8689847 w 8696706"/>
              <a:gd name="connsiteY10" fmla="*/ 12953 h 1328166"/>
              <a:gd name="connsiteX11" fmla="*/ 8689847 w 8696706"/>
              <a:gd name="connsiteY11" fmla="*/ 1328165 h 1328166"/>
              <a:gd name="connsiteX12" fmla="*/ 8696706 w 8696706"/>
              <a:gd name="connsiteY12" fmla="*/ 1328165 h 1328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696706" h="1328166">
                <a:moveTo>
                  <a:pt x="8696706" y="1328165"/>
                </a:moveTo>
                <a:lnTo>
                  <a:pt x="8696706" y="0"/>
                </a:lnTo>
                <a:lnTo>
                  <a:pt x="0" y="0"/>
                </a:lnTo>
                <a:lnTo>
                  <a:pt x="0" y="1328165"/>
                </a:lnTo>
                <a:lnTo>
                  <a:pt x="6096" y="1328165"/>
                </a:lnTo>
                <a:lnTo>
                  <a:pt x="6096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8683751" y="12953"/>
                </a:lnTo>
                <a:lnTo>
                  <a:pt x="8683751" y="6095"/>
                </a:lnTo>
                <a:lnTo>
                  <a:pt x="8689847" y="12953"/>
                </a:lnTo>
                <a:lnTo>
                  <a:pt x="8689847" y="1328165"/>
                </a:lnTo>
                <a:lnTo>
                  <a:pt x="8696706" y="132816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68209" y="1661160"/>
            <a:ext cx="6858" cy="6857"/>
          </a:xfrm>
          <a:custGeom>
            <a:avLst/>
            <a:gdLst>
              <a:gd name="connsiteX0" fmla="*/ 6858 w 6858"/>
              <a:gd name="connsiteY0" fmla="*/ 6857 h 6857"/>
              <a:gd name="connsiteX1" fmla="*/ 6858 w 6858"/>
              <a:gd name="connsiteY1" fmla="*/ 0 h 6857"/>
              <a:gd name="connsiteX2" fmla="*/ 0 w 6858"/>
              <a:gd name="connsiteY2" fmla="*/ 6857 h 6857"/>
              <a:gd name="connsiteX3" fmla="*/ 6858 w 6858"/>
              <a:gd name="connsiteY3" fmla="*/ 6857 h 6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" h="6857">
                <a:moveTo>
                  <a:pt x="6858" y="6857"/>
                </a:moveTo>
                <a:lnTo>
                  <a:pt x="6858" y="0"/>
                </a:lnTo>
                <a:lnTo>
                  <a:pt x="0" y="6857"/>
                </a:lnTo>
                <a:lnTo>
                  <a:pt x="6858" y="6857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068209" y="1668017"/>
            <a:ext cx="6858" cy="1302258"/>
          </a:xfrm>
          <a:custGeom>
            <a:avLst/>
            <a:gdLst>
              <a:gd name="connsiteX0" fmla="*/ 3429 w 6858"/>
              <a:gd name="connsiteY0" fmla="*/ 0 h 1302258"/>
              <a:gd name="connsiteX1" fmla="*/ 3429 w 6858"/>
              <a:gd name="connsiteY1" fmla="*/ 1302258 h 1302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58" h="1302258">
                <a:moveTo>
                  <a:pt x="3429" y="0"/>
                </a:moveTo>
                <a:lnTo>
                  <a:pt x="3429" y="1302258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68197" y="2970276"/>
            <a:ext cx="8683752" cy="12953"/>
          </a:xfrm>
          <a:custGeom>
            <a:avLst/>
            <a:gdLst>
              <a:gd name="connsiteX0" fmla="*/ 8683751 w 8683752"/>
              <a:gd name="connsiteY0" fmla="*/ 0 h 12953"/>
              <a:gd name="connsiteX1" fmla="*/ 0 w 8683752"/>
              <a:gd name="connsiteY1" fmla="*/ 0 h 12953"/>
              <a:gd name="connsiteX2" fmla="*/ 6858 w 8683752"/>
              <a:gd name="connsiteY2" fmla="*/ 6857 h 12953"/>
              <a:gd name="connsiteX3" fmla="*/ 6858 w 8683752"/>
              <a:gd name="connsiteY3" fmla="*/ 12953 h 12953"/>
              <a:gd name="connsiteX4" fmla="*/ 8677656 w 8683752"/>
              <a:gd name="connsiteY4" fmla="*/ 12953 h 12953"/>
              <a:gd name="connsiteX5" fmla="*/ 8677656 w 8683752"/>
              <a:gd name="connsiteY5" fmla="*/ 6857 h 12953"/>
              <a:gd name="connsiteX6" fmla="*/ 8683751 w 8683752"/>
              <a:gd name="connsiteY6" fmla="*/ 0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683752" h="12953">
                <a:moveTo>
                  <a:pt x="8683752" y="0"/>
                </a:moveTo>
                <a:lnTo>
                  <a:pt x="0" y="0"/>
                </a:lnTo>
                <a:lnTo>
                  <a:pt x="6858" y="6857"/>
                </a:lnTo>
                <a:lnTo>
                  <a:pt x="6858" y="12953"/>
                </a:lnTo>
                <a:lnTo>
                  <a:pt x="8677656" y="12953"/>
                </a:lnTo>
                <a:lnTo>
                  <a:pt x="8677656" y="6857"/>
                </a:lnTo>
                <a:lnTo>
                  <a:pt x="8683751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68209" y="2970276"/>
            <a:ext cx="6858" cy="12954"/>
          </a:xfrm>
          <a:custGeom>
            <a:avLst/>
            <a:gdLst>
              <a:gd name="connsiteX0" fmla="*/ 6858 w 6858"/>
              <a:gd name="connsiteY0" fmla="*/ 12953 h 12954"/>
              <a:gd name="connsiteX1" fmla="*/ 6858 w 6858"/>
              <a:gd name="connsiteY1" fmla="*/ 6857 h 12954"/>
              <a:gd name="connsiteX2" fmla="*/ 0 w 6858"/>
              <a:gd name="connsiteY2" fmla="*/ 0 h 12954"/>
              <a:gd name="connsiteX3" fmla="*/ 0 w 6858"/>
              <a:gd name="connsiteY3" fmla="*/ 12953 h 12954"/>
              <a:gd name="connsiteX4" fmla="*/ 6858 w 6858"/>
              <a:gd name="connsiteY4" fmla="*/ 12953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" h="12954">
                <a:moveTo>
                  <a:pt x="6858" y="12953"/>
                </a:moveTo>
                <a:lnTo>
                  <a:pt x="6858" y="6857"/>
                </a:lnTo>
                <a:lnTo>
                  <a:pt x="0" y="0"/>
                </a:lnTo>
                <a:lnTo>
                  <a:pt x="0" y="12953"/>
                </a:lnTo>
                <a:lnTo>
                  <a:pt x="6858" y="12953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9745853" y="1661160"/>
            <a:ext cx="6095" cy="6857"/>
          </a:xfrm>
          <a:custGeom>
            <a:avLst/>
            <a:gdLst>
              <a:gd name="connsiteX0" fmla="*/ 6095 w 6095"/>
              <a:gd name="connsiteY0" fmla="*/ 6857 h 6857"/>
              <a:gd name="connsiteX1" fmla="*/ 0 w 6095"/>
              <a:gd name="connsiteY1" fmla="*/ 0 h 6857"/>
              <a:gd name="connsiteX2" fmla="*/ 0 w 6095"/>
              <a:gd name="connsiteY2" fmla="*/ 6857 h 6857"/>
              <a:gd name="connsiteX3" fmla="*/ 6095 w 6095"/>
              <a:gd name="connsiteY3" fmla="*/ 6857 h 68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95" h="6857">
                <a:moveTo>
                  <a:pt x="6095" y="6857"/>
                </a:moveTo>
                <a:lnTo>
                  <a:pt x="0" y="0"/>
                </a:lnTo>
                <a:lnTo>
                  <a:pt x="0" y="6857"/>
                </a:lnTo>
                <a:lnTo>
                  <a:pt x="6095" y="6857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745865" y="1668017"/>
            <a:ext cx="6095" cy="1302258"/>
          </a:xfrm>
          <a:custGeom>
            <a:avLst/>
            <a:gdLst>
              <a:gd name="connsiteX0" fmla="*/ 3047 w 6095"/>
              <a:gd name="connsiteY0" fmla="*/ 0 h 1302258"/>
              <a:gd name="connsiteX1" fmla="*/ 3047 w 6095"/>
              <a:gd name="connsiteY1" fmla="*/ 1302258 h 1302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95" h="1302258">
                <a:moveTo>
                  <a:pt x="3047" y="0"/>
                </a:moveTo>
                <a:lnTo>
                  <a:pt x="3047" y="1302258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745853" y="2970276"/>
            <a:ext cx="6095" cy="12954"/>
          </a:xfrm>
          <a:custGeom>
            <a:avLst/>
            <a:gdLst>
              <a:gd name="connsiteX0" fmla="*/ 6095 w 6095"/>
              <a:gd name="connsiteY0" fmla="*/ 12953 h 12954"/>
              <a:gd name="connsiteX1" fmla="*/ 6095 w 6095"/>
              <a:gd name="connsiteY1" fmla="*/ 0 h 12954"/>
              <a:gd name="connsiteX2" fmla="*/ 0 w 6095"/>
              <a:gd name="connsiteY2" fmla="*/ 6857 h 12954"/>
              <a:gd name="connsiteX3" fmla="*/ 0 w 6095"/>
              <a:gd name="connsiteY3" fmla="*/ 12953 h 12954"/>
              <a:gd name="connsiteX4" fmla="*/ 6095 w 6095"/>
              <a:gd name="connsiteY4" fmla="*/ 12953 h 12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5" h="12954">
                <a:moveTo>
                  <a:pt x="6095" y="12953"/>
                </a:moveTo>
                <a:lnTo>
                  <a:pt x="6095" y="0"/>
                </a:lnTo>
                <a:lnTo>
                  <a:pt x="0" y="6857"/>
                </a:lnTo>
                <a:lnTo>
                  <a:pt x="0" y="12953"/>
                </a:lnTo>
                <a:lnTo>
                  <a:pt x="6095" y="12953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068209" y="3118104"/>
            <a:ext cx="8696706" cy="1010412"/>
          </a:xfrm>
          <a:custGeom>
            <a:avLst/>
            <a:gdLst>
              <a:gd name="connsiteX0" fmla="*/ 0 w 8696706"/>
              <a:gd name="connsiteY0" fmla="*/ 0 h 1010412"/>
              <a:gd name="connsiteX1" fmla="*/ 0 w 8696706"/>
              <a:gd name="connsiteY1" fmla="*/ 1010411 h 1010412"/>
              <a:gd name="connsiteX2" fmla="*/ 8696705 w 8696706"/>
              <a:gd name="connsiteY2" fmla="*/ 1010411 h 1010412"/>
              <a:gd name="connsiteX3" fmla="*/ 8696705 w 8696706"/>
              <a:gd name="connsiteY3" fmla="*/ 0 h 1010412"/>
              <a:gd name="connsiteX4" fmla="*/ 0 w 8696706"/>
              <a:gd name="connsiteY4" fmla="*/ 0 h 1010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96706" h="1010412">
                <a:moveTo>
                  <a:pt x="0" y="0"/>
                </a:moveTo>
                <a:lnTo>
                  <a:pt x="0" y="1010411"/>
                </a:lnTo>
                <a:lnTo>
                  <a:pt x="8696705" y="1010411"/>
                </a:lnTo>
                <a:lnTo>
                  <a:pt x="8696705" y="0"/>
                </a:lnTo>
                <a:lnTo>
                  <a:pt x="0" y="0"/>
                </a:lnTo>
              </a:path>
            </a:pathLst>
          </a:custGeom>
          <a:solidFill>
            <a:srgbClr val="99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62113" y="3112007"/>
            <a:ext cx="8696706" cy="1023366"/>
          </a:xfrm>
          <a:custGeom>
            <a:avLst/>
            <a:gdLst>
              <a:gd name="connsiteX0" fmla="*/ 8696706 w 8696706"/>
              <a:gd name="connsiteY0" fmla="*/ 1023366 h 1023366"/>
              <a:gd name="connsiteX1" fmla="*/ 8696706 w 8696706"/>
              <a:gd name="connsiteY1" fmla="*/ 0 h 1023366"/>
              <a:gd name="connsiteX2" fmla="*/ 0 w 8696706"/>
              <a:gd name="connsiteY2" fmla="*/ 0 h 1023366"/>
              <a:gd name="connsiteX3" fmla="*/ 0 w 8696706"/>
              <a:gd name="connsiteY3" fmla="*/ 1023366 h 1023366"/>
              <a:gd name="connsiteX4" fmla="*/ 6096 w 8696706"/>
              <a:gd name="connsiteY4" fmla="*/ 1023366 h 1023366"/>
              <a:gd name="connsiteX5" fmla="*/ 6096 w 8696706"/>
              <a:gd name="connsiteY5" fmla="*/ 12192 h 1023366"/>
              <a:gd name="connsiteX6" fmla="*/ 12954 w 8696706"/>
              <a:gd name="connsiteY6" fmla="*/ 6096 h 1023366"/>
              <a:gd name="connsiteX7" fmla="*/ 12954 w 8696706"/>
              <a:gd name="connsiteY7" fmla="*/ 12192 h 1023366"/>
              <a:gd name="connsiteX8" fmla="*/ 8683751 w 8696706"/>
              <a:gd name="connsiteY8" fmla="*/ 12192 h 1023366"/>
              <a:gd name="connsiteX9" fmla="*/ 8683751 w 8696706"/>
              <a:gd name="connsiteY9" fmla="*/ 6096 h 1023366"/>
              <a:gd name="connsiteX10" fmla="*/ 8689847 w 8696706"/>
              <a:gd name="connsiteY10" fmla="*/ 12192 h 1023366"/>
              <a:gd name="connsiteX11" fmla="*/ 8689847 w 8696706"/>
              <a:gd name="connsiteY11" fmla="*/ 1023366 h 1023366"/>
              <a:gd name="connsiteX12" fmla="*/ 8696706 w 8696706"/>
              <a:gd name="connsiteY12" fmla="*/ 1023366 h 10233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696706" h="1023366">
                <a:moveTo>
                  <a:pt x="8696706" y="1023366"/>
                </a:moveTo>
                <a:lnTo>
                  <a:pt x="8696706" y="0"/>
                </a:lnTo>
                <a:lnTo>
                  <a:pt x="0" y="0"/>
                </a:lnTo>
                <a:lnTo>
                  <a:pt x="0" y="1023366"/>
                </a:lnTo>
                <a:lnTo>
                  <a:pt x="6096" y="1023366"/>
                </a:lnTo>
                <a:lnTo>
                  <a:pt x="6096" y="12192"/>
                </a:lnTo>
                <a:lnTo>
                  <a:pt x="12954" y="6096"/>
                </a:lnTo>
                <a:lnTo>
                  <a:pt x="12954" y="12192"/>
                </a:lnTo>
                <a:lnTo>
                  <a:pt x="8683751" y="12192"/>
                </a:lnTo>
                <a:lnTo>
                  <a:pt x="8683751" y="6096"/>
                </a:lnTo>
                <a:lnTo>
                  <a:pt x="8689847" y="12192"/>
                </a:lnTo>
                <a:lnTo>
                  <a:pt x="8689847" y="1023366"/>
                </a:lnTo>
                <a:lnTo>
                  <a:pt x="8696706" y="1023366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068209" y="3118104"/>
            <a:ext cx="6858" cy="6095"/>
          </a:xfrm>
          <a:custGeom>
            <a:avLst/>
            <a:gdLst>
              <a:gd name="connsiteX0" fmla="*/ 6858 w 6858"/>
              <a:gd name="connsiteY0" fmla="*/ 6095 h 6095"/>
              <a:gd name="connsiteX1" fmla="*/ 6858 w 6858"/>
              <a:gd name="connsiteY1" fmla="*/ 0 h 6095"/>
              <a:gd name="connsiteX2" fmla="*/ 0 w 6858"/>
              <a:gd name="connsiteY2" fmla="*/ 6095 h 6095"/>
              <a:gd name="connsiteX3" fmla="*/ 6858 w 6858"/>
              <a:gd name="connsiteY3" fmla="*/ 6095 h 6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" h="6095">
                <a:moveTo>
                  <a:pt x="6858" y="6095"/>
                </a:moveTo>
                <a:lnTo>
                  <a:pt x="6858" y="0"/>
                </a:lnTo>
                <a:lnTo>
                  <a:pt x="0" y="6095"/>
                </a:lnTo>
                <a:lnTo>
                  <a:pt x="6858" y="609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068209" y="3124200"/>
            <a:ext cx="6858" cy="998220"/>
          </a:xfrm>
          <a:custGeom>
            <a:avLst/>
            <a:gdLst>
              <a:gd name="connsiteX0" fmla="*/ 3429 w 6858"/>
              <a:gd name="connsiteY0" fmla="*/ 0 h 998220"/>
              <a:gd name="connsiteX1" fmla="*/ 3429 w 6858"/>
              <a:gd name="connsiteY1" fmla="*/ 998220 h 998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58" h="998220">
                <a:moveTo>
                  <a:pt x="3429" y="0"/>
                </a:moveTo>
                <a:lnTo>
                  <a:pt x="3429" y="998220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068197" y="4122420"/>
            <a:ext cx="8683752" cy="12953"/>
          </a:xfrm>
          <a:custGeom>
            <a:avLst/>
            <a:gdLst>
              <a:gd name="connsiteX0" fmla="*/ 8683751 w 8683752"/>
              <a:gd name="connsiteY0" fmla="*/ 0 h 12953"/>
              <a:gd name="connsiteX1" fmla="*/ 0 w 8683752"/>
              <a:gd name="connsiteY1" fmla="*/ 0 h 12953"/>
              <a:gd name="connsiteX2" fmla="*/ 6858 w 8683752"/>
              <a:gd name="connsiteY2" fmla="*/ 6095 h 12953"/>
              <a:gd name="connsiteX3" fmla="*/ 6858 w 8683752"/>
              <a:gd name="connsiteY3" fmla="*/ 12953 h 12953"/>
              <a:gd name="connsiteX4" fmla="*/ 8677656 w 8683752"/>
              <a:gd name="connsiteY4" fmla="*/ 12953 h 12953"/>
              <a:gd name="connsiteX5" fmla="*/ 8677656 w 8683752"/>
              <a:gd name="connsiteY5" fmla="*/ 6095 h 12953"/>
              <a:gd name="connsiteX6" fmla="*/ 8683751 w 8683752"/>
              <a:gd name="connsiteY6" fmla="*/ 0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683752" h="12953">
                <a:moveTo>
                  <a:pt x="8683752" y="0"/>
                </a:moveTo>
                <a:lnTo>
                  <a:pt x="0" y="0"/>
                </a:lnTo>
                <a:lnTo>
                  <a:pt x="6858" y="6095"/>
                </a:lnTo>
                <a:lnTo>
                  <a:pt x="6858" y="12953"/>
                </a:lnTo>
                <a:lnTo>
                  <a:pt x="8677656" y="12953"/>
                </a:lnTo>
                <a:lnTo>
                  <a:pt x="8677656" y="6095"/>
                </a:lnTo>
                <a:lnTo>
                  <a:pt x="8683751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068209" y="4122420"/>
            <a:ext cx="6858" cy="12953"/>
          </a:xfrm>
          <a:custGeom>
            <a:avLst/>
            <a:gdLst>
              <a:gd name="connsiteX0" fmla="*/ 6858 w 6858"/>
              <a:gd name="connsiteY0" fmla="*/ 12953 h 12953"/>
              <a:gd name="connsiteX1" fmla="*/ 6858 w 6858"/>
              <a:gd name="connsiteY1" fmla="*/ 6095 h 12953"/>
              <a:gd name="connsiteX2" fmla="*/ 0 w 6858"/>
              <a:gd name="connsiteY2" fmla="*/ 0 h 12953"/>
              <a:gd name="connsiteX3" fmla="*/ 0 w 6858"/>
              <a:gd name="connsiteY3" fmla="*/ 12953 h 12953"/>
              <a:gd name="connsiteX4" fmla="*/ 6858 w 6858"/>
              <a:gd name="connsiteY4" fmla="*/ 12953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" h="12953">
                <a:moveTo>
                  <a:pt x="6858" y="12953"/>
                </a:moveTo>
                <a:lnTo>
                  <a:pt x="6858" y="6095"/>
                </a:lnTo>
                <a:lnTo>
                  <a:pt x="0" y="0"/>
                </a:lnTo>
                <a:lnTo>
                  <a:pt x="0" y="12953"/>
                </a:lnTo>
                <a:lnTo>
                  <a:pt x="6858" y="12953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9745853" y="3118104"/>
            <a:ext cx="6095" cy="6095"/>
          </a:xfrm>
          <a:custGeom>
            <a:avLst/>
            <a:gdLst>
              <a:gd name="connsiteX0" fmla="*/ 6095 w 6095"/>
              <a:gd name="connsiteY0" fmla="*/ 6095 h 6095"/>
              <a:gd name="connsiteX1" fmla="*/ 0 w 6095"/>
              <a:gd name="connsiteY1" fmla="*/ 0 h 6095"/>
              <a:gd name="connsiteX2" fmla="*/ 0 w 6095"/>
              <a:gd name="connsiteY2" fmla="*/ 6095 h 6095"/>
              <a:gd name="connsiteX3" fmla="*/ 6095 w 6095"/>
              <a:gd name="connsiteY3" fmla="*/ 6095 h 6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95" h="6095">
                <a:moveTo>
                  <a:pt x="6095" y="6095"/>
                </a:moveTo>
                <a:lnTo>
                  <a:pt x="0" y="0"/>
                </a:lnTo>
                <a:lnTo>
                  <a:pt x="0" y="6095"/>
                </a:lnTo>
                <a:lnTo>
                  <a:pt x="6095" y="609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745865" y="3124200"/>
            <a:ext cx="6095" cy="998220"/>
          </a:xfrm>
          <a:custGeom>
            <a:avLst/>
            <a:gdLst>
              <a:gd name="connsiteX0" fmla="*/ 3047 w 6095"/>
              <a:gd name="connsiteY0" fmla="*/ 0 h 998220"/>
              <a:gd name="connsiteX1" fmla="*/ 3047 w 6095"/>
              <a:gd name="connsiteY1" fmla="*/ 998220 h 998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95" h="998220">
                <a:moveTo>
                  <a:pt x="3047" y="0"/>
                </a:moveTo>
                <a:lnTo>
                  <a:pt x="3047" y="998220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9745853" y="4122420"/>
            <a:ext cx="6095" cy="12953"/>
          </a:xfrm>
          <a:custGeom>
            <a:avLst/>
            <a:gdLst>
              <a:gd name="connsiteX0" fmla="*/ 6095 w 6095"/>
              <a:gd name="connsiteY0" fmla="*/ 12953 h 12953"/>
              <a:gd name="connsiteX1" fmla="*/ 6095 w 6095"/>
              <a:gd name="connsiteY1" fmla="*/ 0 h 12953"/>
              <a:gd name="connsiteX2" fmla="*/ 0 w 6095"/>
              <a:gd name="connsiteY2" fmla="*/ 6095 h 12953"/>
              <a:gd name="connsiteX3" fmla="*/ 0 w 6095"/>
              <a:gd name="connsiteY3" fmla="*/ 12953 h 12953"/>
              <a:gd name="connsiteX4" fmla="*/ 6095 w 6095"/>
              <a:gd name="connsiteY4" fmla="*/ 12953 h 129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5" h="12953">
                <a:moveTo>
                  <a:pt x="6095" y="12953"/>
                </a:moveTo>
                <a:lnTo>
                  <a:pt x="6095" y="0"/>
                </a:lnTo>
                <a:lnTo>
                  <a:pt x="0" y="6095"/>
                </a:lnTo>
                <a:lnTo>
                  <a:pt x="0" y="12953"/>
                </a:lnTo>
                <a:lnTo>
                  <a:pt x="6095" y="12953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068209" y="4282440"/>
            <a:ext cx="8690609" cy="2298192"/>
          </a:xfrm>
          <a:custGeom>
            <a:avLst/>
            <a:gdLst>
              <a:gd name="connsiteX0" fmla="*/ 0 w 8690609"/>
              <a:gd name="connsiteY0" fmla="*/ 0 h 2298192"/>
              <a:gd name="connsiteX1" fmla="*/ 0 w 8690609"/>
              <a:gd name="connsiteY1" fmla="*/ 2298191 h 2298192"/>
              <a:gd name="connsiteX2" fmla="*/ 8690610 w 8690609"/>
              <a:gd name="connsiteY2" fmla="*/ 2298191 h 2298192"/>
              <a:gd name="connsiteX3" fmla="*/ 8690610 w 8690609"/>
              <a:gd name="connsiteY3" fmla="*/ 0 h 2298192"/>
              <a:gd name="connsiteX4" fmla="*/ 0 w 8690609"/>
              <a:gd name="connsiteY4" fmla="*/ 0 h 2298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90609" h="2298192">
                <a:moveTo>
                  <a:pt x="0" y="0"/>
                </a:moveTo>
                <a:lnTo>
                  <a:pt x="0" y="2298191"/>
                </a:lnTo>
                <a:lnTo>
                  <a:pt x="8690610" y="2298191"/>
                </a:lnTo>
                <a:lnTo>
                  <a:pt x="8690610" y="0"/>
                </a:lnTo>
                <a:lnTo>
                  <a:pt x="0" y="0"/>
                </a:lnTo>
              </a:path>
            </a:pathLst>
          </a:custGeom>
          <a:solidFill>
            <a:srgbClr val="99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062113" y="4282440"/>
            <a:ext cx="8702802" cy="2304288"/>
          </a:xfrm>
          <a:custGeom>
            <a:avLst/>
            <a:gdLst>
              <a:gd name="connsiteX0" fmla="*/ 8702801 w 8702802"/>
              <a:gd name="connsiteY0" fmla="*/ 2304288 h 2304288"/>
              <a:gd name="connsiteX1" fmla="*/ 8702801 w 8702802"/>
              <a:gd name="connsiteY1" fmla="*/ 0 h 2304288"/>
              <a:gd name="connsiteX2" fmla="*/ 0 w 8702802"/>
              <a:gd name="connsiteY2" fmla="*/ 0 h 2304288"/>
              <a:gd name="connsiteX3" fmla="*/ 0 w 8702802"/>
              <a:gd name="connsiteY3" fmla="*/ 2304288 h 2304288"/>
              <a:gd name="connsiteX4" fmla="*/ 6096 w 8702802"/>
              <a:gd name="connsiteY4" fmla="*/ 2304288 h 2304288"/>
              <a:gd name="connsiteX5" fmla="*/ 6096 w 8702802"/>
              <a:gd name="connsiteY5" fmla="*/ 12953 h 2304288"/>
              <a:gd name="connsiteX6" fmla="*/ 12954 w 8702802"/>
              <a:gd name="connsiteY6" fmla="*/ 6095 h 2304288"/>
              <a:gd name="connsiteX7" fmla="*/ 12954 w 8702802"/>
              <a:gd name="connsiteY7" fmla="*/ 12953 h 2304288"/>
              <a:gd name="connsiteX8" fmla="*/ 8689847 w 8702802"/>
              <a:gd name="connsiteY8" fmla="*/ 12953 h 2304288"/>
              <a:gd name="connsiteX9" fmla="*/ 8689847 w 8702802"/>
              <a:gd name="connsiteY9" fmla="*/ 6095 h 2304288"/>
              <a:gd name="connsiteX10" fmla="*/ 8695944 w 8702802"/>
              <a:gd name="connsiteY10" fmla="*/ 12953 h 2304288"/>
              <a:gd name="connsiteX11" fmla="*/ 8695944 w 8702802"/>
              <a:gd name="connsiteY11" fmla="*/ 2304288 h 2304288"/>
              <a:gd name="connsiteX12" fmla="*/ 8702801 w 8702802"/>
              <a:gd name="connsiteY12" fmla="*/ 2304288 h 2304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702802" h="2304288">
                <a:moveTo>
                  <a:pt x="8702802" y="2304288"/>
                </a:moveTo>
                <a:lnTo>
                  <a:pt x="8702801" y="0"/>
                </a:lnTo>
                <a:lnTo>
                  <a:pt x="0" y="0"/>
                </a:lnTo>
                <a:lnTo>
                  <a:pt x="0" y="2304288"/>
                </a:lnTo>
                <a:lnTo>
                  <a:pt x="6096" y="2304288"/>
                </a:lnTo>
                <a:lnTo>
                  <a:pt x="6096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8689847" y="12953"/>
                </a:lnTo>
                <a:lnTo>
                  <a:pt x="8689847" y="6095"/>
                </a:lnTo>
                <a:lnTo>
                  <a:pt x="8695944" y="12953"/>
                </a:lnTo>
                <a:lnTo>
                  <a:pt x="8695944" y="2304288"/>
                </a:lnTo>
                <a:lnTo>
                  <a:pt x="8702801" y="2304288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068209" y="4288535"/>
            <a:ext cx="6858" cy="6858"/>
          </a:xfrm>
          <a:custGeom>
            <a:avLst/>
            <a:gdLst>
              <a:gd name="connsiteX0" fmla="*/ 6858 w 6858"/>
              <a:gd name="connsiteY0" fmla="*/ 6858 h 6858"/>
              <a:gd name="connsiteX1" fmla="*/ 6858 w 6858"/>
              <a:gd name="connsiteY1" fmla="*/ 0 h 6858"/>
              <a:gd name="connsiteX2" fmla="*/ 0 w 6858"/>
              <a:gd name="connsiteY2" fmla="*/ 6858 h 6858"/>
              <a:gd name="connsiteX3" fmla="*/ 6858 w 6858"/>
              <a:gd name="connsiteY3" fmla="*/ 6858 h 6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" h="6858">
                <a:moveTo>
                  <a:pt x="6858" y="6858"/>
                </a:moveTo>
                <a:lnTo>
                  <a:pt x="6858" y="0"/>
                </a:lnTo>
                <a:lnTo>
                  <a:pt x="0" y="6858"/>
                </a:lnTo>
                <a:lnTo>
                  <a:pt x="6858" y="6858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68209" y="4295394"/>
            <a:ext cx="6858" cy="2279141"/>
          </a:xfrm>
          <a:custGeom>
            <a:avLst/>
            <a:gdLst>
              <a:gd name="connsiteX0" fmla="*/ 3429 w 6858"/>
              <a:gd name="connsiteY0" fmla="*/ 0 h 2279141"/>
              <a:gd name="connsiteX1" fmla="*/ 3429 w 6858"/>
              <a:gd name="connsiteY1" fmla="*/ 2279141 h 2279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58" h="2279141">
                <a:moveTo>
                  <a:pt x="3429" y="0"/>
                </a:moveTo>
                <a:lnTo>
                  <a:pt x="3429" y="2279141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068209" y="6574535"/>
            <a:ext cx="8689847" cy="12192"/>
          </a:xfrm>
          <a:custGeom>
            <a:avLst/>
            <a:gdLst>
              <a:gd name="connsiteX0" fmla="*/ 8689848 w 8689847"/>
              <a:gd name="connsiteY0" fmla="*/ 0 h 12192"/>
              <a:gd name="connsiteX1" fmla="*/ 0 w 8689847"/>
              <a:gd name="connsiteY1" fmla="*/ 0 h 12192"/>
              <a:gd name="connsiteX2" fmla="*/ 6858 w 8689847"/>
              <a:gd name="connsiteY2" fmla="*/ 6095 h 12192"/>
              <a:gd name="connsiteX3" fmla="*/ 6858 w 8689847"/>
              <a:gd name="connsiteY3" fmla="*/ 12192 h 12192"/>
              <a:gd name="connsiteX4" fmla="*/ 8683751 w 8689847"/>
              <a:gd name="connsiteY4" fmla="*/ 12192 h 12192"/>
              <a:gd name="connsiteX5" fmla="*/ 8683751 w 8689847"/>
              <a:gd name="connsiteY5" fmla="*/ 6095 h 12192"/>
              <a:gd name="connsiteX6" fmla="*/ 8689848 w 8689847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689847" h="12192">
                <a:moveTo>
                  <a:pt x="8689847" y="0"/>
                </a:moveTo>
                <a:lnTo>
                  <a:pt x="0" y="0"/>
                </a:lnTo>
                <a:lnTo>
                  <a:pt x="6858" y="6095"/>
                </a:lnTo>
                <a:lnTo>
                  <a:pt x="6858" y="12192"/>
                </a:lnTo>
                <a:lnTo>
                  <a:pt x="8683751" y="12192"/>
                </a:lnTo>
                <a:lnTo>
                  <a:pt x="8683751" y="6095"/>
                </a:lnTo>
                <a:lnTo>
                  <a:pt x="8689848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068209" y="6574535"/>
            <a:ext cx="6858" cy="12192"/>
          </a:xfrm>
          <a:custGeom>
            <a:avLst/>
            <a:gdLst>
              <a:gd name="connsiteX0" fmla="*/ 6858 w 6858"/>
              <a:gd name="connsiteY0" fmla="*/ 12192 h 12192"/>
              <a:gd name="connsiteX1" fmla="*/ 6858 w 6858"/>
              <a:gd name="connsiteY1" fmla="*/ 6095 h 12192"/>
              <a:gd name="connsiteX2" fmla="*/ 0 w 6858"/>
              <a:gd name="connsiteY2" fmla="*/ 0 h 12192"/>
              <a:gd name="connsiteX3" fmla="*/ 0 w 6858"/>
              <a:gd name="connsiteY3" fmla="*/ 12192 h 12192"/>
              <a:gd name="connsiteX4" fmla="*/ 6858 w 6858"/>
              <a:gd name="connsiteY4" fmla="*/ 12192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" h="12192">
                <a:moveTo>
                  <a:pt x="6858" y="12192"/>
                </a:moveTo>
                <a:lnTo>
                  <a:pt x="6858" y="6095"/>
                </a:lnTo>
                <a:lnTo>
                  <a:pt x="0" y="0"/>
                </a:lnTo>
                <a:lnTo>
                  <a:pt x="0" y="12192"/>
                </a:lnTo>
                <a:lnTo>
                  <a:pt x="6858" y="12192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9751961" y="4288535"/>
            <a:ext cx="6095" cy="6858"/>
          </a:xfrm>
          <a:custGeom>
            <a:avLst/>
            <a:gdLst>
              <a:gd name="connsiteX0" fmla="*/ 6096 w 6095"/>
              <a:gd name="connsiteY0" fmla="*/ 6858 h 6858"/>
              <a:gd name="connsiteX1" fmla="*/ 0 w 6095"/>
              <a:gd name="connsiteY1" fmla="*/ 0 h 6858"/>
              <a:gd name="connsiteX2" fmla="*/ 0 w 6095"/>
              <a:gd name="connsiteY2" fmla="*/ 6858 h 6858"/>
              <a:gd name="connsiteX3" fmla="*/ 6096 w 6095"/>
              <a:gd name="connsiteY3" fmla="*/ 6858 h 6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95" h="6858">
                <a:moveTo>
                  <a:pt x="6096" y="6858"/>
                </a:moveTo>
                <a:lnTo>
                  <a:pt x="0" y="0"/>
                </a:lnTo>
                <a:lnTo>
                  <a:pt x="0" y="6858"/>
                </a:lnTo>
                <a:lnTo>
                  <a:pt x="6096" y="6858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9751948" y="4295394"/>
            <a:ext cx="6096" cy="2279141"/>
          </a:xfrm>
          <a:custGeom>
            <a:avLst/>
            <a:gdLst>
              <a:gd name="connsiteX0" fmla="*/ 3047 w 6096"/>
              <a:gd name="connsiteY0" fmla="*/ 0 h 2279141"/>
              <a:gd name="connsiteX1" fmla="*/ 3047 w 6096"/>
              <a:gd name="connsiteY1" fmla="*/ 2279141 h 2279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96" h="2279141">
                <a:moveTo>
                  <a:pt x="3047" y="0"/>
                </a:moveTo>
                <a:lnTo>
                  <a:pt x="3047" y="2279141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9751961" y="6574535"/>
            <a:ext cx="6096" cy="12192"/>
          </a:xfrm>
          <a:custGeom>
            <a:avLst/>
            <a:gdLst>
              <a:gd name="connsiteX0" fmla="*/ 6096 w 6096"/>
              <a:gd name="connsiteY0" fmla="*/ 12192 h 12192"/>
              <a:gd name="connsiteX1" fmla="*/ 6096 w 6096"/>
              <a:gd name="connsiteY1" fmla="*/ 0 h 12192"/>
              <a:gd name="connsiteX2" fmla="*/ 0 w 6096"/>
              <a:gd name="connsiteY2" fmla="*/ 6095 h 12192"/>
              <a:gd name="connsiteX3" fmla="*/ 0 w 6096"/>
              <a:gd name="connsiteY3" fmla="*/ 12192 h 12192"/>
              <a:gd name="connsiteX4" fmla="*/ 6096 w 6096"/>
              <a:gd name="connsiteY4" fmla="*/ 12192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" h="12192">
                <a:moveTo>
                  <a:pt x="6096" y="12192"/>
                </a:moveTo>
                <a:lnTo>
                  <a:pt x="6096" y="0"/>
                </a:lnTo>
                <a:lnTo>
                  <a:pt x="0" y="6095"/>
                </a:lnTo>
                <a:lnTo>
                  <a:pt x="0" y="12192"/>
                </a:lnTo>
                <a:lnTo>
                  <a:pt x="6096" y="12192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66800" y="1765300"/>
            <a:ext cx="86741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1775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年，法国创立了一种新的计量单位制，以地球子午线长度的四千万分之一作为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93" dirty="0" smtClean="0">
                <a:solidFill>
                  <a:srgbClr val="FF3300"/>
                </a:solidFill>
                <a:latin typeface="Microsoft JhengHei" pitchFamily="18" charset="0"/>
                <a:cs typeface="Microsoft JhengHei" pitchFamily="18" charset="0"/>
              </a:rPr>
              <a:t>长度单位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，定名为“米突”；以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立方分米的纯水在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4℃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时的重量（质量）作为重量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（</a:t>
            </a:r>
            <a:r>
              <a:rPr lang="en-US" altLang="zh-CN" sz="1793" dirty="0" smtClean="0">
                <a:solidFill>
                  <a:srgbClr val="FF3300"/>
                </a:solidFill>
                <a:latin typeface="Microsoft JhengHei" pitchFamily="18" charset="0"/>
                <a:cs typeface="Microsoft JhengHei" pitchFamily="18" charset="0"/>
              </a:rPr>
              <a:t>质量）单位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，定名为“千克”；以米的十分之一长度的立方作为</a:t>
            </a:r>
            <a:r>
              <a:rPr lang="en-US" altLang="zh-CN" sz="1793" dirty="0" smtClean="0">
                <a:solidFill>
                  <a:srgbClr val="FF3300"/>
                </a:solidFill>
                <a:latin typeface="Microsoft JhengHei" pitchFamily="18" charset="0"/>
                <a:cs typeface="Microsoft JhengHei" pitchFamily="18" charset="0"/>
              </a:rPr>
              <a:t>容量的单位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，定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名为“立特”。这种制度是十进位制，完全以“米”为基础，因此称为“米制”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•1799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年，法国政府根据科学家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实地测定敦刻尔克到巴塞罗那之间的地球子午线的弧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长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和给定体积纯水的重量结果，制成了铂基准米尺和铂基准千克，我们称之为“档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案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米”和“档案千克”，保存在法国巴黎档案局。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079500" y="4508500"/>
            <a:ext cx="86614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•1875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月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日，法国政府召开了“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米制外交会议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”，有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个国家派了政府代表和科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学家出席。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月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日正式签署“米制公约”，公认米制为国际通用计量单位制。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1889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，国际计量局完成了“米”和“千克”原器的制造，同年在巴黎召开了第一届国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际计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量大会，从所制的米尺和砝码中，选出了作为统一国际长度和质量单位量值的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米尺和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砝码，称为“国际原器”，由国际计量局保存。大会还批准将其余的米尺和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砝码发给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米制公约签字国，作为各国的最高计量基准。各国的基准器具定期与国际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计量局的国际原器比对，以保证其量值一致。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1295400" y="495300"/>
            <a:ext cx="7493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/>
            </a:pP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—经典计量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06309" y="3893058"/>
            <a:ext cx="2301240" cy="2589276"/>
          </a:xfrm>
          <a:custGeom>
            <a:avLst/>
            <a:gdLst>
              <a:gd name="connsiteX0" fmla="*/ 0 w 2301240"/>
              <a:gd name="connsiteY0" fmla="*/ 0 h 2589276"/>
              <a:gd name="connsiteX1" fmla="*/ 0 w 2301240"/>
              <a:gd name="connsiteY1" fmla="*/ 2589276 h 2589276"/>
              <a:gd name="connsiteX2" fmla="*/ 2301240 w 2301240"/>
              <a:gd name="connsiteY2" fmla="*/ 2589276 h 2589276"/>
              <a:gd name="connsiteX3" fmla="*/ 2301240 w 2301240"/>
              <a:gd name="connsiteY3" fmla="*/ 0 h 2589276"/>
              <a:gd name="connsiteX4" fmla="*/ 0 w 2301240"/>
              <a:gd name="connsiteY4" fmla="*/ 0 h 2589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1240" h="2589276">
                <a:moveTo>
                  <a:pt x="0" y="0"/>
                </a:moveTo>
                <a:lnTo>
                  <a:pt x="0" y="2589276"/>
                </a:lnTo>
                <a:lnTo>
                  <a:pt x="2301240" y="2589276"/>
                </a:lnTo>
                <a:lnTo>
                  <a:pt x="2301240" y="0"/>
                </a:lnTo>
                <a:lnTo>
                  <a:pt x="0" y="0"/>
                </a:lnTo>
              </a:path>
            </a:pathLst>
          </a:custGeom>
          <a:solidFill>
            <a:srgbClr val="99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00213" y="3886200"/>
            <a:ext cx="2314194" cy="2602229"/>
          </a:xfrm>
          <a:custGeom>
            <a:avLst/>
            <a:gdLst>
              <a:gd name="connsiteX0" fmla="*/ 2314194 w 2314194"/>
              <a:gd name="connsiteY0" fmla="*/ 2602229 h 2602229"/>
              <a:gd name="connsiteX1" fmla="*/ 2314194 w 2314194"/>
              <a:gd name="connsiteY1" fmla="*/ 0 h 2602229"/>
              <a:gd name="connsiteX2" fmla="*/ 0 w 2314194"/>
              <a:gd name="connsiteY2" fmla="*/ 0 h 2602229"/>
              <a:gd name="connsiteX3" fmla="*/ 0 w 2314194"/>
              <a:gd name="connsiteY3" fmla="*/ 2602229 h 2602229"/>
              <a:gd name="connsiteX4" fmla="*/ 6096 w 2314194"/>
              <a:gd name="connsiteY4" fmla="*/ 2602229 h 2602229"/>
              <a:gd name="connsiteX5" fmla="*/ 6096 w 2314194"/>
              <a:gd name="connsiteY5" fmla="*/ 12953 h 2602229"/>
              <a:gd name="connsiteX6" fmla="*/ 12954 w 2314194"/>
              <a:gd name="connsiteY6" fmla="*/ 6858 h 2602229"/>
              <a:gd name="connsiteX7" fmla="*/ 12954 w 2314194"/>
              <a:gd name="connsiteY7" fmla="*/ 12953 h 2602229"/>
              <a:gd name="connsiteX8" fmla="*/ 2301239 w 2314194"/>
              <a:gd name="connsiteY8" fmla="*/ 12953 h 2602229"/>
              <a:gd name="connsiteX9" fmla="*/ 2301239 w 2314194"/>
              <a:gd name="connsiteY9" fmla="*/ 6858 h 2602229"/>
              <a:gd name="connsiteX10" fmla="*/ 2307336 w 2314194"/>
              <a:gd name="connsiteY10" fmla="*/ 12953 h 2602229"/>
              <a:gd name="connsiteX11" fmla="*/ 2307336 w 2314194"/>
              <a:gd name="connsiteY11" fmla="*/ 2602229 h 2602229"/>
              <a:gd name="connsiteX12" fmla="*/ 2314194 w 2314194"/>
              <a:gd name="connsiteY12" fmla="*/ 2602229 h 2602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314194" h="2602229">
                <a:moveTo>
                  <a:pt x="2314194" y="2602229"/>
                </a:moveTo>
                <a:lnTo>
                  <a:pt x="2314194" y="0"/>
                </a:lnTo>
                <a:lnTo>
                  <a:pt x="0" y="0"/>
                </a:lnTo>
                <a:lnTo>
                  <a:pt x="0" y="2602229"/>
                </a:lnTo>
                <a:lnTo>
                  <a:pt x="6096" y="2602229"/>
                </a:lnTo>
                <a:lnTo>
                  <a:pt x="6096" y="12953"/>
                </a:lnTo>
                <a:lnTo>
                  <a:pt x="12954" y="6858"/>
                </a:lnTo>
                <a:lnTo>
                  <a:pt x="12954" y="12953"/>
                </a:lnTo>
                <a:lnTo>
                  <a:pt x="2301239" y="12953"/>
                </a:lnTo>
                <a:lnTo>
                  <a:pt x="2301239" y="6858"/>
                </a:lnTo>
                <a:lnTo>
                  <a:pt x="2307336" y="12953"/>
                </a:lnTo>
                <a:lnTo>
                  <a:pt x="2307336" y="2602229"/>
                </a:lnTo>
                <a:lnTo>
                  <a:pt x="2314194" y="2602229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106309" y="3893058"/>
            <a:ext cx="6858" cy="6096"/>
          </a:xfrm>
          <a:custGeom>
            <a:avLst/>
            <a:gdLst>
              <a:gd name="connsiteX0" fmla="*/ 6858 w 6858"/>
              <a:gd name="connsiteY0" fmla="*/ 6095 h 6096"/>
              <a:gd name="connsiteX1" fmla="*/ 6858 w 6858"/>
              <a:gd name="connsiteY1" fmla="*/ 0 h 6096"/>
              <a:gd name="connsiteX2" fmla="*/ 0 w 6858"/>
              <a:gd name="connsiteY2" fmla="*/ 6095 h 6096"/>
              <a:gd name="connsiteX3" fmla="*/ 6858 w 6858"/>
              <a:gd name="connsiteY3" fmla="*/ 6095 h 6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" h="6096">
                <a:moveTo>
                  <a:pt x="6858" y="6095"/>
                </a:moveTo>
                <a:lnTo>
                  <a:pt x="6858" y="0"/>
                </a:lnTo>
                <a:lnTo>
                  <a:pt x="0" y="6095"/>
                </a:lnTo>
                <a:lnTo>
                  <a:pt x="6858" y="609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06309" y="3899153"/>
            <a:ext cx="6858" cy="2577084"/>
          </a:xfrm>
          <a:custGeom>
            <a:avLst/>
            <a:gdLst>
              <a:gd name="connsiteX0" fmla="*/ 3429 w 6858"/>
              <a:gd name="connsiteY0" fmla="*/ 0 h 2577084"/>
              <a:gd name="connsiteX1" fmla="*/ 3429 w 6858"/>
              <a:gd name="connsiteY1" fmla="*/ 2577084 h 2577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58" h="2577084">
                <a:moveTo>
                  <a:pt x="3429" y="0"/>
                </a:moveTo>
                <a:lnTo>
                  <a:pt x="3429" y="2577084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06309" y="6476238"/>
            <a:ext cx="2301240" cy="12192"/>
          </a:xfrm>
          <a:custGeom>
            <a:avLst/>
            <a:gdLst>
              <a:gd name="connsiteX0" fmla="*/ 2301240 w 2301240"/>
              <a:gd name="connsiteY0" fmla="*/ 0 h 12192"/>
              <a:gd name="connsiteX1" fmla="*/ 0 w 2301240"/>
              <a:gd name="connsiteY1" fmla="*/ 0 h 12192"/>
              <a:gd name="connsiteX2" fmla="*/ 6858 w 2301240"/>
              <a:gd name="connsiteY2" fmla="*/ 6096 h 12192"/>
              <a:gd name="connsiteX3" fmla="*/ 6858 w 2301240"/>
              <a:gd name="connsiteY3" fmla="*/ 12191 h 12192"/>
              <a:gd name="connsiteX4" fmla="*/ 2295143 w 2301240"/>
              <a:gd name="connsiteY4" fmla="*/ 12191 h 12192"/>
              <a:gd name="connsiteX5" fmla="*/ 2295143 w 2301240"/>
              <a:gd name="connsiteY5" fmla="*/ 6096 h 12192"/>
              <a:gd name="connsiteX6" fmla="*/ 2301240 w 2301240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01240" h="12192">
                <a:moveTo>
                  <a:pt x="2301240" y="0"/>
                </a:moveTo>
                <a:lnTo>
                  <a:pt x="0" y="0"/>
                </a:lnTo>
                <a:lnTo>
                  <a:pt x="6858" y="6096"/>
                </a:lnTo>
                <a:lnTo>
                  <a:pt x="6858" y="12191"/>
                </a:lnTo>
                <a:lnTo>
                  <a:pt x="2295143" y="12191"/>
                </a:lnTo>
                <a:lnTo>
                  <a:pt x="2295143" y="6096"/>
                </a:lnTo>
                <a:lnTo>
                  <a:pt x="2301240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06309" y="6476238"/>
            <a:ext cx="6858" cy="12192"/>
          </a:xfrm>
          <a:custGeom>
            <a:avLst/>
            <a:gdLst>
              <a:gd name="connsiteX0" fmla="*/ 6858 w 6858"/>
              <a:gd name="connsiteY0" fmla="*/ 12191 h 12192"/>
              <a:gd name="connsiteX1" fmla="*/ 6858 w 6858"/>
              <a:gd name="connsiteY1" fmla="*/ 6096 h 12192"/>
              <a:gd name="connsiteX2" fmla="*/ 0 w 6858"/>
              <a:gd name="connsiteY2" fmla="*/ 0 h 12192"/>
              <a:gd name="connsiteX3" fmla="*/ 0 w 6858"/>
              <a:gd name="connsiteY3" fmla="*/ 12191 h 12192"/>
              <a:gd name="connsiteX4" fmla="*/ 6858 w 6858"/>
              <a:gd name="connsiteY4" fmla="*/ 12191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" h="12192">
                <a:moveTo>
                  <a:pt x="6858" y="12191"/>
                </a:moveTo>
                <a:lnTo>
                  <a:pt x="6858" y="6096"/>
                </a:lnTo>
                <a:lnTo>
                  <a:pt x="0" y="0"/>
                </a:lnTo>
                <a:lnTo>
                  <a:pt x="0" y="12191"/>
                </a:lnTo>
                <a:lnTo>
                  <a:pt x="6858" y="12191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01453" y="3893058"/>
            <a:ext cx="6096" cy="6096"/>
          </a:xfrm>
          <a:custGeom>
            <a:avLst/>
            <a:gdLst>
              <a:gd name="connsiteX0" fmla="*/ 6096 w 6096"/>
              <a:gd name="connsiteY0" fmla="*/ 6095 h 6096"/>
              <a:gd name="connsiteX1" fmla="*/ 0 w 6096"/>
              <a:gd name="connsiteY1" fmla="*/ 0 h 6096"/>
              <a:gd name="connsiteX2" fmla="*/ 0 w 6096"/>
              <a:gd name="connsiteY2" fmla="*/ 6095 h 6096"/>
              <a:gd name="connsiteX3" fmla="*/ 6096 w 6096"/>
              <a:gd name="connsiteY3" fmla="*/ 6095 h 6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96" h="6096">
                <a:moveTo>
                  <a:pt x="6096" y="6095"/>
                </a:moveTo>
                <a:lnTo>
                  <a:pt x="0" y="0"/>
                </a:lnTo>
                <a:lnTo>
                  <a:pt x="0" y="6095"/>
                </a:lnTo>
                <a:lnTo>
                  <a:pt x="6096" y="609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401453" y="3899153"/>
            <a:ext cx="6096" cy="2577084"/>
          </a:xfrm>
          <a:custGeom>
            <a:avLst/>
            <a:gdLst>
              <a:gd name="connsiteX0" fmla="*/ 3047 w 6096"/>
              <a:gd name="connsiteY0" fmla="*/ 0 h 2577084"/>
              <a:gd name="connsiteX1" fmla="*/ 3047 w 6096"/>
              <a:gd name="connsiteY1" fmla="*/ 2577084 h 2577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96" h="2577084">
                <a:moveTo>
                  <a:pt x="3047" y="0"/>
                </a:moveTo>
                <a:lnTo>
                  <a:pt x="3047" y="2577084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401453" y="6476238"/>
            <a:ext cx="6096" cy="12192"/>
          </a:xfrm>
          <a:custGeom>
            <a:avLst/>
            <a:gdLst>
              <a:gd name="connsiteX0" fmla="*/ 6096 w 6096"/>
              <a:gd name="connsiteY0" fmla="*/ 12191 h 12192"/>
              <a:gd name="connsiteX1" fmla="*/ 6096 w 6096"/>
              <a:gd name="connsiteY1" fmla="*/ 0 h 12192"/>
              <a:gd name="connsiteX2" fmla="*/ 0 w 6096"/>
              <a:gd name="connsiteY2" fmla="*/ 6096 h 12192"/>
              <a:gd name="connsiteX3" fmla="*/ 0 w 6096"/>
              <a:gd name="connsiteY3" fmla="*/ 12191 h 12192"/>
              <a:gd name="connsiteX4" fmla="*/ 6096 w 6096"/>
              <a:gd name="connsiteY4" fmla="*/ 12191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" h="12192">
                <a:moveTo>
                  <a:pt x="6096" y="12191"/>
                </a:moveTo>
                <a:lnTo>
                  <a:pt x="6096" y="0"/>
                </a:lnTo>
                <a:lnTo>
                  <a:pt x="0" y="6096"/>
                </a:lnTo>
                <a:lnTo>
                  <a:pt x="0" y="12191"/>
                </a:lnTo>
                <a:lnTo>
                  <a:pt x="6096" y="12191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765689" y="3893058"/>
            <a:ext cx="3163823" cy="2589276"/>
          </a:xfrm>
          <a:custGeom>
            <a:avLst/>
            <a:gdLst>
              <a:gd name="connsiteX0" fmla="*/ 0 w 3163823"/>
              <a:gd name="connsiteY0" fmla="*/ 0 h 2589276"/>
              <a:gd name="connsiteX1" fmla="*/ 0 w 3163823"/>
              <a:gd name="connsiteY1" fmla="*/ 2589276 h 2589276"/>
              <a:gd name="connsiteX2" fmla="*/ 3163823 w 3163823"/>
              <a:gd name="connsiteY2" fmla="*/ 2589276 h 2589276"/>
              <a:gd name="connsiteX3" fmla="*/ 3163823 w 3163823"/>
              <a:gd name="connsiteY3" fmla="*/ 0 h 2589276"/>
              <a:gd name="connsiteX4" fmla="*/ 0 w 3163823"/>
              <a:gd name="connsiteY4" fmla="*/ 0 h 2589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63823" h="2589276">
                <a:moveTo>
                  <a:pt x="0" y="0"/>
                </a:moveTo>
                <a:lnTo>
                  <a:pt x="0" y="2589276"/>
                </a:lnTo>
                <a:lnTo>
                  <a:pt x="3163823" y="2589276"/>
                </a:lnTo>
                <a:lnTo>
                  <a:pt x="3163823" y="0"/>
                </a:lnTo>
                <a:lnTo>
                  <a:pt x="0" y="0"/>
                </a:lnTo>
              </a:path>
            </a:pathLst>
          </a:custGeom>
          <a:solidFill>
            <a:srgbClr val="99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759580" y="3886200"/>
            <a:ext cx="3176015" cy="2602229"/>
          </a:xfrm>
          <a:custGeom>
            <a:avLst/>
            <a:gdLst>
              <a:gd name="connsiteX0" fmla="*/ 3176015 w 3176015"/>
              <a:gd name="connsiteY0" fmla="*/ 2602229 h 2602229"/>
              <a:gd name="connsiteX1" fmla="*/ 3176015 w 3176015"/>
              <a:gd name="connsiteY1" fmla="*/ 0 h 2602229"/>
              <a:gd name="connsiteX2" fmla="*/ 0 w 3176015"/>
              <a:gd name="connsiteY2" fmla="*/ 0 h 2602229"/>
              <a:gd name="connsiteX3" fmla="*/ 0 w 3176015"/>
              <a:gd name="connsiteY3" fmla="*/ 2602229 h 2602229"/>
              <a:gd name="connsiteX4" fmla="*/ 6096 w 3176015"/>
              <a:gd name="connsiteY4" fmla="*/ 2602229 h 2602229"/>
              <a:gd name="connsiteX5" fmla="*/ 6096 w 3176015"/>
              <a:gd name="connsiteY5" fmla="*/ 12953 h 2602229"/>
              <a:gd name="connsiteX6" fmla="*/ 12953 w 3176015"/>
              <a:gd name="connsiteY6" fmla="*/ 6858 h 2602229"/>
              <a:gd name="connsiteX7" fmla="*/ 12953 w 3176015"/>
              <a:gd name="connsiteY7" fmla="*/ 12953 h 2602229"/>
              <a:gd name="connsiteX8" fmla="*/ 3163062 w 3176015"/>
              <a:gd name="connsiteY8" fmla="*/ 12953 h 2602229"/>
              <a:gd name="connsiteX9" fmla="*/ 3163062 w 3176015"/>
              <a:gd name="connsiteY9" fmla="*/ 6858 h 2602229"/>
              <a:gd name="connsiteX10" fmla="*/ 3169920 w 3176015"/>
              <a:gd name="connsiteY10" fmla="*/ 12953 h 2602229"/>
              <a:gd name="connsiteX11" fmla="*/ 3169920 w 3176015"/>
              <a:gd name="connsiteY11" fmla="*/ 2602229 h 2602229"/>
              <a:gd name="connsiteX12" fmla="*/ 3176015 w 3176015"/>
              <a:gd name="connsiteY12" fmla="*/ 2602229 h 2602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176015" h="2602229">
                <a:moveTo>
                  <a:pt x="3176015" y="2602229"/>
                </a:moveTo>
                <a:lnTo>
                  <a:pt x="3176015" y="0"/>
                </a:lnTo>
                <a:lnTo>
                  <a:pt x="0" y="0"/>
                </a:lnTo>
                <a:lnTo>
                  <a:pt x="0" y="2602229"/>
                </a:lnTo>
                <a:lnTo>
                  <a:pt x="6096" y="2602229"/>
                </a:lnTo>
                <a:lnTo>
                  <a:pt x="6096" y="12953"/>
                </a:lnTo>
                <a:lnTo>
                  <a:pt x="12953" y="6858"/>
                </a:lnTo>
                <a:lnTo>
                  <a:pt x="12953" y="12953"/>
                </a:lnTo>
                <a:lnTo>
                  <a:pt x="3163062" y="12953"/>
                </a:lnTo>
                <a:lnTo>
                  <a:pt x="3163062" y="6858"/>
                </a:lnTo>
                <a:lnTo>
                  <a:pt x="3169920" y="12953"/>
                </a:lnTo>
                <a:lnTo>
                  <a:pt x="3169920" y="2602229"/>
                </a:lnTo>
                <a:lnTo>
                  <a:pt x="3176015" y="2602229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765689" y="3893058"/>
            <a:ext cx="6858" cy="6096"/>
          </a:xfrm>
          <a:custGeom>
            <a:avLst/>
            <a:gdLst>
              <a:gd name="connsiteX0" fmla="*/ 6858 w 6858"/>
              <a:gd name="connsiteY0" fmla="*/ 6095 h 6096"/>
              <a:gd name="connsiteX1" fmla="*/ 6858 w 6858"/>
              <a:gd name="connsiteY1" fmla="*/ 0 h 6096"/>
              <a:gd name="connsiteX2" fmla="*/ 0 w 6858"/>
              <a:gd name="connsiteY2" fmla="*/ 6095 h 6096"/>
              <a:gd name="connsiteX3" fmla="*/ 6858 w 6858"/>
              <a:gd name="connsiteY3" fmla="*/ 6095 h 6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" h="6096">
                <a:moveTo>
                  <a:pt x="6858" y="6095"/>
                </a:moveTo>
                <a:lnTo>
                  <a:pt x="6858" y="0"/>
                </a:lnTo>
                <a:lnTo>
                  <a:pt x="0" y="6095"/>
                </a:lnTo>
                <a:lnTo>
                  <a:pt x="6858" y="609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765689" y="3899153"/>
            <a:ext cx="6858" cy="2577084"/>
          </a:xfrm>
          <a:custGeom>
            <a:avLst/>
            <a:gdLst>
              <a:gd name="connsiteX0" fmla="*/ 3429 w 6858"/>
              <a:gd name="connsiteY0" fmla="*/ 0 h 2577084"/>
              <a:gd name="connsiteX1" fmla="*/ 3429 w 6858"/>
              <a:gd name="connsiteY1" fmla="*/ 2577084 h 2577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58" h="2577084">
                <a:moveTo>
                  <a:pt x="3429" y="0"/>
                </a:moveTo>
                <a:lnTo>
                  <a:pt x="3429" y="2577084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765677" y="6476238"/>
            <a:ext cx="3163823" cy="12192"/>
          </a:xfrm>
          <a:custGeom>
            <a:avLst/>
            <a:gdLst>
              <a:gd name="connsiteX0" fmla="*/ 3163823 w 3163823"/>
              <a:gd name="connsiteY0" fmla="*/ 0 h 12192"/>
              <a:gd name="connsiteX1" fmla="*/ 0 w 3163823"/>
              <a:gd name="connsiteY1" fmla="*/ 0 h 12192"/>
              <a:gd name="connsiteX2" fmla="*/ 6857 w 3163823"/>
              <a:gd name="connsiteY2" fmla="*/ 6096 h 12192"/>
              <a:gd name="connsiteX3" fmla="*/ 6857 w 3163823"/>
              <a:gd name="connsiteY3" fmla="*/ 12191 h 12192"/>
              <a:gd name="connsiteX4" fmla="*/ 3156966 w 3163823"/>
              <a:gd name="connsiteY4" fmla="*/ 12191 h 12192"/>
              <a:gd name="connsiteX5" fmla="*/ 3156966 w 3163823"/>
              <a:gd name="connsiteY5" fmla="*/ 6096 h 12192"/>
              <a:gd name="connsiteX6" fmla="*/ 3163823 w 3163823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63823" h="12192">
                <a:moveTo>
                  <a:pt x="3163823" y="0"/>
                </a:moveTo>
                <a:lnTo>
                  <a:pt x="0" y="0"/>
                </a:lnTo>
                <a:lnTo>
                  <a:pt x="6857" y="6096"/>
                </a:lnTo>
                <a:lnTo>
                  <a:pt x="6857" y="12191"/>
                </a:lnTo>
                <a:lnTo>
                  <a:pt x="3156966" y="12191"/>
                </a:lnTo>
                <a:lnTo>
                  <a:pt x="3156966" y="6096"/>
                </a:lnTo>
                <a:lnTo>
                  <a:pt x="3163823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765689" y="6476238"/>
            <a:ext cx="6858" cy="12192"/>
          </a:xfrm>
          <a:custGeom>
            <a:avLst/>
            <a:gdLst>
              <a:gd name="connsiteX0" fmla="*/ 6858 w 6858"/>
              <a:gd name="connsiteY0" fmla="*/ 12191 h 12192"/>
              <a:gd name="connsiteX1" fmla="*/ 6858 w 6858"/>
              <a:gd name="connsiteY1" fmla="*/ 6096 h 12192"/>
              <a:gd name="connsiteX2" fmla="*/ 0 w 6858"/>
              <a:gd name="connsiteY2" fmla="*/ 0 h 12192"/>
              <a:gd name="connsiteX3" fmla="*/ 0 w 6858"/>
              <a:gd name="connsiteY3" fmla="*/ 12191 h 12192"/>
              <a:gd name="connsiteX4" fmla="*/ 6858 w 6858"/>
              <a:gd name="connsiteY4" fmla="*/ 12191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" h="12192">
                <a:moveTo>
                  <a:pt x="6858" y="12191"/>
                </a:moveTo>
                <a:lnTo>
                  <a:pt x="6858" y="6096"/>
                </a:lnTo>
                <a:lnTo>
                  <a:pt x="0" y="0"/>
                </a:lnTo>
                <a:lnTo>
                  <a:pt x="0" y="12191"/>
                </a:lnTo>
                <a:lnTo>
                  <a:pt x="6858" y="12191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922643" y="3893058"/>
            <a:ext cx="6857" cy="6096"/>
          </a:xfrm>
          <a:custGeom>
            <a:avLst/>
            <a:gdLst>
              <a:gd name="connsiteX0" fmla="*/ 6857 w 6857"/>
              <a:gd name="connsiteY0" fmla="*/ 6095 h 6096"/>
              <a:gd name="connsiteX1" fmla="*/ 0 w 6857"/>
              <a:gd name="connsiteY1" fmla="*/ 0 h 6096"/>
              <a:gd name="connsiteX2" fmla="*/ 0 w 6857"/>
              <a:gd name="connsiteY2" fmla="*/ 6095 h 6096"/>
              <a:gd name="connsiteX3" fmla="*/ 6857 w 6857"/>
              <a:gd name="connsiteY3" fmla="*/ 6095 h 6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7" h="6096">
                <a:moveTo>
                  <a:pt x="6857" y="6095"/>
                </a:moveTo>
                <a:lnTo>
                  <a:pt x="0" y="0"/>
                </a:lnTo>
                <a:lnTo>
                  <a:pt x="0" y="6095"/>
                </a:lnTo>
                <a:lnTo>
                  <a:pt x="6857" y="609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922655" y="3899153"/>
            <a:ext cx="6857" cy="2577084"/>
          </a:xfrm>
          <a:custGeom>
            <a:avLst/>
            <a:gdLst>
              <a:gd name="connsiteX0" fmla="*/ 3428 w 6857"/>
              <a:gd name="connsiteY0" fmla="*/ 0 h 2577084"/>
              <a:gd name="connsiteX1" fmla="*/ 3428 w 6857"/>
              <a:gd name="connsiteY1" fmla="*/ 2577084 h 2577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57" h="2577084">
                <a:moveTo>
                  <a:pt x="3428" y="0"/>
                </a:moveTo>
                <a:lnTo>
                  <a:pt x="3428" y="2577084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922643" y="6476238"/>
            <a:ext cx="6857" cy="12192"/>
          </a:xfrm>
          <a:custGeom>
            <a:avLst/>
            <a:gdLst>
              <a:gd name="connsiteX0" fmla="*/ 6857 w 6857"/>
              <a:gd name="connsiteY0" fmla="*/ 12191 h 12192"/>
              <a:gd name="connsiteX1" fmla="*/ 6857 w 6857"/>
              <a:gd name="connsiteY1" fmla="*/ 0 h 12192"/>
              <a:gd name="connsiteX2" fmla="*/ 0 w 6857"/>
              <a:gd name="connsiteY2" fmla="*/ 6096 h 12192"/>
              <a:gd name="connsiteX3" fmla="*/ 0 w 6857"/>
              <a:gd name="connsiteY3" fmla="*/ 12191 h 12192"/>
              <a:gd name="connsiteX4" fmla="*/ 6857 w 6857"/>
              <a:gd name="connsiteY4" fmla="*/ 12191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7" h="12192">
                <a:moveTo>
                  <a:pt x="6857" y="12191"/>
                </a:moveTo>
                <a:lnTo>
                  <a:pt x="6857" y="0"/>
                </a:lnTo>
                <a:lnTo>
                  <a:pt x="0" y="6096"/>
                </a:lnTo>
                <a:lnTo>
                  <a:pt x="0" y="12191"/>
                </a:lnTo>
                <a:lnTo>
                  <a:pt x="6857" y="12191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216013" y="3893058"/>
            <a:ext cx="2445257" cy="2589276"/>
          </a:xfrm>
          <a:custGeom>
            <a:avLst/>
            <a:gdLst>
              <a:gd name="connsiteX0" fmla="*/ 0 w 2445257"/>
              <a:gd name="connsiteY0" fmla="*/ 0 h 2589276"/>
              <a:gd name="connsiteX1" fmla="*/ 0 w 2445257"/>
              <a:gd name="connsiteY1" fmla="*/ 2589276 h 2589276"/>
              <a:gd name="connsiteX2" fmla="*/ 2445257 w 2445257"/>
              <a:gd name="connsiteY2" fmla="*/ 2589276 h 2589276"/>
              <a:gd name="connsiteX3" fmla="*/ 2445257 w 2445257"/>
              <a:gd name="connsiteY3" fmla="*/ 0 h 2589276"/>
              <a:gd name="connsiteX4" fmla="*/ 0 w 2445257"/>
              <a:gd name="connsiteY4" fmla="*/ 0 h 2589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5257" h="2589276">
                <a:moveTo>
                  <a:pt x="0" y="0"/>
                </a:moveTo>
                <a:lnTo>
                  <a:pt x="0" y="2589276"/>
                </a:lnTo>
                <a:lnTo>
                  <a:pt x="2445257" y="2589276"/>
                </a:lnTo>
                <a:lnTo>
                  <a:pt x="2445257" y="0"/>
                </a:lnTo>
                <a:lnTo>
                  <a:pt x="0" y="0"/>
                </a:lnTo>
              </a:path>
            </a:pathLst>
          </a:custGeom>
          <a:solidFill>
            <a:srgbClr val="99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7209167" y="3886200"/>
            <a:ext cx="2458973" cy="2602229"/>
          </a:xfrm>
          <a:custGeom>
            <a:avLst/>
            <a:gdLst>
              <a:gd name="connsiteX0" fmla="*/ 2458973 w 2458973"/>
              <a:gd name="connsiteY0" fmla="*/ 2602229 h 2602229"/>
              <a:gd name="connsiteX1" fmla="*/ 2458973 w 2458973"/>
              <a:gd name="connsiteY1" fmla="*/ 0 h 2602229"/>
              <a:gd name="connsiteX2" fmla="*/ 0 w 2458973"/>
              <a:gd name="connsiteY2" fmla="*/ 0 h 2602229"/>
              <a:gd name="connsiteX3" fmla="*/ 0 w 2458973"/>
              <a:gd name="connsiteY3" fmla="*/ 2602229 h 2602229"/>
              <a:gd name="connsiteX4" fmla="*/ 6857 w 2458973"/>
              <a:gd name="connsiteY4" fmla="*/ 2602229 h 2602229"/>
              <a:gd name="connsiteX5" fmla="*/ 6857 w 2458973"/>
              <a:gd name="connsiteY5" fmla="*/ 12953 h 2602229"/>
              <a:gd name="connsiteX6" fmla="*/ 12954 w 2458973"/>
              <a:gd name="connsiteY6" fmla="*/ 6858 h 2602229"/>
              <a:gd name="connsiteX7" fmla="*/ 12954 w 2458973"/>
              <a:gd name="connsiteY7" fmla="*/ 12953 h 2602229"/>
              <a:gd name="connsiteX8" fmla="*/ 2446019 w 2458973"/>
              <a:gd name="connsiteY8" fmla="*/ 12953 h 2602229"/>
              <a:gd name="connsiteX9" fmla="*/ 2446019 w 2458973"/>
              <a:gd name="connsiteY9" fmla="*/ 6858 h 2602229"/>
              <a:gd name="connsiteX10" fmla="*/ 2452116 w 2458973"/>
              <a:gd name="connsiteY10" fmla="*/ 12953 h 2602229"/>
              <a:gd name="connsiteX11" fmla="*/ 2452116 w 2458973"/>
              <a:gd name="connsiteY11" fmla="*/ 2602229 h 2602229"/>
              <a:gd name="connsiteX12" fmla="*/ 2458973 w 2458973"/>
              <a:gd name="connsiteY12" fmla="*/ 2602229 h 2602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58973" h="2602229">
                <a:moveTo>
                  <a:pt x="2458973" y="2602229"/>
                </a:moveTo>
                <a:lnTo>
                  <a:pt x="2458973" y="0"/>
                </a:lnTo>
                <a:lnTo>
                  <a:pt x="0" y="0"/>
                </a:lnTo>
                <a:lnTo>
                  <a:pt x="0" y="2602229"/>
                </a:lnTo>
                <a:lnTo>
                  <a:pt x="6857" y="2602229"/>
                </a:lnTo>
                <a:lnTo>
                  <a:pt x="6857" y="12953"/>
                </a:lnTo>
                <a:lnTo>
                  <a:pt x="12954" y="6858"/>
                </a:lnTo>
                <a:lnTo>
                  <a:pt x="12954" y="12953"/>
                </a:lnTo>
                <a:lnTo>
                  <a:pt x="2446019" y="12953"/>
                </a:lnTo>
                <a:lnTo>
                  <a:pt x="2446019" y="6858"/>
                </a:lnTo>
                <a:lnTo>
                  <a:pt x="2452116" y="12953"/>
                </a:lnTo>
                <a:lnTo>
                  <a:pt x="2452116" y="2602229"/>
                </a:lnTo>
                <a:lnTo>
                  <a:pt x="2458973" y="2602229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216025" y="3893058"/>
            <a:ext cx="6096" cy="6096"/>
          </a:xfrm>
          <a:custGeom>
            <a:avLst/>
            <a:gdLst>
              <a:gd name="connsiteX0" fmla="*/ 6096 w 6096"/>
              <a:gd name="connsiteY0" fmla="*/ 6095 h 6096"/>
              <a:gd name="connsiteX1" fmla="*/ 6096 w 6096"/>
              <a:gd name="connsiteY1" fmla="*/ 0 h 6096"/>
              <a:gd name="connsiteX2" fmla="*/ 0 w 6096"/>
              <a:gd name="connsiteY2" fmla="*/ 6095 h 6096"/>
              <a:gd name="connsiteX3" fmla="*/ 6096 w 6096"/>
              <a:gd name="connsiteY3" fmla="*/ 6095 h 6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96" h="6096">
                <a:moveTo>
                  <a:pt x="6096" y="6095"/>
                </a:moveTo>
                <a:lnTo>
                  <a:pt x="6096" y="0"/>
                </a:lnTo>
                <a:lnTo>
                  <a:pt x="0" y="6095"/>
                </a:lnTo>
                <a:lnTo>
                  <a:pt x="6096" y="609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7216013" y="3899153"/>
            <a:ext cx="6096" cy="2577084"/>
          </a:xfrm>
          <a:custGeom>
            <a:avLst/>
            <a:gdLst>
              <a:gd name="connsiteX0" fmla="*/ 3048 w 6096"/>
              <a:gd name="connsiteY0" fmla="*/ 0 h 2577084"/>
              <a:gd name="connsiteX1" fmla="*/ 3048 w 6096"/>
              <a:gd name="connsiteY1" fmla="*/ 2577084 h 2577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96" h="2577084">
                <a:moveTo>
                  <a:pt x="3048" y="0"/>
                </a:moveTo>
                <a:lnTo>
                  <a:pt x="3048" y="2577084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216013" y="6476238"/>
            <a:ext cx="2445257" cy="12192"/>
          </a:xfrm>
          <a:custGeom>
            <a:avLst/>
            <a:gdLst>
              <a:gd name="connsiteX0" fmla="*/ 2445257 w 2445257"/>
              <a:gd name="connsiteY0" fmla="*/ 0 h 12192"/>
              <a:gd name="connsiteX1" fmla="*/ 0 w 2445257"/>
              <a:gd name="connsiteY1" fmla="*/ 0 h 12192"/>
              <a:gd name="connsiteX2" fmla="*/ 6095 w 2445257"/>
              <a:gd name="connsiteY2" fmla="*/ 6096 h 12192"/>
              <a:gd name="connsiteX3" fmla="*/ 6095 w 2445257"/>
              <a:gd name="connsiteY3" fmla="*/ 12191 h 12192"/>
              <a:gd name="connsiteX4" fmla="*/ 2439161 w 2445257"/>
              <a:gd name="connsiteY4" fmla="*/ 12191 h 12192"/>
              <a:gd name="connsiteX5" fmla="*/ 2439161 w 2445257"/>
              <a:gd name="connsiteY5" fmla="*/ 6096 h 12192"/>
              <a:gd name="connsiteX6" fmla="*/ 2445257 w 2445257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5257" h="12192">
                <a:moveTo>
                  <a:pt x="2445257" y="0"/>
                </a:moveTo>
                <a:lnTo>
                  <a:pt x="0" y="0"/>
                </a:lnTo>
                <a:lnTo>
                  <a:pt x="6095" y="6096"/>
                </a:lnTo>
                <a:lnTo>
                  <a:pt x="6095" y="12191"/>
                </a:lnTo>
                <a:lnTo>
                  <a:pt x="2439161" y="12191"/>
                </a:lnTo>
                <a:lnTo>
                  <a:pt x="2439161" y="6096"/>
                </a:lnTo>
                <a:lnTo>
                  <a:pt x="2445257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216025" y="6476238"/>
            <a:ext cx="6096" cy="12192"/>
          </a:xfrm>
          <a:custGeom>
            <a:avLst/>
            <a:gdLst>
              <a:gd name="connsiteX0" fmla="*/ 6096 w 6096"/>
              <a:gd name="connsiteY0" fmla="*/ 12191 h 12192"/>
              <a:gd name="connsiteX1" fmla="*/ 6096 w 6096"/>
              <a:gd name="connsiteY1" fmla="*/ 6096 h 12192"/>
              <a:gd name="connsiteX2" fmla="*/ 0 w 6096"/>
              <a:gd name="connsiteY2" fmla="*/ 0 h 12192"/>
              <a:gd name="connsiteX3" fmla="*/ 0 w 6096"/>
              <a:gd name="connsiteY3" fmla="*/ 12191 h 12192"/>
              <a:gd name="connsiteX4" fmla="*/ 6096 w 6096"/>
              <a:gd name="connsiteY4" fmla="*/ 12191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" h="12192">
                <a:moveTo>
                  <a:pt x="6096" y="12191"/>
                </a:moveTo>
                <a:lnTo>
                  <a:pt x="6096" y="6096"/>
                </a:lnTo>
                <a:lnTo>
                  <a:pt x="0" y="0"/>
                </a:lnTo>
                <a:lnTo>
                  <a:pt x="0" y="12191"/>
                </a:lnTo>
                <a:lnTo>
                  <a:pt x="6096" y="12191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9655175" y="3893058"/>
            <a:ext cx="6095" cy="6096"/>
          </a:xfrm>
          <a:custGeom>
            <a:avLst/>
            <a:gdLst>
              <a:gd name="connsiteX0" fmla="*/ 6095 w 6095"/>
              <a:gd name="connsiteY0" fmla="*/ 6095 h 6096"/>
              <a:gd name="connsiteX1" fmla="*/ 0 w 6095"/>
              <a:gd name="connsiteY1" fmla="*/ 0 h 6096"/>
              <a:gd name="connsiteX2" fmla="*/ 0 w 6095"/>
              <a:gd name="connsiteY2" fmla="*/ 6095 h 6096"/>
              <a:gd name="connsiteX3" fmla="*/ 6095 w 6095"/>
              <a:gd name="connsiteY3" fmla="*/ 6095 h 6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095" h="6096">
                <a:moveTo>
                  <a:pt x="6095" y="6095"/>
                </a:moveTo>
                <a:lnTo>
                  <a:pt x="0" y="0"/>
                </a:lnTo>
                <a:lnTo>
                  <a:pt x="0" y="6095"/>
                </a:lnTo>
                <a:lnTo>
                  <a:pt x="6095" y="6095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9655175" y="3899153"/>
            <a:ext cx="6095" cy="2577084"/>
          </a:xfrm>
          <a:custGeom>
            <a:avLst/>
            <a:gdLst>
              <a:gd name="connsiteX0" fmla="*/ 3047 w 6095"/>
              <a:gd name="connsiteY0" fmla="*/ 0 h 2577084"/>
              <a:gd name="connsiteX1" fmla="*/ 3047 w 6095"/>
              <a:gd name="connsiteY1" fmla="*/ 2577084 h 2577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95" h="2577084">
                <a:moveTo>
                  <a:pt x="3047" y="0"/>
                </a:moveTo>
                <a:lnTo>
                  <a:pt x="3047" y="2577084"/>
                </a:lnTo>
              </a:path>
            </a:pathLst>
          </a:custGeom>
          <a:ln w="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9655175" y="6476238"/>
            <a:ext cx="6095" cy="12192"/>
          </a:xfrm>
          <a:custGeom>
            <a:avLst/>
            <a:gdLst>
              <a:gd name="connsiteX0" fmla="*/ 6095 w 6095"/>
              <a:gd name="connsiteY0" fmla="*/ 12191 h 12192"/>
              <a:gd name="connsiteX1" fmla="*/ 6095 w 6095"/>
              <a:gd name="connsiteY1" fmla="*/ 0 h 12192"/>
              <a:gd name="connsiteX2" fmla="*/ 0 w 6095"/>
              <a:gd name="connsiteY2" fmla="*/ 6096 h 12192"/>
              <a:gd name="connsiteX3" fmla="*/ 0 w 6095"/>
              <a:gd name="connsiteY3" fmla="*/ 12191 h 12192"/>
              <a:gd name="connsiteX4" fmla="*/ 6095 w 6095"/>
              <a:gd name="connsiteY4" fmla="*/ 12191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5" h="12192">
                <a:moveTo>
                  <a:pt x="6095" y="12191"/>
                </a:moveTo>
                <a:lnTo>
                  <a:pt x="6095" y="0"/>
                </a:lnTo>
                <a:lnTo>
                  <a:pt x="0" y="6096"/>
                </a:lnTo>
                <a:lnTo>
                  <a:pt x="0" y="12191"/>
                </a:lnTo>
                <a:lnTo>
                  <a:pt x="6095" y="12191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82700" y="3238500"/>
            <a:ext cx="2946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国际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米原器</a:t>
            </a:r>
          </a:p>
          <a:p>
            <a:pPr>
              <a:lnSpc>
                <a:spcPts val="1900"/>
              </a:lnSpc>
              <a:tabLst>
                <a:tab pos="965200" algn="l"/>
              </a:tabLst>
            </a:pP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摄氏度时两端的两条刻线间距离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4610100" y="3238500"/>
            <a:ext cx="2451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国际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千克原器</a:t>
            </a:r>
          </a:p>
          <a:p>
            <a:pPr>
              <a:lnSpc>
                <a:spcPts val="1900"/>
              </a:lnSpc>
              <a:tabLst>
                <a:tab pos="622300" algn="l"/>
              </a:tabLst>
            </a:pP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4℃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时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立方分米纯水的质量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91400" y="3238500"/>
            <a:ext cx="1981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err="1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国际计量局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err="1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巴黎</a:t>
            </a:r>
            <a:endParaRPr lang="en-US" altLang="zh-CN" sz="1595" dirty="0" smtClean="0">
              <a:solidFill>
                <a:srgbClr val="000000"/>
              </a:solidFill>
              <a:latin typeface="Microsoft JhengHei" pitchFamily="18" charset="0"/>
              <a:cs typeface="Microsoft JhengHei" pitchFamily="18" charset="0"/>
            </a:endParaRPr>
          </a:p>
          <a:p>
            <a:pPr>
              <a:lnSpc>
                <a:spcPts val="1900"/>
              </a:lnSpc>
              <a:tabLst>
                <a:tab pos="5080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桑特－克鲁德公园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193800" y="3987800"/>
            <a:ext cx="21082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FF3300"/>
                </a:solidFill>
                <a:latin typeface="Microsoft JhengHei" pitchFamily="18" charset="0"/>
                <a:cs typeface="Microsoft JhengHei" pitchFamily="18" charset="0"/>
              </a:rPr>
              <a:t>米制单位的扩充。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根据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两通电导线之间产生的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作用力而定义的电流单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位安培；根据地球围绕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太阳的转动周期而确定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的时间单位秒它们形成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了一种基于所谓自然不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变的米制，并成为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国际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单位制的基础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3848100" y="3987800"/>
            <a:ext cx="29845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FF3300"/>
                </a:solidFill>
                <a:latin typeface="Microsoft JhengHei" pitchFamily="18" charset="0"/>
                <a:cs typeface="Microsoft JhengHei" pitchFamily="18" charset="0"/>
              </a:rPr>
              <a:t>米制单位的改进。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1892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年，美籍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德裔科学家阿尔伯特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迈克尔逊第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一次用镉红外波长以干涉法测量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了国际米原器，它的精度比法国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的档案米原器的精度提高了一百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倍，干涉仪的使用使长度计量得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到了一大突破，大大促进了计量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科学的发展，从而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结束了国际间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使用了</a:t>
            </a:r>
            <a:r>
              <a:rPr lang="en-US" altLang="zh-CN" sz="1595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en-US" altLang="zh-CN" sz="1595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多年的长度实物基准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7302500" y="3987800"/>
            <a:ext cx="22479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FF3300"/>
                </a:solidFill>
                <a:latin typeface="Microsoft JhengHei" pitchFamily="18" charset="0"/>
                <a:cs typeface="Microsoft JhengHei" pitchFamily="18" charset="0"/>
              </a:rPr>
              <a:t>米制单位制的延伸。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随着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科学技术和工业的发展，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人们在各个领域又先后制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定了一些以米制为基础的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单位制，例如：物理学中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厘米克秒制；工程技术的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米千克秒制和米千克力秒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制；电磁学中静电制，高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斯制等。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295400" y="495300"/>
            <a:ext cx="7493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/>
            </a:pP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—经典计量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93400" cy="755929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55700" y="1879600"/>
            <a:ext cx="2882900" cy="477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社会背景：第二次世界</a:t>
            </a:r>
          </a:p>
          <a:p>
            <a:pPr>
              <a:lnSpc>
                <a:spcPts val="28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大战后，全球经济快速发</a:t>
            </a:r>
          </a:p>
          <a:p>
            <a:pPr>
              <a:lnSpc>
                <a:spcPts val="29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展，技术变化日新月异。</a:t>
            </a:r>
          </a:p>
          <a:p>
            <a:pPr>
              <a:lnSpc>
                <a:spcPts val="37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标志：由以经典理论为</a:t>
            </a:r>
          </a:p>
          <a:p>
            <a:pPr>
              <a:lnSpc>
                <a:spcPts val="28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基础转为以量子理论为基</a:t>
            </a:r>
          </a:p>
          <a:p>
            <a:pPr>
              <a:lnSpc>
                <a:spcPts val="29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础，</a:t>
            </a:r>
            <a:r>
              <a:rPr lang="en-US" altLang="zh-CN" sz="19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由宏观实物基准转为</a:t>
            </a:r>
          </a:p>
          <a:p>
            <a:pPr>
              <a:lnSpc>
                <a:spcPts val="29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微观量子基准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；</a:t>
            </a:r>
          </a:p>
          <a:p>
            <a:pPr>
              <a:lnSpc>
                <a:spcPts val="37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特点：参量之间的互相</a:t>
            </a:r>
          </a:p>
          <a:p>
            <a:pPr>
              <a:lnSpc>
                <a:spcPts val="28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渗透，检测方法与设备的</a:t>
            </a:r>
          </a:p>
          <a:p>
            <a:pPr>
              <a:lnSpc>
                <a:spcPts val="29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光、机、电结合。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54000" algn="l"/>
              </a:tabLst>
            </a:pPr>
            <a:r>
              <a:rPr lang="en-US" altLang="zh-CN" sz="1997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典型案例</a:t>
            </a:r>
          </a:p>
          <a:p>
            <a:pPr>
              <a:lnSpc>
                <a:spcPts val="27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国际单位制的形成</a:t>
            </a:r>
            <a:r>
              <a:rPr lang="en-US" altLang="zh-CN" sz="1997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203700" y="1641385"/>
            <a:ext cx="5727700" cy="5251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1948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年，第九届国际计量大会（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CGPM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）责成国际计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量委员会制定一种所有“米制公约”签署国都能接受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的实用计量单位制。将安培列入。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1954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年，第十届国际计量大会决定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采用米</a:t>
            </a:r>
            <a:r>
              <a:rPr lang="en-US" altLang="zh-CN" sz="179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、千克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(kg)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，秒</a:t>
            </a:r>
            <a:r>
              <a:rPr lang="en-US" altLang="zh-CN" sz="179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，安培</a:t>
            </a:r>
            <a:r>
              <a:rPr lang="en-US" altLang="zh-CN" sz="179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，开尔文</a:t>
            </a:r>
            <a:r>
              <a:rPr lang="en-US" altLang="zh-CN" sz="179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(K)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和坎德拉</a:t>
            </a:r>
            <a:r>
              <a:rPr lang="en-US" altLang="zh-CN" sz="179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(cd)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六个单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位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为建立新单位制的基本单位。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1956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年，国际计量委员会把上述基础单位制称为“国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际单位制”。</a:t>
            </a:r>
            <a:r>
              <a:rPr lang="en-US" altLang="zh-CN" sz="179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1960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年第十一届国际计量大会正式定名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为“国际单位制”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，符号为“</a:t>
            </a:r>
            <a:r>
              <a:rPr lang="en-US" altLang="zh-CN" sz="1793" dirty="0" smtClean="0">
                <a:solidFill>
                  <a:srgbClr val="33659A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1971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年，第十四届国际计量大会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将物质的量的单位摩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尔</a:t>
            </a:r>
            <a:r>
              <a:rPr lang="en-US" altLang="zh-CN" sz="179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(mol)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增列为国际单位制的第七个基本单位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  <a:p>
            <a:pPr algn="just">
              <a:lnSpc>
                <a:spcPts val="2400"/>
              </a:lnSpc>
            </a:pPr>
            <a:endParaRPr lang="en-US" altLang="zh-CN" dirty="0" smtClean="0"/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随后的几次计量大会陆续给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个导出单位予专门的名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称，将十进倍数词头表示的因素从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199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-18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～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199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扩展到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199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-24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～</a:t>
            </a: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199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1977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年中国加入米制公约组织，现行法定单位包括</a:t>
            </a: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国</a:t>
            </a:r>
          </a:p>
          <a:p>
            <a:pPr algn="just">
              <a:lnSpc>
                <a:spcPts val="2400"/>
              </a:lnSpc>
              <a:tabLst/>
            </a:pPr>
            <a:r>
              <a:rPr lang="en-US" altLang="zh-CN" sz="1793" dirty="0" smtClean="0">
                <a:solidFill>
                  <a:srgbClr val="FF0000"/>
                </a:solidFill>
                <a:latin typeface="Microsoft JhengHei" pitchFamily="18" charset="0"/>
                <a:cs typeface="Microsoft JhengHei" pitchFamily="18" charset="0"/>
              </a:rPr>
              <a:t>际单位制单位、非国际单位制单位及组合形式单位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295400" y="495300"/>
            <a:ext cx="7493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/>
            </a:pP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—现代计量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077347" y="3932682"/>
            <a:ext cx="108204" cy="91439"/>
          </a:xfrm>
          <a:custGeom>
            <a:avLst/>
            <a:gdLst>
              <a:gd name="connsiteX0" fmla="*/ 108204 w 108204"/>
              <a:gd name="connsiteY0" fmla="*/ 22859 h 91439"/>
              <a:gd name="connsiteX1" fmla="*/ 91440 w 108204"/>
              <a:gd name="connsiteY1" fmla="*/ 0 h 91439"/>
              <a:gd name="connsiteX2" fmla="*/ 72390 w 108204"/>
              <a:gd name="connsiteY2" fmla="*/ 13715 h 91439"/>
              <a:gd name="connsiteX3" fmla="*/ 3810 w 108204"/>
              <a:gd name="connsiteY3" fmla="*/ 65532 h 91439"/>
              <a:gd name="connsiteX4" fmla="*/ 0 w 108204"/>
              <a:gd name="connsiteY4" fmla="*/ 68579 h 91439"/>
              <a:gd name="connsiteX5" fmla="*/ 16764 w 108204"/>
              <a:gd name="connsiteY5" fmla="*/ 91439 h 91439"/>
              <a:gd name="connsiteX6" fmla="*/ 21335 w 108204"/>
              <a:gd name="connsiteY6" fmla="*/ 88391 h 91439"/>
              <a:gd name="connsiteX7" fmla="*/ 89154 w 108204"/>
              <a:gd name="connsiteY7" fmla="*/ 36576 h 91439"/>
              <a:gd name="connsiteX8" fmla="*/ 108204 w 108204"/>
              <a:gd name="connsiteY8" fmla="*/ 22859 h 91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8204" h="91439">
                <a:moveTo>
                  <a:pt x="108204" y="22859"/>
                </a:moveTo>
                <a:lnTo>
                  <a:pt x="91440" y="0"/>
                </a:lnTo>
                <a:lnTo>
                  <a:pt x="72390" y="13715"/>
                </a:lnTo>
                <a:lnTo>
                  <a:pt x="3810" y="65532"/>
                </a:lnTo>
                <a:lnTo>
                  <a:pt x="0" y="68579"/>
                </a:lnTo>
                <a:lnTo>
                  <a:pt x="16764" y="91439"/>
                </a:lnTo>
                <a:lnTo>
                  <a:pt x="21335" y="88391"/>
                </a:lnTo>
                <a:lnTo>
                  <a:pt x="89154" y="36576"/>
                </a:lnTo>
                <a:lnTo>
                  <a:pt x="108204" y="22859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20375" y="4053840"/>
            <a:ext cx="106679" cy="92964"/>
          </a:xfrm>
          <a:custGeom>
            <a:avLst/>
            <a:gdLst>
              <a:gd name="connsiteX0" fmla="*/ 106679 w 106679"/>
              <a:gd name="connsiteY0" fmla="*/ 21335 h 92964"/>
              <a:gd name="connsiteX1" fmla="*/ 88391 w 106679"/>
              <a:gd name="connsiteY1" fmla="*/ 0 h 92964"/>
              <a:gd name="connsiteX2" fmla="*/ 0 w 106679"/>
              <a:gd name="connsiteY2" fmla="*/ 70103 h 92964"/>
              <a:gd name="connsiteX3" fmla="*/ 17526 w 106679"/>
              <a:gd name="connsiteY3" fmla="*/ 92963 h 92964"/>
              <a:gd name="connsiteX4" fmla="*/ 47244 w 106679"/>
              <a:gd name="connsiteY4" fmla="*/ 68579 h 92964"/>
              <a:gd name="connsiteX5" fmla="*/ 106679 w 106679"/>
              <a:gd name="connsiteY5" fmla="*/ 21335 h 929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06679" h="92964">
                <a:moveTo>
                  <a:pt x="106679" y="21335"/>
                </a:moveTo>
                <a:lnTo>
                  <a:pt x="88391" y="0"/>
                </a:lnTo>
                <a:lnTo>
                  <a:pt x="0" y="70103"/>
                </a:lnTo>
                <a:lnTo>
                  <a:pt x="17526" y="92963"/>
                </a:lnTo>
                <a:lnTo>
                  <a:pt x="47244" y="68579"/>
                </a:lnTo>
                <a:lnTo>
                  <a:pt x="106679" y="21335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766451" y="4178808"/>
            <a:ext cx="105155" cy="95250"/>
          </a:xfrm>
          <a:custGeom>
            <a:avLst/>
            <a:gdLst>
              <a:gd name="connsiteX0" fmla="*/ 105155 w 105155"/>
              <a:gd name="connsiteY0" fmla="*/ 22097 h 95250"/>
              <a:gd name="connsiteX1" fmla="*/ 86867 w 105155"/>
              <a:gd name="connsiteY1" fmla="*/ 0 h 95250"/>
              <a:gd name="connsiteX2" fmla="*/ 59435 w 105155"/>
              <a:gd name="connsiteY2" fmla="*/ 22859 h 95250"/>
              <a:gd name="connsiteX3" fmla="*/ 761 w 105155"/>
              <a:gd name="connsiteY3" fmla="*/ 73151 h 95250"/>
              <a:gd name="connsiteX4" fmla="*/ 0 w 105155"/>
              <a:gd name="connsiteY4" fmla="*/ 73913 h 95250"/>
              <a:gd name="connsiteX5" fmla="*/ 18287 w 105155"/>
              <a:gd name="connsiteY5" fmla="*/ 95250 h 95250"/>
              <a:gd name="connsiteX6" fmla="*/ 19050 w 105155"/>
              <a:gd name="connsiteY6" fmla="*/ 95250 h 95250"/>
              <a:gd name="connsiteX7" fmla="*/ 77723 w 105155"/>
              <a:gd name="connsiteY7" fmla="*/ 44957 h 95250"/>
              <a:gd name="connsiteX8" fmla="*/ 105155 w 105155"/>
              <a:gd name="connsiteY8" fmla="*/ 22097 h 95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5155" h="95250">
                <a:moveTo>
                  <a:pt x="105155" y="22097"/>
                </a:moveTo>
                <a:lnTo>
                  <a:pt x="86867" y="0"/>
                </a:lnTo>
                <a:lnTo>
                  <a:pt x="59435" y="22859"/>
                </a:lnTo>
                <a:lnTo>
                  <a:pt x="761" y="73151"/>
                </a:lnTo>
                <a:lnTo>
                  <a:pt x="0" y="73913"/>
                </a:lnTo>
                <a:lnTo>
                  <a:pt x="18287" y="95250"/>
                </a:lnTo>
                <a:lnTo>
                  <a:pt x="19050" y="95250"/>
                </a:lnTo>
                <a:lnTo>
                  <a:pt x="77723" y="44957"/>
                </a:lnTo>
                <a:lnTo>
                  <a:pt x="105155" y="22097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472819" y="4065270"/>
            <a:ext cx="59435" cy="117347"/>
          </a:xfrm>
          <a:custGeom>
            <a:avLst/>
            <a:gdLst>
              <a:gd name="connsiteX0" fmla="*/ 59435 w 59435"/>
              <a:gd name="connsiteY0" fmla="*/ 7620 h 117347"/>
              <a:gd name="connsiteX1" fmla="*/ 32004 w 59435"/>
              <a:gd name="connsiteY1" fmla="*/ 0 h 117347"/>
              <a:gd name="connsiteX2" fmla="*/ 5333 w 59435"/>
              <a:gd name="connsiteY2" fmla="*/ 92964 h 117347"/>
              <a:gd name="connsiteX3" fmla="*/ 0 w 59435"/>
              <a:gd name="connsiteY3" fmla="*/ 109727 h 117347"/>
              <a:gd name="connsiteX4" fmla="*/ 27431 w 59435"/>
              <a:gd name="connsiteY4" fmla="*/ 117347 h 117347"/>
              <a:gd name="connsiteX5" fmla="*/ 32766 w 59435"/>
              <a:gd name="connsiteY5" fmla="*/ 101345 h 117347"/>
              <a:gd name="connsiteX6" fmla="*/ 59435 w 59435"/>
              <a:gd name="connsiteY6" fmla="*/ 7620 h 1173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9435" h="117347">
                <a:moveTo>
                  <a:pt x="59435" y="7620"/>
                </a:moveTo>
                <a:lnTo>
                  <a:pt x="32004" y="0"/>
                </a:lnTo>
                <a:lnTo>
                  <a:pt x="5333" y="92964"/>
                </a:lnTo>
                <a:lnTo>
                  <a:pt x="0" y="109727"/>
                </a:lnTo>
                <a:lnTo>
                  <a:pt x="27431" y="117347"/>
                </a:lnTo>
                <a:lnTo>
                  <a:pt x="32766" y="101345"/>
                </a:lnTo>
                <a:lnTo>
                  <a:pt x="59435" y="762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10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5735"/>
              </p:ext>
            </p:extLst>
          </p:nvPr>
        </p:nvGraphicFramePr>
        <p:xfrm>
          <a:off x="1072781" y="4257294"/>
          <a:ext cx="8519918" cy="2187700"/>
        </p:xfrm>
        <a:graphic>
          <a:graphicData uri="http://schemas.openxmlformats.org/drawingml/2006/table">
            <a:tbl>
              <a:tblPr/>
              <a:tblGrid>
                <a:gridCol w="76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9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7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6353">
                <a:tc gridSpan="9">
                  <a:txBody>
                    <a:bodyPr/>
                    <a:lstStyle/>
                    <a:p>
                      <a:pPr algn="l"/>
                      <a:r>
                        <a:rPr lang="en-US" altLang="zh-CN" sz="1793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基本量</a:t>
                      </a:r>
                      <a:endParaRPr lang="zh-CN" altLang="en-US" sz="1793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1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基本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单位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量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长度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质量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时间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热力学温度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电流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物质的量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发光强度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1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Microsoft JhengHei" pitchFamily="18" charset="0"/>
                          <a:cs typeface="Microsoft JhengHei" pitchFamily="18" charset="0"/>
                        </a:rPr>
                        <a:t>名称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Microsoft JhengHei" pitchFamily="18" charset="0"/>
                        <a:cs typeface="Microsoft JhengHe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米</a:t>
                      </a:r>
                      <a:endParaRPr lang="zh-CN" altLang="en-US" sz="1793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千克</a:t>
                      </a:r>
                      <a:endParaRPr lang="zh-CN" altLang="en-US" sz="1793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秒</a:t>
                      </a:r>
                      <a:endParaRPr lang="zh-CN" altLang="en-US" sz="1793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开</a:t>
                      </a:r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尔文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安</a:t>
                      </a:r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培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摩</a:t>
                      </a:r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尔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坎德拉</a:t>
                      </a:r>
                      <a:endParaRPr lang="zh-CN" altLang="en-US" sz="1793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1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Microsoft JhengHei" pitchFamily="18" charset="0"/>
                          <a:cs typeface="Microsoft JhengHei" pitchFamily="18" charset="0"/>
                        </a:rPr>
                        <a:t>符号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Microsoft JhengHei" pitchFamily="18" charset="0"/>
                        <a:cs typeface="Microsoft JhengHe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kg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9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cd</a:t>
                      </a:r>
                      <a:endParaRPr lang="zh-CN" altLang="en-US" sz="179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4"/>
          <p:cNvGraphicFramePr>
            <a:graphicFrameLocks noGrp="1"/>
          </p:cNvGraphicFramePr>
          <p:nvPr/>
        </p:nvGraphicFramePr>
        <p:xfrm>
          <a:off x="1529219" y="1770888"/>
          <a:ext cx="7607044" cy="2201416"/>
        </p:xfrm>
        <a:graphic>
          <a:graphicData uri="http://schemas.openxmlformats.org/drawingml/2006/table">
            <a:tbl>
              <a:tblPr/>
              <a:tblGrid>
                <a:gridCol w="213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03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79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量制</a:t>
                      </a:r>
                      <a:endParaRPr lang="zh-CN" altLang="en-US" sz="279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79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Systemof</a:t>
                      </a:r>
                      <a:endParaRPr lang="zh-CN" altLang="en-US" sz="279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79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quantities</a:t>
                      </a:r>
                      <a:endParaRPr lang="zh-CN" altLang="en-US" sz="279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79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【可测量的】量</a:t>
                      </a:r>
                      <a:endParaRPr lang="zh-CN" altLang="en-US" sz="279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79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[measurable]Quantity</a:t>
                      </a:r>
                      <a:endParaRPr lang="zh-CN" altLang="en-US" sz="279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08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95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基本量</a:t>
                      </a:r>
                      <a:endParaRPr lang="zh-CN" altLang="en-US" sz="2795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79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Basequantity</a:t>
                      </a:r>
                      <a:endParaRPr lang="zh-CN" altLang="en-US" sz="279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95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导出量</a:t>
                      </a:r>
                      <a:endParaRPr lang="zh-CN" altLang="en-US" sz="2795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79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Derivedquantity</a:t>
                      </a:r>
                      <a:endParaRPr lang="zh-CN" altLang="en-US" sz="279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5400" y="495300"/>
            <a:ext cx="7493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/>
            </a:pP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—现代计量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023" y="0"/>
            <a:ext cx="10675620" cy="7556754"/>
          </a:xfrm>
          <a:custGeom>
            <a:avLst/>
            <a:gdLst>
              <a:gd name="connsiteX0" fmla="*/ 0 w 10675620"/>
              <a:gd name="connsiteY0" fmla="*/ 0 h 7556754"/>
              <a:gd name="connsiteX1" fmla="*/ 0 w 10675620"/>
              <a:gd name="connsiteY1" fmla="*/ 7556754 h 7556754"/>
              <a:gd name="connsiteX2" fmla="*/ 10675620 w 10675620"/>
              <a:gd name="connsiteY2" fmla="*/ 7556754 h 7556754"/>
              <a:gd name="connsiteX3" fmla="*/ 10675620 w 10675620"/>
              <a:gd name="connsiteY3" fmla="*/ 0 h 7556754"/>
              <a:gd name="connsiteX4" fmla="*/ 0 w 10675620"/>
              <a:gd name="connsiteY4" fmla="*/ 0 h 7556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75620" h="7556754">
                <a:moveTo>
                  <a:pt x="0" y="0"/>
                </a:moveTo>
                <a:lnTo>
                  <a:pt x="0" y="7556754"/>
                </a:lnTo>
                <a:lnTo>
                  <a:pt x="10675620" y="7556754"/>
                </a:lnTo>
                <a:lnTo>
                  <a:pt x="1067562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93583" y="1399794"/>
            <a:ext cx="4647438" cy="108966"/>
          </a:xfrm>
          <a:custGeom>
            <a:avLst/>
            <a:gdLst>
              <a:gd name="connsiteX0" fmla="*/ 0 w 4647438"/>
              <a:gd name="connsiteY0" fmla="*/ 0 h 108966"/>
              <a:gd name="connsiteX1" fmla="*/ 0 w 4647438"/>
              <a:gd name="connsiteY1" fmla="*/ 108966 h 108966"/>
              <a:gd name="connsiteX2" fmla="*/ 4647437 w 4647438"/>
              <a:gd name="connsiteY2" fmla="*/ 108966 h 108966"/>
              <a:gd name="connsiteX3" fmla="*/ 4647437 w 4647438"/>
              <a:gd name="connsiteY3" fmla="*/ 0 h 108966"/>
              <a:gd name="connsiteX4" fmla="*/ 0 w 4647438"/>
              <a:gd name="connsiteY4" fmla="*/ 0 h 1089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7438" h="108966">
                <a:moveTo>
                  <a:pt x="0" y="0"/>
                </a:moveTo>
                <a:lnTo>
                  <a:pt x="0" y="108966"/>
                </a:lnTo>
                <a:lnTo>
                  <a:pt x="4647437" y="108966"/>
                </a:lnTo>
                <a:lnTo>
                  <a:pt x="4647437" y="0"/>
                </a:lnTo>
                <a:lnTo>
                  <a:pt x="0" y="0"/>
                </a:lnTo>
              </a:path>
            </a:pathLst>
          </a:custGeom>
          <a:solidFill>
            <a:srgbClr val="0066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93583" y="1394460"/>
            <a:ext cx="7944611" cy="10667"/>
          </a:xfrm>
          <a:custGeom>
            <a:avLst/>
            <a:gdLst>
              <a:gd name="connsiteX0" fmla="*/ 0 w 7944611"/>
              <a:gd name="connsiteY0" fmla="*/ 5333 h 10667"/>
              <a:gd name="connsiteX1" fmla="*/ 7944612 w 7944611"/>
              <a:gd name="connsiteY1" fmla="*/ 5333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44611" h="10667">
                <a:moveTo>
                  <a:pt x="0" y="5333"/>
                </a:moveTo>
                <a:lnTo>
                  <a:pt x="7944612" y="5333"/>
                </a:lnTo>
              </a:path>
            </a:pathLst>
          </a:custGeom>
          <a:ln w="0">
            <a:solidFill>
              <a:srgbClr val="0066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88289" y="5943312"/>
            <a:ext cx="3289300" cy="5847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b="1" dirty="0" err="1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长度基准的变迁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100"/>
              </a:lnSpc>
              <a:tabLst>
                <a:tab pos="723900" algn="l"/>
              </a:tabLst>
            </a:pPr>
            <a:r>
              <a:rPr lang="en-US" altLang="zh-CN" sz="1595" dirty="0" err="1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宏观实物基准</a:t>
            </a:r>
            <a:r>
              <a:rPr lang="en-US" altLang="zh-CN" sz="15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1595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微观量子基准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286500" y="5854700"/>
            <a:ext cx="2730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393" b="1" dirty="0" smtClean="0">
                <a:solidFill>
                  <a:srgbClr val="FF3300"/>
                </a:solidFill>
                <a:latin typeface="微软雅黑" pitchFamily="18" charset="0"/>
                <a:cs typeface="微软雅黑" pitchFamily="18" charset="0"/>
              </a:rPr>
              <a:t>统一性：与时间单位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95400" y="647700"/>
            <a:ext cx="82169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300"/>
              </a:lnSpc>
              <a:tabLst>
                <a:tab pos="4635500" algn="l"/>
                <a:tab pos="4991100" algn="l"/>
              </a:tabLst>
            </a:pPr>
            <a:r>
              <a:rPr lang="en-US" altLang="zh-CN" sz="4793" dirty="0" smtClean="0">
                <a:solidFill>
                  <a:srgbClr val="0070C0"/>
                </a:solidFill>
                <a:latin typeface="Microsoft JhengHei" pitchFamily="18" charset="0"/>
                <a:cs typeface="Microsoft JhengHei" pitchFamily="18" charset="0"/>
              </a:rPr>
              <a:t>计量单位与计量基准</a:t>
            </a:r>
            <a:r>
              <a:rPr lang="en-US" altLang="zh-CN" sz="3191" dirty="0" smtClean="0">
                <a:solidFill>
                  <a:srgbClr val="C00000"/>
                </a:solidFill>
                <a:latin typeface="Microsoft JhengHei" pitchFamily="18" charset="0"/>
                <a:cs typeface="Microsoft JhengHei" pitchFamily="18" charset="0"/>
              </a:rPr>
              <a:t>—现代计量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将米的定义与单位的复现方法这</a:t>
            </a:r>
          </a:p>
          <a:p>
            <a:pPr>
              <a:lnSpc>
                <a:spcPts val="24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两者分离。</a:t>
            </a:r>
          </a:p>
          <a:p>
            <a:pPr>
              <a:lnSpc>
                <a:spcPts val="27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新定义不仅废除了长度计量的实</a:t>
            </a:r>
          </a:p>
          <a:p>
            <a:pPr>
              <a:lnSpc>
                <a:spcPts val="24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物基准，而且还废除了单一的长度</a:t>
            </a:r>
          </a:p>
          <a:p>
            <a:pPr>
              <a:lnSpc>
                <a:spcPts val="25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计量基准。</a:t>
            </a:r>
          </a:p>
          <a:p>
            <a:pPr>
              <a:lnSpc>
                <a:spcPts val="27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C00000"/>
                </a:solidFill>
                <a:latin typeface="MS Shell Dlg" pitchFamily="18" charset="0"/>
                <a:cs typeface="MS Shell Dlg" pitchFamily="18" charset="0"/>
              </a:rPr>
              <a:t>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在目前条件下，米定义的改变不</a:t>
            </a:r>
          </a:p>
          <a:p>
            <a:pPr>
              <a:lnSpc>
                <a:spcPts val="24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影响米作为基本单位的地位。这一</a:t>
            </a:r>
          </a:p>
          <a:p>
            <a:pPr>
              <a:lnSpc>
                <a:spcPts val="25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特点使得目前通用的国际单位制不</a:t>
            </a:r>
          </a:p>
          <a:p>
            <a:pPr>
              <a:lnSpc>
                <a:spcPts val="25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必作任何改变</a:t>
            </a:r>
            <a:r>
              <a:rPr lang="en-US" altLang="zh-CN" sz="17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93" dirty="0" smtClean="0">
                <a:solidFill>
                  <a:srgbClr val="000000"/>
                </a:solidFill>
                <a:latin typeface="Microsoft JhengHei" pitchFamily="18" charset="0"/>
                <a:cs typeface="Microsoft JhengHei" pitchFamily="18" charset="0"/>
              </a:rPr>
              <a:t>”。</a:t>
            </a:r>
          </a:p>
          <a:p>
            <a:pPr>
              <a:lnSpc>
                <a:spcPts val="39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	</a:t>
            </a:r>
            <a:r>
              <a:rPr lang="en-US" altLang="zh-CN" sz="2393" b="1" dirty="0" smtClean="0">
                <a:solidFill>
                  <a:srgbClr val="FF3300"/>
                </a:solidFill>
                <a:latin typeface="微软雅黑" pitchFamily="18" charset="0"/>
                <a:cs typeface="微软雅黑" pitchFamily="18" charset="0"/>
              </a:rPr>
              <a:t>开放性：与复现无关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635500" algn="l"/>
                <a:tab pos="4991100" algn="l"/>
              </a:tabLst>
            </a:pPr>
            <a:r>
              <a:rPr lang="en-US" altLang="zh-CN" dirty="0" smtClean="0"/>
              <a:t>		</a:t>
            </a:r>
            <a:r>
              <a:rPr lang="en-US" altLang="zh-CN" sz="2393" b="1" dirty="0" smtClean="0">
                <a:solidFill>
                  <a:srgbClr val="FF3300"/>
                </a:solidFill>
                <a:latin typeface="微软雅黑" pitchFamily="18" charset="0"/>
                <a:cs typeface="微软雅黑" pitchFamily="18" charset="0"/>
              </a:rPr>
              <a:t>广泛性：各基准共存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607</Words>
  <Application>Microsoft Office PowerPoint</Application>
  <PresentationFormat>自定义</PresentationFormat>
  <Paragraphs>188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JhengHei</vt:lpstr>
      <vt:lpstr>隶书</vt:lpstr>
      <vt:lpstr>宋体</vt:lpstr>
      <vt:lpstr>微软雅黑</vt:lpstr>
      <vt:lpstr>Arial</vt:lpstr>
      <vt:lpstr>Calibri</vt:lpstr>
      <vt:lpstr>MS Shell Dlg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汤戈</cp:lastModifiedBy>
  <cp:revision>18</cp:revision>
  <dcterms:created xsi:type="dcterms:W3CDTF">2006-08-16T00:00:00Z</dcterms:created>
  <dcterms:modified xsi:type="dcterms:W3CDTF">2022-03-03T01:32:52Z</dcterms:modified>
</cp:coreProperties>
</file>