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693400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65973" y="2766060"/>
            <a:ext cx="4796028" cy="108966"/>
          </a:xfrm>
          <a:custGeom>
            <a:avLst/>
            <a:gdLst>
              <a:gd name="connsiteX0" fmla="*/ 0 w 4796028"/>
              <a:gd name="connsiteY0" fmla="*/ 0 h 108966"/>
              <a:gd name="connsiteX1" fmla="*/ 0 w 4796028"/>
              <a:gd name="connsiteY1" fmla="*/ 108966 h 108966"/>
              <a:gd name="connsiteX2" fmla="*/ 4796028 w 4796028"/>
              <a:gd name="connsiteY2" fmla="*/ 108966 h 108966"/>
              <a:gd name="connsiteX3" fmla="*/ 4796028 w 4796028"/>
              <a:gd name="connsiteY3" fmla="*/ 0 h 108966"/>
              <a:gd name="connsiteX4" fmla="*/ 0 w 479602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96028" h="108966">
                <a:moveTo>
                  <a:pt x="0" y="0"/>
                </a:moveTo>
                <a:lnTo>
                  <a:pt x="0" y="108966"/>
                </a:lnTo>
                <a:lnTo>
                  <a:pt x="4796028" y="108966"/>
                </a:lnTo>
                <a:lnTo>
                  <a:pt x="4796028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65973" y="2760726"/>
            <a:ext cx="7759445" cy="10667"/>
          </a:xfrm>
          <a:custGeom>
            <a:avLst/>
            <a:gdLst>
              <a:gd name="connsiteX0" fmla="*/ 0 w 7759445"/>
              <a:gd name="connsiteY0" fmla="*/ 5333 h 10667"/>
              <a:gd name="connsiteX1" fmla="*/ 7759446 w 7759445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59445" h="10667">
                <a:moveTo>
                  <a:pt x="0" y="5333"/>
                </a:moveTo>
                <a:lnTo>
                  <a:pt x="7759446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27300" y="2006600"/>
            <a:ext cx="56134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889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量值传递与量值溯源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93800" y="5016500"/>
            <a:ext cx="3060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393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23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新型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的量值传递方式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93800" y="5473700"/>
            <a:ext cx="84201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393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23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采用</a:t>
            </a:r>
            <a:r>
              <a:rPr lang="en-US" altLang="zh-CN" sz="23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传递标准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这一量值媒体实现量值传递，通过核查标准和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测量过程统计控制方法实现量值核查，保证测量过程的长期可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靠性。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95400" y="635000"/>
            <a:ext cx="77851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/>
            </a:pPr>
            <a:r>
              <a:rPr lang="en-US" altLang="zh-CN" sz="4391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量值传递与量值溯源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—计量保证方案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3810000"/>
            <a:ext cx="15113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900"/>
              </a:lnSpc>
              <a:tabLst/>
            </a:pPr>
            <a:r>
              <a:rPr lang="en-US" altLang="zh-CN" sz="11981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谢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858000" y="3810000"/>
            <a:ext cx="15113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900"/>
              </a:lnSpc>
              <a:tabLst/>
            </a:pPr>
            <a:r>
              <a:rPr lang="en-US" altLang="zh-CN" sz="11981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635000"/>
            <a:ext cx="69977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/>
            </a:pPr>
            <a:r>
              <a:rPr lang="en-US" altLang="zh-CN" sz="4391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量值传递与量值溯源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—基本概念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82700" y="1727200"/>
            <a:ext cx="7112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79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</a:p>
          <a:p>
            <a:pPr>
              <a:lnSpc>
                <a:spcPts val="4200"/>
              </a:lnSpc>
              <a:tabLst/>
            </a:pP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量</a:t>
            </a:r>
          </a:p>
          <a:p>
            <a:pPr>
              <a:lnSpc>
                <a:spcPts val="4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级的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044700" y="1701800"/>
            <a:ext cx="73406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889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量值传递：将</a:t>
            </a: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国家计量基准所复现的计量单位</a:t>
            </a:r>
          </a:p>
          <a:p>
            <a:pPr>
              <a:lnSpc>
                <a:spcPts val="4500"/>
              </a:lnSpc>
              <a:tabLst>
                <a:tab pos="88900" algn="l"/>
                <a:tab pos="368300" algn="l"/>
              </a:tabLst>
            </a:pP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值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，通过</a:t>
            </a: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检定（或其他传递方式）传递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给下一</a:t>
            </a:r>
          </a:p>
          <a:p>
            <a:pPr>
              <a:lnSpc>
                <a:spcPts val="4500"/>
              </a:lnSpc>
              <a:tabLst>
                <a:tab pos="889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计量标准，并依次逐级传递到工作计量器具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82700" y="3390900"/>
            <a:ext cx="7962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，</a:t>
            </a: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以保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证被测量的量值准确一致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，称为量值传递。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82700" y="4241800"/>
            <a:ext cx="7112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79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</a:p>
          <a:p>
            <a:pPr>
              <a:lnSpc>
                <a:spcPts val="4200"/>
              </a:lnSpc>
              <a:tabLst/>
            </a:pP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的</a:t>
            </a:r>
          </a:p>
          <a:p>
            <a:pPr>
              <a:lnSpc>
                <a:spcPts val="4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定的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044700" y="4216400"/>
            <a:ext cx="73406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889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溯源性：通过</a:t>
            </a: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一条具有规定不确定度的不间断</a:t>
            </a:r>
          </a:p>
          <a:p>
            <a:pPr>
              <a:lnSpc>
                <a:spcPts val="4500"/>
              </a:lnSpc>
              <a:tabLst>
                <a:tab pos="88900" algn="l"/>
                <a:tab pos="368300" algn="l"/>
              </a:tabLst>
            </a:pP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比较链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，使测量结果或计量标准的值能够与规</a:t>
            </a:r>
          </a:p>
          <a:p>
            <a:pPr>
              <a:lnSpc>
                <a:spcPts val="4500"/>
              </a:lnSpc>
              <a:tabLst>
                <a:tab pos="889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参考标准，通常是与国家计量标准或国际计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82700" y="5930900"/>
            <a:ext cx="81026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量标准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联系起来的特性。这条</a:t>
            </a: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不间断比较链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称为</a:t>
            </a: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溯</a:t>
            </a:r>
          </a:p>
          <a:p>
            <a:pPr>
              <a:lnSpc>
                <a:spcPts val="4500"/>
              </a:lnSpc>
              <a:tabLst/>
            </a:pP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源链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93800" y="1701800"/>
            <a:ext cx="8369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2597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计量基准</a:t>
            </a:r>
            <a:r>
              <a:rPr lang="en-US" altLang="zh-CN" sz="25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：在特定领域内具有最高计量特性的计量标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93800" y="2120900"/>
            <a:ext cx="2946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5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准，称为计量基准。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93800" y="2603500"/>
            <a:ext cx="84455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597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计量基准一般可分为</a:t>
            </a:r>
            <a:r>
              <a:rPr lang="en-US" altLang="zh-CN" sz="2597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国家基准（主基准）、副基准和工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2597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作基准</a:t>
            </a:r>
            <a:r>
              <a:rPr lang="en-US" altLang="zh-CN" sz="25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93800" y="3505200"/>
            <a:ext cx="84455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597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在一个国家内，国家基准即主基准。国家基准器是经国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25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家官方认定的计量基准，是一个国家量值传递的起始点。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597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副基准是通过直接或间接与国家基准比较定值，经国务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25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院计量行政部门批准的计量器具。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93800" y="5219700"/>
            <a:ext cx="84455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597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工作基准通过与国家基准和副基准比较定值，经国务院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25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计量行政部门批准，实际用以</a:t>
            </a:r>
            <a:r>
              <a:rPr lang="en-US" altLang="zh-CN" sz="2597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检定计量标准的计量器具</a:t>
            </a:r>
            <a:r>
              <a:rPr lang="en-US" altLang="zh-CN" sz="25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称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5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为工作基准。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95400" y="635000"/>
            <a:ext cx="69977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/>
            </a:pPr>
            <a:r>
              <a:rPr lang="en-US" altLang="zh-CN" sz="4391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量值传递与量值溯源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—计量基准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35100" y="1739900"/>
            <a:ext cx="7861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2795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31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1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计量标准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：是将计量基准量值传递到工作计量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35100" y="2235200"/>
            <a:ext cx="78613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器具的一类计量器具，是量值传递的中心环节。</a:t>
            </a:r>
          </a:p>
          <a:p>
            <a:pPr>
              <a:lnSpc>
                <a:spcPts val="4500"/>
              </a:lnSpc>
              <a:tabLst/>
            </a:pPr>
            <a:r>
              <a:rPr lang="en-US" altLang="zh-CN" sz="2795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可以根据需要按不同准确度分成若干个等级，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用于</a:t>
            </a: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检定工作用计量器具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35100" y="3721100"/>
            <a:ext cx="78613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2795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一般说来，</a:t>
            </a: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工作计量器具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的准确度比计量标准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低，但高精度工作计量器具的准确度比低等级的计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量标准高。因此，不能认为准确度高的计量器具一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定是计量标准。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35100" y="5486400"/>
            <a:ext cx="78613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2795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企业、事业单位根据需要，可以建立本单位使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用的计量标准器具。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95400" y="635000"/>
            <a:ext cx="69977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/>
            </a:pPr>
            <a:r>
              <a:rPr lang="en-US" altLang="zh-CN" sz="4391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量值传递与量值溯源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—计量标准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5700" y="1714500"/>
            <a:ext cx="7937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2795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量值传递与溯源体系的形式</a:t>
            </a:r>
            <a:r>
              <a:rPr lang="en-US" altLang="zh-CN" sz="27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呈三角形或树枝形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4064000"/>
            <a:ext cx="7962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2795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量值传递和量值溯源应遵循的基本原则：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必须按照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09700" y="4686300"/>
            <a:ext cx="78867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国家检定系统表或军队</a:t>
            </a:r>
            <a:r>
              <a:rPr lang="en-US" altLang="zh-CN" sz="1997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溯源等级图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进行量值传递和量值溯源；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必须</a:t>
            </a:r>
            <a:r>
              <a:rPr lang="en-US" altLang="zh-CN" sz="1997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执行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1997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计量检定规程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；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必须按照本单位编制的</a:t>
            </a:r>
            <a:r>
              <a:rPr lang="en-US" altLang="zh-CN" sz="1997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溯源等级图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进行量值传递和量值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溯源；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各级之间的检定或校准方法，一般应</a:t>
            </a:r>
            <a:r>
              <a:rPr lang="en-US" altLang="zh-CN" sz="1997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满足量值传递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关系。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95400" y="635000"/>
            <a:ext cx="69977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/>
            </a:pPr>
            <a:r>
              <a:rPr lang="en-US" altLang="zh-CN" sz="4391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量值传递与量值溯源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—溯源原则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93400" cy="7559293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62400" y="2425700"/>
            <a:ext cx="29718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01600" algn="l"/>
                <a:tab pos="812800" algn="l"/>
              </a:tabLst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技术研究中心（西南，成都）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01600" algn="l"/>
                <a:tab pos="812800" algn="l"/>
              </a:tabLst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东北、华北、华东、中南、</a:t>
            </a:r>
          </a:p>
          <a:p>
            <a:pPr>
              <a:lnSpc>
                <a:spcPts val="2100"/>
              </a:lnSpc>
              <a:tabLst>
                <a:tab pos="1016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华南、西北、西南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大区计</a:t>
            </a:r>
          </a:p>
          <a:p>
            <a:pPr>
              <a:lnSpc>
                <a:spcPts val="2100"/>
              </a:lnSpc>
              <a:tabLst>
                <a:tab pos="1016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量测试中心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632200" y="4216400"/>
            <a:ext cx="3429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各省计量技术机构（含大区中心）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432300" y="4876800"/>
            <a:ext cx="18669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市级计量技术机构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县级计量技术机构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870200" y="6121400"/>
            <a:ext cx="5041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厂矿、科研、院校、医院、贸易、市场等用户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527300" y="2865437"/>
            <a:ext cx="292100" cy="172611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国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家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专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业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计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量</a:t>
            </a:r>
          </a:p>
          <a:p>
            <a:pPr>
              <a:lnSpc>
                <a:spcPts val="1800"/>
              </a:lnSpc>
              <a:tabLst/>
            </a:pPr>
            <a:r>
              <a:rPr lang="zh-CN" altLang="en-US" sz="1793" dirty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站</a:t>
            </a:r>
            <a:endParaRPr lang="en-US" altLang="zh-CN" sz="1793" dirty="0" smtClean="0">
              <a:solidFill>
                <a:srgbClr val="000000"/>
              </a:solidFill>
              <a:latin typeface="Microsoft JhengHei" pitchFamily="18" charset="0"/>
              <a:cs typeface="Microsoft JhengHe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451100" y="4978400"/>
            <a:ext cx="444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分站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166100" y="2781300"/>
            <a:ext cx="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国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防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计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量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中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心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08900" y="4622800"/>
            <a:ext cx="11430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27000" algn="l"/>
              </a:tabLst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区域计量站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27000" algn="l"/>
              </a:tabLst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国防军工企</a:t>
            </a:r>
          </a:p>
          <a:p>
            <a:pPr>
              <a:lnSpc>
                <a:spcPts val="21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业、军队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95400" y="673100"/>
            <a:ext cx="73914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>
                <a:tab pos="2298700" algn="l"/>
                <a:tab pos="3124200" algn="l"/>
              </a:tabLst>
            </a:pPr>
            <a:r>
              <a:rPr lang="en-US" altLang="zh-CN" sz="4391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量值传递与量值溯源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—溯源等级图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298700" algn="l"/>
                <a:tab pos="3124200" algn="l"/>
              </a:tabLst>
            </a:pPr>
            <a:r>
              <a:rPr lang="en-US" altLang="zh-CN" dirty="0" smtClean="0"/>
              <a:t>		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中国计量科学研究院</a:t>
            </a:r>
          </a:p>
          <a:p>
            <a:pPr>
              <a:lnSpc>
                <a:spcPts val="2300"/>
              </a:lnSpc>
              <a:tabLst>
                <a:tab pos="2298700" algn="l"/>
                <a:tab pos="3124200" algn="l"/>
              </a:tabLst>
            </a:pPr>
            <a:r>
              <a:rPr lang="en-US" altLang="zh-CN" dirty="0" smtClean="0"/>
              <a:t>	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（国家标准物质研究中心）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中国测试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895600" y="1625600"/>
            <a:ext cx="4876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用</a:t>
            </a:r>
            <a:r>
              <a:rPr lang="en-US" altLang="zh-CN" sz="23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计量基准和计量标准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进行逐级传递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93800" y="5295900"/>
            <a:ext cx="3124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393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23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量值传递的</a:t>
            </a:r>
            <a:r>
              <a:rPr lang="en-US" altLang="zh-CN" sz="23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主要方式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93800" y="5753100"/>
            <a:ext cx="84201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393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23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费时、费钱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，有时检定好了的计量器具，经过运输，受到振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动、撞击、潮湿或温度的影响，会</a:t>
            </a:r>
            <a:r>
              <a:rPr lang="en-US" altLang="zh-CN" sz="23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丧失原有的准确度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95400" y="635000"/>
            <a:ext cx="69977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/>
            </a:pPr>
            <a:r>
              <a:rPr lang="en-US" altLang="zh-CN" sz="4391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量值传递与量值溯源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—实物传递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635000"/>
            <a:ext cx="77851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/>
            </a:pPr>
            <a:r>
              <a:rPr lang="en-US" altLang="zh-CN" sz="4391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量值传递与量值溯源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—发放标准物质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93800" y="6362700"/>
            <a:ext cx="8013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393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23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适用于</a:t>
            </a:r>
            <a:r>
              <a:rPr lang="en-US" altLang="zh-CN" sz="23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理化分析，电离辐射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等化学计量领域的量值传递。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87500" y="6197600"/>
            <a:ext cx="67945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393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23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适用于</a:t>
            </a:r>
            <a:r>
              <a:rPr lang="en-US" altLang="zh-CN" sz="23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时间、频率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和</a:t>
            </a:r>
            <a:r>
              <a:rPr lang="en-US" altLang="zh-CN" sz="23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无线电</a:t>
            </a:r>
            <a:r>
              <a:rPr lang="en-US" altLang="zh-CN" sz="23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等领域的量值传递。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95400" y="635000"/>
            <a:ext cx="77851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00"/>
              </a:lnSpc>
              <a:tabLst/>
            </a:pPr>
            <a:r>
              <a:rPr lang="en-US" altLang="zh-CN" sz="4391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量值传递与量值溯源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—发播标准信号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233</Words>
  <Application>Microsoft Office PowerPoint</Application>
  <PresentationFormat>自定义</PresentationFormat>
  <Paragraphs>100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Microsoft JhengHei</vt:lpstr>
      <vt:lpstr>隶书</vt:lpstr>
      <vt:lpstr>宋体</vt:lpstr>
      <vt:lpstr>Arial</vt:lpstr>
      <vt:lpstr>Calibri</vt:lpstr>
      <vt:lpstr>MS Shell Dlg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LGDX</cp:lastModifiedBy>
  <cp:revision>14</cp:revision>
  <dcterms:created xsi:type="dcterms:W3CDTF">2006-08-16T00:00:00Z</dcterms:created>
  <dcterms:modified xsi:type="dcterms:W3CDTF">2022-03-03T03:28:31Z</dcterms:modified>
</cp:coreProperties>
</file>