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65973" y="2766060"/>
            <a:ext cx="4796028" cy="108966"/>
          </a:xfrm>
          <a:custGeom>
            <a:avLst/>
            <a:gdLst>
              <a:gd name="connsiteX0" fmla="*/ 0 w 4796028"/>
              <a:gd name="connsiteY0" fmla="*/ 0 h 108966"/>
              <a:gd name="connsiteX1" fmla="*/ 0 w 4796028"/>
              <a:gd name="connsiteY1" fmla="*/ 108966 h 108966"/>
              <a:gd name="connsiteX2" fmla="*/ 4796028 w 4796028"/>
              <a:gd name="connsiteY2" fmla="*/ 108966 h 108966"/>
              <a:gd name="connsiteX3" fmla="*/ 4796028 w 4796028"/>
              <a:gd name="connsiteY3" fmla="*/ 0 h 108966"/>
              <a:gd name="connsiteX4" fmla="*/ 0 w 479602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96028" h="108966">
                <a:moveTo>
                  <a:pt x="0" y="0"/>
                </a:moveTo>
                <a:lnTo>
                  <a:pt x="0" y="108966"/>
                </a:lnTo>
                <a:lnTo>
                  <a:pt x="4796028" y="108966"/>
                </a:lnTo>
                <a:lnTo>
                  <a:pt x="4796028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65973" y="2760726"/>
            <a:ext cx="7759445" cy="10667"/>
          </a:xfrm>
          <a:custGeom>
            <a:avLst/>
            <a:gdLst>
              <a:gd name="connsiteX0" fmla="*/ 0 w 7759445"/>
              <a:gd name="connsiteY0" fmla="*/ 5333 h 10667"/>
              <a:gd name="connsiteX1" fmla="*/ 7759446 w 7759445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59445" h="10667">
                <a:moveTo>
                  <a:pt x="0" y="5333"/>
                </a:moveTo>
                <a:lnTo>
                  <a:pt x="7759446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22500" y="2006600"/>
            <a:ext cx="62357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889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计量的重要性与普遍性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3810000"/>
            <a:ext cx="15113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900"/>
              </a:lnSpc>
              <a:tabLst/>
            </a:pPr>
            <a:r>
              <a:rPr lang="en-US" altLang="zh-CN" sz="11981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谢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858000" y="3810000"/>
            <a:ext cx="15113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900"/>
              </a:lnSpc>
              <a:tabLst/>
            </a:pPr>
            <a:r>
              <a:rPr lang="en-US" altLang="zh-CN" sz="11981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635000"/>
            <a:ext cx="78994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/>
            </a:pPr>
            <a:r>
              <a:rPr lang="en-US" altLang="zh-CN" sz="4391" u="sng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计量的重要性及普遍性</a:t>
            </a:r>
            <a:r>
              <a:rPr lang="en-US" altLang="zh-CN" sz="2693" u="sng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—科技创新之桥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04900" y="1647524"/>
            <a:ext cx="4140200" cy="515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219200" algn="l"/>
                <a:tab pos="1511300" algn="l"/>
                <a:tab pos="1574800" algn="l"/>
                <a:tab pos="17780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伽利略（</a:t>
            </a:r>
            <a:r>
              <a:rPr lang="en-US" altLang="zh-CN" sz="1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1564-1642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年）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意</a:t>
            </a:r>
          </a:p>
          <a:p>
            <a:pPr>
              <a:lnSpc>
                <a:spcPts val="2300"/>
              </a:lnSpc>
              <a:tabLst>
                <a:tab pos="1219200" algn="l"/>
                <a:tab pos="1511300" algn="l"/>
                <a:tab pos="1574800" algn="l"/>
                <a:tab pos="17780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大利物理学家、天文学家</a:t>
            </a:r>
          </a:p>
          <a:p>
            <a:pPr>
              <a:lnSpc>
                <a:spcPts val="2300"/>
              </a:lnSpc>
              <a:tabLst>
                <a:tab pos="1219200" algn="l"/>
                <a:tab pos="1511300" algn="l"/>
                <a:tab pos="1574800" algn="l"/>
                <a:tab pos="17780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和哲学家，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近代实验科学</a:t>
            </a:r>
          </a:p>
          <a:p>
            <a:pPr>
              <a:lnSpc>
                <a:spcPts val="2400"/>
              </a:lnSpc>
              <a:tabLst>
                <a:tab pos="1219200" algn="l"/>
                <a:tab pos="1511300" algn="l"/>
                <a:tab pos="1574800" algn="l"/>
                <a:tab pos="17780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的先驱者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219200" algn="l"/>
                <a:tab pos="1511300" algn="l"/>
                <a:tab pos="1574800" algn="l"/>
                <a:tab pos="1778000" algn="l"/>
              </a:tabLst>
            </a:pPr>
            <a:r>
              <a:rPr lang="en-US" altLang="zh-CN" sz="1595" dirty="0" smtClean="0">
                <a:solidFill>
                  <a:srgbClr val="E12405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5" dirty="0" smtClean="0">
                <a:solidFill>
                  <a:srgbClr val="E12405"/>
                </a:solidFill>
                <a:latin typeface="Microsoft JhengHei" pitchFamily="18" charset="0"/>
                <a:cs typeface="Microsoft JhengHei" pitchFamily="18" charset="0"/>
              </a:rPr>
              <a:t>一切推理都必须从观察与实验中得来。</a:t>
            </a:r>
          </a:p>
          <a:p>
            <a:pPr>
              <a:lnSpc>
                <a:spcPts val="2400"/>
              </a:lnSpc>
              <a:tabLst>
                <a:tab pos="1219200" algn="l"/>
                <a:tab pos="1511300" algn="l"/>
                <a:tab pos="1574800" algn="l"/>
                <a:tab pos="17780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门捷列夫（</a:t>
            </a:r>
            <a:r>
              <a:rPr lang="en-US" altLang="zh-CN" sz="1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1834-1907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年）</a:t>
            </a:r>
          </a:p>
          <a:p>
            <a:pPr>
              <a:lnSpc>
                <a:spcPts val="2400"/>
              </a:lnSpc>
              <a:tabLst>
                <a:tab pos="1219200" algn="l"/>
                <a:tab pos="1511300" algn="l"/>
                <a:tab pos="1574800" algn="l"/>
                <a:tab pos="17780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俄国化学家，发现了元素</a:t>
            </a:r>
          </a:p>
          <a:p>
            <a:pPr>
              <a:lnSpc>
                <a:spcPts val="2300"/>
              </a:lnSpc>
              <a:tabLst>
                <a:tab pos="1219200" algn="l"/>
                <a:tab pos="1511300" algn="l"/>
                <a:tab pos="1574800" algn="l"/>
                <a:tab pos="17780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周期律，发表了世界上第</a:t>
            </a:r>
          </a:p>
          <a:p>
            <a:pPr>
              <a:lnSpc>
                <a:spcPts val="2300"/>
              </a:lnSpc>
              <a:tabLst>
                <a:tab pos="1219200" algn="l"/>
                <a:tab pos="1511300" algn="l"/>
                <a:tab pos="1574800" algn="l"/>
                <a:tab pos="17780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一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份元素周期表。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219200" algn="l"/>
                <a:tab pos="1511300" algn="l"/>
                <a:tab pos="1574800" algn="l"/>
                <a:tab pos="17780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E12405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E12405"/>
                </a:solidFill>
                <a:latin typeface="Microsoft JhengHei" pitchFamily="18" charset="0"/>
                <a:cs typeface="Microsoft JhengHei" pitchFamily="18" charset="0"/>
              </a:rPr>
              <a:t>科学是从测量开始的。</a:t>
            </a:r>
          </a:p>
          <a:p>
            <a:pPr>
              <a:lnSpc>
                <a:spcPts val="2000"/>
              </a:lnSpc>
              <a:tabLst>
                <a:tab pos="1219200" algn="l"/>
                <a:tab pos="1511300" algn="l"/>
                <a:tab pos="1574800" algn="l"/>
                <a:tab pos="17780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王大珩（</a:t>
            </a:r>
            <a:r>
              <a:rPr lang="en-US" altLang="zh-CN" sz="1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1915-2011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年）</a:t>
            </a:r>
          </a:p>
          <a:p>
            <a:pPr>
              <a:lnSpc>
                <a:spcPts val="2900"/>
              </a:lnSpc>
              <a:tabLst>
                <a:tab pos="1219200" algn="l"/>
                <a:tab pos="1511300" algn="l"/>
                <a:tab pos="1574800" algn="l"/>
                <a:tab pos="17780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中国光学之父、高科技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863</a:t>
            </a:r>
          </a:p>
          <a:p>
            <a:pPr>
              <a:lnSpc>
                <a:spcPts val="1900"/>
              </a:lnSpc>
              <a:tabLst>
                <a:tab pos="1219200" algn="l"/>
                <a:tab pos="1511300" algn="l"/>
                <a:tab pos="1574800" algn="l"/>
                <a:tab pos="17780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计划倡导者、两院院士。</a:t>
            </a:r>
          </a:p>
          <a:p>
            <a:pPr>
              <a:lnSpc>
                <a:spcPts val="2300"/>
              </a:lnSpc>
              <a:tabLst>
                <a:tab pos="1219200" algn="l"/>
                <a:tab pos="1511300" algn="l"/>
                <a:tab pos="1574800" algn="l"/>
                <a:tab pos="17780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计量学是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提高物理量量化精</a:t>
            </a:r>
          </a:p>
          <a:p>
            <a:pPr>
              <a:lnSpc>
                <a:spcPts val="2400"/>
              </a:lnSpc>
              <a:tabLst>
                <a:tab pos="1219200" algn="l"/>
                <a:tab pos="1511300" algn="l"/>
                <a:tab pos="1574800" algn="l"/>
                <a:tab pos="17780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确度的科学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，是物理的基础和</a:t>
            </a:r>
          </a:p>
          <a:p>
            <a:pPr>
              <a:lnSpc>
                <a:spcPts val="2300"/>
              </a:lnSpc>
              <a:tabLst>
                <a:tab pos="1219200" algn="l"/>
                <a:tab pos="1511300" algn="l"/>
                <a:tab pos="1574800" algn="l"/>
                <a:tab pos="17780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前沿。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794500" y="1647524"/>
            <a:ext cx="2923877" cy="3136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28600" algn="l"/>
                <a:tab pos="457200" algn="l"/>
                <a:tab pos="6604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培根（</a:t>
            </a:r>
            <a:r>
              <a:rPr lang="en-US" altLang="zh-CN" sz="1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1561-1626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年）</a:t>
            </a:r>
          </a:p>
          <a:p>
            <a:pPr>
              <a:lnSpc>
                <a:spcPts val="2100"/>
              </a:lnSpc>
              <a:tabLst>
                <a:tab pos="228600" algn="l"/>
                <a:tab pos="457200" algn="l"/>
                <a:tab pos="6604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英国哲学家，提出了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经验</a:t>
            </a:r>
          </a:p>
          <a:p>
            <a:pPr>
              <a:lnSpc>
                <a:spcPts val="2300"/>
              </a:lnSpc>
              <a:tabLst>
                <a:tab pos="228600" algn="l"/>
                <a:tab pos="457200" algn="l"/>
                <a:tab pos="6604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归纳法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，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现代实验科学的真</a:t>
            </a:r>
          </a:p>
          <a:p>
            <a:pPr>
              <a:lnSpc>
                <a:spcPts val="2400"/>
              </a:lnSpc>
              <a:tabLst>
                <a:tab pos="228600" algn="l"/>
                <a:tab pos="457200" algn="l"/>
                <a:tab pos="6604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正始祖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  <a:p>
            <a:pPr>
              <a:lnSpc>
                <a:spcPts val="2800"/>
              </a:lnSpc>
              <a:tabLst>
                <a:tab pos="228600" algn="l"/>
                <a:tab pos="457200" algn="l"/>
                <a:tab pos="660400" algn="l"/>
              </a:tabLst>
            </a:pPr>
            <a:r>
              <a:rPr lang="en-US" altLang="zh-CN" sz="1595" dirty="0" smtClean="0">
                <a:solidFill>
                  <a:srgbClr val="E12405"/>
                </a:solidFill>
                <a:latin typeface="Microsoft JhengHei" pitchFamily="18" charset="0"/>
                <a:cs typeface="Microsoft JhengHei" pitchFamily="18" charset="0"/>
              </a:rPr>
              <a:t>     </a:t>
            </a:r>
            <a:r>
              <a:rPr lang="en-US" altLang="zh-CN" sz="1595" dirty="0" err="1" smtClean="0">
                <a:solidFill>
                  <a:srgbClr val="E12405"/>
                </a:solidFill>
                <a:latin typeface="Microsoft JhengHei" pitchFamily="18" charset="0"/>
                <a:cs typeface="Microsoft JhengHei" pitchFamily="18" charset="0"/>
              </a:rPr>
              <a:t>经验是一切知识的源泉</a:t>
            </a:r>
            <a:r>
              <a:rPr lang="en-US" altLang="zh-CN" sz="1595" dirty="0" smtClean="0">
                <a:solidFill>
                  <a:srgbClr val="E12405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  <a:p>
            <a:pPr>
              <a:lnSpc>
                <a:spcPts val="2500"/>
              </a:lnSpc>
              <a:tabLst>
                <a:tab pos="228600" algn="l"/>
                <a:tab pos="457200" algn="l"/>
                <a:tab pos="6604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开尔文（</a:t>
            </a:r>
            <a:r>
              <a:rPr lang="en-US" altLang="zh-CN" sz="1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1824-1907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年）</a:t>
            </a:r>
          </a:p>
          <a:p>
            <a:pPr>
              <a:lnSpc>
                <a:spcPts val="2100"/>
              </a:lnSpc>
              <a:tabLst>
                <a:tab pos="228600" algn="l"/>
                <a:tab pos="457200" algn="l"/>
                <a:tab pos="6604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被看作英国的第一位物理</a:t>
            </a:r>
          </a:p>
          <a:p>
            <a:pPr>
              <a:lnSpc>
                <a:spcPts val="2400"/>
              </a:lnSpc>
              <a:tabLst>
                <a:tab pos="228600" algn="l"/>
                <a:tab pos="457200" algn="l"/>
                <a:tab pos="6604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学家。是热力学的主要奠基</a:t>
            </a:r>
          </a:p>
          <a:p>
            <a:pPr>
              <a:lnSpc>
                <a:spcPts val="2300"/>
              </a:lnSpc>
              <a:tabLst>
                <a:tab pos="228600" algn="l"/>
                <a:tab pos="457200" algn="l"/>
                <a:tab pos="6604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者之一。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28600" algn="l"/>
                <a:tab pos="457200" algn="l"/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E12405"/>
                </a:solidFill>
                <a:latin typeface="Microsoft JhengHei" pitchFamily="18" charset="0"/>
                <a:cs typeface="Microsoft JhengHei" pitchFamily="18" charset="0"/>
              </a:rPr>
              <a:t>测量是知识的起点。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178443" y="1712214"/>
            <a:ext cx="64007" cy="4312158"/>
          </a:xfrm>
          <a:custGeom>
            <a:avLst/>
            <a:gdLst>
              <a:gd name="connsiteX0" fmla="*/ 64007 w 64007"/>
              <a:gd name="connsiteY0" fmla="*/ 0 h 4312158"/>
              <a:gd name="connsiteX1" fmla="*/ 1523 w 64007"/>
              <a:gd name="connsiteY1" fmla="*/ 0 h 4312158"/>
              <a:gd name="connsiteX2" fmla="*/ 0 w 64007"/>
              <a:gd name="connsiteY2" fmla="*/ 4312157 h 4312158"/>
              <a:gd name="connsiteX3" fmla="*/ 62483 w 64007"/>
              <a:gd name="connsiteY3" fmla="*/ 4312157 h 4312158"/>
              <a:gd name="connsiteX4" fmla="*/ 64007 w 64007"/>
              <a:gd name="connsiteY4" fmla="*/ 0 h 4312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007" h="4312158">
                <a:moveTo>
                  <a:pt x="64007" y="0"/>
                </a:moveTo>
                <a:lnTo>
                  <a:pt x="1523" y="0"/>
                </a:lnTo>
                <a:lnTo>
                  <a:pt x="0" y="4312157"/>
                </a:lnTo>
                <a:lnTo>
                  <a:pt x="62483" y="4312157"/>
                </a:lnTo>
                <a:lnTo>
                  <a:pt x="64007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811915" y="1712214"/>
            <a:ext cx="65532" cy="4312158"/>
          </a:xfrm>
          <a:custGeom>
            <a:avLst/>
            <a:gdLst>
              <a:gd name="connsiteX0" fmla="*/ 65532 w 65532"/>
              <a:gd name="connsiteY0" fmla="*/ 0 h 4312158"/>
              <a:gd name="connsiteX1" fmla="*/ 1523 w 65532"/>
              <a:gd name="connsiteY1" fmla="*/ 0 h 4312158"/>
              <a:gd name="connsiteX2" fmla="*/ 0 w 65532"/>
              <a:gd name="connsiteY2" fmla="*/ 4312157 h 4312158"/>
              <a:gd name="connsiteX3" fmla="*/ 64008 w 65532"/>
              <a:gd name="connsiteY3" fmla="*/ 4312157 h 4312158"/>
              <a:gd name="connsiteX4" fmla="*/ 65532 w 65532"/>
              <a:gd name="connsiteY4" fmla="*/ 0 h 4312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" h="4312158">
                <a:moveTo>
                  <a:pt x="65532" y="0"/>
                </a:moveTo>
                <a:lnTo>
                  <a:pt x="1523" y="0"/>
                </a:lnTo>
                <a:lnTo>
                  <a:pt x="0" y="4312157"/>
                </a:lnTo>
                <a:lnTo>
                  <a:pt x="64008" y="4312157"/>
                </a:lnTo>
                <a:lnTo>
                  <a:pt x="6553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990985" y="4085844"/>
            <a:ext cx="1146047" cy="1726691"/>
          </a:xfrm>
          <a:custGeom>
            <a:avLst/>
            <a:gdLst>
              <a:gd name="connsiteX0" fmla="*/ 0 w 1146047"/>
              <a:gd name="connsiteY0" fmla="*/ 0 h 1726691"/>
              <a:gd name="connsiteX1" fmla="*/ 0 w 1146047"/>
              <a:gd name="connsiteY1" fmla="*/ 1726691 h 1726691"/>
              <a:gd name="connsiteX2" fmla="*/ 1146047 w 1146047"/>
              <a:gd name="connsiteY2" fmla="*/ 1726691 h 1726691"/>
              <a:gd name="connsiteX3" fmla="*/ 1146047 w 1146047"/>
              <a:gd name="connsiteY3" fmla="*/ 0 h 1726691"/>
              <a:gd name="connsiteX4" fmla="*/ 0 w 1146047"/>
              <a:gd name="connsiteY4" fmla="*/ 0 h 17266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6047" h="1726691">
                <a:moveTo>
                  <a:pt x="0" y="0"/>
                </a:moveTo>
                <a:lnTo>
                  <a:pt x="0" y="1726691"/>
                </a:lnTo>
                <a:lnTo>
                  <a:pt x="1146047" y="1726691"/>
                </a:lnTo>
                <a:lnTo>
                  <a:pt x="1146047" y="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981079" y="4075938"/>
            <a:ext cx="1165097" cy="1745742"/>
          </a:xfrm>
          <a:custGeom>
            <a:avLst/>
            <a:gdLst>
              <a:gd name="connsiteX0" fmla="*/ 1165097 w 1165097"/>
              <a:gd name="connsiteY0" fmla="*/ 1745741 h 1745742"/>
              <a:gd name="connsiteX1" fmla="*/ 1165097 w 1165097"/>
              <a:gd name="connsiteY1" fmla="*/ 0 h 1745742"/>
              <a:gd name="connsiteX2" fmla="*/ 0 w 1165097"/>
              <a:gd name="connsiteY2" fmla="*/ 0 h 1745742"/>
              <a:gd name="connsiteX3" fmla="*/ 0 w 1165097"/>
              <a:gd name="connsiteY3" fmla="*/ 1745741 h 1745742"/>
              <a:gd name="connsiteX4" fmla="*/ 4572 w 1165097"/>
              <a:gd name="connsiteY4" fmla="*/ 1745741 h 1745742"/>
              <a:gd name="connsiteX5" fmla="*/ 4572 w 1165097"/>
              <a:gd name="connsiteY5" fmla="*/ 9905 h 1745742"/>
              <a:gd name="connsiteX6" fmla="*/ 9905 w 1165097"/>
              <a:gd name="connsiteY6" fmla="*/ 5333 h 1745742"/>
              <a:gd name="connsiteX7" fmla="*/ 9905 w 1165097"/>
              <a:gd name="connsiteY7" fmla="*/ 9905 h 1745742"/>
              <a:gd name="connsiteX8" fmla="*/ 1155953 w 1165097"/>
              <a:gd name="connsiteY8" fmla="*/ 9905 h 1745742"/>
              <a:gd name="connsiteX9" fmla="*/ 1155953 w 1165097"/>
              <a:gd name="connsiteY9" fmla="*/ 5333 h 1745742"/>
              <a:gd name="connsiteX10" fmla="*/ 1160526 w 1165097"/>
              <a:gd name="connsiteY10" fmla="*/ 9905 h 1745742"/>
              <a:gd name="connsiteX11" fmla="*/ 1160526 w 1165097"/>
              <a:gd name="connsiteY11" fmla="*/ 1745741 h 1745742"/>
              <a:gd name="connsiteX12" fmla="*/ 1165097 w 1165097"/>
              <a:gd name="connsiteY12" fmla="*/ 1745741 h 17457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165097" h="1745742">
                <a:moveTo>
                  <a:pt x="1165097" y="1745741"/>
                </a:moveTo>
                <a:lnTo>
                  <a:pt x="1165097" y="0"/>
                </a:lnTo>
                <a:lnTo>
                  <a:pt x="0" y="0"/>
                </a:lnTo>
                <a:lnTo>
                  <a:pt x="0" y="1745741"/>
                </a:lnTo>
                <a:lnTo>
                  <a:pt x="4572" y="1745741"/>
                </a:lnTo>
                <a:lnTo>
                  <a:pt x="4572" y="9905"/>
                </a:lnTo>
                <a:lnTo>
                  <a:pt x="9905" y="5333"/>
                </a:lnTo>
                <a:lnTo>
                  <a:pt x="9905" y="9905"/>
                </a:lnTo>
                <a:lnTo>
                  <a:pt x="1155953" y="9905"/>
                </a:lnTo>
                <a:lnTo>
                  <a:pt x="1155953" y="5333"/>
                </a:lnTo>
                <a:lnTo>
                  <a:pt x="1160526" y="9905"/>
                </a:lnTo>
                <a:lnTo>
                  <a:pt x="1160526" y="1745741"/>
                </a:lnTo>
                <a:lnTo>
                  <a:pt x="1165097" y="1745741"/>
                </a:ln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985651" y="4081271"/>
            <a:ext cx="5334" cy="4572"/>
          </a:xfrm>
          <a:custGeom>
            <a:avLst/>
            <a:gdLst>
              <a:gd name="connsiteX0" fmla="*/ 5333 w 5334"/>
              <a:gd name="connsiteY0" fmla="*/ 4572 h 4572"/>
              <a:gd name="connsiteX1" fmla="*/ 5333 w 5334"/>
              <a:gd name="connsiteY1" fmla="*/ 0 h 4572"/>
              <a:gd name="connsiteX2" fmla="*/ 0 w 5334"/>
              <a:gd name="connsiteY2" fmla="*/ 4572 h 4572"/>
              <a:gd name="connsiteX3" fmla="*/ 5333 w 5334"/>
              <a:gd name="connsiteY3" fmla="*/ 4572 h 4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334" h="4572">
                <a:moveTo>
                  <a:pt x="5333" y="4572"/>
                </a:moveTo>
                <a:lnTo>
                  <a:pt x="5333" y="0"/>
                </a:lnTo>
                <a:lnTo>
                  <a:pt x="0" y="4572"/>
                </a:lnTo>
                <a:lnTo>
                  <a:pt x="5333" y="4572"/>
                </a:ln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985651" y="4085844"/>
            <a:ext cx="5334" cy="1726691"/>
          </a:xfrm>
          <a:custGeom>
            <a:avLst/>
            <a:gdLst>
              <a:gd name="connsiteX0" fmla="*/ 2666 w 5334"/>
              <a:gd name="connsiteY0" fmla="*/ 0 h 1726691"/>
              <a:gd name="connsiteX1" fmla="*/ 2666 w 5334"/>
              <a:gd name="connsiteY1" fmla="*/ 1726691 h 17266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34" h="1726691">
                <a:moveTo>
                  <a:pt x="2666" y="0"/>
                </a:moveTo>
                <a:lnTo>
                  <a:pt x="2666" y="1726691"/>
                </a:lnTo>
              </a:path>
            </a:pathLst>
          </a:custGeom>
          <a:ln w="0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985651" y="5812535"/>
            <a:ext cx="1155953" cy="9144"/>
          </a:xfrm>
          <a:custGeom>
            <a:avLst/>
            <a:gdLst>
              <a:gd name="connsiteX0" fmla="*/ 1155953 w 1155953"/>
              <a:gd name="connsiteY0" fmla="*/ 0 h 9144"/>
              <a:gd name="connsiteX1" fmla="*/ 0 w 1155953"/>
              <a:gd name="connsiteY1" fmla="*/ 0 h 9144"/>
              <a:gd name="connsiteX2" fmla="*/ 5333 w 1155953"/>
              <a:gd name="connsiteY2" fmla="*/ 4572 h 9144"/>
              <a:gd name="connsiteX3" fmla="*/ 5333 w 1155953"/>
              <a:gd name="connsiteY3" fmla="*/ 9144 h 9144"/>
              <a:gd name="connsiteX4" fmla="*/ 1151381 w 1155953"/>
              <a:gd name="connsiteY4" fmla="*/ 9144 h 9144"/>
              <a:gd name="connsiteX5" fmla="*/ 1151381 w 1155953"/>
              <a:gd name="connsiteY5" fmla="*/ 4572 h 9144"/>
              <a:gd name="connsiteX6" fmla="*/ 1155953 w 1155953"/>
              <a:gd name="connsiteY6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55953" h="9144">
                <a:moveTo>
                  <a:pt x="1155953" y="0"/>
                </a:moveTo>
                <a:lnTo>
                  <a:pt x="0" y="0"/>
                </a:lnTo>
                <a:lnTo>
                  <a:pt x="5333" y="4572"/>
                </a:lnTo>
                <a:lnTo>
                  <a:pt x="5333" y="9144"/>
                </a:lnTo>
                <a:lnTo>
                  <a:pt x="1151381" y="9144"/>
                </a:lnTo>
                <a:lnTo>
                  <a:pt x="1151381" y="4572"/>
                </a:lnTo>
                <a:lnTo>
                  <a:pt x="1155953" y="0"/>
                </a:ln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985651" y="5812535"/>
            <a:ext cx="5334" cy="9144"/>
          </a:xfrm>
          <a:custGeom>
            <a:avLst/>
            <a:gdLst>
              <a:gd name="connsiteX0" fmla="*/ 5333 w 5334"/>
              <a:gd name="connsiteY0" fmla="*/ 9144 h 9144"/>
              <a:gd name="connsiteX1" fmla="*/ 5333 w 5334"/>
              <a:gd name="connsiteY1" fmla="*/ 4572 h 9144"/>
              <a:gd name="connsiteX2" fmla="*/ 0 w 5334"/>
              <a:gd name="connsiteY2" fmla="*/ 0 h 9144"/>
              <a:gd name="connsiteX3" fmla="*/ 0 w 5334"/>
              <a:gd name="connsiteY3" fmla="*/ 9144 h 9144"/>
              <a:gd name="connsiteX4" fmla="*/ 5333 w 5334"/>
              <a:gd name="connsiteY4" fmla="*/ 9144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" h="9144">
                <a:moveTo>
                  <a:pt x="5333" y="9144"/>
                </a:moveTo>
                <a:lnTo>
                  <a:pt x="5333" y="4572"/>
                </a:lnTo>
                <a:lnTo>
                  <a:pt x="0" y="0"/>
                </a:lnTo>
                <a:lnTo>
                  <a:pt x="0" y="9144"/>
                </a:lnTo>
                <a:lnTo>
                  <a:pt x="5333" y="9144"/>
                </a:ln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137033" y="4081271"/>
            <a:ext cx="4571" cy="4572"/>
          </a:xfrm>
          <a:custGeom>
            <a:avLst/>
            <a:gdLst>
              <a:gd name="connsiteX0" fmla="*/ 4572 w 4571"/>
              <a:gd name="connsiteY0" fmla="*/ 4572 h 4572"/>
              <a:gd name="connsiteX1" fmla="*/ 0 w 4571"/>
              <a:gd name="connsiteY1" fmla="*/ 0 h 4572"/>
              <a:gd name="connsiteX2" fmla="*/ 0 w 4571"/>
              <a:gd name="connsiteY2" fmla="*/ 4572 h 4572"/>
              <a:gd name="connsiteX3" fmla="*/ 4572 w 4571"/>
              <a:gd name="connsiteY3" fmla="*/ 4572 h 4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571" h="4572">
                <a:moveTo>
                  <a:pt x="4572" y="4572"/>
                </a:moveTo>
                <a:lnTo>
                  <a:pt x="0" y="0"/>
                </a:lnTo>
                <a:lnTo>
                  <a:pt x="0" y="4572"/>
                </a:lnTo>
                <a:lnTo>
                  <a:pt x="4572" y="4572"/>
                </a:ln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137033" y="4085844"/>
            <a:ext cx="4572" cy="1726691"/>
          </a:xfrm>
          <a:custGeom>
            <a:avLst/>
            <a:gdLst>
              <a:gd name="connsiteX0" fmla="*/ 2286 w 4572"/>
              <a:gd name="connsiteY0" fmla="*/ 0 h 1726691"/>
              <a:gd name="connsiteX1" fmla="*/ 2286 w 4572"/>
              <a:gd name="connsiteY1" fmla="*/ 1726691 h 17266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72" h="1726691">
                <a:moveTo>
                  <a:pt x="2286" y="0"/>
                </a:moveTo>
                <a:lnTo>
                  <a:pt x="2286" y="1726691"/>
                </a:lnTo>
              </a:path>
            </a:pathLst>
          </a:custGeom>
          <a:ln w="0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137033" y="5812535"/>
            <a:ext cx="4572" cy="9144"/>
          </a:xfrm>
          <a:custGeom>
            <a:avLst/>
            <a:gdLst>
              <a:gd name="connsiteX0" fmla="*/ 4572 w 4572"/>
              <a:gd name="connsiteY0" fmla="*/ 9144 h 9144"/>
              <a:gd name="connsiteX1" fmla="*/ 4572 w 4572"/>
              <a:gd name="connsiteY1" fmla="*/ 0 h 9144"/>
              <a:gd name="connsiteX2" fmla="*/ 0 w 4572"/>
              <a:gd name="connsiteY2" fmla="*/ 4572 h 9144"/>
              <a:gd name="connsiteX3" fmla="*/ 0 w 4572"/>
              <a:gd name="connsiteY3" fmla="*/ 9144 h 9144"/>
              <a:gd name="connsiteX4" fmla="*/ 4572 w 4572"/>
              <a:gd name="connsiteY4" fmla="*/ 9144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" h="9144">
                <a:moveTo>
                  <a:pt x="4572" y="9144"/>
                </a:moveTo>
                <a:lnTo>
                  <a:pt x="4572" y="0"/>
                </a:lnTo>
                <a:lnTo>
                  <a:pt x="0" y="4572"/>
                </a:lnTo>
                <a:lnTo>
                  <a:pt x="0" y="9144"/>
                </a:lnTo>
                <a:lnTo>
                  <a:pt x="4572" y="9144"/>
                </a:ln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7598549" y="1712214"/>
            <a:ext cx="64008" cy="4312158"/>
          </a:xfrm>
          <a:custGeom>
            <a:avLst/>
            <a:gdLst>
              <a:gd name="connsiteX0" fmla="*/ 64008 w 64008"/>
              <a:gd name="connsiteY0" fmla="*/ 0 h 4312158"/>
              <a:gd name="connsiteX1" fmla="*/ 1524 w 64008"/>
              <a:gd name="connsiteY1" fmla="*/ 0 h 4312158"/>
              <a:gd name="connsiteX2" fmla="*/ 0 w 64008"/>
              <a:gd name="connsiteY2" fmla="*/ 4312157 h 4312158"/>
              <a:gd name="connsiteX3" fmla="*/ 62484 w 64008"/>
              <a:gd name="connsiteY3" fmla="*/ 4312157 h 4312158"/>
              <a:gd name="connsiteX4" fmla="*/ 64008 w 64008"/>
              <a:gd name="connsiteY4" fmla="*/ 0 h 4312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008" h="4312158">
                <a:moveTo>
                  <a:pt x="64008" y="0"/>
                </a:moveTo>
                <a:lnTo>
                  <a:pt x="1524" y="0"/>
                </a:lnTo>
                <a:lnTo>
                  <a:pt x="0" y="4312157"/>
                </a:lnTo>
                <a:lnTo>
                  <a:pt x="62484" y="4312157"/>
                </a:lnTo>
                <a:lnTo>
                  <a:pt x="6400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90800" y="4051300"/>
            <a:ext cx="1816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52400" algn="l"/>
              </a:tabLst>
            </a:pPr>
            <a:r>
              <a:rPr lang="en-US" altLang="zh-CN" sz="1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1582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年，伽利略发明重力摆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摆钟，惠更斯，</a:t>
            </a:r>
            <a:r>
              <a:rPr lang="en-US" altLang="zh-CN" sz="1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1657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207000" y="3594100"/>
            <a:ext cx="596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76200" algn="l"/>
              </a:tabLst>
            </a:pP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压电效应</a:t>
            </a:r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1880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413500" y="3594100"/>
            <a:ext cx="838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90500" algn="l"/>
              </a:tabLst>
            </a:pP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第</a:t>
            </a:r>
            <a:r>
              <a:rPr lang="en-US" altLang="zh-CN" sz="1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台石英钟</a:t>
            </a:r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1927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721600" y="4381500"/>
            <a:ext cx="2019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美国，镱原子钟，</a:t>
            </a:r>
            <a:r>
              <a:rPr lang="en-US" altLang="zh-CN" sz="1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秒</a:t>
            </a:r>
            <a:r>
              <a:rPr lang="en-US" altLang="zh-CN" sz="1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/150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亿年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902200" y="5803900"/>
            <a:ext cx="1155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1959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年，石英时计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248400" y="5803900"/>
            <a:ext cx="1206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1969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年，石英手表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283200" y="6083300"/>
            <a:ext cx="1879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世纪的计时仪器</a:t>
            </a:r>
          </a:p>
          <a:p>
            <a:pPr>
              <a:lnSpc>
                <a:spcPts val="1900"/>
              </a:lnSpc>
              <a:tabLst>
                <a:tab pos="139700" algn="l"/>
              </a:tabLst>
            </a:pP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电力驱动、</a:t>
            </a:r>
            <a:r>
              <a:rPr lang="en-US" altLang="zh-CN" sz="1595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秒</a:t>
            </a:r>
            <a:r>
              <a:rPr lang="en-US" altLang="zh-CN" sz="1595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/300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年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552700" y="5791200"/>
            <a:ext cx="1905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1728~1759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年，哈里森航海钟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514600" y="6083300"/>
            <a:ext cx="2095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17~18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世纪的计时仪器</a:t>
            </a:r>
          </a:p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机械驱动、误差数秒</a:t>
            </a:r>
            <a:r>
              <a:rPr lang="en-US" altLang="zh-CN" sz="1595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天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759700" y="5803900"/>
            <a:ext cx="1981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中国，铯原子钟，</a:t>
            </a:r>
            <a:r>
              <a:rPr lang="en-US" altLang="zh-CN" sz="1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秒</a:t>
            </a:r>
            <a:r>
              <a:rPr lang="en-US" altLang="zh-CN" sz="1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/0.3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亿年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8242300" y="6083300"/>
            <a:ext cx="965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原子钟</a:t>
            </a:r>
          </a:p>
          <a:p>
            <a:pPr>
              <a:lnSpc>
                <a:spcPts val="1900"/>
              </a:lnSpc>
              <a:tabLst>
                <a:tab pos="177800" algn="l"/>
              </a:tabLst>
            </a:pPr>
            <a:r>
              <a:rPr lang="en-US" altLang="zh-CN" sz="1595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秒</a:t>
            </a:r>
            <a:r>
              <a:rPr lang="en-US" altLang="zh-CN" sz="1595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上亿年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14400" y="6083300"/>
            <a:ext cx="1270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古代计时仪器</a:t>
            </a:r>
          </a:p>
          <a:p>
            <a:pPr>
              <a:lnSpc>
                <a:spcPts val="1900"/>
              </a:lnSpc>
              <a:tabLst>
                <a:tab pos="38100" algn="l"/>
              </a:tabLst>
            </a:pP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数分钟误差</a:t>
            </a:r>
            <a:r>
              <a:rPr lang="en-US" altLang="zh-CN" sz="1595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天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295400" y="698500"/>
            <a:ext cx="84455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>
                <a:tab pos="1155700" algn="l"/>
                <a:tab pos="1181100" algn="l"/>
                <a:tab pos="6477000" algn="l"/>
              </a:tabLst>
            </a:pPr>
            <a:r>
              <a:rPr lang="en-US" altLang="zh-CN" sz="4391" u="sng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计量的重要性及普遍性</a:t>
            </a:r>
            <a:r>
              <a:rPr lang="en-US" altLang="zh-CN" sz="2693" u="sng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—科技创新之桥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155700" algn="l"/>
                <a:tab pos="1181100" algn="l"/>
                <a:tab pos="6477000" algn="l"/>
              </a:tabLst>
            </a:pPr>
            <a:r>
              <a:rPr lang="en-US" altLang="zh-CN" dirty="0" smtClean="0"/>
              <a:t>	</a:t>
            </a:r>
            <a:r>
              <a:rPr lang="en-US" altLang="zh-CN" sz="1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1090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年，北宋苏颂，水运仪向台</a:t>
            </a:r>
          </a:p>
          <a:p>
            <a:pPr>
              <a:lnSpc>
                <a:spcPts val="1400"/>
              </a:lnSpc>
              <a:tabLst>
                <a:tab pos="1155700" algn="l"/>
                <a:tab pos="1181100" algn="l"/>
                <a:tab pos="6477000" algn="l"/>
              </a:tabLst>
            </a:pPr>
            <a:r>
              <a:rPr lang="en-US" altLang="zh-CN" dirty="0" smtClean="0"/>
              <a:t>		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擒纵器的应用（</a:t>
            </a:r>
            <a:r>
              <a:rPr lang="en-US" altLang="zh-CN" sz="1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秒</a:t>
            </a:r>
            <a:r>
              <a:rPr lang="en-US" altLang="zh-CN" sz="1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天的误差）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155700" algn="l"/>
                <a:tab pos="1181100" algn="l"/>
                <a:tab pos="6477000" algn="l"/>
              </a:tabLst>
            </a:pPr>
            <a:r>
              <a:rPr lang="en-US" altLang="zh-CN" dirty="0" smtClean="0"/>
              <a:t>			</a:t>
            </a:r>
            <a:r>
              <a:rPr lang="en-US" altLang="zh-CN" sz="1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1955</a:t>
            </a:r>
            <a:r>
              <a:rPr lang="en-US" altLang="zh-CN" sz="1199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年，第一个铯原子钟标准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34859" y="5714238"/>
            <a:ext cx="8824721" cy="796290"/>
          </a:xfrm>
          <a:custGeom>
            <a:avLst/>
            <a:gdLst>
              <a:gd name="connsiteX0" fmla="*/ 0 w 8824721"/>
              <a:gd name="connsiteY0" fmla="*/ 0 h 796290"/>
              <a:gd name="connsiteX1" fmla="*/ 0 w 8824721"/>
              <a:gd name="connsiteY1" fmla="*/ 796290 h 796290"/>
              <a:gd name="connsiteX2" fmla="*/ 8824722 w 8824721"/>
              <a:gd name="connsiteY2" fmla="*/ 796290 h 796290"/>
              <a:gd name="connsiteX3" fmla="*/ 8824722 w 8824721"/>
              <a:gd name="connsiteY3" fmla="*/ 0 h 796290"/>
              <a:gd name="connsiteX4" fmla="*/ 0 w 8824721"/>
              <a:gd name="connsiteY4" fmla="*/ 0 h 796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24721" h="796290">
                <a:moveTo>
                  <a:pt x="0" y="0"/>
                </a:moveTo>
                <a:lnTo>
                  <a:pt x="0" y="796290"/>
                </a:lnTo>
                <a:lnTo>
                  <a:pt x="8824722" y="796290"/>
                </a:lnTo>
                <a:lnTo>
                  <a:pt x="8824722" y="0"/>
                </a:lnTo>
                <a:lnTo>
                  <a:pt x="0" y="0"/>
                </a:lnTo>
              </a:path>
            </a:pathLst>
          </a:custGeom>
          <a:solidFill>
            <a:srgbClr val="CC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400" y="635000"/>
            <a:ext cx="78994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/>
            </a:pPr>
            <a:r>
              <a:rPr lang="en-US" altLang="zh-CN" sz="4391" u="sng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计量的重要性及普遍性</a:t>
            </a:r>
            <a:r>
              <a:rPr lang="en-US" altLang="zh-CN" sz="2693" u="sng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—公平正义之桥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44600" y="1727200"/>
            <a:ext cx="8242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1904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年美国圣路易斯奥运会，美国马拉松运动员托马斯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西柯斯服用了大量的混合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了鸡蛋清的</a:t>
            </a:r>
            <a:r>
              <a:rPr lang="en-US" altLang="zh-CN" sz="1793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的士宁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，成为奥运史上第一位有案可查的服药选手。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44600" y="2400300"/>
            <a:ext cx="82423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b="1" dirty="0" smtClean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1908</a:t>
            </a: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年奥运会，意大利马拉松运动员多兰多</a:t>
            </a:r>
            <a:r>
              <a:rPr lang="en-US" altLang="zh-CN" sz="1793" b="1" dirty="0" smtClean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彼得里跑到终点处虚脱倒地，被认为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是服用了</a:t>
            </a:r>
            <a:r>
              <a:rPr lang="en-US" altLang="zh-CN" sz="1793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士的宁（</a:t>
            </a:r>
            <a:r>
              <a:rPr lang="en-US" altLang="zh-CN" sz="1793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strychnine</a:t>
            </a:r>
            <a:r>
              <a:rPr lang="en-US" altLang="zh-CN" sz="1793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）</a:t>
            </a: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44600" y="3048000"/>
            <a:ext cx="81661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793" b="1" dirty="0" smtClean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1960</a:t>
            </a: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年，丹麦自行车运动员克纳德</a:t>
            </a:r>
            <a:r>
              <a:rPr lang="en-US" altLang="zh-CN" sz="1793" b="1" dirty="0" smtClean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延森在公路自行车比赛时突然死亡。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员、</a:t>
            </a:r>
            <a:r>
              <a:rPr lang="en-US" altLang="zh-CN" sz="1793" b="1" dirty="0" smtClean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1965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793" b="1" dirty="0" smtClean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1967</a:t>
            </a: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年，英国历史上最杰出的自行车运动年世界冠军汤米</a:t>
            </a:r>
            <a:r>
              <a:rPr lang="en-US" altLang="zh-CN" sz="1793" b="1" dirty="0" smtClean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辛普森在环法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衣服口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赛途中死于法国境内的旺图山峰。在他的袋中发现了尚未服用完的</a:t>
            </a:r>
            <a:r>
              <a:rPr lang="en-US" altLang="zh-CN" sz="1793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安非他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793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明（</a:t>
            </a:r>
            <a:r>
              <a:rPr lang="en-US" altLang="zh-CN" sz="1793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Amphetamine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苯丙胺</a:t>
            </a:r>
            <a:r>
              <a:rPr lang="en-US" altLang="zh-CN" sz="1793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）</a:t>
            </a: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44600" y="4425950"/>
            <a:ext cx="82423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793" b="1" dirty="0" smtClean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1973</a:t>
            </a: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年，前奥运会链球冠军海尔</a:t>
            </a:r>
            <a:r>
              <a:rPr lang="en-US" altLang="zh-CN" sz="1793" b="1" dirty="0" smtClean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康诺利承认：“从</a:t>
            </a:r>
            <a:r>
              <a:rPr lang="en-US" altLang="zh-CN" sz="1793" b="1" dirty="0" smtClean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1964</a:t>
            </a: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年至</a:t>
            </a:r>
            <a:r>
              <a:rPr lang="en-US" altLang="zh-CN" sz="1793" b="1" dirty="0" smtClean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1972</a:t>
            </a: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年，作为我的投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掷训练的组成部分，我像我的所有竞争对手一样，一直在使用</a:t>
            </a:r>
            <a:r>
              <a:rPr lang="en-US" altLang="zh-CN" sz="1793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合成类固醇</a:t>
            </a: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。”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现在像</a:t>
            </a:r>
            <a:r>
              <a:rPr lang="en-US" altLang="zh-CN" sz="1793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人体生长激素（</a:t>
            </a:r>
            <a:r>
              <a:rPr lang="en-US" altLang="zh-CN" sz="1793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HGH</a:t>
            </a:r>
            <a:r>
              <a:rPr lang="en-US" altLang="zh-CN" sz="1793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）</a:t>
            </a:r>
            <a:r>
              <a:rPr lang="en-US" altLang="zh-CN" sz="1793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这种因目前找不到满意的检测方法。</a:t>
            </a:r>
            <a:r>
              <a:rPr lang="en-US" altLang="zh-CN" sz="1793" b="1" dirty="0" smtClean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52600" y="5702300"/>
            <a:ext cx="7162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195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加拿大著名短跑运动员本</a:t>
            </a:r>
            <a:r>
              <a:rPr lang="en-US" altLang="zh-CN" sz="2195" b="1" dirty="0" smtClean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2195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约翰逊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在</a:t>
            </a:r>
            <a:r>
              <a:rPr lang="en-US" altLang="zh-CN" sz="2195" b="1" dirty="0" smtClean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1988</a:t>
            </a:r>
            <a:r>
              <a:rPr lang="en-US" altLang="zh-CN" sz="2195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年汉城奥运会上因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238500" y="6057900"/>
            <a:ext cx="4191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195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药检阳性而被取消金牌（</a:t>
            </a:r>
            <a:r>
              <a:rPr lang="en-US" altLang="zh-CN" sz="2195" b="1" dirty="0" smtClean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9.79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323232"/>
                </a:solidFill>
                <a:latin typeface="Microsoft JhengHei" pitchFamily="18" charset="0"/>
                <a:cs typeface="Microsoft JhengHei" pitchFamily="18" charset="0"/>
              </a:rPr>
              <a:t>秒）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57300" y="5410200"/>
            <a:ext cx="39497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武汉南湖花园由于电费纠纷，物业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管理部门委托计量部门检测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673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块电能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表，发现的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67%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电能表不合格，出现正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偏差，最大误差达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11%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765800" y="5410200"/>
            <a:ext cx="36322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天津的哥李先生的计价器出了问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题，一位客人要打车去河北区，李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先生无奈地说：“您算赶上了，去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哪儿我这计价器都是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元。”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95400" y="685800"/>
            <a:ext cx="80137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>
                <a:tab pos="38100" algn="l"/>
                <a:tab pos="5003800" algn="l"/>
              </a:tabLst>
            </a:pPr>
            <a:r>
              <a:rPr lang="en-US" altLang="zh-CN" sz="4391" u="sng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计量的重要性及普遍性</a:t>
            </a:r>
            <a:r>
              <a:rPr lang="en-US" altLang="zh-CN" sz="2693" u="sng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—公平正义之桥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38100" algn="l"/>
                <a:tab pos="5003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新时期的度量衡就是</a:t>
            </a: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度万物、量公平、衡民心。</a:t>
            </a:r>
          </a:p>
          <a:p>
            <a:pPr>
              <a:lnSpc>
                <a:spcPts val="3000"/>
              </a:lnSpc>
              <a:tabLst>
                <a:tab pos="38100" algn="l"/>
                <a:tab pos="50038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国家质检总局蒲长城副局长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11059" y="1760220"/>
            <a:ext cx="8672321" cy="1427226"/>
          </a:xfrm>
          <a:custGeom>
            <a:avLst/>
            <a:gdLst>
              <a:gd name="connsiteX0" fmla="*/ 0 w 8672321"/>
              <a:gd name="connsiteY0" fmla="*/ 0 h 1427226"/>
              <a:gd name="connsiteX1" fmla="*/ 0 w 8672321"/>
              <a:gd name="connsiteY1" fmla="*/ 1427225 h 1427226"/>
              <a:gd name="connsiteX2" fmla="*/ 8672322 w 8672321"/>
              <a:gd name="connsiteY2" fmla="*/ 1427225 h 1427226"/>
              <a:gd name="connsiteX3" fmla="*/ 8672322 w 8672321"/>
              <a:gd name="connsiteY3" fmla="*/ 0 h 1427226"/>
              <a:gd name="connsiteX4" fmla="*/ 0 w 8672321"/>
              <a:gd name="connsiteY4" fmla="*/ 0 h 14272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72321" h="1427226">
                <a:moveTo>
                  <a:pt x="0" y="0"/>
                </a:moveTo>
                <a:lnTo>
                  <a:pt x="0" y="1427225"/>
                </a:lnTo>
                <a:lnTo>
                  <a:pt x="8672322" y="1427225"/>
                </a:lnTo>
                <a:lnTo>
                  <a:pt x="8672322" y="0"/>
                </a:lnTo>
                <a:lnTo>
                  <a:pt x="0" y="0"/>
                </a:lnTo>
              </a:path>
            </a:pathLst>
          </a:custGeom>
          <a:solidFill>
            <a:srgbClr val="CC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400" y="635000"/>
            <a:ext cx="78994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/>
            </a:pPr>
            <a:r>
              <a:rPr lang="en-US" altLang="zh-CN" sz="4391" u="sng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计量的重要性及普遍性</a:t>
            </a:r>
            <a:r>
              <a:rPr lang="en-US" altLang="zh-CN" sz="2693" u="sng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—安全保障之桥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92200" y="1803400"/>
            <a:ext cx="84836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3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2004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</a:t>
            </a:r>
            <a:r>
              <a:rPr lang="en-US" altLang="zh-CN" sz="23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月</a:t>
            </a:r>
            <a:r>
              <a:rPr lang="en-US" altLang="zh-CN" sz="23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日</a:t>
            </a:r>
            <a:r>
              <a:rPr lang="en-US" altLang="zh-CN" sz="239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美国环保署（</a:t>
            </a:r>
            <a:r>
              <a:rPr lang="en-US" altLang="zh-CN" sz="23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EPA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）表示，由于杜邦公司</a:t>
            </a:r>
            <a:r>
              <a:rPr lang="en-US" altLang="zh-CN" sz="23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年来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均未通报制造特富龙的一种关键原料</a:t>
            </a:r>
            <a:r>
              <a:rPr lang="en-US" altLang="zh-CN" sz="23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全氟辛酸铵，可能会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给人类健康带来潜在危害，拟对其处以数亿美元的重罚。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92200" y="3327400"/>
            <a:ext cx="8527976" cy="15337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7" dirty="0" err="1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特富龙（</a:t>
            </a:r>
            <a:r>
              <a:rPr lang="en-US" altLang="zh-CN" sz="1997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Teflon</a:t>
            </a:r>
            <a:r>
              <a:rPr lang="en-US" altLang="zh-CN" sz="1997" dirty="0" err="1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）是美国杜邦公司对其研发的所有碳氢树脂的总称。由于其</a:t>
            </a:r>
            <a:endParaRPr lang="en-US" altLang="zh-CN" sz="1997" dirty="0" smtClean="0">
              <a:solidFill>
                <a:srgbClr val="000000"/>
              </a:solidFill>
              <a:latin typeface="Microsoft JhengHei" pitchFamily="18" charset="0"/>
              <a:cs typeface="Microsoft JhengHei" pitchFamily="18" charset="0"/>
            </a:endParaRPr>
          </a:p>
          <a:p>
            <a:pPr>
              <a:lnSpc>
                <a:spcPts val="29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独特优异的耐热（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180℃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－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260℃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）、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耐低温（－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200℃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）、自润滑性及化学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稳定性能等，曾被称为“拒腐蚀、永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不沾的特富龙”。其在不粘锅、衣物、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家居、医疗甚至宇航产品中也有广泛应用。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79500" y="4902200"/>
            <a:ext cx="83820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国家质检总局已经组织中国检验检疫科学研究院研究出不粘锅“特富龙”涂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层中全氟辛酸的测定方法（包括气相色谱法和液相色谱法），对不同环境下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（包括高温条件下）全氟辛酸铵的含量及特性进行研究；同时将就全氟辛酸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对人体健康的危害进行研讨和论证。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635000"/>
            <a:ext cx="78994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/>
            </a:pPr>
            <a:r>
              <a:rPr lang="en-US" altLang="zh-CN" sz="4391" u="sng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计量的重要性及普遍性</a:t>
            </a:r>
            <a:r>
              <a:rPr lang="en-US" altLang="zh-CN" sz="2693" u="sng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—安全保障之桥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3568700"/>
            <a:ext cx="77724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地沟油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的主要危害：消化不良、腹泻、腹痛、肠癌、胃癌等。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2011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月</a:t>
            </a:r>
          </a:p>
          <a:p>
            <a:pPr>
              <a:lnSpc>
                <a:spcPts val="2200"/>
              </a:lnSpc>
              <a:tabLst>
                <a:tab pos="431800" algn="l"/>
              </a:tabLst>
            </a:pP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日，中国警方全环节破获特大利用“地沟油”制售案。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2011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月卫生部</a:t>
            </a:r>
          </a:p>
          <a:p>
            <a:pPr>
              <a:lnSpc>
                <a:spcPts val="2200"/>
              </a:lnSpc>
              <a:tabLst>
                <a:tab pos="431800" algn="l"/>
              </a:tabLst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向社会公开征集“地沟油”检测方法，并于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月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初步确定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了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个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仪器法</a:t>
            </a:r>
          </a:p>
          <a:p>
            <a:pPr>
              <a:lnSpc>
                <a:spcPts val="2200"/>
              </a:lnSpc>
              <a:tabLst>
                <a:tab pos="431800" algn="l"/>
              </a:tabLst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和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个可现场使用的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快速检测法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635000"/>
            <a:ext cx="78994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/>
            </a:pPr>
            <a:r>
              <a:rPr lang="en-US" altLang="zh-CN" sz="4391" u="sng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计量的重要性及普遍性</a:t>
            </a:r>
            <a:r>
              <a:rPr lang="en-US" altLang="zh-CN" sz="2693" u="sng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—质量提升之桥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35100" y="6032500"/>
            <a:ext cx="7848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鞍山钢铁公司通过在轧钢机上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安装测厚、测宽动态测量的仪器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，并采用了电脑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控制系统，使得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产品质量大幅度提高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，不合格率从原来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10%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下降到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0.3%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81441" y="6185915"/>
            <a:ext cx="7132319" cy="461772"/>
          </a:xfrm>
          <a:custGeom>
            <a:avLst/>
            <a:gdLst>
              <a:gd name="connsiteX0" fmla="*/ 0 w 7132319"/>
              <a:gd name="connsiteY0" fmla="*/ 0 h 461772"/>
              <a:gd name="connsiteX1" fmla="*/ 0 w 7132319"/>
              <a:gd name="connsiteY1" fmla="*/ 461772 h 461772"/>
              <a:gd name="connsiteX2" fmla="*/ 7132319 w 7132319"/>
              <a:gd name="connsiteY2" fmla="*/ 461772 h 461772"/>
              <a:gd name="connsiteX3" fmla="*/ 7132319 w 7132319"/>
              <a:gd name="connsiteY3" fmla="*/ 0 h 461772"/>
              <a:gd name="connsiteX4" fmla="*/ 0 w 7132319"/>
              <a:gd name="connsiteY4" fmla="*/ 0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32319" h="461772">
                <a:moveTo>
                  <a:pt x="0" y="0"/>
                </a:moveTo>
                <a:lnTo>
                  <a:pt x="0" y="461772"/>
                </a:lnTo>
                <a:lnTo>
                  <a:pt x="7132319" y="461772"/>
                </a:lnTo>
                <a:lnTo>
                  <a:pt x="7132319" y="0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62379" y="6166865"/>
            <a:ext cx="7170419" cy="499872"/>
          </a:xfrm>
          <a:custGeom>
            <a:avLst/>
            <a:gdLst>
              <a:gd name="connsiteX0" fmla="*/ 7170419 w 7170419"/>
              <a:gd name="connsiteY0" fmla="*/ 499872 h 499872"/>
              <a:gd name="connsiteX1" fmla="*/ 7170419 w 7170419"/>
              <a:gd name="connsiteY1" fmla="*/ 0 h 499872"/>
              <a:gd name="connsiteX2" fmla="*/ 0 w 7170419"/>
              <a:gd name="connsiteY2" fmla="*/ 0 h 499872"/>
              <a:gd name="connsiteX3" fmla="*/ 0 w 7170419"/>
              <a:gd name="connsiteY3" fmla="*/ 499872 h 499872"/>
              <a:gd name="connsiteX4" fmla="*/ 19050 w 7170419"/>
              <a:gd name="connsiteY4" fmla="*/ 499872 h 499872"/>
              <a:gd name="connsiteX5" fmla="*/ 19050 w 7170419"/>
              <a:gd name="connsiteY5" fmla="*/ 38100 h 499872"/>
              <a:gd name="connsiteX6" fmla="*/ 38100 w 7170419"/>
              <a:gd name="connsiteY6" fmla="*/ 19050 h 499872"/>
              <a:gd name="connsiteX7" fmla="*/ 38100 w 7170419"/>
              <a:gd name="connsiteY7" fmla="*/ 38100 h 499872"/>
              <a:gd name="connsiteX8" fmla="*/ 7132319 w 7170419"/>
              <a:gd name="connsiteY8" fmla="*/ 38100 h 499872"/>
              <a:gd name="connsiteX9" fmla="*/ 7132319 w 7170419"/>
              <a:gd name="connsiteY9" fmla="*/ 19050 h 499872"/>
              <a:gd name="connsiteX10" fmla="*/ 7151369 w 7170419"/>
              <a:gd name="connsiteY10" fmla="*/ 38100 h 499872"/>
              <a:gd name="connsiteX11" fmla="*/ 7151369 w 7170419"/>
              <a:gd name="connsiteY11" fmla="*/ 499872 h 499872"/>
              <a:gd name="connsiteX12" fmla="*/ 7170419 w 7170419"/>
              <a:gd name="connsiteY12" fmla="*/ 499872 h 499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170419" h="499872">
                <a:moveTo>
                  <a:pt x="7170419" y="499872"/>
                </a:moveTo>
                <a:lnTo>
                  <a:pt x="7170419" y="0"/>
                </a:lnTo>
                <a:lnTo>
                  <a:pt x="0" y="0"/>
                </a:lnTo>
                <a:lnTo>
                  <a:pt x="0" y="499872"/>
                </a:lnTo>
                <a:lnTo>
                  <a:pt x="19050" y="49987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7132319" y="38100"/>
                </a:lnTo>
                <a:lnTo>
                  <a:pt x="7132319" y="19050"/>
                </a:lnTo>
                <a:lnTo>
                  <a:pt x="7151369" y="38100"/>
                </a:lnTo>
                <a:lnTo>
                  <a:pt x="7151369" y="499872"/>
                </a:lnTo>
                <a:lnTo>
                  <a:pt x="7170419" y="499872"/>
                </a:ln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81441" y="6185915"/>
            <a:ext cx="19050" cy="19050"/>
          </a:xfrm>
          <a:custGeom>
            <a:avLst/>
            <a:gdLst>
              <a:gd name="connsiteX0" fmla="*/ 19050 w 19050"/>
              <a:gd name="connsiteY0" fmla="*/ 19050 h 19050"/>
              <a:gd name="connsiteX1" fmla="*/ 19050 w 19050"/>
              <a:gd name="connsiteY1" fmla="*/ 0 h 19050"/>
              <a:gd name="connsiteX2" fmla="*/ 0 w 19050"/>
              <a:gd name="connsiteY2" fmla="*/ 19050 h 19050"/>
              <a:gd name="connsiteX3" fmla="*/ 19050 w 19050"/>
              <a:gd name="connsiteY3" fmla="*/ 190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9050" h="19050">
                <a:moveTo>
                  <a:pt x="19050" y="19050"/>
                </a:moveTo>
                <a:lnTo>
                  <a:pt x="19050" y="0"/>
                </a:lnTo>
                <a:lnTo>
                  <a:pt x="0" y="19050"/>
                </a:lnTo>
                <a:lnTo>
                  <a:pt x="19050" y="19050"/>
                </a:ln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81441" y="6204965"/>
            <a:ext cx="19050" cy="423672"/>
          </a:xfrm>
          <a:custGeom>
            <a:avLst/>
            <a:gdLst>
              <a:gd name="connsiteX0" fmla="*/ 9525 w 19050"/>
              <a:gd name="connsiteY0" fmla="*/ 0 h 423672"/>
              <a:gd name="connsiteX1" fmla="*/ 9525 w 19050"/>
              <a:gd name="connsiteY1" fmla="*/ 423672 h 423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423672">
                <a:moveTo>
                  <a:pt x="9525" y="0"/>
                </a:moveTo>
                <a:lnTo>
                  <a:pt x="9525" y="423672"/>
                </a:lnTo>
              </a:path>
            </a:pathLst>
          </a:custGeom>
          <a:ln w="12700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81429" y="6628638"/>
            <a:ext cx="7132319" cy="38100"/>
          </a:xfrm>
          <a:custGeom>
            <a:avLst/>
            <a:gdLst>
              <a:gd name="connsiteX0" fmla="*/ 7132319 w 7132319"/>
              <a:gd name="connsiteY0" fmla="*/ 0 h 38100"/>
              <a:gd name="connsiteX1" fmla="*/ 0 w 7132319"/>
              <a:gd name="connsiteY1" fmla="*/ 0 h 38100"/>
              <a:gd name="connsiteX2" fmla="*/ 19050 w 7132319"/>
              <a:gd name="connsiteY2" fmla="*/ 19050 h 38100"/>
              <a:gd name="connsiteX3" fmla="*/ 19050 w 7132319"/>
              <a:gd name="connsiteY3" fmla="*/ 38100 h 38100"/>
              <a:gd name="connsiteX4" fmla="*/ 7113269 w 7132319"/>
              <a:gd name="connsiteY4" fmla="*/ 38100 h 38100"/>
              <a:gd name="connsiteX5" fmla="*/ 7113269 w 7132319"/>
              <a:gd name="connsiteY5" fmla="*/ 19050 h 38100"/>
              <a:gd name="connsiteX6" fmla="*/ 7132319 w 7132319"/>
              <a:gd name="connsiteY6" fmla="*/ 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132319" h="38100">
                <a:moveTo>
                  <a:pt x="7132319" y="0"/>
                </a:moveTo>
                <a:lnTo>
                  <a:pt x="0" y="0"/>
                </a:lnTo>
                <a:lnTo>
                  <a:pt x="19050" y="19050"/>
                </a:lnTo>
                <a:lnTo>
                  <a:pt x="19050" y="38100"/>
                </a:lnTo>
                <a:lnTo>
                  <a:pt x="7113269" y="38100"/>
                </a:lnTo>
                <a:lnTo>
                  <a:pt x="7113269" y="19050"/>
                </a:lnTo>
                <a:lnTo>
                  <a:pt x="7132319" y="0"/>
                </a:ln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81441" y="6628638"/>
            <a:ext cx="19050" cy="38100"/>
          </a:xfrm>
          <a:custGeom>
            <a:avLst/>
            <a:gdLst>
              <a:gd name="connsiteX0" fmla="*/ 9525 w 19050"/>
              <a:gd name="connsiteY0" fmla="*/ 0 h 38100"/>
              <a:gd name="connsiteX1" fmla="*/ 9525 w 19050"/>
              <a:gd name="connsiteY1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38100">
                <a:moveTo>
                  <a:pt x="9525" y="0"/>
                </a:moveTo>
                <a:lnTo>
                  <a:pt x="9525" y="38100"/>
                </a:lnTo>
              </a:path>
            </a:pathLst>
          </a:custGeom>
          <a:ln w="12700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894698" y="6185915"/>
            <a:ext cx="19050" cy="19050"/>
          </a:xfrm>
          <a:custGeom>
            <a:avLst/>
            <a:gdLst>
              <a:gd name="connsiteX0" fmla="*/ 19050 w 19050"/>
              <a:gd name="connsiteY0" fmla="*/ 19050 h 19050"/>
              <a:gd name="connsiteX1" fmla="*/ 0 w 19050"/>
              <a:gd name="connsiteY1" fmla="*/ 0 h 19050"/>
              <a:gd name="connsiteX2" fmla="*/ 0 w 19050"/>
              <a:gd name="connsiteY2" fmla="*/ 19050 h 19050"/>
              <a:gd name="connsiteX3" fmla="*/ 19050 w 19050"/>
              <a:gd name="connsiteY3" fmla="*/ 190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9050" h="19050">
                <a:moveTo>
                  <a:pt x="19050" y="1905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894698" y="6204965"/>
            <a:ext cx="19050" cy="423672"/>
          </a:xfrm>
          <a:custGeom>
            <a:avLst/>
            <a:gdLst>
              <a:gd name="connsiteX0" fmla="*/ 9525 w 19050"/>
              <a:gd name="connsiteY0" fmla="*/ 0 h 423672"/>
              <a:gd name="connsiteX1" fmla="*/ 9525 w 19050"/>
              <a:gd name="connsiteY1" fmla="*/ 423672 h 423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423672">
                <a:moveTo>
                  <a:pt x="9525" y="0"/>
                </a:moveTo>
                <a:lnTo>
                  <a:pt x="9525" y="423672"/>
                </a:lnTo>
              </a:path>
            </a:pathLst>
          </a:custGeom>
          <a:ln w="12700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894698" y="6628638"/>
            <a:ext cx="19050" cy="38100"/>
          </a:xfrm>
          <a:custGeom>
            <a:avLst/>
            <a:gdLst>
              <a:gd name="connsiteX0" fmla="*/ 9525 w 19050"/>
              <a:gd name="connsiteY0" fmla="*/ 0 h 38100"/>
              <a:gd name="connsiteX1" fmla="*/ 9525 w 19050"/>
              <a:gd name="connsiteY1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38100">
                <a:moveTo>
                  <a:pt x="9525" y="0"/>
                </a:moveTo>
                <a:lnTo>
                  <a:pt x="9525" y="38100"/>
                </a:lnTo>
              </a:path>
            </a:pathLst>
          </a:custGeom>
          <a:ln w="12700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635000"/>
            <a:ext cx="78994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/>
            </a:pPr>
            <a:r>
              <a:rPr lang="en-US" altLang="zh-CN" sz="4391" u="sng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计量的重要性及普遍性</a:t>
            </a:r>
            <a:r>
              <a:rPr lang="en-US" altLang="zh-CN" sz="2693" u="sng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—质量提升之桥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19200" y="4267200"/>
            <a:ext cx="81534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1793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经过长达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年的精心准备，耗资超过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亿美元的哈勃太空望远镜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1990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</a:t>
            </a: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月发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射升空。但是，美国国家航天管理局发现望远镜的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主镜片存在缺陷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。由于直径达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7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94.5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英寸的主镜片中心过于平坦，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导致成像模糊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。因此望远镜对遥远的星体无法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像预期的那样清晰地聚焦，结果造成一半以上的实验和许多观察项目无法进行。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793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原因：在镜片生产过程中，进行检验的一种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无反射校正装置没有设置好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，校正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装置上</a:t>
            </a:r>
            <a:r>
              <a:rPr lang="en-US" altLang="zh-CN" sz="1793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1.3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微米的误差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导致镜片研磨、抛光成了错误的形状。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981200" y="6210300"/>
            <a:ext cx="671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没有标准，无所谓质量；没有计量，无所谓标准！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295</Words>
  <Application>Microsoft Office PowerPoint</Application>
  <PresentationFormat>自定义</PresentationFormat>
  <Paragraphs>120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Microsoft JhengHei</vt:lpstr>
      <vt:lpstr>隶书</vt:lpstr>
      <vt:lpstr>宋体</vt:lpstr>
      <vt:lpstr>Arial</vt:lpstr>
      <vt:lpstr>Calibri</vt:lpstr>
      <vt:lpstr>MS Shell Dlg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LGDX</cp:lastModifiedBy>
  <cp:revision>14</cp:revision>
  <dcterms:created xsi:type="dcterms:W3CDTF">2006-08-16T00:00:00Z</dcterms:created>
  <dcterms:modified xsi:type="dcterms:W3CDTF">2022-03-03T03:36:58Z</dcterms:modified>
</cp:coreProperties>
</file>