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2564" y="2190699"/>
            <a:ext cx="619887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573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71043"/>
            <a:ext cx="86274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742" y="1541145"/>
            <a:ext cx="8338515" cy="1991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564" y="2190699"/>
            <a:ext cx="6197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SimSun"/>
                <a:cs typeface="SimSun"/>
              </a:rPr>
              <a:t>误差合成的计算方法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6755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系统误差和随机误差的合成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074164"/>
            <a:ext cx="8513064" cy="86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4179" y="3403091"/>
            <a:ext cx="3046475" cy="88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9771" y="4730496"/>
            <a:ext cx="1863852" cy="71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8876" y="5903976"/>
            <a:ext cx="2500883" cy="778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366259" y="3009900"/>
            <a:ext cx="166370" cy="320040"/>
            <a:chOff x="4366259" y="3009900"/>
            <a:chExt cx="166370" cy="320040"/>
          </a:xfrm>
        </p:grpSpPr>
        <p:sp>
          <p:nvSpPr>
            <p:cNvPr id="9" name="object 9"/>
            <p:cNvSpPr/>
            <p:nvPr/>
          </p:nvSpPr>
          <p:spPr>
            <a:xfrm>
              <a:off x="4370831" y="3014472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117728" y="0"/>
                  </a:moveTo>
                  <a:lnTo>
                    <a:pt x="39242" y="0"/>
                  </a:lnTo>
                  <a:lnTo>
                    <a:pt x="39242" y="233172"/>
                  </a:lnTo>
                  <a:lnTo>
                    <a:pt x="0" y="233172"/>
                  </a:lnTo>
                  <a:lnTo>
                    <a:pt x="78485" y="310895"/>
                  </a:lnTo>
                  <a:lnTo>
                    <a:pt x="156971" y="233172"/>
                  </a:lnTo>
                  <a:lnTo>
                    <a:pt x="117728" y="233172"/>
                  </a:lnTo>
                  <a:lnTo>
                    <a:pt x="117728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0831" y="3014472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0" y="233172"/>
                  </a:moveTo>
                  <a:lnTo>
                    <a:pt x="39242" y="233172"/>
                  </a:lnTo>
                  <a:lnTo>
                    <a:pt x="39242" y="0"/>
                  </a:lnTo>
                  <a:lnTo>
                    <a:pt x="117728" y="0"/>
                  </a:lnTo>
                  <a:lnTo>
                    <a:pt x="117728" y="233172"/>
                  </a:lnTo>
                  <a:lnTo>
                    <a:pt x="156971" y="233172"/>
                  </a:lnTo>
                  <a:lnTo>
                    <a:pt x="78485" y="310895"/>
                  </a:lnTo>
                  <a:lnTo>
                    <a:pt x="0" y="23317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64735" y="4337303"/>
            <a:ext cx="166370" cy="320040"/>
            <a:chOff x="4364735" y="4337303"/>
            <a:chExt cx="166370" cy="320040"/>
          </a:xfrm>
        </p:grpSpPr>
        <p:sp>
          <p:nvSpPr>
            <p:cNvPr id="12" name="object 12"/>
            <p:cNvSpPr/>
            <p:nvPr/>
          </p:nvSpPr>
          <p:spPr>
            <a:xfrm>
              <a:off x="4369307" y="4341875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117728" y="0"/>
                  </a:moveTo>
                  <a:lnTo>
                    <a:pt x="39242" y="0"/>
                  </a:lnTo>
                  <a:lnTo>
                    <a:pt x="39242" y="233172"/>
                  </a:lnTo>
                  <a:lnTo>
                    <a:pt x="0" y="233172"/>
                  </a:lnTo>
                  <a:lnTo>
                    <a:pt x="78486" y="310896"/>
                  </a:lnTo>
                  <a:lnTo>
                    <a:pt x="156971" y="233172"/>
                  </a:lnTo>
                  <a:lnTo>
                    <a:pt x="117728" y="233172"/>
                  </a:lnTo>
                  <a:lnTo>
                    <a:pt x="117728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69307" y="4341875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0" y="233172"/>
                  </a:moveTo>
                  <a:lnTo>
                    <a:pt x="39242" y="233172"/>
                  </a:lnTo>
                  <a:lnTo>
                    <a:pt x="39242" y="0"/>
                  </a:lnTo>
                  <a:lnTo>
                    <a:pt x="117728" y="0"/>
                  </a:lnTo>
                  <a:lnTo>
                    <a:pt x="117728" y="233172"/>
                  </a:lnTo>
                  <a:lnTo>
                    <a:pt x="156971" y="233172"/>
                  </a:lnTo>
                  <a:lnTo>
                    <a:pt x="78486" y="310896"/>
                  </a:lnTo>
                  <a:lnTo>
                    <a:pt x="0" y="23317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64735" y="5509259"/>
            <a:ext cx="166370" cy="320040"/>
            <a:chOff x="4364735" y="5509259"/>
            <a:chExt cx="166370" cy="320040"/>
          </a:xfrm>
        </p:grpSpPr>
        <p:sp>
          <p:nvSpPr>
            <p:cNvPr id="15" name="object 15"/>
            <p:cNvSpPr/>
            <p:nvPr/>
          </p:nvSpPr>
          <p:spPr>
            <a:xfrm>
              <a:off x="4369307" y="5513831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117728" y="0"/>
                  </a:moveTo>
                  <a:lnTo>
                    <a:pt x="39242" y="0"/>
                  </a:lnTo>
                  <a:lnTo>
                    <a:pt x="39242" y="233197"/>
                  </a:lnTo>
                  <a:lnTo>
                    <a:pt x="0" y="233197"/>
                  </a:lnTo>
                  <a:lnTo>
                    <a:pt x="78486" y="310896"/>
                  </a:lnTo>
                  <a:lnTo>
                    <a:pt x="156971" y="233197"/>
                  </a:lnTo>
                  <a:lnTo>
                    <a:pt x="117728" y="233197"/>
                  </a:lnTo>
                  <a:lnTo>
                    <a:pt x="117728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69307" y="5513831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0" y="233197"/>
                  </a:moveTo>
                  <a:lnTo>
                    <a:pt x="39242" y="233197"/>
                  </a:lnTo>
                  <a:lnTo>
                    <a:pt x="39242" y="0"/>
                  </a:lnTo>
                  <a:lnTo>
                    <a:pt x="117728" y="0"/>
                  </a:lnTo>
                  <a:lnTo>
                    <a:pt x="117728" y="233197"/>
                  </a:lnTo>
                  <a:lnTo>
                    <a:pt x="156971" y="233197"/>
                  </a:lnTo>
                  <a:lnTo>
                    <a:pt x="78486" y="310896"/>
                  </a:lnTo>
                  <a:lnTo>
                    <a:pt x="0" y="23319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011417" y="5121402"/>
            <a:ext cx="234950" cy="1329055"/>
          </a:xfrm>
          <a:custGeom>
            <a:avLst/>
            <a:gdLst/>
            <a:ahLst/>
            <a:cxnLst/>
            <a:rect l="l" t="t" r="r" b="b"/>
            <a:pathLst>
              <a:path w="234950" h="1329054">
                <a:moveTo>
                  <a:pt x="0" y="0"/>
                </a:moveTo>
                <a:lnTo>
                  <a:pt x="45660" y="8693"/>
                </a:lnTo>
                <a:lnTo>
                  <a:pt x="82962" y="32400"/>
                </a:lnTo>
                <a:lnTo>
                  <a:pt x="108120" y="67562"/>
                </a:lnTo>
                <a:lnTo>
                  <a:pt x="117348" y="110617"/>
                </a:lnTo>
                <a:lnTo>
                  <a:pt x="117348" y="553859"/>
                </a:lnTo>
                <a:lnTo>
                  <a:pt x="126575" y="596912"/>
                </a:lnTo>
                <a:lnTo>
                  <a:pt x="151733" y="632069"/>
                </a:lnTo>
                <a:lnTo>
                  <a:pt x="189035" y="655772"/>
                </a:lnTo>
                <a:lnTo>
                  <a:pt x="234696" y="664464"/>
                </a:lnTo>
                <a:lnTo>
                  <a:pt x="189035" y="673155"/>
                </a:lnTo>
                <a:lnTo>
                  <a:pt x="151733" y="696858"/>
                </a:lnTo>
                <a:lnTo>
                  <a:pt x="126575" y="732015"/>
                </a:lnTo>
                <a:lnTo>
                  <a:pt x="117348" y="775068"/>
                </a:lnTo>
                <a:lnTo>
                  <a:pt x="117348" y="1218323"/>
                </a:lnTo>
                <a:lnTo>
                  <a:pt x="108120" y="1261376"/>
                </a:lnTo>
                <a:lnTo>
                  <a:pt x="82962" y="1296533"/>
                </a:lnTo>
                <a:lnTo>
                  <a:pt x="45660" y="1320236"/>
                </a:lnTo>
                <a:lnTo>
                  <a:pt x="0" y="1328928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319011" y="3575539"/>
            <a:ext cx="2830830" cy="2228215"/>
            <a:chOff x="6319011" y="3575539"/>
            <a:chExt cx="2830830" cy="2228215"/>
          </a:xfrm>
        </p:grpSpPr>
        <p:sp>
          <p:nvSpPr>
            <p:cNvPr id="19" name="object 19"/>
            <p:cNvSpPr/>
            <p:nvPr/>
          </p:nvSpPr>
          <p:spPr>
            <a:xfrm>
              <a:off x="6514366" y="3580111"/>
              <a:ext cx="2630805" cy="1800225"/>
            </a:xfrm>
            <a:custGeom>
              <a:avLst/>
              <a:gdLst/>
              <a:ahLst/>
              <a:cxnLst/>
              <a:rect l="l" t="t" r="r" b="b"/>
              <a:pathLst>
                <a:path w="2630804" h="1800225">
                  <a:moveTo>
                    <a:pt x="1587970" y="0"/>
                  </a:moveTo>
                  <a:lnTo>
                    <a:pt x="1543115" y="6441"/>
                  </a:lnTo>
                  <a:lnTo>
                    <a:pt x="1500199" y="19837"/>
                  </a:lnTo>
                  <a:lnTo>
                    <a:pt x="1460227" y="39873"/>
                  </a:lnTo>
                  <a:lnTo>
                    <a:pt x="1424202" y="66233"/>
                  </a:lnTo>
                  <a:lnTo>
                    <a:pt x="1393130" y="98604"/>
                  </a:lnTo>
                  <a:lnTo>
                    <a:pt x="1368015" y="136670"/>
                  </a:lnTo>
                  <a:lnTo>
                    <a:pt x="1350692" y="121863"/>
                  </a:lnTo>
                  <a:lnTo>
                    <a:pt x="1312901" y="96058"/>
                  </a:lnTo>
                  <a:lnTo>
                    <a:pt x="1248620" y="67008"/>
                  </a:lnTo>
                  <a:lnTo>
                    <a:pt x="1203446" y="55390"/>
                  </a:lnTo>
                  <a:lnTo>
                    <a:pt x="1157733" y="50058"/>
                  </a:lnTo>
                  <a:lnTo>
                    <a:pt x="1112160" y="50820"/>
                  </a:lnTo>
                  <a:lnTo>
                    <a:pt x="1067405" y="57481"/>
                  </a:lnTo>
                  <a:lnTo>
                    <a:pt x="1024147" y="69847"/>
                  </a:lnTo>
                  <a:lnTo>
                    <a:pt x="983063" y="87723"/>
                  </a:lnTo>
                  <a:lnTo>
                    <a:pt x="944833" y="110917"/>
                  </a:lnTo>
                  <a:lnTo>
                    <a:pt x="910134" y="139233"/>
                  </a:lnTo>
                  <a:lnTo>
                    <a:pt x="879646" y="172478"/>
                  </a:lnTo>
                  <a:lnTo>
                    <a:pt x="854046" y="210457"/>
                  </a:lnTo>
                  <a:lnTo>
                    <a:pt x="804954" y="187570"/>
                  </a:lnTo>
                  <a:lnTo>
                    <a:pt x="753399" y="171102"/>
                  </a:lnTo>
                  <a:lnTo>
                    <a:pt x="700089" y="161162"/>
                  </a:lnTo>
                  <a:lnTo>
                    <a:pt x="645730" y="157861"/>
                  </a:lnTo>
                  <a:lnTo>
                    <a:pt x="591029" y="161308"/>
                  </a:lnTo>
                  <a:lnTo>
                    <a:pt x="543936" y="169893"/>
                  </a:lnTo>
                  <a:lnTo>
                    <a:pt x="499171" y="183186"/>
                  </a:lnTo>
                  <a:lnTo>
                    <a:pt x="456997" y="200863"/>
                  </a:lnTo>
                  <a:lnTo>
                    <a:pt x="417678" y="222602"/>
                  </a:lnTo>
                  <a:lnTo>
                    <a:pt x="381478" y="248080"/>
                  </a:lnTo>
                  <a:lnTo>
                    <a:pt x="348660" y="276975"/>
                  </a:lnTo>
                  <a:lnTo>
                    <a:pt x="319487" y="308962"/>
                  </a:lnTo>
                  <a:lnTo>
                    <a:pt x="294224" y="343719"/>
                  </a:lnTo>
                  <a:lnTo>
                    <a:pt x="273133" y="380923"/>
                  </a:lnTo>
                  <a:lnTo>
                    <a:pt x="256479" y="420251"/>
                  </a:lnTo>
                  <a:lnTo>
                    <a:pt x="244524" y="461381"/>
                  </a:lnTo>
                  <a:lnTo>
                    <a:pt x="237532" y="503988"/>
                  </a:lnTo>
                  <a:lnTo>
                    <a:pt x="235768" y="547751"/>
                  </a:lnTo>
                  <a:lnTo>
                    <a:pt x="239493" y="592346"/>
                  </a:lnTo>
                  <a:lnTo>
                    <a:pt x="237207" y="597934"/>
                  </a:lnTo>
                  <a:lnTo>
                    <a:pt x="188258" y="607134"/>
                  </a:lnTo>
                  <a:lnTo>
                    <a:pt x="142583" y="624533"/>
                  </a:lnTo>
                  <a:lnTo>
                    <a:pt x="101291" y="649461"/>
                  </a:lnTo>
                  <a:lnTo>
                    <a:pt x="65491" y="681246"/>
                  </a:lnTo>
                  <a:lnTo>
                    <a:pt x="36293" y="719219"/>
                  </a:lnTo>
                  <a:lnTo>
                    <a:pt x="15952" y="759638"/>
                  </a:lnTo>
                  <a:lnTo>
                    <a:pt x="3943" y="801601"/>
                  </a:lnTo>
                  <a:lnTo>
                    <a:pt x="0" y="844150"/>
                  </a:lnTo>
                  <a:lnTo>
                    <a:pt x="3854" y="886325"/>
                  </a:lnTo>
                  <a:lnTo>
                    <a:pt x="15242" y="927168"/>
                  </a:lnTo>
                  <a:lnTo>
                    <a:pt x="33894" y="965722"/>
                  </a:lnTo>
                  <a:lnTo>
                    <a:pt x="59546" y="1001026"/>
                  </a:lnTo>
                  <a:lnTo>
                    <a:pt x="91931" y="1032124"/>
                  </a:lnTo>
                  <a:lnTo>
                    <a:pt x="130781" y="1058055"/>
                  </a:lnTo>
                  <a:lnTo>
                    <a:pt x="96098" y="1101088"/>
                  </a:lnTo>
                  <a:lnTo>
                    <a:pt x="72488" y="1149527"/>
                  </a:lnTo>
                  <a:lnTo>
                    <a:pt x="60594" y="1201538"/>
                  </a:lnTo>
                  <a:lnTo>
                    <a:pt x="61058" y="1255286"/>
                  </a:lnTo>
                  <a:lnTo>
                    <a:pt x="70844" y="1298844"/>
                  </a:lnTo>
                  <a:lnTo>
                    <a:pt x="88301" y="1338942"/>
                  </a:lnTo>
                  <a:lnTo>
                    <a:pt x="112597" y="1374967"/>
                  </a:lnTo>
                  <a:lnTo>
                    <a:pt x="142897" y="1406311"/>
                  </a:lnTo>
                  <a:lnTo>
                    <a:pt x="178370" y="1432363"/>
                  </a:lnTo>
                  <a:lnTo>
                    <a:pt x="218181" y="1452513"/>
                  </a:lnTo>
                  <a:lnTo>
                    <a:pt x="261498" y="1466149"/>
                  </a:lnTo>
                  <a:lnTo>
                    <a:pt x="307488" y="1472662"/>
                  </a:lnTo>
                  <a:lnTo>
                    <a:pt x="355317" y="1471440"/>
                  </a:lnTo>
                  <a:lnTo>
                    <a:pt x="360270" y="1479314"/>
                  </a:lnTo>
                  <a:lnTo>
                    <a:pt x="387081" y="1516656"/>
                  </a:lnTo>
                  <a:lnTo>
                    <a:pt x="417197" y="1550622"/>
                  </a:lnTo>
                  <a:lnTo>
                    <a:pt x="450294" y="1581136"/>
                  </a:lnTo>
                  <a:lnTo>
                    <a:pt x="486048" y="1608124"/>
                  </a:lnTo>
                  <a:lnTo>
                    <a:pt x="524136" y="1631510"/>
                  </a:lnTo>
                  <a:lnTo>
                    <a:pt x="564233" y="1651220"/>
                  </a:lnTo>
                  <a:lnTo>
                    <a:pt x="606017" y="1667177"/>
                  </a:lnTo>
                  <a:lnTo>
                    <a:pt x="649164" y="1679308"/>
                  </a:lnTo>
                  <a:lnTo>
                    <a:pt x="693349" y="1687536"/>
                  </a:lnTo>
                  <a:lnTo>
                    <a:pt x="738249" y="1691786"/>
                  </a:lnTo>
                  <a:lnTo>
                    <a:pt x="783541" y="1691984"/>
                  </a:lnTo>
                  <a:lnTo>
                    <a:pt x="828900" y="1688055"/>
                  </a:lnTo>
                  <a:lnTo>
                    <a:pt x="874004" y="1679922"/>
                  </a:lnTo>
                  <a:lnTo>
                    <a:pt x="918528" y="1667511"/>
                  </a:lnTo>
                  <a:lnTo>
                    <a:pt x="962148" y="1650748"/>
                  </a:lnTo>
                  <a:lnTo>
                    <a:pt x="1004541" y="1629555"/>
                  </a:lnTo>
                  <a:lnTo>
                    <a:pt x="1033043" y="1664841"/>
                  </a:lnTo>
                  <a:lnTo>
                    <a:pt x="1065468" y="1696616"/>
                  </a:lnTo>
                  <a:lnTo>
                    <a:pt x="1101442" y="1724631"/>
                  </a:lnTo>
                  <a:lnTo>
                    <a:pt x="1140591" y="1748634"/>
                  </a:lnTo>
                  <a:lnTo>
                    <a:pt x="1182541" y="1768376"/>
                  </a:lnTo>
                  <a:lnTo>
                    <a:pt x="1226918" y="1783606"/>
                  </a:lnTo>
                  <a:lnTo>
                    <a:pt x="1273575" y="1794114"/>
                  </a:lnTo>
                  <a:lnTo>
                    <a:pt x="1320218" y="1799421"/>
                  </a:lnTo>
                  <a:lnTo>
                    <a:pt x="1366461" y="1799721"/>
                  </a:lnTo>
                  <a:lnTo>
                    <a:pt x="1411922" y="1795204"/>
                  </a:lnTo>
                  <a:lnTo>
                    <a:pt x="1456216" y="1786064"/>
                  </a:lnTo>
                  <a:lnTo>
                    <a:pt x="1498959" y="1772493"/>
                  </a:lnTo>
                  <a:lnTo>
                    <a:pt x="1539767" y="1754682"/>
                  </a:lnTo>
                  <a:lnTo>
                    <a:pt x="1578256" y="1732824"/>
                  </a:lnTo>
                  <a:lnTo>
                    <a:pt x="1614042" y="1707111"/>
                  </a:lnTo>
                  <a:lnTo>
                    <a:pt x="1646740" y="1677735"/>
                  </a:lnTo>
                  <a:lnTo>
                    <a:pt x="1675968" y="1644889"/>
                  </a:lnTo>
                  <a:lnTo>
                    <a:pt x="1701340" y="1608764"/>
                  </a:lnTo>
                  <a:lnTo>
                    <a:pt x="1722473" y="1569553"/>
                  </a:lnTo>
                  <a:lnTo>
                    <a:pt x="1738982" y="1527447"/>
                  </a:lnTo>
                  <a:lnTo>
                    <a:pt x="1781783" y="1548636"/>
                  </a:lnTo>
                  <a:lnTo>
                    <a:pt x="1827073" y="1564087"/>
                  </a:lnTo>
                  <a:lnTo>
                    <a:pt x="1874196" y="1573632"/>
                  </a:lnTo>
                  <a:lnTo>
                    <a:pt x="1922497" y="1577104"/>
                  </a:lnTo>
                  <a:lnTo>
                    <a:pt x="1970264" y="1574486"/>
                  </a:lnTo>
                  <a:lnTo>
                    <a:pt x="2016126" y="1566127"/>
                  </a:lnTo>
                  <a:lnTo>
                    <a:pt x="2059663" y="1552415"/>
                  </a:lnTo>
                  <a:lnTo>
                    <a:pt x="2100453" y="1533736"/>
                  </a:lnTo>
                  <a:lnTo>
                    <a:pt x="2138072" y="1510479"/>
                  </a:lnTo>
                  <a:lnTo>
                    <a:pt x="2172100" y="1483029"/>
                  </a:lnTo>
                  <a:lnTo>
                    <a:pt x="2202114" y="1451775"/>
                  </a:lnTo>
                  <a:lnTo>
                    <a:pt x="2227692" y="1417103"/>
                  </a:lnTo>
                  <a:lnTo>
                    <a:pt x="2248413" y="1379401"/>
                  </a:lnTo>
                  <a:lnTo>
                    <a:pt x="2263854" y="1339056"/>
                  </a:lnTo>
                  <a:lnTo>
                    <a:pt x="2273593" y="1296454"/>
                  </a:lnTo>
                  <a:lnTo>
                    <a:pt x="2277208" y="1251984"/>
                  </a:lnTo>
                  <a:lnTo>
                    <a:pt x="2328975" y="1241928"/>
                  </a:lnTo>
                  <a:lnTo>
                    <a:pt x="2378729" y="1225822"/>
                  </a:lnTo>
                  <a:lnTo>
                    <a:pt x="2425888" y="1203907"/>
                  </a:lnTo>
                  <a:lnTo>
                    <a:pt x="2469867" y="1176419"/>
                  </a:lnTo>
                  <a:lnTo>
                    <a:pt x="2508900" y="1144682"/>
                  </a:lnTo>
                  <a:lnTo>
                    <a:pt x="2542658" y="1109478"/>
                  </a:lnTo>
                  <a:lnTo>
                    <a:pt x="2571071" y="1071311"/>
                  </a:lnTo>
                  <a:lnTo>
                    <a:pt x="2594068" y="1030686"/>
                  </a:lnTo>
                  <a:lnTo>
                    <a:pt x="2611577" y="988110"/>
                  </a:lnTo>
                  <a:lnTo>
                    <a:pt x="2623527" y="944086"/>
                  </a:lnTo>
                  <a:lnTo>
                    <a:pt x="2629847" y="899120"/>
                  </a:lnTo>
                  <a:lnTo>
                    <a:pt x="2630466" y="853716"/>
                  </a:lnTo>
                  <a:lnTo>
                    <a:pt x="2625313" y="808380"/>
                  </a:lnTo>
                  <a:lnTo>
                    <a:pt x="2614317" y="763617"/>
                  </a:lnTo>
                  <a:lnTo>
                    <a:pt x="2597407" y="719931"/>
                  </a:lnTo>
                  <a:lnTo>
                    <a:pt x="2574511" y="677828"/>
                  </a:lnTo>
                  <a:lnTo>
                    <a:pt x="2545559" y="637812"/>
                  </a:lnTo>
                  <a:lnTo>
                    <a:pt x="2549846" y="628027"/>
                  </a:lnTo>
                  <a:lnTo>
                    <a:pt x="2569631" y="553878"/>
                  </a:lnTo>
                  <a:lnTo>
                    <a:pt x="2571802" y="510141"/>
                  </a:lnTo>
                  <a:lnTo>
                    <a:pt x="2567286" y="467298"/>
                  </a:lnTo>
                  <a:lnTo>
                    <a:pt x="2556434" y="425927"/>
                  </a:lnTo>
                  <a:lnTo>
                    <a:pt x="2539600" y="386603"/>
                  </a:lnTo>
                  <a:lnTo>
                    <a:pt x="2517135" y="349904"/>
                  </a:lnTo>
                  <a:lnTo>
                    <a:pt x="2489394" y="316406"/>
                  </a:lnTo>
                  <a:lnTo>
                    <a:pt x="2456728" y="286685"/>
                  </a:lnTo>
                  <a:lnTo>
                    <a:pt x="2419489" y="261318"/>
                  </a:lnTo>
                  <a:lnTo>
                    <a:pt x="2378032" y="240881"/>
                  </a:lnTo>
                  <a:lnTo>
                    <a:pt x="2332707" y="225951"/>
                  </a:lnTo>
                  <a:lnTo>
                    <a:pt x="2319344" y="180146"/>
                  </a:lnTo>
                  <a:lnTo>
                    <a:pt x="2297909" y="137448"/>
                  </a:lnTo>
                  <a:lnTo>
                    <a:pt x="2268949" y="98775"/>
                  </a:lnTo>
                  <a:lnTo>
                    <a:pt x="2233012" y="65042"/>
                  </a:lnTo>
                  <a:lnTo>
                    <a:pt x="2193958" y="38986"/>
                  </a:lnTo>
                  <a:lnTo>
                    <a:pt x="2152043" y="19603"/>
                  </a:lnTo>
                  <a:lnTo>
                    <a:pt x="2108126" y="6827"/>
                  </a:lnTo>
                  <a:lnTo>
                    <a:pt x="2063064" y="595"/>
                  </a:lnTo>
                  <a:lnTo>
                    <a:pt x="2017716" y="844"/>
                  </a:lnTo>
                  <a:lnTo>
                    <a:pt x="1972939" y="7508"/>
                  </a:lnTo>
                  <a:lnTo>
                    <a:pt x="1929591" y="20525"/>
                  </a:lnTo>
                  <a:lnTo>
                    <a:pt x="1888531" y="39829"/>
                  </a:lnTo>
                  <a:lnTo>
                    <a:pt x="1850617" y="65358"/>
                  </a:lnTo>
                  <a:lnTo>
                    <a:pt x="1816706" y="97046"/>
                  </a:lnTo>
                  <a:lnTo>
                    <a:pt x="1796936" y="75552"/>
                  </a:lnTo>
                  <a:lnTo>
                    <a:pt x="1750394" y="39611"/>
                  </a:lnTo>
                  <a:lnTo>
                    <a:pt x="1679479" y="9237"/>
                  </a:lnTo>
                  <a:lnTo>
                    <a:pt x="1633759" y="826"/>
                  </a:lnTo>
                  <a:lnTo>
                    <a:pt x="1587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3583" y="5698769"/>
              <a:ext cx="99949" cy="999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4172" y="5481954"/>
              <a:ext cx="200025" cy="199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0072" y="5199252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49986" y="0"/>
                  </a:moveTo>
                  <a:lnTo>
                    <a:pt x="102591" y="7649"/>
                  </a:lnTo>
                  <a:lnTo>
                    <a:pt x="61420" y="28947"/>
                  </a:lnTo>
                  <a:lnTo>
                    <a:pt x="28947" y="61420"/>
                  </a:lnTo>
                  <a:lnTo>
                    <a:pt x="7649" y="102591"/>
                  </a:lnTo>
                  <a:lnTo>
                    <a:pt x="0" y="149987"/>
                  </a:lnTo>
                  <a:lnTo>
                    <a:pt x="7649" y="197382"/>
                  </a:lnTo>
                  <a:lnTo>
                    <a:pt x="28947" y="238553"/>
                  </a:lnTo>
                  <a:lnTo>
                    <a:pt x="61420" y="271026"/>
                  </a:lnTo>
                  <a:lnTo>
                    <a:pt x="102591" y="292324"/>
                  </a:lnTo>
                  <a:lnTo>
                    <a:pt x="149986" y="299974"/>
                  </a:lnTo>
                  <a:lnTo>
                    <a:pt x="197382" y="292324"/>
                  </a:lnTo>
                  <a:lnTo>
                    <a:pt x="238553" y="271026"/>
                  </a:lnTo>
                  <a:lnTo>
                    <a:pt x="271026" y="238553"/>
                  </a:lnTo>
                  <a:lnTo>
                    <a:pt x="292324" y="197382"/>
                  </a:lnTo>
                  <a:lnTo>
                    <a:pt x="299974" y="149987"/>
                  </a:lnTo>
                  <a:lnTo>
                    <a:pt x="292324" y="102591"/>
                  </a:lnTo>
                  <a:lnTo>
                    <a:pt x="271026" y="61420"/>
                  </a:lnTo>
                  <a:lnTo>
                    <a:pt x="238553" y="28947"/>
                  </a:lnTo>
                  <a:lnTo>
                    <a:pt x="197382" y="7649"/>
                  </a:lnTo>
                  <a:lnTo>
                    <a:pt x="149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14366" y="3580111"/>
              <a:ext cx="2630805" cy="1800225"/>
            </a:xfrm>
            <a:custGeom>
              <a:avLst/>
              <a:gdLst/>
              <a:ahLst/>
              <a:cxnLst/>
              <a:rect l="l" t="t" r="r" b="b"/>
              <a:pathLst>
                <a:path w="2630804" h="1800225">
                  <a:moveTo>
                    <a:pt x="239493" y="592346"/>
                  </a:moveTo>
                  <a:lnTo>
                    <a:pt x="235768" y="547751"/>
                  </a:lnTo>
                  <a:lnTo>
                    <a:pt x="237532" y="503988"/>
                  </a:lnTo>
                  <a:lnTo>
                    <a:pt x="244524" y="461381"/>
                  </a:lnTo>
                  <a:lnTo>
                    <a:pt x="256479" y="420251"/>
                  </a:lnTo>
                  <a:lnTo>
                    <a:pt x="273133" y="380923"/>
                  </a:lnTo>
                  <a:lnTo>
                    <a:pt x="294224" y="343719"/>
                  </a:lnTo>
                  <a:lnTo>
                    <a:pt x="319487" y="308962"/>
                  </a:lnTo>
                  <a:lnTo>
                    <a:pt x="348660" y="276975"/>
                  </a:lnTo>
                  <a:lnTo>
                    <a:pt x="381478" y="248080"/>
                  </a:lnTo>
                  <a:lnTo>
                    <a:pt x="417678" y="222602"/>
                  </a:lnTo>
                  <a:lnTo>
                    <a:pt x="456997" y="200863"/>
                  </a:lnTo>
                  <a:lnTo>
                    <a:pt x="499171" y="183186"/>
                  </a:lnTo>
                  <a:lnTo>
                    <a:pt x="543936" y="169893"/>
                  </a:lnTo>
                  <a:lnTo>
                    <a:pt x="591029" y="161308"/>
                  </a:lnTo>
                  <a:lnTo>
                    <a:pt x="645730" y="157861"/>
                  </a:lnTo>
                  <a:lnTo>
                    <a:pt x="700089" y="161162"/>
                  </a:lnTo>
                  <a:lnTo>
                    <a:pt x="753399" y="171102"/>
                  </a:lnTo>
                  <a:lnTo>
                    <a:pt x="804954" y="187570"/>
                  </a:lnTo>
                  <a:lnTo>
                    <a:pt x="854046" y="210457"/>
                  </a:lnTo>
                  <a:lnTo>
                    <a:pt x="879646" y="172478"/>
                  </a:lnTo>
                  <a:lnTo>
                    <a:pt x="910134" y="139233"/>
                  </a:lnTo>
                  <a:lnTo>
                    <a:pt x="944833" y="110917"/>
                  </a:lnTo>
                  <a:lnTo>
                    <a:pt x="983063" y="87723"/>
                  </a:lnTo>
                  <a:lnTo>
                    <a:pt x="1024147" y="69847"/>
                  </a:lnTo>
                  <a:lnTo>
                    <a:pt x="1067405" y="57481"/>
                  </a:lnTo>
                  <a:lnTo>
                    <a:pt x="1112160" y="50820"/>
                  </a:lnTo>
                  <a:lnTo>
                    <a:pt x="1157733" y="50058"/>
                  </a:lnTo>
                  <a:lnTo>
                    <a:pt x="1203446" y="55390"/>
                  </a:lnTo>
                  <a:lnTo>
                    <a:pt x="1248620" y="67008"/>
                  </a:lnTo>
                  <a:lnTo>
                    <a:pt x="1292577" y="85108"/>
                  </a:lnTo>
                  <a:lnTo>
                    <a:pt x="1332297" y="108318"/>
                  </a:lnTo>
                  <a:lnTo>
                    <a:pt x="1368015" y="136670"/>
                  </a:lnTo>
                  <a:lnTo>
                    <a:pt x="1393130" y="98604"/>
                  </a:lnTo>
                  <a:lnTo>
                    <a:pt x="1424202" y="66233"/>
                  </a:lnTo>
                  <a:lnTo>
                    <a:pt x="1460227" y="39873"/>
                  </a:lnTo>
                  <a:lnTo>
                    <a:pt x="1500199" y="19837"/>
                  </a:lnTo>
                  <a:lnTo>
                    <a:pt x="1543115" y="6441"/>
                  </a:lnTo>
                  <a:lnTo>
                    <a:pt x="1587970" y="0"/>
                  </a:lnTo>
                  <a:lnTo>
                    <a:pt x="1633759" y="826"/>
                  </a:lnTo>
                  <a:lnTo>
                    <a:pt x="1679479" y="9237"/>
                  </a:lnTo>
                  <a:lnTo>
                    <a:pt x="1724123" y="25545"/>
                  </a:lnTo>
                  <a:lnTo>
                    <a:pt x="1774749" y="56343"/>
                  </a:lnTo>
                  <a:lnTo>
                    <a:pt x="1816706" y="97046"/>
                  </a:lnTo>
                  <a:lnTo>
                    <a:pt x="1850617" y="65358"/>
                  </a:lnTo>
                  <a:lnTo>
                    <a:pt x="1888531" y="39829"/>
                  </a:lnTo>
                  <a:lnTo>
                    <a:pt x="1929591" y="20525"/>
                  </a:lnTo>
                  <a:lnTo>
                    <a:pt x="1972939" y="7508"/>
                  </a:lnTo>
                  <a:lnTo>
                    <a:pt x="2017716" y="844"/>
                  </a:lnTo>
                  <a:lnTo>
                    <a:pt x="2063064" y="595"/>
                  </a:lnTo>
                  <a:lnTo>
                    <a:pt x="2108126" y="6827"/>
                  </a:lnTo>
                  <a:lnTo>
                    <a:pt x="2152043" y="19603"/>
                  </a:lnTo>
                  <a:lnTo>
                    <a:pt x="2193958" y="38986"/>
                  </a:lnTo>
                  <a:lnTo>
                    <a:pt x="2233012" y="65042"/>
                  </a:lnTo>
                  <a:lnTo>
                    <a:pt x="2268949" y="98775"/>
                  </a:lnTo>
                  <a:lnTo>
                    <a:pt x="2297909" y="137448"/>
                  </a:lnTo>
                  <a:lnTo>
                    <a:pt x="2319344" y="180146"/>
                  </a:lnTo>
                  <a:lnTo>
                    <a:pt x="2332707" y="225951"/>
                  </a:lnTo>
                  <a:lnTo>
                    <a:pt x="2378032" y="240881"/>
                  </a:lnTo>
                  <a:lnTo>
                    <a:pt x="2419489" y="261318"/>
                  </a:lnTo>
                  <a:lnTo>
                    <a:pt x="2456728" y="286685"/>
                  </a:lnTo>
                  <a:lnTo>
                    <a:pt x="2489394" y="316406"/>
                  </a:lnTo>
                  <a:lnTo>
                    <a:pt x="2517135" y="349904"/>
                  </a:lnTo>
                  <a:lnTo>
                    <a:pt x="2539600" y="386603"/>
                  </a:lnTo>
                  <a:lnTo>
                    <a:pt x="2556434" y="425927"/>
                  </a:lnTo>
                  <a:lnTo>
                    <a:pt x="2567286" y="467298"/>
                  </a:lnTo>
                  <a:lnTo>
                    <a:pt x="2571802" y="510141"/>
                  </a:lnTo>
                  <a:lnTo>
                    <a:pt x="2569631" y="553878"/>
                  </a:lnTo>
                  <a:lnTo>
                    <a:pt x="2560418" y="597934"/>
                  </a:lnTo>
                  <a:lnTo>
                    <a:pt x="2545559" y="637812"/>
                  </a:lnTo>
                  <a:lnTo>
                    <a:pt x="2574511" y="677828"/>
                  </a:lnTo>
                  <a:lnTo>
                    <a:pt x="2597407" y="719931"/>
                  </a:lnTo>
                  <a:lnTo>
                    <a:pt x="2614317" y="763617"/>
                  </a:lnTo>
                  <a:lnTo>
                    <a:pt x="2625313" y="808380"/>
                  </a:lnTo>
                  <a:lnTo>
                    <a:pt x="2630466" y="853716"/>
                  </a:lnTo>
                  <a:lnTo>
                    <a:pt x="2629847" y="899120"/>
                  </a:lnTo>
                  <a:lnTo>
                    <a:pt x="2623527" y="944086"/>
                  </a:lnTo>
                  <a:lnTo>
                    <a:pt x="2611577" y="988110"/>
                  </a:lnTo>
                  <a:lnTo>
                    <a:pt x="2594068" y="1030686"/>
                  </a:lnTo>
                  <a:lnTo>
                    <a:pt x="2571071" y="1071311"/>
                  </a:lnTo>
                  <a:lnTo>
                    <a:pt x="2542658" y="1109478"/>
                  </a:lnTo>
                  <a:lnTo>
                    <a:pt x="2508900" y="1144682"/>
                  </a:lnTo>
                  <a:lnTo>
                    <a:pt x="2469867" y="1176419"/>
                  </a:lnTo>
                  <a:lnTo>
                    <a:pt x="2425888" y="1203907"/>
                  </a:lnTo>
                  <a:lnTo>
                    <a:pt x="2378729" y="1225822"/>
                  </a:lnTo>
                  <a:lnTo>
                    <a:pt x="2328975" y="1241928"/>
                  </a:lnTo>
                  <a:lnTo>
                    <a:pt x="2277208" y="1251984"/>
                  </a:lnTo>
                  <a:lnTo>
                    <a:pt x="2273593" y="1296454"/>
                  </a:lnTo>
                  <a:lnTo>
                    <a:pt x="2263854" y="1339056"/>
                  </a:lnTo>
                  <a:lnTo>
                    <a:pt x="2248413" y="1379401"/>
                  </a:lnTo>
                  <a:lnTo>
                    <a:pt x="2227692" y="1417103"/>
                  </a:lnTo>
                  <a:lnTo>
                    <a:pt x="2202114" y="1451775"/>
                  </a:lnTo>
                  <a:lnTo>
                    <a:pt x="2172100" y="1483029"/>
                  </a:lnTo>
                  <a:lnTo>
                    <a:pt x="2138072" y="1510479"/>
                  </a:lnTo>
                  <a:lnTo>
                    <a:pt x="2100453" y="1533736"/>
                  </a:lnTo>
                  <a:lnTo>
                    <a:pt x="2059663" y="1552415"/>
                  </a:lnTo>
                  <a:lnTo>
                    <a:pt x="2016126" y="1566127"/>
                  </a:lnTo>
                  <a:lnTo>
                    <a:pt x="1970264" y="1574486"/>
                  </a:lnTo>
                  <a:lnTo>
                    <a:pt x="1922497" y="1577104"/>
                  </a:lnTo>
                  <a:lnTo>
                    <a:pt x="1874196" y="1573632"/>
                  </a:lnTo>
                  <a:lnTo>
                    <a:pt x="1827073" y="1564087"/>
                  </a:lnTo>
                  <a:lnTo>
                    <a:pt x="1781783" y="1548636"/>
                  </a:lnTo>
                  <a:lnTo>
                    <a:pt x="1738982" y="1527447"/>
                  </a:lnTo>
                  <a:lnTo>
                    <a:pt x="1722473" y="1569553"/>
                  </a:lnTo>
                  <a:lnTo>
                    <a:pt x="1701340" y="1608764"/>
                  </a:lnTo>
                  <a:lnTo>
                    <a:pt x="1675968" y="1644889"/>
                  </a:lnTo>
                  <a:lnTo>
                    <a:pt x="1646740" y="1677735"/>
                  </a:lnTo>
                  <a:lnTo>
                    <a:pt x="1614042" y="1707111"/>
                  </a:lnTo>
                  <a:lnTo>
                    <a:pt x="1578256" y="1732824"/>
                  </a:lnTo>
                  <a:lnTo>
                    <a:pt x="1539767" y="1754682"/>
                  </a:lnTo>
                  <a:lnTo>
                    <a:pt x="1498959" y="1772493"/>
                  </a:lnTo>
                  <a:lnTo>
                    <a:pt x="1456216" y="1786064"/>
                  </a:lnTo>
                  <a:lnTo>
                    <a:pt x="1411922" y="1795204"/>
                  </a:lnTo>
                  <a:lnTo>
                    <a:pt x="1366461" y="1799721"/>
                  </a:lnTo>
                  <a:lnTo>
                    <a:pt x="1320218" y="1799421"/>
                  </a:lnTo>
                  <a:lnTo>
                    <a:pt x="1273575" y="1794114"/>
                  </a:lnTo>
                  <a:lnTo>
                    <a:pt x="1226918" y="1783606"/>
                  </a:lnTo>
                  <a:lnTo>
                    <a:pt x="1182541" y="1768376"/>
                  </a:lnTo>
                  <a:lnTo>
                    <a:pt x="1140591" y="1748634"/>
                  </a:lnTo>
                  <a:lnTo>
                    <a:pt x="1101442" y="1724631"/>
                  </a:lnTo>
                  <a:lnTo>
                    <a:pt x="1065468" y="1696616"/>
                  </a:lnTo>
                  <a:lnTo>
                    <a:pt x="1033043" y="1664841"/>
                  </a:lnTo>
                  <a:lnTo>
                    <a:pt x="1004541" y="1629555"/>
                  </a:lnTo>
                  <a:lnTo>
                    <a:pt x="962148" y="1650748"/>
                  </a:lnTo>
                  <a:lnTo>
                    <a:pt x="918528" y="1667511"/>
                  </a:lnTo>
                  <a:lnTo>
                    <a:pt x="874004" y="1679922"/>
                  </a:lnTo>
                  <a:lnTo>
                    <a:pt x="828900" y="1688055"/>
                  </a:lnTo>
                  <a:lnTo>
                    <a:pt x="783541" y="1691984"/>
                  </a:lnTo>
                  <a:lnTo>
                    <a:pt x="738249" y="1691786"/>
                  </a:lnTo>
                  <a:lnTo>
                    <a:pt x="693349" y="1687536"/>
                  </a:lnTo>
                  <a:lnTo>
                    <a:pt x="649164" y="1679308"/>
                  </a:lnTo>
                  <a:lnTo>
                    <a:pt x="606017" y="1667177"/>
                  </a:lnTo>
                  <a:lnTo>
                    <a:pt x="564233" y="1651220"/>
                  </a:lnTo>
                  <a:lnTo>
                    <a:pt x="524136" y="1631510"/>
                  </a:lnTo>
                  <a:lnTo>
                    <a:pt x="486048" y="1608124"/>
                  </a:lnTo>
                  <a:lnTo>
                    <a:pt x="450294" y="1581136"/>
                  </a:lnTo>
                  <a:lnTo>
                    <a:pt x="417197" y="1550622"/>
                  </a:lnTo>
                  <a:lnTo>
                    <a:pt x="387081" y="1516656"/>
                  </a:lnTo>
                  <a:lnTo>
                    <a:pt x="360270" y="1479314"/>
                  </a:lnTo>
                  <a:lnTo>
                    <a:pt x="356968" y="1474107"/>
                  </a:lnTo>
                  <a:lnTo>
                    <a:pt x="355317" y="1471440"/>
                  </a:lnTo>
                  <a:lnTo>
                    <a:pt x="307488" y="1472662"/>
                  </a:lnTo>
                  <a:lnTo>
                    <a:pt x="261498" y="1466149"/>
                  </a:lnTo>
                  <a:lnTo>
                    <a:pt x="218181" y="1452513"/>
                  </a:lnTo>
                  <a:lnTo>
                    <a:pt x="178370" y="1432363"/>
                  </a:lnTo>
                  <a:lnTo>
                    <a:pt x="142897" y="1406311"/>
                  </a:lnTo>
                  <a:lnTo>
                    <a:pt x="112597" y="1374967"/>
                  </a:lnTo>
                  <a:lnTo>
                    <a:pt x="88301" y="1338942"/>
                  </a:lnTo>
                  <a:lnTo>
                    <a:pt x="70844" y="1298844"/>
                  </a:lnTo>
                  <a:lnTo>
                    <a:pt x="61058" y="1255286"/>
                  </a:lnTo>
                  <a:lnTo>
                    <a:pt x="60594" y="1201538"/>
                  </a:lnTo>
                  <a:lnTo>
                    <a:pt x="72488" y="1149527"/>
                  </a:lnTo>
                  <a:lnTo>
                    <a:pt x="96098" y="1101088"/>
                  </a:lnTo>
                  <a:lnTo>
                    <a:pt x="130781" y="1058055"/>
                  </a:lnTo>
                  <a:lnTo>
                    <a:pt x="91931" y="1032124"/>
                  </a:lnTo>
                  <a:lnTo>
                    <a:pt x="59546" y="1001026"/>
                  </a:lnTo>
                  <a:lnTo>
                    <a:pt x="33894" y="965722"/>
                  </a:lnTo>
                  <a:lnTo>
                    <a:pt x="15242" y="927168"/>
                  </a:lnTo>
                  <a:lnTo>
                    <a:pt x="3854" y="886325"/>
                  </a:lnTo>
                  <a:lnTo>
                    <a:pt x="0" y="844150"/>
                  </a:lnTo>
                  <a:lnTo>
                    <a:pt x="3943" y="801601"/>
                  </a:lnTo>
                  <a:lnTo>
                    <a:pt x="15952" y="759638"/>
                  </a:lnTo>
                  <a:lnTo>
                    <a:pt x="36293" y="719219"/>
                  </a:lnTo>
                  <a:lnTo>
                    <a:pt x="65491" y="681246"/>
                  </a:lnTo>
                  <a:lnTo>
                    <a:pt x="101291" y="649461"/>
                  </a:lnTo>
                  <a:lnTo>
                    <a:pt x="142583" y="624533"/>
                  </a:lnTo>
                  <a:lnTo>
                    <a:pt x="188258" y="607134"/>
                  </a:lnTo>
                  <a:lnTo>
                    <a:pt x="237207" y="597934"/>
                  </a:lnTo>
                  <a:lnTo>
                    <a:pt x="239493" y="592346"/>
                  </a:lnTo>
                  <a:close/>
                </a:path>
              </a:pathLst>
            </a:custGeom>
            <a:ln w="9144">
              <a:solidFill>
                <a:srgbClr val="4E3A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59600" y="5477382"/>
              <a:ext cx="209169" cy="2091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19011" y="5694197"/>
              <a:ext cx="109093" cy="1091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47941" y="3671315"/>
              <a:ext cx="2411095" cy="1828164"/>
            </a:xfrm>
            <a:custGeom>
              <a:avLst/>
              <a:gdLst/>
              <a:ahLst/>
              <a:cxnLst/>
              <a:rect l="l" t="t" r="r" b="b"/>
              <a:pathLst>
                <a:path w="2411095" h="1828164">
                  <a:moveTo>
                    <a:pt x="332104" y="1677923"/>
                  </a:moveTo>
                  <a:lnTo>
                    <a:pt x="324455" y="1725319"/>
                  </a:lnTo>
                  <a:lnTo>
                    <a:pt x="303157" y="1766490"/>
                  </a:lnTo>
                  <a:lnTo>
                    <a:pt x="270684" y="1798963"/>
                  </a:lnTo>
                  <a:lnTo>
                    <a:pt x="229513" y="1820261"/>
                  </a:lnTo>
                  <a:lnTo>
                    <a:pt x="182117" y="1827910"/>
                  </a:lnTo>
                  <a:lnTo>
                    <a:pt x="134722" y="1820261"/>
                  </a:lnTo>
                  <a:lnTo>
                    <a:pt x="93551" y="1798963"/>
                  </a:lnTo>
                  <a:lnTo>
                    <a:pt x="61078" y="1766490"/>
                  </a:lnTo>
                  <a:lnTo>
                    <a:pt x="39780" y="1725319"/>
                  </a:lnTo>
                  <a:lnTo>
                    <a:pt x="32130" y="1677923"/>
                  </a:lnTo>
                  <a:lnTo>
                    <a:pt x="39780" y="1630528"/>
                  </a:lnTo>
                  <a:lnTo>
                    <a:pt x="61078" y="1589357"/>
                  </a:lnTo>
                  <a:lnTo>
                    <a:pt x="93551" y="1556884"/>
                  </a:lnTo>
                  <a:lnTo>
                    <a:pt x="134722" y="1535586"/>
                  </a:lnTo>
                  <a:lnTo>
                    <a:pt x="182117" y="1527936"/>
                  </a:lnTo>
                  <a:lnTo>
                    <a:pt x="229513" y="1535586"/>
                  </a:lnTo>
                  <a:lnTo>
                    <a:pt x="270684" y="1556884"/>
                  </a:lnTo>
                  <a:lnTo>
                    <a:pt x="303157" y="1589357"/>
                  </a:lnTo>
                  <a:lnTo>
                    <a:pt x="324455" y="1630528"/>
                  </a:lnTo>
                  <a:lnTo>
                    <a:pt x="332104" y="1677923"/>
                  </a:lnTo>
                  <a:close/>
                </a:path>
                <a:path w="2411095" h="1828164">
                  <a:moveTo>
                    <a:pt x="154050" y="993139"/>
                  </a:moveTo>
                  <a:lnTo>
                    <a:pt x="113871" y="993138"/>
                  </a:lnTo>
                  <a:lnTo>
                    <a:pt x="74358" y="987504"/>
                  </a:lnTo>
                  <a:lnTo>
                    <a:pt x="36179" y="976370"/>
                  </a:lnTo>
                  <a:lnTo>
                    <a:pt x="0" y="959865"/>
                  </a:lnTo>
                </a:path>
                <a:path w="2411095" h="1828164">
                  <a:moveTo>
                    <a:pt x="290067" y="1356486"/>
                  </a:moveTo>
                  <a:lnTo>
                    <a:pt x="273619" y="1361985"/>
                  </a:lnTo>
                  <a:lnTo>
                    <a:pt x="256873" y="1366472"/>
                  </a:lnTo>
                  <a:lnTo>
                    <a:pt x="239865" y="1369935"/>
                  </a:lnTo>
                  <a:lnTo>
                    <a:pt x="222630" y="1372361"/>
                  </a:lnTo>
                </a:path>
                <a:path w="2411095" h="1828164">
                  <a:moveTo>
                    <a:pt x="870838" y="1531111"/>
                  </a:moveTo>
                  <a:lnTo>
                    <a:pt x="859149" y="1513762"/>
                  </a:lnTo>
                  <a:lnTo>
                    <a:pt x="848471" y="1495853"/>
                  </a:lnTo>
                  <a:lnTo>
                    <a:pt x="838817" y="1477444"/>
                  </a:lnTo>
                  <a:lnTo>
                    <a:pt x="830199" y="1458594"/>
                  </a:lnTo>
                </a:path>
                <a:path w="2411095" h="1828164">
                  <a:moveTo>
                    <a:pt x="1621916" y="1350263"/>
                  </a:moveTo>
                  <a:lnTo>
                    <a:pt x="1619537" y="1370474"/>
                  </a:lnTo>
                  <a:lnTo>
                    <a:pt x="1616027" y="1390507"/>
                  </a:lnTo>
                  <a:lnTo>
                    <a:pt x="1611397" y="1410325"/>
                  </a:lnTo>
                  <a:lnTo>
                    <a:pt x="1605660" y="1429892"/>
                  </a:lnTo>
                </a:path>
                <a:path w="2411095" h="1828164">
                  <a:moveTo>
                    <a:pt x="1944369" y="858773"/>
                  </a:moveTo>
                  <a:lnTo>
                    <a:pt x="1987917" y="882263"/>
                  </a:lnTo>
                  <a:lnTo>
                    <a:pt x="2026862" y="910818"/>
                  </a:lnTo>
                  <a:lnTo>
                    <a:pt x="2060815" y="943858"/>
                  </a:lnTo>
                  <a:lnTo>
                    <a:pt x="2089388" y="980805"/>
                  </a:lnTo>
                  <a:lnTo>
                    <a:pt x="2112192" y="1021079"/>
                  </a:lnTo>
                  <a:lnTo>
                    <a:pt x="2128839" y="1064103"/>
                  </a:lnTo>
                  <a:lnTo>
                    <a:pt x="2138941" y="1109296"/>
                  </a:lnTo>
                  <a:lnTo>
                    <a:pt x="2142108" y="1156080"/>
                  </a:lnTo>
                </a:path>
                <a:path w="2411095" h="1828164">
                  <a:moveTo>
                    <a:pt x="2410840" y="542162"/>
                  </a:moveTo>
                  <a:lnTo>
                    <a:pt x="2394086" y="573480"/>
                  </a:lnTo>
                  <a:lnTo>
                    <a:pt x="2373677" y="602678"/>
                  </a:lnTo>
                  <a:lnTo>
                    <a:pt x="2349815" y="629495"/>
                  </a:lnTo>
                  <a:lnTo>
                    <a:pt x="2322703" y="653668"/>
                  </a:lnTo>
                </a:path>
                <a:path w="2411095" h="1828164">
                  <a:moveTo>
                    <a:pt x="2199512" y="128523"/>
                  </a:moveTo>
                  <a:lnTo>
                    <a:pt x="2201675" y="141616"/>
                  </a:lnTo>
                  <a:lnTo>
                    <a:pt x="2203196" y="154781"/>
                  </a:lnTo>
                  <a:lnTo>
                    <a:pt x="2204049" y="167993"/>
                  </a:lnTo>
                  <a:lnTo>
                    <a:pt x="2204211" y="181228"/>
                  </a:lnTo>
                </a:path>
                <a:path w="2411095" h="1828164">
                  <a:moveTo>
                    <a:pt x="1637156" y="67055"/>
                  </a:moveTo>
                  <a:lnTo>
                    <a:pt x="1646433" y="49184"/>
                  </a:lnTo>
                  <a:lnTo>
                    <a:pt x="1657080" y="32003"/>
                  </a:lnTo>
                  <a:lnTo>
                    <a:pt x="1669035" y="15585"/>
                  </a:lnTo>
                  <a:lnTo>
                    <a:pt x="1682241" y="0"/>
                  </a:lnTo>
                </a:path>
                <a:path w="2411095" h="1828164">
                  <a:moveTo>
                    <a:pt x="1215262" y="99059"/>
                  </a:moveTo>
                  <a:lnTo>
                    <a:pt x="1219283" y="84135"/>
                  </a:lnTo>
                  <a:lnTo>
                    <a:pt x="1224279" y="69484"/>
                  </a:lnTo>
                  <a:lnTo>
                    <a:pt x="1230229" y="55143"/>
                  </a:lnTo>
                  <a:lnTo>
                    <a:pt x="1237106" y="41147"/>
                  </a:lnTo>
                </a:path>
                <a:path w="2411095" h="1828164">
                  <a:moveTo>
                    <a:pt x="720089" y="118744"/>
                  </a:moveTo>
                  <a:lnTo>
                    <a:pt x="741203" y="131125"/>
                  </a:lnTo>
                  <a:lnTo>
                    <a:pt x="761460" y="144637"/>
                  </a:lnTo>
                  <a:lnTo>
                    <a:pt x="780811" y="159267"/>
                  </a:lnTo>
                  <a:lnTo>
                    <a:pt x="799210" y="175005"/>
                  </a:lnTo>
                </a:path>
                <a:path w="2411095" h="1828164">
                  <a:moveTo>
                    <a:pt x="119633" y="560323"/>
                  </a:moveTo>
                  <a:lnTo>
                    <a:pt x="115276" y="545701"/>
                  </a:lnTo>
                  <a:lnTo>
                    <a:pt x="111537" y="530971"/>
                  </a:lnTo>
                  <a:lnTo>
                    <a:pt x="108418" y="516122"/>
                  </a:lnTo>
                  <a:lnTo>
                    <a:pt x="105917" y="501141"/>
                  </a:lnTo>
                </a:path>
              </a:pathLst>
            </a:custGeom>
            <a:ln w="9144">
              <a:solidFill>
                <a:srgbClr val="4E3A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14464" y="3891534"/>
            <a:ext cx="1445895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</a:pPr>
            <a:r>
              <a:rPr sz="2800" spc="-5" dirty="0">
                <a:solidFill>
                  <a:srgbClr val="4E3A2F"/>
                </a:solidFill>
                <a:latin typeface="SimSun"/>
                <a:cs typeface="SimSun"/>
              </a:rPr>
              <a:t>公式的前 提和应用 </a:t>
            </a:r>
            <a:r>
              <a:rPr sz="2800" spc="-10" dirty="0">
                <a:solidFill>
                  <a:srgbClr val="4E3A2F"/>
                </a:solidFill>
                <a:latin typeface="SimSun"/>
                <a:cs typeface="SimSun"/>
              </a:rPr>
              <a:t>条件！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065" y="1372946"/>
            <a:ext cx="3218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按极限误差合成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226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计算实例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541145"/>
            <a:ext cx="8293100" cy="19919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2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用天平，配三等标准砝码称一个不锈钢球质量，一次称量得 到钢球质量为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14.0040g</a:t>
            </a:r>
            <a:r>
              <a:rPr sz="2400" spc="-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求测量结果标准差。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ts val="2845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SimSun"/>
                <a:cs typeface="SimSun"/>
              </a:rPr>
              <a:t>随机误差：天平示值变动性所引起误差为随机误差，重复称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ts val="2845"/>
              </a:lnSpc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量标准差为：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未定系统误差：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5775756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总标准差：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4120" y="2781300"/>
            <a:ext cx="1080516" cy="25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196" y="3573779"/>
            <a:ext cx="7272528" cy="198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8048" y="6220967"/>
            <a:ext cx="5119115" cy="38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6800" y="0"/>
            <a:ext cx="520700" cy="520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266700" y="5207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1473200"/>
            <a:ext cx="3132268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随机误差</a:t>
            </a: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的合成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49400" y="2286665"/>
            <a:ext cx="2051844" cy="11618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基本原则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32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标准差</a:t>
            </a: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合成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49400" y="3658265"/>
            <a:ext cx="246221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极限误差</a:t>
            </a: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合成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85800" y="4064000"/>
            <a:ext cx="3132268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系统误差的合成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36700" y="4877465"/>
            <a:ext cx="3693319" cy="11618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已定系统误差的合成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zh-CN" altLang="en-US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未定系统误差的合成</a:t>
            </a:r>
            <a:endParaRPr lang="en-US" altLang="zh-CN" sz="3204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39516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误差合成的方法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950541"/>
            <a:ext cx="49403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2" action="ppaction://hlinksldjump"/>
              </a:rPr>
              <a:t>随机误差的合成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3" action="ppaction://hlinksldjump"/>
              </a:rPr>
              <a:t>系统误差的合成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4" action="ppaction://hlinksldjump"/>
              </a:rPr>
              <a:t>误差合成原理及其应用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</a:rPr>
              <a:t>总结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39516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随机误差的合成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1348714"/>
            <a:ext cx="3890645" cy="526986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基本原则</a:t>
            </a:r>
            <a:endParaRPr sz="3200">
              <a:latin typeface="SimSun"/>
              <a:cs typeface="SimSun"/>
            </a:endParaRPr>
          </a:p>
          <a:p>
            <a:pPr marL="1028700" marR="1225550" indent="-407034">
              <a:lnSpc>
                <a:spcPct val="145000"/>
              </a:lnSpc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方和根方法 关键环节</a:t>
            </a:r>
            <a:endParaRPr sz="3200">
              <a:latin typeface="SimSun"/>
              <a:cs typeface="SimSun"/>
            </a:endParaRPr>
          </a:p>
          <a:p>
            <a:pPr marL="1434465" marR="5080">
              <a:lnSpc>
                <a:spcPct val="145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误差传递系数 误差相关系数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2" action="ppaction://hlinksldjump"/>
              </a:rPr>
              <a:t>标准差合成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3" action="ppaction://hlinksldjump"/>
              </a:rPr>
              <a:t>极限误差合成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2829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标准差合成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622501"/>
            <a:ext cx="6541134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spc="-5" dirty="0">
                <a:solidFill>
                  <a:srgbClr val="FFFFFF"/>
                </a:solidFill>
                <a:latin typeface="SimSun"/>
                <a:cs typeface="SimSun"/>
              </a:rPr>
              <a:t>有</a:t>
            </a:r>
            <a:r>
              <a:rPr sz="3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3600" spc="-5" dirty="0">
                <a:solidFill>
                  <a:srgbClr val="FFFFFF"/>
                </a:solidFill>
                <a:latin typeface="SimSun"/>
                <a:cs typeface="SimSun"/>
              </a:rPr>
              <a:t>个单项随机误差，标准差为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sz="47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solidFill>
                  <a:srgbClr val="FFFFFF"/>
                </a:solidFill>
                <a:latin typeface="SimSun"/>
                <a:cs typeface="SimSun"/>
              </a:rPr>
              <a:t>对应的误差传递系数为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47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solidFill>
                  <a:srgbClr val="FFFFFF"/>
                </a:solidFill>
                <a:latin typeface="SimSun"/>
                <a:cs typeface="SimSun"/>
              </a:rPr>
              <a:t>如何进行标准差合成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6232652"/>
            <a:ext cx="448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solidFill>
                  <a:srgbClr val="FFFFFF"/>
                </a:solidFill>
                <a:latin typeface="SimSun"/>
                <a:cs typeface="SimSun"/>
              </a:rPr>
              <a:t>误差是否相互独立？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2238755"/>
            <a:ext cx="2592324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8247" y="3573779"/>
            <a:ext cx="2127504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7544" y="4922520"/>
            <a:ext cx="4248911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3390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极限误差合成</a:t>
            </a:r>
          </a:p>
        </p:txBody>
      </p:sp>
      <p:sp>
        <p:nvSpPr>
          <p:cNvPr id="4" name="object 4"/>
          <p:cNvSpPr/>
          <p:nvPr/>
        </p:nvSpPr>
        <p:spPr>
          <a:xfrm>
            <a:off x="3073907" y="1554480"/>
            <a:ext cx="3226308" cy="324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4788" y="2031492"/>
            <a:ext cx="992124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9379" y="2612135"/>
            <a:ext cx="3918204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25696" y="1979676"/>
            <a:ext cx="340360" cy="506095"/>
            <a:chOff x="4425696" y="1979676"/>
            <a:chExt cx="340360" cy="506095"/>
          </a:xfrm>
        </p:grpSpPr>
        <p:sp>
          <p:nvSpPr>
            <p:cNvPr id="8" name="object 8"/>
            <p:cNvSpPr/>
            <p:nvPr/>
          </p:nvSpPr>
          <p:spPr>
            <a:xfrm>
              <a:off x="4430268" y="1984248"/>
              <a:ext cx="330835" cy="497205"/>
            </a:xfrm>
            <a:custGeom>
              <a:avLst/>
              <a:gdLst/>
              <a:ahLst/>
              <a:cxnLst/>
              <a:rect l="l" t="t" r="r" b="b"/>
              <a:pathLst>
                <a:path w="330835" h="497205">
                  <a:moveTo>
                    <a:pt x="248031" y="0"/>
                  </a:moveTo>
                  <a:lnTo>
                    <a:pt x="82677" y="0"/>
                  </a:lnTo>
                  <a:lnTo>
                    <a:pt x="82677" y="372617"/>
                  </a:lnTo>
                  <a:lnTo>
                    <a:pt x="0" y="372617"/>
                  </a:lnTo>
                  <a:lnTo>
                    <a:pt x="165354" y="496824"/>
                  </a:lnTo>
                  <a:lnTo>
                    <a:pt x="330708" y="372617"/>
                  </a:lnTo>
                  <a:lnTo>
                    <a:pt x="248031" y="372617"/>
                  </a:lnTo>
                  <a:lnTo>
                    <a:pt x="248031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0268" y="1984248"/>
              <a:ext cx="330835" cy="497205"/>
            </a:xfrm>
            <a:custGeom>
              <a:avLst/>
              <a:gdLst/>
              <a:ahLst/>
              <a:cxnLst/>
              <a:rect l="l" t="t" r="r" b="b"/>
              <a:pathLst>
                <a:path w="330835" h="497205">
                  <a:moveTo>
                    <a:pt x="0" y="372617"/>
                  </a:moveTo>
                  <a:lnTo>
                    <a:pt x="82677" y="372617"/>
                  </a:lnTo>
                  <a:lnTo>
                    <a:pt x="82677" y="0"/>
                  </a:lnTo>
                  <a:lnTo>
                    <a:pt x="248031" y="0"/>
                  </a:lnTo>
                  <a:lnTo>
                    <a:pt x="248031" y="372617"/>
                  </a:lnTo>
                  <a:lnTo>
                    <a:pt x="330708" y="372617"/>
                  </a:lnTo>
                  <a:lnTo>
                    <a:pt x="165354" y="496824"/>
                  </a:lnTo>
                  <a:lnTo>
                    <a:pt x="0" y="37261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07408" y="3579876"/>
            <a:ext cx="340360" cy="506095"/>
            <a:chOff x="4407408" y="3579876"/>
            <a:chExt cx="340360" cy="506095"/>
          </a:xfrm>
        </p:grpSpPr>
        <p:sp>
          <p:nvSpPr>
            <p:cNvPr id="11" name="object 11"/>
            <p:cNvSpPr/>
            <p:nvPr/>
          </p:nvSpPr>
          <p:spPr>
            <a:xfrm>
              <a:off x="4411980" y="3584448"/>
              <a:ext cx="330835" cy="497205"/>
            </a:xfrm>
            <a:custGeom>
              <a:avLst/>
              <a:gdLst/>
              <a:ahLst/>
              <a:cxnLst/>
              <a:rect l="l" t="t" r="r" b="b"/>
              <a:pathLst>
                <a:path w="330835" h="497204">
                  <a:moveTo>
                    <a:pt x="248031" y="0"/>
                  </a:moveTo>
                  <a:lnTo>
                    <a:pt x="82677" y="0"/>
                  </a:lnTo>
                  <a:lnTo>
                    <a:pt x="82677" y="372618"/>
                  </a:lnTo>
                  <a:lnTo>
                    <a:pt x="0" y="372618"/>
                  </a:lnTo>
                  <a:lnTo>
                    <a:pt x="165354" y="496824"/>
                  </a:lnTo>
                  <a:lnTo>
                    <a:pt x="330708" y="372618"/>
                  </a:lnTo>
                  <a:lnTo>
                    <a:pt x="248031" y="372618"/>
                  </a:lnTo>
                  <a:lnTo>
                    <a:pt x="248031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1980" y="3584448"/>
              <a:ext cx="330835" cy="497205"/>
            </a:xfrm>
            <a:custGeom>
              <a:avLst/>
              <a:gdLst/>
              <a:ahLst/>
              <a:cxnLst/>
              <a:rect l="l" t="t" r="r" b="b"/>
              <a:pathLst>
                <a:path w="330835" h="497204">
                  <a:moveTo>
                    <a:pt x="0" y="372618"/>
                  </a:moveTo>
                  <a:lnTo>
                    <a:pt x="82677" y="372618"/>
                  </a:lnTo>
                  <a:lnTo>
                    <a:pt x="82677" y="0"/>
                  </a:lnTo>
                  <a:lnTo>
                    <a:pt x="248031" y="0"/>
                  </a:lnTo>
                  <a:lnTo>
                    <a:pt x="248031" y="372618"/>
                  </a:lnTo>
                  <a:lnTo>
                    <a:pt x="330708" y="372618"/>
                  </a:lnTo>
                  <a:lnTo>
                    <a:pt x="165354" y="496824"/>
                  </a:lnTo>
                  <a:lnTo>
                    <a:pt x="0" y="37261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25088" y="36454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 Narrow"/>
                <a:cs typeface="Arial Narrow"/>
              </a:rPr>
              <a:t>?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233671"/>
            <a:ext cx="8639556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5724144"/>
            <a:ext cx="3557016" cy="94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373879" y="5128259"/>
            <a:ext cx="338455" cy="506095"/>
            <a:chOff x="4373879" y="5128259"/>
            <a:chExt cx="338455" cy="506095"/>
          </a:xfrm>
        </p:grpSpPr>
        <p:sp>
          <p:nvSpPr>
            <p:cNvPr id="17" name="object 17"/>
            <p:cNvSpPr/>
            <p:nvPr/>
          </p:nvSpPr>
          <p:spPr>
            <a:xfrm>
              <a:off x="4378451" y="5132831"/>
              <a:ext cx="329565" cy="497205"/>
            </a:xfrm>
            <a:custGeom>
              <a:avLst/>
              <a:gdLst/>
              <a:ahLst/>
              <a:cxnLst/>
              <a:rect l="l" t="t" r="r" b="b"/>
              <a:pathLst>
                <a:path w="329564" h="497204">
                  <a:moveTo>
                    <a:pt x="246887" y="0"/>
                  </a:moveTo>
                  <a:lnTo>
                    <a:pt x="82296" y="0"/>
                  </a:lnTo>
                  <a:lnTo>
                    <a:pt x="82296" y="373126"/>
                  </a:lnTo>
                  <a:lnTo>
                    <a:pt x="0" y="373126"/>
                  </a:lnTo>
                  <a:lnTo>
                    <a:pt x="164592" y="496824"/>
                  </a:lnTo>
                  <a:lnTo>
                    <a:pt x="329184" y="373126"/>
                  </a:lnTo>
                  <a:lnTo>
                    <a:pt x="246887" y="373126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8451" y="5132831"/>
              <a:ext cx="329565" cy="497205"/>
            </a:xfrm>
            <a:custGeom>
              <a:avLst/>
              <a:gdLst/>
              <a:ahLst/>
              <a:cxnLst/>
              <a:rect l="l" t="t" r="r" b="b"/>
              <a:pathLst>
                <a:path w="329564" h="497204">
                  <a:moveTo>
                    <a:pt x="0" y="373126"/>
                  </a:moveTo>
                  <a:lnTo>
                    <a:pt x="82296" y="373126"/>
                  </a:lnTo>
                  <a:lnTo>
                    <a:pt x="82296" y="0"/>
                  </a:lnTo>
                  <a:lnTo>
                    <a:pt x="246887" y="0"/>
                  </a:lnTo>
                  <a:lnTo>
                    <a:pt x="246887" y="373126"/>
                  </a:lnTo>
                  <a:lnTo>
                    <a:pt x="329184" y="373126"/>
                  </a:lnTo>
                  <a:lnTo>
                    <a:pt x="164592" y="496824"/>
                  </a:lnTo>
                  <a:lnTo>
                    <a:pt x="0" y="373126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39516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系统误差的合成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496695"/>
            <a:ext cx="40309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已定系统误差的合成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3453993"/>
            <a:ext cx="7346315" cy="285496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结论：已定系统误差用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于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修正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测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量结</a:t>
            </a:r>
            <a:r>
              <a:rPr sz="3200" spc="-5" dirty="0">
                <a:solidFill>
                  <a:srgbClr val="FFFFFF"/>
                </a:solidFill>
                <a:latin typeface="SimSun"/>
                <a:cs typeface="SimSun"/>
              </a:rPr>
              <a:t>果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354965" marR="3320415" indent="-354965">
              <a:lnSpc>
                <a:spcPct val="145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未定系统误差的合成 概念？</a:t>
            </a:r>
            <a:endParaRPr sz="3200">
              <a:latin typeface="SimSun"/>
              <a:cs typeface="SimSun"/>
            </a:endParaRPr>
          </a:p>
          <a:p>
            <a:pPr marL="622300">
              <a:lnSpc>
                <a:spcPct val="100000"/>
              </a:lnSpc>
              <a:spcBef>
                <a:spcPts val="173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特点？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133600"/>
            <a:ext cx="8674608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43783" y="2602992"/>
            <a:ext cx="3034665" cy="897890"/>
            <a:chOff x="2843783" y="2602992"/>
            <a:chExt cx="3034665" cy="897890"/>
          </a:xfrm>
        </p:grpSpPr>
        <p:sp>
          <p:nvSpPr>
            <p:cNvPr id="8" name="object 8"/>
            <p:cNvSpPr/>
            <p:nvPr/>
          </p:nvSpPr>
          <p:spPr>
            <a:xfrm>
              <a:off x="2843783" y="2891028"/>
              <a:ext cx="3034284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4423" y="2607564"/>
              <a:ext cx="273050" cy="245745"/>
            </a:xfrm>
            <a:custGeom>
              <a:avLst/>
              <a:gdLst/>
              <a:ahLst/>
              <a:cxnLst/>
              <a:rect l="l" t="t" r="r" b="b"/>
              <a:pathLst>
                <a:path w="273050" h="245744">
                  <a:moveTo>
                    <a:pt x="204597" y="0"/>
                  </a:moveTo>
                  <a:lnTo>
                    <a:pt x="68199" y="0"/>
                  </a:lnTo>
                  <a:lnTo>
                    <a:pt x="68199" y="153162"/>
                  </a:lnTo>
                  <a:lnTo>
                    <a:pt x="0" y="153162"/>
                  </a:lnTo>
                  <a:lnTo>
                    <a:pt x="136398" y="245363"/>
                  </a:lnTo>
                  <a:lnTo>
                    <a:pt x="272796" y="153162"/>
                  </a:lnTo>
                  <a:lnTo>
                    <a:pt x="204597" y="153162"/>
                  </a:lnTo>
                  <a:lnTo>
                    <a:pt x="204597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4423" y="2607564"/>
              <a:ext cx="273050" cy="245745"/>
            </a:xfrm>
            <a:custGeom>
              <a:avLst/>
              <a:gdLst/>
              <a:ahLst/>
              <a:cxnLst/>
              <a:rect l="l" t="t" r="r" b="b"/>
              <a:pathLst>
                <a:path w="273050" h="245744">
                  <a:moveTo>
                    <a:pt x="0" y="153162"/>
                  </a:moveTo>
                  <a:lnTo>
                    <a:pt x="68199" y="153162"/>
                  </a:lnTo>
                  <a:lnTo>
                    <a:pt x="68199" y="0"/>
                  </a:lnTo>
                  <a:lnTo>
                    <a:pt x="204597" y="0"/>
                  </a:lnTo>
                  <a:lnTo>
                    <a:pt x="204597" y="153162"/>
                  </a:lnTo>
                  <a:lnTo>
                    <a:pt x="272796" y="153162"/>
                  </a:lnTo>
                  <a:lnTo>
                    <a:pt x="136398" y="245363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未定系统误差特点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412406"/>
            <a:ext cx="6473825" cy="52946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问题的提出？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问题的回答</a:t>
            </a:r>
            <a:endParaRPr sz="3200">
              <a:latin typeface="SimSun"/>
              <a:cs typeface="SimSun"/>
            </a:endParaRPr>
          </a:p>
          <a:p>
            <a:pPr marL="1029335" marR="2178050" indent="-407670">
              <a:lnSpc>
                <a:spcPts val="4610"/>
              </a:lnSpc>
              <a:spcBef>
                <a:spcPts val="28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未定系统误差的特点 确定性</a:t>
            </a:r>
            <a:endParaRPr sz="3200">
              <a:latin typeface="SimSun"/>
              <a:cs typeface="SimSun"/>
            </a:endParaRPr>
          </a:p>
          <a:p>
            <a:pPr marL="1029335">
              <a:lnSpc>
                <a:spcPct val="100000"/>
              </a:lnSpc>
              <a:spcBef>
                <a:spcPts val="489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极限值（事先确定）</a:t>
            </a:r>
            <a:endParaRPr sz="3200">
              <a:latin typeface="SimSun"/>
              <a:cs typeface="SimSun"/>
            </a:endParaRPr>
          </a:p>
          <a:p>
            <a:pPr marL="1029335" marR="2992755" indent="-407670">
              <a:lnSpc>
                <a:spcPts val="4610"/>
              </a:lnSpc>
              <a:spcBef>
                <a:spcPts val="280"/>
              </a:spcBef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随机误差的特点 随机性</a:t>
            </a:r>
            <a:endParaRPr sz="3200">
              <a:latin typeface="SimSun"/>
              <a:cs typeface="SimSun"/>
            </a:endParaRPr>
          </a:p>
          <a:p>
            <a:pPr marL="1029335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界限不定（处理后确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定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落脚点：未定系统误差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合成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原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则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误差合成原理及其应用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209268"/>
            <a:ext cx="3485515" cy="36074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随机误差</a:t>
            </a:r>
            <a:endParaRPr sz="3200">
              <a:latin typeface="SimSun"/>
              <a:cs typeface="SimSun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方和根方法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系统误差</a:t>
            </a:r>
            <a:endParaRPr sz="3200">
              <a:latin typeface="SimSun"/>
              <a:cs typeface="SimSun"/>
            </a:endParaRPr>
          </a:p>
          <a:p>
            <a:pPr marL="622300" marR="5080">
              <a:lnSpc>
                <a:spcPts val="5640"/>
              </a:lnSpc>
              <a:spcBef>
                <a:spcPts val="489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已定系统误差： 未定系统误差：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871" y="3357981"/>
            <a:ext cx="2059939" cy="145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代数和方法 方和根方法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4791049"/>
            <a:ext cx="7959725" cy="19462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系统误差和随机误差的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合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endParaRPr sz="3200">
              <a:latin typeface="SimSun"/>
              <a:cs typeface="SimSun"/>
            </a:endParaRPr>
          </a:p>
          <a:p>
            <a:pPr marL="355600" marR="5080" indent="266700">
              <a:lnSpc>
                <a:spcPct val="100000"/>
              </a:lnSpc>
              <a:spcBef>
                <a:spcPts val="180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原则：已定系统误差可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修正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只需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考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虑 未定系统误差和随机误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的合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6755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系统误差和随机误差的合成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" y="1444878"/>
            <a:ext cx="280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按标准差合成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" y="2060448"/>
            <a:ext cx="8446008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0483" y="3311652"/>
            <a:ext cx="2346960" cy="80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5179" y="4562855"/>
            <a:ext cx="1933955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5179" y="5893308"/>
            <a:ext cx="1877568" cy="775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122420" y="2916935"/>
            <a:ext cx="166370" cy="320040"/>
            <a:chOff x="4122420" y="2916935"/>
            <a:chExt cx="166370" cy="320040"/>
          </a:xfrm>
        </p:grpSpPr>
        <p:sp>
          <p:nvSpPr>
            <p:cNvPr id="10" name="object 10"/>
            <p:cNvSpPr/>
            <p:nvPr/>
          </p:nvSpPr>
          <p:spPr>
            <a:xfrm>
              <a:off x="4126992" y="2921507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117729" y="0"/>
                  </a:moveTo>
                  <a:lnTo>
                    <a:pt x="39243" y="0"/>
                  </a:lnTo>
                  <a:lnTo>
                    <a:pt x="39243" y="232790"/>
                  </a:lnTo>
                  <a:lnTo>
                    <a:pt x="0" y="232790"/>
                  </a:lnTo>
                  <a:lnTo>
                    <a:pt x="78486" y="310895"/>
                  </a:lnTo>
                  <a:lnTo>
                    <a:pt x="156972" y="232790"/>
                  </a:lnTo>
                  <a:lnTo>
                    <a:pt x="117729" y="232790"/>
                  </a:lnTo>
                  <a:lnTo>
                    <a:pt x="117729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6992" y="2921507"/>
              <a:ext cx="157480" cy="311150"/>
            </a:xfrm>
            <a:custGeom>
              <a:avLst/>
              <a:gdLst/>
              <a:ahLst/>
              <a:cxnLst/>
              <a:rect l="l" t="t" r="r" b="b"/>
              <a:pathLst>
                <a:path w="157479" h="311150">
                  <a:moveTo>
                    <a:pt x="0" y="232790"/>
                  </a:moveTo>
                  <a:lnTo>
                    <a:pt x="39243" y="232790"/>
                  </a:lnTo>
                  <a:lnTo>
                    <a:pt x="39243" y="0"/>
                  </a:lnTo>
                  <a:lnTo>
                    <a:pt x="117729" y="0"/>
                  </a:lnTo>
                  <a:lnTo>
                    <a:pt x="117729" y="232790"/>
                  </a:lnTo>
                  <a:lnTo>
                    <a:pt x="156972" y="232790"/>
                  </a:lnTo>
                  <a:lnTo>
                    <a:pt x="78486" y="310895"/>
                  </a:lnTo>
                  <a:lnTo>
                    <a:pt x="0" y="23279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22420" y="4168140"/>
            <a:ext cx="166370" cy="321945"/>
            <a:chOff x="4122420" y="4168140"/>
            <a:chExt cx="166370" cy="321945"/>
          </a:xfrm>
        </p:grpSpPr>
        <p:sp>
          <p:nvSpPr>
            <p:cNvPr id="13" name="object 13"/>
            <p:cNvSpPr/>
            <p:nvPr/>
          </p:nvSpPr>
          <p:spPr>
            <a:xfrm>
              <a:off x="4126992" y="4172712"/>
              <a:ext cx="157480" cy="312420"/>
            </a:xfrm>
            <a:custGeom>
              <a:avLst/>
              <a:gdLst/>
              <a:ahLst/>
              <a:cxnLst/>
              <a:rect l="l" t="t" r="r" b="b"/>
              <a:pathLst>
                <a:path w="157479" h="312420">
                  <a:moveTo>
                    <a:pt x="117729" y="0"/>
                  </a:moveTo>
                  <a:lnTo>
                    <a:pt x="39243" y="0"/>
                  </a:lnTo>
                  <a:lnTo>
                    <a:pt x="39243" y="234314"/>
                  </a:lnTo>
                  <a:lnTo>
                    <a:pt x="0" y="234314"/>
                  </a:lnTo>
                  <a:lnTo>
                    <a:pt x="78486" y="312419"/>
                  </a:lnTo>
                  <a:lnTo>
                    <a:pt x="156972" y="234314"/>
                  </a:lnTo>
                  <a:lnTo>
                    <a:pt x="117729" y="234314"/>
                  </a:lnTo>
                  <a:lnTo>
                    <a:pt x="117729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6992" y="4172712"/>
              <a:ext cx="157480" cy="312420"/>
            </a:xfrm>
            <a:custGeom>
              <a:avLst/>
              <a:gdLst/>
              <a:ahLst/>
              <a:cxnLst/>
              <a:rect l="l" t="t" r="r" b="b"/>
              <a:pathLst>
                <a:path w="157479" h="312420">
                  <a:moveTo>
                    <a:pt x="0" y="234314"/>
                  </a:moveTo>
                  <a:lnTo>
                    <a:pt x="39243" y="234314"/>
                  </a:lnTo>
                  <a:lnTo>
                    <a:pt x="39243" y="0"/>
                  </a:lnTo>
                  <a:lnTo>
                    <a:pt x="117729" y="0"/>
                  </a:lnTo>
                  <a:lnTo>
                    <a:pt x="117729" y="234314"/>
                  </a:lnTo>
                  <a:lnTo>
                    <a:pt x="156972" y="234314"/>
                  </a:lnTo>
                  <a:lnTo>
                    <a:pt x="78486" y="312419"/>
                  </a:lnTo>
                  <a:lnTo>
                    <a:pt x="0" y="23431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22420" y="5497067"/>
            <a:ext cx="166370" cy="321945"/>
            <a:chOff x="4122420" y="5497067"/>
            <a:chExt cx="166370" cy="321945"/>
          </a:xfrm>
        </p:grpSpPr>
        <p:sp>
          <p:nvSpPr>
            <p:cNvPr id="16" name="object 16"/>
            <p:cNvSpPr/>
            <p:nvPr/>
          </p:nvSpPr>
          <p:spPr>
            <a:xfrm>
              <a:off x="4126992" y="5501639"/>
              <a:ext cx="157480" cy="312420"/>
            </a:xfrm>
            <a:custGeom>
              <a:avLst/>
              <a:gdLst/>
              <a:ahLst/>
              <a:cxnLst/>
              <a:rect l="l" t="t" r="r" b="b"/>
              <a:pathLst>
                <a:path w="157479" h="312420">
                  <a:moveTo>
                    <a:pt x="117729" y="0"/>
                  </a:moveTo>
                  <a:lnTo>
                    <a:pt x="39243" y="0"/>
                  </a:lnTo>
                  <a:lnTo>
                    <a:pt x="39243" y="234365"/>
                  </a:lnTo>
                  <a:lnTo>
                    <a:pt x="0" y="234365"/>
                  </a:lnTo>
                  <a:lnTo>
                    <a:pt x="78486" y="312420"/>
                  </a:lnTo>
                  <a:lnTo>
                    <a:pt x="156972" y="234365"/>
                  </a:lnTo>
                  <a:lnTo>
                    <a:pt x="117729" y="234365"/>
                  </a:lnTo>
                  <a:lnTo>
                    <a:pt x="117729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6992" y="5501639"/>
              <a:ext cx="157480" cy="312420"/>
            </a:xfrm>
            <a:custGeom>
              <a:avLst/>
              <a:gdLst/>
              <a:ahLst/>
              <a:cxnLst/>
              <a:rect l="l" t="t" r="r" b="b"/>
              <a:pathLst>
                <a:path w="157479" h="312420">
                  <a:moveTo>
                    <a:pt x="0" y="234365"/>
                  </a:moveTo>
                  <a:lnTo>
                    <a:pt x="39243" y="234365"/>
                  </a:lnTo>
                  <a:lnTo>
                    <a:pt x="39243" y="0"/>
                  </a:lnTo>
                  <a:lnTo>
                    <a:pt x="117729" y="0"/>
                  </a:lnTo>
                  <a:lnTo>
                    <a:pt x="117729" y="234365"/>
                  </a:lnTo>
                  <a:lnTo>
                    <a:pt x="156972" y="234365"/>
                  </a:lnTo>
                  <a:lnTo>
                    <a:pt x="78486" y="312420"/>
                  </a:lnTo>
                  <a:lnTo>
                    <a:pt x="0" y="234365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450204" y="6050369"/>
            <a:ext cx="85725" cy="85725"/>
            <a:chOff x="5450204" y="6050369"/>
            <a:chExt cx="85725" cy="85725"/>
          </a:xfrm>
        </p:grpSpPr>
        <p:sp>
          <p:nvSpPr>
            <p:cNvPr id="19" name="object 19"/>
            <p:cNvSpPr/>
            <p:nvPr/>
          </p:nvSpPr>
          <p:spPr>
            <a:xfrm>
              <a:off x="5454776" y="6054941"/>
              <a:ext cx="76073" cy="760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50204" y="6050369"/>
              <a:ext cx="85217" cy="851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43117" y="5934570"/>
            <a:ext cx="161290" cy="161290"/>
            <a:chOff x="5643117" y="5934570"/>
            <a:chExt cx="161290" cy="161290"/>
          </a:xfrm>
        </p:grpSpPr>
        <p:sp>
          <p:nvSpPr>
            <p:cNvPr id="22" name="object 22"/>
            <p:cNvSpPr/>
            <p:nvPr/>
          </p:nvSpPr>
          <p:spPr>
            <a:xfrm>
              <a:off x="5647689" y="5939142"/>
              <a:ext cx="152019" cy="1520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3117" y="5934570"/>
              <a:ext cx="161163" cy="1612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897319" y="4724234"/>
            <a:ext cx="3252470" cy="1378585"/>
            <a:chOff x="5897319" y="4724234"/>
            <a:chExt cx="3252470" cy="1378585"/>
          </a:xfrm>
        </p:grpSpPr>
        <p:sp>
          <p:nvSpPr>
            <p:cNvPr id="25" name="object 25"/>
            <p:cNvSpPr/>
            <p:nvPr/>
          </p:nvSpPr>
          <p:spPr>
            <a:xfrm>
              <a:off x="5901891" y="4728806"/>
              <a:ext cx="3243580" cy="1369695"/>
            </a:xfrm>
            <a:custGeom>
              <a:avLst/>
              <a:gdLst/>
              <a:ahLst/>
              <a:cxnLst/>
              <a:rect l="l" t="t" r="r" b="b"/>
              <a:pathLst>
                <a:path w="3243579" h="1369695">
                  <a:moveTo>
                    <a:pt x="1974454" y="0"/>
                  </a:moveTo>
                  <a:lnTo>
                    <a:pt x="1924184" y="2688"/>
                  </a:lnTo>
                  <a:lnTo>
                    <a:pt x="1875445" y="9738"/>
                  </a:lnTo>
                  <a:lnTo>
                    <a:pt x="1829141" y="20975"/>
                  </a:lnTo>
                  <a:lnTo>
                    <a:pt x="1786175" y="36224"/>
                  </a:lnTo>
                  <a:lnTo>
                    <a:pt x="1747453" y="55312"/>
                  </a:lnTo>
                  <a:lnTo>
                    <a:pt x="1713879" y="78064"/>
                  </a:lnTo>
                  <a:lnTo>
                    <a:pt x="1686358" y="104305"/>
                  </a:lnTo>
                  <a:lnTo>
                    <a:pt x="1664992" y="93048"/>
                  </a:lnTo>
                  <a:lnTo>
                    <a:pt x="1618403" y="73390"/>
                  </a:lnTo>
                  <a:lnTo>
                    <a:pt x="1543752" y="52253"/>
                  </a:lnTo>
                  <a:lnTo>
                    <a:pt x="1492791" y="43596"/>
                  </a:lnTo>
                  <a:lnTo>
                    <a:pt x="1441157" y="38977"/>
                  </a:lnTo>
                  <a:lnTo>
                    <a:pt x="1389493" y="38284"/>
                  </a:lnTo>
                  <a:lnTo>
                    <a:pt x="1338445" y="41402"/>
                  </a:lnTo>
                  <a:lnTo>
                    <a:pt x="1288658" y="48219"/>
                  </a:lnTo>
                  <a:lnTo>
                    <a:pt x="1240775" y="58620"/>
                  </a:lnTo>
                  <a:lnTo>
                    <a:pt x="1195442" y="72494"/>
                  </a:lnTo>
                  <a:lnTo>
                    <a:pt x="1153303" y="89726"/>
                  </a:lnTo>
                  <a:lnTo>
                    <a:pt x="1115004" y="110203"/>
                  </a:lnTo>
                  <a:lnTo>
                    <a:pt x="1081188" y="133812"/>
                  </a:lnTo>
                  <a:lnTo>
                    <a:pt x="1052501" y="160439"/>
                  </a:lnTo>
                  <a:lnTo>
                    <a:pt x="1009641" y="147514"/>
                  </a:lnTo>
                  <a:lnTo>
                    <a:pt x="965093" y="137064"/>
                  </a:lnTo>
                  <a:lnTo>
                    <a:pt x="919173" y="129121"/>
                  </a:lnTo>
                  <a:lnTo>
                    <a:pt x="872201" y="123721"/>
                  </a:lnTo>
                  <a:lnTo>
                    <a:pt x="824494" y="120895"/>
                  </a:lnTo>
                  <a:lnTo>
                    <a:pt x="776368" y="120677"/>
                  </a:lnTo>
                  <a:lnTo>
                    <a:pt x="728143" y="123101"/>
                  </a:lnTo>
                  <a:lnTo>
                    <a:pt x="665734" y="130280"/>
                  </a:lnTo>
                  <a:lnTo>
                    <a:pt x="606675" y="141589"/>
                  </a:lnTo>
                  <a:lnTo>
                    <a:pt x="551375" y="156721"/>
                  </a:lnTo>
                  <a:lnTo>
                    <a:pt x="500240" y="175371"/>
                  </a:lnTo>
                  <a:lnTo>
                    <a:pt x="453676" y="197231"/>
                  </a:lnTo>
                  <a:lnTo>
                    <a:pt x="412090" y="221994"/>
                  </a:lnTo>
                  <a:lnTo>
                    <a:pt x="375890" y="249355"/>
                  </a:lnTo>
                  <a:lnTo>
                    <a:pt x="345482" y="279006"/>
                  </a:lnTo>
                  <a:lnTo>
                    <a:pt x="321274" y="310641"/>
                  </a:lnTo>
                  <a:lnTo>
                    <a:pt x="293080" y="378636"/>
                  </a:lnTo>
                  <a:lnTo>
                    <a:pt x="289909" y="414383"/>
                  </a:lnTo>
                  <a:lnTo>
                    <a:pt x="294565" y="450888"/>
                  </a:lnTo>
                  <a:lnTo>
                    <a:pt x="291898" y="455079"/>
                  </a:lnTo>
                  <a:lnTo>
                    <a:pt x="231467" y="462083"/>
                  </a:lnTo>
                  <a:lnTo>
                    <a:pt x="175127" y="475299"/>
                  </a:lnTo>
                  <a:lnTo>
                    <a:pt x="124225" y="494234"/>
                  </a:lnTo>
                  <a:lnTo>
                    <a:pt x="80107" y="518392"/>
                  </a:lnTo>
                  <a:lnTo>
                    <a:pt x="44121" y="547281"/>
                  </a:lnTo>
                  <a:lnTo>
                    <a:pt x="16611" y="581976"/>
                  </a:lnTo>
                  <a:lnTo>
                    <a:pt x="2060" y="618030"/>
                  </a:lnTo>
                  <a:lnTo>
                    <a:pt x="0" y="654408"/>
                  </a:lnTo>
                  <a:lnTo>
                    <a:pt x="9958" y="690077"/>
                  </a:lnTo>
                  <a:lnTo>
                    <a:pt x="31466" y="724001"/>
                  </a:lnTo>
                  <a:lnTo>
                    <a:pt x="64052" y="755146"/>
                  </a:lnTo>
                  <a:lnTo>
                    <a:pt x="107247" y="782479"/>
                  </a:lnTo>
                  <a:lnTo>
                    <a:pt x="160580" y="804964"/>
                  </a:lnTo>
                  <a:lnTo>
                    <a:pt x="117803" y="837670"/>
                  </a:lnTo>
                  <a:lnTo>
                    <a:pt x="88682" y="874481"/>
                  </a:lnTo>
                  <a:lnTo>
                    <a:pt x="74016" y="914020"/>
                  </a:lnTo>
                  <a:lnTo>
                    <a:pt x="74601" y="954913"/>
                  </a:lnTo>
                  <a:lnTo>
                    <a:pt x="108180" y="1018521"/>
                  </a:lnTo>
                  <a:lnTo>
                    <a:pt x="138134" y="1045912"/>
                  </a:lnTo>
                  <a:lnTo>
                    <a:pt x="175495" y="1069744"/>
                  </a:lnTo>
                  <a:lnTo>
                    <a:pt x="219236" y="1089551"/>
                  </a:lnTo>
                  <a:lnTo>
                    <a:pt x="268328" y="1104871"/>
                  </a:lnTo>
                  <a:lnTo>
                    <a:pt x="321744" y="1115239"/>
                  </a:lnTo>
                  <a:lnTo>
                    <a:pt x="378458" y="1120191"/>
                  </a:lnTo>
                  <a:lnTo>
                    <a:pt x="437440" y="1119264"/>
                  </a:lnTo>
                  <a:lnTo>
                    <a:pt x="443536" y="1125283"/>
                  </a:lnTo>
                  <a:lnTo>
                    <a:pt x="474553" y="1152063"/>
                  </a:lnTo>
                  <a:lnTo>
                    <a:pt x="509199" y="1176574"/>
                  </a:lnTo>
                  <a:lnTo>
                    <a:pt x="547143" y="1198769"/>
                  </a:lnTo>
                  <a:lnTo>
                    <a:pt x="588051" y="1218599"/>
                  </a:lnTo>
                  <a:lnTo>
                    <a:pt x="631591" y="1236016"/>
                  </a:lnTo>
                  <a:lnTo>
                    <a:pt x="677429" y="1250974"/>
                  </a:lnTo>
                  <a:lnTo>
                    <a:pt x="725234" y="1263424"/>
                  </a:lnTo>
                  <a:lnTo>
                    <a:pt x="774671" y="1273318"/>
                  </a:lnTo>
                  <a:lnTo>
                    <a:pt x="825409" y="1280608"/>
                  </a:lnTo>
                  <a:lnTo>
                    <a:pt x="877114" y="1285247"/>
                  </a:lnTo>
                  <a:lnTo>
                    <a:pt x="929453" y="1287186"/>
                  </a:lnTo>
                  <a:lnTo>
                    <a:pt x="982094" y="1286378"/>
                  </a:lnTo>
                  <a:lnTo>
                    <a:pt x="1034704" y="1282775"/>
                  </a:lnTo>
                  <a:lnTo>
                    <a:pt x="1086950" y="1276330"/>
                  </a:lnTo>
                  <a:lnTo>
                    <a:pt x="1138499" y="1266993"/>
                  </a:lnTo>
                  <a:lnTo>
                    <a:pt x="1189018" y="1254718"/>
                  </a:lnTo>
                  <a:lnTo>
                    <a:pt x="1238175" y="1239456"/>
                  </a:lnTo>
                  <a:lnTo>
                    <a:pt x="1273320" y="1266280"/>
                  </a:lnTo>
                  <a:lnTo>
                    <a:pt x="1313298" y="1290447"/>
                  </a:lnTo>
                  <a:lnTo>
                    <a:pt x="1357650" y="1311762"/>
                  </a:lnTo>
                  <a:lnTo>
                    <a:pt x="1405919" y="1330028"/>
                  </a:lnTo>
                  <a:lnTo>
                    <a:pt x="1457644" y="1345048"/>
                  </a:lnTo>
                  <a:lnTo>
                    <a:pt x="1512368" y="1356627"/>
                  </a:lnTo>
                  <a:lnTo>
                    <a:pt x="1566047" y="1364203"/>
                  </a:lnTo>
                  <a:lnTo>
                    <a:pt x="1619740" y="1368327"/>
                  </a:lnTo>
                  <a:lnTo>
                    <a:pt x="1673063" y="1369117"/>
                  </a:lnTo>
                  <a:lnTo>
                    <a:pt x="1725629" y="1366692"/>
                  </a:lnTo>
                  <a:lnTo>
                    <a:pt x="1777055" y="1361172"/>
                  </a:lnTo>
                  <a:lnTo>
                    <a:pt x="1826954" y="1352674"/>
                  </a:lnTo>
                  <a:lnTo>
                    <a:pt x="1874942" y="1341318"/>
                  </a:lnTo>
                  <a:lnTo>
                    <a:pt x="1920633" y="1327222"/>
                  </a:lnTo>
                  <a:lnTo>
                    <a:pt x="1963643" y="1310505"/>
                  </a:lnTo>
                  <a:lnTo>
                    <a:pt x="2003585" y="1291286"/>
                  </a:lnTo>
                  <a:lnTo>
                    <a:pt x="2040076" y="1269685"/>
                  </a:lnTo>
                  <a:lnTo>
                    <a:pt x="2072729" y="1245818"/>
                  </a:lnTo>
                  <a:lnTo>
                    <a:pt x="2101159" y="1219807"/>
                  </a:lnTo>
                  <a:lnTo>
                    <a:pt x="2143812" y="1161821"/>
                  </a:lnTo>
                  <a:lnTo>
                    <a:pt x="2185746" y="1175066"/>
                  </a:lnTo>
                  <a:lnTo>
                    <a:pt x="2229747" y="1185537"/>
                  </a:lnTo>
                  <a:lnTo>
                    <a:pt x="2275413" y="1193168"/>
                  </a:lnTo>
                  <a:lnTo>
                    <a:pt x="2322340" y="1197888"/>
                  </a:lnTo>
                  <a:lnTo>
                    <a:pt x="2370126" y="1199629"/>
                  </a:lnTo>
                  <a:lnTo>
                    <a:pt x="2429009" y="1197623"/>
                  </a:lnTo>
                  <a:lnTo>
                    <a:pt x="2485551" y="1191254"/>
                  </a:lnTo>
                  <a:lnTo>
                    <a:pt x="2539229" y="1180816"/>
                  </a:lnTo>
                  <a:lnTo>
                    <a:pt x="2589521" y="1166605"/>
                  </a:lnTo>
                  <a:lnTo>
                    <a:pt x="2635906" y="1148915"/>
                  </a:lnTo>
                  <a:lnTo>
                    <a:pt x="2677863" y="1128041"/>
                  </a:lnTo>
                  <a:lnTo>
                    <a:pt x="2714869" y="1104276"/>
                  </a:lnTo>
                  <a:lnTo>
                    <a:pt x="2746404" y="1077916"/>
                  </a:lnTo>
                  <a:lnTo>
                    <a:pt x="2771944" y="1049255"/>
                  </a:lnTo>
                  <a:lnTo>
                    <a:pt x="2802958" y="986208"/>
                  </a:lnTo>
                  <a:lnTo>
                    <a:pt x="2807387" y="952411"/>
                  </a:lnTo>
                  <a:lnTo>
                    <a:pt x="2858666" y="946636"/>
                  </a:lnTo>
                  <a:lnTo>
                    <a:pt x="2908457" y="937908"/>
                  </a:lnTo>
                  <a:lnTo>
                    <a:pt x="2956370" y="926316"/>
                  </a:lnTo>
                  <a:lnTo>
                    <a:pt x="3002016" y="911951"/>
                  </a:lnTo>
                  <a:lnTo>
                    <a:pt x="3045004" y="894905"/>
                  </a:lnTo>
                  <a:lnTo>
                    <a:pt x="3093156" y="870796"/>
                  </a:lnTo>
                  <a:lnTo>
                    <a:pt x="3134800" y="844047"/>
                  </a:lnTo>
                  <a:lnTo>
                    <a:pt x="3169849" y="815040"/>
                  </a:lnTo>
                  <a:lnTo>
                    <a:pt x="3198216" y="784161"/>
                  </a:lnTo>
                  <a:lnTo>
                    <a:pt x="3219814" y="751792"/>
                  </a:lnTo>
                  <a:lnTo>
                    <a:pt x="3242356" y="684124"/>
                  </a:lnTo>
                  <a:lnTo>
                    <a:pt x="3243126" y="649592"/>
                  </a:lnTo>
                  <a:lnTo>
                    <a:pt x="3236778" y="615106"/>
                  </a:lnTo>
                  <a:lnTo>
                    <a:pt x="3223227" y="581050"/>
                  </a:lnTo>
                  <a:lnTo>
                    <a:pt x="3202384" y="547809"/>
                  </a:lnTo>
                  <a:lnTo>
                    <a:pt x="3174163" y="515766"/>
                  </a:lnTo>
                  <a:lnTo>
                    <a:pt x="3138476" y="485305"/>
                  </a:lnTo>
                  <a:lnTo>
                    <a:pt x="3143762" y="477903"/>
                  </a:lnTo>
                  <a:lnTo>
                    <a:pt x="3168759" y="418219"/>
                  </a:lnTo>
                  <a:lnTo>
                    <a:pt x="3170306" y="381713"/>
                  </a:lnTo>
                  <a:lnTo>
                    <a:pt x="3161984" y="346142"/>
                  </a:lnTo>
                  <a:lnTo>
                    <a:pt x="3144371" y="312089"/>
                  </a:lnTo>
                  <a:lnTo>
                    <a:pt x="3118045" y="280136"/>
                  </a:lnTo>
                  <a:lnTo>
                    <a:pt x="3083585" y="250866"/>
                  </a:lnTo>
                  <a:lnTo>
                    <a:pt x="3041568" y="224860"/>
                  </a:lnTo>
                  <a:lnTo>
                    <a:pt x="2992574" y="202701"/>
                  </a:lnTo>
                  <a:lnTo>
                    <a:pt x="2937181" y="184970"/>
                  </a:lnTo>
                  <a:lnTo>
                    <a:pt x="2875967" y="172250"/>
                  </a:lnTo>
                  <a:lnTo>
                    <a:pt x="2859509" y="137406"/>
                  </a:lnTo>
                  <a:lnTo>
                    <a:pt x="2833073" y="104956"/>
                  </a:lnTo>
                  <a:lnTo>
                    <a:pt x="2797350" y="75577"/>
                  </a:lnTo>
                  <a:lnTo>
                    <a:pt x="2753031" y="49949"/>
                  </a:lnTo>
                  <a:lnTo>
                    <a:pt x="2709396" y="31699"/>
                  </a:lnTo>
                  <a:lnTo>
                    <a:pt x="2662769" y="17655"/>
                  </a:lnTo>
                  <a:lnTo>
                    <a:pt x="2613947" y="7778"/>
                  </a:lnTo>
                  <a:lnTo>
                    <a:pt x="2563721" y="2031"/>
                  </a:lnTo>
                  <a:lnTo>
                    <a:pt x="2512887" y="376"/>
                  </a:lnTo>
                  <a:lnTo>
                    <a:pt x="2462238" y="2773"/>
                  </a:lnTo>
                  <a:lnTo>
                    <a:pt x="2412569" y="9184"/>
                  </a:lnTo>
                  <a:lnTo>
                    <a:pt x="2364674" y="19571"/>
                  </a:lnTo>
                  <a:lnTo>
                    <a:pt x="2319346" y="33896"/>
                  </a:lnTo>
                  <a:lnTo>
                    <a:pt x="2277380" y="52121"/>
                  </a:lnTo>
                  <a:lnTo>
                    <a:pt x="2239570" y="74206"/>
                  </a:lnTo>
                  <a:lnTo>
                    <a:pt x="2215212" y="57873"/>
                  </a:lnTo>
                  <a:lnTo>
                    <a:pt x="2157828" y="30540"/>
                  </a:lnTo>
                  <a:lnTo>
                    <a:pt x="2075964" y="8406"/>
                  </a:lnTo>
                  <a:lnTo>
                    <a:pt x="2025349" y="1847"/>
                  </a:lnTo>
                  <a:lnTo>
                    <a:pt x="1974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2612" y="5799074"/>
              <a:ext cx="228091" cy="228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01891" y="4728806"/>
              <a:ext cx="3243580" cy="1369695"/>
            </a:xfrm>
            <a:custGeom>
              <a:avLst/>
              <a:gdLst/>
              <a:ahLst/>
              <a:cxnLst/>
              <a:rect l="l" t="t" r="r" b="b"/>
              <a:pathLst>
                <a:path w="3243579" h="1369695">
                  <a:moveTo>
                    <a:pt x="294565" y="450888"/>
                  </a:moveTo>
                  <a:lnTo>
                    <a:pt x="289909" y="414383"/>
                  </a:lnTo>
                  <a:lnTo>
                    <a:pt x="293080" y="378636"/>
                  </a:lnTo>
                  <a:lnTo>
                    <a:pt x="303671" y="343953"/>
                  </a:lnTo>
                  <a:lnTo>
                    <a:pt x="345482" y="279006"/>
                  </a:lnTo>
                  <a:lnTo>
                    <a:pt x="375890" y="249355"/>
                  </a:lnTo>
                  <a:lnTo>
                    <a:pt x="412090" y="221994"/>
                  </a:lnTo>
                  <a:lnTo>
                    <a:pt x="453676" y="197231"/>
                  </a:lnTo>
                  <a:lnTo>
                    <a:pt x="500240" y="175371"/>
                  </a:lnTo>
                  <a:lnTo>
                    <a:pt x="551375" y="156721"/>
                  </a:lnTo>
                  <a:lnTo>
                    <a:pt x="606675" y="141589"/>
                  </a:lnTo>
                  <a:lnTo>
                    <a:pt x="665734" y="130280"/>
                  </a:lnTo>
                  <a:lnTo>
                    <a:pt x="728143" y="123101"/>
                  </a:lnTo>
                  <a:lnTo>
                    <a:pt x="776368" y="120677"/>
                  </a:lnTo>
                  <a:lnTo>
                    <a:pt x="824494" y="120895"/>
                  </a:lnTo>
                  <a:lnTo>
                    <a:pt x="872201" y="123721"/>
                  </a:lnTo>
                  <a:lnTo>
                    <a:pt x="919173" y="129121"/>
                  </a:lnTo>
                  <a:lnTo>
                    <a:pt x="965093" y="137064"/>
                  </a:lnTo>
                  <a:lnTo>
                    <a:pt x="1009641" y="147514"/>
                  </a:lnTo>
                  <a:lnTo>
                    <a:pt x="1052501" y="160439"/>
                  </a:lnTo>
                  <a:lnTo>
                    <a:pt x="1081188" y="133812"/>
                  </a:lnTo>
                  <a:lnTo>
                    <a:pt x="1115004" y="110203"/>
                  </a:lnTo>
                  <a:lnTo>
                    <a:pt x="1153303" y="89726"/>
                  </a:lnTo>
                  <a:lnTo>
                    <a:pt x="1195442" y="72494"/>
                  </a:lnTo>
                  <a:lnTo>
                    <a:pt x="1240775" y="58620"/>
                  </a:lnTo>
                  <a:lnTo>
                    <a:pt x="1288658" y="48219"/>
                  </a:lnTo>
                  <a:lnTo>
                    <a:pt x="1338445" y="41402"/>
                  </a:lnTo>
                  <a:lnTo>
                    <a:pt x="1389493" y="38284"/>
                  </a:lnTo>
                  <a:lnTo>
                    <a:pt x="1441157" y="38977"/>
                  </a:lnTo>
                  <a:lnTo>
                    <a:pt x="1492791" y="43596"/>
                  </a:lnTo>
                  <a:lnTo>
                    <a:pt x="1543752" y="52253"/>
                  </a:lnTo>
                  <a:lnTo>
                    <a:pt x="1593394" y="65062"/>
                  </a:lnTo>
                  <a:lnTo>
                    <a:pt x="1642305" y="82731"/>
                  </a:lnTo>
                  <a:lnTo>
                    <a:pt x="1686358" y="104305"/>
                  </a:lnTo>
                  <a:lnTo>
                    <a:pt x="1713879" y="78064"/>
                  </a:lnTo>
                  <a:lnTo>
                    <a:pt x="1747453" y="55312"/>
                  </a:lnTo>
                  <a:lnTo>
                    <a:pt x="1786175" y="36224"/>
                  </a:lnTo>
                  <a:lnTo>
                    <a:pt x="1829141" y="20975"/>
                  </a:lnTo>
                  <a:lnTo>
                    <a:pt x="1875445" y="9738"/>
                  </a:lnTo>
                  <a:lnTo>
                    <a:pt x="1924184" y="2688"/>
                  </a:lnTo>
                  <a:lnTo>
                    <a:pt x="1974454" y="0"/>
                  </a:lnTo>
                  <a:lnTo>
                    <a:pt x="2025349" y="1847"/>
                  </a:lnTo>
                  <a:lnTo>
                    <a:pt x="2075964" y="8406"/>
                  </a:lnTo>
                  <a:lnTo>
                    <a:pt x="2125397" y="19850"/>
                  </a:lnTo>
                  <a:lnTo>
                    <a:pt x="2187865" y="43266"/>
                  </a:lnTo>
                  <a:lnTo>
                    <a:pt x="2239570" y="74206"/>
                  </a:lnTo>
                  <a:lnTo>
                    <a:pt x="2277380" y="52121"/>
                  </a:lnTo>
                  <a:lnTo>
                    <a:pt x="2319346" y="33896"/>
                  </a:lnTo>
                  <a:lnTo>
                    <a:pt x="2364674" y="19571"/>
                  </a:lnTo>
                  <a:lnTo>
                    <a:pt x="2412569" y="9184"/>
                  </a:lnTo>
                  <a:lnTo>
                    <a:pt x="2462238" y="2773"/>
                  </a:lnTo>
                  <a:lnTo>
                    <a:pt x="2512887" y="376"/>
                  </a:lnTo>
                  <a:lnTo>
                    <a:pt x="2563721" y="2031"/>
                  </a:lnTo>
                  <a:lnTo>
                    <a:pt x="2613947" y="7778"/>
                  </a:lnTo>
                  <a:lnTo>
                    <a:pt x="2662769" y="17655"/>
                  </a:lnTo>
                  <a:lnTo>
                    <a:pt x="2709396" y="31699"/>
                  </a:lnTo>
                  <a:lnTo>
                    <a:pt x="2753031" y="49949"/>
                  </a:lnTo>
                  <a:lnTo>
                    <a:pt x="2797350" y="75577"/>
                  </a:lnTo>
                  <a:lnTo>
                    <a:pt x="2833073" y="104956"/>
                  </a:lnTo>
                  <a:lnTo>
                    <a:pt x="2859509" y="137406"/>
                  </a:lnTo>
                  <a:lnTo>
                    <a:pt x="2875967" y="172250"/>
                  </a:lnTo>
                  <a:lnTo>
                    <a:pt x="2937181" y="184970"/>
                  </a:lnTo>
                  <a:lnTo>
                    <a:pt x="2992574" y="202701"/>
                  </a:lnTo>
                  <a:lnTo>
                    <a:pt x="3041568" y="224860"/>
                  </a:lnTo>
                  <a:lnTo>
                    <a:pt x="3083585" y="250866"/>
                  </a:lnTo>
                  <a:lnTo>
                    <a:pt x="3118045" y="280136"/>
                  </a:lnTo>
                  <a:lnTo>
                    <a:pt x="3144371" y="312089"/>
                  </a:lnTo>
                  <a:lnTo>
                    <a:pt x="3161984" y="346142"/>
                  </a:lnTo>
                  <a:lnTo>
                    <a:pt x="3170306" y="381713"/>
                  </a:lnTo>
                  <a:lnTo>
                    <a:pt x="3168759" y="418219"/>
                  </a:lnTo>
                  <a:lnTo>
                    <a:pt x="3156764" y="455079"/>
                  </a:lnTo>
                  <a:lnTo>
                    <a:pt x="3138476" y="485305"/>
                  </a:lnTo>
                  <a:lnTo>
                    <a:pt x="3174163" y="515766"/>
                  </a:lnTo>
                  <a:lnTo>
                    <a:pt x="3202384" y="547809"/>
                  </a:lnTo>
                  <a:lnTo>
                    <a:pt x="3223227" y="581050"/>
                  </a:lnTo>
                  <a:lnTo>
                    <a:pt x="3236778" y="615106"/>
                  </a:lnTo>
                  <a:lnTo>
                    <a:pt x="3243126" y="649592"/>
                  </a:lnTo>
                  <a:lnTo>
                    <a:pt x="3242356" y="684124"/>
                  </a:lnTo>
                  <a:lnTo>
                    <a:pt x="3219814" y="751792"/>
                  </a:lnTo>
                  <a:lnTo>
                    <a:pt x="3198216" y="784161"/>
                  </a:lnTo>
                  <a:lnTo>
                    <a:pt x="3169849" y="815040"/>
                  </a:lnTo>
                  <a:lnTo>
                    <a:pt x="3134800" y="844047"/>
                  </a:lnTo>
                  <a:lnTo>
                    <a:pt x="3093156" y="870796"/>
                  </a:lnTo>
                  <a:lnTo>
                    <a:pt x="3045004" y="894905"/>
                  </a:lnTo>
                  <a:lnTo>
                    <a:pt x="3002016" y="911951"/>
                  </a:lnTo>
                  <a:lnTo>
                    <a:pt x="2956370" y="926316"/>
                  </a:lnTo>
                  <a:lnTo>
                    <a:pt x="2908457" y="937908"/>
                  </a:lnTo>
                  <a:lnTo>
                    <a:pt x="2858666" y="946636"/>
                  </a:lnTo>
                  <a:lnTo>
                    <a:pt x="2807387" y="952411"/>
                  </a:lnTo>
                  <a:lnTo>
                    <a:pt x="2802958" y="986208"/>
                  </a:lnTo>
                  <a:lnTo>
                    <a:pt x="2771944" y="1049255"/>
                  </a:lnTo>
                  <a:lnTo>
                    <a:pt x="2746404" y="1077916"/>
                  </a:lnTo>
                  <a:lnTo>
                    <a:pt x="2714869" y="1104276"/>
                  </a:lnTo>
                  <a:lnTo>
                    <a:pt x="2677863" y="1128041"/>
                  </a:lnTo>
                  <a:lnTo>
                    <a:pt x="2635906" y="1148915"/>
                  </a:lnTo>
                  <a:lnTo>
                    <a:pt x="2589521" y="1166605"/>
                  </a:lnTo>
                  <a:lnTo>
                    <a:pt x="2539229" y="1180816"/>
                  </a:lnTo>
                  <a:lnTo>
                    <a:pt x="2485551" y="1191254"/>
                  </a:lnTo>
                  <a:lnTo>
                    <a:pt x="2429009" y="1197623"/>
                  </a:lnTo>
                  <a:lnTo>
                    <a:pt x="2370126" y="1199629"/>
                  </a:lnTo>
                  <a:lnTo>
                    <a:pt x="2322340" y="1197888"/>
                  </a:lnTo>
                  <a:lnTo>
                    <a:pt x="2275413" y="1193168"/>
                  </a:lnTo>
                  <a:lnTo>
                    <a:pt x="2229747" y="1185537"/>
                  </a:lnTo>
                  <a:lnTo>
                    <a:pt x="2185746" y="1175066"/>
                  </a:lnTo>
                  <a:lnTo>
                    <a:pt x="2143812" y="1161821"/>
                  </a:lnTo>
                  <a:lnTo>
                    <a:pt x="2124982" y="1191768"/>
                  </a:lnTo>
                  <a:lnTo>
                    <a:pt x="2072729" y="1245818"/>
                  </a:lnTo>
                  <a:lnTo>
                    <a:pt x="2040076" y="1269685"/>
                  </a:lnTo>
                  <a:lnTo>
                    <a:pt x="2003585" y="1291286"/>
                  </a:lnTo>
                  <a:lnTo>
                    <a:pt x="1963643" y="1310505"/>
                  </a:lnTo>
                  <a:lnTo>
                    <a:pt x="1920633" y="1327222"/>
                  </a:lnTo>
                  <a:lnTo>
                    <a:pt x="1874942" y="1341318"/>
                  </a:lnTo>
                  <a:lnTo>
                    <a:pt x="1826954" y="1352674"/>
                  </a:lnTo>
                  <a:lnTo>
                    <a:pt x="1777055" y="1361172"/>
                  </a:lnTo>
                  <a:lnTo>
                    <a:pt x="1725629" y="1366692"/>
                  </a:lnTo>
                  <a:lnTo>
                    <a:pt x="1673063" y="1369117"/>
                  </a:lnTo>
                  <a:lnTo>
                    <a:pt x="1619740" y="1368327"/>
                  </a:lnTo>
                  <a:lnTo>
                    <a:pt x="1566047" y="1364203"/>
                  </a:lnTo>
                  <a:lnTo>
                    <a:pt x="1512368" y="1356627"/>
                  </a:lnTo>
                  <a:lnTo>
                    <a:pt x="1457644" y="1345048"/>
                  </a:lnTo>
                  <a:lnTo>
                    <a:pt x="1405919" y="1330028"/>
                  </a:lnTo>
                  <a:lnTo>
                    <a:pt x="1357650" y="1311762"/>
                  </a:lnTo>
                  <a:lnTo>
                    <a:pt x="1313298" y="1290447"/>
                  </a:lnTo>
                  <a:lnTo>
                    <a:pt x="1273320" y="1266280"/>
                  </a:lnTo>
                  <a:lnTo>
                    <a:pt x="1238175" y="1239456"/>
                  </a:lnTo>
                  <a:lnTo>
                    <a:pt x="1189018" y="1254718"/>
                  </a:lnTo>
                  <a:lnTo>
                    <a:pt x="1138499" y="1266993"/>
                  </a:lnTo>
                  <a:lnTo>
                    <a:pt x="1086950" y="1276330"/>
                  </a:lnTo>
                  <a:lnTo>
                    <a:pt x="1034704" y="1282775"/>
                  </a:lnTo>
                  <a:lnTo>
                    <a:pt x="982094" y="1286378"/>
                  </a:lnTo>
                  <a:lnTo>
                    <a:pt x="929453" y="1287186"/>
                  </a:lnTo>
                  <a:lnTo>
                    <a:pt x="877114" y="1285247"/>
                  </a:lnTo>
                  <a:lnTo>
                    <a:pt x="825409" y="1280608"/>
                  </a:lnTo>
                  <a:lnTo>
                    <a:pt x="774671" y="1273318"/>
                  </a:lnTo>
                  <a:lnTo>
                    <a:pt x="725234" y="1263424"/>
                  </a:lnTo>
                  <a:lnTo>
                    <a:pt x="677429" y="1250974"/>
                  </a:lnTo>
                  <a:lnTo>
                    <a:pt x="631591" y="1236016"/>
                  </a:lnTo>
                  <a:lnTo>
                    <a:pt x="588051" y="1218599"/>
                  </a:lnTo>
                  <a:lnTo>
                    <a:pt x="547143" y="1198769"/>
                  </a:lnTo>
                  <a:lnTo>
                    <a:pt x="509199" y="1176574"/>
                  </a:lnTo>
                  <a:lnTo>
                    <a:pt x="474553" y="1152063"/>
                  </a:lnTo>
                  <a:lnTo>
                    <a:pt x="443536" y="1125283"/>
                  </a:lnTo>
                  <a:lnTo>
                    <a:pt x="437440" y="1119264"/>
                  </a:lnTo>
                  <a:lnTo>
                    <a:pt x="378458" y="1120191"/>
                  </a:lnTo>
                  <a:lnTo>
                    <a:pt x="321744" y="1115239"/>
                  </a:lnTo>
                  <a:lnTo>
                    <a:pt x="268328" y="1104871"/>
                  </a:lnTo>
                  <a:lnTo>
                    <a:pt x="219236" y="1089551"/>
                  </a:lnTo>
                  <a:lnTo>
                    <a:pt x="175495" y="1069744"/>
                  </a:lnTo>
                  <a:lnTo>
                    <a:pt x="138134" y="1045912"/>
                  </a:lnTo>
                  <a:lnTo>
                    <a:pt x="108180" y="1018521"/>
                  </a:lnTo>
                  <a:lnTo>
                    <a:pt x="74601" y="954913"/>
                  </a:lnTo>
                  <a:lnTo>
                    <a:pt x="74016" y="914020"/>
                  </a:lnTo>
                  <a:lnTo>
                    <a:pt x="88682" y="874481"/>
                  </a:lnTo>
                  <a:lnTo>
                    <a:pt x="117803" y="837670"/>
                  </a:lnTo>
                  <a:lnTo>
                    <a:pt x="160580" y="804964"/>
                  </a:lnTo>
                  <a:lnTo>
                    <a:pt x="107247" y="782479"/>
                  </a:lnTo>
                  <a:lnTo>
                    <a:pt x="64052" y="755146"/>
                  </a:lnTo>
                  <a:lnTo>
                    <a:pt x="31466" y="724001"/>
                  </a:lnTo>
                  <a:lnTo>
                    <a:pt x="9958" y="690077"/>
                  </a:lnTo>
                  <a:lnTo>
                    <a:pt x="0" y="654408"/>
                  </a:lnTo>
                  <a:lnTo>
                    <a:pt x="2060" y="618030"/>
                  </a:lnTo>
                  <a:lnTo>
                    <a:pt x="16611" y="581976"/>
                  </a:lnTo>
                  <a:lnTo>
                    <a:pt x="44121" y="547281"/>
                  </a:lnTo>
                  <a:lnTo>
                    <a:pt x="80107" y="518392"/>
                  </a:lnTo>
                  <a:lnTo>
                    <a:pt x="124225" y="494234"/>
                  </a:lnTo>
                  <a:lnTo>
                    <a:pt x="175127" y="475299"/>
                  </a:lnTo>
                  <a:lnTo>
                    <a:pt x="231467" y="462083"/>
                  </a:lnTo>
                  <a:lnTo>
                    <a:pt x="291898" y="455079"/>
                  </a:lnTo>
                  <a:lnTo>
                    <a:pt x="294565" y="450888"/>
                  </a:lnTo>
                  <a:close/>
                </a:path>
              </a:pathLst>
            </a:custGeom>
            <a:ln w="9144">
              <a:solidFill>
                <a:srgbClr val="4E3A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08040" y="5794502"/>
              <a:ext cx="237236" cy="2372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6028" y="5528436"/>
              <a:ext cx="2000250" cy="434340"/>
            </a:xfrm>
            <a:custGeom>
              <a:avLst/>
              <a:gdLst/>
              <a:ahLst/>
              <a:cxnLst/>
              <a:rect l="l" t="t" r="r" b="b"/>
              <a:pathLst>
                <a:path w="2000250" h="434339">
                  <a:moveTo>
                    <a:pt x="189864" y="25272"/>
                  </a:moveTo>
                  <a:lnTo>
                    <a:pt x="140285" y="25288"/>
                  </a:lnTo>
                  <a:lnTo>
                    <a:pt x="91551" y="21018"/>
                  </a:lnTo>
                  <a:lnTo>
                    <a:pt x="44507" y="12557"/>
                  </a:lnTo>
                  <a:lnTo>
                    <a:pt x="0" y="0"/>
                  </a:lnTo>
                </a:path>
                <a:path w="2000250" h="434339">
                  <a:moveTo>
                    <a:pt x="357505" y="301548"/>
                  </a:moveTo>
                  <a:lnTo>
                    <a:pt x="337276" y="305738"/>
                  </a:lnTo>
                  <a:lnTo>
                    <a:pt x="316642" y="309154"/>
                  </a:lnTo>
                  <a:lnTo>
                    <a:pt x="295675" y="311787"/>
                  </a:lnTo>
                  <a:lnTo>
                    <a:pt x="274447" y="313626"/>
                  </a:lnTo>
                </a:path>
                <a:path w="2000250" h="434339">
                  <a:moveTo>
                    <a:pt x="1073785" y="434314"/>
                  </a:moveTo>
                  <a:lnTo>
                    <a:pt x="1059358" y="421124"/>
                  </a:lnTo>
                  <a:lnTo>
                    <a:pt x="1046194" y="407520"/>
                  </a:lnTo>
                  <a:lnTo>
                    <a:pt x="1034315" y="393530"/>
                  </a:lnTo>
                  <a:lnTo>
                    <a:pt x="1023747" y="379183"/>
                  </a:lnTo>
                </a:path>
                <a:path w="2000250" h="434339">
                  <a:moveTo>
                    <a:pt x="1999996" y="296849"/>
                  </a:moveTo>
                  <a:lnTo>
                    <a:pt x="1997092" y="312184"/>
                  </a:lnTo>
                  <a:lnTo>
                    <a:pt x="1992772" y="327399"/>
                  </a:lnTo>
                  <a:lnTo>
                    <a:pt x="1987047" y="342462"/>
                  </a:lnTo>
                  <a:lnTo>
                    <a:pt x="1979929" y="357339"/>
                  </a:lnTo>
                </a:path>
              </a:pathLst>
            </a:custGeom>
            <a:ln w="9144">
              <a:solidFill>
                <a:srgbClr val="4E3A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9089" y="5447029"/>
              <a:ext cx="252984" cy="2351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96457" y="4798567"/>
              <a:ext cx="2842895" cy="497205"/>
            </a:xfrm>
            <a:custGeom>
              <a:avLst/>
              <a:gdLst/>
              <a:ahLst/>
              <a:cxnLst/>
              <a:rect l="l" t="t" r="r" b="b"/>
              <a:pathLst>
                <a:path w="2842895" h="497204">
                  <a:moveTo>
                    <a:pt x="2842387" y="412241"/>
                  </a:moveTo>
                  <a:lnTo>
                    <a:pt x="2821759" y="436014"/>
                  </a:lnTo>
                  <a:lnTo>
                    <a:pt x="2796619" y="458215"/>
                  </a:lnTo>
                  <a:lnTo>
                    <a:pt x="2767216" y="478607"/>
                  </a:lnTo>
                  <a:lnTo>
                    <a:pt x="2733801" y="496950"/>
                  </a:lnTo>
                </a:path>
                <a:path w="2842895" h="497204">
                  <a:moveTo>
                    <a:pt x="2581783" y="97662"/>
                  </a:moveTo>
                  <a:lnTo>
                    <a:pt x="2584499" y="107612"/>
                  </a:lnTo>
                  <a:lnTo>
                    <a:pt x="2586370" y="117633"/>
                  </a:lnTo>
                  <a:lnTo>
                    <a:pt x="2587408" y="127702"/>
                  </a:lnTo>
                  <a:lnTo>
                    <a:pt x="2587624" y="137794"/>
                  </a:lnTo>
                </a:path>
                <a:path w="2842895" h="497204">
                  <a:moveTo>
                    <a:pt x="1888363" y="51053"/>
                  </a:moveTo>
                  <a:lnTo>
                    <a:pt x="1899858" y="37415"/>
                  </a:lnTo>
                  <a:lnTo>
                    <a:pt x="1912985" y="24336"/>
                  </a:lnTo>
                  <a:lnTo>
                    <a:pt x="1927707" y="11852"/>
                  </a:lnTo>
                  <a:lnTo>
                    <a:pt x="1943989" y="0"/>
                  </a:lnTo>
                </a:path>
                <a:path w="2842895" h="497204">
                  <a:moveTo>
                    <a:pt x="1368043" y="75310"/>
                  </a:moveTo>
                  <a:lnTo>
                    <a:pt x="1373020" y="63980"/>
                  </a:lnTo>
                  <a:lnTo>
                    <a:pt x="1379188" y="52863"/>
                  </a:lnTo>
                  <a:lnTo>
                    <a:pt x="1386546" y="41985"/>
                  </a:lnTo>
                  <a:lnTo>
                    <a:pt x="1395094" y="31368"/>
                  </a:lnTo>
                </a:path>
                <a:path w="2842895" h="497204">
                  <a:moveTo>
                    <a:pt x="757554" y="90296"/>
                  </a:moveTo>
                  <a:lnTo>
                    <a:pt x="783544" y="99696"/>
                  </a:lnTo>
                  <a:lnTo>
                    <a:pt x="808497" y="109966"/>
                  </a:lnTo>
                  <a:lnTo>
                    <a:pt x="832332" y="121068"/>
                  </a:lnTo>
                  <a:lnTo>
                    <a:pt x="854963" y="132968"/>
                  </a:lnTo>
                </a:path>
                <a:path w="2842895" h="497204">
                  <a:moveTo>
                    <a:pt x="17017" y="425957"/>
                  </a:moveTo>
                  <a:lnTo>
                    <a:pt x="11608" y="414916"/>
                  </a:lnTo>
                  <a:lnTo>
                    <a:pt x="6984" y="403732"/>
                  </a:lnTo>
                  <a:lnTo>
                    <a:pt x="3123" y="392453"/>
                  </a:lnTo>
                  <a:lnTo>
                    <a:pt x="0" y="381126"/>
                  </a:lnTo>
                </a:path>
              </a:pathLst>
            </a:custGeom>
            <a:ln w="9144">
              <a:solidFill>
                <a:srgbClr val="4E3A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30188" y="4977510"/>
            <a:ext cx="2159000" cy="876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8740">
              <a:lnSpc>
                <a:spcPts val="3350"/>
              </a:lnSpc>
              <a:spcBef>
                <a:spcPts val="215"/>
              </a:spcBef>
            </a:pPr>
            <a:r>
              <a:rPr sz="2800" spc="-5" dirty="0">
                <a:solidFill>
                  <a:srgbClr val="4E3A2F"/>
                </a:solidFill>
                <a:latin typeface="SimSun"/>
                <a:cs typeface="SimSun"/>
              </a:rPr>
              <a:t>公式的前提 和应用</a:t>
            </a:r>
            <a:r>
              <a:rPr sz="2800" spc="10" dirty="0">
                <a:solidFill>
                  <a:srgbClr val="4E3A2F"/>
                </a:solidFill>
                <a:latin typeface="SimSun"/>
                <a:cs typeface="SimSun"/>
              </a:rPr>
              <a:t>条</a:t>
            </a:r>
            <a:r>
              <a:rPr sz="2800" spc="-5" dirty="0">
                <a:solidFill>
                  <a:srgbClr val="4E3A2F"/>
                </a:solidFill>
                <a:latin typeface="SimSun"/>
                <a:cs typeface="SimSun"/>
              </a:rPr>
              <a:t>件！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130</Words>
  <Application>Microsoft Office PowerPoint</Application>
  <PresentationFormat>全屏显示(4:3)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SimSun</vt:lpstr>
      <vt:lpstr>SimSun</vt:lpstr>
      <vt:lpstr>Microsoft YaHei</vt:lpstr>
      <vt:lpstr>Arial Narrow</vt:lpstr>
      <vt:lpstr>Calibri</vt:lpstr>
      <vt:lpstr>Times New Roman</vt:lpstr>
      <vt:lpstr>Verdana</vt:lpstr>
      <vt:lpstr>Wingdings</vt:lpstr>
      <vt:lpstr>Office Theme</vt:lpstr>
      <vt:lpstr>PowerPoint 演示文稿</vt:lpstr>
      <vt:lpstr>误差合成的方法</vt:lpstr>
      <vt:lpstr>随机误差的合成</vt:lpstr>
      <vt:lpstr>标准差合成</vt:lpstr>
      <vt:lpstr>极限误差合成</vt:lpstr>
      <vt:lpstr>系统误差的合成</vt:lpstr>
      <vt:lpstr>未定系统误差特点</vt:lpstr>
      <vt:lpstr>误差合成原理及其应用</vt:lpstr>
      <vt:lpstr>系统误差和随机误差的合成</vt:lpstr>
      <vt:lpstr>系统误差和随机误差的合成</vt:lpstr>
      <vt:lpstr>计算实例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7</cp:revision>
  <dcterms:created xsi:type="dcterms:W3CDTF">2020-03-17T05:13:00Z</dcterms:created>
  <dcterms:modified xsi:type="dcterms:W3CDTF">2022-02-24T13:40:54Z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2020-03-17T00:00:00Z</vt:filetime>
  </property>
</Properties>
</file>