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8267" y="371043"/>
            <a:ext cx="862746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2514" y="3909441"/>
            <a:ext cx="8538971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66F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66F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66F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257300"/>
            <a:ext cx="9144000" cy="76200"/>
          </a:xfrm>
          <a:custGeom>
            <a:avLst/>
            <a:gdLst/>
            <a:ahLst/>
            <a:cxnLst/>
            <a:rect l="l" t="t" r="r" b="b"/>
            <a:pathLst>
              <a:path w="9144000" h="76200">
                <a:moveTo>
                  <a:pt x="9144000" y="0"/>
                </a:moveTo>
                <a:lnTo>
                  <a:pt x="0" y="0"/>
                </a:lnTo>
                <a:lnTo>
                  <a:pt x="0" y="76200"/>
                </a:lnTo>
                <a:lnTo>
                  <a:pt x="9144000" y="76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156959" y="0"/>
            <a:ext cx="502919" cy="5029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267" y="371043"/>
            <a:ext cx="862746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66F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7.jp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6790" y="2190699"/>
            <a:ext cx="75692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FFFFFF"/>
                </a:solidFill>
                <a:latin typeface="SimSun"/>
                <a:cs typeface="SimSun"/>
              </a:rPr>
              <a:t>最佳测量方案的确定方法</a:t>
            </a:r>
            <a:endParaRPr sz="5400">
              <a:latin typeface="SimSun"/>
              <a:cs typeface="SimSun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71043"/>
            <a:ext cx="50730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最佳测量方案的确定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792" y="1106480"/>
            <a:ext cx="8881110" cy="5757545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02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一点说明</a:t>
            </a:r>
            <a:endParaRPr sz="3200">
              <a:latin typeface="SimSun"/>
              <a:cs typeface="SimSun"/>
            </a:endParaRPr>
          </a:p>
          <a:p>
            <a:pPr marL="355600" marR="5080" indent="229870">
              <a:lnSpc>
                <a:spcPct val="125000"/>
              </a:lnSpc>
              <a:spcBef>
                <a:spcPts val="960"/>
              </a:spcBef>
            </a:pPr>
            <a:r>
              <a:rPr sz="3200" spc="55" dirty="0">
                <a:solidFill>
                  <a:srgbClr val="FFFFFF"/>
                </a:solidFill>
                <a:latin typeface="SimSun"/>
                <a:cs typeface="SimSun"/>
              </a:rPr>
              <a:t>只</a:t>
            </a:r>
            <a:r>
              <a:rPr sz="3200" spc="40" dirty="0">
                <a:solidFill>
                  <a:srgbClr val="FFFFFF"/>
                </a:solidFill>
                <a:latin typeface="SimSun"/>
                <a:cs typeface="SimSun"/>
              </a:rPr>
              <a:t>需</a:t>
            </a:r>
            <a:r>
              <a:rPr sz="3200" spc="55" dirty="0">
                <a:solidFill>
                  <a:srgbClr val="FFFFFF"/>
                </a:solidFill>
                <a:latin typeface="SimSun"/>
                <a:cs typeface="SimSun"/>
              </a:rPr>
              <a:t>考虑随机误差和未定系统误差的影</a:t>
            </a:r>
            <a:r>
              <a:rPr sz="3200" spc="110" dirty="0">
                <a:solidFill>
                  <a:srgbClr val="FFFFFF"/>
                </a:solidFill>
                <a:latin typeface="SimSun"/>
                <a:cs typeface="SimSun"/>
              </a:rPr>
              <a:t>响</a:t>
            </a:r>
            <a:r>
              <a:rPr sz="3200" spc="60" dirty="0">
                <a:solidFill>
                  <a:srgbClr val="FFFFFF"/>
                </a:solidFill>
                <a:latin typeface="SimSun"/>
                <a:cs typeface="SimSun"/>
              </a:rPr>
              <a:t>，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而 不需要考虑已定系统误</a:t>
            </a:r>
            <a:r>
              <a:rPr sz="3200" spc="-5" dirty="0">
                <a:solidFill>
                  <a:srgbClr val="FFFFFF"/>
                </a:solidFill>
                <a:latin typeface="SimSun"/>
                <a:cs typeface="SimSun"/>
              </a:rPr>
              <a:t>差</a:t>
            </a: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。</a:t>
            </a:r>
            <a:endParaRPr sz="32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192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以研究函数误差最小的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最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佳测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量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方案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为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例</a:t>
            </a:r>
            <a:endParaRPr sz="32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Wingdings"/>
              <a:buChar char=""/>
            </a:pPr>
            <a:endParaRPr sz="35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Wingdings"/>
              <a:buChar char=""/>
            </a:pPr>
            <a:endParaRPr sz="245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两种方法：</a:t>
            </a:r>
            <a:endParaRPr sz="3200">
              <a:latin typeface="SimSun"/>
              <a:cs typeface="SimSun"/>
            </a:endParaRPr>
          </a:p>
          <a:p>
            <a:pPr marL="584200">
              <a:lnSpc>
                <a:spcPct val="100000"/>
              </a:lnSpc>
              <a:spcBef>
                <a:spcPts val="1920"/>
              </a:spcBef>
            </a:pPr>
            <a:r>
              <a:rPr sz="3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imSun"/>
                <a:cs typeface="SimSun"/>
                <a:hlinkClick r:id="rId2" action="ppaction://hlinksldjump"/>
              </a:rPr>
              <a:t>误差项越少越好</a:t>
            </a:r>
            <a:endParaRPr sz="3200">
              <a:latin typeface="SimSun"/>
              <a:cs typeface="SimSun"/>
            </a:endParaRPr>
          </a:p>
          <a:p>
            <a:pPr marL="584200">
              <a:lnSpc>
                <a:spcPct val="100000"/>
              </a:lnSpc>
              <a:spcBef>
                <a:spcPts val="1925"/>
              </a:spcBef>
            </a:pPr>
            <a:r>
              <a:rPr sz="3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imSun"/>
                <a:cs typeface="SimSun"/>
                <a:hlinkClick r:id="rId3" action="ppaction://hlinksldjump"/>
              </a:rPr>
              <a:t>误差传递系数越小越好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27376" y="4076700"/>
            <a:ext cx="3816096" cy="745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71043"/>
            <a:ext cx="5633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选择最佳函数误差公式</a:t>
            </a:r>
          </a:p>
        </p:txBody>
      </p:sp>
      <p:sp>
        <p:nvSpPr>
          <p:cNvPr id="4" name="object 4"/>
          <p:cNvSpPr/>
          <p:nvPr/>
        </p:nvSpPr>
        <p:spPr>
          <a:xfrm>
            <a:off x="2772155" y="1995628"/>
            <a:ext cx="4017646" cy="2119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200" y="4113276"/>
            <a:ext cx="5830822" cy="2744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95400"/>
            <a:ext cx="9144000" cy="6905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1640698"/>
            <a:ext cx="7370720" cy="354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24455" y="1412747"/>
            <a:ext cx="4975860" cy="277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603" y="2060448"/>
            <a:ext cx="6480048" cy="3246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5800" y="1769364"/>
            <a:ext cx="153924" cy="2240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2647" y="5369052"/>
            <a:ext cx="153924" cy="225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84070" y="5780633"/>
            <a:ext cx="490728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为什么方法三的效果最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好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？ 为什么方法二差于方法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一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？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71043"/>
            <a:ext cx="5633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使误差传播系数尽量小</a:t>
            </a:r>
          </a:p>
        </p:txBody>
      </p:sp>
      <p:sp>
        <p:nvSpPr>
          <p:cNvPr id="4" name="object 4"/>
          <p:cNvSpPr/>
          <p:nvPr/>
        </p:nvSpPr>
        <p:spPr>
          <a:xfrm>
            <a:off x="781812" y="2465832"/>
            <a:ext cx="8327136" cy="633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57727" y="3724656"/>
            <a:ext cx="3723131" cy="1075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860035" y="3214115"/>
            <a:ext cx="295910" cy="440690"/>
            <a:chOff x="4860035" y="2345435"/>
            <a:chExt cx="295910" cy="440690"/>
          </a:xfrm>
        </p:grpSpPr>
        <p:sp>
          <p:nvSpPr>
            <p:cNvPr id="7" name="object 7"/>
            <p:cNvSpPr/>
            <p:nvPr/>
          </p:nvSpPr>
          <p:spPr>
            <a:xfrm>
              <a:off x="4864607" y="2350007"/>
              <a:ext cx="287020" cy="431800"/>
            </a:xfrm>
            <a:custGeom>
              <a:avLst/>
              <a:gdLst/>
              <a:ahLst/>
              <a:cxnLst/>
              <a:rect l="l" t="t" r="r" b="b"/>
              <a:pathLst>
                <a:path w="287020" h="431800">
                  <a:moveTo>
                    <a:pt x="214883" y="0"/>
                  </a:moveTo>
                  <a:lnTo>
                    <a:pt x="71627" y="0"/>
                  </a:lnTo>
                  <a:lnTo>
                    <a:pt x="71627" y="323595"/>
                  </a:lnTo>
                  <a:lnTo>
                    <a:pt x="0" y="323595"/>
                  </a:lnTo>
                  <a:lnTo>
                    <a:pt x="143255" y="431291"/>
                  </a:lnTo>
                  <a:lnTo>
                    <a:pt x="286512" y="323595"/>
                  </a:lnTo>
                  <a:lnTo>
                    <a:pt x="214883" y="323595"/>
                  </a:lnTo>
                  <a:lnTo>
                    <a:pt x="214883" y="0"/>
                  </a:lnTo>
                  <a:close/>
                </a:path>
              </a:pathLst>
            </a:custGeom>
            <a:solidFill>
              <a:srgbClr val="EFA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4607" y="2350007"/>
              <a:ext cx="287020" cy="431800"/>
            </a:xfrm>
            <a:custGeom>
              <a:avLst/>
              <a:gdLst/>
              <a:ahLst/>
              <a:cxnLst/>
              <a:rect l="l" t="t" r="r" b="b"/>
              <a:pathLst>
                <a:path w="287020" h="431800">
                  <a:moveTo>
                    <a:pt x="0" y="323595"/>
                  </a:moveTo>
                  <a:lnTo>
                    <a:pt x="71627" y="323595"/>
                  </a:lnTo>
                  <a:lnTo>
                    <a:pt x="71627" y="0"/>
                  </a:lnTo>
                  <a:lnTo>
                    <a:pt x="214883" y="0"/>
                  </a:lnTo>
                  <a:lnTo>
                    <a:pt x="214883" y="323595"/>
                  </a:lnTo>
                  <a:lnTo>
                    <a:pt x="286512" y="323595"/>
                  </a:lnTo>
                  <a:lnTo>
                    <a:pt x="143255" y="431291"/>
                  </a:lnTo>
                  <a:lnTo>
                    <a:pt x="0" y="323595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574791" y="5870322"/>
            <a:ext cx="297180" cy="440690"/>
            <a:chOff x="5574791" y="5369052"/>
            <a:chExt cx="297180" cy="440690"/>
          </a:xfrm>
        </p:grpSpPr>
        <p:sp>
          <p:nvSpPr>
            <p:cNvPr id="10" name="object 10"/>
            <p:cNvSpPr/>
            <p:nvPr/>
          </p:nvSpPr>
          <p:spPr>
            <a:xfrm>
              <a:off x="5579363" y="5373624"/>
              <a:ext cx="288290" cy="431800"/>
            </a:xfrm>
            <a:custGeom>
              <a:avLst/>
              <a:gdLst/>
              <a:ahLst/>
              <a:cxnLst/>
              <a:rect l="l" t="t" r="r" b="b"/>
              <a:pathLst>
                <a:path w="288289" h="431800">
                  <a:moveTo>
                    <a:pt x="216026" y="0"/>
                  </a:moveTo>
                  <a:lnTo>
                    <a:pt x="72009" y="0"/>
                  </a:lnTo>
                  <a:lnTo>
                    <a:pt x="72009" y="323075"/>
                  </a:lnTo>
                  <a:lnTo>
                    <a:pt x="0" y="323075"/>
                  </a:lnTo>
                  <a:lnTo>
                    <a:pt x="144018" y="431291"/>
                  </a:lnTo>
                  <a:lnTo>
                    <a:pt x="288036" y="323075"/>
                  </a:lnTo>
                  <a:lnTo>
                    <a:pt x="216026" y="323075"/>
                  </a:lnTo>
                  <a:lnTo>
                    <a:pt x="216026" y="0"/>
                  </a:lnTo>
                  <a:close/>
                </a:path>
              </a:pathLst>
            </a:custGeom>
            <a:solidFill>
              <a:srgbClr val="EFA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79363" y="5373624"/>
              <a:ext cx="288290" cy="431800"/>
            </a:xfrm>
            <a:custGeom>
              <a:avLst/>
              <a:gdLst/>
              <a:ahLst/>
              <a:cxnLst/>
              <a:rect l="l" t="t" r="r" b="b"/>
              <a:pathLst>
                <a:path w="288289" h="431800">
                  <a:moveTo>
                    <a:pt x="0" y="323075"/>
                  </a:moveTo>
                  <a:lnTo>
                    <a:pt x="72009" y="323075"/>
                  </a:lnTo>
                  <a:lnTo>
                    <a:pt x="72009" y="0"/>
                  </a:lnTo>
                  <a:lnTo>
                    <a:pt x="216026" y="0"/>
                  </a:lnTo>
                  <a:lnTo>
                    <a:pt x="216026" y="323075"/>
                  </a:lnTo>
                  <a:lnTo>
                    <a:pt x="288036" y="323075"/>
                  </a:lnTo>
                  <a:lnTo>
                    <a:pt x="144018" y="431291"/>
                  </a:lnTo>
                  <a:lnTo>
                    <a:pt x="0" y="323075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68320" y="4747260"/>
            <a:ext cx="6125845" cy="211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0455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371090" algn="l"/>
              </a:tabLst>
            </a:pPr>
            <a:r>
              <a:rPr sz="32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越大越好</a:t>
            </a:r>
            <a:endParaRPr sz="3200">
              <a:latin typeface="SimSun"/>
              <a:cs typeface="SimSun"/>
            </a:endParaRPr>
          </a:p>
          <a:p>
            <a:pPr marL="2370455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371090" algn="l"/>
              </a:tabLst>
            </a:pPr>
            <a:r>
              <a:rPr sz="3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=2</a:t>
            </a:r>
            <a:r>
              <a:rPr sz="3200" i="1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最好？</a:t>
            </a:r>
            <a:endParaRPr sz="3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弓高愈接近弦长的一半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，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误差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越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小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8204" y="3794634"/>
            <a:ext cx="2808732" cy="1964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41431"/>
            <a:ext cx="9106452" cy="8721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7300"/>
            <a:ext cx="9144000" cy="76200"/>
          </a:xfrm>
          <a:custGeom>
            <a:avLst/>
            <a:gdLst/>
            <a:ahLst/>
            <a:cxnLst/>
            <a:rect l="l" t="t" r="r" b="b"/>
            <a:pathLst>
              <a:path w="9144000" h="76200">
                <a:moveTo>
                  <a:pt x="9144000" y="0"/>
                </a:moveTo>
                <a:lnTo>
                  <a:pt x="0" y="0"/>
                </a:lnTo>
                <a:lnTo>
                  <a:pt x="0" y="76200"/>
                </a:lnTo>
                <a:lnTo>
                  <a:pt x="9144000" y="76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6959" y="0"/>
            <a:ext cx="502919" cy="502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8267" y="371043"/>
            <a:ext cx="5633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0" dirty="0">
                <a:solidFill>
                  <a:srgbClr val="0066FF"/>
                </a:solidFill>
                <a:latin typeface="SimSun"/>
                <a:cs typeface="SimSun"/>
              </a:rPr>
              <a:t>使误差传播系数尽量小</a:t>
            </a:r>
            <a:endParaRPr sz="44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90799" y="3080005"/>
            <a:ext cx="4472939" cy="3777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0168" y="2413000"/>
            <a:ext cx="4085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SimSun"/>
                <a:cs typeface="SimSun"/>
              </a:rPr>
              <a:t>双球法测量内锥角</a:t>
            </a:r>
            <a:endParaRPr sz="4000" dirty="0">
              <a:latin typeface="SimSun"/>
              <a:cs typeface="SimSun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9" y="1361439"/>
            <a:ext cx="9135150" cy="1000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71043"/>
            <a:ext cx="5633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使误差传播系数尽量小</a:t>
            </a:r>
          </a:p>
        </p:txBody>
      </p:sp>
      <p:sp>
        <p:nvSpPr>
          <p:cNvPr id="4" name="object 4"/>
          <p:cNvSpPr/>
          <p:nvPr/>
        </p:nvSpPr>
        <p:spPr>
          <a:xfrm>
            <a:off x="76200" y="3554018"/>
            <a:ext cx="6592824" cy="2089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2355" y="1371600"/>
            <a:ext cx="2592324" cy="1101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69163" y="5368290"/>
            <a:ext cx="3720465" cy="1489710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2025"/>
              </a:spcBef>
              <a:buAutoNum type="arabicPeriod"/>
              <a:tabLst>
                <a:tab pos="381635" algn="l"/>
              </a:tabLst>
            </a:pPr>
            <a:r>
              <a:rPr sz="32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150" i="1" spc="7" baseline="-2116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和</a:t>
            </a:r>
            <a:r>
              <a:rPr sz="32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150" i="1" spc="7" baseline="-21164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越接近越好</a:t>
            </a:r>
            <a:endParaRPr sz="3200" dirty="0">
              <a:latin typeface="SimSun"/>
              <a:cs typeface="SimSun"/>
            </a:endParaRPr>
          </a:p>
          <a:p>
            <a:pPr marL="381000" indent="-343535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381635" algn="l"/>
              </a:tabLst>
            </a:pPr>
            <a:r>
              <a:rPr sz="3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越大越好</a:t>
            </a:r>
            <a:endParaRPr sz="3200" dirty="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9351" y="6343650"/>
            <a:ext cx="44977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出现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矛</a:t>
            </a: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盾的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时</a:t>
            </a: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候怎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么</a:t>
            </a: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办？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5486400" y="1380157"/>
            <a:ext cx="3581401" cy="31918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739479"/>
              </p:ext>
            </p:extLst>
          </p:nvPr>
        </p:nvGraphicFramePr>
        <p:xfrm>
          <a:off x="962355" y="2515144"/>
          <a:ext cx="3000930" cy="979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6" imgW="1206360" imgH="393480" progId="Equation.DSMT4">
                  <p:embed/>
                </p:oleObj>
              </mc:Choice>
              <mc:Fallback>
                <p:oleObj name="Equation" r:id="rId6" imgW="1206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2355" y="2515144"/>
                        <a:ext cx="3000930" cy="97925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257300"/>
            <a:ext cx="9144000" cy="76200"/>
          </a:xfrm>
          <a:custGeom>
            <a:avLst/>
            <a:gdLst>
              <a:gd name="connsiteX0" fmla="*/ 0 w 9144000"/>
              <a:gd name="connsiteY0" fmla="*/ 76200 h 76200"/>
              <a:gd name="connsiteX1" fmla="*/ 9144000 w 9144000"/>
              <a:gd name="connsiteY1" fmla="*/ 76200 h 76200"/>
              <a:gd name="connsiteX2" fmla="*/ 9144000 w 9144000"/>
              <a:gd name="connsiteY2" fmla="*/ 0 h 76200"/>
              <a:gd name="connsiteX3" fmla="*/ 0 w 9144000"/>
              <a:gd name="connsiteY3" fmla="*/ 0 h 76200"/>
              <a:gd name="connsiteX4" fmla="*/ 0 w 9144000"/>
              <a:gd name="connsiteY4" fmla="*/ 7620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76200">
                <a:moveTo>
                  <a:pt x="0" y="76200"/>
                </a:moveTo>
                <a:lnTo>
                  <a:pt x="9144000" y="76200"/>
                </a:lnTo>
                <a:lnTo>
                  <a:pt x="914400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006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6800" y="0"/>
            <a:ext cx="520700" cy="5207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266700" y="520700"/>
            <a:ext cx="914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总结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98500" y="1473200"/>
            <a:ext cx="436337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最佳测量方案的确定：</a:t>
            </a:r>
            <a:endParaRPr lang="en-US" altLang="zh-CN" dirty="0" smtClean="0"/>
          </a:p>
        </p:txBody>
      </p:sp>
      <p:sp>
        <p:nvSpPr>
          <p:cNvPr id="8" name="TextBox 1"/>
          <p:cNvSpPr txBox="1"/>
          <p:nvPr/>
        </p:nvSpPr>
        <p:spPr>
          <a:xfrm>
            <a:off x="1290446" y="2208382"/>
            <a:ext cx="4103688" cy="152541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50000"/>
              </a:lnSpc>
              <a:tabLst/>
            </a:pPr>
            <a:r>
              <a:rPr lang="zh-CN" altLang="en-US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误差项数越少越好</a:t>
            </a:r>
            <a:endParaRPr lang="en-US" altLang="zh-CN" sz="3204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tabLst/>
            </a:pPr>
            <a:r>
              <a:rPr lang="zh-CN" altLang="en-US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误差传播系数越小越好</a:t>
            </a:r>
            <a:endParaRPr lang="en-US" altLang="zh-CN" sz="3204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52</Words>
  <Application>Microsoft Office PowerPoint</Application>
  <PresentationFormat>全屏显示(4:3)</PresentationFormat>
  <Paragraphs>27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SimSun</vt:lpstr>
      <vt:lpstr>SimSun</vt:lpstr>
      <vt:lpstr>Microsoft YaHei</vt:lpstr>
      <vt:lpstr>Calibri</vt:lpstr>
      <vt:lpstr>Times New Roman</vt:lpstr>
      <vt:lpstr>Wingdings</vt:lpstr>
      <vt:lpstr>Office Theme</vt:lpstr>
      <vt:lpstr>Equation</vt:lpstr>
      <vt:lpstr>PowerPoint 演示文稿</vt:lpstr>
      <vt:lpstr>最佳测量方案的确定</vt:lpstr>
      <vt:lpstr>选择最佳函数误差公式</vt:lpstr>
      <vt:lpstr>PowerPoint 演示文稿</vt:lpstr>
      <vt:lpstr>使误差传播系数尽量小</vt:lpstr>
      <vt:lpstr>PowerPoint 演示文稿</vt:lpstr>
      <vt:lpstr>使误差传播系数尽量小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番茄花园</dc:creator>
  <cp:lastModifiedBy>汤戈</cp:lastModifiedBy>
  <cp:revision>11</cp:revision>
  <dcterms:created xsi:type="dcterms:W3CDTF">2020-03-22T14:24:48Z</dcterms:created>
  <dcterms:modified xsi:type="dcterms:W3CDTF">2022-02-24T13:43:09Z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2019-09-28T00:00:00Z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2020-03-22T00:00:00Z</vt:filetime>
  </property>
</Properties>
</file>