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6790" y="2395550"/>
            <a:ext cx="757041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8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372A91-1727-475B-AB6C-0AC84A8F736B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9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E64CF-8F99-4C53-95C4-911D4B65D9B3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292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3B44F6-4C50-41BC-ACF3-C241A08EC2A4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28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C5BE65-E5CD-4965-A41E-82E421AE85EB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93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BFB0E1-1CF4-452A-882B-3F4F179F95B4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1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43734-AFCA-4AB0-B09F-A282066F81CA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1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74650"/>
            <a:ext cx="2127250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74650"/>
            <a:ext cx="6229350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A3CF0A-2361-4FBE-B407-3D36B93D51E0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97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374650"/>
            <a:ext cx="8402637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600200"/>
            <a:ext cx="80772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ADF666-0442-4737-AD59-DE79BFF93F63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66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8382000" cy="504825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6172200"/>
            <a:ext cx="6400800" cy="40957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/>
              <a:t>Click to edit sub text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8A639-3F8D-491B-9D88-7A559927FF70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27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E80144-2952-4FDD-B987-218678FC3BB5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0CAF6-75F8-4AF1-ABE8-6B8B0AC2A828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2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5988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C47455-FF09-498C-ABD0-CE68792C8548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95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56959" y="0"/>
            <a:ext cx="502919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407923"/>
            <a:ext cx="86274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374650"/>
            <a:ext cx="84026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0" y="120650"/>
            <a:ext cx="2692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0000"/>
              </a:lnSpc>
              <a:defRPr sz="1600" b="1" smtClean="0">
                <a:solidFill>
                  <a:schemeClr val="tx2"/>
                </a:solidFill>
                <a:latin typeface="Arial" charset="0"/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1257300"/>
            <a:ext cx="9144000" cy="76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2054" name="Picture 34" descr="YH-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0"/>
            <a:ext cx="5032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3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0C3C7D-1FA1-4763-8770-856409AD3B91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3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90" y="2395550"/>
            <a:ext cx="75692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SimSun"/>
                <a:cs typeface="SimSun"/>
              </a:rPr>
              <a:t>测量不确定度的基本概念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6639" y="1632305"/>
            <a:ext cx="8775700" cy="527067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测量不确定度的定义</a:t>
            </a:r>
            <a:endParaRPr sz="3200" dirty="0">
              <a:latin typeface="SimSun"/>
              <a:cs typeface="SimSun"/>
            </a:endParaRPr>
          </a:p>
          <a:p>
            <a:pPr marL="355600" marR="5080" indent="267970">
              <a:lnSpc>
                <a:spcPts val="5760"/>
              </a:lnSpc>
              <a:spcBef>
                <a:spcPts val="509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表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征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合理地赋予被测量之值的分散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，与测量 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结果相联系的参</a:t>
            </a:r>
            <a:r>
              <a:rPr sz="3200" spc="-15" dirty="0" err="1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，包</a:t>
            </a:r>
            <a:r>
              <a:rPr sz="3200" spc="-15" dirty="0" err="1">
                <a:solidFill>
                  <a:srgbClr val="FFFFFF"/>
                </a:solidFill>
                <a:latin typeface="SimSun"/>
                <a:cs typeface="SimSun"/>
              </a:rPr>
              <a:t>括</a:t>
            </a:r>
            <a:r>
              <a:rPr sz="3200" dirty="0" err="1">
                <a:solidFill>
                  <a:srgbClr val="FFFF99"/>
                </a:solidFill>
                <a:latin typeface="SimSun"/>
                <a:cs typeface="SimSun"/>
              </a:rPr>
              <a:t>最佳</a:t>
            </a:r>
            <a:r>
              <a:rPr sz="3200" spc="-15" dirty="0" err="1">
                <a:solidFill>
                  <a:srgbClr val="FFFF99"/>
                </a:solidFill>
                <a:latin typeface="SimSun"/>
                <a:cs typeface="SimSun"/>
              </a:rPr>
              <a:t>值</a:t>
            </a:r>
            <a:r>
              <a:rPr sz="3200" dirty="0" err="1">
                <a:solidFill>
                  <a:srgbClr val="FFFF99"/>
                </a:solidFill>
                <a:latin typeface="SimSun"/>
                <a:cs typeface="SimSun"/>
              </a:rPr>
              <a:t>与半</a:t>
            </a:r>
            <a:r>
              <a:rPr sz="3200" spc="-15" dirty="0" err="1">
                <a:solidFill>
                  <a:srgbClr val="FFFF99"/>
                </a:solidFill>
                <a:latin typeface="SimSun"/>
                <a:cs typeface="SimSun"/>
              </a:rPr>
              <a:t>宽</a:t>
            </a:r>
            <a:r>
              <a:rPr sz="3200" dirty="0" err="1">
                <a:solidFill>
                  <a:srgbClr val="FFFF99"/>
                </a:solidFill>
                <a:latin typeface="SimSun"/>
                <a:cs typeface="SimSun"/>
              </a:rPr>
              <a:t>区</a:t>
            </a:r>
            <a:r>
              <a:rPr sz="3200" spc="5" dirty="0" err="1">
                <a:solidFill>
                  <a:srgbClr val="FFFF99"/>
                </a:solidFill>
                <a:latin typeface="SimSun"/>
                <a:cs typeface="SimSun"/>
              </a:rPr>
              <a:t>间</a:t>
            </a:r>
            <a:r>
              <a:rPr sz="3200" dirty="0" smtClean="0">
                <a:solidFill>
                  <a:srgbClr val="FFFFFF"/>
                </a:solidFill>
                <a:latin typeface="SimSun"/>
                <a:cs typeface="SimSun"/>
              </a:rPr>
              <a:t>；</a:t>
            </a:r>
            <a:endParaRPr lang="en-US" sz="3200" dirty="0" smtClean="0">
              <a:solidFill>
                <a:srgbClr val="FFFFFF"/>
              </a:solidFill>
              <a:latin typeface="SimSun"/>
              <a:cs typeface="SimSun"/>
            </a:endParaRPr>
          </a:p>
          <a:p>
            <a:pPr marL="355600" marR="5080" indent="267970">
              <a:lnSpc>
                <a:spcPts val="5760"/>
              </a:lnSpc>
              <a:spcBef>
                <a:spcPts val="509"/>
              </a:spcBef>
            </a:pPr>
            <a:endParaRPr sz="3200" dirty="0">
              <a:latin typeface="SimSun"/>
              <a:cs typeface="SimSun"/>
            </a:endParaRPr>
          </a:p>
          <a:p>
            <a:pPr marL="354965" marR="4746625" indent="-354965">
              <a:lnSpc>
                <a:spcPts val="576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测量不确定度的来源 海森堡测不准原理</a:t>
            </a:r>
            <a:endParaRPr sz="3200" dirty="0">
              <a:latin typeface="SimSun"/>
              <a:cs typeface="SimSun"/>
            </a:endParaRPr>
          </a:p>
          <a:p>
            <a:pPr marL="2045970">
              <a:lnSpc>
                <a:spcPct val="100000"/>
              </a:lnSpc>
              <a:spcBef>
                <a:spcPts val="141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（不确定性原理，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Uncertainty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）；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407923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测量不确定度的基本概念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57200" y="4006032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测量结果＝被测量的</a:t>
            </a:r>
            <a:r>
              <a:rPr kumimoji="1" lang="zh-CN" altLang="en-US" sz="2800" dirty="0" smtClean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估计值</a:t>
            </a:r>
            <a:r>
              <a:rPr kumimoji="1"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±</a:t>
            </a:r>
            <a:r>
              <a:rPr kumimoji="1" lang="zh-CN" altLang="en-US" sz="2800" dirty="0" smtClean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不确定度</a:t>
            </a:r>
            <a:endParaRPr kumimoji="1" lang="zh-CN" altLang="en-US" sz="2800" dirty="0"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02662"/>
              </p:ext>
            </p:extLst>
          </p:nvPr>
        </p:nvGraphicFramePr>
        <p:xfrm>
          <a:off x="6789801" y="4065610"/>
          <a:ext cx="1447800" cy="46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634680" imgH="203040" progId="Equation.DSMT4">
                  <p:embed/>
                </p:oleObj>
              </mc:Choice>
              <mc:Fallback>
                <p:oleObj name="Equation" r:id="rId3" imgW="634680" imgH="203040" progId="Equation.DSMT4">
                  <p:embed/>
                  <p:pic>
                    <p:nvPicPr>
                      <p:cNvPr id="160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801" y="4065610"/>
                        <a:ext cx="1447800" cy="463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9468" y="1303167"/>
            <a:ext cx="8273415" cy="55137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测量不确定度的发展历史</a:t>
            </a:r>
            <a:endParaRPr sz="3200">
              <a:latin typeface="SimSun"/>
              <a:cs typeface="SimSun"/>
            </a:endParaRPr>
          </a:p>
          <a:p>
            <a:pPr marL="355600" marR="30480" indent="165735">
              <a:lnSpc>
                <a:spcPct val="125000"/>
              </a:lnSpc>
              <a:spcBef>
                <a:spcPts val="5"/>
              </a:spcBef>
            </a:pP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1963</a:t>
            </a:r>
            <a:r>
              <a:rPr sz="3200" spc="190" dirty="0">
                <a:solidFill>
                  <a:srgbClr val="FFFFFF"/>
                </a:solidFill>
                <a:latin typeface="SimSun"/>
                <a:cs typeface="SimSun"/>
              </a:rPr>
              <a:t>年，由美国国家标准局率先提</a:t>
            </a:r>
            <a:r>
              <a:rPr sz="3200" spc="200" dirty="0">
                <a:solidFill>
                  <a:srgbClr val="FFFFFF"/>
                </a:solidFill>
                <a:latin typeface="SimSun"/>
                <a:cs typeface="SimSun"/>
              </a:rPr>
              <a:t>出</a:t>
            </a:r>
            <a:r>
              <a:rPr sz="3200" spc="180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并 在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1970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年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计量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保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证方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案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中明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采用； 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1980</a:t>
            </a:r>
            <a:r>
              <a:rPr sz="3200" spc="190" dirty="0">
                <a:solidFill>
                  <a:srgbClr val="FFFFFF"/>
                </a:solidFill>
                <a:latin typeface="SimSun"/>
                <a:cs typeface="SimSun"/>
              </a:rPr>
              <a:t>年，国际计量委员会成立不确定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度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工 作组；</a:t>
            </a:r>
            <a:endParaRPr sz="3200">
              <a:latin typeface="SimSun"/>
              <a:cs typeface="SimSun"/>
            </a:endParaRPr>
          </a:p>
          <a:p>
            <a:pPr marL="355600" marR="5080" indent="165735">
              <a:lnSpc>
                <a:spcPts val="4800"/>
              </a:lnSpc>
              <a:spcBef>
                <a:spcPts val="320"/>
              </a:spcBef>
            </a:pP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198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200" spc="229" dirty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198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3200" spc="229" dirty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199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3200" spc="215" dirty="0">
                <a:solidFill>
                  <a:srgbClr val="FFFFFF"/>
                </a:solidFill>
                <a:latin typeface="SimSun"/>
                <a:cs typeface="SimSun"/>
              </a:rPr>
              <a:t>年</a:t>
            </a:r>
            <a:r>
              <a:rPr sz="3200" spc="225" dirty="0">
                <a:solidFill>
                  <a:srgbClr val="FFFFFF"/>
                </a:solidFill>
                <a:latin typeface="SimSun"/>
                <a:cs typeface="SimSun"/>
              </a:rPr>
              <a:t>相</a:t>
            </a:r>
            <a:r>
              <a:rPr sz="3200" spc="215" dirty="0">
                <a:solidFill>
                  <a:srgbClr val="FFFFFF"/>
                </a:solidFill>
                <a:latin typeface="SimSun"/>
                <a:cs typeface="SimSun"/>
              </a:rPr>
              <a:t>继</a:t>
            </a:r>
            <a:r>
              <a:rPr sz="3200" spc="225" dirty="0">
                <a:solidFill>
                  <a:srgbClr val="FFFFFF"/>
                </a:solidFill>
                <a:latin typeface="SimSun"/>
                <a:cs typeface="SimSun"/>
              </a:rPr>
              <a:t>发</a:t>
            </a:r>
            <a:r>
              <a:rPr sz="3200" spc="229" dirty="0">
                <a:solidFill>
                  <a:srgbClr val="FFFFFF"/>
                </a:solidFill>
                <a:latin typeface="SimSun"/>
                <a:cs typeface="SimSun"/>
              </a:rPr>
              <a:t>表</a:t>
            </a:r>
            <a:r>
              <a:rPr sz="3200" spc="215" dirty="0">
                <a:solidFill>
                  <a:srgbClr val="FFFFFF"/>
                </a:solidFill>
                <a:latin typeface="SimSun"/>
                <a:cs typeface="SimSun"/>
              </a:rPr>
              <a:t>《测量不确 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定度表示指南》；</a:t>
            </a:r>
            <a:endParaRPr sz="3200">
              <a:latin typeface="SimSun"/>
              <a:cs typeface="SimSun"/>
            </a:endParaRPr>
          </a:p>
          <a:p>
            <a:pPr marL="355600" marR="34290" indent="165735">
              <a:lnSpc>
                <a:spcPts val="4800"/>
              </a:lnSpc>
            </a:pP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1999</a:t>
            </a:r>
            <a:r>
              <a:rPr sz="3200" spc="229" dirty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2012</a:t>
            </a:r>
            <a:r>
              <a:rPr sz="3200" spc="215" dirty="0">
                <a:solidFill>
                  <a:srgbClr val="FFFFFF"/>
                </a:solidFill>
                <a:latin typeface="SimSun"/>
                <a:cs typeface="SimSun"/>
              </a:rPr>
              <a:t>年</a:t>
            </a:r>
            <a:r>
              <a:rPr sz="3200" spc="229" dirty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2017</a:t>
            </a:r>
            <a:r>
              <a:rPr sz="3200" spc="215" dirty="0">
                <a:solidFill>
                  <a:srgbClr val="FFFFFF"/>
                </a:solidFill>
                <a:latin typeface="SimSun"/>
                <a:cs typeface="SimSun"/>
              </a:rPr>
              <a:t>年相继发布《</a:t>
            </a:r>
            <a:r>
              <a:rPr sz="3200" spc="210" dirty="0">
                <a:solidFill>
                  <a:srgbClr val="FFFFFF"/>
                </a:solidFill>
                <a:latin typeface="SimSun"/>
                <a:cs typeface="SimSun"/>
              </a:rPr>
              <a:t>测</a:t>
            </a:r>
            <a:r>
              <a:rPr sz="3200" spc="225" dirty="0">
                <a:solidFill>
                  <a:srgbClr val="FFFFFF"/>
                </a:solidFill>
                <a:latin typeface="SimSun"/>
                <a:cs typeface="SimSun"/>
              </a:rPr>
              <a:t>量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不 确定度评定与表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示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》。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407923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测量不确定度的发展历史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407923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测量不确定度的基本体系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230858"/>
            <a:ext cx="8339455" cy="55130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标准不确定度</a:t>
            </a:r>
            <a:endParaRPr sz="3200" dirty="0">
              <a:latin typeface="SimSun"/>
              <a:cs typeface="SimSun"/>
            </a:endParaRPr>
          </a:p>
          <a:p>
            <a:pPr marL="355600" marR="5715" indent="266700">
              <a:lnSpc>
                <a:spcPct val="125000"/>
              </a:lnSpc>
            </a:pP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3200" spc="65" dirty="0">
                <a:solidFill>
                  <a:srgbClr val="FFFF00"/>
                </a:solidFill>
                <a:latin typeface="SimSun"/>
                <a:cs typeface="SimSun"/>
              </a:rPr>
              <a:t>标</a:t>
            </a:r>
            <a:r>
              <a:rPr sz="3200" spc="80" dirty="0">
                <a:solidFill>
                  <a:srgbClr val="FFFF00"/>
                </a:solidFill>
                <a:latin typeface="SimSun"/>
                <a:cs typeface="SimSun"/>
              </a:rPr>
              <a:t>准</a:t>
            </a:r>
            <a:r>
              <a:rPr sz="3200" spc="65" dirty="0">
                <a:solidFill>
                  <a:srgbClr val="FFFF00"/>
                </a:solidFill>
                <a:latin typeface="SimSun"/>
                <a:cs typeface="SimSun"/>
              </a:rPr>
              <a:t>差</a:t>
            </a:r>
            <a:r>
              <a:rPr sz="3200" spc="65" dirty="0">
                <a:solidFill>
                  <a:srgbClr val="FFFFFF"/>
                </a:solidFill>
                <a:latin typeface="SimSun"/>
                <a:cs typeface="SimSun"/>
              </a:rPr>
              <a:t>形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式</a:t>
            </a:r>
            <a:r>
              <a:rPr sz="3200" spc="65" dirty="0">
                <a:solidFill>
                  <a:srgbClr val="FFFFFF"/>
                </a:solidFill>
                <a:latin typeface="SimSun"/>
                <a:cs typeface="SimSun"/>
              </a:rPr>
              <a:t>表示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spc="65" dirty="0">
                <a:solidFill>
                  <a:srgbClr val="FFFFFF"/>
                </a:solidFill>
                <a:latin typeface="SimSun"/>
                <a:cs typeface="SimSun"/>
              </a:rPr>
              <a:t>不确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定</a:t>
            </a:r>
            <a:r>
              <a:rPr sz="3200" spc="130" dirty="0">
                <a:solidFill>
                  <a:srgbClr val="FFFFFF"/>
                </a:solidFill>
                <a:latin typeface="SimSun"/>
                <a:cs typeface="SimSun"/>
              </a:rPr>
              <a:t>度</a:t>
            </a:r>
            <a:r>
              <a:rPr sz="3200" spc="70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用</a:t>
            </a:r>
            <a:r>
              <a:rPr sz="3200" spc="65" dirty="0">
                <a:solidFill>
                  <a:srgbClr val="FFFFFF"/>
                </a:solidFill>
                <a:latin typeface="SimSun"/>
                <a:cs typeface="SimSun"/>
              </a:rPr>
              <a:t>符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号</a:t>
            </a:r>
            <a:r>
              <a:rPr sz="3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来 表示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不确定度的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类评定</a:t>
            </a:r>
            <a:endParaRPr sz="3200" dirty="0">
              <a:latin typeface="SimSun"/>
              <a:cs typeface="SimSun"/>
            </a:endParaRPr>
          </a:p>
          <a:p>
            <a:pPr marL="355600" marR="5715" indent="267970">
              <a:lnSpc>
                <a:spcPts val="4800"/>
              </a:lnSpc>
              <a:spcBef>
                <a:spcPts val="320"/>
              </a:spcBef>
            </a:pP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指用</a:t>
            </a:r>
            <a:r>
              <a:rPr sz="3200" spc="175" dirty="0">
                <a:solidFill>
                  <a:srgbClr val="FFFF00"/>
                </a:solidFill>
                <a:latin typeface="SimSun"/>
                <a:cs typeface="SimSun"/>
              </a:rPr>
              <a:t>统计</a:t>
            </a:r>
            <a:r>
              <a:rPr sz="3200" spc="165" dirty="0">
                <a:solidFill>
                  <a:srgbClr val="FFFF00"/>
                </a:solidFill>
                <a:latin typeface="SimSun"/>
                <a:cs typeface="SimSun"/>
              </a:rPr>
              <a:t>分</a:t>
            </a:r>
            <a:r>
              <a:rPr sz="3200" spc="175" dirty="0">
                <a:solidFill>
                  <a:srgbClr val="FFFF00"/>
                </a:solidFill>
                <a:latin typeface="SimSun"/>
                <a:cs typeface="SimSun"/>
              </a:rPr>
              <a:t>析</a:t>
            </a:r>
            <a:r>
              <a:rPr sz="3200" spc="175" dirty="0">
                <a:solidFill>
                  <a:schemeClr val="bg1"/>
                </a:solidFill>
                <a:latin typeface="SimSun"/>
                <a:cs typeface="SimSun"/>
              </a:rPr>
              <a:t>的</a:t>
            </a:r>
            <a:r>
              <a:rPr sz="3200" spc="165" dirty="0">
                <a:solidFill>
                  <a:schemeClr val="bg1"/>
                </a:solidFill>
                <a:latin typeface="SimSun"/>
                <a:cs typeface="SimSun"/>
              </a:rPr>
              <a:t>方</a:t>
            </a:r>
            <a:r>
              <a:rPr sz="3200" spc="210" dirty="0">
                <a:solidFill>
                  <a:schemeClr val="bg1"/>
                </a:solidFill>
                <a:latin typeface="SimSun"/>
                <a:cs typeface="SimSun"/>
              </a:rPr>
              <a:t>法</a:t>
            </a:r>
            <a:r>
              <a:rPr sz="3200" spc="180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对</a:t>
            </a:r>
            <a:r>
              <a:rPr sz="3200" spc="180" dirty="0">
                <a:solidFill>
                  <a:srgbClr val="FFFFFF"/>
                </a:solidFill>
                <a:latin typeface="SimSun"/>
                <a:cs typeface="SimSun"/>
              </a:rPr>
              <a:t>样本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观</a:t>
            </a:r>
            <a:r>
              <a:rPr sz="3200" spc="180" dirty="0">
                <a:solidFill>
                  <a:srgbClr val="FFFFFF"/>
                </a:solidFill>
                <a:latin typeface="SimSun"/>
                <a:cs typeface="SimSun"/>
              </a:rPr>
              <a:t>测值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不 确定度进行评定。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不确定度的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类评定</a:t>
            </a:r>
            <a:endParaRPr sz="3200" dirty="0">
              <a:latin typeface="SimSun"/>
              <a:cs typeface="SimSun"/>
            </a:endParaRPr>
          </a:p>
          <a:p>
            <a:pPr marL="355600" marR="5080" indent="267970">
              <a:lnSpc>
                <a:spcPct val="125000"/>
              </a:lnSpc>
            </a:pPr>
            <a:r>
              <a:rPr sz="3200" spc="160" dirty="0">
                <a:solidFill>
                  <a:srgbClr val="FFFFFF"/>
                </a:solidFill>
                <a:latin typeface="SimSun"/>
                <a:cs typeface="SimSun"/>
              </a:rPr>
              <a:t>用</a:t>
            </a:r>
            <a:r>
              <a:rPr sz="3200" spc="160" dirty="0">
                <a:solidFill>
                  <a:srgbClr val="FFFF00"/>
                </a:solidFill>
                <a:latin typeface="SimSun"/>
                <a:cs typeface="SimSun"/>
              </a:rPr>
              <a:t>不</a:t>
            </a:r>
            <a:r>
              <a:rPr sz="3200" spc="175" dirty="0">
                <a:solidFill>
                  <a:srgbClr val="FFFF00"/>
                </a:solidFill>
                <a:latin typeface="SimSun"/>
                <a:cs typeface="SimSun"/>
              </a:rPr>
              <a:t>同于</a:t>
            </a:r>
            <a:r>
              <a:rPr sz="3200" spc="160" dirty="0">
                <a:solidFill>
                  <a:srgbClr val="FFFF00"/>
                </a:solidFill>
                <a:latin typeface="SimSun"/>
                <a:cs typeface="SimSun"/>
              </a:rPr>
              <a:t>统</a:t>
            </a:r>
            <a:r>
              <a:rPr sz="3200" spc="175" dirty="0">
                <a:solidFill>
                  <a:srgbClr val="FFFF00"/>
                </a:solidFill>
                <a:latin typeface="SimSun"/>
                <a:cs typeface="SimSun"/>
              </a:rPr>
              <a:t>计分</a:t>
            </a:r>
            <a:r>
              <a:rPr sz="3200" spc="160" dirty="0">
                <a:solidFill>
                  <a:srgbClr val="FFFF00"/>
                </a:solidFill>
                <a:latin typeface="SimSun"/>
                <a:cs typeface="SimSun"/>
              </a:rPr>
              <a:t>析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的其</a:t>
            </a:r>
            <a:r>
              <a:rPr sz="3200" spc="160" dirty="0">
                <a:solidFill>
                  <a:srgbClr val="FFFFFF"/>
                </a:solidFill>
                <a:latin typeface="SimSun"/>
                <a:cs typeface="SimSun"/>
              </a:rPr>
              <a:t>他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方</a:t>
            </a:r>
            <a:r>
              <a:rPr sz="3200" spc="235" dirty="0">
                <a:solidFill>
                  <a:srgbClr val="FFFFFF"/>
                </a:solidFill>
                <a:latin typeface="SimSun"/>
                <a:cs typeface="SimSun"/>
              </a:rPr>
              <a:t>法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对不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定 度进行评定。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4065" y="1519783"/>
            <a:ext cx="8357234" cy="49034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自由度</a:t>
            </a:r>
            <a:endParaRPr sz="3200" dirty="0" smtClean="0">
              <a:latin typeface="SimSun"/>
              <a:cs typeface="SimSun"/>
            </a:endParaRPr>
          </a:p>
          <a:p>
            <a:pPr marL="622300" marR="2841625">
              <a:lnSpc>
                <a:spcPts val="4800"/>
              </a:lnSpc>
              <a:spcBef>
                <a:spcPts val="320"/>
              </a:spcBef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计算总和中独立项的个</a:t>
            </a: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。 问题是：自由度越大越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好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合成标准不确定度</a:t>
            </a:r>
            <a:endParaRPr sz="3200" dirty="0">
              <a:latin typeface="SimSun"/>
              <a:cs typeface="SimSun"/>
            </a:endParaRPr>
          </a:p>
          <a:p>
            <a:pPr marL="355600" marR="29209" indent="267970">
              <a:lnSpc>
                <a:spcPts val="4800"/>
              </a:lnSpc>
              <a:spcBef>
                <a:spcPts val="320"/>
              </a:spcBef>
            </a:pP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合成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标准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不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确定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度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等于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各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分量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方差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或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协 方差加权之和的正平方</a:t>
            </a:r>
            <a:r>
              <a:rPr sz="3200" spc="-30" dirty="0">
                <a:solidFill>
                  <a:srgbClr val="FFFFFF"/>
                </a:solidFill>
                <a:latin typeface="SimSun"/>
                <a:cs typeface="SimSun"/>
              </a:rPr>
              <a:t>根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置信概率</a:t>
            </a:r>
            <a:endParaRPr sz="3200" dirty="0" smtClean="0">
              <a:latin typeface="SimSun"/>
              <a:cs typeface="SimSun"/>
            </a:endParaRPr>
          </a:p>
          <a:p>
            <a:pPr marL="623570">
              <a:lnSpc>
                <a:spcPct val="100000"/>
              </a:lnSpc>
              <a:spcBef>
                <a:spcPts val="960"/>
              </a:spcBef>
            </a:pP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与置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信区</a:t>
            </a: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间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或统</a:t>
            </a: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计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包含</a:t>
            </a: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区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间有</a:t>
            </a: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关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的概</a:t>
            </a:r>
            <a:r>
              <a:rPr sz="3200" spc="-15" dirty="0" err="1" smtClean="0">
                <a:solidFill>
                  <a:srgbClr val="FFFFFF"/>
                </a:solidFill>
                <a:latin typeface="SimSun"/>
                <a:cs typeface="SimSun"/>
              </a:rPr>
              <a:t>率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值</a:t>
            </a:r>
            <a:r>
              <a:rPr sz="3200" dirty="0" smtClean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407923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测量不确定度的基本体系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0168" y="1519783"/>
            <a:ext cx="7941945" cy="49034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包含因子</a:t>
            </a:r>
            <a:endParaRPr sz="3200">
              <a:latin typeface="SimSun"/>
              <a:cs typeface="SimSun"/>
            </a:endParaRPr>
          </a:p>
          <a:p>
            <a:pPr marL="354965" marR="5080" indent="267970">
              <a:lnSpc>
                <a:spcPts val="4800"/>
              </a:lnSpc>
              <a:spcBef>
                <a:spcPts val="320"/>
              </a:spcBef>
            </a:pP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为</a:t>
            </a:r>
            <a:r>
              <a:rPr sz="3200" spc="160" dirty="0">
                <a:solidFill>
                  <a:srgbClr val="FFFFFF"/>
                </a:solidFill>
                <a:latin typeface="SimSun"/>
                <a:cs typeface="SimSun"/>
              </a:rPr>
              <a:t>获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得扩展不确定</a:t>
            </a:r>
            <a:r>
              <a:rPr sz="3200" spc="215" dirty="0">
                <a:solidFill>
                  <a:srgbClr val="FFFFFF"/>
                </a:solidFill>
                <a:latin typeface="SimSun"/>
                <a:cs typeface="SimSun"/>
              </a:rPr>
              <a:t>度</a:t>
            </a:r>
            <a:r>
              <a:rPr sz="3200" spc="180" dirty="0">
                <a:solidFill>
                  <a:srgbClr val="FFFFFF"/>
                </a:solidFill>
                <a:latin typeface="SimSun"/>
                <a:cs typeface="SimSun"/>
              </a:rPr>
              <a:t>，对合成不确定度 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所乘的倍数称为包含因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子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扩展不确定度</a:t>
            </a:r>
            <a:endParaRPr sz="3200">
              <a:latin typeface="SimSun"/>
              <a:cs typeface="SimSun"/>
            </a:endParaRPr>
          </a:p>
          <a:p>
            <a:pPr marL="621665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规定测量结果取值区间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半宽</a:t>
            </a:r>
            <a:r>
              <a:rPr sz="3200" spc="-5" dirty="0">
                <a:solidFill>
                  <a:srgbClr val="FFFFFF"/>
                </a:solidFill>
                <a:latin typeface="SimSun"/>
                <a:cs typeface="SimSun"/>
              </a:rPr>
              <a:t>度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总结和误差的关系</a:t>
            </a:r>
            <a:endParaRPr sz="3200">
              <a:latin typeface="SimSun"/>
              <a:cs typeface="SimSun"/>
            </a:endParaRPr>
          </a:p>
          <a:p>
            <a:pPr marL="621665" marR="1616075">
              <a:lnSpc>
                <a:spcPts val="4800"/>
              </a:lnSpc>
              <a:spcBef>
                <a:spcPts val="32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上述指标和误差指标间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关系？ 详细对比？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407923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测量不确定度的基本体系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407923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测量不确定度的计算流程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5935" y="1412747"/>
            <a:ext cx="3156585" cy="401320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55"/>
              </a:spcBef>
            </a:pP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建立数学模型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4511" y="2200655"/>
            <a:ext cx="1442085" cy="335280"/>
          </a:xfrm>
          <a:custGeom>
            <a:avLst/>
            <a:gdLst/>
            <a:ahLst/>
            <a:cxnLst/>
            <a:rect l="l" t="t" r="r" b="b"/>
            <a:pathLst>
              <a:path w="1442085" h="335280">
                <a:moveTo>
                  <a:pt x="0" y="335279"/>
                </a:moveTo>
                <a:lnTo>
                  <a:pt x="1441703" y="335279"/>
                </a:lnTo>
                <a:lnTo>
                  <a:pt x="1441703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4511" y="2200655"/>
            <a:ext cx="1442085" cy="335280"/>
          </a:xfrm>
          <a:custGeom>
            <a:avLst/>
            <a:gdLst/>
            <a:ahLst/>
            <a:cxnLst/>
            <a:rect l="l" t="t" r="r" b="b"/>
            <a:pathLst>
              <a:path w="1442085" h="335280">
                <a:moveTo>
                  <a:pt x="0" y="335279"/>
                </a:moveTo>
                <a:lnTo>
                  <a:pt x="1441703" y="335279"/>
                </a:lnTo>
                <a:lnTo>
                  <a:pt x="1441703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2809" y="216230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求最佳值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04915" y="3805428"/>
            <a:ext cx="1510665" cy="467995"/>
          </a:xfrm>
          <a:custGeom>
            <a:avLst/>
            <a:gdLst/>
            <a:ahLst/>
            <a:cxnLst/>
            <a:rect l="l" t="t" r="r" b="b"/>
            <a:pathLst>
              <a:path w="1510665" h="467995">
                <a:moveTo>
                  <a:pt x="0" y="467868"/>
                </a:moveTo>
                <a:lnTo>
                  <a:pt x="1510284" y="467868"/>
                </a:lnTo>
                <a:lnTo>
                  <a:pt x="1510284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4915" y="3810761"/>
            <a:ext cx="1510665" cy="46863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270"/>
              </a:spcBef>
            </a:pP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B类评定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1507" y="5519928"/>
            <a:ext cx="2609215" cy="466725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评定扩展不确定度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4288" y="2935223"/>
            <a:ext cx="3982720" cy="469900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330"/>
              </a:spcBef>
            </a:pP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列出各不确定度分量的表达式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6123" y="4802123"/>
            <a:ext cx="3542029" cy="467995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30"/>
              </a:spcBef>
            </a:pPr>
            <a:r>
              <a:rPr sz="2400" b="1" spc="-5" dirty="0">
                <a:solidFill>
                  <a:srgbClr val="4E3A2F"/>
                </a:solidFill>
                <a:latin typeface="Microsoft YaHei"/>
                <a:cs typeface="Microsoft YaHei"/>
              </a:rPr>
              <a:t>求出</a:t>
            </a: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合</a:t>
            </a:r>
            <a:r>
              <a:rPr sz="2400" b="1" spc="-5" dirty="0">
                <a:solidFill>
                  <a:srgbClr val="4E3A2F"/>
                </a:solidFill>
                <a:latin typeface="Microsoft YaHei"/>
                <a:cs typeface="Microsoft YaHei"/>
              </a:rPr>
              <a:t>成标准不确定度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6275" y="3816096"/>
            <a:ext cx="1304925" cy="469900"/>
          </a:xfrm>
          <a:custGeom>
            <a:avLst/>
            <a:gdLst/>
            <a:ahLst/>
            <a:cxnLst/>
            <a:rect l="l" t="t" r="r" b="b"/>
            <a:pathLst>
              <a:path w="1304925" h="469900">
                <a:moveTo>
                  <a:pt x="0" y="469391"/>
                </a:moveTo>
                <a:lnTo>
                  <a:pt x="1304544" y="469391"/>
                </a:lnTo>
                <a:lnTo>
                  <a:pt x="1304544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6275" y="3810761"/>
            <a:ext cx="1304925" cy="46863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solidFill>
                  <a:srgbClr val="4E3A2F"/>
                </a:solidFill>
                <a:latin typeface="Microsoft YaHei"/>
                <a:cs typeface="Microsoft YaHei"/>
              </a:rPr>
              <a:t>A</a:t>
            </a: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类评定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31920" y="1837182"/>
            <a:ext cx="114300" cy="353695"/>
          </a:xfrm>
          <a:custGeom>
            <a:avLst/>
            <a:gdLst/>
            <a:ahLst/>
            <a:cxnLst/>
            <a:rect l="l" t="t" r="r" b="b"/>
            <a:pathLst>
              <a:path w="114300" h="353694">
                <a:moveTo>
                  <a:pt x="38100" y="239267"/>
                </a:moveTo>
                <a:lnTo>
                  <a:pt x="0" y="239267"/>
                </a:lnTo>
                <a:lnTo>
                  <a:pt x="57150" y="353567"/>
                </a:lnTo>
                <a:lnTo>
                  <a:pt x="104775" y="258317"/>
                </a:lnTo>
                <a:lnTo>
                  <a:pt x="38100" y="258317"/>
                </a:lnTo>
                <a:lnTo>
                  <a:pt x="38100" y="239267"/>
                </a:lnTo>
                <a:close/>
              </a:path>
              <a:path w="114300" h="353694">
                <a:moveTo>
                  <a:pt x="76200" y="0"/>
                </a:moveTo>
                <a:lnTo>
                  <a:pt x="38100" y="0"/>
                </a:lnTo>
                <a:lnTo>
                  <a:pt x="38100" y="258317"/>
                </a:lnTo>
                <a:lnTo>
                  <a:pt x="76200" y="258317"/>
                </a:lnTo>
                <a:lnTo>
                  <a:pt x="76200" y="0"/>
                </a:lnTo>
                <a:close/>
              </a:path>
              <a:path w="114300" h="353694">
                <a:moveTo>
                  <a:pt x="114300" y="239267"/>
                </a:moveTo>
                <a:lnTo>
                  <a:pt x="76200" y="239267"/>
                </a:lnTo>
                <a:lnTo>
                  <a:pt x="76200" y="258317"/>
                </a:lnTo>
                <a:lnTo>
                  <a:pt x="104775" y="258317"/>
                </a:lnTo>
                <a:lnTo>
                  <a:pt x="114300" y="2392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3923" y="2536698"/>
            <a:ext cx="114300" cy="399415"/>
          </a:xfrm>
          <a:custGeom>
            <a:avLst/>
            <a:gdLst/>
            <a:ahLst/>
            <a:cxnLst/>
            <a:rect l="l" t="t" r="r" b="b"/>
            <a:pathLst>
              <a:path w="114300" h="399414">
                <a:moveTo>
                  <a:pt x="38100" y="284988"/>
                </a:moveTo>
                <a:lnTo>
                  <a:pt x="0" y="284988"/>
                </a:lnTo>
                <a:lnTo>
                  <a:pt x="57150" y="399288"/>
                </a:lnTo>
                <a:lnTo>
                  <a:pt x="104775" y="304038"/>
                </a:lnTo>
                <a:lnTo>
                  <a:pt x="38100" y="304038"/>
                </a:lnTo>
                <a:lnTo>
                  <a:pt x="38100" y="284988"/>
                </a:lnTo>
                <a:close/>
              </a:path>
              <a:path w="114300" h="399414">
                <a:moveTo>
                  <a:pt x="76200" y="0"/>
                </a:moveTo>
                <a:lnTo>
                  <a:pt x="38100" y="0"/>
                </a:lnTo>
                <a:lnTo>
                  <a:pt x="38100" y="304038"/>
                </a:lnTo>
                <a:lnTo>
                  <a:pt x="76200" y="304038"/>
                </a:lnTo>
                <a:lnTo>
                  <a:pt x="76200" y="0"/>
                </a:lnTo>
                <a:close/>
              </a:path>
              <a:path w="114300" h="399414">
                <a:moveTo>
                  <a:pt x="114300" y="284988"/>
                </a:moveTo>
                <a:lnTo>
                  <a:pt x="76200" y="284988"/>
                </a:lnTo>
                <a:lnTo>
                  <a:pt x="76200" y="304038"/>
                </a:lnTo>
                <a:lnTo>
                  <a:pt x="104775" y="304038"/>
                </a:lnTo>
                <a:lnTo>
                  <a:pt x="114300" y="2849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3683" y="3181350"/>
            <a:ext cx="114300" cy="678180"/>
          </a:xfrm>
          <a:custGeom>
            <a:avLst/>
            <a:gdLst/>
            <a:ahLst/>
            <a:cxnLst/>
            <a:rect l="l" t="t" r="r" b="b"/>
            <a:pathLst>
              <a:path w="114300" h="678179">
                <a:moveTo>
                  <a:pt x="38100" y="563880"/>
                </a:moveTo>
                <a:lnTo>
                  <a:pt x="0" y="563880"/>
                </a:lnTo>
                <a:lnTo>
                  <a:pt x="57150" y="678180"/>
                </a:lnTo>
                <a:lnTo>
                  <a:pt x="104775" y="582930"/>
                </a:lnTo>
                <a:lnTo>
                  <a:pt x="38100" y="582930"/>
                </a:lnTo>
                <a:lnTo>
                  <a:pt x="38100" y="563880"/>
                </a:lnTo>
                <a:close/>
              </a:path>
              <a:path w="114300" h="678179">
                <a:moveTo>
                  <a:pt x="76200" y="0"/>
                </a:moveTo>
                <a:lnTo>
                  <a:pt x="38100" y="0"/>
                </a:lnTo>
                <a:lnTo>
                  <a:pt x="38100" y="582930"/>
                </a:lnTo>
                <a:lnTo>
                  <a:pt x="76200" y="582930"/>
                </a:lnTo>
                <a:lnTo>
                  <a:pt x="76200" y="0"/>
                </a:lnTo>
                <a:close/>
              </a:path>
              <a:path w="114300" h="678179">
                <a:moveTo>
                  <a:pt x="114300" y="563880"/>
                </a:moveTo>
                <a:lnTo>
                  <a:pt x="76200" y="563880"/>
                </a:lnTo>
                <a:lnTo>
                  <a:pt x="76200" y="582930"/>
                </a:lnTo>
                <a:lnTo>
                  <a:pt x="104775" y="582930"/>
                </a:lnTo>
                <a:lnTo>
                  <a:pt x="114300" y="5638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2323" y="3181350"/>
            <a:ext cx="114300" cy="683260"/>
          </a:xfrm>
          <a:custGeom>
            <a:avLst/>
            <a:gdLst/>
            <a:ahLst/>
            <a:cxnLst/>
            <a:rect l="l" t="t" r="r" b="b"/>
            <a:pathLst>
              <a:path w="114300" h="683260">
                <a:moveTo>
                  <a:pt x="38100" y="568451"/>
                </a:moveTo>
                <a:lnTo>
                  <a:pt x="0" y="568451"/>
                </a:lnTo>
                <a:lnTo>
                  <a:pt x="57150" y="682751"/>
                </a:lnTo>
                <a:lnTo>
                  <a:pt x="104775" y="587501"/>
                </a:lnTo>
                <a:lnTo>
                  <a:pt x="38100" y="587501"/>
                </a:lnTo>
                <a:lnTo>
                  <a:pt x="38100" y="568451"/>
                </a:lnTo>
                <a:close/>
              </a:path>
              <a:path w="114300" h="683260">
                <a:moveTo>
                  <a:pt x="76200" y="0"/>
                </a:moveTo>
                <a:lnTo>
                  <a:pt x="38100" y="0"/>
                </a:lnTo>
                <a:lnTo>
                  <a:pt x="38100" y="587501"/>
                </a:lnTo>
                <a:lnTo>
                  <a:pt x="76200" y="587501"/>
                </a:lnTo>
                <a:lnTo>
                  <a:pt x="76200" y="0"/>
                </a:lnTo>
                <a:close/>
              </a:path>
              <a:path w="114300" h="683260">
                <a:moveTo>
                  <a:pt x="114300" y="568451"/>
                </a:moveTo>
                <a:lnTo>
                  <a:pt x="76200" y="568451"/>
                </a:lnTo>
                <a:lnTo>
                  <a:pt x="76200" y="587501"/>
                </a:lnTo>
                <a:lnTo>
                  <a:pt x="104775" y="587501"/>
                </a:lnTo>
                <a:lnTo>
                  <a:pt x="114300" y="5684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5614" y="4453890"/>
            <a:ext cx="4122420" cy="0"/>
          </a:xfrm>
          <a:custGeom>
            <a:avLst/>
            <a:gdLst/>
            <a:ahLst/>
            <a:cxnLst/>
            <a:rect l="l" t="t" r="r" b="b"/>
            <a:pathLst>
              <a:path w="4122420">
                <a:moveTo>
                  <a:pt x="0" y="0"/>
                </a:moveTo>
                <a:lnTo>
                  <a:pt x="412242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9767" y="4475226"/>
            <a:ext cx="114300" cy="332740"/>
          </a:xfrm>
          <a:custGeom>
            <a:avLst/>
            <a:gdLst/>
            <a:ahLst/>
            <a:cxnLst/>
            <a:rect l="l" t="t" r="r" b="b"/>
            <a:pathLst>
              <a:path w="114300" h="332739">
                <a:moveTo>
                  <a:pt x="38100" y="217931"/>
                </a:moveTo>
                <a:lnTo>
                  <a:pt x="0" y="217931"/>
                </a:lnTo>
                <a:lnTo>
                  <a:pt x="57150" y="332231"/>
                </a:lnTo>
                <a:lnTo>
                  <a:pt x="104775" y="236981"/>
                </a:lnTo>
                <a:lnTo>
                  <a:pt x="38100" y="236981"/>
                </a:lnTo>
                <a:lnTo>
                  <a:pt x="38100" y="217931"/>
                </a:lnTo>
                <a:close/>
              </a:path>
              <a:path w="114300" h="332739">
                <a:moveTo>
                  <a:pt x="76200" y="0"/>
                </a:moveTo>
                <a:lnTo>
                  <a:pt x="38100" y="0"/>
                </a:lnTo>
                <a:lnTo>
                  <a:pt x="38100" y="236981"/>
                </a:lnTo>
                <a:lnTo>
                  <a:pt x="76200" y="236981"/>
                </a:lnTo>
                <a:lnTo>
                  <a:pt x="76200" y="0"/>
                </a:lnTo>
                <a:close/>
              </a:path>
              <a:path w="114300" h="332739">
                <a:moveTo>
                  <a:pt x="114300" y="217931"/>
                </a:moveTo>
                <a:lnTo>
                  <a:pt x="76200" y="217931"/>
                </a:lnTo>
                <a:lnTo>
                  <a:pt x="76200" y="236981"/>
                </a:lnTo>
                <a:lnTo>
                  <a:pt x="104775" y="236981"/>
                </a:lnTo>
                <a:lnTo>
                  <a:pt x="114300" y="2179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5614" y="424205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4317" y="4274058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116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9664" y="5275326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38100" y="152400"/>
                </a:moveTo>
                <a:lnTo>
                  <a:pt x="0" y="152400"/>
                </a:lnTo>
                <a:lnTo>
                  <a:pt x="57150" y="266700"/>
                </a:lnTo>
                <a:lnTo>
                  <a:pt x="104775" y="171450"/>
                </a:lnTo>
                <a:lnTo>
                  <a:pt x="38100" y="171450"/>
                </a:lnTo>
                <a:lnTo>
                  <a:pt x="38100" y="152400"/>
                </a:lnTo>
                <a:close/>
              </a:path>
              <a:path w="114300" h="266700">
                <a:moveTo>
                  <a:pt x="76200" y="0"/>
                </a:moveTo>
                <a:lnTo>
                  <a:pt x="38100" y="0"/>
                </a:lnTo>
                <a:lnTo>
                  <a:pt x="38100" y="171450"/>
                </a:lnTo>
                <a:lnTo>
                  <a:pt x="76200" y="171450"/>
                </a:lnTo>
                <a:lnTo>
                  <a:pt x="76200" y="0"/>
                </a:lnTo>
                <a:close/>
              </a:path>
              <a:path w="114300" h="266700">
                <a:moveTo>
                  <a:pt x="114300" y="152400"/>
                </a:moveTo>
                <a:lnTo>
                  <a:pt x="76200" y="152400"/>
                </a:lnTo>
                <a:lnTo>
                  <a:pt x="76200" y="171450"/>
                </a:lnTo>
                <a:lnTo>
                  <a:pt x="104775" y="171450"/>
                </a:lnTo>
                <a:lnTo>
                  <a:pt x="11430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80132" y="6405371"/>
            <a:ext cx="3432175" cy="381000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735">
              <a:lnSpc>
                <a:spcPts val="2865"/>
              </a:lnSpc>
            </a:pPr>
            <a:r>
              <a:rPr sz="2400" b="1" dirty="0">
                <a:solidFill>
                  <a:srgbClr val="4E3A2F"/>
                </a:solidFill>
                <a:latin typeface="Microsoft YaHei"/>
                <a:cs typeface="Microsoft YaHei"/>
              </a:rPr>
              <a:t>不确定度报告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69664" y="6011417"/>
            <a:ext cx="114300" cy="401320"/>
          </a:xfrm>
          <a:custGeom>
            <a:avLst/>
            <a:gdLst/>
            <a:ahLst/>
            <a:cxnLst/>
            <a:rect l="l" t="t" r="r" b="b"/>
            <a:pathLst>
              <a:path w="114300" h="401320">
                <a:moveTo>
                  <a:pt x="38100" y="286511"/>
                </a:moveTo>
                <a:lnTo>
                  <a:pt x="0" y="286511"/>
                </a:lnTo>
                <a:lnTo>
                  <a:pt x="57150" y="400811"/>
                </a:lnTo>
                <a:lnTo>
                  <a:pt x="104775" y="305561"/>
                </a:lnTo>
                <a:lnTo>
                  <a:pt x="38100" y="305561"/>
                </a:lnTo>
                <a:lnTo>
                  <a:pt x="38100" y="286511"/>
                </a:lnTo>
                <a:close/>
              </a:path>
              <a:path w="114300" h="401320">
                <a:moveTo>
                  <a:pt x="76200" y="0"/>
                </a:moveTo>
                <a:lnTo>
                  <a:pt x="38100" y="0"/>
                </a:lnTo>
                <a:lnTo>
                  <a:pt x="38100" y="305561"/>
                </a:lnTo>
                <a:lnTo>
                  <a:pt x="76200" y="305561"/>
                </a:lnTo>
                <a:lnTo>
                  <a:pt x="76200" y="0"/>
                </a:lnTo>
                <a:close/>
              </a:path>
              <a:path w="114300" h="401320">
                <a:moveTo>
                  <a:pt x="114300" y="286511"/>
                </a:moveTo>
                <a:lnTo>
                  <a:pt x="76200" y="286511"/>
                </a:lnTo>
                <a:lnTo>
                  <a:pt x="76200" y="305561"/>
                </a:lnTo>
                <a:lnTo>
                  <a:pt x="104775" y="305561"/>
                </a:lnTo>
                <a:lnTo>
                  <a:pt x="114300" y="2865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4694" y="318135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0833" y="318135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不确定度的基本概念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最佳值、半宽区间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A</a:t>
            </a:r>
            <a:r>
              <a:rPr lang="zh-CN" altLang="en-US" dirty="0" smtClean="0">
                <a:ea typeface="宋体" panose="02010600030101010101" pitchFamily="2" charset="-122"/>
              </a:rPr>
              <a:t>类评定和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类评定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zh-CN" altLang="en-US" dirty="0" smtClean="0">
                <a:ea typeface="宋体" panose="02010600030101010101" pitchFamily="2" charset="-122"/>
              </a:rPr>
              <a:t>自由度</a:t>
            </a:r>
          </a:p>
        </p:txBody>
      </p:sp>
    </p:spTree>
    <p:extLst>
      <p:ext uri="{BB962C8B-B14F-4D97-AF65-F5344CB8AC3E}">
        <p14:creationId xmlns:p14="http://schemas.microsoft.com/office/powerpoint/2010/main" val="30374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3980" y="3117341"/>
            <a:ext cx="48774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0" algn="l"/>
              </a:tabLst>
            </a:pPr>
            <a:r>
              <a:rPr sz="12000" dirty="0">
                <a:solidFill>
                  <a:srgbClr val="FFFFFF"/>
                </a:solidFill>
                <a:latin typeface="Microsoft YaHei"/>
                <a:cs typeface="Microsoft YaHei"/>
              </a:rPr>
              <a:t>谢	谢</a:t>
            </a:r>
            <a:endParaRPr sz="1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blue">
  <a:themeElements>
    <a:clrScheme name="simpleblue 4">
      <a:dk1>
        <a:srgbClr val="FF9999"/>
      </a:dk1>
      <a:lt1>
        <a:srgbClr val="FFFFFF"/>
      </a:lt1>
      <a:dk2>
        <a:srgbClr val="003366"/>
      </a:dk2>
      <a:lt2>
        <a:srgbClr val="DDDDDD"/>
      </a:lt2>
      <a:accent1>
        <a:srgbClr val="006699"/>
      </a:accent1>
      <a:accent2>
        <a:srgbClr val="C78DD7"/>
      </a:accent2>
      <a:accent3>
        <a:srgbClr val="FFFFFF"/>
      </a:accent3>
      <a:accent4>
        <a:srgbClr val="DA8282"/>
      </a:accent4>
      <a:accent5>
        <a:srgbClr val="AAB8CA"/>
      </a:accent5>
      <a:accent6>
        <a:srgbClr val="B47FC3"/>
      </a:accent6>
      <a:hlink>
        <a:srgbClr val="C0E2EE"/>
      </a:hlink>
      <a:folHlink>
        <a:srgbClr val="878FA5"/>
      </a:folHlink>
    </a:clrScheme>
    <a:fontScheme name="simpleblue">
      <a:majorFont>
        <a:latin typeface="Verdan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simpleblue 1">
        <a:dk1>
          <a:srgbClr val="000000"/>
        </a:dk1>
        <a:lt1>
          <a:srgbClr val="FFFFFF"/>
        </a:lt1>
        <a:dk2>
          <a:srgbClr val="000000"/>
        </a:dk2>
        <a:lt2>
          <a:srgbClr val="D6E1E2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2">
        <a:dk1>
          <a:srgbClr val="666699"/>
        </a:dk1>
        <a:lt1>
          <a:srgbClr val="FFFFFF"/>
        </a:lt1>
        <a:dk2>
          <a:srgbClr val="003366"/>
        </a:dk2>
        <a:lt2>
          <a:srgbClr val="DDDDDD"/>
        </a:lt2>
        <a:accent1>
          <a:srgbClr val="006699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AB8CA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4">
        <a:dk1>
          <a:srgbClr val="FF9999"/>
        </a:dk1>
        <a:lt1>
          <a:srgbClr val="FFFFFF"/>
        </a:lt1>
        <a:dk2>
          <a:srgbClr val="003366"/>
        </a:dk2>
        <a:lt2>
          <a:srgbClr val="DDDDDD"/>
        </a:lt2>
        <a:accent1>
          <a:srgbClr val="006699"/>
        </a:accent1>
        <a:accent2>
          <a:srgbClr val="C78DD7"/>
        </a:accent2>
        <a:accent3>
          <a:srgbClr val="FFFFFF"/>
        </a:accent3>
        <a:accent4>
          <a:srgbClr val="DA8282"/>
        </a:accent4>
        <a:accent5>
          <a:srgbClr val="AAB8CA"/>
        </a:accent5>
        <a:accent6>
          <a:srgbClr val="B47FC3"/>
        </a:accent6>
        <a:hlink>
          <a:srgbClr val="C0E2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149</Words>
  <Application>Microsoft Office PowerPoint</Application>
  <PresentationFormat>全屏显示(4:3)</PresentationFormat>
  <Paragraphs>49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굴림</vt:lpstr>
      <vt:lpstr>楷体_GB2312</vt:lpstr>
      <vt:lpstr>SimSun</vt:lpstr>
      <vt:lpstr>SimSun</vt:lpstr>
      <vt:lpstr>Microsoft YaHei</vt:lpstr>
      <vt:lpstr>Arial</vt:lpstr>
      <vt:lpstr>Calibri</vt:lpstr>
      <vt:lpstr>Times New Roman</vt:lpstr>
      <vt:lpstr>Verdana</vt:lpstr>
      <vt:lpstr>Wingdings</vt:lpstr>
      <vt:lpstr>Office Theme</vt:lpstr>
      <vt:lpstr>simpleblue</vt:lpstr>
      <vt:lpstr>Equation</vt:lpstr>
      <vt:lpstr>PowerPoint 演示文稿</vt:lpstr>
      <vt:lpstr>测量不确定度的基本概念</vt:lpstr>
      <vt:lpstr>测量不确定度的发展历史</vt:lpstr>
      <vt:lpstr>测量不确定度的基本体系</vt:lpstr>
      <vt:lpstr>测量不确定度的基本体系</vt:lpstr>
      <vt:lpstr>测量不确定度的基本体系</vt:lpstr>
      <vt:lpstr>测量不确定度的计算流程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汤戈</cp:lastModifiedBy>
  <cp:revision>9</cp:revision>
  <dcterms:created xsi:type="dcterms:W3CDTF">2020-03-24T13:48:48Z</dcterms:created>
  <dcterms:modified xsi:type="dcterms:W3CDTF">2022-02-24T13:44:19Z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2020-03-24T00:00:00Z</vt:filetime>
  </property>
</Properties>
</file>