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685" y="2167254"/>
            <a:ext cx="8942628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2514" y="3909441"/>
            <a:ext cx="8538971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8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AA2FFB-036D-4C2C-A432-DF08F056EB5B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3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F87EA6-6624-4E05-9021-77BA335A9452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49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3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0F8490-07FD-4E2E-84FE-37CA5CFE60DB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963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C08399-6EBC-4DC6-A08E-4086FAF9BB93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170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205C26-21A8-49C8-B0A0-550D92C31FC9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403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708E79-B665-4A2F-A8F1-E5E2337A3574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051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374650"/>
            <a:ext cx="2127250" cy="5949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374650"/>
            <a:ext cx="6229350" cy="5949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9E048D-F5D1-4E10-AC2B-4AEC3A731D60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855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374650"/>
            <a:ext cx="8402637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11188" y="1600200"/>
            <a:ext cx="8077200" cy="47244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3FDDCC-B694-4A68-B1FC-ED6B18603F4B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09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362200"/>
            <a:ext cx="8382000" cy="504825"/>
          </a:xfrm>
        </p:spPr>
        <p:txBody>
          <a:bodyPr/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6172200"/>
            <a:ext cx="6400800" cy="40957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altLang="ko-KR"/>
              <a:t>Click to edit sub text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403FB1-CCB7-4C45-BDAB-00A7DF655D56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64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4C447A-3E2D-43E3-8FAE-7F0EEDAB1BE9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19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DBD2CC-EB58-4C4D-800B-3A57EB12624D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45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5988" y="16002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0FC8A7-B568-4B88-8666-6A051A0B8CCD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83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95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00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156959" y="0"/>
            <a:ext cx="502919" cy="502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67" y="397255"/>
            <a:ext cx="86274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79388" y="374650"/>
            <a:ext cx="84026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0" y="120650"/>
            <a:ext cx="2692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0000"/>
              </a:lnSpc>
              <a:defRPr sz="1600" b="1" smtClean="0">
                <a:solidFill>
                  <a:schemeClr val="tx2"/>
                </a:solidFill>
                <a:latin typeface="Arial" charset="0"/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仪器科学与光电工程学院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8077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0" y="1257300"/>
            <a:ext cx="9144000" cy="76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itchFamily="18" charset="0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2054" name="Picture 34" descr="YH-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0"/>
            <a:ext cx="5032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3" name="Rectangle 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5188" y="6553200"/>
            <a:ext cx="658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AB012C-3CC1-4DC9-91FA-C60FE865945E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48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sldNum="0"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Verdana" pitchFamily="34" charset="0"/>
          <a:ea typeface="굴림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685" y="2167254"/>
            <a:ext cx="8940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SimSun"/>
                <a:cs typeface="SimSun"/>
              </a:rPr>
              <a:t>测量不确定度分量的评定方法</a:t>
            </a:r>
            <a:endParaRPr sz="5400">
              <a:latin typeface="SimSun"/>
              <a:cs typeface="SimSun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97255"/>
            <a:ext cx="494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A</a:t>
            </a:r>
            <a:r>
              <a:rPr spc="-5" dirty="0"/>
              <a:t>类标准不确定度的评定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217" y="1156635"/>
            <a:ext cx="7142480" cy="5574988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 err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dirty="0" err="1" smtClean="0">
                <a:solidFill>
                  <a:srgbClr val="FFFFFF"/>
                </a:solidFill>
                <a:latin typeface="SimSun"/>
                <a:cs typeface="SimSun"/>
              </a:rPr>
              <a:t>类评定</a:t>
            </a:r>
            <a:r>
              <a:rPr lang="zh-CN" altLang="en-US" sz="3200" dirty="0" smtClean="0">
                <a:solidFill>
                  <a:srgbClr val="FFFFFF"/>
                </a:solidFill>
                <a:latin typeface="SimSun"/>
                <a:cs typeface="SimSun"/>
              </a:rPr>
              <a:t>：</a:t>
            </a:r>
            <a:r>
              <a:rPr lang="zh-CN" altLang="en-US" sz="3200" dirty="0" smtClean="0">
                <a:solidFill>
                  <a:srgbClr val="FFFF00"/>
                </a:solidFill>
                <a:latin typeface="SimSun"/>
                <a:cs typeface="SimSun"/>
              </a:rPr>
              <a:t>可以用统计的方法计算</a:t>
            </a:r>
            <a:endParaRPr sz="3200" dirty="0">
              <a:solidFill>
                <a:srgbClr val="FFFF00"/>
              </a:solidFill>
              <a:latin typeface="SimSun"/>
              <a:cs typeface="SimSun"/>
            </a:endParaRPr>
          </a:p>
          <a:p>
            <a:pPr marL="621665">
              <a:lnSpc>
                <a:spcPct val="100000"/>
              </a:lnSpc>
              <a:spcBef>
                <a:spcPts val="156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不确定度等于标准差</a:t>
            </a:r>
            <a:endParaRPr sz="3200" dirty="0">
              <a:latin typeface="SimSun"/>
              <a:cs typeface="SimSun"/>
            </a:endParaRPr>
          </a:p>
          <a:p>
            <a:pPr marL="354965" marR="3523615" indent="-354965">
              <a:lnSpc>
                <a:spcPct val="1406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 err="1">
                <a:solidFill>
                  <a:srgbClr val="FFFFFF"/>
                </a:solidFill>
                <a:latin typeface="SimSun"/>
                <a:cs typeface="SimSun"/>
              </a:rPr>
              <a:t>标准差的计算方法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3200" dirty="0" err="1" smtClean="0">
                <a:solidFill>
                  <a:srgbClr val="FFFFFF"/>
                </a:solidFill>
                <a:latin typeface="SimSun"/>
                <a:cs typeface="SimSun"/>
              </a:rPr>
              <a:t>贝塞尔公式法</a:t>
            </a:r>
            <a:endParaRPr sz="3200" dirty="0">
              <a:latin typeface="SimSun"/>
              <a:cs typeface="SimSun"/>
            </a:endParaRPr>
          </a:p>
          <a:p>
            <a:pPr marL="621665">
              <a:lnSpc>
                <a:spcPct val="100000"/>
              </a:lnSpc>
              <a:spcBef>
                <a:spcPts val="1560"/>
              </a:spcBef>
            </a:pPr>
            <a:r>
              <a:rPr sz="3200" dirty="0" err="1" smtClean="0">
                <a:solidFill>
                  <a:srgbClr val="FFFFFF"/>
                </a:solidFill>
                <a:latin typeface="SimSun"/>
                <a:cs typeface="SimSun"/>
              </a:rPr>
              <a:t>最大残差法、极差法等等</a:t>
            </a:r>
            <a:endParaRPr sz="32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几个问题</a:t>
            </a:r>
            <a:endParaRPr sz="3200" dirty="0">
              <a:latin typeface="SimSun"/>
              <a:cs typeface="SimSun"/>
            </a:endParaRPr>
          </a:p>
          <a:p>
            <a:pPr marL="621665" marR="5080">
              <a:lnSpc>
                <a:spcPct val="140600"/>
              </a:lnSpc>
              <a:spcBef>
                <a:spcPts val="5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单次测量还是算术平均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值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的标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准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差？ 哪种方法的可靠性最高？</a:t>
            </a:r>
            <a:endParaRPr sz="32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97255"/>
            <a:ext cx="4485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A</a:t>
            </a:r>
            <a:r>
              <a:rPr spc="-5" dirty="0"/>
              <a:t>类评定自由度的确定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1192" y="1625549"/>
            <a:ext cx="3110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SimSun"/>
                <a:cs typeface="SimSun"/>
              </a:rPr>
              <a:t>类评定的自由度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276" y="2205227"/>
            <a:ext cx="7848600" cy="1491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627" y="4113276"/>
            <a:ext cx="9000744" cy="2583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97255"/>
            <a:ext cx="402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A</a:t>
            </a:r>
            <a:r>
              <a:rPr spc="-5" dirty="0"/>
              <a:t>类评定的计算实例</a:t>
            </a:r>
          </a:p>
        </p:txBody>
      </p:sp>
      <p:sp>
        <p:nvSpPr>
          <p:cNvPr id="4" name="object 4"/>
          <p:cNvSpPr/>
          <p:nvPr/>
        </p:nvSpPr>
        <p:spPr>
          <a:xfrm>
            <a:off x="71627" y="1412747"/>
            <a:ext cx="9000744" cy="1758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29584" y="3284220"/>
            <a:ext cx="5074920" cy="5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29584" y="4076700"/>
            <a:ext cx="2519172" cy="903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9584" y="5274564"/>
            <a:ext cx="4498848" cy="922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8267" y="3297173"/>
            <a:ext cx="3216910" cy="3409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最大残差法</a:t>
            </a:r>
            <a:endParaRPr sz="3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Wingdings"/>
              <a:buChar char=""/>
            </a:pPr>
            <a:endParaRPr sz="3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极差法</a:t>
            </a:r>
            <a:endParaRPr sz="32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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3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彼得斯法</a:t>
            </a:r>
            <a:endParaRPr sz="3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自由度的求取！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97255"/>
            <a:ext cx="491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B</a:t>
            </a:r>
            <a:r>
              <a:rPr spc="-5" dirty="0"/>
              <a:t>类标准不确定度的评定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217" y="1133627"/>
            <a:ext cx="8419465" cy="557403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类评定</a:t>
            </a:r>
            <a:endParaRPr sz="2800">
              <a:latin typeface="SimSun"/>
              <a:cs typeface="SimSun"/>
            </a:endParaRPr>
          </a:p>
          <a:p>
            <a:pPr marL="1080135" lvl="1" indent="-535305">
              <a:lnSpc>
                <a:spcPct val="100000"/>
              </a:lnSpc>
              <a:spcBef>
                <a:spcPts val="1680"/>
              </a:spcBef>
              <a:buSzPct val="96428"/>
              <a:buFont typeface="Times New Roman"/>
              <a:buAutoNum type="arabicPlain"/>
              <a:tabLst>
                <a:tab pos="1080770" algn="l"/>
              </a:tabLst>
            </a:pP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已知置信区间和置信概</a:t>
            </a:r>
            <a:r>
              <a:rPr sz="2800" spc="-25" dirty="0">
                <a:solidFill>
                  <a:srgbClr val="FFFFFF"/>
                </a:solidFill>
                <a:latin typeface="SimSun"/>
                <a:cs typeface="SimSun"/>
              </a:rPr>
              <a:t>率</a:t>
            </a:r>
            <a:r>
              <a:rPr sz="2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  <a:p>
            <a:pPr marL="354965" marR="365125" indent="721995">
              <a:lnSpc>
                <a:spcPct val="125000"/>
              </a:lnSpc>
              <a:spcBef>
                <a:spcPts val="840"/>
              </a:spcBef>
            </a:pPr>
            <a:r>
              <a:rPr sz="2800" spc="100" dirty="0">
                <a:solidFill>
                  <a:srgbClr val="FFFFFF"/>
                </a:solidFill>
                <a:latin typeface="SimSun"/>
                <a:cs typeface="SimSun"/>
              </a:rPr>
              <a:t>根</a:t>
            </a:r>
            <a:r>
              <a:rPr sz="2800" spc="90" dirty="0">
                <a:solidFill>
                  <a:srgbClr val="FFFFFF"/>
                </a:solidFill>
                <a:latin typeface="SimSun"/>
                <a:cs typeface="SimSun"/>
              </a:rPr>
              <a:t>据置信概率确定包含因</a:t>
            </a:r>
            <a:r>
              <a:rPr sz="2800" spc="105" dirty="0">
                <a:solidFill>
                  <a:srgbClr val="FFFFFF"/>
                </a:solidFill>
                <a:latin typeface="SimSun"/>
                <a:cs typeface="SimSun"/>
              </a:rPr>
              <a:t>子</a:t>
            </a:r>
            <a:r>
              <a:rPr sz="2800" spc="90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2800" spc="85" dirty="0">
                <a:solidFill>
                  <a:srgbClr val="FFFFFF"/>
                </a:solidFill>
                <a:latin typeface="SimSun"/>
                <a:cs typeface="SimSun"/>
              </a:rPr>
              <a:t>不同分布</a:t>
            </a:r>
            <a:r>
              <a:rPr sz="2800" spc="100" dirty="0">
                <a:solidFill>
                  <a:srgbClr val="FFFFFF"/>
                </a:solidFill>
                <a:latin typeface="SimSun"/>
                <a:cs typeface="SimSun"/>
              </a:rPr>
              <a:t>需</a:t>
            </a: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查 表确定。</a:t>
            </a:r>
            <a:endParaRPr sz="2800">
              <a:latin typeface="SimSun"/>
              <a:cs typeface="SimSun"/>
            </a:endParaRPr>
          </a:p>
          <a:p>
            <a:pPr marL="1079500" marR="2359660" lvl="1" indent="-534035">
              <a:lnSpc>
                <a:spcPts val="5040"/>
              </a:lnSpc>
              <a:spcBef>
                <a:spcPts val="450"/>
              </a:spcBef>
              <a:buSzPct val="96428"/>
              <a:buFont typeface="Times New Roman"/>
              <a:buAutoNum type="arabicPlain" startAt="2"/>
              <a:tabLst>
                <a:tab pos="1080770" algn="l"/>
              </a:tabLst>
            </a:pP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已知扩展不确定度和包含因子 扩展不确定度和包含因子之</a:t>
            </a:r>
            <a:r>
              <a:rPr sz="2800" spc="-30" dirty="0">
                <a:solidFill>
                  <a:srgbClr val="FFFFFF"/>
                </a:solidFill>
                <a:latin typeface="SimSun"/>
                <a:cs typeface="SimSun"/>
              </a:rPr>
              <a:t>比</a:t>
            </a: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2800">
              <a:latin typeface="SimSun"/>
              <a:cs typeface="SimSun"/>
            </a:endParaRPr>
          </a:p>
          <a:p>
            <a:pPr marL="1080135" lvl="1" indent="-535305">
              <a:lnSpc>
                <a:spcPct val="100000"/>
              </a:lnSpc>
              <a:spcBef>
                <a:spcPts val="1235"/>
              </a:spcBef>
              <a:buSzPct val="96428"/>
              <a:buFont typeface="Times New Roman"/>
              <a:buAutoNum type="arabicPlain" startAt="2"/>
              <a:tabLst>
                <a:tab pos="1080770" algn="l"/>
              </a:tabLst>
            </a:pP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已知扩展不确定度及置信水平的正</a:t>
            </a:r>
            <a:r>
              <a:rPr sz="2800" spc="5" dirty="0">
                <a:solidFill>
                  <a:srgbClr val="FFFFFF"/>
                </a:solidFill>
                <a:latin typeface="SimSun"/>
                <a:cs typeface="SimSun"/>
              </a:rPr>
              <a:t>态</a:t>
            </a: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分布</a:t>
            </a:r>
            <a:endParaRPr sz="2800">
              <a:latin typeface="SimSun"/>
              <a:cs typeface="SimSun"/>
            </a:endParaRPr>
          </a:p>
          <a:p>
            <a:pPr marL="354965" marR="5080" indent="723900">
              <a:lnSpc>
                <a:spcPct val="125000"/>
              </a:lnSpc>
              <a:spcBef>
                <a:spcPts val="840"/>
              </a:spcBef>
            </a:pPr>
            <a:r>
              <a:rPr sz="2800" spc="90" dirty="0">
                <a:solidFill>
                  <a:srgbClr val="FFFFFF"/>
                </a:solidFill>
                <a:latin typeface="SimSun"/>
                <a:cs typeface="SimSun"/>
              </a:rPr>
              <a:t>根</a:t>
            </a:r>
            <a:r>
              <a:rPr sz="2800" spc="75" dirty="0">
                <a:solidFill>
                  <a:srgbClr val="FFFFFF"/>
                </a:solidFill>
                <a:latin typeface="SimSun"/>
                <a:cs typeface="SimSun"/>
              </a:rPr>
              <a:t>据</a:t>
            </a:r>
            <a:r>
              <a:rPr sz="2800" spc="90" dirty="0">
                <a:solidFill>
                  <a:srgbClr val="FFFFFF"/>
                </a:solidFill>
                <a:latin typeface="SimSun"/>
                <a:cs typeface="SimSun"/>
              </a:rPr>
              <a:t>正态分</a:t>
            </a:r>
            <a:r>
              <a:rPr sz="2800" spc="75" dirty="0">
                <a:solidFill>
                  <a:srgbClr val="FFFFFF"/>
                </a:solidFill>
                <a:latin typeface="SimSun"/>
                <a:cs typeface="SimSun"/>
              </a:rPr>
              <a:t>布</a:t>
            </a:r>
            <a:r>
              <a:rPr sz="2800" spc="90" dirty="0">
                <a:solidFill>
                  <a:srgbClr val="FFFFFF"/>
                </a:solidFill>
                <a:latin typeface="SimSun"/>
                <a:cs typeface="SimSun"/>
              </a:rPr>
              <a:t>特征和</a:t>
            </a:r>
            <a:r>
              <a:rPr sz="2800" spc="75" dirty="0">
                <a:solidFill>
                  <a:srgbClr val="FFFFFF"/>
                </a:solidFill>
                <a:latin typeface="SimSun"/>
                <a:cs typeface="SimSun"/>
              </a:rPr>
              <a:t>置</a:t>
            </a:r>
            <a:r>
              <a:rPr sz="2800" spc="90" dirty="0">
                <a:solidFill>
                  <a:srgbClr val="FFFFFF"/>
                </a:solidFill>
                <a:latin typeface="SimSun"/>
                <a:cs typeface="SimSun"/>
              </a:rPr>
              <a:t>信水平</a:t>
            </a:r>
            <a:r>
              <a:rPr sz="2800" spc="75" dirty="0">
                <a:solidFill>
                  <a:srgbClr val="FFFFFF"/>
                </a:solidFill>
                <a:latin typeface="SimSun"/>
                <a:cs typeface="SimSun"/>
              </a:rPr>
              <a:t>确</a:t>
            </a:r>
            <a:r>
              <a:rPr sz="2800" spc="90" dirty="0">
                <a:solidFill>
                  <a:srgbClr val="FFFFFF"/>
                </a:solidFill>
                <a:latin typeface="SimSun"/>
                <a:cs typeface="SimSun"/>
              </a:rPr>
              <a:t>定包含</a:t>
            </a:r>
            <a:r>
              <a:rPr sz="2800" spc="75" dirty="0">
                <a:solidFill>
                  <a:srgbClr val="FFFFFF"/>
                </a:solidFill>
                <a:latin typeface="SimSun"/>
                <a:cs typeface="SimSun"/>
              </a:rPr>
              <a:t>因</a:t>
            </a:r>
            <a:r>
              <a:rPr sz="2800" spc="110" dirty="0">
                <a:solidFill>
                  <a:srgbClr val="FFFFFF"/>
                </a:solidFill>
                <a:latin typeface="SimSun"/>
                <a:cs typeface="SimSun"/>
              </a:rPr>
              <a:t>子</a:t>
            </a: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， 然后计算扩展不确定度和包含因子</a:t>
            </a:r>
            <a:r>
              <a:rPr sz="2800" dirty="0">
                <a:solidFill>
                  <a:srgbClr val="FFFFFF"/>
                </a:solidFill>
                <a:latin typeface="SimSun"/>
                <a:cs typeface="SimSun"/>
              </a:rPr>
              <a:t>之</a:t>
            </a: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比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97255"/>
            <a:ext cx="4458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B</a:t>
            </a:r>
            <a:r>
              <a:rPr spc="-5" dirty="0"/>
              <a:t>类评定自由度的确定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1192" y="1539201"/>
            <a:ext cx="6419215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800" spc="-10" dirty="0">
                <a:solidFill>
                  <a:srgbClr val="FFFFFF"/>
                </a:solidFill>
                <a:latin typeface="SimSun"/>
                <a:cs typeface="SimSun"/>
              </a:rPr>
              <a:t>类评定的自由度</a:t>
            </a:r>
            <a:endParaRPr sz="280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由估计</a:t>
            </a:r>
            <a:r>
              <a:rPr sz="2800" i="1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的相对标准差来确定其自由度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19543" y="1524000"/>
            <a:ext cx="1452372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611" y="2831592"/>
            <a:ext cx="8634984" cy="1194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204" y="5815584"/>
            <a:ext cx="9000744" cy="853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204" y="4250435"/>
            <a:ext cx="9000744" cy="1446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dirty="0" smtClean="0">
                <a:ea typeface="宋体" panose="02010600030101010101" pitchFamily="2" charset="-122"/>
              </a:rPr>
              <a:t>标准不确定度计算</a:t>
            </a:r>
            <a:endParaRPr kumimoji="0" lang="en-US" altLang="zh-CN" dirty="0" smtClean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kumimoji="0" lang="en-US" altLang="zh-CN" dirty="0" smtClean="0">
                <a:ea typeface="宋体" panose="02010600030101010101" pitchFamily="2" charset="-122"/>
              </a:rPr>
              <a:t>          </a:t>
            </a:r>
            <a:r>
              <a:rPr kumimoji="0" lang="zh-CN" altLang="en-US" dirty="0" smtClean="0">
                <a:ea typeface="宋体" panose="02010600030101010101" pitchFamily="2" charset="-122"/>
              </a:rPr>
              <a:t>罗列不确定度分量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dirty="0" smtClean="0">
                <a:ea typeface="宋体" panose="02010600030101010101" pitchFamily="2" charset="-122"/>
              </a:rPr>
              <a:t>          </a:t>
            </a:r>
            <a:r>
              <a:rPr kumimoji="0" lang="zh-CN" altLang="en-US" dirty="0" smtClean="0">
                <a:ea typeface="宋体" panose="02010600030101010101" pitchFamily="2" charset="-122"/>
              </a:rPr>
              <a:t>计算不确定度分量</a:t>
            </a:r>
            <a:endParaRPr kumimoji="0" lang="en-US" altLang="zh-CN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dirty="0">
                <a:ea typeface="宋体" panose="02010600030101010101" pitchFamily="2" charset="-122"/>
              </a:rPr>
              <a:t> </a:t>
            </a:r>
            <a:r>
              <a:rPr kumimoji="0" lang="en-US" altLang="zh-CN" dirty="0" smtClean="0">
                <a:ea typeface="宋体" panose="02010600030101010101" pitchFamily="2" charset="-122"/>
              </a:rPr>
              <a:t>              </a:t>
            </a:r>
            <a:r>
              <a:rPr kumimoji="0" lang="zh-CN" altLang="en-US" dirty="0" smtClean="0">
                <a:ea typeface="宋体" panose="02010600030101010101" pitchFamily="2" charset="-122"/>
              </a:rPr>
              <a:t>计算标准不确定度的值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dirty="0" smtClean="0">
                <a:ea typeface="宋体" panose="02010600030101010101" pitchFamily="2" charset="-122"/>
              </a:rPr>
              <a:t>          </a:t>
            </a:r>
            <a:r>
              <a:rPr kumimoji="0" lang="zh-CN" altLang="en-US" dirty="0">
                <a:ea typeface="宋体" panose="02010600030101010101" pitchFamily="2" charset="-122"/>
              </a:rPr>
              <a:t> </a:t>
            </a:r>
            <a:r>
              <a:rPr kumimoji="0" lang="zh-CN" altLang="en-US" dirty="0" smtClean="0">
                <a:ea typeface="宋体" panose="02010600030101010101" pitchFamily="2" charset="-122"/>
              </a:rPr>
              <a:t>    计算自由度</a:t>
            </a:r>
          </a:p>
        </p:txBody>
      </p:sp>
    </p:spTree>
    <p:extLst>
      <p:ext uri="{BB962C8B-B14F-4D97-AF65-F5344CB8AC3E}">
        <p14:creationId xmlns:p14="http://schemas.microsoft.com/office/powerpoint/2010/main" val="7882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33980" y="3117341"/>
            <a:ext cx="48774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100" algn="l"/>
              </a:tabLst>
            </a:pPr>
            <a:r>
              <a:rPr sz="12000" dirty="0">
                <a:solidFill>
                  <a:srgbClr val="FFFFFF"/>
                </a:solidFill>
                <a:latin typeface="Microsoft YaHei"/>
                <a:cs typeface="Microsoft YaHei"/>
              </a:rPr>
              <a:t>谢	谢</a:t>
            </a:r>
            <a:endParaRPr sz="1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blue">
  <a:themeElements>
    <a:clrScheme name="simpleblue 4">
      <a:dk1>
        <a:srgbClr val="FF9999"/>
      </a:dk1>
      <a:lt1>
        <a:srgbClr val="FFFFFF"/>
      </a:lt1>
      <a:dk2>
        <a:srgbClr val="003366"/>
      </a:dk2>
      <a:lt2>
        <a:srgbClr val="DDDDDD"/>
      </a:lt2>
      <a:accent1>
        <a:srgbClr val="006699"/>
      </a:accent1>
      <a:accent2>
        <a:srgbClr val="C78DD7"/>
      </a:accent2>
      <a:accent3>
        <a:srgbClr val="FFFFFF"/>
      </a:accent3>
      <a:accent4>
        <a:srgbClr val="DA8282"/>
      </a:accent4>
      <a:accent5>
        <a:srgbClr val="AAB8CA"/>
      </a:accent5>
      <a:accent6>
        <a:srgbClr val="B47FC3"/>
      </a:accent6>
      <a:hlink>
        <a:srgbClr val="C0E2EE"/>
      </a:hlink>
      <a:folHlink>
        <a:srgbClr val="878FA5"/>
      </a:folHlink>
    </a:clrScheme>
    <a:fontScheme name="simpleblue">
      <a:majorFont>
        <a:latin typeface="Verdan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lnDef>
  </a:objectDefaults>
  <a:extraClrSchemeLst>
    <a:extraClrScheme>
      <a:clrScheme name="simpleblue 1">
        <a:dk1>
          <a:srgbClr val="000000"/>
        </a:dk1>
        <a:lt1>
          <a:srgbClr val="FFFFFF"/>
        </a:lt1>
        <a:dk2>
          <a:srgbClr val="000000"/>
        </a:dk2>
        <a:lt2>
          <a:srgbClr val="D6E1E2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blue 2">
        <a:dk1>
          <a:srgbClr val="666699"/>
        </a:dk1>
        <a:lt1>
          <a:srgbClr val="FFFFFF"/>
        </a:lt1>
        <a:dk2>
          <a:srgbClr val="003366"/>
        </a:dk2>
        <a:lt2>
          <a:srgbClr val="DDDDDD"/>
        </a:lt2>
        <a:accent1>
          <a:srgbClr val="006699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AAB8CA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blue 3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blue 4">
        <a:dk1>
          <a:srgbClr val="FF9999"/>
        </a:dk1>
        <a:lt1>
          <a:srgbClr val="FFFFFF"/>
        </a:lt1>
        <a:dk2>
          <a:srgbClr val="003366"/>
        </a:dk2>
        <a:lt2>
          <a:srgbClr val="DDDDDD"/>
        </a:lt2>
        <a:accent1>
          <a:srgbClr val="006699"/>
        </a:accent1>
        <a:accent2>
          <a:srgbClr val="C78DD7"/>
        </a:accent2>
        <a:accent3>
          <a:srgbClr val="FFFFFF"/>
        </a:accent3>
        <a:accent4>
          <a:srgbClr val="DA8282"/>
        </a:accent4>
        <a:accent5>
          <a:srgbClr val="AAB8CA"/>
        </a:accent5>
        <a:accent6>
          <a:srgbClr val="B47FC3"/>
        </a:accent6>
        <a:hlink>
          <a:srgbClr val="C0E2EE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83</Words>
  <Application>Microsoft Office PowerPoint</Application>
  <PresentationFormat>全屏显示(4:3)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굴림</vt:lpstr>
      <vt:lpstr>楷体_GB2312</vt:lpstr>
      <vt:lpstr>SimSun</vt:lpstr>
      <vt:lpstr>SimSun</vt:lpstr>
      <vt:lpstr>Microsoft YaHei</vt:lpstr>
      <vt:lpstr>Arial</vt:lpstr>
      <vt:lpstr>Calibri</vt:lpstr>
      <vt:lpstr>Times New Roman</vt:lpstr>
      <vt:lpstr>Verdana</vt:lpstr>
      <vt:lpstr>Wingdings</vt:lpstr>
      <vt:lpstr>Office Theme</vt:lpstr>
      <vt:lpstr>simpleblue</vt:lpstr>
      <vt:lpstr>PowerPoint 演示文稿</vt:lpstr>
      <vt:lpstr>A类标准不确定度的评定</vt:lpstr>
      <vt:lpstr>A类评定自由度的确定</vt:lpstr>
      <vt:lpstr>A类评定的计算实例</vt:lpstr>
      <vt:lpstr>B类标准不确定度的评定</vt:lpstr>
      <vt:lpstr>B类评定自由度的确定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番茄花园</dc:creator>
  <cp:lastModifiedBy>汤戈</cp:lastModifiedBy>
  <cp:revision>6</cp:revision>
  <dcterms:created xsi:type="dcterms:W3CDTF">2020-03-24T13:49:23Z</dcterms:created>
  <dcterms:modified xsi:type="dcterms:W3CDTF">2022-02-24T13:44:54Z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2020-03-24T00:00:00Z</vt:filetime>
  </property>
</Properties>
</file>