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97" r:id="rId2"/>
    <p:sldId id="303" r:id="rId3"/>
    <p:sldId id="320" r:id="rId4"/>
    <p:sldId id="315" r:id="rId5"/>
    <p:sldId id="321" r:id="rId6"/>
    <p:sldId id="323" r:id="rId7"/>
    <p:sldId id="325" r:id="rId8"/>
    <p:sldId id="318" r:id="rId9"/>
    <p:sldId id="319" r:id="rId10"/>
    <p:sldId id="326" r:id="rId11"/>
    <p:sldId id="338" r:id="rId12"/>
    <p:sldId id="327" r:id="rId13"/>
    <p:sldId id="340" r:id="rId14"/>
    <p:sldId id="339" r:id="rId15"/>
    <p:sldId id="341" r:id="rId16"/>
    <p:sldId id="342" r:id="rId17"/>
    <p:sldId id="343" r:id="rId18"/>
    <p:sldId id="329" r:id="rId19"/>
    <p:sldId id="330" r:id="rId20"/>
    <p:sldId id="331" r:id="rId21"/>
    <p:sldId id="332" r:id="rId22"/>
    <p:sldId id="333" r:id="rId23"/>
    <p:sldId id="334" r:id="rId24"/>
    <p:sldId id="336" r:id="rId25"/>
    <p:sldId id="337"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FFCC"/>
    <a:srgbClr val="F01664"/>
    <a:srgbClr val="D63054"/>
    <a:srgbClr val="EA1CA5"/>
    <a:srgbClr val="0066FF"/>
    <a:srgbClr val="00FFFF"/>
    <a:srgbClr val="00CCFF"/>
    <a:srgbClr val="FFFF66"/>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028" autoAdjust="0"/>
    <p:restoredTop sz="94660"/>
  </p:normalViewPr>
  <p:slideViewPr>
    <p:cSldViewPr>
      <p:cViewPr varScale="1">
        <p:scale>
          <a:sx n="109" d="100"/>
          <a:sy n="109" d="100"/>
        </p:scale>
        <p:origin x="31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54397-A8B5-4479-BD9F-2BE7B527D197}"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E5C69921-096A-48A9-88B4-904842B24F32}">
      <dgm:prSet phldrT="[文本]" custT="1"/>
      <dgm:spPr/>
      <dgm:t>
        <a:bodyPr/>
        <a:lstStyle/>
        <a:p>
          <a:r>
            <a:rPr kumimoji="1" lang="en-US" altLang="zh-CN" sz="2600" b="0" i="0" u="none" strike="noStrike" cap="none" spc="0" normalizeH="0" baseline="0" noProof="0" dirty="0" smtClean="0">
              <a:ln/>
              <a:effectLst/>
              <a:uLnTx/>
              <a:uFillTx/>
              <a:latin typeface="微软雅黑" pitchFamily="34" charset="-122"/>
              <a:ea typeface="微软雅黑" pitchFamily="34" charset="-122"/>
              <a:cs typeface="+mj-cs"/>
            </a:rPr>
            <a:t>3.1 </a:t>
          </a:r>
          <a:r>
            <a:rPr kumimoji="1" lang="zh-CN" altLang="en-US" sz="2600" b="0" i="0" u="none" strike="noStrike" cap="none" spc="0" normalizeH="0" baseline="0" noProof="0" dirty="0" smtClean="0">
              <a:ln/>
              <a:effectLst/>
              <a:uLnTx/>
              <a:uFillTx/>
              <a:latin typeface="微软雅黑" pitchFamily="34" charset="-122"/>
              <a:ea typeface="微软雅黑" pitchFamily="34" charset="-122"/>
              <a:cs typeface="+mj-cs"/>
            </a:rPr>
            <a:t>眼睛</a:t>
          </a:r>
          <a:endParaRPr lang="zh-CN" altLang="en-US" sz="2600" b="0" baseline="0" dirty="0">
            <a:latin typeface="微软雅黑" pitchFamily="34" charset="-122"/>
            <a:ea typeface="微软雅黑" pitchFamily="34" charset="-122"/>
          </a:endParaRPr>
        </a:p>
      </dgm:t>
    </dgm:pt>
    <dgm:pt modelId="{B202A5B7-8227-49F6-80C0-A5888CDC0DC4}" type="parTrans" cxnId="{024EDD63-72A1-4453-8479-6EB151E0D91F}">
      <dgm:prSet/>
      <dgm:spPr/>
      <dgm:t>
        <a:bodyPr/>
        <a:lstStyle/>
        <a:p>
          <a:endParaRPr lang="zh-CN" altLang="en-US">
            <a:latin typeface="微软雅黑" pitchFamily="34" charset="-122"/>
            <a:ea typeface="微软雅黑" pitchFamily="34" charset="-122"/>
          </a:endParaRPr>
        </a:p>
      </dgm:t>
    </dgm:pt>
    <dgm:pt modelId="{D3D5FB39-FE74-4CA9-8815-DFFA2519DCA4}" type="sibTrans" cxnId="{024EDD63-72A1-4453-8479-6EB151E0D91F}">
      <dgm:prSet/>
      <dgm:spPr/>
      <dgm:t>
        <a:bodyPr/>
        <a:lstStyle/>
        <a:p>
          <a:endParaRPr lang="zh-CN" altLang="en-US">
            <a:latin typeface="微软雅黑" pitchFamily="34" charset="-122"/>
            <a:ea typeface="微软雅黑" pitchFamily="34" charset="-122"/>
          </a:endParaRPr>
        </a:p>
      </dgm:t>
    </dgm:pt>
    <dgm:pt modelId="{FC940625-7F8A-4750-A3AD-62B6C3DB41D5}">
      <dgm:prSet phldrT="[文本]" custT="1"/>
      <dgm:spPr/>
      <dgm:t>
        <a:bodyPr/>
        <a:lstStyle/>
        <a:p>
          <a:r>
            <a:rPr kumimoji="1" lang="en-US" altLang="zh-CN" sz="2400" b="0" i="0" u="none" strike="noStrike" cap="none" spc="0" normalizeH="0" baseline="0" dirty="0" smtClean="0">
              <a:ln/>
              <a:effectLst/>
              <a:uLnTx/>
              <a:uFillTx/>
              <a:latin typeface="微软雅黑" pitchFamily="34" charset="-122"/>
              <a:ea typeface="微软雅黑" pitchFamily="34" charset="-122"/>
              <a:cs typeface="+mj-cs"/>
            </a:rPr>
            <a:t>3.4 </a:t>
          </a:r>
          <a:r>
            <a:rPr kumimoji="1" lang="zh-CN" altLang="en-US" sz="2400" b="0" i="0" u="none" strike="noStrike" cap="none" spc="0" normalizeH="0" baseline="0" dirty="0" smtClean="0">
              <a:ln/>
              <a:effectLst/>
              <a:uLnTx/>
              <a:uFillTx/>
              <a:latin typeface="微软雅黑" pitchFamily="34" charset="-122"/>
              <a:ea typeface="微软雅黑" pitchFamily="34" charset="-122"/>
              <a:cs typeface="+mj-cs"/>
            </a:rPr>
            <a:t>望远镜</a:t>
          </a:r>
          <a:endParaRPr kumimoji="1" lang="zh-CN" altLang="en-US" sz="2400" b="0" i="0" u="none" strike="noStrike" cap="none" spc="0" normalizeH="0" baseline="0" dirty="0">
            <a:ln/>
            <a:effectLst/>
            <a:uLnTx/>
            <a:uFillTx/>
            <a:latin typeface="微软雅黑" pitchFamily="34" charset="-122"/>
            <a:ea typeface="微软雅黑" pitchFamily="34" charset="-122"/>
            <a:cs typeface="+mj-cs"/>
          </a:endParaRPr>
        </a:p>
      </dgm:t>
    </dgm:pt>
    <dgm:pt modelId="{36558773-AC85-40D2-8D29-B48F95F79A30}" type="parTrans" cxnId="{96E7B73D-3A53-4EC6-8961-B1999612B025}">
      <dgm:prSet/>
      <dgm:spPr/>
      <dgm:t>
        <a:bodyPr/>
        <a:lstStyle/>
        <a:p>
          <a:endParaRPr lang="zh-CN" altLang="en-US"/>
        </a:p>
      </dgm:t>
    </dgm:pt>
    <dgm:pt modelId="{3447A121-6381-4475-BEF9-BEAE1BD369DF}" type="sibTrans" cxnId="{96E7B73D-3A53-4EC6-8961-B1999612B025}">
      <dgm:prSet/>
      <dgm:spPr/>
      <dgm:t>
        <a:bodyPr/>
        <a:lstStyle/>
        <a:p>
          <a:endParaRPr lang="zh-CN" altLang="en-US"/>
        </a:p>
      </dgm:t>
    </dgm:pt>
    <dgm:pt modelId="{D2D9E61D-D033-4A6F-AE10-F40A66804FB4}">
      <dgm:prSet phldrT="[文本]" custT="1"/>
      <dgm:spPr/>
      <dgm:t>
        <a:bodyPr/>
        <a:lstStyle/>
        <a:p>
          <a:r>
            <a:rPr kumimoji="1" lang="en-US" altLang="zh-CN" sz="2600" b="0" i="0" u="none" strike="noStrike" cap="none" spc="0" normalizeH="0" baseline="0" noProof="0" dirty="0" smtClean="0">
              <a:ln/>
              <a:effectLst/>
              <a:uLnTx/>
              <a:uFillTx/>
              <a:latin typeface="微软雅黑" pitchFamily="34" charset="-122"/>
              <a:ea typeface="微软雅黑" pitchFamily="34" charset="-122"/>
              <a:cs typeface="+mj-cs"/>
            </a:rPr>
            <a:t>3.3 </a:t>
          </a:r>
          <a:r>
            <a:rPr kumimoji="1" lang="zh-CN" altLang="en-US" sz="2600" b="0" i="0" u="none" strike="noStrike" cap="none" spc="0" normalizeH="0" baseline="0" noProof="0" dirty="0" smtClean="0">
              <a:ln/>
              <a:effectLst/>
              <a:uLnTx/>
              <a:uFillTx/>
              <a:latin typeface="微软雅黑" pitchFamily="34" charset="-122"/>
              <a:ea typeface="微软雅黑" pitchFamily="34" charset="-122"/>
              <a:cs typeface="+mj-cs"/>
            </a:rPr>
            <a:t>显微镜</a:t>
          </a:r>
          <a:endParaRPr kumimoji="1" lang="zh-CN" altLang="en-US" sz="2600" b="0" i="0" u="none" strike="noStrike" cap="none" spc="0" normalizeH="0" baseline="0" dirty="0">
            <a:ln/>
            <a:effectLst/>
            <a:uLnTx/>
            <a:uFillTx/>
            <a:latin typeface="微软雅黑" pitchFamily="34" charset="-122"/>
            <a:ea typeface="微软雅黑" pitchFamily="34" charset="-122"/>
            <a:cs typeface="+mj-cs"/>
          </a:endParaRPr>
        </a:p>
      </dgm:t>
    </dgm:pt>
    <dgm:pt modelId="{D388CF14-0006-4043-8596-B0AD7EF846C5}" type="parTrans" cxnId="{A3B59F80-65D9-483A-8148-82EF440318D5}">
      <dgm:prSet/>
      <dgm:spPr/>
      <dgm:t>
        <a:bodyPr/>
        <a:lstStyle/>
        <a:p>
          <a:endParaRPr lang="zh-CN" altLang="en-US"/>
        </a:p>
      </dgm:t>
    </dgm:pt>
    <dgm:pt modelId="{DE9617F0-FFAE-434F-9F06-8E9F8EEA3FAC}" type="sibTrans" cxnId="{A3B59F80-65D9-483A-8148-82EF440318D5}">
      <dgm:prSet/>
      <dgm:spPr/>
      <dgm:t>
        <a:bodyPr/>
        <a:lstStyle/>
        <a:p>
          <a:endParaRPr lang="zh-CN" altLang="en-US"/>
        </a:p>
      </dgm:t>
    </dgm:pt>
    <dgm:pt modelId="{2BB7F087-A6FA-450F-96C4-470BCF41A077}">
      <dgm:prSet phldrT="[文本]" custT="1"/>
      <dgm:spPr/>
      <dgm:t>
        <a:bodyPr/>
        <a:lstStyle/>
        <a:p>
          <a:r>
            <a:rPr kumimoji="1" lang="en-US" altLang="zh-CN" sz="2600" b="0" i="0" u="none" strike="noStrike" cap="none" spc="0" normalizeH="0" baseline="0" noProof="0" dirty="0" smtClean="0">
              <a:ln/>
              <a:effectLst/>
              <a:uLnTx/>
              <a:uFillTx/>
              <a:latin typeface="微软雅黑" pitchFamily="34" charset="-122"/>
              <a:ea typeface="微软雅黑" pitchFamily="34" charset="-122"/>
              <a:cs typeface="+mj-cs"/>
            </a:rPr>
            <a:t>3.2 </a:t>
          </a:r>
          <a:r>
            <a:rPr kumimoji="1" lang="zh-CN" altLang="en-US" sz="2600" b="0" i="0" u="none" strike="noStrike" cap="none" spc="0" normalizeH="0" baseline="0" noProof="0" dirty="0" smtClean="0">
              <a:ln/>
              <a:effectLst/>
              <a:uLnTx/>
              <a:uFillTx/>
              <a:latin typeface="微软雅黑" pitchFamily="34" charset="-122"/>
              <a:ea typeface="微软雅黑" pitchFamily="34" charset="-122"/>
              <a:cs typeface="+mj-cs"/>
            </a:rPr>
            <a:t>放大镜</a:t>
          </a:r>
          <a:endParaRPr kumimoji="1" lang="zh-CN" altLang="en-US" sz="2600" b="0" i="0" u="none" strike="noStrike" cap="none" spc="0" normalizeH="0" baseline="0" dirty="0">
            <a:ln/>
            <a:effectLst/>
            <a:uLnTx/>
            <a:uFillTx/>
            <a:latin typeface="微软雅黑" pitchFamily="34" charset="-122"/>
            <a:ea typeface="微软雅黑" pitchFamily="34" charset="-122"/>
            <a:cs typeface="+mj-cs"/>
          </a:endParaRPr>
        </a:p>
      </dgm:t>
    </dgm:pt>
    <dgm:pt modelId="{C7C1FABE-4A9D-4B94-8A6F-E834B08F3001}" type="parTrans" cxnId="{BAE9463B-36CE-462B-A00E-AF9C4C6FB8CE}">
      <dgm:prSet/>
      <dgm:spPr/>
      <dgm:t>
        <a:bodyPr/>
        <a:lstStyle/>
        <a:p>
          <a:endParaRPr lang="zh-CN" altLang="en-US"/>
        </a:p>
      </dgm:t>
    </dgm:pt>
    <dgm:pt modelId="{40E5AD8B-66B9-4A13-86CF-FCFD545B4D5A}" type="sibTrans" cxnId="{BAE9463B-36CE-462B-A00E-AF9C4C6FB8CE}">
      <dgm:prSet/>
      <dgm:spPr/>
      <dgm:t>
        <a:bodyPr/>
        <a:lstStyle/>
        <a:p>
          <a:endParaRPr lang="zh-CN" altLang="en-US"/>
        </a:p>
      </dgm:t>
    </dgm:pt>
    <dgm:pt modelId="{6BD6CD01-105D-44DB-A1F4-A024629FFAD2}" type="pres">
      <dgm:prSet presAssocID="{E5654397-A8B5-4479-BD9F-2BE7B527D197}" presName="linear" presStyleCnt="0">
        <dgm:presLayoutVars>
          <dgm:dir/>
          <dgm:animLvl val="lvl"/>
          <dgm:resizeHandles val="exact"/>
        </dgm:presLayoutVars>
      </dgm:prSet>
      <dgm:spPr/>
      <dgm:t>
        <a:bodyPr/>
        <a:lstStyle/>
        <a:p>
          <a:endParaRPr lang="zh-CN" altLang="en-US"/>
        </a:p>
      </dgm:t>
    </dgm:pt>
    <dgm:pt modelId="{E7C7F99B-93AD-4753-8D40-F640CEB08A91}" type="pres">
      <dgm:prSet presAssocID="{E5C69921-096A-48A9-88B4-904842B24F32}" presName="parentLin" presStyleCnt="0"/>
      <dgm:spPr/>
      <dgm:t>
        <a:bodyPr/>
        <a:lstStyle/>
        <a:p>
          <a:endParaRPr lang="zh-CN" altLang="en-US"/>
        </a:p>
      </dgm:t>
    </dgm:pt>
    <dgm:pt modelId="{D51D2F8D-0688-41CC-B3B3-6C7F6FA152D6}" type="pres">
      <dgm:prSet presAssocID="{E5C69921-096A-48A9-88B4-904842B24F32}" presName="parentLeftMargin" presStyleLbl="node1" presStyleIdx="0" presStyleCnt="4"/>
      <dgm:spPr/>
      <dgm:t>
        <a:bodyPr/>
        <a:lstStyle/>
        <a:p>
          <a:endParaRPr lang="zh-CN" altLang="en-US"/>
        </a:p>
      </dgm:t>
    </dgm:pt>
    <dgm:pt modelId="{0A616909-4263-4FE1-AA78-49C52392E9A4}" type="pres">
      <dgm:prSet presAssocID="{E5C69921-096A-48A9-88B4-904842B24F32}" presName="parentText" presStyleLbl="node1" presStyleIdx="0" presStyleCnt="4" custScaleX="136984" custScaleY="92683">
        <dgm:presLayoutVars>
          <dgm:chMax val="0"/>
          <dgm:bulletEnabled val="1"/>
        </dgm:presLayoutVars>
      </dgm:prSet>
      <dgm:spPr/>
      <dgm:t>
        <a:bodyPr/>
        <a:lstStyle/>
        <a:p>
          <a:endParaRPr lang="zh-CN" altLang="en-US"/>
        </a:p>
      </dgm:t>
    </dgm:pt>
    <dgm:pt modelId="{361C8DAC-F7D3-4E8B-932B-AD3628BF00C2}" type="pres">
      <dgm:prSet presAssocID="{E5C69921-096A-48A9-88B4-904842B24F32}" presName="negativeSpace" presStyleCnt="0"/>
      <dgm:spPr/>
      <dgm:t>
        <a:bodyPr/>
        <a:lstStyle/>
        <a:p>
          <a:endParaRPr lang="zh-CN" altLang="en-US"/>
        </a:p>
      </dgm:t>
    </dgm:pt>
    <dgm:pt modelId="{904F710C-D8A0-4F69-B4D2-0A2F37EBC483}" type="pres">
      <dgm:prSet presAssocID="{E5C69921-096A-48A9-88B4-904842B24F32}" presName="childText" presStyleLbl="conFgAcc1" presStyleIdx="0" presStyleCnt="4" custLinFactY="-9280" custLinFactNeighborY="-100000">
        <dgm:presLayoutVars>
          <dgm:bulletEnabled val="1"/>
        </dgm:presLayoutVars>
      </dgm:prSet>
      <dgm:spPr/>
      <dgm:t>
        <a:bodyPr/>
        <a:lstStyle/>
        <a:p>
          <a:endParaRPr lang="zh-CN" altLang="en-US"/>
        </a:p>
      </dgm:t>
    </dgm:pt>
    <dgm:pt modelId="{CA1676BE-DEFF-432B-851F-7BC0186A58CE}" type="pres">
      <dgm:prSet presAssocID="{D3D5FB39-FE74-4CA9-8815-DFFA2519DCA4}" presName="spaceBetweenRectangles" presStyleCnt="0"/>
      <dgm:spPr/>
      <dgm:t>
        <a:bodyPr/>
        <a:lstStyle/>
        <a:p>
          <a:endParaRPr lang="zh-CN" altLang="en-US"/>
        </a:p>
      </dgm:t>
    </dgm:pt>
    <dgm:pt modelId="{056ED77B-F446-4C62-A482-D8C3AFA1295B}" type="pres">
      <dgm:prSet presAssocID="{2BB7F087-A6FA-450F-96C4-470BCF41A077}" presName="parentLin" presStyleCnt="0"/>
      <dgm:spPr/>
      <dgm:t>
        <a:bodyPr/>
        <a:lstStyle/>
        <a:p>
          <a:endParaRPr lang="zh-CN" altLang="en-US"/>
        </a:p>
      </dgm:t>
    </dgm:pt>
    <dgm:pt modelId="{5ED79CC5-5E22-4F1D-93AA-290804446981}" type="pres">
      <dgm:prSet presAssocID="{2BB7F087-A6FA-450F-96C4-470BCF41A077}" presName="parentLeftMargin" presStyleLbl="node1" presStyleIdx="0" presStyleCnt="4"/>
      <dgm:spPr/>
      <dgm:t>
        <a:bodyPr/>
        <a:lstStyle/>
        <a:p>
          <a:endParaRPr lang="zh-CN" altLang="en-US"/>
        </a:p>
      </dgm:t>
    </dgm:pt>
    <dgm:pt modelId="{DEA8C369-A7FC-4C71-903A-D807DF409210}" type="pres">
      <dgm:prSet presAssocID="{2BB7F087-A6FA-450F-96C4-470BCF41A077}" presName="parentText" presStyleLbl="node1" presStyleIdx="1" presStyleCnt="4" custScaleX="137143" custScaleY="92683">
        <dgm:presLayoutVars>
          <dgm:chMax val="0"/>
          <dgm:bulletEnabled val="1"/>
        </dgm:presLayoutVars>
      </dgm:prSet>
      <dgm:spPr/>
      <dgm:t>
        <a:bodyPr/>
        <a:lstStyle/>
        <a:p>
          <a:endParaRPr lang="zh-CN" altLang="en-US"/>
        </a:p>
      </dgm:t>
    </dgm:pt>
    <dgm:pt modelId="{82B9D8CF-4BB3-477E-9358-5839D4CFE904}" type="pres">
      <dgm:prSet presAssocID="{2BB7F087-A6FA-450F-96C4-470BCF41A077}" presName="negativeSpace" presStyleCnt="0"/>
      <dgm:spPr/>
      <dgm:t>
        <a:bodyPr/>
        <a:lstStyle/>
        <a:p>
          <a:endParaRPr lang="zh-CN" altLang="en-US"/>
        </a:p>
      </dgm:t>
    </dgm:pt>
    <dgm:pt modelId="{F5519603-6223-43E6-B8ED-9E6AD91BD76E}" type="pres">
      <dgm:prSet presAssocID="{2BB7F087-A6FA-450F-96C4-470BCF41A077}" presName="childText" presStyleLbl="conFgAcc1" presStyleIdx="1" presStyleCnt="4">
        <dgm:presLayoutVars>
          <dgm:bulletEnabled val="1"/>
        </dgm:presLayoutVars>
      </dgm:prSet>
      <dgm:spPr/>
      <dgm:t>
        <a:bodyPr/>
        <a:lstStyle/>
        <a:p>
          <a:endParaRPr lang="zh-CN" altLang="en-US"/>
        </a:p>
      </dgm:t>
    </dgm:pt>
    <dgm:pt modelId="{0C498627-E4CF-4ECE-AA25-B390F1236178}" type="pres">
      <dgm:prSet presAssocID="{40E5AD8B-66B9-4A13-86CF-FCFD545B4D5A}" presName="spaceBetweenRectangles" presStyleCnt="0"/>
      <dgm:spPr/>
      <dgm:t>
        <a:bodyPr/>
        <a:lstStyle/>
        <a:p>
          <a:endParaRPr lang="zh-CN" altLang="en-US"/>
        </a:p>
      </dgm:t>
    </dgm:pt>
    <dgm:pt modelId="{88E77642-C2EC-42AF-9A19-4A8AA7BF52C0}" type="pres">
      <dgm:prSet presAssocID="{D2D9E61D-D033-4A6F-AE10-F40A66804FB4}" presName="parentLin" presStyleCnt="0"/>
      <dgm:spPr/>
      <dgm:t>
        <a:bodyPr/>
        <a:lstStyle/>
        <a:p>
          <a:endParaRPr lang="zh-CN" altLang="en-US"/>
        </a:p>
      </dgm:t>
    </dgm:pt>
    <dgm:pt modelId="{560EC730-A52F-4F75-941C-9DBDC2F1E304}" type="pres">
      <dgm:prSet presAssocID="{D2D9E61D-D033-4A6F-AE10-F40A66804FB4}" presName="parentLeftMargin" presStyleLbl="node1" presStyleIdx="1" presStyleCnt="4"/>
      <dgm:spPr/>
      <dgm:t>
        <a:bodyPr/>
        <a:lstStyle/>
        <a:p>
          <a:endParaRPr lang="zh-CN" altLang="en-US"/>
        </a:p>
      </dgm:t>
    </dgm:pt>
    <dgm:pt modelId="{51C9E36D-D7CC-4184-A31B-81DB2C185806}" type="pres">
      <dgm:prSet presAssocID="{D2D9E61D-D033-4A6F-AE10-F40A66804FB4}" presName="parentText" presStyleLbl="node1" presStyleIdx="2" presStyleCnt="4" custScaleX="164551" custScaleY="92683">
        <dgm:presLayoutVars>
          <dgm:chMax val="0"/>
          <dgm:bulletEnabled val="1"/>
        </dgm:presLayoutVars>
      </dgm:prSet>
      <dgm:spPr/>
      <dgm:t>
        <a:bodyPr/>
        <a:lstStyle/>
        <a:p>
          <a:endParaRPr lang="zh-CN" altLang="en-US"/>
        </a:p>
      </dgm:t>
    </dgm:pt>
    <dgm:pt modelId="{77601C18-56BE-485D-B333-359A86079FF2}" type="pres">
      <dgm:prSet presAssocID="{D2D9E61D-D033-4A6F-AE10-F40A66804FB4}" presName="negativeSpace" presStyleCnt="0"/>
      <dgm:spPr/>
      <dgm:t>
        <a:bodyPr/>
        <a:lstStyle/>
        <a:p>
          <a:endParaRPr lang="zh-CN" altLang="en-US"/>
        </a:p>
      </dgm:t>
    </dgm:pt>
    <dgm:pt modelId="{23FDF0C8-726D-48B9-80BB-5452458D17F7}" type="pres">
      <dgm:prSet presAssocID="{D2D9E61D-D033-4A6F-AE10-F40A66804FB4}" presName="childText" presStyleLbl="conFgAcc1" presStyleIdx="2" presStyleCnt="4">
        <dgm:presLayoutVars>
          <dgm:bulletEnabled val="1"/>
        </dgm:presLayoutVars>
      </dgm:prSet>
      <dgm:spPr>
        <a:blipFill rotWithShape="0">
          <a:blip xmlns:r="http://schemas.openxmlformats.org/officeDocument/2006/relationships" r:embed="rId1"/>
          <a:stretch>
            <a:fillRect/>
          </a:stretch>
        </a:blipFill>
      </dgm:spPr>
      <dgm:t>
        <a:bodyPr/>
        <a:lstStyle/>
        <a:p>
          <a:endParaRPr lang="zh-CN" altLang="en-US"/>
        </a:p>
      </dgm:t>
    </dgm:pt>
    <dgm:pt modelId="{0B1B57FA-88B4-4338-856D-55C14039EE3E}" type="pres">
      <dgm:prSet presAssocID="{DE9617F0-FFAE-434F-9F06-8E9F8EEA3FAC}" presName="spaceBetweenRectangles" presStyleCnt="0"/>
      <dgm:spPr/>
      <dgm:t>
        <a:bodyPr/>
        <a:lstStyle/>
        <a:p>
          <a:endParaRPr lang="zh-CN" altLang="en-US"/>
        </a:p>
      </dgm:t>
    </dgm:pt>
    <dgm:pt modelId="{DE543095-12D5-4164-A11F-FAD22A663862}" type="pres">
      <dgm:prSet presAssocID="{FC940625-7F8A-4750-A3AD-62B6C3DB41D5}" presName="parentLin" presStyleCnt="0"/>
      <dgm:spPr/>
      <dgm:t>
        <a:bodyPr/>
        <a:lstStyle/>
        <a:p>
          <a:endParaRPr lang="zh-CN" altLang="en-US"/>
        </a:p>
      </dgm:t>
    </dgm:pt>
    <dgm:pt modelId="{0F54DE36-26D1-4256-8C53-12E307789286}" type="pres">
      <dgm:prSet presAssocID="{FC940625-7F8A-4750-A3AD-62B6C3DB41D5}" presName="parentLeftMargin" presStyleLbl="node1" presStyleIdx="2" presStyleCnt="4"/>
      <dgm:spPr/>
      <dgm:t>
        <a:bodyPr/>
        <a:lstStyle/>
        <a:p>
          <a:endParaRPr lang="zh-CN" altLang="en-US"/>
        </a:p>
      </dgm:t>
    </dgm:pt>
    <dgm:pt modelId="{E7565E81-59E7-456F-8415-F2A6B6629AD5}" type="pres">
      <dgm:prSet presAssocID="{FC940625-7F8A-4750-A3AD-62B6C3DB41D5}" presName="parentText" presStyleLbl="node1" presStyleIdx="3" presStyleCnt="4" custScaleX="142857" custScaleY="92683" custLinFactX="23931" custLinFactNeighborX="100000" custLinFactNeighborY="7256">
        <dgm:presLayoutVars>
          <dgm:chMax val="0"/>
          <dgm:bulletEnabled val="1"/>
        </dgm:presLayoutVars>
      </dgm:prSet>
      <dgm:spPr/>
      <dgm:t>
        <a:bodyPr/>
        <a:lstStyle/>
        <a:p>
          <a:endParaRPr lang="zh-CN" altLang="en-US"/>
        </a:p>
      </dgm:t>
    </dgm:pt>
    <dgm:pt modelId="{DC72759D-A287-4054-B321-BCD17AA4C426}" type="pres">
      <dgm:prSet presAssocID="{FC940625-7F8A-4750-A3AD-62B6C3DB41D5}" presName="negativeSpace" presStyleCnt="0"/>
      <dgm:spPr/>
      <dgm:t>
        <a:bodyPr/>
        <a:lstStyle/>
        <a:p>
          <a:endParaRPr lang="zh-CN" altLang="en-US"/>
        </a:p>
      </dgm:t>
    </dgm:pt>
    <dgm:pt modelId="{BD0BCFEA-50C8-49C1-8C81-FC1271C666CA}" type="pres">
      <dgm:prSet presAssocID="{FC940625-7F8A-4750-A3AD-62B6C3DB41D5}" presName="childText" presStyleLbl="conFgAcc1" presStyleIdx="3" presStyleCnt="4">
        <dgm:presLayoutVars>
          <dgm:bulletEnabled val="1"/>
        </dgm:presLayoutVars>
      </dgm:prSet>
      <dgm:spPr>
        <a:blipFill rotWithShape="0">
          <a:blip xmlns:r="http://schemas.openxmlformats.org/officeDocument/2006/relationships" r:embed="rId1"/>
          <a:stretch>
            <a:fillRect/>
          </a:stretch>
        </a:blipFill>
      </dgm:spPr>
      <dgm:t>
        <a:bodyPr/>
        <a:lstStyle/>
        <a:p>
          <a:endParaRPr lang="zh-CN" altLang="en-US"/>
        </a:p>
      </dgm:t>
    </dgm:pt>
  </dgm:ptLst>
  <dgm:cxnLst>
    <dgm:cxn modelId="{A3B59F80-65D9-483A-8148-82EF440318D5}" srcId="{E5654397-A8B5-4479-BD9F-2BE7B527D197}" destId="{D2D9E61D-D033-4A6F-AE10-F40A66804FB4}" srcOrd="2" destOrd="0" parTransId="{D388CF14-0006-4043-8596-B0AD7EF846C5}" sibTransId="{DE9617F0-FFAE-434F-9F06-8E9F8EEA3FAC}"/>
    <dgm:cxn modelId="{64D73DC6-E2F3-4130-928D-39BFE817FD0A}" type="presOf" srcId="{2BB7F087-A6FA-450F-96C4-470BCF41A077}" destId="{5ED79CC5-5E22-4F1D-93AA-290804446981}" srcOrd="0" destOrd="0" presId="urn:microsoft.com/office/officeart/2005/8/layout/list1"/>
    <dgm:cxn modelId="{BAE9463B-36CE-462B-A00E-AF9C4C6FB8CE}" srcId="{E5654397-A8B5-4479-BD9F-2BE7B527D197}" destId="{2BB7F087-A6FA-450F-96C4-470BCF41A077}" srcOrd="1" destOrd="0" parTransId="{C7C1FABE-4A9D-4B94-8A6F-E834B08F3001}" sibTransId="{40E5AD8B-66B9-4A13-86CF-FCFD545B4D5A}"/>
    <dgm:cxn modelId="{9AFC40BC-1CD2-47FD-A88E-CFCC66410FDB}" type="presOf" srcId="{2BB7F087-A6FA-450F-96C4-470BCF41A077}" destId="{DEA8C369-A7FC-4C71-903A-D807DF409210}" srcOrd="1" destOrd="0" presId="urn:microsoft.com/office/officeart/2005/8/layout/list1"/>
    <dgm:cxn modelId="{F4DC448F-0132-4277-9CE4-145A4DCFA7A1}" type="presOf" srcId="{E5C69921-096A-48A9-88B4-904842B24F32}" destId="{0A616909-4263-4FE1-AA78-49C52392E9A4}" srcOrd="1" destOrd="0" presId="urn:microsoft.com/office/officeart/2005/8/layout/list1"/>
    <dgm:cxn modelId="{280A24C4-8E26-44A6-B49F-78F419C3A7E1}" type="presOf" srcId="{E5654397-A8B5-4479-BD9F-2BE7B527D197}" destId="{6BD6CD01-105D-44DB-A1F4-A024629FFAD2}" srcOrd="0" destOrd="0" presId="urn:microsoft.com/office/officeart/2005/8/layout/list1"/>
    <dgm:cxn modelId="{12727194-A8E8-4E35-B2F6-C3AF1B22D355}" type="presOf" srcId="{D2D9E61D-D033-4A6F-AE10-F40A66804FB4}" destId="{560EC730-A52F-4F75-941C-9DBDC2F1E304}" srcOrd="0" destOrd="0" presId="urn:microsoft.com/office/officeart/2005/8/layout/list1"/>
    <dgm:cxn modelId="{902170BD-99B4-4303-831E-D1EDBE94915B}" type="presOf" srcId="{FC940625-7F8A-4750-A3AD-62B6C3DB41D5}" destId="{0F54DE36-26D1-4256-8C53-12E307789286}" srcOrd="0" destOrd="0" presId="urn:microsoft.com/office/officeart/2005/8/layout/list1"/>
    <dgm:cxn modelId="{96E7B73D-3A53-4EC6-8961-B1999612B025}" srcId="{E5654397-A8B5-4479-BD9F-2BE7B527D197}" destId="{FC940625-7F8A-4750-A3AD-62B6C3DB41D5}" srcOrd="3" destOrd="0" parTransId="{36558773-AC85-40D2-8D29-B48F95F79A30}" sibTransId="{3447A121-6381-4475-BEF9-BEAE1BD369DF}"/>
    <dgm:cxn modelId="{AF608DD5-C2E5-4BF4-B9D2-5834EE2F644B}" type="presOf" srcId="{FC940625-7F8A-4750-A3AD-62B6C3DB41D5}" destId="{E7565E81-59E7-456F-8415-F2A6B6629AD5}" srcOrd="1" destOrd="0" presId="urn:microsoft.com/office/officeart/2005/8/layout/list1"/>
    <dgm:cxn modelId="{7C397352-01A9-4EAF-A083-F463F6F5F4B3}" type="presOf" srcId="{E5C69921-096A-48A9-88B4-904842B24F32}" destId="{D51D2F8D-0688-41CC-B3B3-6C7F6FA152D6}" srcOrd="0" destOrd="0" presId="urn:microsoft.com/office/officeart/2005/8/layout/list1"/>
    <dgm:cxn modelId="{0339D8DC-E9D9-4CF4-8939-BB6F562E7750}" type="presOf" srcId="{D2D9E61D-D033-4A6F-AE10-F40A66804FB4}" destId="{51C9E36D-D7CC-4184-A31B-81DB2C185806}" srcOrd="1" destOrd="0" presId="urn:microsoft.com/office/officeart/2005/8/layout/list1"/>
    <dgm:cxn modelId="{024EDD63-72A1-4453-8479-6EB151E0D91F}" srcId="{E5654397-A8B5-4479-BD9F-2BE7B527D197}" destId="{E5C69921-096A-48A9-88B4-904842B24F32}" srcOrd="0" destOrd="0" parTransId="{B202A5B7-8227-49F6-80C0-A5888CDC0DC4}" sibTransId="{D3D5FB39-FE74-4CA9-8815-DFFA2519DCA4}"/>
    <dgm:cxn modelId="{EBA5988E-0464-4224-B18C-331351BA16AB}" type="presParOf" srcId="{6BD6CD01-105D-44DB-A1F4-A024629FFAD2}" destId="{E7C7F99B-93AD-4753-8D40-F640CEB08A91}" srcOrd="0" destOrd="0" presId="urn:microsoft.com/office/officeart/2005/8/layout/list1"/>
    <dgm:cxn modelId="{D07ACCE8-71E8-4A2B-B4AC-B6ED38A5E0FB}" type="presParOf" srcId="{E7C7F99B-93AD-4753-8D40-F640CEB08A91}" destId="{D51D2F8D-0688-41CC-B3B3-6C7F6FA152D6}" srcOrd="0" destOrd="0" presId="urn:microsoft.com/office/officeart/2005/8/layout/list1"/>
    <dgm:cxn modelId="{74B96985-89F4-4DA2-9092-FF418186DC06}" type="presParOf" srcId="{E7C7F99B-93AD-4753-8D40-F640CEB08A91}" destId="{0A616909-4263-4FE1-AA78-49C52392E9A4}" srcOrd="1" destOrd="0" presId="urn:microsoft.com/office/officeart/2005/8/layout/list1"/>
    <dgm:cxn modelId="{5785489D-4724-4068-9FE9-29FF016B2BCF}" type="presParOf" srcId="{6BD6CD01-105D-44DB-A1F4-A024629FFAD2}" destId="{361C8DAC-F7D3-4E8B-932B-AD3628BF00C2}" srcOrd="1" destOrd="0" presId="urn:microsoft.com/office/officeart/2005/8/layout/list1"/>
    <dgm:cxn modelId="{F5116261-A33C-4794-8C71-7D7BBF9DA77D}" type="presParOf" srcId="{6BD6CD01-105D-44DB-A1F4-A024629FFAD2}" destId="{904F710C-D8A0-4F69-B4D2-0A2F37EBC483}" srcOrd="2" destOrd="0" presId="urn:microsoft.com/office/officeart/2005/8/layout/list1"/>
    <dgm:cxn modelId="{4BD1F7AB-6DA9-4A79-AE6C-19BF76279B5F}" type="presParOf" srcId="{6BD6CD01-105D-44DB-A1F4-A024629FFAD2}" destId="{CA1676BE-DEFF-432B-851F-7BC0186A58CE}" srcOrd="3" destOrd="0" presId="urn:microsoft.com/office/officeart/2005/8/layout/list1"/>
    <dgm:cxn modelId="{53729B6B-17FE-4A36-93D3-095E98A65D75}" type="presParOf" srcId="{6BD6CD01-105D-44DB-A1F4-A024629FFAD2}" destId="{056ED77B-F446-4C62-A482-D8C3AFA1295B}" srcOrd="4" destOrd="0" presId="urn:microsoft.com/office/officeart/2005/8/layout/list1"/>
    <dgm:cxn modelId="{A1624496-9AAD-4F14-9E2C-49BEF23138CC}" type="presParOf" srcId="{056ED77B-F446-4C62-A482-D8C3AFA1295B}" destId="{5ED79CC5-5E22-4F1D-93AA-290804446981}" srcOrd="0" destOrd="0" presId="urn:microsoft.com/office/officeart/2005/8/layout/list1"/>
    <dgm:cxn modelId="{3DA26E98-CBB6-4474-8C1A-9163F9042A04}" type="presParOf" srcId="{056ED77B-F446-4C62-A482-D8C3AFA1295B}" destId="{DEA8C369-A7FC-4C71-903A-D807DF409210}" srcOrd="1" destOrd="0" presId="urn:microsoft.com/office/officeart/2005/8/layout/list1"/>
    <dgm:cxn modelId="{72339F9B-1F7A-4C36-8AFE-8152DA7E8E05}" type="presParOf" srcId="{6BD6CD01-105D-44DB-A1F4-A024629FFAD2}" destId="{82B9D8CF-4BB3-477E-9358-5839D4CFE904}" srcOrd="5" destOrd="0" presId="urn:microsoft.com/office/officeart/2005/8/layout/list1"/>
    <dgm:cxn modelId="{62EAF015-2F2F-462D-84AE-A9B4BC990B6B}" type="presParOf" srcId="{6BD6CD01-105D-44DB-A1F4-A024629FFAD2}" destId="{F5519603-6223-43E6-B8ED-9E6AD91BD76E}" srcOrd="6" destOrd="0" presId="urn:microsoft.com/office/officeart/2005/8/layout/list1"/>
    <dgm:cxn modelId="{BA4C57A5-B241-48A8-9131-66C0D2AC3528}" type="presParOf" srcId="{6BD6CD01-105D-44DB-A1F4-A024629FFAD2}" destId="{0C498627-E4CF-4ECE-AA25-B390F1236178}" srcOrd="7" destOrd="0" presId="urn:microsoft.com/office/officeart/2005/8/layout/list1"/>
    <dgm:cxn modelId="{E2E6163E-59E0-4A0B-91CA-8B360104AB9A}" type="presParOf" srcId="{6BD6CD01-105D-44DB-A1F4-A024629FFAD2}" destId="{88E77642-C2EC-42AF-9A19-4A8AA7BF52C0}" srcOrd="8" destOrd="0" presId="urn:microsoft.com/office/officeart/2005/8/layout/list1"/>
    <dgm:cxn modelId="{B142ACDC-A55B-4730-859B-FDB2B25B1F23}" type="presParOf" srcId="{88E77642-C2EC-42AF-9A19-4A8AA7BF52C0}" destId="{560EC730-A52F-4F75-941C-9DBDC2F1E304}" srcOrd="0" destOrd="0" presId="urn:microsoft.com/office/officeart/2005/8/layout/list1"/>
    <dgm:cxn modelId="{86D71764-A32B-49CB-8E23-E8A63C0D87AB}" type="presParOf" srcId="{88E77642-C2EC-42AF-9A19-4A8AA7BF52C0}" destId="{51C9E36D-D7CC-4184-A31B-81DB2C185806}" srcOrd="1" destOrd="0" presId="urn:microsoft.com/office/officeart/2005/8/layout/list1"/>
    <dgm:cxn modelId="{351BB0F7-A5DC-4870-8D8D-6F612398F091}" type="presParOf" srcId="{6BD6CD01-105D-44DB-A1F4-A024629FFAD2}" destId="{77601C18-56BE-485D-B333-359A86079FF2}" srcOrd="9" destOrd="0" presId="urn:microsoft.com/office/officeart/2005/8/layout/list1"/>
    <dgm:cxn modelId="{1D34570D-4A38-4972-8853-D7F9580D730A}" type="presParOf" srcId="{6BD6CD01-105D-44DB-A1F4-A024629FFAD2}" destId="{23FDF0C8-726D-48B9-80BB-5452458D17F7}" srcOrd="10" destOrd="0" presId="urn:microsoft.com/office/officeart/2005/8/layout/list1"/>
    <dgm:cxn modelId="{76636A2C-6907-4044-BF97-59ED1535B9B6}" type="presParOf" srcId="{6BD6CD01-105D-44DB-A1F4-A024629FFAD2}" destId="{0B1B57FA-88B4-4338-856D-55C14039EE3E}" srcOrd="11" destOrd="0" presId="urn:microsoft.com/office/officeart/2005/8/layout/list1"/>
    <dgm:cxn modelId="{D6F09142-333F-4EE3-A91D-B994CCBE41E3}" type="presParOf" srcId="{6BD6CD01-105D-44DB-A1F4-A024629FFAD2}" destId="{DE543095-12D5-4164-A11F-FAD22A663862}" srcOrd="12" destOrd="0" presId="urn:microsoft.com/office/officeart/2005/8/layout/list1"/>
    <dgm:cxn modelId="{E473A0E3-4DCF-4BDE-8ABA-46DB6D290B26}" type="presParOf" srcId="{DE543095-12D5-4164-A11F-FAD22A663862}" destId="{0F54DE36-26D1-4256-8C53-12E307789286}" srcOrd="0" destOrd="0" presId="urn:microsoft.com/office/officeart/2005/8/layout/list1"/>
    <dgm:cxn modelId="{F737C98B-9D77-444B-8174-79CF4C4E5928}" type="presParOf" srcId="{DE543095-12D5-4164-A11F-FAD22A663862}" destId="{E7565E81-59E7-456F-8415-F2A6B6629AD5}" srcOrd="1" destOrd="0" presId="urn:microsoft.com/office/officeart/2005/8/layout/list1"/>
    <dgm:cxn modelId="{71EFD08B-8303-4CDC-8E47-E73DDAAADD1D}" type="presParOf" srcId="{6BD6CD01-105D-44DB-A1F4-A024629FFAD2}" destId="{DC72759D-A287-4054-B321-BCD17AA4C426}" srcOrd="13" destOrd="0" presId="urn:microsoft.com/office/officeart/2005/8/layout/list1"/>
    <dgm:cxn modelId="{7AAB5D80-85D3-42CA-AF75-35AE65B87ACB}" type="presParOf" srcId="{6BD6CD01-105D-44DB-A1F4-A024629FFAD2}" destId="{BD0BCFEA-50C8-49C1-8C81-FC1271C666CA}" srcOrd="14" destOrd="0" presId="urn:microsoft.com/office/officeart/2005/8/layout/list1"/>
  </dgm:cxnLst>
  <dgm:bg>
    <a:noFill/>
  </dgm:bg>
  <dgm:whole>
    <a:ln w="25400"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F710C-D8A0-4F69-B4D2-0A2F37EBC483}">
      <dsp:nvSpPr>
        <dsp:cNvPr id="0" name=""/>
        <dsp:cNvSpPr/>
      </dsp:nvSpPr>
      <dsp:spPr>
        <a:xfrm>
          <a:off x="0" y="151530"/>
          <a:ext cx="7632848"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A616909-4263-4FE1-AA78-49C52392E9A4}">
      <dsp:nvSpPr>
        <dsp:cNvPr id="0" name=""/>
        <dsp:cNvSpPr/>
      </dsp:nvSpPr>
      <dsp:spPr>
        <a:xfrm>
          <a:off x="377915" y="25132"/>
          <a:ext cx="7247571" cy="71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52" tIns="0" rIns="201952" bIns="0" numCol="1" spcCol="1270" anchor="ctr" anchorCtr="0">
          <a:noAutofit/>
        </a:bodyPr>
        <a:lstStyle/>
        <a:p>
          <a:pPr lvl="0" algn="l" defTabSz="1155700">
            <a:lnSpc>
              <a:spcPct val="90000"/>
            </a:lnSpc>
            <a:spcBef>
              <a:spcPct val="0"/>
            </a:spcBef>
            <a:spcAft>
              <a:spcPct val="35000"/>
            </a:spcAft>
          </a:pPr>
          <a:r>
            <a:rPr kumimoji="1" lang="en-US" altLang="zh-CN" sz="2600" b="0" i="0" u="none" strike="noStrike" kern="1200" cap="none" spc="0" normalizeH="0" baseline="0" noProof="0" dirty="0" smtClean="0">
              <a:ln/>
              <a:effectLst/>
              <a:uLnTx/>
              <a:uFillTx/>
              <a:latin typeface="微软雅黑" pitchFamily="34" charset="-122"/>
              <a:ea typeface="微软雅黑" pitchFamily="34" charset="-122"/>
              <a:cs typeface="+mj-cs"/>
            </a:rPr>
            <a:t>3.1 </a:t>
          </a:r>
          <a:r>
            <a:rPr kumimoji="1" lang="zh-CN" altLang="en-US" sz="2600" b="0" i="0" u="none" strike="noStrike" kern="1200" cap="none" spc="0" normalizeH="0" baseline="0" noProof="0" dirty="0" smtClean="0">
              <a:ln/>
              <a:effectLst/>
              <a:uLnTx/>
              <a:uFillTx/>
              <a:latin typeface="微软雅黑" pitchFamily="34" charset="-122"/>
              <a:ea typeface="微软雅黑" pitchFamily="34" charset="-122"/>
              <a:cs typeface="+mj-cs"/>
            </a:rPr>
            <a:t>眼睛</a:t>
          </a:r>
          <a:endParaRPr lang="zh-CN" altLang="en-US" sz="2600" b="0" kern="1200" baseline="0" dirty="0">
            <a:latin typeface="微软雅黑" pitchFamily="34" charset="-122"/>
            <a:ea typeface="微软雅黑" pitchFamily="34" charset="-122"/>
          </a:endParaRPr>
        </a:p>
      </dsp:txBody>
      <dsp:txXfrm>
        <a:off x="412641" y="59858"/>
        <a:ext cx="7178119" cy="641908"/>
      </dsp:txXfrm>
    </dsp:sp>
    <dsp:sp modelId="{F5519603-6223-43E6-B8ED-9E6AD91BD76E}">
      <dsp:nvSpPr>
        <dsp:cNvPr id="0" name=""/>
        <dsp:cNvSpPr/>
      </dsp:nvSpPr>
      <dsp:spPr>
        <a:xfrm>
          <a:off x="0" y="1475933"/>
          <a:ext cx="7632848"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EA8C369-A7FC-4C71-903A-D807DF409210}">
      <dsp:nvSpPr>
        <dsp:cNvPr id="0" name=""/>
        <dsp:cNvSpPr/>
      </dsp:nvSpPr>
      <dsp:spPr>
        <a:xfrm>
          <a:off x="377542" y="1148332"/>
          <a:ext cx="7248827" cy="71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52" tIns="0" rIns="201952" bIns="0" numCol="1" spcCol="1270" anchor="ctr" anchorCtr="0">
          <a:noAutofit/>
        </a:bodyPr>
        <a:lstStyle/>
        <a:p>
          <a:pPr lvl="0" algn="l" defTabSz="1155700">
            <a:lnSpc>
              <a:spcPct val="90000"/>
            </a:lnSpc>
            <a:spcBef>
              <a:spcPct val="0"/>
            </a:spcBef>
            <a:spcAft>
              <a:spcPct val="35000"/>
            </a:spcAft>
          </a:pPr>
          <a:r>
            <a:rPr kumimoji="1" lang="en-US" altLang="zh-CN" sz="2600" b="0" i="0" u="none" strike="noStrike" kern="1200" cap="none" spc="0" normalizeH="0" baseline="0" noProof="0" dirty="0" smtClean="0">
              <a:ln/>
              <a:effectLst/>
              <a:uLnTx/>
              <a:uFillTx/>
              <a:latin typeface="微软雅黑" pitchFamily="34" charset="-122"/>
              <a:ea typeface="微软雅黑" pitchFamily="34" charset="-122"/>
              <a:cs typeface="+mj-cs"/>
            </a:rPr>
            <a:t>3.2 </a:t>
          </a:r>
          <a:r>
            <a:rPr kumimoji="1" lang="zh-CN" altLang="en-US" sz="2600" b="0" i="0" u="none" strike="noStrike" kern="1200" cap="none" spc="0" normalizeH="0" baseline="0" noProof="0" dirty="0" smtClean="0">
              <a:ln/>
              <a:effectLst/>
              <a:uLnTx/>
              <a:uFillTx/>
              <a:latin typeface="微软雅黑" pitchFamily="34" charset="-122"/>
              <a:ea typeface="微软雅黑" pitchFamily="34" charset="-122"/>
              <a:cs typeface="+mj-cs"/>
            </a:rPr>
            <a:t>放大镜</a:t>
          </a:r>
          <a:endParaRPr kumimoji="1" lang="zh-CN" altLang="en-US" sz="2600" b="0" i="0" u="none" strike="noStrike" kern="1200" cap="none" spc="0" normalizeH="0" baseline="0" dirty="0">
            <a:ln/>
            <a:effectLst/>
            <a:uLnTx/>
            <a:uFillTx/>
            <a:latin typeface="微软雅黑" pitchFamily="34" charset="-122"/>
            <a:ea typeface="微软雅黑" pitchFamily="34" charset="-122"/>
            <a:cs typeface="+mj-cs"/>
          </a:endParaRPr>
        </a:p>
      </dsp:txBody>
      <dsp:txXfrm>
        <a:off x="412268" y="1183058"/>
        <a:ext cx="7179375" cy="641908"/>
      </dsp:txXfrm>
    </dsp:sp>
    <dsp:sp modelId="{23FDF0C8-726D-48B9-80BB-5452458D17F7}">
      <dsp:nvSpPr>
        <dsp:cNvPr id="0" name=""/>
        <dsp:cNvSpPr/>
      </dsp:nvSpPr>
      <dsp:spPr>
        <a:xfrm>
          <a:off x="0" y="2599134"/>
          <a:ext cx="7632848" cy="655200"/>
        </a:xfrm>
        <a:prstGeom prst="rect">
          <a:avLst/>
        </a:prstGeom>
        <a:blipFill rotWithShape="0">
          <a:blip xmlns:r="http://schemas.openxmlformats.org/officeDocument/2006/relationships" r:embed="rId1"/>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1C9E36D-D7CC-4184-A31B-81DB2C185806}">
      <dsp:nvSpPr>
        <dsp:cNvPr id="0" name=""/>
        <dsp:cNvSpPr/>
      </dsp:nvSpPr>
      <dsp:spPr>
        <a:xfrm>
          <a:off x="317538" y="2271533"/>
          <a:ext cx="7315176" cy="71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52" tIns="0" rIns="201952" bIns="0" numCol="1" spcCol="1270" anchor="ctr" anchorCtr="0">
          <a:noAutofit/>
        </a:bodyPr>
        <a:lstStyle/>
        <a:p>
          <a:pPr lvl="0" algn="l" defTabSz="1155700">
            <a:lnSpc>
              <a:spcPct val="90000"/>
            </a:lnSpc>
            <a:spcBef>
              <a:spcPct val="0"/>
            </a:spcBef>
            <a:spcAft>
              <a:spcPct val="35000"/>
            </a:spcAft>
          </a:pPr>
          <a:r>
            <a:rPr kumimoji="1" lang="en-US" altLang="zh-CN" sz="2600" b="0" i="0" u="none" strike="noStrike" kern="1200" cap="none" spc="0" normalizeH="0" baseline="0" noProof="0" dirty="0" smtClean="0">
              <a:ln/>
              <a:effectLst/>
              <a:uLnTx/>
              <a:uFillTx/>
              <a:latin typeface="微软雅黑" pitchFamily="34" charset="-122"/>
              <a:ea typeface="微软雅黑" pitchFamily="34" charset="-122"/>
              <a:cs typeface="+mj-cs"/>
            </a:rPr>
            <a:t>3.3 </a:t>
          </a:r>
          <a:r>
            <a:rPr kumimoji="1" lang="zh-CN" altLang="en-US" sz="2600" b="0" i="0" u="none" strike="noStrike" kern="1200" cap="none" spc="0" normalizeH="0" baseline="0" noProof="0" dirty="0" smtClean="0">
              <a:ln/>
              <a:effectLst/>
              <a:uLnTx/>
              <a:uFillTx/>
              <a:latin typeface="微软雅黑" pitchFamily="34" charset="-122"/>
              <a:ea typeface="微软雅黑" pitchFamily="34" charset="-122"/>
              <a:cs typeface="+mj-cs"/>
            </a:rPr>
            <a:t>显微镜</a:t>
          </a:r>
          <a:endParaRPr kumimoji="1" lang="zh-CN" altLang="en-US" sz="2600" b="0" i="0" u="none" strike="noStrike" kern="1200" cap="none" spc="0" normalizeH="0" baseline="0" dirty="0">
            <a:ln/>
            <a:effectLst/>
            <a:uLnTx/>
            <a:uFillTx/>
            <a:latin typeface="微软雅黑" pitchFamily="34" charset="-122"/>
            <a:ea typeface="微软雅黑" pitchFamily="34" charset="-122"/>
            <a:cs typeface="+mj-cs"/>
          </a:endParaRPr>
        </a:p>
      </dsp:txBody>
      <dsp:txXfrm>
        <a:off x="352264" y="2306259"/>
        <a:ext cx="7245724" cy="641908"/>
      </dsp:txXfrm>
    </dsp:sp>
    <dsp:sp modelId="{BD0BCFEA-50C8-49C1-8C81-FC1271C666CA}">
      <dsp:nvSpPr>
        <dsp:cNvPr id="0" name=""/>
        <dsp:cNvSpPr/>
      </dsp:nvSpPr>
      <dsp:spPr>
        <a:xfrm>
          <a:off x="0" y="3722334"/>
          <a:ext cx="7632848" cy="655200"/>
        </a:xfrm>
        <a:prstGeom prst="rect">
          <a:avLst/>
        </a:prstGeom>
        <a:blipFill rotWithShape="0">
          <a:blip xmlns:r="http://schemas.openxmlformats.org/officeDocument/2006/relationships" r:embed="rId1"/>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7565E81-59E7-456F-8415-F2A6B6629AD5}">
      <dsp:nvSpPr>
        <dsp:cNvPr id="0" name=""/>
        <dsp:cNvSpPr/>
      </dsp:nvSpPr>
      <dsp:spPr>
        <a:xfrm>
          <a:off x="365250" y="3450425"/>
          <a:ext cx="7267597" cy="71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52" tIns="0" rIns="201952" bIns="0" numCol="1" spcCol="1270" anchor="ctr" anchorCtr="0">
          <a:noAutofit/>
        </a:bodyPr>
        <a:lstStyle/>
        <a:p>
          <a:pPr lvl="0" algn="l" defTabSz="1066800">
            <a:lnSpc>
              <a:spcPct val="90000"/>
            </a:lnSpc>
            <a:spcBef>
              <a:spcPct val="0"/>
            </a:spcBef>
            <a:spcAft>
              <a:spcPct val="35000"/>
            </a:spcAft>
          </a:pPr>
          <a:r>
            <a:rPr kumimoji="1" lang="en-US" altLang="zh-CN" sz="2400" b="0" i="0" u="none" strike="noStrike" kern="1200" cap="none" spc="0" normalizeH="0" baseline="0" dirty="0" smtClean="0">
              <a:ln/>
              <a:effectLst/>
              <a:uLnTx/>
              <a:uFillTx/>
              <a:latin typeface="微软雅黑" pitchFamily="34" charset="-122"/>
              <a:ea typeface="微软雅黑" pitchFamily="34" charset="-122"/>
              <a:cs typeface="+mj-cs"/>
            </a:rPr>
            <a:t>3.4 </a:t>
          </a:r>
          <a:r>
            <a:rPr kumimoji="1" lang="zh-CN" altLang="en-US" sz="2400" b="0" i="0" u="none" strike="noStrike" kern="1200" cap="none" spc="0" normalizeH="0" baseline="0" dirty="0" smtClean="0">
              <a:ln/>
              <a:effectLst/>
              <a:uLnTx/>
              <a:uFillTx/>
              <a:latin typeface="微软雅黑" pitchFamily="34" charset="-122"/>
              <a:ea typeface="微软雅黑" pitchFamily="34" charset="-122"/>
              <a:cs typeface="+mj-cs"/>
            </a:rPr>
            <a:t>望远镜</a:t>
          </a:r>
          <a:endParaRPr kumimoji="1" lang="zh-CN" altLang="en-US" sz="2400" b="0" i="0" u="none" strike="noStrike" kern="1200" cap="none" spc="0" normalizeH="0" baseline="0" dirty="0">
            <a:ln/>
            <a:effectLst/>
            <a:uLnTx/>
            <a:uFillTx/>
            <a:latin typeface="微软雅黑" pitchFamily="34" charset="-122"/>
            <a:ea typeface="微软雅黑" pitchFamily="34" charset="-122"/>
            <a:cs typeface="+mj-cs"/>
          </a:endParaRPr>
        </a:p>
      </dsp:txBody>
      <dsp:txXfrm>
        <a:off x="399976" y="3485151"/>
        <a:ext cx="7198145" cy="64190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9A9A4-B994-4798-A4A8-6E83E7D3CC16}" type="datetimeFigureOut">
              <a:rPr lang="zh-CN" altLang="en-US" smtClean="0"/>
              <a:t>2022/4/25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760AA3-E94D-49F5-A40C-55AACE2149F9}" type="slidenum">
              <a:rPr lang="zh-CN" altLang="en-US" smtClean="0"/>
              <a:t>‹#›</a:t>
            </a:fld>
            <a:endParaRPr lang="zh-CN" altLang="en-US"/>
          </a:p>
        </p:txBody>
      </p:sp>
    </p:spTree>
    <p:extLst>
      <p:ext uri="{BB962C8B-B14F-4D97-AF65-F5344CB8AC3E}">
        <p14:creationId xmlns:p14="http://schemas.microsoft.com/office/powerpoint/2010/main" val="3237242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人眼除了随物体改变而调节水晶体的曲率以外，还能在不同明暗条件下工作。眼睛对不同的亮度条件有适应能力，这种能力称为眼睛的适应调节。</a:t>
            </a:r>
          </a:p>
          <a:p>
            <a:endParaRPr lang="zh-CN" altLang="en-US" dirty="0"/>
          </a:p>
        </p:txBody>
      </p:sp>
      <p:sp>
        <p:nvSpPr>
          <p:cNvPr id="4" name="灯片编号占位符 3"/>
          <p:cNvSpPr>
            <a:spLocks noGrp="1"/>
          </p:cNvSpPr>
          <p:nvPr>
            <p:ph type="sldNum" sz="quarter" idx="10"/>
          </p:nvPr>
        </p:nvSpPr>
        <p:spPr/>
        <p:txBody>
          <a:bodyPr/>
          <a:lstStyle/>
          <a:p>
            <a:fld id="{DA760AA3-E94D-49F5-A40C-55AACE2149F9}" type="slidenum">
              <a:rPr lang="zh-CN" altLang="en-US" smtClean="0"/>
              <a:t>8</a:t>
            </a:fld>
            <a:endParaRPr lang="zh-CN" altLang="en-US"/>
          </a:p>
        </p:txBody>
      </p:sp>
    </p:spTree>
    <p:extLst>
      <p:ext uri="{BB962C8B-B14F-4D97-AF65-F5344CB8AC3E}">
        <p14:creationId xmlns:p14="http://schemas.microsoft.com/office/powerpoint/2010/main" val="329890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297758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2117832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3269205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grpSp>
        <p:nvGrpSpPr>
          <p:cNvPr id="26" name="组合 25"/>
          <p:cNvGrpSpPr/>
          <p:nvPr userDrawn="1"/>
        </p:nvGrpSpPr>
        <p:grpSpPr>
          <a:xfrm>
            <a:off x="127000" y="76200"/>
            <a:ext cx="8542338" cy="1052513"/>
            <a:chOff x="127000" y="76200"/>
            <a:chExt cx="8542338" cy="1052513"/>
          </a:xfrm>
        </p:grpSpPr>
        <p:sp>
          <p:nvSpPr>
            <p:cNvPr id="27" name="Rectangle 7"/>
            <p:cNvSpPr>
              <a:spLocks noChangeArrowheads="1"/>
            </p:cNvSpPr>
            <p:nvPr/>
          </p:nvSpPr>
          <p:spPr bwMode="ltGray">
            <a:xfrm>
              <a:off x="417513" y="1841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28" name="Rectangle 8"/>
            <p:cNvSpPr>
              <a:spLocks noChangeArrowheads="1"/>
            </p:cNvSpPr>
            <p:nvPr/>
          </p:nvSpPr>
          <p:spPr bwMode="ltGray">
            <a:xfrm>
              <a:off x="800100" y="1841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29" name="Rectangle 9"/>
            <p:cNvSpPr>
              <a:spLocks noChangeArrowheads="1"/>
            </p:cNvSpPr>
            <p:nvPr/>
          </p:nvSpPr>
          <p:spPr bwMode="ltGray">
            <a:xfrm>
              <a:off x="541338" y="6064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0" name="Rectangle 10"/>
            <p:cNvSpPr>
              <a:spLocks noChangeArrowheads="1"/>
            </p:cNvSpPr>
            <p:nvPr/>
          </p:nvSpPr>
          <p:spPr bwMode="ltGray">
            <a:xfrm>
              <a:off x="911225" y="6064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1" name="Rectangle 11"/>
            <p:cNvSpPr>
              <a:spLocks noChangeArrowheads="1"/>
            </p:cNvSpPr>
            <p:nvPr/>
          </p:nvSpPr>
          <p:spPr bwMode="ltGray">
            <a:xfrm>
              <a:off x="127000" y="5334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2" name="Rectangle 12"/>
            <p:cNvSpPr>
              <a:spLocks noChangeArrowheads="1"/>
            </p:cNvSpPr>
            <p:nvPr/>
          </p:nvSpPr>
          <p:spPr bwMode="gray">
            <a:xfrm>
              <a:off x="762000" y="76200"/>
              <a:ext cx="31750" cy="1052513"/>
            </a:xfrm>
            <a:prstGeom prst="rect">
              <a:avLst/>
            </a:prstGeom>
            <a:gradFill rotWithShape="0">
              <a:gsLst>
                <a:gs pos="0">
                  <a:srgbClr val="FF0000"/>
                </a:gs>
                <a:gs pos="100000">
                  <a:srgbClr val="FFC9C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3" name="Rectangle 13"/>
            <p:cNvSpPr>
              <a:spLocks noChangeArrowheads="1"/>
            </p:cNvSpPr>
            <p:nvPr/>
          </p:nvSpPr>
          <p:spPr bwMode="gray">
            <a:xfrm>
              <a:off x="442913" y="866775"/>
              <a:ext cx="8226425" cy="31750"/>
            </a:xfrm>
            <a:prstGeom prst="rect">
              <a:avLst/>
            </a:prstGeom>
            <a:gradFill rotWithShape="0">
              <a:gsLst>
                <a:gs pos="0">
                  <a:srgbClr val="3366FF"/>
                </a:gs>
                <a:gs pos="100000">
                  <a:srgbClr val="A2B9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4" name="Rectangle 14"/>
            <p:cNvSpPr>
              <a:spLocks noChangeArrowheads="1"/>
            </p:cNvSpPr>
            <p:nvPr/>
          </p:nvSpPr>
          <p:spPr bwMode="ltGray">
            <a:xfrm>
              <a:off x="417513" y="184150"/>
              <a:ext cx="438150" cy="4746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5" name="Rectangle 15"/>
            <p:cNvSpPr>
              <a:spLocks noChangeArrowheads="1"/>
            </p:cNvSpPr>
            <p:nvPr/>
          </p:nvSpPr>
          <p:spPr bwMode="ltGray">
            <a:xfrm>
              <a:off x="800100" y="184150"/>
              <a:ext cx="328613" cy="474663"/>
            </a:xfrm>
            <a:prstGeom prst="rect">
              <a:avLst/>
            </a:prstGeom>
            <a:gradFill rotWithShape="0">
              <a:gsLst>
                <a:gs pos="0">
                  <a:srgbClr val="FFC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6" name="Rectangle 16"/>
            <p:cNvSpPr>
              <a:spLocks noChangeArrowheads="1"/>
            </p:cNvSpPr>
            <p:nvPr/>
          </p:nvSpPr>
          <p:spPr bwMode="ltGray">
            <a:xfrm>
              <a:off x="541338" y="6064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7" name="Rectangle 17"/>
            <p:cNvSpPr>
              <a:spLocks noChangeArrowheads="1"/>
            </p:cNvSpPr>
            <p:nvPr/>
          </p:nvSpPr>
          <p:spPr bwMode="ltGray">
            <a:xfrm>
              <a:off x="911225" y="6064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8" name="Rectangle 18"/>
            <p:cNvSpPr>
              <a:spLocks noChangeArrowheads="1"/>
            </p:cNvSpPr>
            <p:nvPr/>
          </p:nvSpPr>
          <p:spPr bwMode="ltGray">
            <a:xfrm>
              <a:off x="127000" y="533400"/>
              <a:ext cx="560388" cy="422275"/>
            </a:xfrm>
            <a:prstGeom prst="rect">
              <a:avLst/>
            </a:prstGeom>
            <a:gradFill>
              <a:gsLst>
                <a:gs pos="0">
                  <a:srgbClr val="FFF200"/>
                </a:gs>
                <a:gs pos="45000">
                  <a:srgbClr val="FF7A00"/>
                </a:gs>
                <a:gs pos="70000">
                  <a:srgbClr val="FF0300"/>
                </a:gs>
                <a:gs pos="100000">
                  <a:srgbClr val="4D0808"/>
                </a:gs>
              </a:gsLst>
              <a:lin ang="189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9" name="Rectangle 19"/>
            <p:cNvSpPr>
              <a:spLocks noChangeArrowheads="1"/>
            </p:cNvSpPr>
            <p:nvPr/>
          </p:nvSpPr>
          <p:spPr bwMode="gray">
            <a:xfrm>
              <a:off x="762000" y="76200"/>
              <a:ext cx="31750" cy="1052513"/>
            </a:xfrm>
            <a:prstGeom prst="rect">
              <a:avLst/>
            </a:prstGeom>
            <a:gradFill rotWithShape="0">
              <a:gsLst>
                <a:gs pos="0">
                  <a:srgbClr val="FF0000"/>
                </a:gs>
                <a:gs pos="100000">
                  <a:srgbClr val="FFC9C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40" name="Rectangle 20"/>
            <p:cNvSpPr>
              <a:spLocks noChangeArrowheads="1"/>
            </p:cNvSpPr>
            <p:nvPr/>
          </p:nvSpPr>
          <p:spPr bwMode="gray">
            <a:xfrm>
              <a:off x="442913" y="866775"/>
              <a:ext cx="8226425" cy="31750"/>
            </a:xfrm>
            <a:prstGeom prst="rect">
              <a:avLst/>
            </a:prstGeom>
            <a:gradFill rotWithShape="0">
              <a:gsLst>
                <a:gs pos="0">
                  <a:srgbClr val="3366FF"/>
                </a:gs>
                <a:gs pos="100000">
                  <a:srgbClr val="A2B9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grpSp>
    </p:spTree>
    <p:extLst>
      <p:ext uri="{BB962C8B-B14F-4D97-AF65-F5344CB8AC3E}">
        <p14:creationId xmlns:p14="http://schemas.microsoft.com/office/powerpoint/2010/main" val="96377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232843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CF2447F-C214-4A37-A1CB-B2824AB6673E}" type="datetimeFigureOut">
              <a:rPr lang="zh-CN" altLang="en-US" smtClean="0"/>
              <a:t>2022/4/25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3370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CF2447F-C214-4A37-A1CB-B2824AB6673E}" type="datetimeFigureOut">
              <a:rPr lang="zh-CN" altLang="en-US" smtClean="0"/>
              <a:t>2022/4/25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21593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CF2447F-C214-4A37-A1CB-B2824AB6673E}" type="datetimeFigureOut">
              <a:rPr lang="zh-CN" altLang="en-US" smtClean="0"/>
              <a:t>2022/4/25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19422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F2447F-C214-4A37-A1CB-B2824AB6673E}" type="datetimeFigureOut">
              <a:rPr lang="zh-CN" altLang="en-US" smtClean="0"/>
              <a:t>2022/4/25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22769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CF2447F-C214-4A37-A1CB-B2824AB6673E}" type="datetimeFigureOut">
              <a:rPr lang="zh-CN" altLang="en-US" smtClean="0"/>
              <a:t>2022/4/25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29351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CF2447F-C214-4A37-A1CB-B2824AB6673E}" type="datetimeFigureOut">
              <a:rPr lang="zh-CN" altLang="en-US" smtClean="0"/>
              <a:t>2022/4/25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29730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2447F-C214-4A37-A1CB-B2824AB6673E}" type="datetimeFigureOut">
              <a:rPr lang="zh-CN" altLang="en-US" smtClean="0"/>
              <a:t>2022/4/25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25285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5.png"/><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7.bin"/><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image" Target="../media/image20.wmf"/><Relationship Id="rId5" Type="http://schemas.openxmlformats.org/officeDocument/2006/relationships/oleObject" Target="../embeddings/oleObject8.bin"/><Relationship Id="rId10" Type="http://schemas.openxmlformats.org/officeDocument/2006/relationships/oleObject" Target="../embeddings/oleObject10.bin"/><Relationship Id="rId4" Type="http://schemas.openxmlformats.org/officeDocument/2006/relationships/image" Target="../media/image17.wmf"/><Relationship Id="rId9"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4.wmf"/><Relationship Id="rId5" Type="http://schemas.openxmlformats.org/officeDocument/2006/relationships/oleObject" Target="../embeddings/oleObject14.bin"/><Relationship Id="rId4" Type="http://schemas.openxmlformats.org/officeDocument/2006/relationships/image" Target="../media/image33.wmf"/></Relationships>
</file>

<file path=ppt/slides/_rels/slide2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16.bin"/><Relationship Id="rId4" Type="http://schemas.openxmlformats.org/officeDocument/2006/relationships/image" Target="../media/image36.wmf"/><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39.wmf"/><Relationship Id="rId4"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71600" y="44625"/>
            <a:ext cx="7488832" cy="93610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smtClean="0">
                <a:solidFill>
                  <a:srgbClr val="0066FF"/>
                </a:solidFill>
                <a:latin typeface="黑体" panose="02010609060101010101" pitchFamily="49" charset="-122"/>
                <a:ea typeface="黑体" panose="02010609060101010101" pitchFamily="49" charset="-122"/>
              </a:rPr>
              <a:t>第</a:t>
            </a:r>
            <a:r>
              <a:rPr lang="en-US" altLang="zh-CN" dirty="0" smtClean="0">
                <a:solidFill>
                  <a:srgbClr val="0066FF"/>
                </a:solidFill>
                <a:latin typeface="黑体" panose="02010609060101010101" pitchFamily="49" charset="-122"/>
                <a:ea typeface="黑体" panose="02010609060101010101" pitchFamily="49" charset="-122"/>
              </a:rPr>
              <a:t>3</a:t>
            </a:r>
            <a:r>
              <a:rPr lang="zh-CN" altLang="en-US" dirty="0" smtClean="0">
                <a:solidFill>
                  <a:srgbClr val="0066FF"/>
                </a:solidFill>
                <a:latin typeface="黑体" panose="02010609060101010101" pitchFamily="49" charset="-122"/>
                <a:ea typeface="黑体" panose="02010609060101010101" pitchFamily="49" charset="-122"/>
              </a:rPr>
              <a:t>章 光学仪器的基本原理</a:t>
            </a:r>
          </a:p>
        </p:txBody>
      </p:sp>
      <p:graphicFrame>
        <p:nvGraphicFramePr>
          <p:cNvPr id="7" name="图示 6"/>
          <p:cNvGraphicFramePr/>
          <p:nvPr>
            <p:extLst>
              <p:ext uri="{D42A27DB-BD31-4B8C-83A1-F6EECF244321}">
                <p14:modId xmlns:p14="http://schemas.microsoft.com/office/powerpoint/2010/main" val="2087625485"/>
              </p:ext>
            </p:extLst>
          </p:nvPr>
        </p:nvGraphicFramePr>
        <p:xfrm>
          <a:off x="755576" y="1268760"/>
          <a:ext cx="7632848"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4696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71599" y="908720"/>
            <a:ext cx="5207843" cy="46166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rPr>
              <a:t>②</a:t>
            </a:r>
            <a:r>
              <a:rPr lang="zh-CN" altLang="en-US" sz="2400" dirty="0" smtClean="0">
                <a:latin typeface="黑体" panose="02010609060101010101" pitchFamily="49" charset="-122"/>
                <a:ea typeface="黑体" panose="02010609060101010101" pitchFamily="49" charset="-122"/>
              </a:rPr>
              <a:t>近视眼（</a:t>
            </a:r>
            <a:r>
              <a:rPr lang="zh-CN" altLang="en-US" sz="2400" dirty="0" smtClean="0">
                <a:solidFill>
                  <a:srgbClr val="00B0F0"/>
                </a:solidFill>
                <a:latin typeface="黑体" panose="02010609060101010101" pitchFamily="49" charset="-122"/>
                <a:ea typeface="黑体" panose="02010609060101010101" pitchFamily="49" charset="-122"/>
              </a:rPr>
              <a:t>远点位于眼前有限距离</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4" name="矩形 3"/>
          <p:cNvSpPr/>
          <p:nvPr/>
        </p:nvSpPr>
        <p:spPr>
          <a:xfrm>
            <a:off x="1013252" y="1412776"/>
            <a:ext cx="7488832" cy="830997"/>
          </a:xfrm>
          <a:prstGeom prst="rect">
            <a:avLst/>
          </a:prstGeom>
        </p:spPr>
        <p:txBody>
          <a:bodyPr wrap="square">
            <a:spAutoFit/>
          </a:bodyPr>
          <a:lstStyle/>
          <a:p>
            <a:pPr marL="342900" indent="-342900">
              <a:buClr>
                <a:srgbClr val="0066FF"/>
              </a:buClr>
              <a:buFont typeface="Wingdings" panose="05000000000000000000" pitchFamily="2" charset="2"/>
              <a:buChar char="u"/>
            </a:pPr>
            <a:r>
              <a:rPr lang="zh-CN" altLang="en-US" sz="2400" dirty="0">
                <a:solidFill>
                  <a:srgbClr val="0066FF"/>
                </a:solidFill>
                <a:latin typeface="黑体" panose="02010609060101010101" pitchFamily="49" charset="-122"/>
                <a:ea typeface="黑体" panose="02010609060101010101" pitchFamily="49" charset="-122"/>
              </a:rPr>
              <a:t>近视眼：</a:t>
            </a:r>
            <a:r>
              <a:rPr lang="zh-CN" altLang="en-US" sz="2400" dirty="0">
                <a:solidFill>
                  <a:srgbClr val="C00000"/>
                </a:solidFill>
                <a:latin typeface="黑体" panose="02010609060101010101" pitchFamily="49" charset="-122"/>
                <a:ea typeface="黑体" panose="02010609060101010101" pitchFamily="49" charset="-122"/>
              </a:rPr>
              <a:t>远点位于眼前有限</a:t>
            </a:r>
            <a:r>
              <a:rPr lang="zh-CN" altLang="en-US" sz="2400" dirty="0" smtClean="0">
                <a:solidFill>
                  <a:srgbClr val="C00000"/>
                </a:solidFill>
                <a:latin typeface="黑体" panose="02010609060101010101" pitchFamily="49" charset="-122"/>
                <a:ea typeface="黑体" panose="02010609060101010101" pitchFamily="49" charset="-122"/>
              </a:rPr>
              <a:t>距离眼睛</a:t>
            </a:r>
            <a:r>
              <a:rPr lang="zh-CN" altLang="en-US" sz="2400" dirty="0">
                <a:solidFill>
                  <a:srgbClr val="C00000"/>
                </a:solidFill>
                <a:latin typeface="黑体" panose="02010609060101010101" pitchFamily="49" charset="-122"/>
                <a:ea typeface="黑体" panose="02010609060101010101" pitchFamily="49" charset="-122"/>
              </a:rPr>
              <a:t>放松时，∞</a:t>
            </a:r>
            <a:r>
              <a:rPr lang="zh-CN" altLang="en-US" sz="2400" dirty="0" smtClean="0">
                <a:solidFill>
                  <a:srgbClr val="C00000"/>
                </a:solidFill>
                <a:latin typeface="黑体" panose="02010609060101010101" pitchFamily="49" charset="-122"/>
                <a:ea typeface="黑体" panose="02010609060101010101" pitchFamily="49" charset="-122"/>
              </a:rPr>
              <a:t>远</a:t>
            </a:r>
            <a:endParaRPr lang="en-US" altLang="zh-CN" sz="2400" dirty="0" smtClean="0">
              <a:solidFill>
                <a:srgbClr val="C00000"/>
              </a:solidFill>
              <a:latin typeface="黑体" panose="02010609060101010101" pitchFamily="49" charset="-122"/>
              <a:ea typeface="黑体" panose="02010609060101010101" pitchFamily="49" charset="-122"/>
            </a:endParaRPr>
          </a:p>
          <a:p>
            <a:pPr>
              <a:buClr>
                <a:srgbClr val="0066FF"/>
              </a:buClr>
            </a:pPr>
            <a:r>
              <a:rPr lang="en-US" altLang="zh-CN" sz="2400" dirty="0">
                <a:solidFill>
                  <a:srgbClr val="C00000"/>
                </a:solidFill>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srgbClr val="C00000"/>
                </a:solidFill>
                <a:latin typeface="黑体" panose="02010609060101010101" pitchFamily="49" charset="-122"/>
                <a:ea typeface="黑体" panose="02010609060101010101" pitchFamily="49" charset="-122"/>
              </a:rPr>
              <a:t>  物</a:t>
            </a:r>
            <a:r>
              <a:rPr lang="zh-CN" altLang="en-US" sz="2400" dirty="0">
                <a:solidFill>
                  <a:srgbClr val="C00000"/>
                </a:solidFill>
                <a:latin typeface="黑体" panose="02010609060101010101" pitchFamily="49" charset="-122"/>
                <a:ea typeface="黑体" panose="02010609060101010101" pitchFamily="49" charset="-122"/>
              </a:rPr>
              <a:t>成像在视网膜</a:t>
            </a:r>
            <a:r>
              <a:rPr lang="zh-CN" altLang="en-US" sz="2400" dirty="0" smtClean="0">
                <a:solidFill>
                  <a:srgbClr val="C00000"/>
                </a:solidFill>
                <a:latin typeface="黑体" panose="02010609060101010101" pitchFamily="49" charset="-122"/>
                <a:ea typeface="黑体" panose="02010609060101010101" pitchFamily="49" charset="-122"/>
              </a:rPr>
              <a:t>前</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pic>
        <p:nvPicPr>
          <p:cNvPr id="6" name="Picture 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3608" y="2564904"/>
            <a:ext cx="2880320" cy="175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043608" y="4653136"/>
            <a:ext cx="7458476" cy="1200329"/>
          </a:xfrm>
          <a:prstGeom prst="rect">
            <a:avLst/>
          </a:prstGeom>
        </p:spPr>
        <p:txBody>
          <a:bodyPr wrap="square">
            <a:spAutoFit/>
          </a:bodyPr>
          <a:lstStyle/>
          <a:p>
            <a:pPr marL="342900" indent="-342900">
              <a:buClr>
                <a:srgbClr val="0066FF"/>
              </a:buClr>
              <a:buFont typeface="Wingdings" panose="05000000000000000000" pitchFamily="2" charset="2"/>
              <a:buChar char="u"/>
            </a:pPr>
            <a:r>
              <a:rPr lang="zh-CN" altLang="en-US" sz="2400" dirty="0">
                <a:solidFill>
                  <a:srgbClr val="0066FF"/>
                </a:solidFill>
                <a:latin typeface="黑体" panose="02010609060101010101" pitchFamily="49" charset="-122"/>
                <a:ea typeface="黑体" panose="02010609060101010101" pitchFamily="49" charset="-122"/>
              </a:rPr>
              <a:t>校正方法</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眼睛前加一凹透镜</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先</a:t>
            </a:r>
            <a:r>
              <a:rPr lang="zh-CN" altLang="en-US" sz="2400" dirty="0">
                <a:solidFill>
                  <a:srgbClr val="C00000"/>
                </a:solidFill>
                <a:latin typeface="黑体" panose="02010609060101010101" pitchFamily="49" charset="-122"/>
                <a:ea typeface="黑体" panose="02010609060101010101" pitchFamily="49" charset="-122"/>
              </a:rPr>
              <a:t>将无限远物体</a:t>
            </a:r>
            <a:r>
              <a:rPr lang="zh-CN" altLang="en-US" sz="2400" dirty="0" smtClean="0">
                <a:solidFill>
                  <a:srgbClr val="C00000"/>
                </a:solidFill>
                <a:latin typeface="黑体" panose="02010609060101010101" pitchFamily="49" charset="-122"/>
                <a:ea typeface="黑体" panose="02010609060101010101" pitchFamily="49" charset="-122"/>
              </a:rPr>
              <a:t>成一虚像于</a:t>
            </a:r>
            <a:r>
              <a:rPr lang="zh-CN" altLang="en-US" sz="2400" dirty="0">
                <a:solidFill>
                  <a:srgbClr val="C00000"/>
                </a:solidFill>
                <a:latin typeface="黑体" panose="02010609060101010101" pitchFamily="49" charset="-122"/>
                <a:ea typeface="黑体" panose="02010609060101010101" pitchFamily="49" charset="-122"/>
              </a:rPr>
              <a:t>近视眼</a:t>
            </a:r>
            <a:r>
              <a:rPr lang="zh-CN" altLang="en-US" sz="2400" dirty="0" smtClean="0">
                <a:solidFill>
                  <a:srgbClr val="C00000"/>
                </a:solidFill>
                <a:latin typeface="黑体" panose="02010609060101010101" pitchFamily="49" charset="-122"/>
                <a:ea typeface="黑体" panose="02010609060101010101" pitchFamily="49" charset="-122"/>
              </a:rPr>
              <a:t>的远点处</a:t>
            </a:r>
            <a:r>
              <a:rPr lang="en-US" altLang="zh-CN" sz="2400" dirty="0" smtClean="0">
                <a:solidFill>
                  <a:srgbClr val="C00000"/>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再经过眼睛聚焦在视网膜上</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此时负透镜的焦距</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i="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i="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2" name="组合 31"/>
          <p:cNvGrpSpPr/>
          <p:nvPr/>
        </p:nvGrpSpPr>
        <p:grpSpPr>
          <a:xfrm>
            <a:off x="4355976" y="2466995"/>
            <a:ext cx="4176464" cy="1950251"/>
            <a:chOff x="3923928" y="2466995"/>
            <a:chExt cx="4176464" cy="1950251"/>
          </a:xfrm>
        </p:grpSpPr>
        <p:pic>
          <p:nvPicPr>
            <p:cNvPr id="9" name="Picture 7" descr="Snap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466995"/>
              <a:ext cx="4176464" cy="195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连接符 19"/>
            <p:cNvCxnSpPr/>
            <p:nvPr/>
          </p:nvCxnSpPr>
          <p:spPr>
            <a:xfrm flipH="1">
              <a:off x="4139952" y="3068960"/>
              <a:ext cx="1080120" cy="288032"/>
            </a:xfrm>
            <a:prstGeom prst="line">
              <a:avLst/>
            </a:prstGeom>
            <a:ln>
              <a:solidFill>
                <a:srgbClr val="F01664">
                  <a:alpha val="58824"/>
                </a:srgb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4139952" y="3356992"/>
              <a:ext cx="855712" cy="216024"/>
            </a:xfrm>
            <a:prstGeom prst="line">
              <a:avLst/>
            </a:prstGeom>
            <a:ln>
              <a:solidFill>
                <a:srgbClr val="F01664"/>
              </a:solidFill>
              <a:prstDash val="dash"/>
            </a:ln>
          </p:spPr>
          <p:style>
            <a:lnRef idx="1">
              <a:schemeClr val="accent1"/>
            </a:lnRef>
            <a:fillRef idx="0">
              <a:schemeClr val="accent1"/>
            </a:fillRef>
            <a:effectRef idx="0">
              <a:schemeClr val="accent1"/>
            </a:effectRef>
            <a:fontRef idx="minor">
              <a:schemeClr val="tx1"/>
            </a:fontRef>
          </p:style>
        </p:cxnSp>
      </p:grpSp>
      <p:graphicFrame>
        <p:nvGraphicFramePr>
          <p:cNvPr id="2" name="对象 1"/>
          <p:cNvGraphicFramePr>
            <a:graphicFrameLocks noChangeAspect="1"/>
          </p:cNvGraphicFramePr>
          <p:nvPr>
            <p:extLst>
              <p:ext uri="{D42A27DB-BD31-4B8C-83A1-F6EECF244321}">
                <p14:modId xmlns:p14="http://schemas.microsoft.com/office/powerpoint/2010/main" val="1657290899"/>
              </p:ext>
            </p:extLst>
          </p:nvPr>
        </p:nvGraphicFramePr>
        <p:xfrm>
          <a:off x="4461470" y="5766355"/>
          <a:ext cx="1895475" cy="976313"/>
        </p:xfrm>
        <a:graphic>
          <a:graphicData uri="http://schemas.openxmlformats.org/presentationml/2006/ole">
            <mc:AlternateContent xmlns:mc="http://schemas.openxmlformats.org/markup-compatibility/2006">
              <mc:Choice xmlns:v="urn:schemas-microsoft-com:vml" Requires="v">
                <p:oleObj spid="_x0000_s1237" name="Equation" r:id="rId5" imgW="838080" imgH="431640" progId="Equation.DSMT4">
                  <p:embed/>
                </p:oleObj>
              </mc:Choice>
              <mc:Fallback>
                <p:oleObj name="Equation" r:id="rId5" imgW="838080" imgH="431640" progId="Equation.DSMT4">
                  <p:embed/>
                  <p:pic>
                    <p:nvPicPr>
                      <p:cNvPr id="0" name="对象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1470" y="5766355"/>
                        <a:ext cx="1895475" cy="976313"/>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899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55576" y="980728"/>
            <a:ext cx="8064500" cy="87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30000"/>
              </a:spcBef>
            </a:pPr>
            <a:r>
              <a:rPr kumimoji="0" lang="zh-CN" altLang="en-US" sz="2400" b="1" dirty="0" smtClean="0">
                <a:latin typeface="Arial" pitchFamily="34" charset="0"/>
              </a:rPr>
              <a:t>例</a:t>
            </a:r>
            <a:r>
              <a:rPr kumimoji="0" lang="en-US" altLang="zh-CN" sz="2400" b="1" dirty="0" smtClean="0">
                <a:latin typeface="Arial" pitchFamily="34" charset="0"/>
              </a:rPr>
              <a:t> :</a:t>
            </a:r>
            <a:r>
              <a:rPr kumimoji="0" lang="zh-CN" altLang="en-US" sz="2400" b="1" dirty="0" smtClean="0">
                <a:latin typeface="Arial" pitchFamily="34" charset="0"/>
              </a:rPr>
              <a:t>一</a:t>
            </a:r>
            <a:r>
              <a:rPr kumimoji="0" lang="zh-CN" altLang="en-US" sz="2400" b="1" dirty="0">
                <a:latin typeface="Arial" pitchFamily="34" charset="0"/>
              </a:rPr>
              <a:t>个远点为</a:t>
            </a:r>
            <a:r>
              <a:rPr kumimoji="0" lang="en-US" altLang="zh-CN" sz="2400" b="1" dirty="0">
                <a:latin typeface="Arial" pitchFamily="34" charset="0"/>
              </a:rPr>
              <a:t>0.2m</a:t>
            </a:r>
            <a:r>
              <a:rPr kumimoji="0" lang="zh-CN" altLang="en-US" sz="2400" b="1" dirty="0">
                <a:latin typeface="Arial" pitchFamily="34" charset="0"/>
              </a:rPr>
              <a:t>的近视眼戴上眼镜后远点可恢复到无穷远，求所戴眼镜的光焦度。</a:t>
            </a:r>
          </a:p>
        </p:txBody>
      </p:sp>
      <p:sp>
        <p:nvSpPr>
          <p:cNvPr id="5" name="Text Box 9"/>
          <p:cNvSpPr txBox="1">
            <a:spLocks noChangeArrowheads="1"/>
          </p:cNvSpPr>
          <p:nvPr/>
        </p:nvSpPr>
        <p:spPr bwMode="auto">
          <a:xfrm>
            <a:off x="468313" y="1850774"/>
            <a:ext cx="84963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0" lang="zh-CN" altLang="en-US" sz="2400" b="1" dirty="0">
                <a:solidFill>
                  <a:schemeClr val="hlink"/>
                </a:solidFill>
                <a:latin typeface="Times New Roman" panose="02020603050405020304" pitchFamily="18" charset="0"/>
                <a:ea typeface="楷体_GB2312" pitchFamily="49" charset="-122"/>
                <a:cs typeface="Times New Roman" panose="02020603050405020304" pitchFamily="18" charset="0"/>
              </a:rPr>
              <a:t>光焦度（屈光度）：</a:t>
            </a:r>
            <a:r>
              <a:rPr lang="zh-CN" altLang="en-US" sz="2000" b="1" dirty="0">
                <a:latin typeface="Times New Roman" panose="02020603050405020304" pitchFamily="18" charset="0"/>
                <a:ea typeface="楷体_GB2312" pitchFamily="49" charset="-122"/>
                <a:cs typeface="Times New Roman" panose="02020603050405020304" pitchFamily="18" charset="0"/>
              </a:rPr>
              <a:t>光线由一种物体射人到另一种光密度不同的物质时，其光线的传播方向产生偏折，这种现象称为屈光现象，表示这种屈光现象大小的单位是屈光度，常用</a:t>
            </a:r>
            <a:r>
              <a:rPr lang="en-US" altLang="zh-CN" sz="2000" b="1" dirty="0">
                <a:latin typeface="Times New Roman" panose="02020603050405020304" pitchFamily="18" charset="0"/>
                <a:ea typeface="楷体_GB2312" pitchFamily="49" charset="-122"/>
                <a:cs typeface="Times New Roman" panose="02020603050405020304" pitchFamily="18" charset="0"/>
              </a:rPr>
              <a:t>D</a:t>
            </a:r>
            <a:r>
              <a:rPr lang="zh-CN" altLang="en-US" sz="2000" b="1" dirty="0">
                <a:latin typeface="Times New Roman" panose="02020603050405020304" pitchFamily="18" charset="0"/>
                <a:ea typeface="楷体_GB2312" pitchFamily="49" charset="-122"/>
                <a:cs typeface="Times New Roman" panose="02020603050405020304" pitchFamily="18" charset="0"/>
              </a:rPr>
              <a:t>来表示。</a:t>
            </a:r>
            <a:r>
              <a:rPr lang="zh-CN" altLang="en-US" sz="2000" b="1" dirty="0">
                <a:solidFill>
                  <a:srgbClr val="FF0000"/>
                </a:solidFill>
                <a:latin typeface="Times New Roman" panose="02020603050405020304" pitchFamily="18" charset="0"/>
                <a:ea typeface="楷体_GB2312" pitchFamily="49" charset="-122"/>
                <a:cs typeface="Times New Roman" panose="02020603050405020304" pitchFamily="18" charset="0"/>
              </a:rPr>
              <a:t>某透镜屈光度大小等于该透镜像方焦距的倒数，即 </a:t>
            </a:r>
            <a:r>
              <a:rPr lang="en-US" altLang="zh-CN" sz="2000" b="1" dirty="0">
                <a:solidFill>
                  <a:srgbClr val="FF0000"/>
                </a:solidFill>
                <a:latin typeface="Times New Roman" panose="02020603050405020304" pitchFamily="18" charset="0"/>
                <a:ea typeface="楷体_GB2312" pitchFamily="49" charset="-122"/>
                <a:cs typeface="Times New Roman" panose="02020603050405020304" pitchFamily="18" charset="0"/>
              </a:rPr>
              <a:t>D=1/f </a:t>
            </a:r>
            <a:r>
              <a:rPr lang="en-US" altLang="zh-CN" sz="2000" b="1" dirty="0" smtClean="0">
                <a:solidFill>
                  <a:srgbClr val="FF0000"/>
                </a:solidFill>
                <a:latin typeface="Times New Roman" panose="02020603050405020304" pitchFamily="18" charset="0"/>
                <a:cs typeface="Times New Roman" panose="02020603050405020304" pitchFamily="18" charset="0"/>
              </a:rPr>
              <a:t>‘</a:t>
            </a:r>
            <a:r>
              <a:rPr lang="en-US" altLang="zh-CN" sz="20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楷体_GB2312" pitchFamily="49" charset="-122"/>
                <a:cs typeface="Times New Roman" panose="02020603050405020304" pitchFamily="18" charset="0"/>
              </a:rPr>
              <a:t>，其中焦距 </a:t>
            </a:r>
            <a:r>
              <a:rPr lang="en-US" altLang="zh-CN" sz="2000" b="1" dirty="0">
                <a:solidFill>
                  <a:srgbClr val="FF0000"/>
                </a:solidFill>
                <a:latin typeface="Times New Roman" panose="02020603050405020304" pitchFamily="18" charset="0"/>
                <a:ea typeface="楷体_GB2312" pitchFamily="49" charset="-122"/>
                <a:cs typeface="Times New Roman" panose="02020603050405020304" pitchFamily="18" charset="0"/>
              </a:rPr>
              <a:t>f </a:t>
            </a:r>
            <a:r>
              <a:rPr lang="en-US" altLang="zh-CN" sz="2000" b="1" dirty="0" smtClean="0">
                <a:solidFill>
                  <a:srgbClr val="FF0000"/>
                </a:solidFill>
                <a:latin typeface="Times New Roman" panose="02020603050405020304" pitchFamily="18" charset="0"/>
                <a:cs typeface="Times New Roman" panose="02020603050405020304" pitchFamily="18" charset="0"/>
              </a:rPr>
              <a:t>’</a:t>
            </a:r>
            <a:r>
              <a:rPr lang="en-US" altLang="zh-CN" sz="20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楷体_GB2312" pitchFamily="49" charset="-122"/>
                <a:cs typeface="Times New Roman" panose="02020603050405020304" pitchFamily="18" charset="0"/>
              </a:rPr>
              <a:t>单位为</a:t>
            </a:r>
            <a:r>
              <a:rPr lang="zh-CN" altLang="en-US" sz="20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米。</a:t>
            </a:r>
            <a:endParaRPr lang="en-US" altLang="zh-CN" sz="2000" b="1"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sp>
        <p:nvSpPr>
          <p:cNvPr id="6" name="矩形 5"/>
          <p:cNvSpPr/>
          <p:nvPr/>
        </p:nvSpPr>
        <p:spPr>
          <a:xfrm>
            <a:off x="503147" y="3432787"/>
            <a:ext cx="7992888" cy="1015663"/>
          </a:xfrm>
          <a:prstGeom prst="rect">
            <a:avLst/>
          </a:prstGeom>
        </p:spPr>
        <p:txBody>
          <a:bodyPr wrap="square">
            <a:spAutoFit/>
          </a:bodyPr>
          <a:lstStyle/>
          <a:p>
            <a:r>
              <a:rPr lang="zh-CN" altLang="en-US" sz="2000" b="1" dirty="0">
                <a:latin typeface="Times New Roman" panose="02020603050405020304" pitchFamily="18" charset="0"/>
                <a:ea typeface="楷体_GB2312" pitchFamily="49" charset="-122"/>
                <a:cs typeface="Times New Roman" panose="02020603050405020304" pitchFamily="18" charset="0"/>
              </a:rPr>
              <a:t>若焦距 </a:t>
            </a:r>
            <a:r>
              <a:rPr lang="en-US" altLang="zh-CN" sz="2000" b="1" dirty="0">
                <a:latin typeface="Times New Roman" panose="02020603050405020304" pitchFamily="18" charset="0"/>
                <a:ea typeface="楷体_GB2312" pitchFamily="49" charset="-122"/>
                <a:cs typeface="Times New Roman" panose="02020603050405020304" pitchFamily="18" charset="0"/>
              </a:rPr>
              <a:t>f ' =lm </a:t>
            </a:r>
            <a:r>
              <a:rPr lang="zh-CN" altLang="en-US" sz="2000" b="1" dirty="0">
                <a:latin typeface="Times New Roman" panose="02020603050405020304" pitchFamily="18" charset="0"/>
                <a:ea typeface="楷体_GB2312" pitchFamily="49" charset="-122"/>
                <a:cs typeface="Times New Roman" panose="02020603050405020304" pitchFamily="18" charset="0"/>
              </a:rPr>
              <a:t>时，则 </a:t>
            </a:r>
            <a:r>
              <a:rPr lang="en-US" altLang="zh-CN" sz="2000" b="1" dirty="0">
                <a:latin typeface="Times New Roman" panose="02020603050405020304" pitchFamily="18" charset="0"/>
                <a:ea typeface="楷体_GB2312" pitchFamily="49" charset="-122"/>
                <a:cs typeface="Times New Roman" panose="02020603050405020304" pitchFamily="18" charset="0"/>
              </a:rPr>
              <a:t>D=1 </a:t>
            </a:r>
            <a:r>
              <a:rPr lang="zh-CN" altLang="en-US" sz="2000" b="1" dirty="0">
                <a:latin typeface="Times New Roman" panose="02020603050405020304" pitchFamily="18" charset="0"/>
                <a:ea typeface="楷体_GB2312" pitchFamily="49" charset="-122"/>
                <a:cs typeface="Times New Roman" panose="02020603050405020304" pitchFamily="18" charset="0"/>
              </a:rPr>
              <a:t>屈光度； </a:t>
            </a:r>
            <a:r>
              <a:rPr lang="en-US" altLang="zh-CN" sz="2000" b="1" dirty="0">
                <a:latin typeface="Times New Roman" panose="02020603050405020304" pitchFamily="18" charset="0"/>
                <a:ea typeface="楷体_GB2312" pitchFamily="49" charset="-122"/>
                <a:cs typeface="Times New Roman" panose="02020603050405020304" pitchFamily="18" charset="0"/>
              </a:rPr>
              <a:t>f=2m </a:t>
            </a:r>
            <a:r>
              <a:rPr lang="zh-CN" altLang="en-US" sz="2000" b="1" dirty="0">
                <a:latin typeface="Times New Roman" panose="02020603050405020304" pitchFamily="18" charset="0"/>
                <a:ea typeface="楷体_GB2312" pitchFamily="49" charset="-122"/>
                <a:cs typeface="Times New Roman" panose="02020603050405020304" pitchFamily="18" charset="0"/>
              </a:rPr>
              <a:t>时， </a:t>
            </a:r>
            <a:r>
              <a:rPr lang="en-US" altLang="zh-CN" sz="2000" b="1" dirty="0" smtClean="0">
                <a:latin typeface="Times New Roman" panose="02020603050405020304" pitchFamily="18" charset="0"/>
                <a:ea typeface="楷体_GB2312" pitchFamily="49" charset="-122"/>
                <a:cs typeface="Times New Roman" panose="02020603050405020304" pitchFamily="18" charset="0"/>
              </a:rPr>
              <a:t>D=0.5 </a:t>
            </a:r>
            <a:r>
              <a:rPr lang="zh-CN" altLang="en-US" sz="2000" b="1" dirty="0">
                <a:latin typeface="Times New Roman" panose="02020603050405020304" pitchFamily="18" charset="0"/>
                <a:ea typeface="楷体_GB2312" pitchFamily="49" charset="-122"/>
                <a:cs typeface="Times New Roman" panose="02020603050405020304" pitchFamily="18" charset="0"/>
              </a:rPr>
              <a:t>屈光度 </a:t>
            </a:r>
            <a:r>
              <a:rPr lang="en-US" altLang="zh-CN" sz="2000" b="1" dirty="0">
                <a:latin typeface="Times New Roman" panose="02020603050405020304" pitchFamily="18" charset="0"/>
                <a:ea typeface="楷体_GB2312" pitchFamily="49" charset="-122"/>
                <a:cs typeface="Times New Roman" panose="02020603050405020304" pitchFamily="18" charset="0"/>
              </a:rPr>
              <a:t>( </a:t>
            </a:r>
            <a:r>
              <a:rPr lang="zh-CN" altLang="en-US" sz="2000" b="1" dirty="0">
                <a:latin typeface="Times New Roman" panose="02020603050405020304" pitchFamily="18" charset="0"/>
                <a:ea typeface="楷体_GB2312" pitchFamily="49" charset="-122"/>
                <a:cs typeface="Times New Roman" panose="02020603050405020304" pitchFamily="18" charset="0"/>
              </a:rPr>
              <a:t>也常用 </a:t>
            </a:r>
            <a:r>
              <a:rPr lang="en-US" altLang="zh-CN" sz="2000" b="1" dirty="0">
                <a:latin typeface="Times New Roman" panose="02020603050405020304" pitchFamily="18" charset="0"/>
                <a:ea typeface="楷体_GB2312" pitchFamily="49" charset="-122"/>
                <a:cs typeface="Times New Roman" panose="02020603050405020304" pitchFamily="18" charset="0"/>
              </a:rPr>
              <a:t>m-1 </a:t>
            </a:r>
            <a:r>
              <a:rPr lang="zh-CN" altLang="en-US" sz="2000" b="1" dirty="0">
                <a:latin typeface="Times New Roman" panose="02020603050405020304" pitchFamily="18" charset="0"/>
                <a:ea typeface="楷体_GB2312" pitchFamily="49" charset="-122"/>
                <a:cs typeface="Times New Roman" panose="02020603050405020304" pitchFamily="18" charset="0"/>
              </a:rPr>
              <a:t>表示。凸透镜的屈光力以“ </a:t>
            </a:r>
            <a:r>
              <a:rPr lang="en-US" altLang="zh-CN" sz="2000" b="1" dirty="0">
                <a:latin typeface="Times New Roman" panose="02020603050405020304" pitchFamily="18" charset="0"/>
                <a:ea typeface="楷体_GB2312" pitchFamily="49" charset="-122"/>
                <a:cs typeface="Times New Roman" panose="02020603050405020304" pitchFamily="18" charset="0"/>
              </a:rPr>
              <a:t>+ ”</a:t>
            </a:r>
            <a:r>
              <a:rPr lang="zh-CN" altLang="en-US" sz="2000" b="1" dirty="0">
                <a:latin typeface="Times New Roman" panose="02020603050405020304" pitchFamily="18" charset="0"/>
                <a:ea typeface="楷体_GB2312" pitchFamily="49" charset="-122"/>
                <a:cs typeface="Times New Roman" panose="02020603050405020304" pitchFamily="18" charset="0"/>
              </a:rPr>
              <a:t>号表示，凹透镜的屈光力以</a:t>
            </a:r>
            <a:r>
              <a:rPr lang="zh-CN" altLang="en-US" sz="2000" b="1" dirty="0" smtClean="0">
                <a:latin typeface="Times New Roman" panose="02020603050405020304" pitchFamily="18" charset="0"/>
                <a:ea typeface="楷体_GB2312" pitchFamily="49" charset="-122"/>
                <a:cs typeface="Times New Roman" panose="02020603050405020304" pitchFamily="18" charset="0"/>
              </a:rPr>
              <a:t>“</a:t>
            </a:r>
            <a:r>
              <a:rPr lang="en-US" altLang="zh-CN" sz="2000" b="1" dirty="0" smtClean="0">
                <a:latin typeface="Times New Roman" panose="02020603050405020304" pitchFamily="18" charset="0"/>
                <a:ea typeface="楷体_GB2312" pitchFamily="49" charset="-122"/>
                <a:cs typeface="Times New Roman" panose="02020603050405020304" pitchFamily="18" charset="0"/>
              </a:rPr>
              <a:t>-”</a:t>
            </a:r>
            <a:r>
              <a:rPr lang="zh-CN" altLang="en-US" sz="2000" b="1" dirty="0">
                <a:latin typeface="Times New Roman" panose="02020603050405020304" pitchFamily="18" charset="0"/>
                <a:ea typeface="楷体_GB2312" pitchFamily="49" charset="-122"/>
                <a:cs typeface="Times New Roman" panose="02020603050405020304" pitchFamily="18" charset="0"/>
              </a:rPr>
              <a:t>表示。 </a:t>
            </a:r>
            <a:r>
              <a:rPr lang="en-US" altLang="zh-CN" sz="2000" b="1" dirty="0">
                <a:latin typeface="Times New Roman" panose="02020603050405020304" pitchFamily="18" charset="0"/>
                <a:ea typeface="楷体_GB2312" pitchFamily="49" charset="-122"/>
                <a:cs typeface="Times New Roman" panose="02020603050405020304" pitchFamily="18" charset="0"/>
              </a:rPr>
              <a:t>1 </a:t>
            </a:r>
            <a:r>
              <a:rPr lang="zh-CN" altLang="en-US" sz="2000" b="1" dirty="0">
                <a:latin typeface="Times New Roman" panose="02020603050405020304" pitchFamily="18" charset="0"/>
                <a:ea typeface="楷体_GB2312" pitchFamily="49" charset="-122"/>
                <a:cs typeface="Times New Roman" panose="02020603050405020304" pitchFamily="18" charset="0"/>
              </a:rPr>
              <a:t>屈光度或 </a:t>
            </a:r>
            <a:r>
              <a:rPr lang="en-US" altLang="zh-CN" sz="2000" b="1" dirty="0">
                <a:latin typeface="Times New Roman" panose="02020603050405020304" pitchFamily="18" charset="0"/>
                <a:ea typeface="楷体_GB2312" pitchFamily="49" charset="-122"/>
                <a:cs typeface="Times New Roman" panose="02020603050405020304" pitchFamily="18" charset="0"/>
              </a:rPr>
              <a:t>1D </a:t>
            </a:r>
            <a:r>
              <a:rPr lang="zh-CN" altLang="en-US" sz="2000" b="1" dirty="0">
                <a:latin typeface="Times New Roman" panose="02020603050405020304" pitchFamily="18" charset="0"/>
                <a:ea typeface="楷体_GB2312" pitchFamily="49" charset="-122"/>
                <a:cs typeface="Times New Roman" panose="02020603050405020304" pitchFamily="18" charset="0"/>
              </a:rPr>
              <a:t>等于常说的 </a:t>
            </a:r>
            <a:r>
              <a:rPr lang="en-US" altLang="zh-CN" sz="2000" b="1" dirty="0">
                <a:latin typeface="Times New Roman" panose="02020603050405020304" pitchFamily="18" charset="0"/>
                <a:ea typeface="楷体_GB2312" pitchFamily="49" charset="-122"/>
                <a:cs typeface="Times New Roman" panose="02020603050405020304" pitchFamily="18" charset="0"/>
              </a:rPr>
              <a:t>100 </a:t>
            </a:r>
            <a:r>
              <a:rPr lang="zh-CN" altLang="en-US" sz="2000" b="1" dirty="0">
                <a:latin typeface="Times New Roman" panose="02020603050405020304" pitchFamily="18" charset="0"/>
                <a:ea typeface="楷体_GB2312" pitchFamily="49" charset="-122"/>
                <a:cs typeface="Times New Roman" panose="02020603050405020304" pitchFamily="18" charset="0"/>
              </a:rPr>
              <a:t>度。 </a:t>
            </a:r>
          </a:p>
        </p:txBody>
      </p:sp>
      <p:sp>
        <p:nvSpPr>
          <p:cNvPr id="7" name="TextBox 6"/>
          <p:cNvSpPr txBox="1"/>
          <p:nvPr/>
        </p:nvSpPr>
        <p:spPr>
          <a:xfrm>
            <a:off x="755576" y="4906218"/>
            <a:ext cx="864096" cy="461665"/>
          </a:xfrm>
          <a:prstGeom prst="rect">
            <a:avLst/>
          </a:prstGeom>
          <a:noFill/>
        </p:spPr>
        <p:txBody>
          <a:bodyPr wrap="square" rtlCol="0">
            <a:spAutoFit/>
          </a:bodyPr>
          <a:lstStyle/>
          <a:p>
            <a:r>
              <a:rPr lang="zh-CN" altLang="en-US" sz="2400" b="1" dirty="0">
                <a:latin typeface="Times New Roman" panose="02020603050405020304" pitchFamily="18" charset="0"/>
                <a:ea typeface="楷体_GB2312" pitchFamily="49" charset="-122"/>
                <a:cs typeface="Times New Roman" panose="02020603050405020304" pitchFamily="18" charset="0"/>
              </a:rPr>
              <a:t>解：</a:t>
            </a:r>
          </a:p>
        </p:txBody>
      </p:sp>
      <p:sp>
        <p:nvSpPr>
          <p:cNvPr id="8" name="TextBox 7"/>
          <p:cNvSpPr txBox="1"/>
          <p:nvPr/>
        </p:nvSpPr>
        <p:spPr>
          <a:xfrm>
            <a:off x="1619672" y="4906217"/>
            <a:ext cx="3220888" cy="461665"/>
          </a:xfrm>
          <a:prstGeom prst="rect">
            <a:avLst/>
          </a:prstGeom>
          <a:noFill/>
        </p:spPr>
        <p:txBody>
          <a:bodyPr wrap="square" rtlCol="0">
            <a:spAutoFit/>
          </a:bodyPr>
          <a:lstStyle/>
          <a:p>
            <a:r>
              <a:rPr lang="zh-CN" altLang="en-US" sz="2400" b="1" dirty="0" smtClean="0">
                <a:latin typeface="Times New Roman" panose="02020603050405020304" pitchFamily="18" charset="0"/>
                <a:ea typeface="楷体_GB2312" pitchFamily="49" charset="-122"/>
                <a:cs typeface="Times New Roman" panose="02020603050405020304" pitchFamily="18" charset="0"/>
              </a:rPr>
              <a:t>已知</a:t>
            </a:r>
            <a:r>
              <a:rPr lang="en-US" altLang="zh-CN" sz="2400" b="1" i="1" dirty="0">
                <a:latin typeface="Times New Roman" panose="02020603050405020304" pitchFamily="18" charset="0"/>
                <a:ea typeface="楷体_GB2312" pitchFamily="49" charset="-122"/>
                <a:cs typeface="Times New Roman" panose="02020603050405020304" pitchFamily="18" charset="0"/>
              </a:rPr>
              <a:t>l</a:t>
            </a:r>
            <a:r>
              <a:rPr lang="en-US" altLang="zh-CN" sz="2400" b="1" dirty="0" smtClean="0">
                <a:latin typeface="Times New Roman" panose="02020603050405020304" pitchFamily="18" charset="0"/>
                <a:ea typeface="楷体_GB2312" pitchFamily="49" charset="-122"/>
                <a:cs typeface="Times New Roman" panose="02020603050405020304" pitchFamily="18" charset="0"/>
              </a:rPr>
              <a:t>= -</a:t>
            </a:r>
            <a:r>
              <a:rPr lang="zh-CN" altLang="en-US" sz="2400" b="1" dirty="0" smtClean="0">
                <a:latin typeface="Times New Roman" panose="02020603050405020304" pitchFamily="18" charset="0"/>
                <a:ea typeface="楷体_GB2312" pitchFamily="49" charset="-122"/>
                <a:cs typeface="Times New Roman" panose="02020603050405020304" pitchFamily="18" charset="0"/>
              </a:rPr>
              <a:t>∞， </a:t>
            </a:r>
            <a:r>
              <a:rPr lang="en-US" altLang="zh-CN" sz="2400" b="1" i="1" dirty="0">
                <a:latin typeface="Times New Roman" panose="02020603050405020304" pitchFamily="18" charset="0"/>
                <a:ea typeface="楷体_GB2312" pitchFamily="49" charset="-122"/>
                <a:cs typeface="Times New Roman" panose="02020603050405020304" pitchFamily="18" charset="0"/>
              </a:rPr>
              <a:t>l</a:t>
            </a:r>
            <a:r>
              <a:rPr lang="en-US" altLang="zh-CN" sz="2400" b="1" dirty="0" smtClean="0">
                <a:latin typeface="Times New Roman" panose="02020603050405020304" pitchFamily="18" charset="0"/>
                <a:ea typeface="楷体_GB2312" pitchFamily="49" charset="-122"/>
                <a:cs typeface="Times New Roman" panose="02020603050405020304" pitchFamily="18" charset="0"/>
              </a:rPr>
              <a:t>′=-0.2m</a:t>
            </a:r>
            <a:endParaRPr lang="zh-CN" altLang="en-US" sz="2400" b="1" dirty="0">
              <a:latin typeface="Times New Roman" panose="02020603050405020304" pitchFamily="18" charset="0"/>
              <a:ea typeface="楷体_GB2312" pitchFamily="49" charset="-122"/>
              <a:cs typeface="Times New Roman" panose="02020603050405020304" pitchFamily="18" charset="0"/>
            </a:endParaRPr>
          </a:p>
        </p:txBody>
      </p:sp>
      <p:sp>
        <p:nvSpPr>
          <p:cNvPr id="9" name="TextBox 8"/>
          <p:cNvSpPr txBox="1"/>
          <p:nvPr/>
        </p:nvSpPr>
        <p:spPr>
          <a:xfrm>
            <a:off x="4840560" y="4906218"/>
            <a:ext cx="1747664" cy="461665"/>
          </a:xfrm>
          <a:prstGeom prst="rect">
            <a:avLst/>
          </a:prstGeom>
          <a:noFill/>
        </p:spPr>
        <p:txBody>
          <a:bodyPr wrap="square" rtlCol="0">
            <a:spAutoFit/>
          </a:bodyPr>
          <a:lstStyle/>
          <a:p>
            <a:r>
              <a:rPr lang="zh-CN" altLang="en-US" sz="2400" b="1" dirty="0" smtClean="0">
                <a:latin typeface="Times New Roman" panose="02020603050405020304" pitchFamily="18" charset="0"/>
                <a:ea typeface="楷体_GB2312" pitchFamily="49" charset="-122"/>
                <a:cs typeface="Times New Roman" panose="02020603050405020304" pitchFamily="18" charset="0"/>
              </a:rPr>
              <a:t>由高斯公式：</a:t>
            </a:r>
            <a:endParaRPr lang="zh-CN" altLang="en-US" sz="2400" b="1" dirty="0">
              <a:latin typeface="Times New Roman" panose="02020603050405020304" pitchFamily="18" charset="0"/>
              <a:ea typeface="楷体_GB2312" pitchFamily="49" charset="-122"/>
              <a:cs typeface="Times New Roman" panose="02020603050405020304" pitchFamily="18" charset="0"/>
            </a:endParaRP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788822182"/>
              </p:ext>
            </p:extLst>
          </p:nvPr>
        </p:nvGraphicFramePr>
        <p:xfrm>
          <a:off x="6915150" y="4725144"/>
          <a:ext cx="1431925" cy="887413"/>
        </p:xfrm>
        <a:graphic>
          <a:graphicData uri="http://schemas.openxmlformats.org/presentationml/2006/ole">
            <mc:AlternateContent xmlns:mc="http://schemas.openxmlformats.org/markup-compatibility/2006">
              <mc:Choice xmlns:v="urn:schemas-microsoft-com:vml" Requires="v">
                <p:oleObj spid="_x0000_s9557" name="Equation" r:id="rId3" imgW="672840" imgH="419040" progId="Equation.DSMT4">
                  <p:embed/>
                </p:oleObj>
              </mc:Choice>
              <mc:Fallback>
                <p:oleObj name="Equation" r:id="rId3" imgW="672840" imgH="419040" progId="Equation.DSMT4">
                  <p:embed/>
                  <p:pic>
                    <p:nvPicPr>
                      <p:cNvPr id="0" name="Object 1"/>
                      <p:cNvPicPr>
                        <a:picLocks noChangeAspect="1" noChangeArrowheads="1"/>
                      </p:cNvPicPr>
                      <p:nvPr/>
                    </p:nvPicPr>
                    <p:blipFill>
                      <a:blip r:embed="rId4"/>
                      <a:srcRect/>
                      <a:stretch>
                        <a:fillRect/>
                      </a:stretch>
                    </p:blipFill>
                    <p:spPr bwMode="auto">
                      <a:xfrm>
                        <a:off x="6915150" y="4725144"/>
                        <a:ext cx="1431925" cy="887413"/>
                      </a:xfrm>
                      <a:prstGeom prst="rect">
                        <a:avLst/>
                      </a:prstGeom>
                      <a:noFill/>
                    </p:spPr>
                  </p:pic>
                </p:oleObj>
              </mc:Fallback>
            </mc:AlternateContent>
          </a:graphicData>
        </a:graphic>
      </p:graphicFrame>
      <p:sp>
        <p:nvSpPr>
          <p:cNvPr id="12" name="TextBox 11"/>
          <p:cNvSpPr txBox="1"/>
          <p:nvPr/>
        </p:nvSpPr>
        <p:spPr>
          <a:xfrm>
            <a:off x="907976" y="5540722"/>
            <a:ext cx="864096" cy="461665"/>
          </a:xfrm>
          <a:prstGeom prst="rect">
            <a:avLst/>
          </a:prstGeom>
          <a:noFill/>
        </p:spPr>
        <p:txBody>
          <a:bodyPr wrap="square" rtlCol="0">
            <a:spAutoFit/>
          </a:bodyPr>
          <a:lstStyle/>
          <a:p>
            <a:r>
              <a:rPr lang="zh-CN" altLang="en-US" sz="2400" b="1" dirty="0" smtClean="0">
                <a:latin typeface="Times New Roman" panose="02020603050405020304" pitchFamily="18" charset="0"/>
                <a:ea typeface="楷体_GB2312" pitchFamily="49" charset="-122"/>
                <a:cs typeface="Times New Roman" panose="02020603050405020304" pitchFamily="18" charset="0"/>
              </a:rPr>
              <a:t>有</a:t>
            </a:r>
            <a:endParaRPr lang="zh-CN" altLang="en-US" sz="2400" b="1" dirty="0">
              <a:latin typeface="Times New Roman" panose="02020603050405020304" pitchFamily="18" charset="0"/>
              <a:ea typeface="楷体_GB2312" pitchFamily="49" charset="-122"/>
              <a:cs typeface="Times New Roman" panose="02020603050405020304" pitchFamily="18" charset="0"/>
            </a:endParaRPr>
          </a:p>
        </p:txBody>
      </p:sp>
      <p:sp>
        <p:nvSpPr>
          <p:cNvPr id="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447383942"/>
              </p:ext>
            </p:extLst>
          </p:nvPr>
        </p:nvGraphicFramePr>
        <p:xfrm>
          <a:off x="1549400" y="5429994"/>
          <a:ext cx="5592763" cy="773113"/>
        </p:xfrm>
        <a:graphic>
          <a:graphicData uri="http://schemas.openxmlformats.org/presentationml/2006/ole">
            <mc:AlternateContent xmlns:mc="http://schemas.openxmlformats.org/markup-compatibility/2006">
              <mc:Choice xmlns:v="urn:schemas-microsoft-com:vml" Requires="v">
                <p:oleObj spid="_x0000_s9558" name="Equation" r:id="rId5" imgW="3035160" imgH="419040" progId="Equation.DSMT4">
                  <p:embed/>
                </p:oleObj>
              </mc:Choice>
              <mc:Fallback>
                <p:oleObj name="Equation" r:id="rId5" imgW="3035160" imgH="419040" progId="Equation.DSMT4">
                  <p:embed/>
                  <p:pic>
                    <p:nvPicPr>
                      <p:cNvPr id="0" name="Object 3"/>
                      <p:cNvPicPr>
                        <a:picLocks noChangeAspect="1" noChangeArrowheads="1"/>
                      </p:cNvPicPr>
                      <p:nvPr/>
                    </p:nvPicPr>
                    <p:blipFill>
                      <a:blip r:embed="rId6"/>
                      <a:srcRect/>
                      <a:stretch>
                        <a:fillRect/>
                      </a:stretch>
                    </p:blipFill>
                    <p:spPr bwMode="auto">
                      <a:xfrm>
                        <a:off x="1549400" y="5429994"/>
                        <a:ext cx="5592763" cy="773113"/>
                      </a:xfrm>
                      <a:prstGeom prst="rect">
                        <a:avLst/>
                      </a:prstGeom>
                      <a:noFill/>
                    </p:spPr>
                  </p:pic>
                </p:oleObj>
              </mc:Fallback>
            </mc:AlternateContent>
          </a:graphicData>
        </a:graphic>
      </p:graphicFrame>
    </p:spTree>
    <p:extLst>
      <p:ext uri="{BB962C8B-B14F-4D97-AF65-F5344CB8AC3E}">
        <p14:creationId xmlns:p14="http://schemas.microsoft.com/office/powerpoint/2010/main" val="231811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6597" y="979036"/>
            <a:ext cx="6975763" cy="461665"/>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③</a:t>
            </a:r>
            <a:r>
              <a:rPr lang="zh-CN" altLang="en-US" sz="2400" dirty="0" smtClean="0">
                <a:latin typeface="黑体" panose="02010609060101010101" pitchFamily="49" charset="-122"/>
                <a:ea typeface="黑体" panose="02010609060101010101" pitchFamily="49" charset="-122"/>
              </a:rPr>
              <a:t>远视眼</a:t>
            </a:r>
            <a:r>
              <a:rPr lang="zh-CN" altLang="en-US" sz="2400" dirty="0">
                <a:latin typeface="黑体" panose="02010609060101010101" pitchFamily="49" charset="-122"/>
                <a:ea typeface="黑体" panose="02010609060101010101" pitchFamily="49" charset="-122"/>
              </a:rPr>
              <a:t>（老花眼）</a:t>
            </a:r>
            <a:r>
              <a:rPr lang="zh-CN" altLang="en-US" sz="2400" dirty="0">
                <a:solidFill>
                  <a:srgbClr val="00B0F0"/>
                </a:solidFill>
                <a:latin typeface="黑体" panose="02010609060101010101" pitchFamily="49" charset="-122"/>
                <a:ea typeface="黑体" panose="02010609060101010101" pitchFamily="49" charset="-122"/>
              </a:rPr>
              <a:t>远点位于眼后有限距离</a:t>
            </a:r>
            <a:r>
              <a:rPr lang="zh-CN" altLang="en-US" sz="2400" dirty="0">
                <a:latin typeface="黑体" panose="02010609060101010101" pitchFamily="49" charset="-122"/>
                <a:ea typeface="黑体" panose="02010609060101010101" pitchFamily="49" charset="-122"/>
              </a:rPr>
              <a:t>：</a:t>
            </a:r>
          </a:p>
        </p:txBody>
      </p:sp>
      <p:sp>
        <p:nvSpPr>
          <p:cNvPr id="5" name="矩形 4"/>
          <p:cNvSpPr/>
          <p:nvPr/>
        </p:nvSpPr>
        <p:spPr>
          <a:xfrm>
            <a:off x="827584" y="1484784"/>
            <a:ext cx="4824536" cy="461665"/>
          </a:xfrm>
          <a:prstGeom prst="rect">
            <a:avLst/>
          </a:prstGeom>
        </p:spPr>
        <p:txBody>
          <a:bodyPr wrap="square">
            <a:spAutoFit/>
          </a:bodyPr>
          <a:lstStyle/>
          <a:p>
            <a:pPr>
              <a:spcBef>
                <a:spcPct val="50000"/>
              </a:spcBef>
            </a:pPr>
            <a:r>
              <a:rPr lang="zh-CN" altLang="en-US" sz="2400" dirty="0">
                <a:solidFill>
                  <a:srgbClr val="0066FF"/>
                </a:solidFill>
                <a:latin typeface="黑体" panose="02010609060101010101" pitchFamily="49" charset="-122"/>
                <a:ea typeface="黑体" panose="02010609060101010101" pitchFamily="49" charset="-122"/>
              </a:rPr>
              <a:t>远视眼</a:t>
            </a:r>
            <a:r>
              <a:rPr lang="zh-CN" altLang="en-US" sz="2400" dirty="0">
                <a:latin typeface="黑体" panose="02010609060101010101" pitchFamily="49" charset="-122"/>
                <a:ea typeface="黑体" panose="02010609060101010101" pitchFamily="49" charset="-122"/>
              </a:rPr>
              <a:t>：近点比正常眼</a:t>
            </a:r>
            <a:r>
              <a:rPr lang="zh-CN" altLang="en-US" sz="2400" dirty="0" smtClean="0">
                <a:latin typeface="黑体" panose="02010609060101010101" pitchFamily="49" charset="-122"/>
                <a:ea typeface="黑体" panose="02010609060101010101" pitchFamily="49" charset="-122"/>
              </a:rPr>
              <a:t>远。</a:t>
            </a:r>
            <a:endParaRPr lang="zh-CN" altLang="en-US" sz="2400" dirty="0">
              <a:latin typeface="黑体" panose="02010609060101010101" pitchFamily="49" charset="-122"/>
              <a:ea typeface="黑体" panose="02010609060101010101" pitchFamily="49" charset="-122"/>
            </a:endParaRPr>
          </a:p>
        </p:txBody>
      </p:sp>
      <p:grpSp>
        <p:nvGrpSpPr>
          <p:cNvPr id="18" name="Group 4"/>
          <p:cNvGrpSpPr>
            <a:grpSpLocks/>
          </p:cNvGrpSpPr>
          <p:nvPr/>
        </p:nvGrpSpPr>
        <p:grpSpPr bwMode="auto">
          <a:xfrm>
            <a:off x="712788" y="1954902"/>
            <a:ext cx="5514975" cy="1598612"/>
            <a:chOff x="449" y="881"/>
            <a:chExt cx="3474" cy="1007"/>
          </a:xfrm>
        </p:grpSpPr>
        <p:sp>
          <p:nvSpPr>
            <p:cNvPr id="19" name="Arc 5"/>
            <p:cNvSpPr>
              <a:spLocks/>
            </p:cNvSpPr>
            <p:nvPr/>
          </p:nvSpPr>
          <p:spPr bwMode="auto">
            <a:xfrm rot="10929208">
              <a:off x="1959" y="1027"/>
              <a:ext cx="167" cy="727"/>
            </a:xfrm>
            <a:custGeom>
              <a:avLst/>
              <a:gdLst>
                <a:gd name="G0" fmla="+- 0 0 0"/>
                <a:gd name="G1" fmla="+- 19907 0 0"/>
                <a:gd name="G2" fmla="+- 21600 0 0"/>
                <a:gd name="T0" fmla="*/ 8384 w 21600"/>
                <a:gd name="T1" fmla="*/ 0 h 40621"/>
                <a:gd name="T2" fmla="*/ 6123 w 21600"/>
                <a:gd name="T3" fmla="*/ 40621 h 40621"/>
                <a:gd name="T4" fmla="*/ 0 w 21600"/>
                <a:gd name="T5" fmla="*/ 19907 h 40621"/>
              </a:gdLst>
              <a:ahLst/>
              <a:cxnLst>
                <a:cxn ang="0">
                  <a:pos x="T0" y="T1"/>
                </a:cxn>
                <a:cxn ang="0">
                  <a:pos x="T2" y="T3"/>
                </a:cxn>
                <a:cxn ang="0">
                  <a:pos x="T4" y="T5"/>
                </a:cxn>
              </a:cxnLst>
              <a:rect l="0" t="0" r="r" b="b"/>
              <a:pathLst>
                <a:path w="21600" h="40621" fill="none" extrusionOk="0">
                  <a:moveTo>
                    <a:pt x="8383" y="0"/>
                  </a:moveTo>
                  <a:cubicBezTo>
                    <a:pt x="16392" y="3373"/>
                    <a:pt x="21600" y="11217"/>
                    <a:pt x="21600" y="19907"/>
                  </a:cubicBezTo>
                  <a:cubicBezTo>
                    <a:pt x="21600" y="29478"/>
                    <a:pt x="15301" y="37907"/>
                    <a:pt x="6122" y="40620"/>
                  </a:cubicBezTo>
                </a:path>
                <a:path w="21600" h="40621" stroke="0" extrusionOk="0">
                  <a:moveTo>
                    <a:pt x="8383" y="0"/>
                  </a:moveTo>
                  <a:cubicBezTo>
                    <a:pt x="16392" y="3373"/>
                    <a:pt x="21600" y="11217"/>
                    <a:pt x="21600" y="19907"/>
                  </a:cubicBezTo>
                  <a:cubicBezTo>
                    <a:pt x="21600" y="29478"/>
                    <a:pt x="15301" y="37907"/>
                    <a:pt x="6122" y="40620"/>
                  </a:cubicBezTo>
                  <a:lnTo>
                    <a:pt x="0" y="19907"/>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6"/>
            <p:cNvSpPr txBox="1">
              <a:spLocks noChangeArrowheads="1"/>
            </p:cNvSpPr>
            <p:nvPr/>
          </p:nvSpPr>
          <p:spPr bwMode="auto">
            <a:xfrm>
              <a:off x="1661" y="1190"/>
              <a:ext cx="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t>   O</a:t>
              </a:r>
            </a:p>
          </p:txBody>
        </p:sp>
        <p:sp>
          <p:nvSpPr>
            <p:cNvPr id="21" name="Line 7"/>
            <p:cNvSpPr>
              <a:spLocks noChangeShapeType="1"/>
            </p:cNvSpPr>
            <p:nvPr/>
          </p:nvSpPr>
          <p:spPr bwMode="auto">
            <a:xfrm>
              <a:off x="648" y="1393"/>
              <a:ext cx="623"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8"/>
            <p:cNvSpPr>
              <a:spLocks noChangeShapeType="1"/>
            </p:cNvSpPr>
            <p:nvPr/>
          </p:nvSpPr>
          <p:spPr bwMode="auto">
            <a:xfrm>
              <a:off x="1959" y="1397"/>
              <a:ext cx="1733"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Arc 9"/>
            <p:cNvSpPr>
              <a:spLocks/>
            </p:cNvSpPr>
            <p:nvPr/>
          </p:nvSpPr>
          <p:spPr bwMode="auto">
            <a:xfrm rot="10670792" flipH="1">
              <a:off x="3185" y="881"/>
              <a:ext cx="258" cy="1007"/>
            </a:xfrm>
            <a:custGeom>
              <a:avLst/>
              <a:gdLst>
                <a:gd name="G0" fmla="+- 0 0 0"/>
                <a:gd name="G1" fmla="+- 21422 0 0"/>
                <a:gd name="G2" fmla="+- 21600 0 0"/>
                <a:gd name="T0" fmla="*/ 2771 w 21600"/>
                <a:gd name="T1" fmla="*/ 0 h 42992"/>
                <a:gd name="T2" fmla="*/ 1134 w 21600"/>
                <a:gd name="T3" fmla="*/ 42992 h 42992"/>
                <a:gd name="T4" fmla="*/ 0 w 21600"/>
                <a:gd name="T5" fmla="*/ 21422 h 42992"/>
              </a:gdLst>
              <a:ahLst/>
              <a:cxnLst>
                <a:cxn ang="0">
                  <a:pos x="T0" y="T1"/>
                </a:cxn>
                <a:cxn ang="0">
                  <a:pos x="T2" y="T3"/>
                </a:cxn>
                <a:cxn ang="0">
                  <a:pos x="T4" y="T5"/>
                </a:cxn>
              </a:cxnLst>
              <a:rect l="0" t="0" r="r" b="b"/>
              <a:pathLst>
                <a:path w="21600" h="42992" fill="none" extrusionOk="0">
                  <a:moveTo>
                    <a:pt x="2770" y="0"/>
                  </a:moveTo>
                  <a:cubicBezTo>
                    <a:pt x="13539" y="1393"/>
                    <a:pt x="21600" y="10563"/>
                    <a:pt x="21600" y="21422"/>
                  </a:cubicBezTo>
                  <a:cubicBezTo>
                    <a:pt x="21600" y="32910"/>
                    <a:pt x="12606" y="42389"/>
                    <a:pt x="1134" y="42992"/>
                  </a:cubicBezTo>
                </a:path>
                <a:path w="21600" h="42992" stroke="0" extrusionOk="0">
                  <a:moveTo>
                    <a:pt x="2770" y="0"/>
                  </a:moveTo>
                  <a:cubicBezTo>
                    <a:pt x="13539" y="1393"/>
                    <a:pt x="21600" y="10563"/>
                    <a:pt x="21600" y="21422"/>
                  </a:cubicBezTo>
                  <a:cubicBezTo>
                    <a:pt x="21600" y="32910"/>
                    <a:pt x="12606" y="42389"/>
                    <a:pt x="1134" y="42992"/>
                  </a:cubicBezTo>
                  <a:lnTo>
                    <a:pt x="0" y="21422"/>
                  </a:lnTo>
                  <a:close/>
                </a:path>
              </a:pathLst>
            </a:custGeom>
            <a:noFill/>
            <a:ln w="28575">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10"/>
            <p:cNvSpPr txBox="1">
              <a:spLocks noChangeArrowheads="1"/>
            </p:cNvSpPr>
            <p:nvPr/>
          </p:nvSpPr>
          <p:spPr bwMode="auto">
            <a:xfrm>
              <a:off x="3605" y="1162"/>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t>F</a:t>
              </a:r>
              <a:r>
                <a:rPr lang="en-US" altLang="zh-CN" sz="1800" baseline="30000"/>
                <a:t>‘</a:t>
              </a:r>
              <a:endParaRPr lang="en-US" altLang="zh-CN" sz="1800"/>
            </a:p>
          </p:txBody>
        </p:sp>
        <p:sp>
          <p:nvSpPr>
            <p:cNvPr id="25" name="Line 11"/>
            <p:cNvSpPr>
              <a:spLocks noChangeShapeType="1"/>
            </p:cNvSpPr>
            <p:nvPr/>
          </p:nvSpPr>
          <p:spPr bwMode="auto">
            <a:xfrm flipV="1">
              <a:off x="449" y="1397"/>
              <a:ext cx="3456"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12"/>
          <p:cNvGrpSpPr>
            <a:grpSpLocks/>
          </p:cNvGrpSpPr>
          <p:nvPr/>
        </p:nvGrpSpPr>
        <p:grpSpPr bwMode="auto">
          <a:xfrm>
            <a:off x="736600" y="3648764"/>
            <a:ext cx="5514975" cy="1598613"/>
            <a:chOff x="464" y="1945"/>
            <a:chExt cx="3474" cy="1007"/>
          </a:xfrm>
        </p:grpSpPr>
        <p:sp>
          <p:nvSpPr>
            <p:cNvPr id="27" name="Text Box 13"/>
            <p:cNvSpPr txBox="1">
              <a:spLocks noChangeArrowheads="1"/>
            </p:cNvSpPr>
            <p:nvPr/>
          </p:nvSpPr>
          <p:spPr bwMode="auto">
            <a:xfrm>
              <a:off x="975" y="2152"/>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FF3300"/>
                  </a:solidFill>
                  <a:latin typeface="黑体" panose="02010609060101010101" pitchFamily="49" charset="-122"/>
                  <a:ea typeface="黑体" panose="02010609060101010101" pitchFamily="49" charset="-122"/>
                </a:rPr>
                <a:t>明视距离</a:t>
              </a:r>
            </a:p>
          </p:txBody>
        </p:sp>
        <p:sp>
          <p:nvSpPr>
            <p:cNvPr id="28" name="Arc 14"/>
            <p:cNvSpPr>
              <a:spLocks/>
            </p:cNvSpPr>
            <p:nvPr/>
          </p:nvSpPr>
          <p:spPr bwMode="auto">
            <a:xfrm rot="10929208">
              <a:off x="1974" y="2091"/>
              <a:ext cx="167" cy="727"/>
            </a:xfrm>
            <a:custGeom>
              <a:avLst/>
              <a:gdLst>
                <a:gd name="G0" fmla="+- 0 0 0"/>
                <a:gd name="G1" fmla="+- 19907 0 0"/>
                <a:gd name="G2" fmla="+- 21600 0 0"/>
                <a:gd name="T0" fmla="*/ 8384 w 21600"/>
                <a:gd name="T1" fmla="*/ 0 h 40621"/>
                <a:gd name="T2" fmla="*/ 6123 w 21600"/>
                <a:gd name="T3" fmla="*/ 40621 h 40621"/>
                <a:gd name="T4" fmla="*/ 0 w 21600"/>
                <a:gd name="T5" fmla="*/ 19907 h 40621"/>
              </a:gdLst>
              <a:ahLst/>
              <a:cxnLst>
                <a:cxn ang="0">
                  <a:pos x="T0" y="T1"/>
                </a:cxn>
                <a:cxn ang="0">
                  <a:pos x="T2" y="T3"/>
                </a:cxn>
                <a:cxn ang="0">
                  <a:pos x="T4" y="T5"/>
                </a:cxn>
              </a:cxnLst>
              <a:rect l="0" t="0" r="r" b="b"/>
              <a:pathLst>
                <a:path w="21600" h="40621" fill="none" extrusionOk="0">
                  <a:moveTo>
                    <a:pt x="8383" y="0"/>
                  </a:moveTo>
                  <a:cubicBezTo>
                    <a:pt x="16392" y="3373"/>
                    <a:pt x="21600" y="11217"/>
                    <a:pt x="21600" y="19907"/>
                  </a:cubicBezTo>
                  <a:cubicBezTo>
                    <a:pt x="21600" y="29478"/>
                    <a:pt x="15301" y="37907"/>
                    <a:pt x="6122" y="40620"/>
                  </a:cubicBezTo>
                </a:path>
                <a:path w="21600" h="40621" stroke="0" extrusionOk="0">
                  <a:moveTo>
                    <a:pt x="8383" y="0"/>
                  </a:moveTo>
                  <a:cubicBezTo>
                    <a:pt x="16392" y="3373"/>
                    <a:pt x="21600" y="11217"/>
                    <a:pt x="21600" y="19907"/>
                  </a:cubicBezTo>
                  <a:cubicBezTo>
                    <a:pt x="21600" y="29478"/>
                    <a:pt x="15301" y="37907"/>
                    <a:pt x="6122" y="40620"/>
                  </a:cubicBezTo>
                  <a:lnTo>
                    <a:pt x="0" y="19907"/>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15"/>
            <p:cNvSpPr txBox="1">
              <a:spLocks noChangeArrowheads="1"/>
            </p:cNvSpPr>
            <p:nvPr/>
          </p:nvSpPr>
          <p:spPr bwMode="auto">
            <a:xfrm>
              <a:off x="1676" y="2254"/>
              <a:ext cx="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t>   O</a:t>
              </a:r>
            </a:p>
          </p:txBody>
        </p:sp>
        <p:sp>
          <p:nvSpPr>
            <p:cNvPr id="30" name="Line 16"/>
            <p:cNvSpPr>
              <a:spLocks noChangeShapeType="1"/>
            </p:cNvSpPr>
            <p:nvPr/>
          </p:nvSpPr>
          <p:spPr bwMode="auto">
            <a:xfrm>
              <a:off x="663" y="2469"/>
              <a:ext cx="623"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7"/>
            <p:cNvSpPr>
              <a:spLocks noChangeShapeType="1"/>
            </p:cNvSpPr>
            <p:nvPr/>
          </p:nvSpPr>
          <p:spPr bwMode="auto">
            <a:xfrm>
              <a:off x="1974" y="2461"/>
              <a:ext cx="1733"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Arc 18"/>
            <p:cNvSpPr>
              <a:spLocks/>
            </p:cNvSpPr>
            <p:nvPr/>
          </p:nvSpPr>
          <p:spPr bwMode="auto">
            <a:xfrm rot="10670792" flipH="1">
              <a:off x="3200" y="1945"/>
              <a:ext cx="258" cy="1007"/>
            </a:xfrm>
            <a:custGeom>
              <a:avLst/>
              <a:gdLst>
                <a:gd name="G0" fmla="+- 0 0 0"/>
                <a:gd name="G1" fmla="+- 21422 0 0"/>
                <a:gd name="G2" fmla="+- 21600 0 0"/>
                <a:gd name="T0" fmla="*/ 2771 w 21600"/>
                <a:gd name="T1" fmla="*/ 0 h 42992"/>
                <a:gd name="T2" fmla="*/ 1134 w 21600"/>
                <a:gd name="T3" fmla="*/ 42992 h 42992"/>
                <a:gd name="T4" fmla="*/ 0 w 21600"/>
                <a:gd name="T5" fmla="*/ 21422 h 42992"/>
              </a:gdLst>
              <a:ahLst/>
              <a:cxnLst>
                <a:cxn ang="0">
                  <a:pos x="T0" y="T1"/>
                </a:cxn>
                <a:cxn ang="0">
                  <a:pos x="T2" y="T3"/>
                </a:cxn>
                <a:cxn ang="0">
                  <a:pos x="T4" y="T5"/>
                </a:cxn>
              </a:cxnLst>
              <a:rect l="0" t="0" r="r" b="b"/>
              <a:pathLst>
                <a:path w="21600" h="42992" fill="none" extrusionOk="0">
                  <a:moveTo>
                    <a:pt x="2770" y="0"/>
                  </a:moveTo>
                  <a:cubicBezTo>
                    <a:pt x="13539" y="1393"/>
                    <a:pt x="21600" y="10563"/>
                    <a:pt x="21600" y="21422"/>
                  </a:cubicBezTo>
                  <a:cubicBezTo>
                    <a:pt x="21600" y="32910"/>
                    <a:pt x="12606" y="42389"/>
                    <a:pt x="1134" y="42992"/>
                  </a:cubicBezTo>
                </a:path>
                <a:path w="21600" h="42992" stroke="0" extrusionOk="0">
                  <a:moveTo>
                    <a:pt x="2770" y="0"/>
                  </a:moveTo>
                  <a:cubicBezTo>
                    <a:pt x="13539" y="1393"/>
                    <a:pt x="21600" y="10563"/>
                    <a:pt x="21600" y="21422"/>
                  </a:cubicBezTo>
                  <a:cubicBezTo>
                    <a:pt x="21600" y="32910"/>
                    <a:pt x="12606" y="42389"/>
                    <a:pt x="1134" y="42992"/>
                  </a:cubicBezTo>
                  <a:lnTo>
                    <a:pt x="0" y="21422"/>
                  </a:lnTo>
                  <a:close/>
                </a:path>
              </a:pathLst>
            </a:custGeom>
            <a:noFill/>
            <a:ln w="28575">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19"/>
            <p:cNvSpPr txBox="1">
              <a:spLocks noChangeArrowheads="1"/>
            </p:cNvSpPr>
            <p:nvPr/>
          </p:nvSpPr>
          <p:spPr bwMode="auto">
            <a:xfrm>
              <a:off x="3620" y="2226"/>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t>F</a:t>
              </a:r>
              <a:r>
                <a:rPr lang="en-US" altLang="zh-CN" sz="1800" baseline="30000"/>
                <a:t>‘</a:t>
              </a:r>
              <a:endParaRPr lang="en-US" altLang="zh-CN" sz="1800"/>
            </a:p>
          </p:txBody>
        </p:sp>
        <p:sp>
          <p:nvSpPr>
            <p:cNvPr id="34" name="Line 20"/>
            <p:cNvSpPr>
              <a:spLocks noChangeShapeType="1"/>
            </p:cNvSpPr>
            <p:nvPr/>
          </p:nvSpPr>
          <p:spPr bwMode="auto">
            <a:xfrm flipV="1">
              <a:off x="464" y="2460"/>
              <a:ext cx="3456"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 name="Group 21"/>
          <p:cNvGrpSpPr>
            <a:grpSpLocks/>
          </p:cNvGrpSpPr>
          <p:nvPr/>
        </p:nvGrpSpPr>
        <p:grpSpPr bwMode="auto">
          <a:xfrm>
            <a:off x="660400" y="2318439"/>
            <a:ext cx="4806950" cy="893763"/>
            <a:chOff x="416" y="1110"/>
            <a:chExt cx="3028" cy="563"/>
          </a:xfrm>
        </p:grpSpPr>
        <p:sp>
          <p:nvSpPr>
            <p:cNvPr id="36" name="Text Box 22"/>
            <p:cNvSpPr txBox="1">
              <a:spLocks noChangeArrowheads="1"/>
            </p:cNvSpPr>
            <p:nvPr/>
          </p:nvSpPr>
          <p:spPr bwMode="auto">
            <a:xfrm>
              <a:off x="416" y="1110"/>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800" dirty="0">
                  <a:solidFill>
                    <a:srgbClr val="FF3300"/>
                  </a:solidFill>
                  <a:latin typeface="黑体" panose="02010609060101010101" pitchFamily="49" charset="-122"/>
                  <a:ea typeface="黑体" panose="02010609060101010101" pitchFamily="49" charset="-122"/>
                </a:rPr>
                <a:t>近点</a:t>
              </a:r>
            </a:p>
          </p:txBody>
        </p:sp>
        <p:sp>
          <p:nvSpPr>
            <p:cNvPr id="37" name="Line 23"/>
            <p:cNvSpPr>
              <a:spLocks noChangeShapeType="1"/>
            </p:cNvSpPr>
            <p:nvPr/>
          </p:nvSpPr>
          <p:spPr bwMode="auto">
            <a:xfrm flipV="1">
              <a:off x="657" y="1117"/>
              <a:ext cx="1361" cy="27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24"/>
            <p:cNvSpPr>
              <a:spLocks noChangeShapeType="1"/>
            </p:cNvSpPr>
            <p:nvPr/>
          </p:nvSpPr>
          <p:spPr bwMode="auto">
            <a:xfrm>
              <a:off x="2018" y="1117"/>
              <a:ext cx="1426" cy="2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25"/>
            <p:cNvSpPr>
              <a:spLocks noChangeShapeType="1"/>
            </p:cNvSpPr>
            <p:nvPr/>
          </p:nvSpPr>
          <p:spPr bwMode="auto">
            <a:xfrm>
              <a:off x="657" y="1401"/>
              <a:ext cx="1340" cy="27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26"/>
            <p:cNvSpPr>
              <a:spLocks noChangeShapeType="1"/>
            </p:cNvSpPr>
            <p:nvPr/>
          </p:nvSpPr>
          <p:spPr bwMode="auto">
            <a:xfrm flipV="1">
              <a:off x="1973" y="1404"/>
              <a:ext cx="1471" cy="25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 name="Group 27"/>
          <p:cNvGrpSpPr>
            <a:grpSpLocks/>
          </p:cNvGrpSpPr>
          <p:nvPr/>
        </p:nvGrpSpPr>
        <p:grpSpPr bwMode="auto">
          <a:xfrm>
            <a:off x="2051050" y="4037702"/>
            <a:ext cx="3854450" cy="830262"/>
            <a:chOff x="1292" y="2193"/>
            <a:chExt cx="2428" cy="523"/>
          </a:xfrm>
        </p:grpSpPr>
        <p:sp>
          <p:nvSpPr>
            <p:cNvPr id="42" name="Line 28"/>
            <p:cNvSpPr>
              <a:spLocks noChangeShapeType="1"/>
            </p:cNvSpPr>
            <p:nvPr/>
          </p:nvSpPr>
          <p:spPr bwMode="auto">
            <a:xfrm flipV="1">
              <a:off x="1292" y="2193"/>
              <a:ext cx="726" cy="273"/>
            </a:xfrm>
            <a:prstGeom prst="line">
              <a:avLst/>
            </a:prstGeom>
            <a:noFill/>
            <a:ln w="952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29"/>
            <p:cNvSpPr>
              <a:spLocks noChangeShapeType="1"/>
            </p:cNvSpPr>
            <p:nvPr/>
          </p:nvSpPr>
          <p:spPr bwMode="auto">
            <a:xfrm>
              <a:off x="2018" y="2205"/>
              <a:ext cx="1690" cy="25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30"/>
            <p:cNvSpPr>
              <a:spLocks noChangeShapeType="1"/>
            </p:cNvSpPr>
            <p:nvPr/>
          </p:nvSpPr>
          <p:spPr bwMode="auto">
            <a:xfrm>
              <a:off x="1292" y="2478"/>
              <a:ext cx="729" cy="2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31"/>
            <p:cNvSpPr>
              <a:spLocks noChangeShapeType="1"/>
            </p:cNvSpPr>
            <p:nvPr/>
          </p:nvSpPr>
          <p:spPr bwMode="auto">
            <a:xfrm flipV="1">
              <a:off x="2018" y="2472"/>
              <a:ext cx="1702" cy="23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 name="Group 53"/>
          <p:cNvGrpSpPr>
            <a:grpSpLocks/>
          </p:cNvGrpSpPr>
          <p:nvPr/>
        </p:nvGrpSpPr>
        <p:grpSpPr bwMode="auto">
          <a:xfrm>
            <a:off x="1062038" y="2729602"/>
            <a:ext cx="958850" cy="3703637"/>
            <a:chOff x="669" y="1369"/>
            <a:chExt cx="604" cy="2333"/>
          </a:xfrm>
        </p:grpSpPr>
        <p:sp>
          <p:nvSpPr>
            <p:cNvPr id="66" name="Line 54"/>
            <p:cNvSpPr>
              <a:spLocks noChangeShapeType="1"/>
            </p:cNvSpPr>
            <p:nvPr/>
          </p:nvSpPr>
          <p:spPr bwMode="auto">
            <a:xfrm>
              <a:off x="669" y="1389"/>
              <a:ext cx="0" cy="2313"/>
            </a:xfrm>
            <a:prstGeom prst="line">
              <a:avLst/>
            </a:prstGeom>
            <a:noFill/>
            <a:ln w="9525">
              <a:solidFill>
                <a:srgbClr val="FF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55"/>
            <p:cNvSpPr>
              <a:spLocks noChangeShapeType="1"/>
            </p:cNvSpPr>
            <p:nvPr/>
          </p:nvSpPr>
          <p:spPr bwMode="auto">
            <a:xfrm>
              <a:off x="1273" y="1369"/>
              <a:ext cx="0" cy="2313"/>
            </a:xfrm>
            <a:prstGeom prst="line">
              <a:avLst/>
            </a:prstGeom>
            <a:noFill/>
            <a:ln w="9525">
              <a:solidFill>
                <a:srgbClr val="FF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 name="组合 1"/>
          <p:cNvGrpSpPr/>
          <p:nvPr/>
        </p:nvGrpSpPr>
        <p:grpSpPr>
          <a:xfrm>
            <a:off x="592931" y="5040709"/>
            <a:ext cx="5682457" cy="1844675"/>
            <a:chOff x="592931" y="5040709"/>
            <a:chExt cx="5682457" cy="1844675"/>
          </a:xfrm>
        </p:grpSpPr>
        <p:grpSp>
          <p:nvGrpSpPr>
            <p:cNvPr id="46" name="Group 33"/>
            <p:cNvGrpSpPr>
              <a:grpSpLocks/>
            </p:cNvGrpSpPr>
            <p:nvPr/>
          </p:nvGrpSpPr>
          <p:grpSpPr bwMode="auto">
            <a:xfrm>
              <a:off x="736600" y="5229200"/>
              <a:ext cx="5538788" cy="1598612"/>
              <a:chOff x="464" y="3158"/>
              <a:chExt cx="3489" cy="1007"/>
            </a:xfrm>
          </p:grpSpPr>
          <p:sp>
            <p:nvSpPr>
              <p:cNvPr id="47" name="Text Box 34"/>
              <p:cNvSpPr txBox="1">
                <a:spLocks noChangeArrowheads="1"/>
              </p:cNvSpPr>
              <p:nvPr/>
            </p:nvSpPr>
            <p:spPr bwMode="auto">
              <a:xfrm>
                <a:off x="990" y="3161"/>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FF3300"/>
                    </a:solidFill>
                    <a:latin typeface="黑体" panose="02010609060101010101" pitchFamily="49" charset="-122"/>
                    <a:ea typeface="黑体" panose="02010609060101010101" pitchFamily="49" charset="-122"/>
                  </a:rPr>
                  <a:t>明视距离</a:t>
                </a:r>
              </a:p>
            </p:txBody>
          </p:sp>
          <p:sp>
            <p:nvSpPr>
              <p:cNvPr id="48" name="Arc 35"/>
              <p:cNvSpPr>
                <a:spLocks/>
              </p:cNvSpPr>
              <p:nvPr/>
            </p:nvSpPr>
            <p:spPr bwMode="auto">
              <a:xfrm rot="10929208">
                <a:off x="1989" y="3304"/>
                <a:ext cx="167" cy="727"/>
              </a:xfrm>
              <a:custGeom>
                <a:avLst/>
                <a:gdLst>
                  <a:gd name="G0" fmla="+- 0 0 0"/>
                  <a:gd name="G1" fmla="+- 19907 0 0"/>
                  <a:gd name="G2" fmla="+- 21600 0 0"/>
                  <a:gd name="T0" fmla="*/ 8384 w 21600"/>
                  <a:gd name="T1" fmla="*/ 0 h 40621"/>
                  <a:gd name="T2" fmla="*/ 6123 w 21600"/>
                  <a:gd name="T3" fmla="*/ 40621 h 40621"/>
                  <a:gd name="T4" fmla="*/ 0 w 21600"/>
                  <a:gd name="T5" fmla="*/ 19907 h 40621"/>
                </a:gdLst>
                <a:ahLst/>
                <a:cxnLst>
                  <a:cxn ang="0">
                    <a:pos x="T0" y="T1"/>
                  </a:cxn>
                  <a:cxn ang="0">
                    <a:pos x="T2" y="T3"/>
                  </a:cxn>
                  <a:cxn ang="0">
                    <a:pos x="T4" y="T5"/>
                  </a:cxn>
                </a:cxnLst>
                <a:rect l="0" t="0" r="r" b="b"/>
                <a:pathLst>
                  <a:path w="21600" h="40621" fill="none" extrusionOk="0">
                    <a:moveTo>
                      <a:pt x="8383" y="0"/>
                    </a:moveTo>
                    <a:cubicBezTo>
                      <a:pt x="16392" y="3373"/>
                      <a:pt x="21600" y="11217"/>
                      <a:pt x="21600" y="19907"/>
                    </a:cubicBezTo>
                    <a:cubicBezTo>
                      <a:pt x="21600" y="29478"/>
                      <a:pt x="15301" y="37907"/>
                      <a:pt x="6122" y="40620"/>
                    </a:cubicBezTo>
                  </a:path>
                  <a:path w="21600" h="40621" stroke="0" extrusionOk="0">
                    <a:moveTo>
                      <a:pt x="8383" y="0"/>
                    </a:moveTo>
                    <a:cubicBezTo>
                      <a:pt x="16392" y="3373"/>
                      <a:pt x="21600" y="11217"/>
                      <a:pt x="21600" y="19907"/>
                    </a:cubicBezTo>
                    <a:cubicBezTo>
                      <a:pt x="21600" y="29478"/>
                      <a:pt x="15301" y="37907"/>
                      <a:pt x="6122" y="40620"/>
                    </a:cubicBezTo>
                    <a:lnTo>
                      <a:pt x="0" y="19907"/>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36"/>
              <p:cNvSpPr txBox="1">
                <a:spLocks noChangeArrowheads="1"/>
              </p:cNvSpPr>
              <p:nvPr/>
            </p:nvSpPr>
            <p:spPr bwMode="auto">
              <a:xfrm>
                <a:off x="1691" y="3467"/>
                <a:ext cx="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t>   O</a:t>
                </a:r>
              </a:p>
            </p:txBody>
          </p:sp>
          <p:sp>
            <p:nvSpPr>
              <p:cNvPr id="50" name="Line 37"/>
              <p:cNvSpPr>
                <a:spLocks noChangeShapeType="1"/>
              </p:cNvSpPr>
              <p:nvPr/>
            </p:nvSpPr>
            <p:spPr bwMode="auto">
              <a:xfrm>
                <a:off x="678" y="3682"/>
                <a:ext cx="623"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38"/>
              <p:cNvSpPr>
                <a:spLocks noChangeShapeType="1"/>
              </p:cNvSpPr>
              <p:nvPr/>
            </p:nvSpPr>
            <p:spPr bwMode="auto">
              <a:xfrm>
                <a:off x="1989" y="3674"/>
                <a:ext cx="1733"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Arc 39"/>
              <p:cNvSpPr>
                <a:spLocks/>
              </p:cNvSpPr>
              <p:nvPr/>
            </p:nvSpPr>
            <p:spPr bwMode="auto">
              <a:xfrm rot="10670792" flipH="1">
                <a:off x="3215" y="3158"/>
                <a:ext cx="258" cy="1007"/>
              </a:xfrm>
              <a:custGeom>
                <a:avLst/>
                <a:gdLst>
                  <a:gd name="G0" fmla="+- 0 0 0"/>
                  <a:gd name="G1" fmla="+- 21422 0 0"/>
                  <a:gd name="G2" fmla="+- 21600 0 0"/>
                  <a:gd name="T0" fmla="*/ 2771 w 21600"/>
                  <a:gd name="T1" fmla="*/ 0 h 42992"/>
                  <a:gd name="T2" fmla="*/ 1134 w 21600"/>
                  <a:gd name="T3" fmla="*/ 42992 h 42992"/>
                  <a:gd name="T4" fmla="*/ 0 w 21600"/>
                  <a:gd name="T5" fmla="*/ 21422 h 42992"/>
                </a:gdLst>
                <a:ahLst/>
                <a:cxnLst>
                  <a:cxn ang="0">
                    <a:pos x="T0" y="T1"/>
                  </a:cxn>
                  <a:cxn ang="0">
                    <a:pos x="T2" y="T3"/>
                  </a:cxn>
                  <a:cxn ang="0">
                    <a:pos x="T4" y="T5"/>
                  </a:cxn>
                </a:cxnLst>
                <a:rect l="0" t="0" r="r" b="b"/>
                <a:pathLst>
                  <a:path w="21600" h="42992" fill="none" extrusionOk="0">
                    <a:moveTo>
                      <a:pt x="2770" y="0"/>
                    </a:moveTo>
                    <a:cubicBezTo>
                      <a:pt x="13539" y="1393"/>
                      <a:pt x="21600" y="10563"/>
                      <a:pt x="21600" y="21422"/>
                    </a:cubicBezTo>
                    <a:cubicBezTo>
                      <a:pt x="21600" y="32910"/>
                      <a:pt x="12606" y="42389"/>
                      <a:pt x="1134" y="42992"/>
                    </a:cubicBezTo>
                  </a:path>
                  <a:path w="21600" h="42992" stroke="0" extrusionOk="0">
                    <a:moveTo>
                      <a:pt x="2770" y="0"/>
                    </a:moveTo>
                    <a:cubicBezTo>
                      <a:pt x="13539" y="1393"/>
                      <a:pt x="21600" y="10563"/>
                      <a:pt x="21600" y="21422"/>
                    </a:cubicBezTo>
                    <a:cubicBezTo>
                      <a:pt x="21600" y="32910"/>
                      <a:pt x="12606" y="42389"/>
                      <a:pt x="1134" y="42992"/>
                    </a:cubicBezTo>
                    <a:lnTo>
                      <a:pt x="0" y="21422"/>
                    </a:lnTo>
                    <a:close/>
                  </a:path>
                </a:pathLst>
              </a:custGeom>
              <a:noFill/>
              <a:ln w="28575">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Text Box 40"/>
              <p:cNvSpPr txBox="1">
                <a:spLocks noChangeArrowheads="1"/>
              </p:cNvSpPr>
              <p:nvPr/>
            </p:nvSpPr>
            <p:spPr bwMode="auto">
              <a:xfrm>
                <a:off x="3635" y="3439"/>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t>F</a:t>
                </a:r>
                <a:r>
                  <a:rPr lang="en-US" altLang="zh-CN" sz="1800" baseline="30000"/>
                  <a:t>‘</a:t>
                </a:r>
                <a:endParaRPr lang="en-US" altLang="zh-CN" sz="1800"/>
              </a:p>
            </p:txBody>
          </p:sp>
          <p:sp>
            <p:nvSpPr>
              <p:cNvPr id="54" name="Line 41"/>
              <p:cNvSpPr>
                <a:spLocks noChangeShapeType="1"/>
              </p:cNvSpPr>
              <p:nvPr/>
            </p:nvSpPr>
            <p:spPr bwMode="auto">
              <a:xfrm flipV="1">
                <a:off x="479" y="3673"/>
                <a:ext cx="3456"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42"/>
              <p:cNvSpPr txBox="1">
                <a:spLocks noChangeArrowheads="1"/>
              </p:cNvSpPr>
              <p:nvPr/>
            </p:nvSpPr>
            <p:spPr bwMode="auto">
              <a:xfrm>
                <a:off x="464" y="3162"/>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FF3300"/>
                    </a:solidFill>
                    <a:latin typeface="黑体" panose="02010609060101010101" pitchFamily="49" charset="-122"/>
                    <a:ea typeface="黑体" panose="02010609060101010101" pitchFamily="49" charset="-122"/>
                  </a:rPr>
                  <a:t>近点</a:t>
                </a:r>
              </a:p>
            </p:txBody>
          </p:sp>
        </p:grpSp>
        <p:grpSp>
          <p:nvGrpSpPr>
            <p:cNvPr id="56" name="Group 44"/>
            <p:cNvGrpSpPr>
              <a:grpSpLocks/>
            </p:cNvGrpSpPr>
            <p:nvPr/>
          </p:nvGrpSpPr>
          <p:grpSpPr bwMode="auto">
            <a:xfrm>
              <a:off x="1042988" y="5668937"/>
              <a:ext cx="4481512" cy="773113"/>
              <a:chOff x="657" y="3430"/>
              <a:chExt cx="2823" cy="487"/>
            </a:xfrm>
          </p:grpSpPr>
          <p:sp>
            <p:nvSpPr>
              <p:cNvPr id="57" name="Line 45"/>
              <p:cNvSpPr>
                <a:spLocks noChangeShapeType="1"/>
              </p:cNvSpPr>
              <p:nvPr/>
            </p:nvSpPr>
            <p:spPr bwMode="auto">
              <a:xfrm flipV="1">
                <a:off x="1292" y="3487"/>
                <a:ext cx="454" cy="18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46"/>
              <p:cNvSpPr>
                <a:spLocks noChangeShapeType="1"/>
              </p:cNvSpPr>
              <p:nvPr/>
            </p:nvSpPr>
            <p:spPr bwMode="auto">
              <a:xfrm flipV="1">
                <a:off x="657" y="3480"/>
                <a:ext cx="1095" cy="177"/>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47"/>
              <p:cNvSpPr>
                <a:spLocks noChangeShapeType="1"/>
              </p:cNvSpPr>
              <p:nvPr/>
            </p:nvSpPr>
            <p:spPr bwMode="auto">
              <a:xfrm flipV="1">
                <a:off x="1741" y="3433"/>
                <a:ext cx="273" cy="4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48"/>
              <p:cNvSpPr>
                <a:spLocks noChangeShapeType="1"/>
              </p:cNvSpPr>
              <p:nvPr/>
            </p:nvSpPr>
            <p:spPr bwMode="auto">
              <a:xfrm>
                <a:off x="2018" y="3430"/>
                <a:ext cx="1462" cy="23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49"/>
              <p:cNvSpPr>
                <a:spLocks noChangeShapeType="1"/>
              </p:cNvSpPr>
              <p:nvPr/>
            </p:nvSpPr>
            <p:spPr bwMode="auto">
              <a:xfrm>
                <a:off x="1292" y="3681"/>
                <a:ext cx="454" cy="18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50"/>
              <p:cNvSpPr>
                <a:spLocks noChangeShapeType="1"/>
              </p:cNvSpPr>
              <p:nvPr/>
            </p:nvSpPr>
            <p:spPr bwMode="auto">
              <a:xfrm>
                <a:off x="657" y="3690"/>
                <a:ext cx="1089" cy="182"/>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51"/>
              <p:cNvSpPr>
                <a:spLocks noChangeShapeType="1"/>
              </p:cNvSpPr>
              <p:nvPr/>
            </p:nvSpPr>
            <p:spPr bwMode="auto">
              <a:xfrm>
                <a:off x="1746" y="3871"/>
                <a:ext cx="261" cy="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52"/>
              <p:cNvSpPr>
                <a:spLocks noChangeShapeType="1"/>
              </p:cNvSpPr>
              <p:nvPr/>
            </p:nvSpPr>
            <p:spPr bwMode="auto">
              <a:xfrm flipV="1">
                <a:off x="2018" y="3690"/>
                <a:ext cx="1452" cy="22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 name="Text Box 56"/>
            <p:cNvSpPr txBox="1">
              <a:spLocks noChangeArrowheads="1"/>
            </p:cNvSpPr>
            <p:nvPr/>
          </p:nvSpPr>
          <p:spPr bwMode="auto">
            <a:xfrm>
              <a:off x="592931" y="6444039"/>
              <a:ext cx="107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latin typeface="黑体" panose="02010609060101010101" pitchFamily="49" charset="-122"/>
                  <a:ea typeface="黑体" panose="02010609060101010101" pitchFamily="49" charset="-122"/>
                </a:rPr>
                <a:t>矫正后</a:t>
              </a:r>
            </a:p>
          </p:txBody>
        </p:sp>
        <p:sp>
          <p:nvSpPr>
            <p:cNvPr id="69" name="Line 43"/>
            <p:cNvSpPr>
              <a:spLocks noChangeShapeType="1"/>
            </p:cNvSpPr>
            <p:nvPr/>
          </p:nvSpPr>
          <p:spPr bwMode="auto">
            <a:xfrm>
              <a:off x="2771800" y="5040709"/>
              <a:ext cx="0" cy="1844675"/>
            </a:xfrm>
            <a:prstGeom prst="line">
              <a:avLst/>
            </a:prstGeom>
            <a:noFill/>
            <a:ln w="190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222" y="1440701"/>
            <a:ext cx="24384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Text Box 13"/>
          <p:cNvSpPr txBox="1">
            <a:spLocks noChangeArrowheads="1"/>
          </p:cNvSpPr>
          <p:nvPr/>
        </p:nvSpPr>
        <p:spPr bwMode="auto">
          <a:xfrm>
            <a:off x="1574823" y="2913753"/>
            <a:ext cx="1223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FF3300"/>
                </a:solidFill>
                <a:latin typeface="黑体" panose="02010609060101010101" pitchFamily="49" charset="-122"/>
                <a:ea typeface="黑体" panose="02010609060101010101" pitchFamily="49" charset="-122"/>
              </a:rPr>
              <a:t>明视距离</a:t>
            </a:r>
          </a:p>
        </p:txBody>
      </p:sp>
      <p:sp>
        <p:nvSpPr>
          <p:cNvPr id="72" name="Rectangle 2"/>
          <p:cNvSpPr txBox="1">
            <a:spLocks noChangeArrowheads="1"/>
          </p:cNvSpPr>
          <p:nvPr/>
        </p:nvSpPr>
        <p:spPr>
          <a:xfrm>
            <a:off x="1192112" y="264669"/>
            <a:ext cx="7668370" cy="45541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dirty="0" smtClean="0">
                <a:solidFill>
                  <a:srgbClr val="0066FF"/>
                </a:solidFill>
                <a:latin typeface="黑体" pitchFamily="49" charset="-122"/>
                <a:ea typeface="黑体" pitchFamily="49" charset="-122"/>
              </a:rPr>
              <a:t>远点在眼睛后面，像方焦点在视网膜</a:t>
            </a:r>
            <a:r>
              <a:rPr lang="zh-CN" altLang="en-US" sz="2000" dirty="0">
                <a:solidFill>
                  <a:srgbClr val="0066FF"/>
                </a:solidFill>
                <a:latin typeface="黑体" pitchFamily="49" charset="-122"/>
                <a:ea typeface="黑体" pitchFamily="49" charset="-122"/>
              </a:rPr>
              <a:t>后</a:t>
            </a:r>
            <a:r>
              <a:rPr lang="zh-CN" altLang="en-US" sz="2000" dirty="0" smtClean="0">
                <a:solidFill>
                  <a:srgbClr val="0066FF"/>
                </a:solidFill>
                <a:latin typeface="黑体" pitchFamily="49" charset="-122"/>
                <a:ea typeface="黑体" pitchFamily="49" charset="-122"/>
              </a:rPr>
              <a:t>，</a:t>
            </a:r>
            <a:r>
              <a:rPr lang="en-US" altLang="zh-CN" sz="2000" dirty="0" smtClean="0">
                <a:solidFill>
                  <a:srgbClr val="0066FF"/>
                </a:solidFill>
                <a:latin typeface="黑体" pitchFamily="49" charset="-122"/>
                <a:ea typeface="黑体" pitchFamily="49" charset="-122"/>
              </a:rPr>
              <a:t>250mm</a:t>
            </a:r>
            <a:r>
              <a:rPr lang="zh-CN" altLang="en-US" sz="2000" dirty="0" smtClean="0">
                <a:solidFill>
                  <a:srgbClr val="0066FF"/>
                </a:solidFill>
                <a:latin typeface="黑体" pitchFamily="49" charset="-122"/>
                <a:ea typeface="黑体" pitchFamily="49" charset="-122"/>
              </a:rPr>
              <a:t>以内的物点也成像于视网膜后。晶状体或角膜曲率变小，聚光能力减弱；或眼轴过短。</a:t>
            </a:r>
          </a:p>
        </p:txBody>
      </p:sp>
    </p:spTree>
    <p:extLst>
      <p:ext uri="{BB962C8B-B14F-4D97-AF65-F5344CB8AC3E}">
        <p14:creationId xmlns:p14="http://schemas.microsoft.com/office/powerpoint/2010/main" val="151154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0"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edg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edg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up)">
                                      <p:cBhvr>
                                        <p:cTn id="31" dur="500"/>
                                        <p:tgtEl>
                                          <p:spTgt spid="6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84249" y="3645024"/>
            <a:ext cx="7458476" cy="1200329"/>
          </a:xfrm>
          <a:prstGeom prst="rect">
            <a:avLst/>
          </a:prstGeom>
        </p:spPr>
        <p:txBody>
          <a:bodyPr wrap="square">
            <a:spAutoFit/>
          </a:bodyPr>
          <a:lstStyle/>
          <a:p>
            <a:pPr marL="342900" indent="-342900">
              <a:buClr>
                <a:srgbClr val="0066FF"/>
              </a:buClr>
              <a:buFont typeface="Wingdings" panose="05000000000000000000" pitchFamily="2" charset="2"/>
              <a:buChar char="u"/>
            </a:pPr>
            <a:r>
              <a:rPr lang="zh-CN" altLang="en-US" sz="2400" dirty="0">
                <a:solidFill>
                  <a:srgbClr val="0066FF"/>
                </a:solidFill>
                <a:latin typeface="黑体" panose="02010609060101010101" pitchFamily="49" charset="-122"/>
                <a:ea typeface="黑体" panose="02010609060101010101" pitchFamily="49" charset="-122"/>
              </a:rPr>
              <a:t>校正方法</a:t>
            </a:r>
            <a:r>
              <a:rPr lang="en-US" altLang="zh-CN"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眼睛前加凸透镜，</a:t>
            </a:r>
            <a:r>
              <a:rPr lang="zh-CN" altLang="en-US" sz="2400" dirty="0">
                <a:solidFill>
                  <a:srgbClr val="C00000"/>
                </a:solidFill>
                <a:latin typeface="黑体" panose="02010609060101010101" pitchFamily="49" charset="-122"/>
                <a:ea typeface="黑体" panose="02010609060101010101" pitchFamily="49" charset="-122"/>
              </a:rPr>
              <a:t>使</a:t>
            </a:r>
            <a:r>
              <a:rPr lang="zh-CN" altLang="en-US" sz="2400" dirty="0" smtClean="0">
                <a:solidFill>
                  <a:srgbClr val="C00000"/>
                </a:solidFill>
                <a:latin typeface="黑体" panose="02010609060101010101" pitchFamily="49" charset="-122"/>
                <a:ea typeface="黑体" panose="02010609060101010101" pitchFamily="49" charset="-122"/>
              </a:rPr>
              <a:t>近处的物体</a:t>
            </a:r>
            <a:r>
              <a:rPr lang="zh-CN" altLang="en-US" sz="2400" dirty="0" smtClean="0">
                <a:latin typeface="黑体" panose="02010609060101010101" pitchFamily="49" charset="-122"/>
                <a:ea typeface="黑体" panose="02010609060101010101" pitchFamily="49" charset="-122"/>
              </a:rPr>
              <a:t>（或明视</a:t>
            </a:r>
            <a:endParaRPr lang="en-US" altLang="zh-CN" sz="2400" dirty="0" smtClean="0">
              <a:latin typeface="黑体" panose="02010609060101010101" pitchFamily="49" charset="-122"/>
              <a:ea typeface="黑体" panose="02010609060101010101" pitchFamily="49" charset="-122"/>
            </a:endParaRPr>
          </a:p>
          <a:p>
            <a:pPr>
              <a:buClr>
                <a:srgbClr val="0066FF"/>
              </a:buClr>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距离处的物体）</a:t>
            </a:r>
            <a:r>
              <a:rPr lang="zh-CN" altLang="en-US" sz="2400" dirty="0" smtClean="0">
                <a:solidFill>
                  <a:srgbClr val="C00000"/>
                </a:solidFill>
                <a:latin typeface="黑体" panose="02010609060101010101" pitchFamily="49" charset="-122"/>
                <a:ea typeface="黑体" panose="02010609060101010101" pitchFamily="49" charset="-122"/>
              </a:rPr>
              <a:t>成一个虚像在远视眼的近</a:t>
            </a:r>
            <a:endParaRPr lang="en-US" altLang="zh-CN" sz="2400" dirty="0" smtClean="0">
              <a:solidFill>
                <a:srgbClr val="C00000"/>
              </a:solidFill>
              <a:latin typeface="黑体" panose="02010609060101010101" pitchFamily="49" charset="-122"/>
              <a:ea typeface="黑体" panose="02010609060101010101" pitchFamily="49" charset="-122"/>
            </a:endParaRPr>
          </a:p>
          <a:p>
            <a:pPr>
              <a:buClr>
                <a:srgbClr val="0066FF"/>
              </a:buClr>
            </a:pPr>
            <a:r>
              <a:rPr lang="en-US" altLang="zh-CN" sz="2400" dirty="0">
                <a:solidFill>
                  <a:srgbClr val="C00000"/>
                </a:solidFill>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srgbClr val="C00000"/>
                </a:solidFill>
                <a:latin typeface="黑体" panose="02010609060101010101" pitchFamily="49" charset="-122"/>
                <a:ea typeface="黑体" panose="02010609060101010101" pitchFamily="49" charset="-122"/>
              </a:rPr>
              <a:t>点处</a:t>
            </a:r>
            <a:r>
              <a:rPr lang="zh-CN" altLang="en-US" sz="2400" dirty="0" smtClean="0">
                <a:latin typeface="黑体" panose="02010609060101010101" pitchFamily="49" charset="-122"/>
                <a:ea typeface="黑体" panose="02010609060101010101" pitchFamily="49" charset="-122"/>
              </a:rPr>
              <a:t>，然后经眼睛成像</a:t>
            </a:r>
            <a:r>
              <a:rPr lang="zh-CN" altLang="en-US" sz="2400" dirty="0">
                <a:latin typeface="黑体" panose="02010609060101010101" pitchFamily="49" charset="-122"/>
                <a:ea typeface="黑体" panose="02010609060101010101" pitchFamily="49" charset="-122"/>
              </a:rPr>
              <a:t>于视网膜上</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pic>
        <p:nvPicPr>
          <p:cNvPr id="8" name="Picture 4" descr="Sna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512" y="1264937"/>
            <a:ext cx="4540687" cy="192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772816"/>
            <a:ext cx="24384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对象 3"/>
          <p:cNvGraphicFramePr>
            <a:graphicFrameLocks noChangeAspect="1"/>
          </p:cNvGraphicFramePr>
          <p:nvPr>
            <p:extLst>
              <p:ext uri="{D42A27DB-BD31-4B8C-83A1-F6EECF244321}">
                <p14:modId xmlns:p14="http://schemas.microsoft.com/office/powerpoint/2010/main" val="400624122"/>
              </p:ext>
            </p:extLst>
          </p:nvPr>
        </p:nvGraphicFramePr>
        <p:xfrm>
          <a:off x="683568" y="5157701"/>
          <a:ext cx="2763493" cy="1224136"/>
        </p:xfrm>
        <a:graphic>
          <a:graphicData uri="http://schemas.openxmlformats.org/presentationml/2006/ole">
            <mc:AlternateContent xmlns:mc="http://schemas.openxmlformats.org/markup-compatibility/2006">
              <mc:Choice xmlns:v="urn:schemas-microsoft-com:vml" Requires="v">
                <p:oleObj spid="_x0000_s11496" name="Equation" r:id="rId5" imgW="1002960" imgH="444240" progId="Equation.DSMT4">
                  <p:embed/>
                </p:oleObj>
              </mc:Choice>
              <mc:Fallback>
                <p:oleObj name="Equation" r:id="rId5" imgW="1002960" imgH="444240" progId="Equation.DSMT4">
                  <p:embed/>
                  <p:pic>
                    <p:nvPicPr>
                      <p:cNvPr id="0" name="对象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5157701"/>
                        <a:ext cx="2763493" cy="1224136"/>
                      </a:xfrm>
                      <a:prstGeom prst="rect">
                        <a:avLst/>
                      </a:prstGeom>
                      <a:solidFill>
                        <a:srgbClr val="00FFCC"/>
                      </a:solid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57209124"/>
              </p:ext>
            </p:extLst>
          </p:nvPr>
        </p:nvGraphicFramePr>
        <p:xfrm>
          <a:off x="4718050" y="5122863"/>
          <a:ext cx="3743325" cy="1223962"/>
        </p:xfrm>
        <a:graphic>
          <a:graphicData uri="http://schemas.openxmlformats.org/presentationml/2006/ole">
            <mc:AlternateContent xmlns:mc="http://schemas.openxmlformats.org/markup-compatibility/2006">
              <mc:Choice xmlns:v="urn:schemas-microsoft-com:vml" Requires="v">
                <p:oleObj spid="_x0000_s11497" name="Equation" r:id="rId7" imgW="1358640" imgH="444240" progId="Equation.DSMT4">
                  <p:embed/>
                </p:oleObj>
              </mc:Choice>
              <mc:Fallback>
                <p:oleObj name="Equation" r:id="rId7" imgW="1358640" imgH="444240" progId="Equation.DSMT4">
                  <p:embed/>
                  <p:pic>
                    <p:nvPicPr>
                      <p:cNvPr id="4" name="对象 3"/>
                      <p:cNvPicPr>
                        <a:picLocks noChangeAspect="1" noChangeArrowheads="1"/>
                      </p:cNvPicPr>
                      <p:nvPr/>
                    </p:nvPicPr>
                    <p:blipFill>
                      <a:blip r:embed="rId8"/>
                      <a:srcRect/>
                      <a:stretch>
                        <a:fillRect/>
                      </a:stretch>
                    </p:blipFill>
                    <p:spPr bwMode="auto">
                      <a:xfrm>
                        <a:off x="4718050" y="5122863"/>
                        <a:ext cx="3743325" cy="1223962"/>
                      </a:xfrm>
                      <a:prstGeom prst="rect">
                        <a:avLst/>
                      </a:prstGeom>
                      <a:solidFill>
                        <a:srgbClr val="00FFCC"/>
                      </a:solidFill>
                      <a:ln>
                        <a:noFill/>
                      </a:ln>
                    </p:spPr>
                  </p:pic>
                </p:oleObj>
              </mc:Fallback>
            </mc:AlternateContent>
          </a:graphicData>
        </a:graphic>
      </p:graphicFrame>
      <p:sp>
        <p:nvSpPr>
          <p:cNvPr id="2" name="文本框 1"/>
          <p:cNvSpPr txBox="1"/>
          <p:nvPr/>
        </p:nvSpPr>
        <p:spPr>
          <a:xfrm>
            <a:off x="3770040" y="5573948"/>
            <a:ext cx="432048"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或</a:t>
            </a:r>
          </a:p>
        </p:txBody>
      </p:sp>
    </p:spTree>
    <p:extLst>
      <p:ext uri="{BB962C8B-B14F-4D97-AF65-F5344CB8AC3E}">
        <p14:creationId xmlns:p14="http://schemas.microsoft.com/office/powerpoint/2010/main" val="357648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3"/>
          <p:cNvSpPr txBox="1">
            <a:spLocks noChangeArrowheads="1"/>
          </p:cNvSpPr>
          <p:nvPr/>
        </p:nvSpPr>
        <p:spPr bwMode="auto">
          <a:xfrm>
            <a:off x="755576" y="1101131"/>
            <a:ext cx="74168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0" lang="zh-CN" altLang="en-US" sz="2000" b="1" dirty="0" smtClean="0">
                <a:latin typeface="Arial" pitchFamily="34" charset="0"/>
              </a:rPr>
              <a:t>例：</a:t>
            </a:r>
            <a:r>
              <a:rPr kumimoji="0" lang="zh-CN" altLang="en-US" sz="2400" b="1" dirty="0" smtClean="0">
                <a:latin typeface="Arial" pitchFamily="34" charset="0"/>
              </a:rPr>
              <a:t>求</a:t>
            </a:r>
            <a:r>
              <a:rPr kumimoji="0" lang="zh-CN" altLang="en-US" sz="2400" b="1" dirty="0">
                <a:latin typeface="Arial" pitchFamily="34" charset="0"/>
              </a:rPr>
              <a:t>一个近点为</a:t>
            </a:r>
            <a:r>
              <a:rPr kumimoji="0" lang="en-US" altLang="zh-CN" sz="2400" b="1" dirty="0">
                <a:latin typeface="Arial" pitchFamily="34" charset="0"/>
              </a:rPr>
              <a:t>125cm</a:t>
            </a:r>
            <a:r>
              <a:rPr kumimoji="0" lang="zh-CN" altLang="en-US" sz="2400" b="1" dirty="0">
                <a:latin typeface="Arial" pitchFamily="34" charset="0"/>
              </a:rPr>
              <a:t>的远视眼所戴眼镜的光焦度</a:t>
            </a:r>
            <a:r>
              <a:rPr kumimoji="0" lang="en-US" altLang="zh-CN" sz="2000" b="1" dirty="0">
                <a:latin typeface="Arial" pitchFamily="34" charset="0"/>
              </a:rPr>
              <a:t>.</a:t>
            </a:r>
          </a:p>
        </p:txBody>
      </p:sp>
      <p:grpSp>
        <p:nvGrpSpPr>
          <p:cNvPr id="5" name="Group 2"/>
          <p:cNvGrpSpPr>
            <a:grpSpLocks/>
          </p:cNvGrpSpPr>
          <p:nvPr/>
        </p:nvGrpSpPr>
        <p:grpSpPr bwMode="auto">
          <a:xfrm>
            <a:off x="1474490" y="1800026"/>
            <a:ext cx="6265862" cy="2205038"/>
            <a:chOff x="2158" y="981"/>
            <a:chExt cx="3489" cy="1162"/>
          </a:xfrm>
        </p:grpSpPr>
        <p:grpSp>
          <p:nvGrpSpPr>
            <p:cNvPr id="6" name="Group 3"/>
            <p:cNvGrpSpPr>
              <a:grpSpLocks/>
            </p:cNvGrpSpPr>
            <p:nvPr/>
          </p:nvGrpSpPr>
          <p:grpSpPr bwMode="auto">
            <a:xfrm>
              <a:off x="2158" y="1036"/>
              <a:ext cx="3489" cy="1007"/>
              <a:chOff x="464" y="3158"/>
              <a:chExt cx="3489" cy="1007"/>
            </a:xfrm>
          </p:grpSpPr>
          <p:sp>
            <p:nvSpPr>
              <p:cNvPr id="17" name="Text Box 4"/>
              <p:cNvSpPr txBox="1">
                <a:spLocks noChangeArrowheads="1"/>
              </p:cNvSpPr>
              <p:nvPr/>
            </p:nvSpPr>
            <p:spPr bwMode="auto">
              <a:xfrm>
                <a:off x="990" y="3161"/>
                <a:ext cx="77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800">
                    <a:solidFill>
                      <a:srgbClr val="FF3300"/>
                    </a:solidFill>
                  </a:rPr>
                  <a:t>明视距离</a:t>
                </a:r>
              </a:p>
            </p:txBody>
          </p:sp>
          <p:sp>
            <p:nvSpPr>
              <p:cNvPr id="18" name="Arc 5"/>
              <p:cNvSpPr>
                <a:spLocks/>
              </p:cNvSpPr>
              <p:nvPr/>
            </p:nvSpPr>
            <p:spPr bwMode="auto">
              <a:xfrm rot="10929208">
                <a:off x="1989" y="3304"/>
                <a:ext cx="167" cy="727"/>
              </a:xfrm>
              <a:custGeom>
                <a:avLst/>
                <a:gdLst>
                  <a:gd name="G0" fmla="+- 0 0 0"/>
                  <a:gd name="G1" fmla="+- 19907 0 0"/>
                  <a:gd name="G2" fmla="+- 21600 0 0"/>
                  <a:gd name="T0" fmla="*/ 8384 w 21600"/>
                  <a:gd name="T1" fmla="*/ 0 h 40621"/>
                  <a:gd name="T2" fmla="*/ 6123 w 21600"/>
                  <a:gd name="T3" fmla="*/ 40621 h 40621"/>
                  <a:gd name="T4" fmla="*/ 0 w 21600"/>
                  <a:gd name="T5" fmla="*/ 19907 h 40621"/>
                </a:gdLst>
                <a:ahLst/>
                <a:cxnLst>
                  <a:cxn ang="0">
                    <a:pos x="T0" y="T1"/>
                  </a:cxn>
                  <a:cxn ang="0">
                    <a:pos x="T2" y="T3"/>
                  </a:cxn>
                  <a:cxn ang="0">
                    <a:pos x="T4" y="T5"/>
                  </a:cxn>
                </a:cxnLst>
                <a:rect l="0" t="0" r="r" b="b"/>
                <a:pathLst>
                  <a:path w="21600" h="40621" fill="none" extrusionOk="0">
                    <a:moveTo>
                      <a:pt x="8383" y="0"/>
                    </a:moveTo>
                    <a:cubicBezTo>
                      <a:pt x="16392" y="3373"/>
                      <a:pt x="21600" y="11217"/>
                      <a:pt x="21600" y="19907"/>
                    </a:cubicBezTo>
                    <a:cubicBezTo>
                      <a:pt x="21600" y="29478"/>
                      <a:pt x="15301" y="37907"/>
                      <a:pt x="6122" y="40620"/>
                    </a:cubicBezTo>
                  </a:path>
                  <a:path w="21600" h="40621" stroke="0" extrusionOk="0">
                    <a:moveTo>
                      <a:pt x="8383" y="0"/>
                    </a:moveTo>
                    <a:cubicBezTo>
                      <a:pt x="16392" y="3373"/>
                      <a:pt x="21600" y="11217"/>
                      <a:pt x="21600" y="19907"/>
                    </a:cubicBezTo>
                    <a:cubicBezTo>
                      <a:pt x="21600" y="29478"/>
                      <a:pt x="15301" y="37907"/>
                      <a:pt x="6122" y="40620"/>
                    </a:cubicBezTo>
                    <a:lnTo>
                      <a:pt x="0" y="19907"/>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6"/>
              <p:cNvSpPr txBox="1">
                <a:spLocks noChangeArrowheads="1"/>
              </p:cNvSpPr>
              <p:nvPr/>
            </p:nvSpPr>
            <p:spPr bwMode="auto">
              <a:xfrm>
                <a:off x="1691" y="3467"/>
                <a:ext cx="497"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t>   O</a:t>
                </a:r>
              </a:p>
            </p:txBody>
          </p:sp>
          <p:sp>
            <p:nvSpPr>
              <p:cNvPr id="20" name="Line 7"/>
              <p:cNvSpPr>
                <a:spLocks noChangeShapeType="1"/>
              </p:cNvSpPr>
              <p:nvPr/>
            </p:nvSpPr>
            <p:spPr bwMode="auto">
              <a:xfrm>
                <a:off x="678" y="3682"/>
                <a:ext cx="623"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8"/>
              <p:cNvSpPr>
                <a:spLocks noChangeShapeType="1"/>
              </p:cNvSpPr>
              <p:nvPr/>
            </p:nvSpPr>
            <p:spPr bwMode="auto">
              <a:xfrm>
                <a:off x="1989" y="3674"/>
                <a:ext cx="1733"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Arc 9"/>
              <p:cNvSpPr>
                <a:spLocks/>
              </p:cNvSpPr>
              <p:nvPr/>
            </p:nvSpPr>
            <p:spPr bwMode="auto">
              <a:xfrm rot="10670792" flipH="1">
                <a:off x="3215" y="3158"/>
                <a:ext cx="258" cy="1007"/>
              </a:xfrm>
              <a:custGeom>
                <a:avLst/>
                <a:gdLst>
                  <a:gd name="G0" fmla="+- 0 0 0"/>
                  <a:gd name="G1" fmla="+- 21422 0 0"/>
                  <a:gd name="G2" fmla="+- 21600 0 0"/>
                  <a:gd name="T0" fmla="*/ 2771 w 21600"/>
                  <a:gd name="T1" fmla="*/ 0 h 42992"/>
                  <a:gd name="T2" fmla="*/ 1134 w 21600"/>
                  <a:gd name="T3" fmla="*/ 42992 h 42992"/>
                  <a:gd name="T4" fmla="*/ 0 w 21600"/>
                  <a:gd name="T5" fmla="*/ 21422 h 42992"/>
                </a:gdLst>
                <a:ahLst/>
                <a:cxnLst>
                  <a:cxn ang="0">
                    <a:pos x="T0" y="T1"/>
                  </a:cxn>
                  <a:cxn ang="0">
                    <a:pos x="T2" y="T3"/>
                  </a:cxn>
                  <a:cxn ang="0">
                    <a:pos x="T4" y="T5"/>
                  </a:cxn>
                </a:cxnLst>
                <a:rect l="0" t="0" r="r" b="b"/>
                <a:pathLst>
                  <a:path w="21600" h="42992" fill="none" extrusionOk="0">
                    <a:moveTo>
                      <a:pt x="2770" y="0"/>
                    </a:moveTo>
                    <a:cubicBezTo>
                      <a:pt x="13539" y="1393"/>
                      <a:pt x="21600" y="10563"/>
                      <a:pt x="21600" y="21422"/>
                    </a:cubicBezTo>
                    <a:cubicBezTo>
                      <a:pt x="21600" y="32910"/>
                      <a:pt x="12606" y="42389"/>
                      <a:pt x="1134" y="42992"/>
                    </a:cubicBezTo>
                  </a:path>
                  <a:path w="21600" h="42992" stroke="0" extrusionOk="0">
                    <a:moveTo>
                      <a:pt x="2770" y="0"/>
                    </a:moveTo>
                    <a:cubicBezTo>
                      <a:pt x="13539" y="1393"/>
                      <a:pt x="21600" y="10563"/>
                      <a:pt x="21600" y="21422"/>
                    </a:cubicBezTo>
                    <a:cubicBezTo>
                      <a:pt x="21600" y="32910"/>
                      <a:pt x="12606" y="42389"/>
                      <a:pt x="1134" y="42992"/>
                    </a:cubicBezTo>
                    <a:lnTo>
                      <a:pt x="0" y="21422"/>
                    </a:lnTo>
                    <a:close/>
                  </a:path>
                </a:pathLst>
              </a:custGeom>
              <a:noFill/>
              <a:ln w="28575">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10"/>
              <p:cNvSpPr txBox="1">
                <a:spLocks noChangeArrowheads="1"/>
              </p:cNvSpPr>
              <p:nvPr/>
            </p:nvSpPr>
            <p:spPr bwMode="auto">
              <a:xfrm>
                <a:off x="3635" y="3439"/>
                <a:ext cx="31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t>F</a:t>
                </a:r>
                <a:r>
                  <a:rPr lang="en-US" altLang="zh-CN" sz="1800" baseline="30000"/>
                  <a:t>‘</a:t>
                </a:r>
                <a:endParaRPr lang="en-US" altLang="zh-CN" sz="1800"/>
              </a:p>
            </p:txBody>
          </p:sp>
          <p:sp>
            <p:nvSpPr>
              <p:cNvPr id="24" name="Line 11"/>
              <p:cNvSpPr>
                <a:spLocks noChangeShapeType="1"/>
              </p:cNvSpPr>
              <p:nvPr/>
            </p:nvSpPr>
            <p:spPr bwMode="auto">
              <a:xfrm flipV="1">
                <a:off x="479" y="3673"/>
                <a:ext cx="3456"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Text Box 12"/>
              <p:cNvSpPr txBox="1">
                <a:spLocks noChangeArrowheads="1"/>
              </p:cNvSpPr>
              <p:nvPr/>
            </p:nvSpPr>
            <p:spPr bwMode="auto">
              <a:xfrm>
                <a:off x="464" y="3162"/>
                <a:ext cx="49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1800">
                    <a:solidFill>
                      <a:srgbClr val="FF3300"/>
                    </a:solidFill>
                    <a:latin typeface="Arial" pitchFamily="34" charset="0"/>
                  </a:rPr>
                  <a:t>近点</a:t>
                </a:r>
              </a:p>
            </p:txBody>
          </p:sp>
        </p:grpSp>
        <p:grpSp>
          <p:nvGrpSpPr>
            <p:cNvPr id="7" name="Group 13"/>
            <p:cNvGrpSpPr>
              <a:grpSpLocks/>
            </p:cNvGrpSpPr>
            <p:nvPr/>
          </p:nvGrpSpPr>
          <p:grpSpPr bwMode="auto">
            <a:xfrm>
              <a:off x="2351" y="981"/>
              <a:ext cx="2823" cy="1162"/>
              <a:chOff x="657" y="3098"/>
              <a:chExt cx="2823" cy="1162"/>
            </a:xfrm>
          </p:grpSpPr>
          <p:sp>
            <p:nvSpPr>
              <p:cNvPr id="8" name="Line 14"/>
              <p:cNvSpPr>
                <a:spLocks noChangeShapeType="1"/>
              </p:cNvSpPr>
              <p:nvPr/>
            </p:nvSpPr>
            <p:spPr bwMode="auto">
              <a:xfrm>
                <a:off x="1758" y="3098"/>
                <a:ext cx="0" cy="1162"/>
              </a:xfrm>
              <a:prstGeom prst="line">
                <a:avLst/>
              </a:prstGeom>
              <a:noFill/>
              <a:ln w="190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5"/>
              <p:cNvSpPr>
                <a:spLocks noChangeShapeType="1"/>
              </p:cNvSpPr>
              <p:nvPr/>
            </p:nvSpPr>
            <p:spPr bwMode="auto">
              <a:xfrm flipV="1">
                <a:off x="1292" y="3487"/>
                <a:ext cx="454" cy="18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6"/>
              <p:cNvSpPr>
                <a:spLocks noChangeShapeType="1"/>
              </p:cNvSpPr>
              <p:nvPr/>
            </p:nvSpPr>
            <p:spPr bwMode="auto">
              <a:xfrm flipV="1">
                <a:off x="657" y="3480"/>
                <a:ext cx="1095" cy="177"/>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7"/>
              <p:cNvSpPr>
                <a:spLocks noChangeShapeType="1"/>
              </p:cNvSpPr>
              <p:nvPr/>
            </p:nvSpPr>
            <p:spPr bwMode="auto">
              <a:xfrm flipV="1">
                <a:off x="1741" y="3433"/>
                <a:ext cx="273" cy="4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8"/>
              <p:cNvSpPr>
                <a:spLocks noChangeShapeType="1"/>
              </p:cNvSpPr>
              <p:nvPr/>
            </p:nvSpPr>
            <p:spPr bwMode="auto">
              <a:xfrm>
                <a:off x="2018" y="3430"/>
                <a:ext cx="1462" cy="23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9"/>
              <p:cNvSpPr>
                <a:spLocks noChangeShapeType="1"/>
              </p:cNvSpPr>
              <p:nvPr/>
            </p:nvSpPr>
            <p:spPr bwMode="auto">
              <a:xfrm>
                <a:off x="1292" y="3681"/>
                <a:ext cx="454" cy="18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20"/>
              <p:cNvSpPr>
                <a:spLocks noChangeShapeType="1"/>
              </p:cNvSpPr>
              <p:nvPr/>
            </p:nvSpPr>
            <p:spPr bwMode="auto">
              <a:xfrm>
                <a:off x="657" y="3690"/>
                <a:ext cx="1089" cy="182"/>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21"/>
              <p:cNvSpPr>
                <a:spLocks noChangeShapeType="1"/>
              </p:cNvSpPr>
              <p:nvPr/>
            </p:nvSpPr>
            <p:spPr bwMode="auto">
              <a:xfrm>
                <a:off x="1746" y="3871"/>
                <a:ext cx="261" cy="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2"/>
              <p:cNvSpPr>
                <a:spLocks noChangeShapeType="1"/>
              </p:cNvSpPr>
              <p:nvPr/>
            </p:nvSpPr>
            <p:spPr bwMode="auto">
              <a:xfrm flipV="1">
                <a:off x="2018" y="3690"/>
                <a:ext cx="1452" cy="22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2" name="对象 1"/>
          <p:cNvGraphicFramePr>
            <a:graphicFrameLocks noChangeAspect="1"/>
          </p:cNvGraphicFramePr>
          <p:nvPr>
            <p:extLst>
              <p:ext uri="{D42A27DB-BD31-4B8C-83A1-F6EECF244321}">
                <p14:modId xmlns:p14="http://schemas.microsoft.com/office/powerpoint/2010/main" val="3969919555"/>
              </p:ext>
            </p:extLst>
          </p:nvPr>
        </p:nvGraphicFramePr>
        <p:xfrm>
          <a:off x="991657" y="4293096"/>
          <a:ext cx="7226140" cy="1800200"/>
        </p:xfrm>
        <a:graphic>
          <a:graphicData uri="http://schemas.openxmlformats.org/presentationml/2006/ole">
            <mc:AlternateContent xmlns:mc="http://schemas.openxmlformats.org/markup-compatibility/2006">
              <mc:Choice xmlns:v="urn:schemas-microsoft-com:vml" Requires="v">
                <p:oleObj spid="_x0000_s10409" name="Equation" r:id="rId3" imgW="3568680" imgH="888840" progId="Equation.DSMT4">
                  <p:embed/>
                </p:oleObj>
              </mc:Choice>
              <mc:Fallback>
                <p:oleObj name="Equation" r:id="rId3" imgW="3568680" imgH="888840" progId="Equation.DSMT4">
                  <p:embed/>
                  <p:pic>
                    <p:nvPicPr>
                      <p:cNvPr id="0" name="对象 3"/>
                      <p:cNvPicPr>
                        <a:picLocks noChangeAspect="1" noChangeArrowheads="1"/>
                      </p:cNvPicPr>
                      <p:nvPr/>
                    </p:nvPicPr>
                    <p:blipFill>
                      <a:blip r:embed="rId4"/>
                      <a:srcRect/>
                      <a:stretch>
                        <a:fillRect/>
                      </a:stretch>
                    </p:blipFill>
                    <p:spPr bwMode="auto">
                      <a:xfrm>
                        <a:off x="991657" y="4293096"/>
                        <a:ext cx="7226140" cy="1800200"/>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283944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83568" y="980728"/>
            <a:ext cx="8280400" cy="20162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smtClean="0">
                <a:latin typeface="黑体" panose="02010609060101010101" pitchFamily="49" charset="-122"/>
                <a:ea typeface="黑体" panose="02010609060101010101" pitchFamily="49" charset="-122"/>
              </a:rPr>
              <a:t>例题：某人在其眼前</a:t>
            </a:r>
            <a:r>
              <a:rPr lang="en-US" altLang="zh-CN" sz="2400" dirty="0" smtClean="0">
                <a:latin typeface="黑体" panose="02010609060101010101" pitchFamily="49" charset="-122"/>
                <a:ea typeface="黑体" panose="02010609060101010101" pitchFamily="49" charset="-122"/>
              </a:rPr>
              <a:t>2m</a:t>
            </a:r>
            <a:r>
              <a:rPr lang="zh-CN" altLang="en-US" sz="2400" dirty="0" smtClean="0">
                <a:latin typeface="黑体" panose="02010609060101010101" pitchFamily="49" charset="-122"/>
                <a:ea typeface="黑体" panose="02010609060101010101" pitchFamily="49" charset="-122"/>
              </a:rPr>
              <a:t>远的物看不清，问需要配怎样光焦度的眼睛才能使其眼恢复正常？另一个人对在其眼前</a:t>
            </a:r>
            <a:r>
              <a:rPr lang="en-US" altLang="zh-CN" sz="2400" dirty="0" smtClean="0">
                <a:latin typeface="黑体" panose="02010609060101010101" pitchFamily="49" charset="-122"/>
                <a:ea typeface="黑体" panose="02010609060101010101" pitchFamily="49" charset="-122"/>
              </a:rPr>
              <a:t>0.5</a:t>
            </a:r>
            <a:r>
              <a:rPr lang="zh-CN" altLang="en-US" sz="2400" dirty="0" smtClean="0">
                <a:latin typeface="黑体" panose="02010609060101010101" pitchFamily="49" charset="-122"/>
                <a:ea typeface="黑体" panose="02010609060101010101" pitchFamily="49" charset="-122"/>
              </a:rPr>
              <a:t>以内的物看不清，问需要配上怎样光焦度的眼镜才能使其眼恢复正常？</a:t>
            </a:r>
            <a:endParaRPr lang="en-US" altLang="zh-CN" sz="2400" dirty="0" smtClean="0">
              <a:latin typeface="黑体" panose="02010609060101010101" pitchFamily="49" charset="-122"/>
              <a:ea typeface="黑体" panose="02010609060101010101" pitchFamily="49" charset="-122"/>
            </a:endParaRPr>
          </a:p>
          <a:p>
            <a:pPr marL="0" indent="0">
              <a:buNone/>
            </a:pPr>
            <a:r>
              <a:rPr lang="zh-CN" altLang="en-US" sz="2400" dirty="0" smtClean="0">
                <a:latin typeface="黑体" panose="02010609060101010101" pitchFamily="49" charset="-122"/>
                <a:ea typeface="黑体" panose="02010609060101010101" pitchFamily="49" charset="-122"/>
              </a:rPr>
              <a:t>     </a:t>
            </a:r>
            <a:endParaRPr lang="zh-CN" altLang="el-GR" sz="2400" dirty="0" smtClean="0">
              <a:latin typeface="黑体" panose="02010609060101010101" pitchFamily="49" charset="-122"/>
              <a:ea typeface="黑体"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807064767"/>
              </p:ext>
            </p:extLst>
          </p:nvPr>
        </p:nvGraphicFramePr>
        <p:xfrm>
          <a:off x="2860265" y="4221088"/>
          <a:ext cx="3016250" cy="947737"/>
        </p:xfrm>
        <a:graphic>
          <a:graphicData uri="http://schemas.openxmlformats.org/presentationml/2006/ole">
            <mc:AlternateContent xmlns:mc="http://schemas.openxmlformats.org/markup-compatibility/2006">
              <mc:Choice xmlns:v="urn:schemas-microsoft-com:vml" Requires="v">
                <p:oleObj spid="_x0000_s12878" name="Equation" r:id="rId3" imgW="1333440" imgH="419040" progId="Equation.DSMT4">
                  <p:embed/>
                </p:oleObj>
              </mc:Choice>
              <mc:Fallback>
                <p:oleObj name="Equation" r:id="rId3" imgW="1333440" imgH="419040" progId="Equation.DSMT4">
                  <p:embed/>
                  <p:pic>
                    <p:nvPicPr>
                      <p:cNvPr id="0" name=""/>
                      <p:cNvPicPr/>
                      <p:nvPr/>
                    </p:nvPicPr>
                    <p:blipFill>
                      <a:blip r:embed="rId4"/>
                      <a:stretch>
                        <a:fillRect/>
                      </a:stretch>
                    </p:blipFill>
                    <p:spPr>
                      <a:xfrm>
                        <a:off x="2860265" y="4221088"/>
                        <a:ext cx="3016250" cy="9477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8101628"/>
              </p:ext>
            </p:extLst>
          </p:nvPr>
        </p:nvGraphicFramePr>
        <p:xfrm>
          <a:off x="3160713" y="5805488"/>
          <a:ext cx="2701925" cy="890587"/>
        </p:xfrm>
        <a:graphic>
          <a:graphicData uri="http://schemas.openxmlformats.org/presentationml/2006/ole">
            <mc:AlternateContent xmlns:mc="http://schemas.openxmlformats.org/markup-compatibility/2006">
              <mc:Choice xmlns:v="urn:schemas-microsoft-com:vml" Requires="v">
                <p:oleObj spid="_x0000_s12879" name="Equation" r:id="rId5" imgW="1193760" imgH="393480" progId="Equation.DSMT4">
                  <p:embed/>
                </p:oleObj>
              </mc:Choice>
              <mc:Fallback>
                <p:oleObj name="Equation" r:id="rId5" imgW="1193760" imgH="393480" progId="Equation.DSMT4">
                  <p:embed/>
                  <p:pic>
                    <p:nvPicPr>
                      <p:cNvPr id="0" name=""/>
                      <p:cNvPicPr>
                        <a:picLocks noChangeAspect="1" noChangeArrowheads="1"/>
                      </p:cNvPicPr>
                      <p:nvPr/>
                    </p:nvPicPr>
                    <p:blipFill>
                      <a:blip r:embed="rId6"/>
                      <a:srcRect/>
                      <a:stretch>
                        <a:fillRect/>
                      </a:stretch>
                    </p:blipFill>
                    <p:spPr bwMode="auto">
                      <a:xfrm>
                        <a:off x="3160713" y="5805488"/>
                        <a:ext cx="270192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683568" y="5229200"/>
            <a:ext cx="4570482"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第二个人是远视眼，所需眼睛的光焦度为：</a:t>
            </a:r>
            <a:endParaRPr lang="en-US" altLang="zh-CN" dirty="0">
              <a:latin typeface="黑体" panose="02010609060101010101" pitchFamily="49" charset="-122"/>
              <a:ea typeface="黑体" panose="02010609060101010101" pitchFamily="49" charset="-122"/>
            </a:endParaRPr>
          </a:p>
        </p:txBody>
      </p:sp>
      <p:grpSp>
        <p:nvGrpSpPr>
          <p:cNvPr id="9" name="组合 8"/>
          <p:cNvGrpSpPr/>
          <p:nvPr/>
        </p:nvGrpSpPr>
        <p:grpSpPr>
          <a:xfrm>
            <a:off x="1367384" y="2176632"/>
            <a:ext cx="3456384" cy="1655014"/>
            <a:chOff x="3923928" y="2466995"/>
            <a:chExt cx="4176464" cy="1950251"/>
          </a:xfrm>
        </p:grpSpPr>
        <p:pic>
          <p:nvPicPr>
            <p:cNvPr id="10" name="Picture 7" descr="Snap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2466995"/>
              <a:ext cx="4176464" cy="195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p:cNvCxnSpPr/>
            <p:nvPr/>
          </p:nvCxnSpPr>
          <p:spPr>
            <a:xfrm flipH="1">
              <a:off x="4139952" y="3068960"/>
              <a:ext cx="1080120" cy="288032"/>
            </a:xfrm>
            <a:prstGeom prst="line">
              <a:avLst/>
            </a:prstGeom>
            <a:ln>
              <a:solidFill>
                <a:srgbClr val="F01664">
                  <a:alpha val="58824"/>
                </a:srgb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4139952" y="3356992"/>
              <a:ext cx="855712" cy="216024"/>
            </a:xfrm>
            <a:prstGeom prst="line">
              <a:avLst/>
            </a:prstGeom>
            <a:ln>
              <a:solidFill>
                <a:srgbClr val="F01664"/>
              </a:solidFill>
              <a:prstDash val="dash"/>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515645" y="3717032"/>
            <a:ext cx="5400600" cy="369332"/>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解： 第一个人是近视眼，所需眼睛的光焦度为：</a:t>
            </a:r>
            <a:endParaRPr lang="en-US" altLang="zh-CN" dirty="0">
              <a:latin typeface="黑体" panose="02010609060101010101" pitchFamily="49" charset="-122"/>
              <a:ea typeface="黑体" panose="02010609060101010101" pitchFamily="49" charset="-122"/>
            </a:endParaRPr>
          </a:p>
        </p:txBody>
      </p:sp>
      <p:grpSp>
        <p:nvGrpSpPr>
          <p:cNvPr id="23" name="组合 22"/>
          <p:cNvGrpSpPr/>
          <p:nvPr/>
        </p:nvGrpSpPr>
        <p:grpSpPr>
          <a:xfrm>
            <a:off x="5125467" y="2339193"/>
            <a:ext cx="3675761" cy="1173584"/>
            <a:chOff x="736600" y="5040709"/>
            <a:chExt cx="5538788" cy="1844675"/>
          </a:xfrm>
        </p:grpSpPr>
        <p:grpSp>
          <p:nvGrpSpPr>
            <p:cNvPr id="24" name="Group 33"/>
            <p:cNvGrpSpPr>
              <a:grpSpLocks/>
            </p:cNvGrpSpPr>
            <p:nvPr/>
          </p:nvGrpSpPr>
          <p:grpSpPr bwMode="auto">
            <a:xfrm>
              <a:off x="736600" y="5168878"/>
              <a:ext cx="5538788" cy="1658938"/>
              <a:chOff x="464" y="3120"/>
              <a:chExt cx="3489" cy="1045"/>
            </a:xfrm>
          </p:grpSpPr>
          <p:sp>
            <p:nvSpPr>
              <p:cNvPr id="36" name="Text Box 34"/>
              <p:cNvSpPr txBox="1">
                <a:spLocks noChangeArrowheads="1"/>
              </p:cNvSpPr>
              <p:nvPr/>
            </p:nvSpPr>
            <p:spPr bwMode="auto">
              <a:xfrm>
                <a:off x="990" y="3161"/>
                <a:ext cx="771"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dirty="0">
                    <a:solidFill>
                      <a:srgbClr val="FF3300"/>
                    </a:solidFill>
                    <a:latin typeface="黑体" panose="02010609060101010101" pitchFamily="49" charset="-122"/>
                    <a:ea typeface="黑体" panose="02010609060101010101" pitchFamily="49" charset="-122"/>
                  </a:rPr>
                  <a:t>明视距离</a:t>
                </a:r>
              </a:p>
            </p:txBody>
          </p:sp>
          <p:sp>
            <p:nvSpPr>
              <p:cNvPr id="37" name="Arc 35"/>
              <p:cNvSpPr>
                <a:spLocks/>
              </p:cNvSpPr>
              <p:nvPr/>
            </p:nvSpPr>
            <p:spPr bwMode="auto">
              <a:xfrm rot="10929208">
                <a:off x="1989" y="3304"/>
                <a:ext cx="167" cy="727"/>
              </a:xfrm>
              <a:custGeom>
                <a:avLst/>
                <a:gdLst>
                  <a:gd name="G0" fmla="+- 0 0 0"/>
                  <a:gd name="G1" fmla="+- 19907 0 0"/>
                  <a:gd name="G2" fmla="+- 21600 0 0"/>
                  <a:gd name="T0" fmla="*/ 8384 w 21600"/>
                  <a:gd name="T1" fmla="*/ 0 h 40621"/>
                  <a:gd name="T2" fmla="*/ 6123 w 21600"/>
                  <a:gd name="T3" fmla="*/ 40621 h 40621"/>
                  <a:gd name="T4" fmla="*/ 0 w 21600"/>
                  <a:gd name="T5" fmla="*/ 19907 h 40621"/>
                </a:gdLst>
                <a:ahLst/>
                <a:cxnLst>
                  <a:cxn ang="0">
                    <a:pos x="T0" y="T1"/>
                  </a:cxn>
                  <a:cxn ang="0">
                    <a:pos x="T2" y="T3"/>
                  </a:cxn>
                  <a:cxn ang="0">
                    <a:pos x="T4" y="T5"/>
                  </a:cxn>
                </a:cxnLst>
                <a:rect l="0" t="0" r="r" b="b"/>
                <a:pathLst>
                  <a:path w="21600" h="40621" fill="none" extrusionOk="0">
                    <a:moveTo>
                      <a:pt x="8383" y="0"/>
                    </a:moveTo>
                    <a:cubicBezTo>
                      <a:pt x="16392" y="3373"/>
                      <a:pt x="21600" y="11217"/>
                      <a:pt x="21600" y="19907"/>
                    </a:cubicBezTo>
                    <a:cubicBezTo>
                      <a:pt x="21600" y="29478"/>
                      <a:pt x="15301" y="37907"/>
                      <a:pt x="6122" y="40620"/>
                    </a:cubicBezTo>
                  </a:path>
                  <a:path w="21600" h="40621" stroke="0" extrusionOk="0">
                    <a:moveTo>
                      <a:pt x="8383" y="0"/>
                    </a:moveTo>
                    <a:cubicBezTo>
                      <a:pt x="16392" y="3373"/>
                      <a:pt x="21600" y="11217"/>
                      <a:pt x="21600" y="19907"/>
                    </a:cubicBezTo>
                    <a:cubicBezTo>
                      <a:pt x="21600" y="29478"/>
                      <a:pt x="15301" y="37907"/>
                      <a:pt x="6122" y="40620"/>
                    </a:cubicBezTo>
                    <a:lnTo>
                      <a:pt x="0" y="19907"/>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36"/>
              <p:cNvSpPr txBox="1">
                <a:spLocks noChangeArrowheads="1"/>
              </p:cNvSpPr>
              <p:nvPr/>
            </p:nvSpPr>
            <p:spPr bwMode="auto">
              <a:xfrm>
                <a:off x="1989" y="3120"/>
                <a:ext cx="249" cy="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000" dirty="0"/>
                  <a:t>   </a:t>
                </a:r>
                <a:r>
                  <a:rPr lang="en-US" altLang="zh-CN" sz="1400" dirty="0"/>
                  <a:t>O</a:t>
                </a:r>
              </a:p>
            </p:txBody>
          </p:sp>
          <p:sp>
            <p:nvSpPr>
              <p:cNvPr id="39" name="Line 37"/>
              <p:cNvSpPr>
                <a:spLocks noChangeShapeType="1"/>
              </p:cNvSpPr>
              <p:nvPr/>
            </p:nvSpPr>
            <p:spPr bwMode="auto">
              <a:xfrm>
                <a:off x="678" y="3682"/>
                <a:ext cx="623"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8"/>
              <p:cNvSpPr>
                <a:spLocks noChangeShapeType="1"/>
              </p:cNvSpPr>
              <p:nvPr/>
            </p:nvSpPr>
            <p:spPr bwMode="auto">
              <a:xfrm>
                <a:off x="1989" y="3674"/>
                <a:ext cx="1733"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Arc 39"/>
              <p:cNvSpPr>
                <a:spLocks/>
              </p:cNvSpPr>
              <p:nvPr/>
            </p:nvSpPr>
            <p:spPr bwMode="auto">
              <a:xfrm rot="10670792" flipH="1">
                <a:off x="3215" y="3158"/>
                <a:ext cx="258" cy="1007"/>
              </a:xfrm>
              <a:custGeom>
                <a:avLst/>
                <a:gdLst>
                  <a:gd name="G0" fmla="+- 0 0 0"/>
                  <a:gd name="G1" fmla="+- 21422 0 0"/>
                  <a:gd name="G2" fmla="+- 21600 0 0"/>
                  <a:gd name="T0" fmla="*/ 2771 w 21600"/>
                  <a:gd name="T1" fmla="*/ 0 h 42992"/>
                  <a:gd name="T2" fmla="*/ 1134 w 21600"/>
                  <a:gd name="T3" fmla="*/ 42992 h 42992"/>
                  <a:gd name="T4" fmla="*/ 0 w 21600"/>
                  <a:gd name="T5" fmla="*/ 21422 h 42992"/>
                </a:gdLst>
                <a:ahLst/>
                <a:cxnLst>
                  <a:cxn ang="0">
                    <a:pos x="T0" y="T1"/>
                  </a:cxn>
                  <a:cxn ang="0">
                    <a:pos x="T2" y="T3"/>
                  </a:cxn>
                  <a:cxn ang="0">
                    <a:pos x="T4" y="T5"/>
                  </a:cxn>
                </a:cxnLst>
                <a:rect l="0" t="0" r="r" b="b"/>
                <a:pathLst>
                  <a:path w="21600" h="42992" fill="none" extrusionOk="0">
                    <a:moveTo>
                      <a:pt x="2770" y="0"/>
                    </a:moveTo>
                    <a:cubicBezTo>
                      <a:pt x="13539" y="1393"/>
                      <a:pt x="21600" y="10563"/>
                      <a:pt x="21600" y="21422"/>
                    </a:cubicBezTo>
                    <a:cubicBezTo>
                      <a:pt x="21600" y="32910"/>
                      <a:pt x="12606" y="42389"/>
                      <a:pt x="1134" y="42992"/>
                    </a:cubicBezTo>
                  </a:path>
                  <a:path w="21600" h="42992" stroke="0" extrusionOk="0">
                    <a:moveTo>
                      <a:pt x="2770" y="0"/>
                    </a:moveTo>
                    <a:cubicBezTo>
                      <a:pt x="13539" y="1393"/>
                      <a:pt x="21600" y="10563"/>
                      <a:pt x="21600" y="21422"/>
                    </a:cubicBezTo>
                    <a:cubicBezTo>
                      <a:pt x="21600" y="32910"/>
                      <a:pt x="12606" y="42389"/>
                      <a:pt x="1134" y="42992"/>
                    </a:cubicBezTo>
                    <a:lnTo>
                      <a:pt x="0" y="21422"/>
                    </a:lnTo>
                    <a:close/>
                  </a:path>
                </a:pathLst>
              </a:custGeom>
              <a:noFill/>
              <a:ln w="28575">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Text Box 40"/>
              <p:cNvSpPr txBox="1">
                <a:spLocks noChangeArrowheads="1"/>
              </p:cNvSpPr>
              <p:nvPr/>
            </p:nvSpPr>
            <p:spPr bwMode="auto">
              <a:xfrm>
                <a:off x="3635" y="3334"/>
                <a:ext cx="318"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400" dirty="0"/>
                  <a:t>F</a:t>
                </a:r>
                <a:r>
                  <a:rPr lang="en-US" altLang="zh-CN" sz="1400" baseline="30000" dirty="0"/>
                  <a:t>‘</a:t>
                </a:r>
                <a:endParaRPr lang="en-US" altLang="zh-CN" sz="1400" dirty="0"/>
              </a:p>
            </p:txBody>
          </p:sp>
          <p:sp>
            <p:nvSpPr>
              <p:cNvPr id="43" name="Line 41"/>
              <p:cNvSpPr>
                <a:spLocks noChangeShapeType="1"/>
              </p:cNvSpPr>
              <p:nvPr/>
            </p:nvSpPr>
            <p:spPr bwMode="auto">
              <a:xfrm flipV="1">
                <a:off x="479" y="3673"/>
                <a:ext cx="3456"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Text Box 42"/>
              <p:cNvSpPr txBox="1">
                <a:spLocks noChangeArrowheads="1"/>
              </p:cNvSpPr>
              <p:nvPr/>
            </p:nvSpPr>
            <p:spPr bwMode="auto">
              <a:xfrm>
                <a:off x="464" y="3162"/>
                <a:ext cx="49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dirty="0">
                    <a:solidFill>
                      <a:srgbClr val="FF3300"/>
                    </a:solidFill>
                    <a:latin typeface="黑体" panose="02010609060101010101" pitchFamily="49" charset="-122"/>
                    <a:ea typeface="黑体" panose="02010609060101010101" pitchFamily="49" charset="-122"/>
                  </a:rPr>
                  <a:t>近点</a:t>
                </a:r>
              </a:p>
            </p:txBody>
          </p:sp>
        </p:grpSp>
        <p:grpSp>
          <p:nvGrpSpPr>
            <p:cNvPr id="25" name="Group 44"/>
            <p:cNvGrpSpPr>
              <a:grpSpLocks/>
            </p:cNvGrpSpPr>
            <p:nvPr/>
          </p:nvGrpSpPr>
          <p:grpSpPr bwMode="auto">
            <a:xfrm>
              <a:off x="1042988" y="5668937"/>
              <a:ext cx="4481512" cy="773113"/>
              <a:chOff x="657" y="3430"/>
              <a:chExt cx="2823" cy="487"/>
            </a:xfrm>
          </p:grpSpPr>
          <p:sp>
            <p:nvSpPr>
              <p:cNvPr id="28" name="Line 45"/>
              <p:cNvSpPr>
                <a:spLocks noChangeShapeType="1"/>
              </p:cNvSpPr>
              <p:nvPr/>
            </p:nvSpPr>
            <p:spPr bwMode="auto">
              <a:xfrm flipV="1">
                <a:off x="1292" y="3487"/>
                <a:ext cx="454" cy="18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46"/>
              <p:cNvSpPr>
                <a:spLocks noChangeShapeType="1"/>
              </p:cNvSpPr>
              <p:nvPr/>
            </p:nvSpPr>
            <p:spPr bwMode="auto">
              <a:xfrm flipV="1">
                <a:off x="657" y="3480"/>
                <a:ext cx="1095" cy="177"/>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47"/>
              <p:cNvSpPr>
                <a:spLocks noChangeShapeType="1"/>
              </p:cNvSpPr>
              <p:nvPr/>
            </p:nvSpPr>
            <p:spPr bwMode="auto">
              <a:xfrm flipV="1">
                <a:off x="1741" y="3433"/>
                <a:ext cx="273" cy="4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48"/>
              <p:cNvSpPr>
                <a:spLocks noChangeShapeType="1"/>
              </p:cNvSpPr>
              <p:nvPr/>
            </p:nvSpPr>
            <p:spPr bwMode="auto">
              <a:xfrm>
                <a:off x="2018" y="3430"/>
                <a:ext cx="1462" cy="23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49"/>
              <p:cNvSpPr>
                <a:spLocks noChangeShapeType="1"/>
              </p:cNvSpPr>
              <p:nvPr/>
            </p:nvSpPr>
            <p:spPr bwMode="auto">
              <a:xfrm>
                <a:off x="1292" y="3681"/>
                <a:ext cx="454" cy="18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50"/>
              <p:cNvSpPr>
                <a:spLocks noChangeShapeType="1"/>
              </p:cNvSpPr>
              <p:nvPr/>
            </p:nvSpPr>
            <p:spPr bwMode="auto">
              <a:xfrm>
                <a:off x="657" y="3690"/>
                <a:ext cx="1089" cy="182"/>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51"/>
              <p:cNvSpPr>
                <a:spLocks noChangeShapeType="1"/>
              </p:cNvSpPr>
              <p:nvPr/>
            </p:nvSpPr>
            <p:spPr bwMode="auto">
              <a:xfrm>
                <a:off x="1746" y="3871"/>
                <a:ext cx="261" cy="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52"/>
              <p:cNvSpPr>
                <a:spLocks noChangeShapeType="1"/>
              </p:cNvSpPr>
              <p:nvPr/>
            </p:nvSpPr>
            <p:spPr bwMode="auto">
              <a:xfrm flipV="1">
                <a:off x="2018" y="3690"/>
                <a:ext cx="1452" cy="22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 name="Line 43"/>
            <p:cNvSpPr>
              <a:spLocks noChangeShapeType="1"/>
            </p:cNvSpPr>
            <p:nvPr/>
          </p:nvSpPr>
          <p:spPr bwMode="auto">
            <a:xfrm>
              <a:off x="2771800" y="5040709"/>
              <a:ext cx="0" cy="1844675"/>
            </a:xfrm>
            <a:prstGeom prst="line">
              <a:avLst/>
            </a:prstGeom>
            <a:noFill/>
            <a:ln w="1905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3" name="对象 12"/>
          <p:cNvGraphicFramePr>
            <a:graphicFrameLocks noChangeAspect="1"/>
          </p:cNvGraphicFramePr>
          <p:nvPr>
            <p:extLst>
              <p:ext uri="{D42A27DB-BD31-4B8C-83A1-F6EECF244321}">
                <p14:modId xmlns:p14="http://schemas.microsoft.com/office/powerpoint/2010/main" val="3561603490"/>
              </p:ext>
            </p:extLst>
          </p:nvPr>
        </p:nvGraphicFramePr>
        <p:xfrm>
          <a:off x="6437920" y="3901698"/>
          <a:ext cx="1895475" cy="976313"/>
        </p:xfrm>
        <a:graphic>
          <a:graphicData uri="http://schemas.openxmlformats.org/presentationml/2006/ole">
            <mc:AlternateContent xmlns:mc="http://schemas.openxmlformats.org/markup-compatibility/2006">
              <mc:Choice xmlns:v="urn:schemas-microsoft-com:vml" Requires="v">
                <p:oleObj spid="_x0000_s12880" name="Equation" r:id="rId8" imgW="838080" imgH="431640" progId="Equation.DSMT4">
                  <p:embed/>
                </p:oleObj>
              </mc:Choice>
              <mc:Fallback>
                <p:oleObj name="Equation" r:id="rId8" imgW="838080" imgH="431640" progId="Equation.DSMT4">
                  <p:embed/>
                  <p:pic>
                    <p:nvPicPr>
                      <p:cNvPr id="0" name=""/>
                      <p:cNvPicPr>
                        <a:picLocks noChangeAspect="1" noChangeArrowheads="1"/>
                      </p:cNvPicPr>
                      <p:nvPr/>
                    </p:nvPicPr>
                    <p:blipFill>
                      <a:blip r:embed="rId9"/>
                      <a:srcRect/>
                      <a:stretch>
                        <a:fillRect/>
                      </a:stretch>
                    </p:blipFill>
                    <p:spPr bwMode="auto">
                      <a:xfrm>
                        <a:off x="6437920" y="3901698"/>
                        <a:ext cx="1895475" cy="976313"/>
                      </a:xfrm>
                      <a:prstGeom prst="rect">
                        <a:avLst/>
                      </a:prstGeom>
                      <a:solidFill>
                        <a:srgbClr val="00FFCC"/>
                      </a:solidFill>
                      <a:ln>
                        <a:noFill/>
                      </a:ln>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548658360"/>
              </p:ext>
            </p:extLst>
          </p:nvPr>
        </p:nvGraphicFramePr>
        <p:xfrm>
          <a:off x="6211888" y="5399088"/>
          <a:ext cx="2268537" cy="1004887"/>
        </p:xfrm>
        <a:graphic>
          <a:graphicData uri="http://schemas.openxmlformats.org/presentationml/2006/ole">
            <mc:AlternateContent xmlns:mc="http://schemas.openxmlformats.org/markup-compatibility/2006">
              <mc:Choice xmlns:v="urn:schemas-microsoft-com:vml" Requires="v">
                <p:oleObj spid="_x0000_s12881" name="Equation" r:id="rId10" imgW="1002960" imgH="444240" progId="Equation.DSMT4">
                  <p:embed/>
                </p:oleObj>
              </mc:Choice>
              <mc:Fallback>
                <p:oleObj name="Equation" r:id="rId10" imgW="1002960" imgH="444240" progId="Equation.DSMT4">
                  <p:embed/>
                  <p:pic>
                    <p:nvPicPr>
                      <p:cNvPr id="0" name=""/>
                      <p:cNvPicPr>
                        <a:picLocks noChangeAspect="1" noChangeArrowheads="1"/>
                      </p:cNvPicPr>
                      <p:nvPr/>
                    </p:nvPicPr>
                    <p:blipFill>
                      <a:blip r:embed="rId11"/>
                      <a:srcRect/>
                      <a:stretch>
                        <a:fillRect/>
                      </a:stretch>
                    </p:blipFill>
                    <p:spPr bwMode="auto">
                      <a:xfrm>
                        <a:off x="6211888" y="5399088"/>
                        <a:ext cx="2268537" cy="1004887"/>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3117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1988840"/>
            <a:ext cx="7128792" cy="904863"/>
          </a:xfrm>
          <a:prstGeom prst="rect">
            <a:avLst/>
          </a:prstGeom>
        </p:spPr>
        <p:txBody>
          <a:bodyPr wrap="square">
            <a:spAutoFit/>
          </a:bodyPr>
          <a:lstStyle/>
          <a:p>
            <a:pPr>
              <a:lnSpc>
                <a:spcPct val="110000"/>
              </a:lnSpc>
            </a:pPr>
            <a:r>
              <a:rPr lang="en-US" altLang="zh-CN" sz="2400" dirty="0">
                <a:latin typeface="黑体" panose="02010609060101010101" pitchFamily="49" charset="-122"/>
                <a:ea typeface="黑体" panose="02010609060101010101" pitchFamily="49" charset="-122"/>
              </a:rPr>
              <a:t>⑤</a:t>
            </a:r>
            <a:r>
              <a:rPr lang="zh-CN" altLang="en-US" sz="2400" dirty="0">
                <a:solidFill>
                  <a:srgbClr val="0066FF"/>
                </a:solidFill>
                <a:latin typeface="黑体" panose="02010609060101010101" pitchFamily="49" charset="-122"/>
                <a:ea typeface="黑体" panose="02010609060101010101" pitchFamily="49" charset="-122"/>
              </a:rPr>
              <a:t>散光</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折射面曲率异常，两个互相</a:t>
            </a:r>
            <a:r>
              <a:rPr lang="zh-CN" altLang="en-US" sz="2400" dirty="0" smtClean="0">
                <a:latin typeface="黑体" panose="02010609060101010101" pitchFamily="49" charset="-122"/>
                <a:ea typeface="黑体" panose="02010609060101010101" pitchFamily="49" charset="-122"/>
              </a:rPr>
              <a:t>垂直的方向有</a:t>
            </a:r>
            <a:endParaRPr lang="en-US" altLang="zh-CN" sz="2400" dirty="0" smtClean="0">
              <a:latin typeface="黑体" panose="02010609060101010101" pitchFamily="49" charset="-122"/>
              <a:ea typeface="黑体" panose="02010609060101010101" pitchFamily="49" charset="-122"/>
            </a:endParaRPr>
          </a:p>
          <a:p>
            <a:pPr>
              <a:lnSpc>
                <a:spcPct val="110000"/>
              </a:lnSpc>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不同</a:t>
            </a:r>
            <a:r>
              <a:rPr lang="zh-CN" altLang="en-US" sz="2400" dirty="0">
                <a:latin typeface="黑体" panose="02010609060101010101" pitchFamily="49" charset="-122"/>
                <a:ea typeface="黑体" panose="02010609060101010101" pitchFamily="49" charset="-122"/>
              </a:rPr>
              <a:t>的焦距 </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1015922" y="4941168"/>
            <a:ext cx="3904431" cy="498598"/>
          </a:xfrm>
          <a:prstGeom prst="rect">
            <a:avLst/>
          </a:prstGeom>
        </p:spPr>
        <p:txBody>
          <a:bodyPr wrap="square">
            <a:spAutoFit/>
          </a:bodyPr>
          <a:lstStyle/>
          <a:p>
            <a:pPr>
              <a:lnSpc>
                <a:spcPct val="110000"/>
              </a:lnSpc>
            </a:pPr>
            <a:r>
              <a:rPr lang="zh-CN" altLang="en-US" sz="2400" dirty="0" smtClean="0">
                <a:solidFill>
                  <a:srgbClr val="0066FF"/>
                </a:solidFill>
                <a:latin typeface="黑体" panose="02010609060101010101" pitchFamily="49" charset="-122"/>
                <a:ea typeface="黑体" panose="02010609060101010101" pitchFamily="49" charset="-122"/>
              </a:rPr>
              <a:t>校正方法</a:t>
            </a:r>
            <a:r>
              <a:rPr lang="zh-CN" altLang="en-US" sz="2400" dirty="0">
                <a:solidFill>
                  <a:srgbClr val="0066FF"/>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可用圆柱面透镜</a:t>
            </a:r>
          </a:p>
        </p:txBody>
      </p:sp>
      <p:pic>
        <p:nvPicPr>
          <p:cNvPr id="2" name="图片 1"/>
          <p:cNvPicPr>
            <a:picLocks noChangeAspect="1"/>
          </p:cNvPicPr>
          <p:nvPr/>
        </p:nvPicPr>
        <p:blipFill>
          <a:blip r:embed="rId2"/>
          <a:stretch>
            <a:fillRect/>
          </a:stretch>
        </p:blipFill>
        <p:spPr>
          <a:xfrm>
            <a:off x="2899023" y="3095675"/>
            <a:ext cx="4930130" cy="1717738"/>
          </a:xfrm>
          <a:prstGeom prst="rect">
            <a:avLst/>
          </a:prstGeom>
        </p:spPr>
      </p:pic>
      <p:sp>
        <p:nvSpPr>
          <p:cNvPr id="8" name="矩形 7"/>
          <p:cNvSpPr/>
          <p:nvPr/>
        </p:nvSpPr>
        <p:spPr>
          <a:xfrm>
            <a:off x="1015922" y="1017109"/>
            <a:ext cx="6912768" cy="904863"/>
          </a:xfrm>
          <a:prstGeom prst="rect">
            <a:avLst/>
          </a:prstGeom>
        </p:spPr>
        <p:txBody>
          <a:bodyPr wrap="square">
            <a:spAutoFit/>
          </a:bodyPr>
          <a:lstStyle/>
          <a:p>
            <a:pPr>
              <a:lnSpc>
                <a:spcPct val="110000"/>
              </a:lnSpc>
            </a:pPr>
            <a:r>
              <a:rPr lang="zh-CN" altLang="en-US" sz="2400" dirty="0" smtClean="0">
                <a:solidFill>
                  <a:srgbClr val="0066FF"/>
                </a:solidFill>
                <a:latin typeface="黑体" panose="02010609060101010101" pitchFamily="49" charset="-122"/>
                <a:ea typeface="黑体" panose="02010609060101010101" pitchFamily="49" charset="-122"/>
              </a:rPr>
              <a:t>角膜</a:t>
            </a:r>
            <a:r>
              <a:rPr lang="zh-CN" altLang="en-US" sz="2400" dirty="0" smtClean="0">
                <a:solidFill>
                  <a:srgbClr val="0066FF"/>
                </a:solidFill>
                <a:latin typeface="黑体" panose="02010609060101010101" pitchFamily="49" charset="-122"/>
                <a:ea typeface="黑体" panose="02010609060101010101" pitchFamily="49" charset="-122"/>
              </a:rPr>
              <a:t>不是球面，而是在各个方向上曲率半径不相等，是非对称的折射系统。</a:t>
            </a:r>
            <a:endParaRPr lang="zh-CN" altLang="en-US" sz="2400" dirty="0">
              <a:latin typeface="黑体" panose="02010609060101010101" pitchFamily="49" charset="-122"/>
              <a:ea typeface="黑体" panose="02010609060101010101" pitchFamily="49" charset="-122"/>
            </a:endParaRPr>
          </a:p>
        </p:txBody>
      </p:sp>
      <p:sp>
        <p:nvSpPr>
          <p:cNvPr id="9" name="矩形 8"/>
          <p:cNvSpPr/>
          <p:nvPr/>
        </p:nvSpPr>
        <p:spPr>
          <a:xfrm>
            <a:off x="1675785" y="5986117"/>
            <a:ext cx="1867457" cy="389530"/>
          </a:xfrm>
          <a:prstGeom prst="rect">
            <a:avLst/>
          </a:prstGeom>
        </p:spPr>
        <p:txBody>
          <a:bodyPr wrap="square">
            <a:spAutoFit/>
          </a:bodyPr>
          <a:lstStyle/>
          <a:p>
            <a:pPr>
              <a:lnSpc>
                <a:spcPct val="110000"/>
              </a:lnSpc>
            </a:pPr>
            <a:r>
              <a:rPr lang="zh-CN" altLang="en-US" sz="2000" dirty="0">
                <a:latin typeface="黑体" panose="02010609060101010101" pitchFamily="49" charset="-122"/>
                <a:ea typeface="黑体" panose="02010609060101010101" pitchFamily="49" charset="-122"/>
              </a:rPr>
              <a:t>凸</a:t>
            </a:r>
            <a:r>
              <a:rPr lang="zh-CN" altLang="en-US" sz="2000" dirty="0" smtClean="0">
                <a:latin typeface="黑体" panose="02010609060101010101" pitchFamily="49" charset="-122"/>
                <a:ea typeface="黑体" panose="02010609060101010101" pitchFamily="49" charset="-122"/>
              </a:rPr>
              <a:t>柱面透镜</a:t>
            </a:r>
            <a:endParaRPr lang="zh-CN" altLang="en-US" sz="2000" dirty="0">
              <a:latin typeface="黑体" panose="02010609060101010101" pitchFamily="49" charset="-122"/>
              <a:ea typeface="黑体" panose="02010609060101010101" pitchFamily="49" charset="-122"/>
            </a:endParaRPr>
          </a:p>
        </p:txBody>
      </p:sp>
      <p:sp>
        <p:nvSpPr>
          <p:cNvPr id="10" name="矩形 9"/>
          <p:cNvSpPr/>
          <p:nvPr/>
        </p:nvSpPr>
        <p:spPr>
          <a:xfrm>
            <a:off x="7205502" y="5964263"/>
            <a:ext cx="1620083" cy="430887"/>
          </a:xfrm>
          <a:prstGeom prst="rect">
            <a:avLst/>
          </a:prstGeom>
        </p:spPr>
        <p:txBody>
          <a:bodyPr wrap="square">
            <a:spAutoFit/>
          </a:bodyPr>
          <a:lstStyle/>
          <a:p>
            <a:pPr>
              <a:lnSpc>
                <a:spcPct val="110000"/>
              </a:lnSpc>
            </a:pPr>
            <a:r>
              <a:rPr lang="zh-CN" altLang="en-US" sz="2000" dirty="0">
                <a:latin typeface="黑体" panose="02010609060101010101" pitchFamily="49" charset="-122"/>
                <a:ea typeface="黑体" panose="02010609060101010101" pitchFamily="49" charset="-122"/>
              </a:rPr>
              <a:t>凹柱面透镜</a:t>
            </a:r>
          </a:p>
        </p:txBody>
      </p:sp>
      <p:pic>
        <p:nvPicPr>
          <p:cNvPr id="11" name="图片 10"/>
          <p:cNvPicPr>
            <a:picLocks noChangeAspect="1"/>
          </p:cNvPicPr>
          <p:nvPr/>
        </p:nvPicPr>
        <p:blipFill>
          <a:blip r:embed="rId3"/>
          <a:stretch>
            <a:fillRect/>
          </a:stretch>
        </p:blipFill>
        <p:spPr>
          <a:xfrm>
            <a:off x="3365725" y="5716333"/>
            <a:ext cx="1566315" cy="1002105"/>
          </a:xfrm>
          <a:prstGeom prst="rect">
            <a:avLst/>
          </a:prstGeom>
        </p:spPr>
      </p:pic>
      <p:pic>
        <p:nvPicPr>
          <p:cNvPr id="12" name="图片 11"/>
          <p:cNvPicPr>
            <a:picLocks noChangeAspect="1"/>
          </p:cNvPicPr>
          <p:nvPr/>
        </p:nvPicPr>
        <p:blipFill>
          <a:blip r:embed="rId4"/>
          <a:stretch>
            <a:fillRect/>
          </a:stretch>
        </p:blipFill>
        <p:spPr>
          <a:xfrm>
            <a:off x="5364088" y="5589240"/>
            <a:ext cx="1671913" cy="1129198"/>
          </a:xfrm>
          <a:prstGeom prst="rect">
            <a:avLst/>
          </a:prstGeom>
        </p:spPr>
      </p:pic>
    </p:spTree>
    <p:extLst>
      <p:ext uri="{BB962C8B-B14F-4D97-AF65-F5344CB8AC3E}">
        <p14:creationId xmlns:p14="http://schemas.microsoft.com/office/powerpoint/2010/main" val="404854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87624" y="4221088"/>
            <a:ext cx="6912768" cy="904863"/>
          </a:xfrm>
          <a:prstGeom prst="rect">
            <a:avLst/>
          </a:prstGeom>
        </p:spPr>
        <p:txBody>
          <a:bodyPr wrap="square">
            <a:spAutoFit/>
          </a:bodyPr>
          <a:lstStyle/>
          <a:p>
            <a:pPr>
              <a:lnSpc>
                <a:spcPct val="110000"/>
              </a:lnSpc>
            </a:pPr>
            <a:r>
              <a:rPr lang="zh-CN" altLang="en-US" sz="2400" dirty="0">
                <a:latin typeface="黑体" panose="02010609060101010101" pitchFamily="49" charset="-122"/>
                <a:ea typeface="黑体" panose="02010609060101010101" pitchFamily="49" charset="-122"/>
              </a:rPr>
              <a:t>⑥</a:t>
            </a:r>
            <a:r>
              <a:rPr lang="zh-CN" altLang="en-US" sz="2400" dirty="0">
                <a:solidFill>
                  <a:srgbClr val="0066FF"/>
                </a:solidFill>
                <a:latin typeface="黑体" panose="02010609060101010101" pitchFamily="49" charset="-122"/>
                <a:ea typeface="黑体" panose="02010609060101010101" pitchFamily="49" charset="-122"/>
              </a:rPr>
              <a:t>斜视</a:t>
            </a:r>
            <a:r>
              <a:rPr lang="zh-CN" altLang="en-US" sz="2400" dirty="0">
                <a:latin typeface="黑体" panose="02010609060101010101" pitchFamily="49" charset="-122"/>
                <a:ea typeface="黑体" panose="02010609060101010101" pitchFamily="49" charset="-122"/>
              </a:rPr>
              <a:t>：水晶体位置不正或折射面曲率</a:t>
            </a:r>
            <a:r>
              <a:rPr lang="zh-CN" altLang="en-US" sz="2400" dirty="0" smtClean="0">
                <a:latin typeface="黑体" panose="02010609060101010101" pitchFamily="49" charset="-122"/>
                <a:ea typeface="黑体" panose="02010609060101010101" pitchFamily="49" charset="-122"/>
              </a:rPr>
              <a:t>异常，</a:t>
            </a:r>
            <a:endParaRPr lang="zh-CN" altLang="en-US" sz="2400" dirty="0">
              <a:latin typeface="黑体" panose="02010609060101010101" pitchFamily="49" charset="-122"/>
              <a:ea typeface="黑体" panose="02010609060101010101" pitchFamily="49" charset="-122"/>
            </a:endParaRPr>
          </a:p>
          <a:p>
            <a:pPr>
              <a:lnSpc>
                <a:spcPct val="110000"/>
              </a:lnSpc>
            </a:pPr>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矫正</a:t>
            </a:r>
            <a:r>
              <a:rPr lang="zh-CN" altLang="en-US" sz="2400" dirty="0">
                <a:latin typeface="黑体" panose="02010609060101010101" pitchFamily="49" charset="-122"/>
                <a:ea typeface="黑体" panose="02010609060101010101" pitchFamily="49" charset="-122"/>
              </a:rPr>
              <a:t>应配戴光</a:t>
            </a:r>
            <a:r>
              <a:rPr lang="zh-CN" altLang="en-US" sz="2400" dirty="0" smtClean="0">
                <a:latin typeface="黑体" panose="02010609060101010101" pitchFamily="49" charset="-122"/>
                <a:ea typeface="黑体" panose="02010609060101010101" pitchFamily="49" charset="-122"/>
              </a:rPr>
              <a:t>楔。 </a:t>
            </a:r>
            <a:endParaRPr lang="zh-CN" altLang="en-US" sz="2400" dirty="0">
              <a:latin typeface="黑体" panose="02010609060101010101" pitchFamily="49" charset="-122"/>
              <a:ea typeface="黑体" panose="02010609060101010101" pitchFamily="49" charset="-122"/>
            </a:endParaRPr>
          </a:p>
        </p:txBody>
      </p:sp>
      <p:pic>
        <p:nvPicPr>
          <p:cNvPr id="6" name="Picture 5"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340768"/>
            <a:ext cx="2427426" cy="225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16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980728"/>
            <a:ext cx="3070071" cy="477054"/>
          </a:xfrm>
          <a:prstGeom prst="rect">
            <a:avLst/>
          </a:prstGeom>
        </p:spPr>
        <p:txBody>
          <a:bodyPr wrap="none">
            <a:spAutoFit/>
          </a:bodyPr>
          <a:lstStyle/>
          <a:p>
            <a:pPr>
              <a:spcBef>
                <a:spcPct val="0"/>
              </a:spcBef>
            </a:pPr>
            <a:r>
              <a:rPr lang="en-US" altLang="zh-CN" sz="2500" dirty="0" smtClean="0">
                <a:solidFill>
                  <a:srgbClr val="0066FF"/>
                </a:solidFill>
                <a:latin typeface="黑体" pitchFamily="49" charset="-122"/>
                <a:ea typeface="黑体" pitchFamily="49" charset="-122"/>
                <a:cs typeface="+mj-cs"/>
              </a:rPr>
              <a:t>3.1.4 </a:t>
            </a:r>
            <a:r>
              <a:rPr lang="zh-CN" altLang="en-US" sz="2500" dirty="0" smtClean="0">
                <a:solidFill>
                  <a:srgbClr val="0066FF"/>
                </a:solidFill>
                <a:latin typeface="黑体" pitchFamily="49" charset="-122"/>
                <a:ea typeface="黑体" pitchFamily="49" charset="-122"/>
                <a:cs typeface="+mj-cs"/>
              </a:rPr>
              <a:t>眼睛</a:t>
            </a:r>
            <a:r>
              <a:rPr lang="zh-CN" altLang="en-US" sz="2500" dirty="0">
                <a:solidFill>
                  <a:srgbClr val="0066FF"/>
                </a:solidFill>
                <a:latin typeface="黑体" pitchFamily="49" charset="-122"/>
                <a:ea typeface="黑体" pitchFamily="49" charset="-122"/>
                <a:cs typeface="+mj-cs"/>
              </a:rPr>
              <a:t>的分辨率</a:t>
            </a:r>
          </a:p>
        </p:txBody>
      </p:sp>
      <p:sp>
        <p:nvSpPr>
          <p:cNvPr id="5" name="矩形 4"/>
          <p:cNvSpPr/>
          <p:nvPr/>
        </p:nvSpPr>
        <p:spPr>
          <a:xfrm>
            <a:off x="1164528" y="1556792"/>
            <a:ext cx="7151888" cy="1200329"/>
          </a:xfrm>
          <a:prstGeom prst="rect">
            <a:avLst/>
          </a:prstGeom>
        </p:spPr>
        <p:txBody>
          <a:bodyPr wrap="square">
            <a:spAutoFit/>
          </a:bodyPr>
          <a:lstStyle/>
          <a:p>
            <a:pPr marL="342900" indent="-342900">
              <a:buClr>
                <a:srgbClr val="0066FF"/>
              </a:buClr>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眼睛能分辨开两个很靠近的点的能力</a:t>
            </a:r>
            <a:r>
              <a:rPr lang="zh-CN" altLang="en-US" sz="1400" dirty="0">
                <a:latin typeface="黑体" panose="02010609060101010101" pitchFamily="49" charset="-122"/>
                <a:ea typeface="黑体" panose="02010609060101010101" pitchFamily="49" charset="-122"/>
              </a:rPr>
              <a:t>称为眼睛的</a:t>
            </a:r>
            <a:r>
              <a:rPr lang="zh-CN" altLang="en-US" sz="2400" dirty="0">
                <a:solidFill>
                  <a:srgbClr val="0066FF"/>
                </a:solidFill>
                <a:latin typeface="黑体" panose="02010609060101010101" pitchFamily="49" charset="-122"/>
                <a:ea typeface="黑体" panose="02010609060101010101" pitchFamily="49" charset="-122"/>
              </a:rPr>
              <a:t>分辨率</a:t>
            </a:r>
            <a:r>
              <a:rPr lang="zh-CN" altLang="en-US" sz="2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要使两像点能被分辨</a:t>
            </a:r>
            <a:r>
              <a:rPr lang="zh-CN" altLang="en-US" sz="2400" dirty="0">
                <a:latin typeface="黑体" panose="02010609060101010101" pitchFamily="49" charset="-122"/>
                <a:ea typeface="黑体" panose="02010609060101010101" pitchFamily="49" charset="-122"/>
              </a:rPr>
              <a:t>，它们之间的距离至少要大于</a:t>
            </a:r>
            <a:r>
              <a:rPr lang="zh-CN" altLang="en-US" sz="2400" dirty="0">
                <a:solidFill>
                  <a:srgbClr val="C00000"/>
                </a:solidFill>
                <a:latin typeface="黑体" panose="02010609060101010101" pitchFamily="49" charset="-122"/>
                <a:ea typeface="黑体" panose="02010609060101010101" pitchFamily="49" charset="-122"/>
              </a:rPr>
              <a:t>两个神经细胞的直径</a:t>
            </a:r>
            <a:r>
              <a:rPr lang="zh-CN" altLang="en-US" sz="2400" dirty="0">
                <a:latin typeface="黑体" panose="02010609060101010101" pitchFamily="49" charset="-122"/>
                <a:ea typeface="黑体" panose="02010609060101010101" pitchFamily="49" charset="-122"/>
              </a:rPr>
              <a:t>，人眼的分辨率</a:t>
            </a:r>
            <a:r>
              <a:rPr lang="en-US" altLang="zh-CN" sz="2400" dirty="0" smtClean="0">
                <a:solidFill>
                  <a:srgbClr val="C00000"/>
                </a:solidFill>
                <a:latin typeface="黑体" panose="02010609060101010101" pitchFamily="49" charset="-122"/>
                <a:ea typeface="黑体" panose="02010609060101010101" pitchFamily="49" charset="-122"/>
              </a:rPr>
              <a:t>0.006mm</a:t>
            </a:r>
            <a:r>
              <a:rPr lang="zh-CN" altLang="en-US" sz="2400" dirty="0" smtClean="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
        <p:nvSpPr>
          <p:cNvPr id="6" name="矩形 5"/>
          <p:cNvSpPr/>
          <p:nvPr/>
        </p:nvSpPr>
        <p:spPr>
          <a:xfrm>
            <a:off x="1187624" y="3284984"/>
            <a:ext cx="7200800" cy="2754600"/>
          </a:xfrm>
          <a:prstGeom prst="rect">
            <a:avLst/>
          </a:prstGeom>
        </p:spPr>
        <p:txBody>
          <a:bodyPr wrap="square">
            <a:spAutoFit/>
          </a:bodyPr>
          <a:lstStyle/>
          <a:p>
            <a:pPr marL="342900" indent="-342900">
              <a:buClr>
                <a:srgbClr val="0066FF"/>
              </a:buClr>
              <a:buFont typeface="Wingdings" panose="05000000000000000000" pitchFamily="2" charset="2"/>
              <a:buChar char="u"/>
            </a:pPr>
            <a:r>
              <a:rPr lang="zh-CN" altLang="en-US" sz="2400" dirty="0">
                <a:solidFill>
                  <a:srgbClr val="0066FF"/>
                </a:solidFill>
                <a:latin typeface="黑体" panose="02010609060101010101" pitchFamily="49" charset="-122"/>
                <a:ea typeface="黑体" panose="02010609060101010101" pitchFamily="49" charset="-122"/>
              </a:rPr>
              <a:t>视觉分辨率</a:t>
            </a:r>
            <a:r>
              <a:rPr lang="zh-CN" altLang="en-US" sz="2400" dirty="0">
                <a:latin typeface="黑体" panose="02010609060101010101" pitchFamily="49" charset="-122"/>
                <a:ea typeface="黑体" panose="02010609060101010101" pitchFamily="49" charset="-122"/>
              </a:rPr>
              <a:t>：眼睛刚能分辨开的二个点对眼睛物方节点的张角称为眼睛的极限分辨角</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buClr>
                <a:srgbClr val="0066FF"/>
              </a:buClr>
            </a:pPr>
            <a:r>
              <a:rPr lang="zh-CN" altLang="en-US" sz="2400" dirty="0" smtClean="0">
                <a:latin typeface="黑体" panose="02010609060101010101" pitchFamily="49" charset="-122"/>
                <a:ea typeface="黑体" panose="02010609060101010101" pitchFamily="49" charset="-122"/>
              </a:rPr>
              <a:t>  </a:t>
            </a:r>
            <a:r>
              <a:rPr lang="zh-CN" altLang="en-US" sz="1400" dirty="0" smtClean="0">
                <a:latin typeface="黑体" panose="02010609060101010101" pitchFamily="49" charset="-122"/>
                <a:ea typeface="黑体" panose="02010609060101010101" pitchFamily="49" charset="-122"/>
              </a:rPr>
              <a:t>根据物理光学可知</a:t>
            </a:r>
            <a:r>
              <a:rPr lang="zh-CN" altLang="en-US" sz="2400" dirty="0" smtClean="0">
                <a:latin typeface="黑体" panose="02010609060101010101" pitchFamily="49" charset="-122"/>
                <a:ea typeface="黑体" panose="02010609060101010101" pitchFamily="49" charset="-122"/>
              </a:rPr>
              <a:t>，极限分辨角为：</a:t>
            </a:r>
            <a:endParaRPr lang="zh-CN" altLang="en-US" sz="2400" dirty="0">
              <a:latin typeface="黑体" panose="02010609060101010101" pitchFamily="49" charset="-122"/>
              <a:ea typeface="黑体" panose="02010609060101010101" pitchFamily="49" charset="-122"/>
            </a:endParaRPr>
          </a:p>
          <a:p>
            <a:pPr>
              <a:spcBef>
                <a:spcPts val="600"/>
              </a:spcBef>
            </a:pPr>
            <a:r>
              <a:rPr lang="zh-CN" altLang="en-US" sz="2400" dirty="0" smtClean="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一般取眼镜的极限分辨率角为</a:t>
            </a:r>
            <a:r>
              <a:rPr lang="el-GR"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θ</a:t>
            </a:r>
            <a:r>
              <a:rPr lang="en-US" altLang="zh-CN" sz="2400" baseline="-25000" dirty="0" smtClean="0">
                <a:latin typeface="黑体" panose="02010609060101010101" pitchFamily="49" charset="-122"/>
                <a:ea typeface="黑体" panose="02010609060101010101" pitchFamily="49" charset="-122"/>
              </a:rPr>
              <a:t>o</a:t>
            </a:r>
            <a:r>
              <a:rPr lang="en-US" altLang="zh-CN"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60</a:t>
            </a:r>
            <a:r>
              <a:rPr lang="en-US" altLang="zh-CN" sz="2400" dirty="0" smtClean="0">
                <a:latin typeface="黑体" panose="02010609060101010101" pitchFamily="49" charset="-122"/>
                <a:ea typeface="黑体" panose="02010609060101010101" pitchFamily="49" charset="-122"/>
              </a:rPr>
              <a:t>″=1′.</a:t>
            </a:r>
            <a:endParaRPr lang="en-US" altLang="zh-CN" sz="2400" dirty="0">
              <a:latin typeface="黑体" panose="02010609060101010101" pitchFamily="49" charset="-122"/>
              <a:ea typeface="黑体"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336207715"/>
              </p:ext>
            </p:extLst>
          </p:nvPr>
        </p:nvGraphicFramePr>
        <p:xfrm>
          <a:off x="2702597" y="4662284"/>
          <a:ext cx="1339850" cy="862013"/>
        </p:xfrm>
        <a:graphic>
          <a:graphicData uri="http://schemas.openxmlformats.org/presentationml/2006/ole">
            <mc:AlternateContent xmlns:mc="http://schemas.openxmlformats.org/markup-compatibility/2006">
              <mc:Choice xmlns:v="urn:schemas-microsoft-com:vml" Requires="v">
                <p:oleObj spid="_x0000_s3272" name="Equation" r:id="rId3" imgW="698400" imgH="393480" progId="Equation.DSMT4">
                  <p:embed/>
                </p:oleObj>
              </mc:Choice>
              <mc:Fallback>
                <p:oleObj name="Equation" r:id="rId3" imgW="698400" imgH="393480" progId="Equation.DSMT4">
                  <p:embed/>
                  <p:pic>
                    <p:nvPicPr>
                      <p:cNvPr id="0" name="对象 2"/>
                      <p:cNvPicPr>
                        <a:picLocks noChangeAspect="1" noChangeArrowheads="1"/>
                      </p:cNvPicPr>
                      <p:nvPr/>
                    </p:nvPicPr>
                    <p:blipFill>
                      <a:blip r:embed="rId4"/>
                      <a:srcRect/>
                      <a:stretch>
                        <a:fillRect/>
                      </a:stretch>
                    </p:blipFill>
                    <p:spPr bwMode="auto">
                      <a:xfrm>
                        <a:off x="2702597" y="4662284"/>
                        <a:ext cx="1339850" cy="862013"/>
                      </a:xfrm>
                      <a:prstGeom prst="rect">
                        <a:avLst/>
                      </a:prstGeom>
                      <a:solidFill>
                        <a:srgbClr val="00FFCC"/>
                      </a:solidFill>
                      <a:ln>
                        <a:noFill/>
                      </a:ln>
                    </p:spPr>
                  </p:pic>
                </p:oleObj>
              </mc:Fallback>
            </mc:AlternateContent>
          </a:graphicData>
        </a:graphic>
      </p:graphicFrame>
      <p:sp>
        <p:nvSpPr>
          <p:cNvPr id="8" name="矩形 7"/>
          <p:cNvSpPr/>
          <p:nvPr/>
        </p:nvSpPr>
        <p:spPr>
          <a:xfrm>
            <a:off x="5163381" y="5042793"/>
            <a:ext cx="1388522" cy="461665"/>
          </a:xfrm>
          <a:prstGeom prst="rect">
            <a:avLst/>
          </a:prstGeom>
        </p:spPr>
        <p:txBody>
          <a:bodyPr wrap="none">
            <a:spAutoFit/>
          </a:bodyPr>
          <a:lstStyle/>
          <a:p>
            <a:r>
              <a:rPr lang="el-GR" altLang="zh-CN" sz="2400" i="1" dirty="0" smtClean="0">
                <a:latin typeface="Times New Roman" panose="02020603050405020304" pitchFamily="18" charset="0"/>
                <a:cs typeface="Times New Roman" panose="02020603050405020304" pitchFamily="18" charset="0"/>
              </a:rPr>
              <a:t>λ</a:t>
            </a:r>
            <a:r>
              <a:rPr lang="en-US" altLang="zh-CN" sz="2400" dirty="0" smtClean="0">
                <a:latin typeface="Times New Roman" panose="02020603050405020304" pitchFamily="18" charset="0"/>
                <a:cs typeface="Times New Roman" panose="02020603050405020304" pitchFamily="18" charset="0"/>
              </a:rPr>
              <a:t>=550nm</a:t>
            </a:r>
            <a:endParaRPr lang="en-US" altLang="zh-CN" sz="2400" dirty="0">
              <a:latin typeface="Times New Roman" panose="02020603050405020304" pitchFamily="18" charset="0"/>
              <a:cs typeface="Times New Roman" panose="02020603050405020304" pitchFamily="18" charset="0"/>
            </a:endParaRPr>
          </a:p>
        </p:txBody>
      </p:sp>
      <p:sp>
        <p:nvSpPr>
          <p:cNvPr id="9" name="矩形 8"/>
          <p:cNvSpPr/>
          <p:nvPr/>
        </p:nvSpPr>
        <p:spPr>
          <a:xfrm>
            <a:off x="5004048" y="4581128"/>
            <a:ext cx="2773516" cy="461665"/>
          </a:xfrm>
          <a:prstGeom prst="rect">
            <a:avLst/>
          </a:prstGeom>
        </p:spPr>
        <p:txBody>
          <a:bodyPr wrap="none">
            <a:spAutoFit/>
          </a:bodyPr>
          <a:lstStyle/>
          <a:p>
            <a:r>
              <a:rPr lang="en-US" altLang="zh-CN" sz="2400" dirty="0"/>
              <a:t>D</a:t>
            </a:r>
            <a:r>
              <a:rPr lang="zh-CN" altLang="en-US" sz="2400" dirty="0"/>
              <a:t>：入瞳直径（</a:t>
            </a:r>
            <a:r>
              <a:rPr lang="en-US" altLang="zh-CN" sz="2400" dirty="0"/>
              <a:t>m</a:t>
            </a:r>
            <a:r>
              <a:rPr lang="zh-CN" altLang="en-US" sz="2400" dirty="0"/>
              <a:t>）</a:t>
            </a:r>
            <a:endParaRPr lang="en-US" altLang="zh-CN" sz="2400" dirty="0"/>
          </a:p>
        </p:txBody>
      </p:sp>
    </p:spTree>
    <p:extLst>
      <p:ext uri="{BB962C8B-B14F-4D97-AF65-F5344CB8AC3E}">
        <p14:creationId xmlns:p14="http://schemas.microsoft.com/office/powerpoint/2010/main" val="1141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17" y="764704"/>
            <a:ext cx="5248027" cy="310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36" y="3786189"/>
            <a:ext cx="4792588" cy="3075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937825" y="1108533"/>
            <a:ext cx="2993127" cy="2677656"/>
          </a:xfrm>
          <a:prstGeom prst="rect">
            <a:avLst/>
          </a:prstGeom>
        </p:spPr>
        <p:txBody>
          <a:bodyPr wrap="none">
            <a:spAutoFit/>
          </a:bodyPr>
          <a:lstStyle/>
          <a:p>
            <a:pPr marL="342900" indent="-342900">
              <a:buClr>
                <a:srgbClr val="0066FF"/>
              </a:buClr>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按几何光学，物点</a:t>
            </a:r>
            <a:endParaRPr lang="en-US" altLang="zh-CN" sz="2400" dirty="0" smtClean="0">
              <a:latin typeface="黑体" panose="02010609060101010101" pitchFamily="49" charset="-122"/>
              <a:ea typeface="黑体" panose="02010609060101010101" pitchFamily="49" charset="-122"/>
            </a:endParaRPr>
          </a:p>
          <a:p>
            <a:pPr>
              <a:buClr>
                <a:srgbClr val="0066FF"/>
              </a:buClr>
            </a:pPr>
            <a:r>
              <a:rPr lang="zh-CN" altLang="en-US" sz="2400" dirty="0" smtClean="0">
                <a:latin typeface="黑体" panose="02010609060101010101" pitchFamily="49" charset="-122"/>
                <a:ea typeface="黑体" panose="02010609060101010101" pitchFamily="49" charset="-122"/>
              </a:rPr>
              <a:t>经过透镜后在像平面</a:t>
            </a:r>
            <a:endParaRPr lang="en-US" altLang="zh-CN" sz="2400" dirty="0" smtClean="0">
              <a:latin typeface="黑体" panose="02010609060101010101" pitchFamily="49" charset="-122"/>
              <a:ea typeface="黑体" panose="02010609060101010101" pitchFamily="49" charset="-122"/>
            </a:endParaRPr>
          </a:p>
          <a:p>
            <a:pPr>
              <a:buClr>
                <a:srgbClr val="0066FF"/>
              </a:buClr>
            </a:pPr>
            <a:r>
              <a:rPr lang="zh-CN" altLang="en-US" sz="2400" dirty="0" smtClean="0">
                <a:latin typeface="黑体" panose="02010609060101010101" pitchFamily="49" charset="-122"/>
                <a:ea typeface="黑体" panose="02010609060101010101" pitchFamily="49" charset="-122"/>
              </a:rPr>
              <a:t>得到一个像点，由于</a:t>
            </a:r>
            <a:endParaRPr lang="en-US" altLang="zh-CN" sz="2400" dirty="0" smtClean="0">
              <a:latin typeface="黑体" panose="02010609060101010101" pitchFamily="49" charset="-122"/>
              <a:ea typeface="黑体" panose="02010609060101010101" pitchFamily="49" charset="-122"/>
            </a:endParaRPr>
          </a:p>
          <a:p>
            <a:pPr>
              <a:buClr>
                <a:srgbClr val="0066FF"/>
              </a:buClr>
            </a:pPr>
            <a:r>
              <a:rPr lang="zh-CN" altLang="en-US" sz="2400" dirty="0" smtClean="0">
                <a:latin typeface="黑体" panose="02010609060101010101" pitchFamily="49" charset="-122"/>
                <a:ea typeface="黑体" panose="02010609060101010101" pitchFamily="49" charset="-122"/>
              </a:rPr>
              <a:t>光的波动性，</a:t>
            </a:r>
            <a:r>
              <a:rPr lang="zh-CN" altLang="en-US" sz="2400" dirty="0">
                <a:latin typeface="黑体" panose="02010609060101010101" pitchFamily="49" charset="-122"/>
                <a:ea typeface="黑体" panose="02010609060101010101" pitchFamily="49" charset="-122"/>
              </a:rPr>
              <a:t>物点</a:t>
            </a:r>
            <a:r>
              <a:rPr lang="zh-CN" altLang="en-US" sz="2400" dirty="0" smtClean="0">
                <a:latin typeface="黑体" panose="02010609060101010101" pitchFamily="49" charset="-122"/>
                <a:ea typeface="黑体" panose="02010609060101010101" pitchFamily="49" charset="-122"/>
              </a:rPr>
              <a:t>经</a:t>
            </a:r>
            <a:endParaRPr lang="en-US" altLang="zh-CN" sz="2400" dirty="0" smtClean="0">
              <a:latin typeface="黑体" panose="02010609060101010101" pitchFamily="49" charset="-122"/>
              <a:ea typeface="黑体" panose="02010609060101010101" pitchFamily="49" charset="-122"/>
            </a:endParaRPr>
          </a:p>
          <a:p>
            <a:pPr>
              <a:buClr>
                <a:srgbClr val="0066FF"/>
              </a:buClr>
            </a:pPr>
            <a:r>
              <a:rPr lang="zh-CN" altLang="en-US" sz="2400" dirty="0" smtClean="0">
                <a:latin typeface="黑体" panose="02010609060101010101" pitchFamily="49" charset="-122"/>
                <a:ea typeface="黑体" panose="02010609060101010101" pitchFamily="49" charset="-122"/>
              </a:rPr>
              <a:t>过透镜</a:t>
            </a:r>
            <a:r>
              <a:rPr lang="zh-CN" altLang="en-US" sz="2400" dirty="0">
                <a:latin typeface="黑体" panose="02010609060101010101" pitchFamily="49" charset="-122"/>
                <a:ea typeface="黑体" panose="02010609060101010101" pitchFamily="49" charset="-122"/>
              </a:rPr>
              <a:t>后在像平面</a:t>
            </a:r>
            <a:r>
              <a:rPr lang="zh-CN" altLang="en-US" sz="2400" dirty="0" smtClean="0">
                <a:latin typeface="黑体" panose="02010609060101010101" pitchFamily="49" charset="-122"/>
                <a:ea typeface="黑体" panose="02010609060101010101" pitchFamily="49" charset="-122"/>
              </a:rPr>
              <a:t>得</a:t>
            </a:r>
            <a:endParaRPr lang="en-US" altLang="zh-CN" sz="2400" dirty="0" smtClean="0">
              <a:latin typeface="黑体" panose="02010609060101010101" pitchFamily="49" charset="-122"/>
              <a:ea typeface="黑体" panose="02010609060101010101" pitchFamily="49" charset="-122"/>
            </a:endParaRPr>
          </a:p>
          <a:p>
            <a:pPr>
              <a:buClr>
                <a:srgbClr val="0066FF"/>
              </a:buClr>
            </a:pPr>
            <a:r>
              <a:rPr lang="zh-CN" altLang="en-US" sz="2400" dirty="0" smtClean="0">
                <a:latin typeface="黑体" panose="02010609060101010101" pitchFamily="49" charset="-122"/>
                <a:ea typeface="黑体" panose="02010609060101010101" pitchFamily="49" charset="-122"/>
              </a:rPr>
              <a:t>到的是一以像点为中</a:t>
            </a:r>
            <a:endParaRPr lang="en-US" altLang="zh-CN" sz="2400" dirty="0" smtClean="0">
              <a:latin typeface="黑体" panose="02010609060101010101" pitchFamily="49" charset="-122"/>
              <a:ea typeface="黑体" panose="02010609060101010101" pitchFamily="49" charset="-122"/>
            </a:endParaRPr>
          </a:p>
          <a:p>
            <a:pPr>
              <a:buClr>
                <a:srgbClr val="0066FF"/>
              </a:buClr>
            </a:pPr>
            <a:r>
              <a:rPr lang="zh-CN" altLang="en-US" sz="2400" dirty="0" smtClean="0">
                <a:latin typeface="黑体" panose="02010609060101010101" pitchFamily="49" charset="-122"/>
                <a:ea typeface="黑体" panose="02010609060101010101" pitchFamily="49" charset="-122"/>
              </a:rPr>
              <a:t>心的衍射斑点。</a:t>
            </a:r>
            <a:endParaRPr lang="en-US" altLang="zh-CN" sz="2400" dirty="0">
              <a:latin typeface="黑体" panose="02010609060101010101" pitchFamily="49" charset="-122"/>
              <a:ea typeface="黑体" panose="02010609060101010101" pitchFamily="49" charset="-122"/>
            </a:endParaRPr>
          </a:p>
        </p:txBody>
      </p:sp>
      <p:sp>
        <p:nvSpPr>
          <p:cNvPr id="8" name="矩形 7"/>
          <p:cNvSpPr/>
          <p:nvPr/>
        </p:nvSpPr>
        <p:spPr>
          <a:xfrm>
            <a:off x="6084168" y="4862052"/>
            <a:ext cx="1762021" cy="461665"/>
          </a:xfrm>
          <a:prstGeom prst="rect">
            <a:avLst/>
          </a:prstGeom>
        </p:spPr>
        <p:txBody>
          <a:bodyPr wrap="none">
            <a:spAutoFit/>
          </a:bodyPr>
          <a:lstStyle/>
          <a:p>
            <a:pPr marL="342900" indent="-342900">
              <a:buClr>
                <a:srgbClr val="0066FF"/>
              </a:buClr>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瑞利判据</a:t>
            </a:r>
            <a:endParaRPr lang="en-US" altLang="zh-CN" sz="2400" dirty="0">
              <a:latin typeface="黑体" panose="02010609060101010101" pitchFamily="49" charset="-122"/>
              <a:ea typeface="黑体" panose="02010609060101010101" pitchFamily="49" charset="-122"/>
            </a:endParaRPr>
          </a:p>
        </p:txBody>
      </p:sp>
      <p:sp>
        <p:nvSpPr>
          <p:cNvPr id="9" name="矩形 8"/>
          <p:cNvSpPr/>
          <p:nvPr/>
        </p:nvSpPr>
        <p:spPr>
          <a:xfrm>
            <a:off x="6012160" y="4077072"/>
            <a:ext cx="1454244" cy="461665"/>
          </a:xfrm>
          <a:prstGeom prst="rect">
            <a:avLst/>
          </a:prstGeom>
        </p:spPr>
        <p:txBody>
          <a:bodyPr wrap="none">
            <a:spAutoFit/>
          </a:bodyPr>
          <a:lstStyle/>
          <a:p>
            <a:pPr marL="342900" indent="-342900">
              <a:buClr>
                <a:srgbClr val="0066FF"/>
              </a:buClr>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艾里斑</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42055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67544" y="1268760"/>
            <a:ext cx="8011616" cy="2736304"/>
          </a:xfrm>
          <a:prstGeom prst="rect">
            <a:avLst/>
          </a:prstGeom>
          <a:noFill/>
          <a:ln w="9525">
            <a:noFill/>
            <a:miter lim="800000"/>
            <a:headEnd/>
            <a:tailEnd/>
          </a:ln>
        </p:spPr>
        <p:txBody>
          <a:bodyPr/>
          <a:lstStyle/>
          <a:p>
            <a:pPr marL="342900" indent="-342900">
              <a:lnSpc>
                <a:spcPct val="110000"/>
              </a:lnSpc>
              <a:spcBef>
                <a:spcPct val="20000"/>
              </a:spcBef>
              <a:buClr>
                <a:srgbClr val="0066FF"/>
              </a:buClr>
              <a:buSzPct val="80000"/>
              <a:buFont typeface="Wingdings" panose="05000000000000000000" pitchFamily="2" charset="2"/>
              <a:buChar char="Ø"/>
              <a:defRPr/>
            </a:pPr>
            <a:r>
              <a:rPr kumimoji="1" lang="zh-CN" altLang="en-US" sz="1600" kern="0" dirty="0" smtClean="0">
                <a:latin typeface="微软雅黑" pitchFamily="34" charset="-122"/>
                <a:ea typeface="微软雅黑" pitchFamily="34" charset="-122"/>
              </a:rPr>
              <a:t>随着科学技术的发展</a:t>
            </a:r>
            <a:r>
              <a:rPr kumimoji="1" lang="zh-CN" altLang="en-US" sz="2400" kern="0" dirty="0" smtClean="0">
                <a:latin typeface="微软雅黑" pitchFamily="34" charset="-122"/>
                <a:ea typeface="微软雅黑" pitchFamily="34" charset="-122"/>
              </a:rPr>
              <a:t>，光学仪器的种类越来越多，应用越来越广，</a:t>
            </a:r>
            <a:r>
              <a:rPr kumimoji="1" lang="zh-CN" altLang="en-US" sz="1600" kern="0" dirty="0" smtClean="0">
                <a:latin typeface="微软雅黑" pitchFamily="34" charset="-122"/>
                <a:ea typeface="微软雅黑" pitchFamily="34" charset="-122"/>
              </a:rPr>
              <a:t>其理论基础也涉及各个方面</a:t>
            </a:r>
            <a:r>
              <a:rPr kumimoji="1" lang="zh-CN" altLang="en-US" sz="2400" kern="0" dirty="0" smtClean="0">
                <a:latin typeface="微软雅黑" pitchFamily="34" charset="-122"/>
                <a:ea typeface="微软雅黑" pitchFamily="34" charset="-122"/>
              </a:rPr>
              <a:t>，但光学仍然是其中的根本。</a:t>
            </a:r>
            <a:r>
              <a:rPr kumimoji="1" lang="zh-CN" altLang="en-US" sz="1600" kern="0" dirty="0" smtClean="0">
                <a:latin typeface="微软雅黑" pitchFamily="34" charset="-122"/>
                <a:ea typeface="微软雅黑" pitchFamily="34" charset="-122"/>
              </a:rPr>
              <a:t>绝大多是光学系统</a:t>
            </a:r>
            <a:r>
              <a:rPr kumimoji="1" lang="zh-CN" altLang="en-US" sz="1600" kern="0" dirty="0">
                <a:latin typeface="微软雅黑" pitchFamily="34" charset="-122"/>
                <a:ea typeface="微软雅黑" pitchFamily="34" charset="-122"/>
              </a:rPr>
              <a:t>可归属于</a:t>
            </a:r>
            <a:r>
              <a:rPr kumimoji="1" lang="zh-CN" altLang="en-US" sz="2400" kern="0" dirty="0" smtClean="0">
                <a:solidFill>
                  <a:srgbClr val="0066FF"/>
                </a:solidFill>
                <a:latin typeface="微软雅黑" pitchFamily="34" charset="-122"/>
                <a:ea typeface="微软雅黑" pitchFamily="34" charset="-122"/>
              </a:rPr>
              <a:t>显微系统</a:t>
            </a:r>
            <a:r>
              <a:rPr kumimoji="1" lang="zh-CN" altLang="en-US" sz="2400" kern="0" dirty="0" smtClean="0">
                <a:solidFill>
                  <a:schemeClr val="tx2"/>
                </a:solidFill>
                <a:latin typeface="微软雅黑" pitchFamily="34" charset="-122"/>
                <a:ea typeface="微软雅黑" pitchFamily="34" charset="-122"/>
              </a:rPr>
              <a:t>、</a:t>
            </a:r>
            <a:r>
              <a:rPr kumimoji="1" lang="zh-CN" altLang="en-US" sz="2400" kern="0" dirty="0">
                <a:solidFill>
                  <a:srgbClr val="0066FF"/>
                </a:solidFill>
                <a:latin typeface="微软雅黑" pitchFamily="34" charset="-122"/>
                <a:ea typeface="微软雅黑" pitchFamily="34" charset="-122"/>
              </a:rPr>
              <a:t>望远系统</a:t>
            </a:r>
            <a:r>
              <a:rPr kumimoji="1" lang="zh-CN" altLang="en-US" sz="1400" kern="0" dirty="0">
                <a:latin typeface="微软雅黑" pitchFamily="34" charset="-122"/>
                <a:ea typeface="微软雅黑" pitchFamily="34" charset="-122"/>
              </a:rPr>
              <a:t>和</a:t>
            </a:r>
            <a:r>
              <a:rPr kumimoji="1" lang="zh-CN" altLang="en-US" sz="2400" kern="0" dirty="0">
                <a:solidFill>
                  <a:srgbClr val="0066FF"/>
                </a:solidFill>
                <a:latin typeface="微软雅黑" pitchFamily="34" charset="-122"/>
                <a:ea typeface="微软雅黑" pitchFamily="34" charset="-122"/>
              </a:rPr>
              <a:t>照相系统</a:t>
            </a:r>
            <a:r>
              <a:rPr kumimoji="1" lang="zh-CN" altLang="en-US" sz="2400" kern="0" dirty="0" smtClean="0">
                <a:latin typeface="微软雅黑" pitchFamily="34" charset="-122"/>
                <a:ea typeface="微软雅黑" pitchFamily="34" charset="-122"/>
              </a:rPr>
              <a:t>三类中的一种。</a:t>
            </a:r>
            <a:endParaRPr kumimoji="1" lang="en-US" altLang="zh-CN" sz="2400" kern="0" dirty="0" smtClean="0">
              <a:latin typeface="微软雅黑" pitchFamily="34" charset="-122"/>
              <a:ea typeface="微软雅黑" pitchFamily="34" charset="-122"/>
            </a:endParaRPr>
          </a:p>
          <a:p>
            <a:pPr marL="342900" indent="-342900">
              <a:lnSpc>
                <a:spcPct val="110000"/>
              </a:lnSpc>
              <a:spcBef>
                <a:spcPts val="1000"/>
              </a:spcBef>
              <a:buClr>
                <a:srgbClr val="0066FF"/>
              </a:buClr>
              <a:buSzPct val="80000"/>
              <a:buFont typeface="Wingdings" panose="05000000000000000000" pitchFamily="2" charset="2"/>
              <a:buChar char="Ø"/>
              <a:defRPr/>
            </a:pPr>
            <a:r>
              <a:rPr kumimoji="1" lang="zh-CN" altLang="en-US" sz="1600" kern="0" dirty="0">
                <a:latin typeface="微软雅黑" pitchFamily="34" charset="-122"/>
                <a:ea typeface="微软雅黑" pitchFamily="34" charset="-122"/>
              </a:rPr>
              <a:t>本章</a:t>
            </a:r>
            <a:r>
              <a:rPr kumimoji="1" lang="zh-CN" altLang="en-US" sz="2400" kern="0" dirty="0">
                <a:latin typeface="微软雅黑" pitchFamily="34" charset="-122"/>
                <a:ea typeface="微软雅黑" pitchFamily="34" charset="-122"/>
              </a:rPr>
              <a:t>应用前面所学过的近轴光学的理论知识</a:t>
            </a:r>
            <a:r>
              <a:rPr kumimoji="1" lang="zh-CN" altLang="en-US" sz="1600" kern="0" dirty="0">
                <a:latin typeface="微软雅黑" pitchFamily="34" charset="-122"/>
                <a:ea typeface="微软雅黑" pitchFamily="34" charset="-122"/>
              </a:rPr>
              <a:t>重点分析</a:t>
            </a:r>
            <a:r>
              <a:rPr kumimoji="1" lang="zh-CN" altLang="en-US" sz="2400" kern="0" dirty="0">
                <a:latin typeface="微软雅黑" pitchFamily="34" charset="-122"/>
                <a:ea typeface="微软雅黑" pitchFamily="34" charset="-122"/>
              </a:rPr>
              <a:t>以上各类经典光学系统。</a:t>
            </a:r>
            <a:endParaRPr kumimoji="1" lang="en-US" altLang="zh-CN" sz="2400" kern="0" dirty="0">
              <a:latin typeface="微软雅黑" pitchFamily="34" charset="-122"/>
              <a:ea typeface="微软雅黑" pitchFamily="34" charset="-122"/>
            </a:endParaRPr>
          </a:p>
          <a:p>
            <a:pPr>
              <a:lnSpc>
                <a:spcPct val="110000"/>
              </a:lnSpc>
              <a:spcBef>
                <a:spcPct val="20000"/>
              </a:spcBef>
              <a:buClr>
                <a:schemeClr val="folHlink"/>
              </a:buClr>
              <a:buSzPct val="80000"/>
              <a:defRPr/>
            </a:pPr>
            <a:endParaRPr kumimoji="1" lang="zh-CN" altLang="en-US" sz="2400" kern="0"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308428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7"/>
          <p:cNvSpPr txBox="1">
            <a:spLocks noChangeArrowheads="1"/>
          </p:cNvSpPr>
          <p:nvPr/>
        </p:nvSpPr>
        <p:spPr bwMode="auto">
          <a:xfrm>
            <a:off x="755576" y="1320569"/>
            <a:ext cx="727280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marL="342900" indent="-342900" eaLnBrk="1" hangingPunct="1">
              <a:spcBef>
                <a:spcPct val="50000"/>
              </a:spcBef>
              <a:buClr>
                <a:srgbClr val="0066FF"/>
              </a:buClr>
              <a:buFont typeface="Wingdings" panose="05000000000000000000" pitchFamily="2" charset="2"/>
              <a:buChar char="Ø"/>
            </a:pPr>
            <a:r>
              <a:rPr kumimoji="0" lang="en-US" altLang="zh-CN" dirty="0" smtClean="0">
                <a:ln>
                  <a:solidFill>
                    <a:schemeClr val="accent1"/>
                  </a:solidFill>
                </a:ln>
                <a:solidFill>
                  <a:srgbClr val="FF3300"/>
                </a:solidFill>
                <a:latin typeface="黑体" panose="02010609060101010101" pitchFamily="49" charset="-122"/>
                <a:ea typeface="黑体" panose="02010609060101010101" pitchFamily="49" charset="-122"/>
              </a:rPr>
              <a:t> </a:t>
            </a:r>
            <a:r>
              <a:rPr kumimoji="0" lang="zh-CN" altLang="en-US" dirty="0">
                <a:ln>
                  <a:solidFill>
                    <a:schemeClr val="accent1"/>
                  </a:solidFill>
                </a:ln>
                <a:solidFill>
                  <a:srgbClr val="FF3300"/>
                </a:solidFill>
                <a:latin typeface="黑体" panose="02010609060101010101" pitchFamily="49" charset="-122"/>
                <a:ea typeface="黑体" panose="02010609060101010101" pitchFamily="49" charset="-122"/>
              </a:rPr>
              <a:t>一切助视仪器设计的出发点就是增大人眼的视角。</a:t>
            </a:r>
          </a:p>
        </p:txBody>
      </p:sp>
      <p:sp>
        <p:nvSpPr>
          <p:cNvPr id="5" name="矩形 4"/>
          <p:cNvSpPr/>
          <p:nvPr/>
        </p:nvSpPr>
        <p:spPr>
          <a:xfrm>
            <a:off x="827584" y="1988840"/>
            <a:ext cx="7272808" cy="830997"/>
          </a:xfrm>
          <a:prstGeom prst="rect">
            <a:avLst/>
          </a:prstGeom>
        </p:spPr>
        <p:txBody>
          <a:bodyPr wrap="square">
            <a:spAutoFit/>
          </a:bodyPr>
          <a:lstStyle/>
          <a:p>
            <a:pPr marL="342900" indent="-342900">
              <a:buClr>
                <a:srgbClr val="0066FF"/>
              </a:buCl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测量时需要用某种标志对目标进行对准，这一过程称为瞄准，标准的精度随所取得标志而异。</a:t>
            </a:r>
          </a:p>
        </p:txBody>
      </p:sp>
      <p:sp>
        <p:nvSpPr>
          <p:cNvPr id="6" name="Rectangle 3"/>
          <p:cNvSpPr txBox="1">
            <a:spLocks noChangeArrowheads="1"/>
          </p:cNvSpPr>
          <p:nvPr/>
        </p:nvSpPr>
        <p:spPr>
          <a:xfrm>
            <a:off x="827584" y="2968904"/>
            <a:ext cx="7560840" cy="936104"/>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latin typeface="黑体" panose="02010609060101010101" pitchFamily="49" charset="-122"/>
                <a:ea typeface="黑体" panose="02010609060101010101" pitchFamily="49" charset="-122"/>
                <a:cs typeface="Times New Roman" pitchFamily="18" charset="0"/>
              </a:rPr>
              <a:t>常用的瞄准标志方式：二直线重合（</a:t>
            </a:r>
            <a:r>
              <a:rPr lang="en-US" altLang="zh-CN" sz="2400" dirty="0" smtClean="0">
                <a:latin typeface="黑体" panose="02010609060101010101" pitchFamily="49" charset="-122"/>
                <a:ea typeface="黑体" panose="02010609060101010101" pitchFamily="49" charset="-122"/>
                <a:cs typeface="Times New Roman" pitchFamily="18" charset="0"/>
              </a:rPr>
              <a:t>a</a:t>
            </a:r>
            <a:r>
              <a:rPr lang="zh-CN" altLang="en-US" sz="2400" dirty="0" smtClean="0">
                <a:latin typeface="黑体" panose="02010609060101010101" pitchFamily="49" charset="-122"/>
                <a:ea typeface="黑体" panose="02010609060101010101" pitchFamily="49" charset="-122"/>
                <a:cs typeface="Times New Roman" pitchFamily="18" charset="0"/>
              </a:rPr>
              <a:t>），二直线端部对准（</a:t>
            </a:r>
            <a:r>
              <a:rPr lang="en-US" altLang="zh-CN" sz="2400" dirty="0" smtClean="0">
                <a:latin typeface="黑体" panose="02010609060101010101" pitchFamily="49" charset="-122"/>
                <a:ea typeface="黑体" panose="02010609060101010101" pitchFamily="49" charset="-122"/>
                <a:cs typeface="Times New Roman" pitchFamily="18" charset="0"/>
              </a:rPr>
              <a:t>b</a:t>
            </a:r>
            <a:r>
              <a:rPr lang="zh-CN" altLang="en-US" sz="2400" dirty="0" smtClean="0">
                <a:latin typeface="黑体" panose="02010609060101010101" pitchFamily="49" charset="-122"/>
                <a:ea typeface="黑体" panose="02010609060101010101" pitchFamily="49" charset="-122"/>
                <a:cs typeface="Times New Roman" pitchFamily="18" charset="0"/>
              </a:rPr>
              <a:t>），叉丝对直线对准（</a:t>
            </a:r>
            <a:r>
              <a:rPr lang="en-US" altLang="zh-CN" sz="2400" dirty="0" smtClean="0">
                <a:latin typeface="黑体" panose="02010609060101010101" pitchFamily="49" charset="-122"/>
                <a:ea typeface="黑体" panose="02010609060101010101" pitchFamily="49" charset="-122"/>
                <a:cs typeface="Times New Roman" pitchFamily="18" charset="0"/>
              </a:rPr>
              <a:t>c</a:t>
            </a:r>
            <a:r>
              <a:rPr lang="zh-CN" altLang="en-US" sz="2400" dirty="0" smtClean="0">
                <a:latin typeface="黑体" panose="02010609060101010101" pitchFamily="49" charset="-122"/>
                <a:ea typeface="黑体" panose="02010609060101010101" pitchFamily="49" charset="-122"/>
                <a:cs typeface="Times New Roman" pitchFamily="18" charset="0"/>
              </a:rPr>
              <a:t>），双线对直线对准（</a:t>
            </a:r>
            <a:r>
              <a:rPr lang="en-US" altLang="zh-CN" sz="2400" dirty="0" smtClean="0">
                <a:latin typeface="黑体" panose="02010609060101010101" pitchFamily="49" charset="-122"/>
                <a:ea typeface="黑体" panose="02010609060101010101" pitchFamily="49" charset="-122"/>
                <a:cs typeface="Times New Roman" pitchFamily="18" charset="0"/>
              </a:rPr>
              <a:t>d</a:t>
            </a:r>
            <a:r>
              <a:rPr lang="zh-CN" altLang="en-US" sz="2400" dirty="0" smtClean="0">
                <a:latin typeface="黑体" panose="02010609060101010101" pitchFamily="49" charset="-122"/>
                <a:ea typeface="黑体" panose="02010609060101010101" pitchFamily="49" charset="-122"/>
                <a:cs typeface="Times New Roman" pitchFamily="18" charset="0"/>
              </a:rPr>
              <a:t>）</a:t>
            </a:r>
          </a:p>
        </p:txBody>
      </p:sp>
      <p:grpSp>
        <p:nvGrpSpPr>
          <p:cNvPr id="7" name="Group 12"/>
          <p:cNvGrpSpPr>
            <a:grpSpLocks/>
          </p:cNvGrpSpPr>
          <p:nvPr/>
        </p:nvGrpSpPr>
        <p:grpSpPr bwMode="auto">
          <a:xfrm>
            <a:off x="611188" y="3924299"/>
            <a:ext cx="1576388" cy="2466975"/>
            <a:chOff x="380" y="2478"/>
            <a:chExt cx="993" cy="1554"/>
          </a:xfrm>
        </p:grpSpPr>
        <p:pic>
          <p:nvPicPr>
            <p:cNvPr id="8"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 y="2478"/>
              <a:ext cx="988" cy="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380" y="3702"/>
              <a:ext cx="9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sz="2800" dirty="0">
                  <a:latin typeface="Times New Roman" panose="02020603050405020304" pitchFamily="18" charset="0"/>
                  <a:cs typeface="Times New Roman" panose="02020603050405020304" pitchFamily="18" charset="0"/>
                </a:rPr>
                <a:t>30</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60"</a:t>
              </a:r>
            </a:p>
          </p:txBody>
        </p:sp>
      </p:grpSp>
      <p:grpSp>
        <p:nvGrpSpPr>
          <p:cNvPr id="10" name="Group 13"/>
          <p:cNvGrpSpPr>
            <a:grpSpLocks/>
          </p:cNvGrpSpPr>
          <p:nvPr/>
        </p:nvGrpSpPr>
        <p:grpSpPr bwMode="auto">
          <a:xfrm>
            <a:off x="4608004" y="3998911"/>
            <a:ext cx="1550988" cy="2392363"/>
            <a:chOff x="1648" y="2525"/>
            <a:chExt cx="977" cy="1507"/>
          </a:xfrm>
        </p:grpSpPr>
        <p:pic>
          <p:nvPicPr>
            <p:cNvPr id="11"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55" y="2525"/>
              <a:ext cx="970" cy="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9"/>
            <p:cNvSpPr txBox="1">
              <a:spLocks noChangeArrowheads="1"/>
            </p:cNvSpPr>
            <p:nvPr/>
          </p:nvSpPr>
          <p:spPr bwMode="auto">
            <a:xfrm>
              <a:off x="1648" y="3702"/>
              <a:ext cx="9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sz="2800" dirty="0" smtClean="0">
                  <a:latin typeface="Times New Roman" panose="02020603050405020304" pitchFamily="18" charset="0"/>
                  <a:cs typeface="Times New Roman" panose="02020603050405020304" pitchFamily="18" charset="0"/>
                </a:rPr>
                <a:t>10</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20"</a:t>
              </a:r>
            </a:p>
          </p:txBody>
        </p:sp>
      </p:grpSp>
      <p:grpSp>
        <p:nvGrpSpPr>
          <p:cNvPr id="13" name="Group 18"/>
          <p:cNvGrpSpPr>
            <a:grpSpLocks/>
          </p:cNvGrpSpPr>
          <p:nvPr/>
        </p:nvGrpSpPr>
        <p:grpSpPr bwMode="auto">
          <a:xfrm>
            <a:off x="2555776" y="3933824"/>
            <a:ext cx="1490663" cy="2463800"/>
            <a:chOff x="3061" y="2480"/>
            <a:chExt cx="939" cy="1552"/>
          </a:xfrm>
        </p:grpSpPr>
        <p:pic>
          <p:nvPicPr>
            <p:cNvPr id="14"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61" y="2480"/>
              <a:ext cx="939" cy="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0"/>
            <p:cNvSpPr txBox="1">
              <a:spLocks noChangeArrowheads="1"/>
            </p:cNvSpPr>
            <p:nvPr/>
          </p:nvSpPr>
          <p:spPr bwMode="auto">
            <a:xfrm>
              <a:off x="3107" y="3702"/>
              <a:ext cx="86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sz="2800" dirty="0" smtClean="0">
                  <a:latin typeface="Times New Roman" panose="02020603050405020304" pitchFamily="18" charset="0"/>
                  <a:cs typeface="Times New Roman" panose="02020603050405020304" pitchFamily="18" charset="0"/>
                </a:rPr>
                <a:t>5"~</a:t>
              </a:r>
              <a:r>
                <a:rPr lang="en-US" altLang="zh-CN" sz="2800" dirty="0">
                  <a:latin typeface="Times New Roman" panose="02020603050405020304" pitchFamily="18" charset="0"/>
                  <a:cs typeface="Times New Roman" panose="02020603050405020304" pitchFamily="18" charset="0"/>
                </a:rPr>
                <a:t>10"</a:t>
              </a:r>
            </a:p>
          </p:txBody>
        </p:sp>
      </p:grpSp>
      <p:grpSp>
        <p:nvGrpSpPr>
          <p:cNvPr id="16" name="Group 19"/>
          <p:cNvGrpSpPr>
            <a:grpSpLocks/>
          </p:cNvGrpSpPr>
          <p:nvPr/>
        </p:nvGrpSpPr>
        <p:grpSpPr bwMode="auto">
          <a:xfrm>
            <a:off x="7019925" y="3933824"/>
            <a:ext cx="1873250" cy="2463800"/>
            <a:chOff x="4422" y="2480"/>
            <a:chExt cx="1180" cy="1552"/>
          </a:xfrm>
        </p:grpSpPr>
        <p:pic>
          <p:nvPicPr>
            <p:cNvPr id="17" name="Picture 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22" y="2480"/>
              <a:ext cx="1000"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11"/>
            <p:cNvSpPr txBox="1">
              <a:spLocks noChangeArrowheads="1"/>
            </p:cNvSpPr>
            <p:nvPr/>
          </p:nvSpPr>
          <p:spPr bwMode="auto">
            <a:xfrm>
              <a:off x="4468" y="3702"/>
              <a:ext cx="113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sz="2800" dirty="0">
                  <a:latin typeface="Times New Roman" panose="02020603050405020304" pitchFamily="18" charset="0"/>
                  <a:cs typeface="Times New Roman" panose="02020603050405020304" pitchFamily="18" charset="0"/>
                </a:rPr>
                <a:t>5"~10"</a:t>
              </a:r>
            </a:p>
          </p:txBody>
        </p:sp>
      </p:grpSp>
    </p:spTree>
    <p:extLst>
      <p:ext uri="{BB962C8B-B14F-4D97-AF65-F5344CB8AC3E}">
        <p14:creationId xmlns:p14="http://schemas.microsoft.com/office/powerpoint/2010/main" val="110697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763689" y="185351"/>
            <a:ext cx="3168352" cy="723369"/>
          </a:xfrm>
        </p:spPr>
        <p:txBody>
          <a:bodyPr>
            <a:normAutofit/>
          </a:bodyPr>
          <a:lstStyle/>
          <a:p>
            <a:pPr algn="l"/>
            <a:r>
              <a:rPr lang="en-US" altLang="zh-CN" sz="3200" dirty="0">
                <a:latin typeface="黑体" pitchFamily="49" charset="-122"/>
                <a:ea typeface="黑体" pitchFamily="49" charset="-122"/>
              </a:rPr>
              <a:t>§3.2  </a:t>
            </a:r>
            <a:r>
              <a:rPr lang="zh-CN" altLang="en-US" sz="3200" dirty="0">
                <a:latin typeface="黑体" pitchFamily="49" charset="-122"/>
                <a:ea typeface="黑体" pitchFamily="49" charset="-122"/>
              </a:rPr>
              <a:t>放大镜</a:t>
            </a:r>
          </a:p>
        </p:txBody>
      </p:sp>
      <p:sp>
        <p:nvSpPr>
          <p:cNvPr id="5" name="Text Box 3"/>
          <p:cNvSpPr txBox="1">
            <a:spLocks noChangeArrowheads="1"/>
          </p:cNvSpPr>
          <p:nvPr/>
        </p:nvSpPr>
        <p:spPr bwMode="auto">
          <a:xfrm>
            <a:off x="482890" y="1196752"/>
            <a:ext cx="8049550" cy="855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eaLnBrk="1" hangingPunct="1">
              <a:lnSpc>
                <a:spcPct val="110000"/>
              </a:lnSpc>
              <a:spcBef>
                <a:spcPts val="0"/>
              </a:spcBef>
            </a:pPr>
            <a:r>
              <a:rPr kumimoji="0" lang="zh-CN" altLang="en-US" b="1" dirty="0">
                <a:solidFill>
                  <a:srgbClr val="FF0000"/>
                </a:solidFill>
                <a:latin typeface="黑体" panose="02010609060101010101" pitchFamily="49" charset="-122"/>
                <a:ea typeface="黑体" panose="02010609060101010101" pitchFamily="49" charset="-122"/>
              </a:rPr>
              <a:t>助视仪器：</a:t>
            </a:r>
            <a:r>
              <a:rPr kumimoji="0" lang="zh-CN" altLang="en-US" dirty="0">
                <a:solidFill>
                  <a:srgbClr val="0066CC"/>
                </a:solidFill>
                <a:latin typeface="黑体" panose="02010609060101010101" pitchFamily="49" charset="-122"/>
                <a:ea typeface="黑体" panose="02010609060101010101" pitchFamily="49" charset="-122"/>
              </a:rPr>
              <a:t>帮助人眼（正常、非正常）看清物体（远、近</a:t>
            </a:r>
            <a:r>
              <a:rPr kumimoji="0" lang="zh-CN" altLang="en-US" dirty="0" smtClean="0">
                <a:solidFill>
                  <a:srgbClr val="0066CC"/>
                </a:solidFill>
                <a:latin typeface="黑体" panose="02010609060101010101" pitchFamily="49" charset="-122"/>
                <a:ea typeface="黑体" panose="02010609060101010101" pitchFamily="49" charset="-122"/>
              </a:rPr>
              <a:t>、</a:t>
            </a:r>
            <a:endParaRPr kumimoji="0" lang="en-US" altLang="zh-CN" dirty="0" smtClean="0">
              <a:solidFill>
                <a:srgbClr val="0066CC"/>
              </a:solidFill>
              <a:latin typeface="黑体" panose="02010609060101010101" pitchFamily="49" charset="-122"/>
              <a:ea typeface="黑体" panose="02010609060101010101" pitchFamily="49" charset="-122"/>
            </a:endParaRPr>
          </a:p>
          <a:p>
            <a:pPr eaLnBrk="1" hangingPunct="1">
              <a:lnSpc>
                <a:spcPct val="110000"/>
              </a:lnSpc>
              <a:spcBef>
                <a:spcPts val="0"/>
              </a:spcBef>
            </a:pPr>
            <a:r>
              <a:rPr kumimoji="0" lang="en-US" altLang="zh-CN" dirty="0">
                <a:solidFill>
                  <a:srgbClr val="0066CC"/>
                </a:solidFill>
                <a:latin typeface="黑体" panose="02010609060101010101" pitchFamily="49" charset="-122"/>
                <a:ea typeface="黑体" panose="02010609060101010101" pitchFamily="49" charset="-122"/>
              </a:rPr>
              <a:t> </a:t>
            </a:r>
            <a:r>
              <a:rPr kumimoji="0" lang="en-US" altLang="zh-CN" dirty="0" smtClean="0">
                <a:solidFill>
                  <a:srgbClr val="0066CC"/>
                </a:solidFill>
                <a:latin typeface="黑体" panose="02010609060101010101" pitchFamily="49" charset="-122"/>
                <a:ea typeface="黑体" panose="02010609060101010101" pitchFamily="49" charset="-122"/>
              </a:rPr>
              <a:t>         </a:t>
            </a:r>
            <a:r>
              <a:rPr kumimoji="0" lang="zh-CN" altLang="en-US" dirty="0" smtClean="0">
                <a:solidFill>
                  <a:srgbClr val="0066CC"/>
                </a:solidFill>
                <a:latin typeface="黑体" panose="02010609060101010101" pitchFamily="49" charset="-122"/>
                <a:ea typeface="黑体" panose="02010609060101010101" pitchFamily="49" charset="-122"/>
              </a:rPr>
              <a:t>大</a:t>
            </a:r>
            <a:r>
              <a:rPr kumimoji="0" lang="zh-CN" altLang="en-US" dirty="0">
                <a:solidFill>
                  <a:srgbClr val="0066CC"/>
                </a:solidFill>
                <a:latin typeface="黑体" panose="02010609060101010101" pitchFamily="49" charset="-122"/>
                <a:ea typeface="黑体" panose="02010609060101010101" pitchFamily="49" charset="-122"/>
              </a:rPr>
              <a:t>、小</a:t>
            </a:r>
            <a:r>
              <a:rPr kumimoji="0" lang="zh-CN" altLang="en-US" dirty="0" smtClean="0">
                <a:solidFill>
                  <a:srgbClr val="0066CC"/>
                </a:solidFill>
                <a:latin typeface="黑体" panose="02010609060101010101" pitchFamily="49" charset="-122"/>
                <a:ea typeface="黑体" panose="02010609060101010101" pitchFamily="49" charset="-122"/>
              </a:rPr>
              <a:t>）的</a:t>
            </a:r>
            <a:r>
              <a:rPr kumimoji="0" lang="zh-CN" altLang="en-US" dirty="0">
                <a:solidFill>
                  <a:srgbClr val="0066CC"/>
                </a:solidFill>
                <a:latin typeface="黑体" panose="02010609060101010101" pitchFamily="49" charset="-122"/>
                <a:ea typeface="黑体" panose="02010609060101010101" pitchFamily="49" charset="-122"/>
              </a:rPr>
              <a:t>光学仪器。</a:t>
            </a:r>
          </a:p>
        </p:txBody>
      </p:sp>
      <p:sp>
        <p:nvSpPr>
          <p:cNvPr id="6" name="Rectangle 3"/>
          <p:cNvSpPr txBox="1">
            <a:spLocks noChangeArrowheads="1"/>
          </p:cNvSpPr>
          <p:nvPr/>
        </p:nvSpPr>
        <p:spPr>
          <a:xfrm>
            <a:off x="482890" y="2276872"/>
            <a:ext cx="8001000" cy="37444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itchFamily="2" charset="2"/>
              <a:buNone/>
            </a:pP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、各类目视光学仪的要求</a:t>
            </a:r>
          </a:p>
          <a:p>
            <a:pPr>
              <a:lnSpc>
                <a:spcPct val="90000"/>
              </a:lnSpc>
              <a:buFont typeface="Arial" panose="020B0604020202020204" pitchFamily="34" charset="0"/>
              <a:buNone/>
            </a:pP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a:t>
            </a:r>
            <a:r>
              <a:rPr lang="zh-CN" altLang="en-US" sz="2400" dirty="0" smtClean="0">
                <a:solidFill>
                  <a:schemeClr val="accent2"/>
                </a:solidFill>
                <a:latin typeface="黑体" panose="02010609060101010101" pitchFamily="49" charset="-122"/>
                <a:ea typeface="黑体" panose="02010609060101010101" pitchFamily="49" charset="-122"/>
              </a:rPr>
              <a:t>扩大视角</a:t>
            </a:r>
            <a:r>
              <a:rPr lang="zh-CN" altLang="en-US" sz="2400" dirty="0" smtClean="0">
                <a:latin typeface="黑体" panose="02010609060101010101" pitchFamily="49" charset="-122"/>
                <a:ea typeface="黑体" panose="02010609060101010101" pitchFamily="49" charset="-122"/>
              </a:rPr>
              <a:t>：用视放大率 </a:t>
            </a:r>
            <a:r>
              <a:rPr lang="el-GR" altLang="zh-CN" sz="2400" i="1" dirty="0" smtClean="0">
                <a:solidFill>
                  <a:srgbClr val="0066CC"/>
                </a:solidFill>
                <a:latin typeface="Times New Roman" panose="02020603050405020304" pitchFamily="18" charset="0"/>
                <a:ea typeface="黑体" panose="02010609060101010101" pitchFamily="49" charset="-122"/>
                <a:cs typeface="Times New Roman" panose="02020603050405020304" pitchFamily="18" charset="0"/>
              </a:rPr>
              <a:t>Γ</a:t>
            </a:r>
            <a:r>
              <a:rPr lang="en-US" altLang="zh-CN" sz="2400" dirty="0" smtClean="0">
                <a:solidFill>
                  <a:srgbClr val="0066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黑体" panose="02010609060101010101" pitchFamily="49" charset="-122"/>
                <a:ea typeface="黑体" panose="02010609060101010101" pitchFamily="49" charset="-122"/>
              </a:rPr>
              <a:t>表示扩大视角的能力。其</a:t>
            </a:r>
            <a:endParaRPr lang="en-US" altLang="zh-CN" sz="2400" dirty="0" smtClean="0">
              <a:latin typeface="黑体" panose="02010609060101010101" pitchFamily="49" charset="-122"/>
              <a:ea typeface="黑体" panose="02010609060101010101" pitchFamily="49" charset="-122"/>
            </a:endParaRPr>
          </a:p>
          <a:p>
            <a:pPr>
              <a:lnSpc>
                <a:spcPct val="90000"/>
              </a:lnSpc>
              <a:buFont typeface="Arial" panose="020B0604020202020204" pitchFamily="34" charset="0"/>
              <a:buNone/>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表达式为：</a:t>
            </a:r>
          </a:p>
          <a:p>
            <a:pPr>
              <a:lnSpc>
                <a:spcPct val="90000"/>
              </a:lnSpc>
              <a:buFont typeface="Wingdings" pitchFamily="2" charset="2"/>
              <a:buNone/>
            </a:pPr>
            <a:endParaRPr lang="zh-CN" altLang="en-US" sz="2400" dirty="0" smtClean="0">
              <a:latin typeface="黑体" panose="02010609060101010101" pitchFamily="49" charset="-122"/>
              <a:ea typeface="黑体" panose="02010609060101010101" pitchFamily="49" charset="-122"/>
            </a:endParaRPr>
          </a:p>
          <a:p>
            <a:pPr>
              <a:lnSpc>
                <a:spcPct val="90000"/>
              </a:lnSpc>
              <a:buFont typeface="Wingdings" pitchFamily="2" charset="2"/>
              <a:buNone/>
            </a:pPr>
            <a:endParaRPr lang="en-US" altLang="zh-CN" sz="2400" dirty="0" smtClean="0">
              <a:latin typeface="黑体" panose="02010609060101010101" pitchFamily="49" charset="-122"/>
              <a:ea typeface="黑体" panose="02010609060101010101" pitchFamily="49" charset="-122"/>
            </a:endParaRPr>
          </a:p>
          <a:p>
            <a:pPr>
              <a:lnSpc>
                <a:spcPct val="90000"/>
              </a:lnSpc>
              <a:buFont typeface="Wingdings" pitchFamily="2" charset="2"/>
              <a:buNone/>
            </a:pPr>
            <a:endParaRPr lang="zh-CN" altLang="en-US" sz="2400" dirty="0" smtClean="0">
              <a:latin typeface="黑体" panose="02010609060101010101" pitchFamily="49" charset="-122"/>
              <a:ea typeface="黑体" panose="02010609060101010101" pitchFamily="49" charset="-122"/>
            </a:endParaRPr>
          </a:p>
          <a:p>
            <a:pPr>
              <a:lnSpc>
                <a:spcPct val="90000"/>
              </a:lnSpc>
              <a:buFont typeface="Wingdings" pitchFamily="2" charset="2"/>
              <a:buNone/>
            </a:pPr>
            <a:endParaRPr lang="en-US" altLang="zh-CN" sz="2400" dirty="0" smtClean="0">
              <a:latin typeface="黑体" panose="02010609060101010101" pitchFamily="49" charset="-122"/>
              <a:ea typeface="黑体" panose="02010609060101010101" pitchFamily="49" charset="-122"/>
            </a:endParaRPr>
          </a:p>
          <a:p>
            <a:pPr>
              <a:lnSpc>
                <a:spcPct val="90000"/>
              </a:lnSpc>
              <a:buFont typeface="Wingdings" pitchFamily="2" charset="2"/>
              <a:buNone/>
            </a:pP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a:t>
            </a:r>
            <a:r>
              <a:rPr lang="zh-CN" altLang="en-US" sz="2400" dirty="0" smtClean="0">
                <a:solidFill>
                  <a:schemeClr val="accent2"/>
                </a:solidFill>
                <a:latin typeface="黑体" panose="02010609060101010101" pitchFamily="49" charset="-122"/>
                <a:ea typeface="黑体" panose="02010609060101010101" pitchFamily="49" charset="-122"/>
              </a:rPr>
              <a:t>成像在无限远</a:t>
            </a:r>
            <a:r>
              <a:rPr lang="zh-CN" altLang="en-US" sz="2400" dirty="0" smtClean="0">
                <a:latin typeface="黑体" panose="02010609060101010101" pitchFamily="49" charset="-122"/>
                <a:ea typeface="黑体" panose="02010609060101010101" pitchFamily="49" charset="-122"/>
              </a:rPr>
              <a:t>：为了使人眼在观察物体时不至于疲劳。</a:t>
            </a:r>
          </a:p>
        </p:txBody>
      </p:sp>
      <p:graphicFrame>
        <p:nvGraphicFramePr>
          <p:cNvPr id="7" name="Object 4"/>
          <p:cNvGraphicFramePr>
            <a:graphicFrameLocks noChangeAspect="1"/>
          </p:cNvGraphicFramePr>
          <p:nvPr>
            <p:extLst>
              <p:ext uri="{D42A27DB-BD31-4B8C-83A1-F6EECF244321}">
                <p14:modId xmlns:p14="http://schemas.microsoft.com/office/powerpoint/2010/main" val="2144665370"/>
              </p:ext>
            </p:extLst>
          </p:nvPr>
        </p:nvGraphicFramePr>
        <p:xfrm>
          <a:off x="3347864" y="3684761"/>
          <a:ext cx="1657350" cy="968375"/>
        </p:xfrm>
        <a:graphic>
          <a:graphicData uri="http://schemas.openxmlformats.org/presentationml/2006/ole">
            <mc:AlternateContent xmlns:mc="http://schemas.openxmlformats.org/markup-compatibility/2006">
              <mc:Choice xmlns:v="urn:schemas-microsoft-com:vml" Requires="v">
                <p:oleObj spid="_x0000_s4285" name="Equation" r:id="rId3" imgW="672840" imgH="393480" progId="Equation.DSMT4">
                  <p:embed/>
                </p:oleObj>
              </mc:Choice>
              <mc:Fallback>
                <p:oleObj name="Equation" r:id="rId3" imgW="672840" imgH="393480" progId="Equation.DSMT4">
                  <p:embed/>
                  <p:pic>
                    <p:nvPicPr>
                      <p:cNvPr id="0" name=""/>
                      <p:cNvPicPr>
                        <a:picLocks noChangeAspect="1" noChangeArrowheads="1"/>
                      </p:cNvPicPr>
                      <p:nvPr/>
                    </p:nvPicPr>
                    <p:blipFill>
                      <a:blip r:embed="rId4"/>
                      <a:srcRect/>
                      <a:stretch>
                        <a:fillRect/>
                      </a:stretch>
                    </p:blipFill>
                    <p:spPr bwMode="auto">
                      <a:xfrm>
                        <a:off x="3347864" y="3684761"/>
                        <a:ext cx="1657350" cy="968375"/>
                      </a:xfrm>
                      <a:prstGeom prst="rect">
                        <a:avLst/>
                      </a:prstGeom>
                      <a:solidFill>
                        <a:srgbClr val="00FFCC"/>
                      </a:solidFill>
                      <a:ln>
                        <a:noFill/>
                      </a:ln>
                      <a:effectLst/>
                      <a:extLst/>
                    </p:spPr>
                  </p:pic>
                </p:oleObj>
              </mc:Fallback>
            </mc:AlternateContent>
          </a:graphicData>
        </a:graphic>
      </p:graphicFrame>
    </p:spTree>
    <p:extLst>
      <p:ext uri="{BB962C8B-B14F-4D97-AF65-F5344CB8AC3E}">
        <p14:creationId xmlns:p14="http://schemas.microsoft.com/office/powerpoint/2010/main" val="377451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404664"/>
            <a:ext cx="3230372" cy="477054"/>
          </a:xfrm>
          <a:prstGeom prst="rect">
            <a:avLst/>
          </a:prstGeom>
        </p:spPr>
        <p:txBody>
          <a:bodyPr wrap="none">
            <a:spAutoFit/>
          </a:bodyPr>
          <a:lstStyle/>
          <a:p>
            <a:pPr>
              <a:spcBef>
                <a:spcPct val="0"/>
              </a:spcBef>
            </a:pPr>
            <a:r>
              <a:rPr lang="en-US" altLang="zh-CN" sz="2500" dirty="0">
                <a:solidFill>
                  <a:srgbClr val="0066FF"/>
                </a:solidFill>
                <a:latin typeface="黑体" pitchFamily="49" charset="-122"/>
                <a:ea typeface="黑体" pitchFamily="49" charset="-122"/>
                <a:cs typeface="+mj-cs"/>
              </a:rPr>
              <a:t>3.2.1</a:t>
            </a:r>
            <a:r>
              <a:rPr lang="zh-CN" altLang="en-US" sz="2500" dirty="0">
                <a:solidFill>
                  <a:srgbClr val="0066FF"/>
                </a:solidFill>
                <a:latin typeface="黑体" pitchFamily="49" charset="-122"/>
                <a:ea typeface="黑体" pitchFamily="49" charset="-122"/>
                <a:cs typeface="+mj-cs"/>
              </a:rPr>
              <a:t>放大镜的放大率</a:t>
            </a:r>
          </a:p>
        </p:txBody>
      </p:sp>
      <p:sp>
        <p:nvSpPr>
          <p:cNvPr id="5" name="Rectangle 2"/>
          <p:cNvSpPr>
            <a:spLocks noGrp="1" noChangeArrowheads="1"/>
          </p:cNvSpPr>
          <p:nvPr>
            <p:ph type="title"/>
          </p:nvPr>
        </p:nvSpPr>
        <p:spPr>
          <a:xfrm>
            <a:off x="1115616" y="1052736"/>
            <a:ext cx="7136904" cy="1007393"/>
          </a:xfrm>
        </p:spPr>
        <p:txBody>
          <a:bodyPr>
            <a:normAutofit fontScale="90000"/>
          </a:bodyPr>
          <a:lstStyle/>
          <a:p>
            <a:pPr algn="l"/>
            <a:r>
              <a:rPr lang="en-US" altLang="zh-CN" sz="2400" dirty="0" smtClean="0">
                <a:latin typeface="黑体" panose="02010609060101010101" pitchFamily="49" charset="-122"/>
                <a:ea typeface="黑体" panose="02010609060101010101" pitchFamily="49" charset="-122"/>
                <a:cs typeface="+mn-cs"/>
              </a:rPr>
              <a:t/>
            </a:r>
            <a:br>
              <a:rPr lang="en-US" altLang="zh-CN" sz="2400" dirty="0" smtClean="0">
                <a:latin typeface="黑体" panose="02010609060101010101" pitchFamily="49" charset="-122"/>
                <a:ea typeface="黑体" panose="02010609060101010101" pitchFamily="49" charset="-122"/>
                <a:cs typeface="+mn-cs"/>
              </a:rPr>
            </a:br>
            <a:r>
              <a:rPr lang="en-US" altLang="zh-CN" sz="2700" dirty="0" smtClean="0">
                <a:latin typeface="黑体" panose="02010609060101010101" pitchFamily="49" charset="-122"/>
                <a:ea typeface="黑体" panose="02010609060101010101" pitchFamily="49" charset="-122"/>
                <a:cs typeface="+mn-cs"/>
              </a:rPr>
              <a:t>    </a:t>
            </a:r>
            <a:r>
              <a:rPr lang="zh-CN" altLang="en-US" sz="2700" dirty="0" smtClean="0">
                <a:latin typeface="黑体" panose="02010609060101010101" pitchFamily="49" charset="-122"/>
                <a:ea typeface="黑体" panose="02010609060101010101" pitchFamily="49" charset="-122"/>
                <a:cs typeface="+mn-cs"/>
              </a:rPr>
              <a:t>放大镜</a:t>
            </a:r>
            <a:r>
              <a:rPr lang="zh-CN" altLang="en-US" sz="2700" dirty="0">
                <a:latin typeface="黑体" panose="02010609060101010101" pitchFamily="49" charset="-122"/>
                <a:ea typeface="黑体" panose="02010609060101010101" pitchFamily="49" charset="-122"/>
                <a:cs typeface="+mn-cs"/>
              </a:rPr>
              <a:t>是帮助眼睛观察</a:t>
            </a:r>
            <a:r>
              <a:rPr lang="zh-CN" altLang="en-US" sz="2700" dirty="0">
                <a:solidFill>
                  <a:srgbClr val="0066CC"/>
                </a:solidFill>
                <a:latin typeface="黑体" panose="02010609060101010101" pitchFamily="49" charset="-122"/>
                <a:ea typeface="黑体" panose="02010609060101010101" pitchFamily="49" charset="-122"/>
                <a:cs typeface="+mn-cs"/>
              </a:rPr>
              <a:t>细微</a:t>
            </a:r>
            <a:r>
              <a:rPr lang="zh-CN" altLang="en-US" sz="2700" dirty="0" smtClean="0">
                <a:solidFill>
                  <a:srgbClr val="0066CC"/>
                </a:solidFill>
                <a:latin typeface="黑体" panose="02010609060101010101" pitchFamily="49" charset="-122"/>
                <a:ea typeface="黑体" panose="02010609060101010101" pitchFamily="49" charset="-122"/>
                <a:cs typeface="+mn-cs"/>
              </a:rPr>
              <a:t>物体</a:t>
            </a:r>
            <a:r>
              <a:rPr lang="zh-CN" altLang="en-US" sz="2700" dirty="0">
                <a:latin typeface="黑体" panose="02010609060101010101" pitchFamily="49" charset="-122"/>
                <a:ea typeface="黑体" panose="02010609060101010101" pitchFamily="49" charset="-122"/>
                <a:cs typeface="+mn-cs"/>
              </a:rPr>
              <a:t>或</a:t>
            </a:r>
            <a:r>
              <a:rPr lang="zh-CN" altLang="en-US" sz="2700" dirty="0">
                <a:solidFill>
                  <a:srgbClr val="0066CC"/>
                </a:solidFill>
                <a:latin typeface="黑体" panose="02010609060101010101" pitchFamily="49" charset="-122"/>
                <a:ea typeface="黑体" panose="02010609060101010101" pitchFamily="49" charset="-122"/>
                <a:cs typeface="+mn-cs"/>
              </a:rPr>
              <a:t>细节</a:t>
            </a:r>
            <a:r>
              <a:rPr lang="zh-CN" altLang="en-US" sz="2700" dirty="0">
                <a:latin typeface="黑体" panose="02010609060101010101" pitchFamily="49" charset="-122"/>
                <a:ea typeface="黑体" panose="02010609060101010101" pitchFamily="49" charset="-122"/>
                <a:cs typeface="+mn-cs"/>
              </a:rPr>
              <a:t>的</a:t>
            </a:r>
            <a:r>
              <a:rPr lang="zh-CN" altLang="en-US" sz="2700" dirty="0" smtClean="0">
                <a:latin typeface="黑体" panose="02010609060101010101" pitchFamily="49" charset="-122"/>
                <a:ea typeface="黑体" panose="02010609060101010101" pitchFamily="49" charset="-122"/>
                <a:cs typeface="+mn-cs"/>
              </a:rPr>
              <a:t>光学仪器。</a:t>
            </a:r>
            <a:r>
              <a:rPr lang="zh-CN" altLang="en-US" sz="2700" dirty="0">
                <a:latin typeface="黑体" panose="02010609060101010101" pitchFamily="49" charset="-122"/>
                <a:ea typeface="黑体" panose="02010609060101010101" pitchFamily="49" charset="-122"/>
              </a:rPr>
              <a:t>将被观察物体成一放大虚像</a:t>
            </a:r>
            <a:r>
              <a:rPr lang="zh-CN" altLang="en-US" sz="2700" dirty="0" smtClean="0">
                <a:latin typeface="黑体" panose="02010609060101010101" pitchFamily="49" charset="-122"/>
                <a:ea typeface="黑体" panose="02010609060101010101" pitchFamily="49" charset="-122"/>
              </a:rPr>
              <a:t>，</a:t>
            </a:r>
            <a:r>
              <a:rPr lang="zh-CN" altLang="en-US" sz="2700" dirty="0" smtClean="0">
                <a:solidFill>
                  <a:srgbClr val="C00000"/>
                </a:solidFill>
                <a:latin typeface="黑体" panose="02010609060101010101" pitchFamily="49" charset="-122"/>
                <a:ea typeface="黑体" panose="02010609060101010101" pitchFamily="49" charset="-122"/>
              </a:rPr>
              <a:t>增大</a:t>
            </a:r>
            <a:r>
              <a:rPr lang="zh-CN" altLang="en-US" sz="2700" dirty="0">
                <a:solidFill>
                  <a:srgbClr val="C00000"/>
                </a:solidFill>
                <a:latin typeface="黑体" panose="02010609060101010101" pitchFamily="49" charset="-122"/>
                <a:ea typeface="黑体" panose="02010609060101010101" pitchFamily="49" charset="-122"/>
              </a:rPr>
              <a:t>其</a:t>
            </a:r>
            <a:r>
              <a:rPr lang="zh-CN" altLang="en-US" sz="2700" dirty="0" smtClean="0">
                <a:solidFill>
                  <a:srgbClr val="C00000"/>
                </a:solidFill>
                <a:latin typeface="黑体" panose="02010609060101010101" pitchFamily="49" charset="-122"/>
                <a:ea typeface="黑体" panose="02010609060101010101" pitchFamily="49" charset="-122"/>
              </a:rPr>
              <a:t>对人</a:t>
            </a:r>
            <a:r>
              <a:rPr lang="zh-CN" altLang="en-US" sz="2700" dirty="0">
                <a:solidFill>
                  <a:srgbClr val="C00000"/>
                </a:solidFill>
                <a:latin typeface="黑体" panose="02010609060101010101" pitchFamily="49" charset="-122"/>
                <a:ea typeface="黑体" panose="02010609060101010101" pitchFamily="49" charset="-122"/>
              </a:rPr>
              <a:t>眼的视角</a:t>
            </a:r>
            <a:r>
              <a:rPr lang="zh-CN" altLang="en-US" sz="2700" dirty="0" smtClean="0">
                <a:solidFill>
                  <a:srgbClr val="C00000"/>
                </a:solidFill>
                <a:latin typeface="黑体" panose="02010609060101010101" pitchFamily="49" charset="-122"/>
                <a:ea typeface="黑体" panose="02010609060101010101" pitchFamily="49" charset="-122"/>
              </a:rPr>
              <a:t>，并非</a:t>
            </a:r>
            <a:r>
              <a:rPr lang="zh-CN" altLang="en-US" sz="2700" dirty="0">
                <a:solidFill>
                  <a:srgbClr val="C00000"/>
                </a:solidFill>
                <a:latin typeface="黑体" panose="02010609060101010101" pitchFamily="49" charset="-122"/>
                <a:ea typeface="黑体" panose="02010609060101010101" pitchFamily="49" charset="-122"/>
              </a:rPr>
              <a:t>将物体移近。</a:t>
            </a:r>
            <a:r>
              <a:rPr lang="zh-CN" altLang="en-US" sz="2400" dirty="0">
                <a:latin typeface="黑体" panose="02010609060101010101" pitchFamily="49" charset="-122"/>
                <a:ea typeface="黑体" panose="02010609060101010101" pitchFamily="49" charset="-122"/>
              </a:rPr>
              <a:t/>
            </a:r>
            <a:br>
              <a:rPr lang="zh-CN" altLang="en-US" sz="2400" dirty="0">
                <a:latin typeface="黑体" panose="02010609060101010101" pitchFamily="49" charset="-122"/>
                <a:ea typeface="黑体" panose="02010609060101010101" pitchFamily="49" charset="-122"/>
              </a:rPr>
            </a:br>
            <a:endParaRPr lang="zh-CN" altLang="en-US" sz="2400" dirty="0">
              <a:latin typeface="黑体" panose="02010609060101010101" pitchFamily="49" charset="-122"/>
              <a:ea typeface="黑体" panose="02010609060101010101" pitchFamily="49" charset="-122"/>
              <a:cs typeface="+mn-cs"/>
            </a:endParaRPr>
          </a:p>
        </p:txBody>
      </p:sp>
      <p:sp>
        <p:nvSpPr>
          <p:cNvPr id="6" name="Rectangle 3"/>
          <p:cNvSpPr txBox="1">
            <a:spLocks noChangeArrowheads="1"/>
          </p:cNvSpPr>
          <p:nvPr/>
        </p:nvSpPr>
        <p:spPr>
          <a:xfrm>
            <a:off x="522227" y="4610904"/>
            <a:ext cx="2448272" cy="8311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ts val="0"/>
              </a:spcBef>
              <a:buClr>
                <a:srgbClr val="0066FF"/>
              </a:buClr>
              <a:buFont typeface="Wingdings" panose="05000000000000000000" pitchFamily="2" charset="2"/>
              <a:buChar char="ü"/>
            </a:pPr>
            <a:r>
              <a:rPr lang="zh-CN" altLang="en-US" sz="2400" dirty="0" smtClean="0">
                <a:solidFill>
                  <a:srgbClr val="0066CC"/>
                </a:solidFill>
                <a:latin typeface="黑体" panose="02010609060101010101" pitchFamily="49" charset="-122"/>
                <a:ea typeface="黑体" panose="02010609060101010101" pitchFamily="49" charset="-122"/>
              </a:rPr>
              <a:t>放大的虚像对眼睛张角正切</a:t>
            </a:r>
            <a:r>
              <a:rPr lang="en-US" altLang="zh-CN" sz="2400" dirty="0" smtClean="0">
                <a:solidFill>
                  <a:srgbClr val="0066CC"/>
                </a:solidFill>
                <a:latin typeface="黑体" panose="02010609060101010101" pitchFamily="49" charset="-122"/>
                <a:ea typeface="黑体" panose="02010609060101010101" pitchFamily="49" charset="-122"/>
              </a:rPr>
              <a:t>:</a:t>
            </a:r>
            <a:endParaRPr lang="zh-CN" altLang="en-US" sz="2400" dirty="0">
              <a:solidFill>
                <a:srgbClr val="0066CC"/>
              </a:solidFill>
              <a:latin typeface="黑体" panose="02010609060101010101" pitchFamily="49" charset="-122"/>
              <a:ea typeface="黑体"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1280170"/>
              </p:ext>
            </p:extLst>
          </p:nvPr>
        </p:nvGraphicFramePr>
        <p:xfrm>
          <a:off x="899592" y="5726360"/>
          <a:ext cx="2046287" cy="927100"/>
        </p:xfrm>
        <a:graphic>
          <a:graphicData uri="http://schemas.openxmlformats.org/presentationml/2006/ole">
            <mc:AlternateContent xmlns:mc="http://schemas.openxmlformats.org/markup-compatibility/2006">
              <mc:Choice xmlns:v="urn:schemas-microsoft-com:vml" Requires="v">
                <p:oleObj spid="_x0000_s5496" name="Equation" r:id="rId3" imgW="952200" imgH="431640" progId="Equation.DSMT4">
                  <p:embed/>
                </p:oleObj>
              </mc:Choice>
              <mc:Fallback>
                <p:oleObj name="Equation" r:id="rId3" imgW="952200" imgH="43164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5726360"/>
                        <a:ext cx="2046287" cy="927100"/>
                      </a:xfrm>
                      <a:prstGeom prst="rect">
                        <a:avLst/>
                      </a:prstGeom>
                      <a:solidFill>
                        <a:schemeClr val="bg1"/>
                      </a:solidFill>
                      <a:ln>
                        <a:solidFill>
                          <a:srgbClr val="C00000"/>
                        </a:solidFill>
                      </a:ln>
                    </p:spPr>
                  </p:pic>
                </p:oleObj>
              </mc:Fallback>
            </mc:AlternateContent>
          </a:graphicData>
        </a:graphic>
      </p:graphicFrame>
      <p:sp>
        <p:nvSpPr>
          <p:cNvPr id="8" name="Rectangle 3"/>
          <p:cNvSpPr txBox="1">
            <a:spLocks noChangeArrowheads="1"/>
          </p:cNvSpPr>
          <p:nvPr/>
        </p:nvSpPr>
        <p:spPr>
          <a:xfrm>
            <a:off x="529014" y="2283137"/>
            <a:ext cx="2088232" cy="7251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ts val="0"/>
              </a:spcBef>
              <a:buClr>
                <a:srgbClr val="0066FF"/>
              </a:buClr>
              <a:buFont typeface="Wingdings" panose="05000000000000000000" pitchFamily="2" charset="2"/>
              <a:buChar char="ü"/>
            </a:pPr>
            <a:r>
              <a:rPr lang="zh-CN" altLang="en-US" sz="2400" dirty="0">
                <a:solidFill>
                  <a:srgbClr val="0066CC"/>
                </a:solidFill>
                <a:latin typeface="黑体" panose="02010609060101010101" pitchFamily="49" charset="-122"/>
                <a:ea typeface="黑体" panose="02010609060101010101" pitchFamily="49" charset="-122"/>
              </a:rPr>
              <a:t>物体对眼睛</a:t>
            </a:r>
            <a:endParaRPr lang="en-US" altLang="zh-CN" sz="2400" dirty="0">
              <a:solidFill>
                <a:srgbClr val="0066CC"/>
              </a:solidFill>
              <a:latin typeface="黑体" panose="02010609060101010101" pitchFamily="49" charset="-122"/>
              <a:ea typeface="黑体" panose="02010609060101010101" pitchFamily="49" charset="-122"/>
            </a:endParaRPr>
          </a:p>
          <a:p>
            <a:pPr>
              <a:lnSpc>
                <a:spcPct val="110000"/>
              </a:lnSpc>
              <a:spcBef>
                <a:spcPts val="0"/>
              </a:spcBef>
              <a:buFont typeface="Wingdings" pitchFamily="2" charset="2"/>
              <a:buNone/>
            </a:pPr>
            <a:r>
              <a:rPr lang="zh-CN" altLang="en-US" sz="2400" dirty="0">
                <a:solidFill>
                  <a:srgbClr val="0066CC"/>
                </a:solidFill>
                <a:latin typeface="黑体" panose="02010609060101010101" pitchFamily="49" charset="-122"/>
                <a:ea typeface="黑体" panose="02010609060101010101" pitchFamily="49" charset="-122"/>
              </a:rPr>
              <a:t>   张角正切</a:t>
            </a:r>
            <a:r>
              <a:rPr lang="en-US" altLang="zh-CN" sz="2400" dirty="0">
                <a:solidFill>
                  <a:srgbClr val="0066CC"/>
                </a:solidFill>
                <a:latin typeface="黑体" panose="02010609060101010101" pitchFamily="49" charset="-122"/>
                <a:ea typeface="黑体" panose="02010609060101010101" pitchFamily="49" charset="-122"/>
              </a:rPr>
              <a:t>:</a:t>
            </a:r>
            <a:endParaRPr lang="zh-CN" altLang="en-US" sz="2400" dirty="0">
              <a:solidFill>
                <a:srgbClr val="0066CC"/>
              </a:solidFill>
              <a:latin typeface="黑体" panose="02010609060101010101" pitchFamily="49" charset="-122"/>
              <a:ea typeface="黑体"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606042610"/>
              </p:ext>
            </p:extLst>
          </p:nvPr>
        </p:nvGraphicFramePr>
        <p:xfrm>
          <a:off x="1105946" y="3432493"/>
          <a:ext cx="1511300" cy="768350"/>
        </p:xfrm>
        <a:graphic>
          <a:graphicData uri="http://schemas.openxmlformats.org/presentationml/2006/ole">
            <mc:AlternateContent xmlns:mc="http://schemas.openxmlformats.org/markup-compatibility/2006">
              <mc:Choice xmlns:v="urn:schemas-microsoft-com:vml" Requires="v">
                <p:oleObj spid="_x0000_s5497" name="Equation" r:id="rId5" imgW="774360" imgH="393480" progId="Equation.DSMT4">
                  <p:embed/>
                </p:oleObj>
              </mc:Choice>
              <mc:Fallback>
                <p:oleObj name="Equation" r:id="rId5" imgW="774360" imgH="39348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5946" y="3432493"/>
                        <a:ext cx="1511300" cy="768350"/>
                      </a:xfrm>
                      <a:prstGeom prst="rect">
                        <a:avLst/>
                      </a:prstGeom>
                      <a:solidFill>
                        <a:schemeClr val="bg1"/>
                      </a:solidFill>
                      <a:ln>
                        <a:solidFill>
                          <a:srgbClr val="C00000"/>
                        </a:solidFill>
                      </a:ln>
                    </p:spPr>
                  </p:pic>
                </p:oleObj>
              </mc:Fallback>
            </mc:AlternateContent>
          </a:graphicData>
        </a:graphic>
      </p:graphicFrame>
      <p:grpSp>
        <p:nvGrpSpPr>
          <p:cNvPr id="10" name="Group 7"/>
          <p:cNvGrpSpPr>
            <a:grpSpLocks/>
          </p:cNvGrpSpPr>
          <p:nvPr/>
        </p:nvGrpSpPr>
        <p:grpSpPr bwMode="auto">
          <a:xfrm>
            <a:off x="3995936" y="3149258"/>
            <a:ext cx="4828410" cy="2923292"/>
            <a:chOff x="1111" y="2115"/>
            <a:chExt cx="3537" cy="2321"/>
          </a:xfrm>
        </p:grpSpPr>
        <p:pic>
          <p:nvPicPr>
            <p:cNvPr id="11" name="Picture 5"/>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1" y="2115"/>
              <a:ext cx="3537" cy="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6"/>
            <p:cNvSpPr txBox="1">
              <a:spLocks noChangeArrowheads="1"/>
            </p:cNvSpPr>
            <p:nvPr/>
          </p:nvSpPr>
          <p:spPr bwMode="auto">
            <a:xfrm>
              <a:off x="1677" y="4143"/>
              <a:ext cx="240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spcBef>
                  <a:spcPct val="50000"/>
                </a:spcBef>
              </a:pPr>
              <a:r>
                <a:rPr lang="zh-CN" altLang="en-US" dirty="0">
                  <a:latin typeface="黑体" panose="02010609060101010101" pitchFamily="49" charset="-122"/>
                  <a:ea typeface="黑体" panose="02010609060101010101" pitchFamily="49" charset="-122"/>
                </a:rPr>
                <a:t>放大镜的成像光路</a:t>
              </a:r>
            </a:p>
          </p:txBody>
        </p:sp>
      </p:grpSp>
    </p:spTree>
    <p:extLst>
      <p:ext uri="{BB962C8B-B14F-4D97-AF65-F5344CB8AC3E}">
        <p14:creationId xmlns:p14="http://schemas.microsoft.com/office/powerpoint/2010/main" val="375650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971600" y="1484784"/>
            <a:ext cx="277715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0066FF"/>
              </a:buClr>
              <a:buFont typeface="Wingdings" panose="05000000000000000000" pitchFamily="2" charset="2"/>
              <a:buChar char="ü"/>
            </a:pPr>
            <a:r>
              <a:rPr lang="zh-CN" altLang="en-US" sz="2400" dirty="0">
                <a:solidFill>
                  <a:srgbClr val="0066CC"/>
                </a:solidFill>
                <a:latin typeface="黑体" panose="02010609060101010101" pitchFamily="49" charset="-122"/>
                <a:ea typeface="黑体" panose="02010609060101010101" pitchFamily="49" charset="-122"/>
              </a:rPr>
              <a:t>放大镜视放大率</a:t>
            </a:r>
            <a:r>
              <a:rPr lang="en-US" altLang="zh-CN" sz="2400" dirty="0">
                <a:solidFill>
                  <a:srgbClr val="0066CC"/>
                </a:solidFill>
                <a:latin typeface="黑体" panose="02010609060101010101" pitchFamily="49" charset="-122"/>
                <a:ea typeface="黑体" panose="02010609060101010101" pitchFamily="49" charset="-122"/>
              </a:rPr>
              <a:t>:</a:t>
            </a:r>
            <a:endParaRPr lang="zh-CN" altLang="en-US" sz="2400" dirty="0">
              <a:solidFill>
                <a:srgbClr val="0066CC"/>
              </a:solidFill>
              <a:latin typeface="黑体" panose="02010609060101010101" pitchFamily="49" charset="-122"/>
              <a:ea typeface="黑体"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313034721"/>
              </p:ext>
            </p:extLst>
          </p:nvPr>
        </p:nvGraphicFramePr>
        <p:xfrm>
          <a:off x="4175176" y="1278751"/>
          <a:ext cx="3205136" cy="916122"/>
        </p:xfrm>
        <a:graphic>
          <a:graphicData uri="http://schemas.openxmlformats.org/presentationml/2006/ole">
            <mc:AlternateContent xmlns:mc="http://schemas.openxmlformats.org/markup-compatibility/2006">
              <mc:Choice xmlns:v="urn:schemas-microsoft-com:vml" Requires="v">
                <p:oleObj spid="_x0000_s6702" name="Equation" r:id="rId3" imgW="1511280" imgH="431640" progId="Equation.DSMT4">
                  <p:embed/>
                </p:oleObj>
              </mc:Choice>
              <mc:Fallback>
                <p:oleObj name="Equation" r:id="rId3" imgW="1511280" imgH="431640" progId="Equation.DSMT4">
                  <p:embed/>
                  <p:pic>
                    <p:nvPicPr>
                      <p:cNvPr id="0" name=""/>
                      <p:cNvPicPr>
                        <a:picLocks noChangeAspect="1" noChangeArrowheads="1"/>
                      </p:cNvPicPr>
                      <p:nvPr/>
                    </p:nvPicPr>
                    <p:blipFill>
                      <a:blip r:embed="rId4"/>
                      <a:srcRect/>
                      <a:stretch>
                        <a:fillRect/>
                      </a:stretch>
                    </p:blipFill>
                    <p:spPr bwMode="auto">
                      <a:xfrm>
                        <a:off x="4175176" y="1278751"/>
                        <a:ext cx="3205136" cy="916122"/>
                      </a:xfrm>
                      <a:prstGeom prst="rect">
                        <a:avLst/>
                      </a:prstGeom>
                      <a:solidFill>
                        <a:schemeClr val="bg1"/>
                      </a:solidFill>
                      <a:ln>
                        <a:solidFill>
                          <a:srgbClr val="C00000"/>
                        </a:solidFill>
                      </a:ln>
                      <a:effec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190519181"/>
              </p:ext>
            </p:extLst>
          </p:nvPr>
        </p:nvGraphicFramePr>
        <p:xfrm>
          <a:off x="479043" y="5085184"/>
          <a:ext cx="3384376" cy="1065591"/>
        </p:xfrm>
        <a:graphic>
          <a:graphicData uri="http://schemas.openxmlformats.org/presentationml/2006/ole">
            <mc:AlternateContent xmlns:mc="http://schemas.openxmlformats.org/markup-compatibility/2006">
              <mc:Choice xmlns:v="urn:schemas-microsoft-com:vml" Requires="v">
                <p:oleObj spid="_x0000_s6703" name="Equation" r:id="rId5" imgW="1371600" imgH="431800" progId="Equation.DSMT4">
                  <p:embed/>
                </p:oleObj>
              </mc:Choice>
              <mc:Fallback>
                <p:oleObj name="Equation" r:id="rId5" imgW="13716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043" y="5085184"/>
                        <a:ext cx="3384376" cy="1065591"/>
                      </a:xfrm>
                      <a:prstGeom prst="rect">
                        <a:avLst/>
                      </a:prstGeom>
                      <a:solidFill>
                        <a:schemeClr val="bg1"/>
                      </a:solidFill>
                      <a:ln w="25400">
                        <a:solidFill>
                          <a:srgbClr val="C00000"/>
                        </a:solidFill>
                      </a:ln>
                      <a:effectLst/>
                      <a:extLst/>
                    </p:spPr>
                  </p:pic>
                </p:oleObj>
              </mc:Fallback>
            </mc:AlternateContent>
          </a:graphicData>
        </a:graphic>
      </p:graphicFrame>
      <p:sp>
        <p:nvSpPr>
          <p:cNvPr id="7" name="Rectangle 3"/>
          <p:cNvSpPr txBox="1">
            <a:spLocks noChangeArrowheads="1"/>
          </p:cNvSpPr>
          <p:nvPr/>
        </p:nvSpPr>
        <p:spPr>
          <a:xfrm>
            <a:off x="611560" y="2852936"/>
            <a:ext cx="2649343"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zh-CN" altLang="en-US" sz="2400" dirty="0" smtClean="0">
                <a:latin typeface="黑体" panose="02010609060101010101" pitchFamily="49" charset="-122"/>
                <a:ea typeface="黑体" panose="02010609060101010101" pitchFamily="49" charset="-122"/>
              </a:rPr>
              <a:t>将牛顿公式代入</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728727723"/>
              </p:ext>
            </p:extLst>
          </p:nvPr>
        </p:nvGraphicFramePr>
        <p:xfrm>
          <a:off x="1835696" y="3390803"/>
          <a:ext cx="1308100" cy="900113"/>
        </p:xfrm>
        <a:graphic>
          <a:graphicData uri="http://schemas.openxmlformats.org/presentationml/2006/ole">
            <mc:AlternateContent xmlns:mc="http://schemas.openxmlformats.org/markup-compatibility/2006">
              <mc:Choice xmlns:v="urn:schemas-microsoft-com:vml" Requires="v">
                <p:oleObj spid="_x0000_s6704" name="Equation" r:id="rId7" imgW="609480" imgH="419040" progId="Equation.DSMT4">
                  <p:embed/>
                </p:oleObj>
              </mc:Choice>
              <mc:Fallback>
                <p:oleObj name="Equation" r:id="rId7" imgW="609480" imgH="419040" progId="Equation.DSMT4">
                  <p:embed/>
                  <p:pic>
                    <p:nvPicPr>
                      <p:cNvPr id="0" name=""/>
                      <p:cNvPicPr>
                        <a:picLocks noChangeAspect="1" noChangeArrowheads="1"/>
                      </p:cNvPicPr>
                      <p:nvPr/>
                    </p:nvPicPr>
                    <p:blipFill>
                      <a:blip r:embed="rId8"/>
                      <a:srcRect/>
                      <a:stretch>
                        <a:fillRect/>
                      </a:stretch>
                    </p:blipFill>
                    <p:spPr bwMode="auto">
                      <a:xfrm>
                        <a:off x="1835696" y="3390803"/>
                        <a:ext cx="13081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3"/>
          <p:cNvSpPr txBox="1">
            <a:spLocks noChangeArrowheads="1"/>
          </p:cNvSpPr>
          <p:nvPr/>
        </p:nvSpPr>
        <p:spPr>
          <a:xfrm>
            <a:off x="539552" y="4437112"/>
            <a:ext cx="1174594"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zh-CN" altLang="en-US" sz="2400" dirty="0" smtClean="0">
                <a:latin typeface="黑体" panose="02010609060101010101" pitchFamily="49" charset="-122"/>
                <a:ea typeface="黑体" panose="02010609060101010101" pitchFamily="49" charset="-122"/>
              </a:rPr>
              <a:t>可得</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grpSp>
        <p:nvGrpSpPr>
          <p:cNvPr id="10" name="Group 7"/>
          <p:cNvGrpSpPr>
            <a:grpSpLocks/>
          </p:cNvGrpSpPr>
          <p:nvPr/>
        </p:nvGrpSpPr>
        <p:grpSpPr bwMode="auto">
          <a:xfrm>
            <a:off x="4208086" y="3131135"/>
            <a:ext cx="4828410" cy="2602121"/>
            <a:chOff x="1111" y="2115"/>
            <a:chExt cx="3537" cy="2066"/>
          </a:xfrm>
        </p:grpSpPr>
        <p:pic>
          <p:nvPicPr>
            <p:cNvPr id="11" name="Picture 5"/>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1" y="2115"/>
              <a:ext cx="3537" cy="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6"/>
            <p:cNvSpPr txBox="1">
              <a:spLocks noChangeArrowheads="1"/>
            </p:cNvSpPr>
            <p:nvPr/>
          </p:nvSpPr>
          <p:spPr bwMode="auto">
            <a:xfrm>
              <a:off x="1746" y="3929"/>
              <a:ext cx="24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spcBef>
                  <a:spcPct val="50000"/>
                </a:spcBef>
              </a:pPr>
              <a:r>
                <a:rPr lang="zh-CN" altLang="en-US" sz="2000" dirty="0">
                  <a:latin typeface="黑体" panose="02010609060101010101" pitchFamily="49" charset="-122"/>
                  <a:ea typeface="黑体" panose="02010609060101010101" pitchFamily="49" charset="-122"/>
                </a:rPr>
                <a:t>放大镜的成像光路</a:t>
              </a:r>
            </a:p>
          </p:txBody>
        </p:sp>
      </p:grpSp>
    </p:spTree>
    <p:extLst>
      <p:ext uri="{BB962C8B-B14F-4D97-AF65-F5344CB8AC3E}">
        <p14:creationId xmlns:p14="http://schemas.microsoft.com/office/powerpoint/2010/main" val="324731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7"/>
          <p:cNvSpPr txBox="1">
            <a:spLocks noChangeArrowheads="1"/>
          </p:cNvSpPr>
          <p:nvPr/>
        </p:nvSpPr>
        <p:spPr bwMode="auto">
          <a:xfrm>
            <a:off x="395536" y="1251917"/>
            <a:ext cx="16557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smtClean="0">
                <a:solidFill>
                  <a:srgbClr val="0066CC"/>
                </a:solidFill>
                <a:latin typeface="黑体" panose="02010609060101010101" pitchFamily="49" charset="-122"/>
                <a:ea typeface="黑体" panose="02010609060101010101" pitchFamily="49" charset="-122"/>
              </a:rPr>
              <a:t>注意：</a:t>
            </a:r>
            <a:endParaRPr lang="zh-CN" altLang="en-US" sz="2400" b="1" dirty="0">
              <a:solidFill>
                <a:srgbClr val="0066CC"/>
              </a:solidFill>
              <a:latin typeface="黑体" panose="02010609060101010101" pitchFamily="49" charset="-122"/>
              <a:ea typeface="黑体" panose="02010609060101010101" pitchFamily="49" charset="-122"/>
            </a:endParaRPr>
          </a:p>
        </p:txBody>
      </p:sp>
      <p:sp>
        <p:nvSpPr>
          <p:cNvPr id="5" name="Text Box 48"/>
          <p:cNvSpPr txBox="1">
            <a:spLocks noChangeArrowheads="1"/>
          </p:cNvSpPr>
          <p:nvPr/>
        </p:nvSpPr>
        <p:spPr bwMode="auto">
          <a:xfrm>
            <a:off x="755577" y="1827981"/>
            <a:ext cx="712879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1" hangingPunct="1">
              <a:spcBef>
                <a:spcPct val="50000"/>
              </a:spcBef>
              <a:buAutoNum type="circleNumDbPlain"/>
            </a:pPr>
            <a:r>
              <a:rPr lang="zh-CN" altLang="en-US" sz="2400" dirty="0">
                <a:latin typeface="黑体" panose="02010609060101010101" pitchFamily="49" charset="-122"/>
                <a:ea typeface="黑体" panose="02010609060101010101" pitchFamily="49" charset="-122"/>
                <a:cs typeface="+mj-cs"/>
              </a:rPr>
              <a:t>必须将物放在</a:t>
            </a:r>
            <a:r>
              <a:rPr kumimoji="0" lang="zh-CN" altLang="en-US" sz="2400" b="1" dirty="0" smtClean="0">
                <a:solidFill>
                  <a:srgbClr val="FF3300"/>
                </a:solidFill>
                <a:latin typeface="黑体" panose="02010609060101010101" pitchFamily="49" charset="-122"/>
                <a:ea typeface="黑体" panose="02010609060101010101" pitchFamily="49" charset="-122"/>
              </a:rPr>
              <a:t>同</a:t>
            </a:r>
            <a:r>
              <a:rPr kumimoji="0" lang="zh-CN" altLang="en-US" sz="2400" b="1" dirty="0">
                <a:solidFill>
                  <a:srgbClr val="FF3300"/>
                </a:solidFill>
                <a:latin typeface="黑体" panose="02010609060101010101" pitchFamily="49" charset="-122"/>
                <a:ea typeface="黑体" panose="02010609060101010101" pitchFamily="49" charset="-122"/>
              </a:rPr>
              <a:t>一特定</a:t>
            </a:r>
            <a:r>
              <a:rPr kumimoji="0" lang="zh-CN" altLang="en-US" sz="2400" b="1" dirty="0" smtClean="0">
                <a:solidFill>
                  <a:srgbClr val="FF3300"/>
                </a:solidFill>
                <a:latin typeface="黑体" panose="02010609060101010101" pitchFamily="49" charset="-122"/>
                <a:ea typeface="黑体" panose="02010609060101010101" pitchFamily="49" charset="-122"/>
              </a:rPr>
              <a:t>位置</a:t>
            </a:r>
            <a:r>
              <a:rPr lang="zh-CN" altLang="en-US" sz="2400" dirty="0">
                <a:latin typeface="黑体" panose="02010609060101010101" pitchFamily="49" charset="-122"/>
                <a:ea typeface="黑体" panose="02010609060101010101" pitchFamily="49" charset="-122"/>
                <a:cs typeface="+mj-cs"/>
              </a:rPr>
              <a:t>比较两像大小。</a:t>
            </a:r>
            <a:endParaRPr lang="en-US" altLang="zh-CN" sz="2400" dirty="0">
              <a:latin typeface="黑体" panose="02010609060101010101" pitchFamily="49" charset="-122"/>
              <a:ea typeface="黑体" panose="02010609060101010101" pitchFamily="49" charset="-122"/>
              <a:cs typeface="+mj-cs"/>
            </a:endParaRPr>
          </a:p>
          <a:p>
            <a:pPr marL="457200" indent="-457200" eaLnBrk="1" hangingPunct="1">
              <a:spcBef>
                <a:spcPct val="50000"/>
              </a:spcBef>
              <a:buAutoNum type="circleNumDbPlain"/>
            </a:pPr>
            <a:r>
              <a:rPr lang="zh-CN" altLang="en-US" sz="2400" dirty="0">
                <a:latin typeface="黑体" panose="02010609060101010101" pitchFamily="49" charset="-122"/>
                <a:ea typeface="黑体" panose="02010609060101010101" pitchFamily="49" charset="-122"/>
                <a:cs typeface="+mj-cs"/>
              </a:rPr>
              <a:t>放大镜和显微镜：明视距离处（</a:t>
            </a:r>
            <a:r>
              <a:rPr lang="en-US" altLang="zh-CN" sz="2400" dirty="0">
                <a:latin typeface="黑体" panose="02010609060101010101" pitchFamily="49" charset="-122"/>
                <a:ea typeface="黑体" panose="02010609060101010101" pitchFamily="49" charset="-122"/>
                <a:cs typeface="+mj-cs"/>
              </a:rPr>
              <a:t>25cm</a:t>
            </a:r>
            <a:r>
              <a:rPr lang="zh-CN" altLang="en-US" sz="2400" dirty="0">
                <a:latin typeface="黑体" panose="02010609060101010101" pitchFamily="49" charset="-122"/>
                <a:ea typeface="黑体" panose="02010609060101010101" pitchFamily="49" charset="-122"/>
                <a:cs typeface="+mj-cs"/>
              </a:rPr>
              <a:t>）</a:t>
            </a:r>
            <a:r>
              <a:rPr lang="zh-CN" altLang="en-US" sz="2400" dirty="0" smtClean="0">
                <a:latin typeface="黑体" panose="02010609060101010101" pitchFamily="49" charset="-122"/>
                <a:ea typeface="黑体" panose="02010609060101010101" pitchFamily="49" charset="-122"/>
                <a:cs typeface="+mj-cs"/>
              </a:rPr>
              <a:t>；</a:t>
            </a:r>
            <a:endParaRPr lang="en-US" altLang="zh-CN" sz="2400" dirty="0" smtClean="0">
              <a:latin typeface="黑体" panose="02010609060101010101" pitchFamily="49" charset="-122"/>
              <a:ea typeface="黑体" panose="02010609060101010101" pitchFamily="49" charset="-122"/>
              <a:cs typeface="+mj-cs"/>
            </a:endParaRPr>
          </a:p>
          <a:p>
            <a:pPr eaLnBrk="1" hangingPunct="1">
              <a:spcBef>
                <a:spcPct val="50000"/>
              </a:spcBef>
            </a:pPr>
            <a:r>
              <a:rPr lang="en-US" altLang="zh-CN" sz="2400" dirty="0">
                <a:latin typeface="黑体" panose="02010609060101010101" pitchFamily="49" charset="-122"/>
                <a:ea typeface="黑体" panose="02010609060101010101" pitchFamily="49" charset="-122"/>
                <a:cs typeface="+mj-cs"/>
              </a:rPr>
              <a:t> </a:t>
            </a:r>
            <a:r>
              <a:rPr lang="en-US" altLang="zh-CN" sz="2400" dirty="0" smtClean="0">
                <a:latin typeface="黑体" panose="02010609060101010101" pitchFamily="49" charset="-122"/>
                <a:ea typeface="黑体" panose="02010609060101010101" pitchFamily="49" charset="-122"/>
                <a:cs typeface="+mj-cs"/>
              </a:rPr>
              <a:t>          </a:t>
            </a:r>
            <a:r>
              <a:rPr lang="zh-CN" altLang="en-US" sz="2400" dirty="0" smtClean="0">
                <a:latin typeface="黑体" panose="02010609060101010101" pitchFamily="49" charset="-122"/>
                <a:ea typeface="黑体" panose="02010609060101010101" pitchFamily="49" charset="-122"/>
                <a:cs typeface="+mj-cs"/>
              </a:rPr>
              <a:t>望远镜</a:t>
            </a:r>
            <a:r>
              <a:rPr lang="zh-CN" altLang="en-US" sz="2400" dirty="0">
                <a:latin typeface="黑体" panose="02010609060101010101" pitchFamily="49" charset="-122"/>
                <a:ea typeface="黑体" panose="02010609060101010101" pitchFamily="49" charset="-122"/>
                <a:cs typeface="+mj-cs"/>
              </a:rPr>
              <a:t>：无穷远处</a:t>
            </a:r>
            <a:r>
              <a:rPr lang="zh-CN" altLang="en-US" sz="2200" dirty="0">
                <a:latin typeface="黑体" panose="02010609060101010101" pitchFamily="49" charset="-122"/>
                <a:ea typeface="黑体" panose="02010609060101010101" pitchFamily="49" charset="-122"/>
                <a:cs typeface="+mj-cs"/>
              </a:rPr>
              <a:t>。</a:t>
            </a:r>
          </a:p>
        </p:txBody>
      </p:sp>
    </p:spTree>
    <p:extLst>
      <p:ext uri="{BB962C8B-B14F-4D97-AF65-F5344CB8AC3E}">
        <p14:creationId xmlns:p14="http://schemas.microsoft.com/office/powerpoint/2010/main" val="373466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404664"/>
            <a:ext cx="4512774" cy="477054"/>
          </a:xfrm>
          <a:prstGeom prst="rect">
            <a:avLst/>
          </a:prstGeom>
        </p:spPr>
        <p:txBody>
          <a:bodyPr wrap="none">
            <a:spAutoFit/>
          </a:bodyPr>
          <a:lstStyle/>
          <a:p>
            <a:pPr>
              <a:spcBef>
                <a:spcPct val="0"/>
              </a:spcBef>
            </a:pPr>
            <a:r>
              <a:rPr lang="en-US" altLang="zh-CN" sz="2500" dirty="0" smtClean="0">
                <a:solidFill>
                  <a:srgbClr val="0066FF"/>
                </a:solidFill>
                <a:latin typeface="黑体" pitchFamily="49" charset="-122"/>
                <a:ea typeface="黑体" pitchFamily="49" charset="-122"/>
                <a:cs typeface="+mj-cs"/>
              </a:rPr>
              <a:t>3.2.1</a:t>
            </a:r>
            <a:r>
              <a:rPr lang="zh-CN" altLang="en-US" sz="2500" dirty="0">
                <a:solidFill>
                  <a:srgbClr val="0066FF"/>
                </a:solidFill>
                <a:latin typeface="黑体" pitchFamily="49" charset="-122"/>
                <a:ea typeface="黑体" pitchFamily="49" charset="-122"/>
                <a:cs typeface="+mj-cs"/>
              </a:rPr>
              <a:t>放大镜的光束限制和视场</a:t>
            </a:r>
          </a:p>
        </p:txBody>
      </p:sp>
      <p:sp>
        <p:nvSpPr>
          <p:cNvPr id="5" name="Rectangle 3"/>
          <p:cNvSpPr txBox="1">
            <a:spLocks noChangeArrowheads="1"/>
          </p:cNvSpPr>
          <p:nvPr/>
        </p:nvSpPr>
        <p:spPr>
          <a:xfrm>
            <a:off x="539750" y="1268760"/>
            <a:ext cx="8001000" cy="86409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latin typeface="黑体" panose="02010609060101010101" pitchFamily="49" charset="-122"/>
                <a:ea typeface="黑体" panose="02010609060101010101" pitchFamily="49" charset="-122"/>
              </a:rPr>
              <a:t>眼瞳是系统的孔径光阑，也是出射光瞳</a:t>
            </a:r>
            <a:r>
              <a:rPr lang="zh-CN" altLang="en-US" sz="2400" dirty="0" smtClean="0">
                <a:latin typeface="黑体" panose="02010609060101010101" pitchFamily="49" charset="-122"/>
                <a:ea typeface="黑体" panose="02010609060101010101" pitchFamily="49" charset="-122"/>
              </a:rPr>
              <a:t>，</a:t>
            </a:r>
            <a:endParaRPr lang="en-US" altLang="zh-CN" sz="2400" smtClean="0">
              <a:latin typeface="黑体" panose="02010609060101010101" pitchFamily="49" charset="-122"/>
              <a:ea typeface="黑体" panose="02010609060101010101" pitchFamily="49" charset="-122"/>
            </a:endParaRPr>
          </a:p>
          <a:p>
            <a:r>
              <a:rPr lang="zh-CN" altLang="en-US" sz="2400" smtClean="0">
                <a:latin typeface="黑体" panose="02010609060101010101" pitchFamily="49" charset="-122"/>
                <a:ea typeface="黑体" panose="02010609060101010101" pitchFamily="49" charset="-122"/>
              </a:rPr>
              <a:t>镜框</a:t>
            </a:r>
            <a:r>
              <a:rPr lang="zh-CN" altLang="en-US" sz="2400" dirty="0" smtClean="0">
                <a:latin typeface="黑体" panose="02010609060101010101" pitchFamily="49" charset="-122"/>
                <a:ea typeface="黑体" panose="02010609060101010101" pitchFamily="49" charset="-122"/>
              </a:rPr>
              <a:t>为渐晕光阑，也是入射窗和出射窗。</a:t>
            </a:r>
          </a:p>
        </p:txBody>
      </p:sp>
      <p:grpSp>
        <p:nvGrpSpPr>
          <p:cNvPr id="6" name="Group 7"/>
          <p:cNvGrpSpPr>
            <a:grpSpLocks/>
          </p:cNvGrpSpPr>
          <p:nvPr/>
        </p:nvGrpSpPr>
        <p:grpSpPr bwMode="auto">
          <a:xfrm>
            <a:off x="3348310" y="2336627"/>
            <a:ext cx="5707062" cy="4029562"/>
            <a:chOff x="1111" y="2076"/>
            <a:chExt cx="3595" cy="2302"/>
          </a:xfrm>
        </p:grpSpPr>
        <p:pic>
          <p:nvPicPr>
            <p:cNvPr id="7" name="Picture 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1" y="2076"/>
              <a:ext cx="3595" cy="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1669" y="4126"/>
              <a:ext cx="25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spcBef>
                  <a:spcPct val="50000"/>
                </a:spcBef>
              </a:pPr>
              <a:r>
                <a:rPr lang="zh-CN" altLang="en-US" sz="2000" dirty="0">
                  <a:latin typeface="黑体" panose="02010609060101010101" pitchFamily="49" charset="-122"/>
                  <a:ea typeface="黑体" panose="02010609060101010101" pitchFamily="49" charset="-122"/>
                </a:rPr>
                <a:t>放大镜的光束限制和视场</a:t>
              </a:r>
            </a:p>
          </p:txBody>
        </p:sp>
      </p:grpSp>
      <p:graphicFrame>
        <p:nvGraphicFramePr>
          <p:cNvPr id="9" name="Object 8"/>
          <p:cNvGraphicFramePr>
            <a:graphicFrameLocks noChangeAspect="1"/>
          </p:cNvGraphicFramePr>
          <p:nvPr>
            <p:extLst>
              <p:ext uri="{D42A27DB-BD31-4B8C-83A1-F6EECF244321}">
                <p14:modId xmlns:p14="http://schemas.microsoft.com/office/powerpoint/2010/main" val="1949734713"/>
              </p:ext>
            </p:extLst>
          </p:nvPr>
        </p:nvGraphicFramePr>
        <p:xfrm>
          <a:off x="1043608" y="2780928"/>
          <a:ext cx="1800225" cy="979487"/>
        </p:xfrm>
        <a:graphic>
          <a:graphicData uri="http://schemas.openxmlformats.org/presentationml/2006/ole">
            <mc:AlternateContent xmlns:mc="http://schemas.openxmlformats.org/markup-compatibility/2006">
              <mc:Choice xmlns:v="urn:schemas-microsoft-com:vml" Requires="v">
                <p:oleObj spid="_x0000_s8554" name="Equation" r:id="rId4" imgW="723586" imgH="393529" progId="Equation.DSMT4">
                  <p:embed/>
                </p:oleObj>
              </mc:Choice>
              <mc:Fallback>
                <p:oleObj name="Equation" r:id="rId4" imgW="723586"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780928"/>
                        <a:ext cx="1800225"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945357025"/>
              </p:ext>
            </p:extLst>
          </p:nvPr>
        </p:nvGraphicFramePr>
        <p:xfrm>
          <a:off x="1331913" y="3933577"/>
          <a:ext cx="1584325" cy="893763"/>
        </p:xfrm>
        <a:graphic>
          <a:graphicData uri="http://schemas.openxmlformats.org/presentationml/2006/ole">
            <mc:AlternateContent xmlns:mc="http://schemas.openxmlformats.org/markup-compatibility/2006">
              <mc:Choice xmlns:v="urn:schemas-microsoft-com:vml" Requires="v">
                <p:oleObj spid="_x0000_s8555" name="Equation" r:id="rId6" imgW="698197" imgH="393529" progId="Equation.DSMT4">
                  <p:embed/>
                </p:oleObj>
              </mc:Choice>
              <mc:Fallback>
                <p:oleObj name="Equation" r:id="rId6" imgW="698197"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933577"/>
                        <a:ext cx="1584325"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0"/>
          <p:cNvSpPr txBox="1">
            <a:spLocks noChangeArrowheads="1"/>
          </p:cNvSpPr>
          <p:nvPr/>
        </p:nvSpPr>
        <p:spPr bwMode="auto">
          <a:xfrm>
            <a:off x="971551" y="4941640"/>
            <a:ext cx="20882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sz="2400" i="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en-US" sz="2400" dirty="0">
                <a:solidFill>
                  <a:schemeClr val="accent2"/>
                </a:solidFill>
                <a:latin typeface="黑体" panose="02010609060101010101" pitchFamily="49" charset="-122"/>
                <a:ea typeface="黑体" panose="02010609060101010101" pitchFamily="49" charset="-122"/>
              </a:rPr>
              <a:t>与</a:t>
            </a:r>
            <a:r>
              <a:rPr lang="el-GR" altLang="zh-CN" sz="2400" i="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Γ</a:t>
            </a:r>
            <a:r>
              <a:rPr lang="zh-CN" altLang="en-US" sz="2400" dirty="0">
                <a:solidFill>
                  <a:schemeClr val="accent2"/>
                </a:solidFill>
                <a:latin typeface="黑体" panose="02010609060101010101" pitchFamily="49" charset="-122"/>
                <a:ea typeface="黑体" panose="02010609060101010101" pitchFamily="49" charset="-122"/>
              </a:rPr>
              <a:t>成反比</a:t>
            </a:r>
            <a:endParaRPr lang="zh-CN" altLang="el-GR" sz="2400" dirty="0">
              <a:solidFill>
                <a:schemeClr val="accent2"/>
              </a:solidFill>
              <a:latin typeface="黑体" panose="02010609060101010101" pitchFamily="49" charset="-122"/>
              <a:ea typeface="黑体" panose="02010609060101010101" pitchFamily="49" charset="-122"/>
            </a:endParaRPr>
          </a:p>
        </p:txBody>
      </p:sp>
      <p:sp>
        <p:nvSpPr>
          <p:cNvPr id="12" name="Text Box 10"/>
          <p:cNvSpPr txBox="1">
            <a:spLocks noChangeArrowheads="1"/>
          </p:cNvSpPr>
          <p:nvPr/>
        </p:nvSpPr>
        <p:spPr bwMode="auto">
          <a:xfrm>
            <a:off x="275645" y="5791022"/>
            <a:ext cx="316836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zh-CN" altLang="en-US" sz="2000" dirty="0" smtClean="0">
                <a:latin typeface="华文新魏" panose="02010800040101010101" pitchFamily="2" charset="-122"/>
                <a:ea typeface="华文新魏" panose="02010800040101010101" pitchFamily="2" charset="-122"/>
              </a:rPr>
              <a:t>放大镜的放大率不能做得太大，一般</a:t>
            </a:r>
            <a:r>
              <a:rPr lang="zh-CN" altLang="en-US" sz="2000" dirty="0" smtClean="0">
                <a:solidFill>
                  <a:schemeClr val="accent2"/>
                </a:solidFill>
                <a:latin typeface="华文新魏" panose="02010800040101010101" pitchFamily="2" charset="-122"/>
                <a:ea typeface="华文新魏" panose="02010800040101010101" pitchFamily="2" charset="-122"/>
              </a:rPr>
              <a:t>不超过</a:t>
            </a:r>
            <a:r>
              <a:rPr lang="en-US" altLang="zh-CN" sz="2000" dirty="0" smtClean="0">
                <a:solidFill>
                  <a:schemeClr val="accent2"/>
                </a:solidFill>
                <a:latin typeface="华文新魏" panose="02010800040101010101" pitchFamily="2" charset="-122"/>
                <a:ea typeface="华文新魏" panose="02010800040101010101" pitchFamily="2" charset="-122"/>
              </a:rPr>
              <a:t>15</a:t>
            </a:r>
            <a:r>
              <a:rPr lang="en-US" altLang="zh-CN" sz="2000" dirty="0">
                <a:solidFill>
                  <a:schemeClr val="accent2"/>
                </a:solidFill>
                <a:latin typeface="华文新魏" panose="02010800040101010101" pitchFamily="2" charset="-122"/>
                <a:ea typeface="华文新魏" panose="02010800040101010101" pitchFamily="2" charset="-122"/>
              </a:rPr>
              <a:t>×</a:t>
            </a:r>
            <a:endParaRPr lang="zh-CN" altLang="el-GR" sz="2000" dirty="0">
              <a:solidFill>
                <a:schemeClr val="accent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32497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12284" y="260648"/>
            <a:ext cx="2411644" cy="694184"/>
          </a:xfrm>
        </p:spPr>
        <p:txBody>
          <a:bodyPr/>
          <a:lstStyle/>
          <a:p>
            <a:pPr algn="l" eaLnBrk="1" hangingPunct="1"/>
            <a:r>
              <a:rPr lang="en-US" altLang="zh-CN" sz="3200" dirty="0" smtClean="0">
                <a:latin typeface="黑体" pitchFamily="49" charset="-122"/>
                <a:ea typeface="黑体" pitchFamily="49" charset="-122"/>
              </a:rPr>
              <a:t>3.1 </a:t>
            </a:r>
            <a:r>
              <a:rPr lang="zh-CN" altLang="en-US" sz="3200" dirty="0" smtClean="0">
                <a:latin typeface="黑体" pitchFamily="49" charset="-122"/>
                <a:ea typeface="黑体" pitchFamily="49" charset="-122"/>
              </a:rPr>
              <a:t>眼睛</a:t>
            </a:r>
          </a:p>
        </p:txBody>
      </p:sp>
      <p:sp>
        <p:nvSpPr>
          <p:cNvPr id="7" name="Rectangle 3"/>
          <p:cNvSpPr txBox="1">
            <a:spLocks noChangeArrowheads="1"/>
          </p:cNvSpPr>
          <p:nvPr/>
        </p:nvSpPr>
        <p:spPr>
          <a:xfrm>
            <a:off x="246705" y="1556792"/>
            <a:ext cx="8357743" cy="45365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Clr>
                <a:srgbClr val="0000FF"/>
              </a:buClr>
              <a:buFont typeface="Wingdings" panose="05000000000000000000" pitchFamily="2" charset="2"/>
              <a:buChar char="l"/>
            </a:pPr>
            <a:r>
              <a:rPr lang="zh-CN" altLang="en-US" sz="2800" dirty="0">
                <a:latin typeface="黑体" panose="02010609060101010101" pitchFamily="49" charset="-122"/>
                <a:ea typeface="黑体" panose="02010609060101010101" pitchFamily="49" charset="-122"/>
              </a:rPr>
              <a:t>人眼</a:t>
            </a:r>
            <a:r>
              <a:rPr lang="zh-CN" altLang="en-US" sz="1400" dirty="0">
                <a:latin typeface="黑体" panose="02010609060101010101" pitchFamily="49" charset="-122"/>
                <a:ea typeface="黑体" panose="02010609060101010101" pitchFamily="49" charset="-122"/>
              </a:rPr>
              <a:t>是</a:t>
            </a:r>
            <a:r>
              <a:rPr lang="zh-CN" altLang="en-US" sz="2800" dirty="0">
                <a:latin typeface="黑体" panose="02010609060101010101" pitchFamily="49" charset="-122"/>
                <a:ea typeface="黑体" panose="02010609060101010101" pitchFamily="49" charset="-122"/>
              </a:rPr>
              <a:t>一个精密的</a:t>
            </a:r>
            <a:r>
              <a:rPr lang="zh-CN" altLang="en-US" sz="2800" dirty="0" smtClean="0">
                <a:latin typeface="黑体" panose="02010609060101010101" pitchFamily="49" charset="-122"/>
                <a:ea typeface="黑体" panose="02010609060101010101" pitchFamily="49" charset="-122"/>
              </a:rPr>
              <a:t>光学仪器</a:t>
            </a:r>
            <a:r>
              <a:rPr lang="en-US" altLang="zh-CN" sz="2800" dirty="0" smtClean="0">
                <a:latin typeface="黑体" panose="02010609060101010101" pitchFamily="49" charset="-122"/>
                <a:ea typeface="黑体" panose="02010609060101010101" pitchFamily="49" charset="-122"/>
              </a:rPr>
              <a:t>;</a:t>
            </a:r>
          </a:p>
          <a:p>
            <a:pPr>
              <a:lnSpc>
                <a:spcPct val="110000"/>
              </a:lnSpc>
              <a:spcBef>
                <a:spcPts val="0"/>
              </a:spcBef>
              <a:buClr>
                <a:srgbClr val="0000FF"/>
              </a:buClr>
              <a:buFont typeface="Wingdings" panose="05000000000000000000" pitchFamily="2" charset="2"/>
              <a:buChar char="l"/>
            </a:pPr>
            <a:r>
              <a:rPr lang="zh-CN" altLang="en-US" sz="2800" dirty="0">
                <a:latin typeface="黑体" panose="02010609060101010101" pitchFamily="49" charset="-122"/>
                <a:ea typeface="黑体" panose="02010609060101010101" pitchFamily="49" charset="-122"/>
              </a:rPr>
              <a:t>眼睛像个能自动</a:t>
            </a:r>
            <a:r>
              <a:rPr lang="zh-CN" altLang="en-US" sz="2800" dirty="0">
                <a:solidFill>
                  <a:srgbClr val="0033CC"/>
                </a:solidFill>
                <a:latin typeface="黑体" panose="02010609060101010101" pitchFamily="49" charset="-122"/>
                <a:ea typeface="黑体" panose="02010609060101010101" pitchFamily="49" charset="-122"/>
              </a:rPr>
              <a:t>对焦</a:t>
            </a:r>
            <a:r>
              <a:rPr lang="zh-CN" altLang="en-US" sz="2800" dirty="0">
                <a:latin typeface="黑体" panose="02010609060101010101" pitchFamily="49" charset="-122"/>
                <a:ea typeface="黑体" panose="02010609060101010101" pitchFamily="49" charset="-122"/>
              </a:rPr>
              <a:t>、</a:t>
            </a:r>
            <a:r>
              <a:rPr lang="zh-CN" altLang="en-US" sz="2800" dirty="0">
                <a:solidFill>
                  <a:srgbClr val="0033CC"/>
                </a:solidFill>
                <a:latin typeface="黑体" panose="02010609060101010101" pitchFamily="49" charset="-122"/>
                <a:ea typeface="黑体" panose="02010609060101010101" pitchFamily="49" charset="-122"/>
              </a:rPr>
              <a:t>变焦</a:t>
            </a:r>
            <a:r>
              <a:rPr lang="zh-CN" altLang="en-US" sz="2800" dirty="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自</a:t>
            </a:r>
            <a:endParaRPr lang="en-US" altLang="zh-CN" sz="2800" dirty="0" smtClean="0">
              <a:latin typeface="黑体" panose="02010609060101010101" pitchFamily="49" charset="-122"/>
              <a:ea typeface="黑体" panose="02010609060101010101" pitchFamily="49" charset="-122"/>
            </a:endParaRPr>
          </a:p>
          <a:p>
            <a:pPr marL="0" indent="0">
              <a:lnSpc>
                <a:spcPct val="110000"/>
              </a:lnSpc>
              <a:spcBef>
                <a:spcPts val="0"/>
              </a:spcBef>
              <a:buClr>
                <a:srgbClr val="0000FF"/>
              </a:buClr>
              <a:buNone/>
            </a:pPr>
            <a:r>
              <a:rPr lang="en-US" altLang="zh-CN" sz="2800" dirty="0">
                <a:latin typeface="黑体" panose="02010609060101010101" pitchFamily="49" charset="-122"/>
                <a:ea typeface="黑体" panose="02010609060101010101" pitchFamily="49" charset="-122"/>
              </a:rPr>
              <a:t> </a:t>
            </a:r>
            <a:r>
              <a:rPr lang="en-US" altLang="zh-CN" sz="2800" dirty="0" smtClean="0">
                <a:latin typeface="黑体" panose="02010609060101010101" pitchFamily="49" charset="-122"/>
                <a:ea typeface="黑体" panose="02010609060101010101" pitchFamily="49" charset="-122"/>
              </a:rPr>
              <a:t> </a:t>
            </a:r>
            <a:r>
              <a:rPr lang="zh-CN" altLang="en-US" sz="2800" dirty="0">
                <a:solidFill>
                  <a:srgbClr val="0033CC"/>
                </a:solidFill>
                <a:latin typeface="黑体" panose="02010609060101010101" pitchFamily="49" charset="-122"/>
                <a:ea typeface="黑体" panose="02010609060101010101" pitchFamily="49" charset="-122"/>
              </a:rPr>
              <a:t>自动改变光圈</a:t>
            </a:r>
            <a:r>
              <a:rPr lang="zh-CN" altLang="en-US" sz="2800" dirty="0">
                <a:latin typeface="黑体" panose="02010609060101010101" pitchFamily="49" charset="-122"/>
                <a:ea typeface="黑体" panose="02010609060101010101" pitchFamily="49" charset="-122"/>
              </a:rPr>
              <a:t>的</a:t>
            </a:r>
            <a:r>
              <a:rPr lang="zh-CN" altLang="en-US" sz="2800" dirty="0" smtClean="0">
                <a:latin typeface="黑体" panose="02010609060101010101" pitchFamily="49" charset="-122"/>
                <a:ea typeface="黑体" panose="02010609060101010101" pitchFamily="49" charset="-122"/>
              </a:rPr>
              <a:t>照相机</a:t>
            </a:r>
            <a:r>
              <a:rPr lang="en-US" altLang="zh-CN" sz="2800" dirty="0" smtClean="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a:p>
            <a:pPr>
              <a:buClr>
                <a:srgbClr val="0066FF"/>
              </a:buClr>
              <a:buFont typeface="Wingdings" panose="05000000000000000000" pitchFamily="2" charset="2"/>
              <a:buChar char="l"/>
            </a:pPr>
            <a:r>
              <a:rPr lang="zh-CN" altLang="en-US" sz="2800" dirty="0" smtClean="0">
                <a:latin typeface="黑体" panose="02010609060101010101" pitchFamily="49" charset="-122"/>
                <a:ea typeface="黑体" panose="02010609060101010101" pitchFamily="49" charset="-122"/>
              </a:rPr>
              <a:t>内部结构</a:t>
            </a:r>
            <a:endParaRPr lang="en-US" altLang="zh-CN" sz="2800" dirty="0" smtClean="0">
              <a:latin typeface="黑体" panose="02010609060101010101" pitchFamily="49" charset="-122"/>
              <a:ea typeface="黑体" panose="02010609060101010101" pitchFamily="49" charset="-122"/>
            </a:endParaRPr>
          </a:p>
          <a:p>
            <a:pPr>
              <a:buClr>
                <a:srgbClr val="0066FF"/>
              </a:buClr>
              <a:buFont typeface="Wingdings" panose="05000000000000000000" pitchFamily="2" charset="2"/>
              <a:buChar char="l"/>
            </a:pPr>
            <a:r>
              <a:rPr lang="zh-CN" altLang="en-US" sz="2800" dirty="0">
                <a:latin typeface="黑体" panose="02010609060101010101" pitchFamily="49" charset="-122"/>
                <a:ea typeface="黑体" panose="02010609060101010101" pitchFamily="49" charset="-122"/>
              </a:rPr>
              <a:t>眼睛的视场虽然很大，可大到</a:t>
            </a:r>
            <a:r>
              <a:rPr lang="en-US" altLang="zh-CN" sz="2800" dirty="0" smtClean="0">
                <a:solidFill>
                  <a:srgbClr val="00B050"/>
                </a:solidFill>
                <a:latin typeface="黑体" panose="02010609060101010101" pitchFamily="49" charset="-122"/>
                <a:ea typeface="黑体" panose="02010609060101010101" pitchFamily="49" charset="-122"/>
              </a:rPr>
              <a:t>150</a:t>
            </a:r>
            <a:r>
              <a:rPr lang="en-US" altLang="zh-CN" sz="2800" baseline="30000" dirty="0" smtClean="0">
                <a:solidFill>
                  <a:srgbClr val="00B050"/>
                </a:solidFill>
                <a:latin typeface="黑体" panose="02010609060101010101" pitchFamily="49" charset="-122"/>
                <a:ea typeface="黑体" panose="02010609060101010101" pitchFamily="49" charset="-122"/>
              </a:rPr>
              <a:t>o</a:t>
            </a:r>
            <a:r>
              <a:rPr lang="zh-CN" altLang="en-US" sz="2800" dirty="0" smtClean="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但只在视轴周围</a:t>
            </a:r>
            <a:r>
              <a:rPr lang="en-US" altLang="zh-CN" sz="2800" dirty="0" smtClean="0">
                <a:solidFill>
                  <a:srgbClr val="00B050"/>
                </a:solidFill>
                <a:latin typeface="黑体" panose="02010609060101010101" pitchFamily="49" charset="-122"/>
                <a:ea typeface="黑体" panose="02010609060101010101" pitchFamily="49" charset="-122"/>
              </a:rPr>
              <a:t>6</a:t>
            </a:r>
            <a:r>
              <a:rPr lang="en-US" altLang="zh-CN" sz="2800" baseline="30000" dirty="0" smtClean="0">
                <a:solidFill>
                  <a:srgbClr val="00B050"/>
                </a:solidFill>
                <a:latin typeface="黑体" panose="02010609060101010101" pitchFamily="49" charset="-122"/>
                <a:ea typeface="黑体" panose="02010609060101010101" pitchFamily="49" charset="-122"/>
              </a:rPr>
              <a:t>o</a:t>
            </a:r>
            <a:r>
              <a:rPr lang="en-US" altLang="zh-CN" sz="2800" dirty="0" smtClean="0">
                <a:solidFill>
                  <a:srgbClr val="00B050"/>
                </a:solidFill>
                <a:latin typeface="黑体" panose="02010609060101010101" pitchFamily="49" charset="-122"/>
                <a:ea typeface="黑体" panose="02010609060101010101" pitchFamily="49" charset="-122"/>
              </a:rPr>
              <a:t>~8</a:t>
            </a:r>
            <a:r>
              <a:rPr lang="en-US" altLang="zh-CN" sz="2800" baseline="30000" dirty="0" smtClean="0">
                <a:solidFill>
                  <a:srgbClr val="00B050"/>
                </a:solidFill>
                <a:latin typeface="黑体" panose="02010609060101010101" pitchFamily="49" charset="-122"/>
                <a:ea typeface="黑体" panose="02010609060101010101" pitchFamily="49" charset="-122"/>
              </a:rPr>
              <a:t>o</a:t>
            </a:r>
            <a:r>
              <a:rPr lang="zh-CN" altLang="en-US" sz="2800" dirty="0" smtClean="0">
                <a:latin typeface="黑体" panose="02010609060101010101" pitchFamily="49" charset="-122"/>
                <a:ea typeface="黑体" panose="02010609060101010101" pitchFamily="49" charset="-122"/>
              </a:rPr>
              <a:t>范围</a:t>
            </a:r>
            <a:r>
              <a:rPr lang="zh-CN" altLang="en-US" sz="2800" dirty="0">
                <a:latin typeface="黑体" panose="02010609060101010101" pitchFamily="49" charset="-122"/>
                <a:ea typeface="黑体" panose="02010609060101010101" pitchFamily="49" charset="-122"/>
              </a:rPr>
              <a:t>内能清晰识别，</a:t>
            </a:r>
            <a:r>
              <a:rPr lang="zh-CN" altLang="en-US" sz="1400" dirty="0">
                <a:latin typeface="黑体" panose="02010609060101010101" pitchFamily="49" charset="-122"/>
                <a:ea typeface="黑体" panose="02010609060101010101" pitchFamily="49" charset="-122"/>
              </a:rPr>
              <a:t>其它部分就比较模糊，所以观察周围景物时，</a:t>
            </a:r>
            <a:r>
              <a:rPr lang="zh-CN" altLang="en-US" sz="2800" dirty="0">
                <a:latin typeface="黑体" panose="02010609060101010101" pitchFamily="49" charset="-122"/>
                <a:ea typeface="黑体" panose="02010609060101010101" pitchFamily="49" charset="-122"/>
              </a:rPr>
              <a:t>眼睛就自动地在眼窝里转动，使视轴对向该景物，像成在黄斑的中心凹上。</a:t>
            </a:r>
          </a:p>
        </p:txBody>
      </p:sp>
      <p:sp>
        <p:nvSpPr>
          <p:cNvPr id="5" name="直角上箭头 4"/>
          <p:cNvSpPr/>
          <p:nvPr/>
        </p:nvSpPr>
        <p:spPr>
          <a:xfrm>
            <a:off x="2434341" y="2948854"/>
            <a:ext cx="5035423" cy="50405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209799" y="72008"/>
            <a:ext cx="3898705" cy="2590501"/>
            <a:chOff x="5209799" y="72008"/>
            <a:chExt cx="3898705" cy="2590501"/>
          </a:xfrm>
        </p:grpSpPr>
        <p:pic>
          <p:nvPicPr>
            <p:cNvPr id="8"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9799" y="72008"/>
              <a:ext cx="3898705" cy="2590501"/>
            </a:xfrm>
            <a:prstGeom prst="rect">
              <a:avLst/>
            </a:prstGeom>
            <a:solidFill>
              <a:schemeClr val="bg1"/>
            </a:solidFill>
            <a:ln>
              <a:noFill/>
            </a:ln>
            <a:extLst/>
          </p:spPr>
        </p:pic>
        <p:sp>
          <p:nvSpPr>
            <p:cNvPr id="2" name="文本框 1"/>
            <p:cNvSpPr txBox="1"/>
            <p:nvPr/>
          </p:nvSpPr>
          <p:spPr>
            <a:xfrm>
              <a:off x="6893700" y="1569348"/>
              <a:ext cx="1152128" cy="369332"/>
            </a:xfrm>
            <a:prstGeom prst="rect">
              <a:avLst/>
            </a:prstGeom>
            <a:noFill/>
          </p:spPr>
          <p:txBody>
            <a:bodyPr wrap="square" rtlCol="0">
              <a:spAutoFit/>
            </a:bodyPr>
            <a:lstStyle/>
            <a:p>
              <a:r>
                <a:rPr lang="zh-CN" altLang="en-US" b="1" dirty="0" smtClean="0"/>
                <a:t>玻璃状液</a:t>
              </a:r>
              <a:endParaRPr lang="zh-CN" altLang="en-US" b="1" dirty="0"/>
            </a:p>
          </p:txBody>
        </p:sp>
      </p:grpSp>
    </p:spTree>
    <p:extLst>
      <p:ext uri="{BB962C8B-B14F-4D97-AF65-F5344CB8AC3E}">
        <p14:creationId xmlns:p14="http://schemas.microsoft.com/office/powerpoint/2010/main" val="387978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1000"/>
                                        <p:tgtEl>
                                          <p:spTgt spid="7">
                                            <p:txEl>
                                              <p:pRg st="1" end="1"/>
                                            </p:txEl>
                                          </p:spTgt>
                                        </p:tgtEl>
                                      </p:cBhvr>
                                    </p:animEffect>
                                    <p:anim calcmode="lin" valueType="num">
                                      <p:cBhvr>
                                        <p:cTn id="16"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7">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1000"/>
                                        <p:tgtEl>
                                          <p:spTgt spid="7">
                                            <p:txEl>
                                              <p:pRg st="2" end="2"/>
                                            </p:txEl>
                                          </p:spTgt>
                                        </p:tgtEl>
                                      </p:cBhvr>
                                    </p:animEffect>
                                    <p:anim calcmode="lin" valueType="num">
                                      <p:cBhvr>
                                        <p:cTn id="2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7">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7">
                                            <p:txEl>
                                              <p:pRg st="2" end="2"/>
                                            </p:txEl>
                                          </p:spTgt>
                                        </p:tgtEl>
                                        <p:attrNameLst>
                                          <p:attrName>ppt_y</p:attrName>
                                        </p:attrNameLst>
                                      </p:cBhvr>
                                      <p:tavLst>
                                        <p:tav tm="0">
                                          <p:val>
                                            <p:strVal val="#ppt_y-.03"/>
                                          </p:val>
                                        </p:tav>
                                        <p:tav tm="100000">
                                          <p:val>
                                            <p:strVal val="#ppt_y"/>
                                          </p:val>
                                        </p:tav>
                                      </p:tavLst>
                                    </p:anim>
                                  </p:childTnLst>
                                </p:cTn>
                              </p:par>
                            </p:childTnLst>
                          </p:cTn>
                        </p:par>
                        <p:par>
                          <p:cTn id="27" fill="hold">
                            <p:stCondLst>
                              <p:cond delay="1000"/>
                            </p:stCondLst>
                            <p:childTnLst>
                              <p:par>
                                <p:cTn id="28" presetID="37" presetClass="entr" presetSubtype="0" fill="hold" grpId="0" nodeType="after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1000"/>
                                        <p:tgtEl>
                                          <p:spTgt spid="7">
                                            <p:txEl>
                                              <p:pRg st="3" end="3"/>
                                            </p:txEl>
                                          </p:spTgt>
                                        </p:tgtEl>
                                      </p:cBhvr>
                                    </p:animEffect>
                                    <p:anim calcmode="lin" valueType="num">
                                      <p:cBhvr>
                                        <p:cTn id="3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7">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7" presetClass="entr" presetSubtype="0" fill="hold" grpId="0" nodeType="clickEffect">
                                  <p:stCondLst>
                                    <p:cond delay="0"/>
                                  </p:stCondLst>
                                  <p:childTnLst>
                                    <p:set>
                                      <p:cBhvr>
                                        <p:cTn id="45" dur="1" fill="hold">
                                          <p:stCondLst>
                                            <p:cond delay="0"/>
                                          </p:stCondLst>
                                        </p:cTn>
                                        <p:tgtEl>
                                          <p:spTgt spid="7">
                                            <p:txEl>
                                              <p:pRg st="4" end="4"/>
                                            </p:txEl>
                                          </p:spTgt>
                                        </p:tgtEl>
                                        <p:attrNameLst>
                                          <p:attrName>style.visibility</p:attrName>
                                        </p:attrNameLst>
                                      </p:cBhvr>
                                      <p:to>
                                        <p:strVal val="visible"/>
                                      </p:to>
                                    </p:set>
                                    <p:animEffect transition="in" filter="fade">
                                      <p:cBhvr>
                                        <p:cTn id="46" dur="1000"/>
                                        <p:tgtEl>
                                          <p:spTgt spid="7">
                                            <p:txEl>
                                              <p:pRg st="4" end="4"/>
                                            </p:txEl>
                                          </p:spTgt>
                                        </p:tgtEl>
                                      </p:cBhvr>
                                    </p:animEffect>
                                    <p:anim calcmode="lin" valueType="num">
                                      <p:cBhvr>
                                        <p:cTn id="4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8" dur="900" decel="100000" fill="hold"/>
                                        <p:tgtEl>
                                          <p:spTgt spid="7">
                                            <p:txEl>
                                              <p:pRg st="4" end="4"/>
                                            </p:txEl>
                                          </p:spTgt>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7">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12284" y="260648"/>
            <a:ext cx="2411644" cy="694184"/>
          </a:xfrm>
        </p:spPr>
        <p:txBody>
          <a:bodyPr/>
          <a:lstStyle/>
          <a:p>
            <a:pPr algn="l" eaLnBrk="1" hangingPunct="1"/>
            <a:r>
              <a:rPr lang="en-US" altLang="zh-CN" sz="3200" dirty="0" smtClean="0">
                <a:latin typeface="黑体" pitchFamily="49" charset="-122"/>
                <a:ea typeface="黑体" pitchFamily="49" charset="-122"/>
              </a:rPr>
              <a:t>3.1 </a:t>
            </a:r>
            <a:r>
              <a:rPr lang="zh-CN" altLang="en-US" sz="3200" dirty="0" smtClean="0">
                <a:latin typeface="黑体" pitchFamily="49" charset="-122"/>
                <a:ea typeface="黑体" pitchFamily="49" charset="-122"/>
              </a:rPr>
              <a:t>眼睛</a:t>
            </a:r>
          </a:p>
        </p:txBody>
      </p:sp>
      <p:sp>
        <p:nvSpPr>
          <p:cNvPr id="7" name="Rectangle 3"/>
          <p:cNvSpPr txBox="1">
            <a:spLocks noChangeArrowheads="1"/>
          </p:cNvSpPr>
          <p:nvPr/>
        </p:nvSpPr>
        <p:spPr>
          <a:xfrm>
            <a:off x="246705" y="1340768"/>
            <a:ext cx="8357743" cy="52565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0066FF"/>
              </a:buClr>
              <a:buFont typeface="Wingdings" panose="05000000000000000000" pitchFamily="2" charset="2"/>
              <a:buChar char="l"/>
            </a:pPr>
            <a:r>
              <a:rPr lang="zh-CN" altLang="en-US" sz="2800" dirty="0" smtClean="0">
                <a:latin typeface="黑体" panose="02010609060101010101" pitchFamily="49" charset="-122"/>
                <a:ea typeface="黑体" panose="02010609060101010101" pitchFamily="49" charset="-122"/>
              </a:rPr>
              <a:t>简约眼的参数：</a:t>
            </a:r>
          </a:p>
          <a:p>
            <a:pPr marL="1080000">
              <a:buFont typeface="Wingdings" pitchFamily="2" charset="2"/>
              <a:buNone/>
            </a:pPr>
            <a:r>
              <a:rPr lang="zh-CN" altLang="en-US" sz="2400" dirty="0" smtClean="0">
                <a:latin typeface="黑体" panose="02010609060101010101" pitchFamily="49" charset="-122"/>
                <a:ea typeface="黑体" panose="02010609060101010101" pitchFamily="49" charset="-122"/>
              </a:rPr>
              <a:t>折射面曲率半径  </a:t>
            </a:r>
            <a:r>
              <a:rPr lang="en-US" altLang="zh-CN" sz="2400" dirty="0" smtClean="0">
                <a:latin typeface="黑体" panose="02010609060101010101" pitchFamily="49" charset="-122"/>
                <a:ea typeface="黑体" panose="02010609060101010101" pitchFamily="49" charset="-122"/>
              </a:rPr>
              <a:t>5.56mm</a:t>
            </a:r>
          </a:p>
          <a:p>
            <a:pPr marL="1080000">
              <a:buFont typeface="Wingdings" pitchFamily="2" charset="2"/>
              <a:buNone/>
            </a:pPr>
            <a:r>
              <a:rPr lang="zh-CN" altLang="en-US" sz="2400" dirty="0" smtClean="0">
                <a:latin typeface="黑体" panose="02010609060101010101" pitchFamily="49" charset="-122"/>
                <a:ea typeface="黑体" panose="02010609060101010101" pitchFamily="49" charset="-122"/>
              </a:rPr>
              <a:t>像方介质折射率  </a:t>
            </a:r>
            <a:r>
              <a:rPr lang="en-US" altLang="zh-CN" sz="2400" dirty="0" smtClean="0">
                <a:latin typeface="黑体" panose="02010609060101010101" pitchFamily="49" charset="-122"/>
                <a:ea typeface="黑体" panose="02010609060101010101" pitchFamily="49" charset="-122"/>
              </a:rPr>
              <a:t>4/3</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1.333</a:t>
            </a:r>
          </a:p>
          <a:p>
            <a:pPr marL="1080000">
              <a:buFont typeface="Wingdings" pitchFamily="2" charset="2"/>
              <a:buNone/>
            </a:pPr>
            <a:r>
              <a:rPr lang="zh-CN" altLang="en-US" sz="2400" dirty="0" smtClean="0">
                <a:latin typeface="黑体" panose="02010609060101010101" pitchFamily="49" charset="-122"/>
                <a:ea typeface="黑体" panose="02010609060101010101" pitchFamily="49" charset="-122"/>
              </a:rPr>
              <a:t>网膜的曲率半径  </a:t>
            </a:r>
            <a:r>
              <a:rPr lang="en-US" altLang="zh-CN" sz="2400" dirty="0" smtClean="0">
                <a:latin typeface="黑体" panose="02010609060101010101" pitchFamily="49" charset="-122"/>
                <a:ea typeface="黑体" panose="02010609060101010101" pitchFamily="49" charset="-122"/>
              </a:rPr>
              <a:t>9.7mm</a:t>
            </a:r>
          </a:p>
          <a:p>
            <a:pPr marL="1080000">
              <a:buFont typeface="Wingdings" pitchFamily="2" charset="2"/>
              <a:buNone/>
            </a:pPr>
            <a:r>
              <a:rPr lang="zh-CN" altLang="en-US" sz="2400" dirty="0" smtClean="0">
                <a:latin typeface="黑体" panose="02010609060101010101" pitchFamily="49" charset="-122"/>
                <a:ea typeface="黑体" panose="02010609060101010101" pitchFamily="49" charset="-122"/>
              </a:rPr>
              <a:t>物方焦距：</a:t>
            </a:r>
            <a:r>
              <a:rPr lang="en-US" altLang="zh-CN" sz="2400" dirty="0" smtClean="0">
                <a:latin typeface="黑体" panose="02010609060101010101" pitchFamily="49" charset="-122"/>
                <a:ea typeface="黑体" panose="02010609060101010101" pitchFamily="49" charset="-122"/>
              </a:rPr>
              <a:t>-16.70mm </a:t>
            </a:r>
          </a:p>
          <a:p>
            <a:pPr marL="1080000">
              <a:buFont typeface="Wingdings" pitchFamily="2" charset="2"/>
              <a:buNone/>
            </a:pPr>
            <a:r>
              <a:rPr lang="zh-CN" altLang="en-US" sz="2400" dirty="0" smtClean="0">
                <a:latin typeface="黑体" panose="02010609060101010101" pitchFamily="49" charset="-122"/>
                <a:ea typeface="黑体" panose="02010609060101010101" pitchFamily="49" charset="-122"/>
              </a:rPr>
              <a:t>像方焦距：</a:t>
            </a:r>
            <a:r>
              <a:rPr lang="en-US" altLang="zh-CN" sz="2400" dirty="0" smtClean="0">
                <a:latin typeface="黑体" panose="02010609060101010101" pitchFamily="49" charset="-122"/>
                <a:ea typeface="黑体" panose="02010609060101010101" pitchFamily="49" charset="-122"/>
              </a:rPr>
              <a:t>22.26mm</a:t>
            </a:r>
          </a:p>
          <a:p>
            <a:pPr marL="1080000">
              <a:buFont typeface="Wingdings" pitchFamily="2" charset="2"/>
              <a:buNone/>
            </a:pPr>
            <a:r>
              <a:rPr lang="zh-CN" altLang="en-US" sz="2400" dirty="0" smtClean="0">
                <a:latin typeface="黑体" panose="02010609060101010101" pitchFamily="49" charset="-122"/>
                <a:ea typeface="黑体" panose="02010609060101010101" pitchFamily="49" charset="-122"/>
              </a:rPr>
              <a:t>光焦度：</a:t>
            </a:r>
            <a:r>
              <a:rPr lang="en-US" altLang="zh-CN" sz="2400" dirty="0" smtClean="0">
                <a:latin typeface="黑体" panose="02010609060101010101" pitchFamily="49" charset="-122"/>
                <a:ea typeface="黑体" panose="02010609060101010101" pitchFamily="49" charset="-122"/>
              </a:rPr>
              <a:t>59.88D</a:t>
            </a:r>
          </a:p>
        </p:txBody>
      </p:sp>
      <p:pic>
        <p:nvPicPr>
          <p:cNvPr id="8"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9799" y="72008"/>
            <a:ext cx="3898705" cy="2590501"/>
          </a:xfrm>
          <a:prstGeom prst="rect">
            <a:avLst/>
          </a:prstGeom>
          <a:solidFill>
            <a:schemeClr val="bg1"/>
          </a:solidFill>
          <a:ln>
            <a:noFill/>
          </a:ln>
          <a:extLst/>
        </p:spPr>
      </p:pic>
      <p:sp>
        <p:nvSpPr>
          <p:cNvPr id="3" name="TextBox 2"/>
          <p:cNvSpPr txBox="1"/>
          <p:nvPr/>
        </p:nvSpPr>
        <p:spPr>
          <a:xfrm>
            <a:off x="5220072" y="5507940"/>
            <a:ext cx="1008112" cy="369332"/>
          </a:xfrm>
          <a:prstGeom prst="rect">
            <a:avLst/>
          </a:prstGeom>
          <a:solidFill>
            <a:schemeClr val="bg1"/>
          </a:solidFill>
        </p:spPr>
        <p:txBody>
          <a:bodyPr wrap="square" rtlCol="0">
            <a:spAutoFit/>
          </a:bodyPr>
          <a:lstStyle/>
          <a:p>
            <a:r>
              <a:rPr lang="en-US" altLang="zh-CN" dirty="0" smtClean="0">
                <a:latin typeface="Impact" panose="020B0806030902050204" pitchFamily="34" charset="0"/>
              </a:rPr>
              <a:t>-</a:t>
            </a:r>
            <a:r>
              <a:rPr lang="en-US" altLang="zh-CN" sz="1200" dirty="0" smtClean="0">
                <a:latin typeface="Impact" panose="020B0806030902050204" pitchFamily="34" charset="0"/>
              </a:rPr>
              <a:t>16.70mm</a:t>
            </a:r>
            <a:endParaRPr lang="zh-CN" altLang="en-US" sz="1200" dirty="0">
              <a:latin typeface="Impact" panose="020B0806030902050204" pitchFamily="34" charset="0"/>
            </a:endParaRPr>
          </a:p>
        </p:txBody>
      </p:sp>
      <p:sp>
        <p:nvSpPr>
          <p:cNvPr id="36" name="TextBox 35"/>
          <p:cNvSpPr txBox="1"/>
          <p:nvPr/>
        </p:nvSpPr>
        <p:spPr>
          <a:xfrm>
            <a:off x="7236296" y="5600273"/>
            <a:ext cx="797225" cy="276999"/>
          </a:xfrm>
          <a:prstGeom prst="rect">
            <a:avLst/>
          </a:prstGeom>
          <a:solidFill>
            <a:schemeClr val="bg1"/>
          </a:solidFill>
        </p:spPr>
        <p:txBody>
          <a:bodyPr wrap="square" rtlCol="0">
            <a:spAutoFit/>
          </a:bodyPr>
          <a:lstStyle/>
          <a:p>
            <a:r>
              <a:rPr lang="en-US" altLang="zh-CN" sz="1200" dirty="0">
                <a:latin typeface="Impact" panose="020B0806030902050204" pitchFamily="34" charset="0"/>
              </a:rPr>
              <a:t>22.26mm</a:t>
            </a:r>
            <a:endParaRPr lang="zh-CN" altLang="en-US" sz="1200" dirty="0">
              <a:latin typeface="Impact" panose="020B0806030902050204" pitchFamily="34" charset="0"/>
            </a:endParaRPr>
          </a:p>
        </p:txBody>
      </p:sp>
      <p:sp>
        <p:nvSpPr>
          <p:cNvPr id="9" name="TextBox 2"/>
          <p:cNvSpPr txBox="1"/>
          <p:nvPr/>
        </p:nvSpPr>
        <p:spPr>
          <a:xfrm>
            <a:off x="6444208" y="5157192"/>
            <a:ext cx="504056" cy="276999"/>
          </a:xfrm>
          <a:prstGeom prst="rect">
            <a:avLst/>
          </a:prstGeom>
          <a:solidFill>
            <a:schemeClr val="bg1"/>
          </a:solidFill>
        </p:spPr>
        <p:txBody>
          <a:bodyPr wrap="square" rtlCol="0">
            <a:spAutoFit/>
          </a:bodyPr>
          <a:lstStyle/>
          <a:p>
            <a:r>
              <a:rPr lang="en-US" altLang="zh-CN" sz="1200" dirty="0" smtClean="0">
                <a:latin typeface="Times New Roman" panose="02020603050405020304" pitchFamily="18" charset="0"/>
                <a:cs typeface="Times New Roman" panose="02020603050405020304" pitchFamily="18" charset="0"/>
              </a:rPr>
              <a:t>5.56</a:t>
            </a:r>
            <a:endParaRPr lang="zh-CN" altLang="en-US" sz="1200" dirty="0">
              <a:latin typeface="Times New Roman" panose="02020603050405020304" pitchFamily="18" charset="0"/>
              <a:cs typeface="Times New Roman" panose="02020603050405020304" pitchFamily="18" charset="0"/>
            </a:endParaRPr>
          </a:p>
        </p:txBody>
      </p:sp>
      <p:grpSp>
        <p:nvGrpSpPr>
          <p:cNvPr id="5" name="组合 4"/>
          <p:cNvGrpSpPr/>
          <p:nvPr/>
        </p:nvGrpSpPr>
        <p:grpSpPr>
          <a:xfrm>
            <a:off x="4139952" y="3501008"/>
            <a:ext cx="4801144" cy="3096344"/>
            <a:chOff x="4139952" y="3501008"/>
            <a:chExt cx="4801144" cy="3096344"/>
          </a:xfrm>
        </p:grpSpPr>
        <p:pic>
          <p:nvPicPr>
            <p:cNvPr id="3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0518"/>
            <a:stretch/>
          </p:blipFill>
          <p:spPr bwMode="auto">
            <a:xfrm>
              <a:off x="4139952" y="3501008"/>
              <a:ext cx="4801144" cy="2530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281988" y="6228020"/>
              <a:ext cx="877163"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简约眼</a:t>
              </a:r>
              <a:endParaRPr lang="zh-CN" altLang="en-US" dirty="0"/>
            </a:p>
          </p:txBody>
        </p:sp>
      </p:grpSp>
    </p:spTree>
    <p:extLst>
      <p:ext uri="{BB962C8B-B14F-4D97-AF65-F5344CB8AC3E}">
        <p14:creationId xmlns:p14="http://schemas.microsoft.com/office/powerpoint/2010/main" val="249946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99592" y="836712"/>
            <a:ext cx="3240360" cy="694184"/>
          </a:xfrm>
        </p:spPr>
        <p:txBody>
          <a:bodyPr>
            <a:normAutofit/>
          </a:bodyPr>
          <a:lstStyle/>
          <a:p>
            <a:pPr algn="l" eaLnBrk="1" hangingPunct="1"/>
            <a:r>
              <a:rPr lang="en-US" altLang="zh-CN" sz="2800" dirty="0" smtClean="0">
                <a:solidFill>
                  <a:srgbClr val="0066FF"/>
                </a:solidFill>
                <a:latin typeface="黑体" pitchFamily="49" charset="-122"/>
                <a:ea typeface="黑体" pitchFamily="49" charset="-122"/>
              </a:rPr>
              <a:t>3.1.2 </a:t>
            </a:r>
            <a:r>
              <a:rPr lang="zh-CN" altLang="en-US" sz="2800" dirty="0" smtClean="0">
                <a:solidFill>
                  <a:srgbClr val="0066FF"/>
                </a:solidFill>
                <a:latin typeface="黑体" pitchFamily="49" charset="-122"/>
                <a:ea typeface="黑体" pitchFamily="49" charset="-122"/>
              </a:rPr>
              <a:t>眼睛的调节</a:t>
            </a:r>
          </a:p>
        </p:txBody>
      </p:sp>
      <p:sp>
        <p:nvSpPr>
          <p:cNvPr id="5" name="Text Box 3"/>
          <p:cNvSpPr txBox="1">
            <a:spLocks noChangeArrowheads="1"/>
          </p:cNvSpPr>
          <p:nvPr/>
        </p:nvSpPr>
        <p:spPr bwMode="auto">
          <a:xfrm>
            <a:off x="371741" y="1565654"/>
            <a:ext cx="6360499"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eaLnBrk="1" hangingPunct="1">
              <a:lnSpc>
                <a:spcPct val="110000"/>
              </a:lnSpc>
              <a:spcBef>
                <a:spcPts val="600"/>
              </a:spcBef>
            </a:pPr>
            <a:r>
              <a:rPr kumimoji="0" lang="zh-CN" altLang="en-US" dirty="0" smtClean="0">
                <a:latin typeface="黑体" panose="02010609060101010101" pitchFamily="49" charset="-122"/>
                <a:ea typeface="黑体" panose="02010609060101010101" pitchFamily="49" charset="-122"/>
              </a:rPr>
              <a:t>眼睛有两种调节功能：</a:t>
            </a:r>
            <a:r>
              <a:rPr kumimoji="0" lang="zh-CN" altLang="en-US" dirty="0" smtClean="0">
                <a:solidFill>
                  <a:srgbClr val="0066FF"/>
                </a:solidFill>
                <a:latin typeface="黑体" panose="02010609060101010101" pitchFamily="49" charset="-122"/>
                <a:ea typeface="黑体" panose="02010609060101010101" pitchFamily="49" charset="-122"/>
              </a:rPr>
              <a:t>视度调节</a:t>
            </a:r>
            <a:r>
              <a:rPr kumimoji="0" lang="zh-CN" altLang="en-US" dirty="0" smtClean="0">
                <a:latin typeface="黑体" panose="02010609060101010101" pitchFamily="49" charset="-122"/>
                <a:ea typeface="黑体" panose="02010609060101010101" pitchFamily="49" charset="-122"/>
              </a:rPr>
              <a:t>和</a:t>
            </a:r>
            <a:r>
              <a:rPr kumimoji="0" lang="zh-CN" altLang="en-US" dirty="0" smtClean="0">
                <a:solidFill>
                  <a:srgbClr val="0066FF"/>
                </a:solidFill>
                <a:latin typeface="黑体" panose="02010609060101010101" pitchFamily="49" charset="-122"/>
                <a:ea typeface="黑体" panose="02010609060101010101" pitchFamily="49" charset="-122"/>
              </a:rPr>
              <a:t>适应调节</a:t>
            </a:r>
            <a:r>
              <a:rPr kumimoji="0" lang="zh-CN" altLang="en-US" dirty="0" smtClean="0">
                <a:latin typeface="黑体" panose="02010609060101010101" pitchFamily="49" charset="-122"/>
                <a:ea typeface="黑体" panose="02010609060101010101" pitchFamily="49" charset="-122"/>
              </a:rPr>
              <a:t>。</a:t>
            </a:r>
            <a:endParaRPr kumimoji="0" lang="zh-CN" altLang="en-US" dirty="0">
              <a:latin typeface="黑体" panose="02010609060101010101" pitchFamily="49" charset="-122"/>
              <a:ea typeface="黑体" panose="02010609060101010101" pitchFamily="49" charset="-122"/>
            </a:endParaRPr>
          </a:p>
        </p:txBody>
      </p:sp>
      <p:sp>
        <p:nvSpPr>
          <p:cNvPr id="6" name="Text Box 3"/>
          <p:cNvSpPr txBox="1">
            <a:spLocks noChangeArrowheads="1"/>
          </p:cNvSpPr>
          <p:nvPr/>
        </p:nvSpPr>
        <p:spPr bwMode="auto">
          <a:xfrm>
            <a:off x="467544" y="2132856"/>
            <a:ext cx="2088232"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eaLnBrk="1" hangingPunct="1">
              <a:lnSpc>
                <a:spcPct val="110000"/>
              </a:lnSpc>
              <a:spcBef>
                <a:spcPts val="600"/>
              </a:spcBef>
            </a:pPr>
            <a:r>
              <a:rPr kumimoji="0" lang="en-US" altLang="zh-CN" dirty="0" smtClean="0">
                <a:solidFill>
                  <a:srgbClr val="0066FF"/>
                </a:solidFill>
                <a:latin typeface="黑体" panose="02010609060101010101" pitchFamily="49" charset="-122"/>
                <a:ea typeface="黑体" panose="02010609060101010101" pitchFamily="49" charset="-122"/>
              </a:rPr>
              <a:t>1. </a:t>
            </a:r>
            <a:r>
              <a:rPr kumimoji="0" lang="zh-CN" altLang="en-US" dirty="0" smtClean="0">
                <a:solidFill>
                  <a:srgbClr val="0066FF"/>
                </a:solidFill>
                <a:latin typeface="黑体" panose="02010609060101010101" pitchFamily="49" charset="-122"/>
                <a:ea typeface="黑体" panose="02010609060101010101" pitchFamily="49" charset="-122"/>
              </a:rPr>
              <a:t>视度调节</a:t>
            </a:r>
            <a:endParaRPr kumimoji="0" lang="zh-CN" altLang="en-US" dirty="0">
              <a:latin typeface="黑体" panose="02010609060101010101" pitchFamily="49" charset="-122"/>
              <a:ea typeface="黑体" panose="02010609060101010101" pitchFamily="49" charset="-122"/>
            </a:endParaRPr>
          </a:p>
        </p:txBody>
      </p:sp>
      <p:sp>
        <p:nvSpPr>
          <p:cNvPr id="8" name="矩形 7"/>
          <p:cNvSpPr/>
          <p:nvPr/>
        </p:nvSpPr>
        <p:spPr>
          <a:xfrm>
            <a:off x="683568" y="2636912"/>
            <a:ext cx="7920880" cy="1311128"/>
          </a:xfrm>
          <a:prstGeom prst="rect">
            <a:avLst/>
          </a:prstGeom>
        </p:spPr>
        <p:txBody>
          <a:bodyPr wrap="square">
            <a:spAutoFit/>
          </a:bodyPr>
          <a:lstStyle/>
          <a:p>
            <a:pPr>
              <a:lnSpc>
                <a:spcPct val="110000"/>
              </a:lnSpc>
              <a:spcBef>
                <a:spcPts val="600"/>
              </a:spcBef>
            </a:pPr>
            <a:r>
              <a:rPr lang="zh-CN" altLang="en-US" sz="2400" dirty="0" smtClean="0">
                <a:solidFill>
                  <a:srgbClr val="C00000"/>
                </a:solidFill>
                <a:latin typeface="黑体" panose="02010609060101010101" pitchFamily="49" charset="-122"/>
                <a:ea typeface="黑体" panose="02010609060101010101" pitchFamily="49" charset="-122"/>
              </a:rPr>
              <a:t>定义</a:t>
            </a:r>
            <a:r>
              <a:rPr lang="zh-CN" altLang="en-US" sz="24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通过</a:t>
            </a:r>
            <a:r>
              <a:rPr lang="zh-CN" altLang="en-US" sz="2400" dirty="0" smtClean="0">
                <a:latin typeface="黑体" panose="02010609060101010101" pitchFamily="49" charset="-122"/>
                <a:ea typeface="黑体" panose="02010609060101010101" pitchFamily="49" charset="-122"/>
              </a:rPr>
              <a:t>改变水晶体的曲率，可以使不同远近的物体都能清晰地成像在视网膜上。</a:t>
            </a:r>
            <a:r>
              <a:rPr lang="zh-CN" altLang="en-US" sz="1400" dirty="0" smtClean="0">
                <a:latin typeface="黑体" panose="02010609060101010101" pitchFamily="49" charset="-122"/>
                <a:ea typeface="黑体" panose="02010609060101010101" pitchFamily="49" charset="-122"/>
              </a:rPr>
              <a:t>眼睛的这种自动</a:t>
            </a:r>
            <a:r>
              <a:rPr lang="zh-CN" altLang="en-US" sz="2400" dirty="0" smtClean="0">
                <a:latin typeface="黑体" panose="02010609060101010101" pitchFamily="49" charset="-122"/>
                <a:ea typeface="黑体" panose="02010609060101010101" pitchFamily="49" charset="-122"/>
              </a:rPr>
              <a:t>改变光焦度（或焦距）以看清楚不同远近物体的过程，</a:t>
            </a:r>
            <a:r>
              <a:rPr lang="zh-CN" altLang="en-US" sz="2400" dirty="0">
                <a:latin typeface="黑体" panose="02010609060101010101" pitchFamily="49" charset="-122"/>
                <a:ea typeface="黑体" panose="02010609060101010101" pitchFamily="49" charset="-122"/>
              </a:rPr>
              <a:t>称为眼睛的</a:t>
            </a:r>
            <a:r>
              <a:rPr lang="zh-CN" altLang="en-US" sz="2400" dirty="0">
                <a:solidFill>
                  <a:srgbClr val="0033CC"/>
                </a:solidFill>
                <a:latin typeface="黑体" panose="02010609060101010101" pitchFamily="49" charset="-122"/>
                <a:ea typeface="黑体" panose="02010609060101010101" pitchFamily="49" charset="-122"/>
              </a:rPr>
              <a:t>视度调节</a:t>
            </a:r>
            <a:r>
              <a:rPr lang="zh-CN" altLang="en-US" sz="2400" dirty="0" smtClean="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
        <p:nvSpPr>
          <p:cNvPr id="9" name="矩形 8"/>
          <p:cNvSpPr/>
          <p:nvPr/>
        </p:nvSpPr>
        <p:spPr>
          <a:xfrm>
            <a:off x="718914" y="4293096"/>
            <a:ext cx="6924666" cy="904863"/>
          </a:xfrm>
          <a:prstGeom prst="rect">
            <a:avLst/>
          </a:prstGeom>
        </p:spPr>
        <p:txBody>
          <a:bodyPr wrap="square">
            <a:spAutoFit/>
          </a:bodyPr>
          <a:lstStyle/>
          <a:p>
            <a:pPr>
              <a:lnSpc>
                <a:spcPct val="110000"/>
              </a:lnSpc>
            </a:pPr>
            <a:r>
              <a:rPr lang="zh-CN" altLang="en-US" sz="2400" dirty="0">
                <a:solidFill>
                  <a:srgbClr val="C00000"/>
                </a:solidFill>
                <a:latin typeface="黑体" panose="02010609060101010101" pitchFamily="49" charset="-122"/>
                <a:ea typeface="黑体" panose="02010609060101010101" pitchFamily="49" charset="-122"/>
              </a:rPr>
              <a:t>远点</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肌肉完全放松时，眼睛所能看到的最远点，</a:t>
            </a:r>
            <a:endParaRPr lang="en-US" altLang="zh-CN" sz="2400" dirty="0">
              <a:latin typeface="黑体" panose="02010609060101010101" pitchFamily="49" charset="-122"/>
              <a:ea typeface="黑体" panose="02010609060101010101" pitchFamily="49" charset="-122"/>
            </a:endParaRPr>
          </a:p>
          <a:p>
            <a:pPr>
              <a:lnSpc>
                <a:spcPct val="110000"/>
              </a:lnSpc>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正常的人眼远点在</a:t>
            </a:r>
            <a:r>
              <a:rPr lang="zh-CN" altLang="en-US" sz="2400" dirty="0">
                <a:solidFill>
                  <a:srgbClr val="0033CC"/>
                </a:solidFill>
                <a:latin typeface="黑体" panose="02010609060101010101" pitchFamily="49" charset="-122"/>
                <a:ea typeface="黑体" panose="02010609060101010101" pitchFamily="49" charset="-122"/>
              </a:rPr>
              <a:t>无限远</a:t>
            </a:r>
            <a:r>
              <a:rPr lang="zh-CN" altLang="en-US" sz="2400" dirty="0" smtClean="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
        <p:nvSpPr>
          <p:cNvPr id="10" name="矩形 9"/>
          <p:cNvSpPr/>
          <p:nvPr/>
        </p:nvSpPr>
        <p:spPr>
          <a:xfrm>
            <a:off x="683568" y="5373216"/>
            <a:ext cx="7380596" cy="498598"/>
          </a:xfrm>
          <a:prstGeom prst="rect">
            <a:avLst/>
          </a:prstGeom>
        </p:spPr>
        <p:txBody>
          <a:bodyPr wrap="square">
            <a:spAutoFit/>
          </a:bodyPr>
          <a:lstStyle/>
          <a:p>
            <a:pPr>
              <a:lnSpc>
                <a:spcPct val="110000"/>
              </a:lnSpc>
              <a:spcBef>
                <a:spcPts val="600"/>
              </a:spcBef>
            </a:pPr>
            <a:r>
              <a:rPr lang="zh-CN" altLang="en-US" sz="2400" dirty="0" smtClean="0">
                <a:solidFill>
                  <a:srgbClr val="C00000"/>
                </a:solidFill>
                <a:latin typeface="黑体" panose="02010609060101010101" pitchFamily="49" charset="-122"/>
                <a:ea typeface="黑体" panose="02010609060101010101" pitchFamily="49" charset="-122"/>
              </a:rPr>
              <a:t>近点</a:t>
            </a:r>
            <a:r>
              <a:rPr lang="zh-CN" altLang="en-US" sz="2400" dirty="0" smtClean="0">
                <a:latin typeface="黑体" panose="02010609060101010101" pitchFamily="49" charset="-122"/>
                <a:ea typeface="黑体" panose="02010609060101010101" pitchFamily="49" charset="-122"/>
              </a:rPr>
              <a:t>：当睫状肌在最紧张时，眼睛能看清楚的</a:t>
            </a:r>
            <a:r>
              <a:rPr lang="zh-CN" altLang="en-US" sz="2400" dirty="0">
                <a:solidFill>
                  <a:srgbClr val="0033CC"/>
                </a:solidFill>
                <a:latin typeface="黑体" panose="02010609060101010101" pitchFamily="49" charset="-122"/>
                <a:ea typeface="黑体" panose="02010609060101010101" pitchFamily="49" charset="-122"/>
              </a:rPr>
              <a:t>最近点</a:t>
            </a:r>
            <a:r>
              <a:rPr lang="zh-CN" altLang="en-US" sz="2400" dirty="0" smtClean="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9967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7389" y="1062700"/>
            <a:ext cx="5149676"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为了度量人</a:t>
            </a:r>
            <a:r>
              <a:rPr lang="zh-CN" altLang="en-US" sz="2400" dirty="0">
                <a:latin typeface="黑体" panose="02010609060101010101" pitchFamily="49" charset="-122"/>
                <a:ea typeface="黑体" panose="02010609060101010101" pitchFamily="49" charset="-122"/>
              </a:rPr>
              <a:t>眼的调节能力，引入</a:t>
            </a:r>
            <a:r>
              <a:rPr lang="zh-CN" altLang="en-US" sz="2400" dirty="0">
                <a:solidFill>
                  <a:schemeClr val="hlink"/>
                </a:solidFill>
                <a:latin typeface="黑体" panose="02010609060101010101" pitchFamily="49" charset="-122"/>
                <a:ea typeface="黑体" panose="02010609060101010101" pitchFamily="49" charset="-122"/>
              </a:rPr>
              <a:t>视</a:t>
            </a:r>
            <a:r>
              <a:rPr lang="zh-CN" altLang="en-US" sz="2400" dirty="0" smtClean="0">
                <a:solidFill>
                  <a:schemeClr val="hlink"/>
                </a:solidFill>
                <a:latin typeface="黑体" panose="02010609060101010101" pitchFamily="49" charset="-122"/>
                <a:ea typeface="黑体" panose="02010609060101010101" pitchFamily="49" charset="-122"/>
              </a:rPr>
              <a:t>度。</a:t>
            </a:r>
            <a:endParaRPr lang="zh-CN" altLang="en-US" sz="2400" dirty="0">
              <a:solidFill>
                <a:schemeClr val="hlink"/>
              </a:solidFill>
              <a:latin typeface="黑体" panose="02010609060101010101" pitchFamily="49" charset="-122"/>
              <a:ea typeface="黑体" panose="02010609060101010101" pitchFamily="49" charset="-122"/>
            </a:endParaRPr>
          </a:p>
        </p:txBody>
      </p:sp>
      <p:sp>
        <p:nvSpPr>
          <p:cNvPr id="14" name="矩形 13"/>
          <p:cNvSpPr/>
          <p:nvPr/>
        </p:nvSpPr>
        <p:spPr>
          <a:xfrm>
            <a:off x="755576" y="1628800"/>
            <a:ext cx="7847152" cy="1261499"/>
          </a:xfrm>
          <a:prstGeom prst="rect">
            <a:avLst/>
          </a:prstGeom>
        </p:spPr>
        <p:txBody>
          <a:bodyPr wrap="square">
            <a:spAutoFit/>
          </a:bodyPr>
          <a:lstStyle/>
          <a:p>
            <a:pPr>
              <a:lnSpc>
                <a:spcPct val="110000"/>
              </a:lnSpc>
            </a:pPr>
            <a:r>
              <a:rPr lang="zh-CN" altLang="en-US" sz="2400" dirty="0">
                <a:solidFill>
                  <a:srgbClr val="C00000"/>
                </a:solidFill>
                <a:latin typeface="黑体" panose="02010609060101010101" pitchFamily="49" charset="-122"/>
                <a:ea typeface="黑体" panose="02010609060101010101" pitchFamily="49" charset="-122"/>
              </a:rPr>
              <a:t>视度</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与网膜共轭的物面到眼睛物方主点的</a:t>
            </a:r>
            <a:r>
              <a:rPr lang="zh-CN" altLang="en-US" sz="2400" dirty="0" smtClean="0">
                <a:latin typeface="黑体" panose="02010609060101010101" pitchFamily="49" charset="-122"/>
                <a:ea typeface="黑体" panose="02010609060101010101" pitchFamily="49" charset="-122"/>
              </a:rPr>
              <a:t>距离（</a:t>
            </a:r>
            <a:r>
              <a:rPr lang="zh-CN" altLang="en-US" sz="2400" dirty="0" smtClean="0">
                <a:solidFill>
                  <a:srgbClr val="00B0F0"/>
                </a:solidFill>
                <a:ea typeface="黑体" panose="02010609060101010101" pitchFamily="49" charset="-122"/>
                <a:cs typeface="Times New Roman" panose="02020603050405020304" pitchFamily="18" charset="0"/>
              </a:rPr>
              <a:t>单位</a:t>
            </a:r>
            <a:r>
              <a:rPr lang="zh-CN" altLang="en-US" sz="2400" dirty="0">
                <a:solidFill>
                  <a:srgbClr val="00B0F0"/>
                </a:solidFill>
                <a:ea typeface="黑体" panose="02010609060101010101" pitchFamily="49" charset="-122"/>
                <a:cs typeface="Times New Roman" panose="02020603050405020304" pitchFamily="18" charset="0"/>
              </a:rPr>
              <a:t>为</a:t>
            </a:r>
            <a:r>
              <a:rPr lang="en-US" altLang="zh-CN" sz="2400" dirty="0">
                <a:solidFill>
                  <a:srgbClr val="00B0F0"/>
                </a:solidFill>
                <a:ea typeface="黑体" panose="02010609060101010101" pitchFamily="49" charset="-122"/>
                <a:cs typeface="Times New Roman" panose="02020603050405020304" pitchFamily="18" charset="0"/>
              </a:rPr>
              <a:t>m</a:t>
            </a:r>
            <a:r>
              <a:rPr lang="zh-CN" altLang="en-US" sz="2400" dirty="0" smtClean="0">
                <a:ea typeface="黑体" panose="02010609060101010101" pitchFamily="49" charset="-122"/>
                <a:cs typeface="Times New Roman" panose="02020603050405020304" pitchFamily="18" charset="0"/>
              </a:rPr>
              <a:t>）</a:t>
            </a:r>
            <a:r>
              <a:rPr lang="zh-CN" altLang="en-US" sz="2400" dirty="0" smtClean="0">
                <a:latin typeface="黑体" panose="02010609060101010101" pitchFamily="49" charset="-122"/>
                <a:ea typeface="黑体" panose="02010609060101010101" pitchFamily="49" charset="-122"/>
              </a:rPr>
              <a:t>的</a:t>
            </a:r>
            <a:r>
              <a:rPr lang="zh-CN" altLang="en-US" sz="2400" dirty="0">
                <a:latin typeface="黑体" panose="02010609060101010101" pitchFamily="49" charset="-122"/>
                <a:ea typeface="黑体" panose="02010609060101010101" pitchFamily="49" charset="-122"/>
              </a:rPr>
              <a:t>倒数</a:t>
            </a:r>
            <a:r>
              <a:rPr lang="zh-CN" altLang="en-US" sz="2400" dirty="0" smtClean="0">
                <a:latin typeface="黑体" panose="02010609060101010101" pitchFamily="49" charset="-122"/>
                <a:ea typeface="黑体" panose="02010609060101010101" pitchFamily="49" charset="-122"/>
              </a:rPr>
              <a:t>，单位</a:t>
            </a:r>
            <a:r>
              <a:rPr lang="zh-CN" altLang="en-US" sz="2400" dirty="0">
                <a:latin typeface="黑体" panose="02010609060101010101" pitchFamily="49" charset="-122"/>
                <a:ea typeface="黑体" panose="02010609060101010101" pitchFamily="49" charset="-122"/>
              </a:rPr>
              <a:t>为折光度</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D </a:t>
            </a:r>
            <a:r>
              <a:rPr lang="zh-CN" altLang="en-US" sz="2400" dirty="0">
                <a:latin typeface="黑体" panose="02010609060101010101" pitchFamily="49" charset="-122"/>
                <a:ea typeface="黑体" panose="02010609060101010101" pitchFamily="49" charset="-122"/>
              </a:rPr>
              <a:t>（或屈光度）。通常医院和眼镜店把</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折光度称作</a:t>
            </a:r>
            <a:r>
              <a:rPr lang="en-US" altLang="zh-CN" sz="2400" dirty="0">
                <a:latin typeface="黑体" panose="02010609060101010101" pitchFamily="49" charset="-122"/>
                <a:ea typeface="黑体" panose="02010609060101010101" pitchFamily="49" charset="-122"/>
              </a:rPr>
              <a:t>100</a:t>
            </a:r>
            <a:r>
              <a:rPr lang="zh-CN" altLang="en-US" sz="2400" dirty="0" smtClean="0">
                <a:latin typeface="黑体" panose="02010609060101010101" pitchFamily="49" charset="-122"/>
                <a:ea typeface="黑体" panose="02010609060101010101" pitchFamily="49" charset="-122"/>
              </a:rPr>
              <a:t>度。</a:t>
            </a:r>
            <a:endParaRPr lang="zh-CN" altLang="en-US" sz="2400" i="1" dirty="0">
              <a:solidFill>
                <a:schemeClr val="hlink"/>
              </a:solidFill>
              <a:latin typeface="黑体" panose="02010609060101010101" pitchFamily="49" charset="-122"/>
              <a:ea typeface="黑体" panose="02010609060101010101" pitchFamily="49" charset="-122"/>
            </a:endParaRPr>
          </a:p>
        </p:txBody>
      </p:sp>
      <p:sp>
        <p:nvSpPr>
          <p:cNvPr id="15" name="Text Box 3"/>
          <p:cNvSpPr txBox="1">
            <a:spLocks noChangeArrowheads="1"/>
          </p:cNvSpPr>
          <p:nvPr/>
        </p:nvSpPr>
        <p:spPr bwMode="auto">
          <a:xfrm>
            <a:off x="827584" y="3002410"/>
            <a:ext cx="7272808"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eaLnBrk="1" hangingPunct="1">
              <a:lnSpc>
                <a:spcPct val="110000"/>
              </a:lnSpc>
              <a:spcBef>
                <a:spcPts val="600"/>
              </a:spcBef>
            </a:pPr>
            <a:r>
              <a:rPr kumimoji="0" lang="zh-CN" altLang="en-US" b="1" dirty="0" smtClean="0">
                <a:solidFill>
                  <a:srgbClr val="C00000"/>
                </a:solidFill>
                <a:ea typeface="黑体" panose="02010609060101010101" pitchFamily="49" charset="-122"/>
                <a:cs typeface="Times New Roman" panose="02020603050405020304" pitchFamily="18" charset="0"/>
              </a:rPr>
              <a:t>远点视度</a:t>
            </a:r>
            <a:r>
              <a:rPr kumimoji="0" lang="zh-CN" altLang="en-US" b="1" i="1" dirty="0" smtClean="0">
                <a:solidFill>
                  <a:srgbClr val="C00000"/>
                </a:solidFill>
                <a:ea typeface="黑体" panose="02010609060101010101" pitchFamily="49" charset="-122"/>
                <a:cs typeface="Times New Roman" panose="02020603050405020304" pitchFamily="18" charset="0"/>
              </a:rPr>
              <a:t> </a:t>
            </a:r>
            <a:r>
              <a:rPr kumimoji="0" lang="en-US" altLang="zh-CN" b="1" i="1" dirty="0" smtClean="0">
                <a:solidFill>
                  <a:srgbClr val="0066FF"/>
                </a:solidFill>
                <a:ea typeface="黑体" panose="02010609060101010101" pitchFamily="49" charset="-122"/>
                <a:cs typeface="Times New Roman" panose="02020603050405020304" pitchFamily="18" charset="0"/>
              </a:rPr>
              <a:t>R</a:t>
            </a:r>
            <a:r>
              <a:rPr kumimoji="0" lang="en-US" altLang="zh-CN" dirty="0" smtClean="0">
                <a:solidFill>
                  <a:srgbClr val="0066FF"/>
                </a:solidFill>
                <a:ea typeface="黑体" panose="02010609060101010101" pitchFamily="49" charset="-122"/>
                <a:cs typeface="Times New Roman" panose="02020603050405020304" pitchFamily="18" charset="0"/>
              </a:rPr>
              <a:t>=1/</a:t>
            </a:r>
            <a:r>
              <a:rPr kumimoji="0" lang="en-US" altLang="zh-CN" i="1" dirty="0" smtClean="0">
                <a:solidFill>
                  <a:srgbClr val="0066FF"/>
                </a:solidFill>
                <a:ea typeface="黑体" panose="02010609060101010101" pitchFamily="49" charset="-122"/>
                <a:cs typeface="Times New Roman" panose="02020603050405020304" pitchFamily="18" charset="0"/>
              </a:rPr>
              <a:t>r</a:t>
            </a:r>
            <a:r>
              <a:rPr kumimoji="0" lang="zh-CN" altLang="en-US" i="1" dirty="0" smtClean="0">
                <a:solidFill>
                  <a:srgbClr val="0066FF"/>
                </a:solidFill>
                <a:ea typeface="黑体" panose="02010609060101010101" pitchFamily="49" charset="-122"/>
                <a:cs typeface="Times New Roman" panose="02020603050405020304" pitchFamily="18" charset="0"/>
              </a:rPr>
              <a:t>，  </a:t>
            </a:r>
            <a:r>
              <a:rPr kumimoji="0" lang="en-US" altLang="zh-CN" i="1" dirty="0" smtClean="0">
                <a:solidFill>
                  <a:srgbClr val="0066FF"/>
                </a:solidFill>
                <a:ea typeface="黑体" panose="02010609060101010101" pitchFamily="49" charset="-122"/>
                <a:cs typeface="Times New Roman" panose="02020603050405020304" pitchFamily="18" charset="0"/>
              </a:rPr>
              <a:t>r:</a:t>
            </a:r>
            <a:r>
              <a:rPr kumimoji="0" lang="zh-CN" altLang="en-US" dirty="0" smtClean="0">
                <a:ea typeface="黑体" panose="02010609060101010101" pitchFamily="49" charset="-122"/>
                <a:cs typeface="Times New Roman" panose="02020603050405020304" pitchFamily="18" charset="0"/>
              </a:rPr>
              <a:t>远点到</a:t>
            </a:r>
            <a:r>
              <a:rPr kumimoji="0" lang="zh-CN" altLang="en-US" dirty="0" smtClean="0">
                <a:solidFill>
                  <a:srgbClr val="00B0F0"/>
                </a:solidFill>
                <a:ea typeface="黑体" panose="02010609060101010101" pitchFamily="49" charset="-122"/>
                <a:cs typeface="Times New Roman" panose="02020603050405020304" pitchFamily="18" charset="0"/>
              </a:rPr>
              <a:t>眼睛物方主点</a:t>
            </a:r>
            <a:r>
              <a:rPr kumimoji="0" lang="zh-CN" altLang="en-US" dirty="0" smtClean="0">
                <a:ea typeface="黑体" panose="02010609060101010101" pitchFamily="49" charset="-122"/>
                <a:cs typeface="Times New Roman" panose="02020603050405020304" pitchFamily="18" charset="0"/>
              </a:rPr>
              <a:t>的距离</a:t>
            </a:r>
            <a:endParaRPr kumimoji="0" lang="zh-CN" altLang="en-US" b="1" dirty="0">
              <a:ea typeface="黑体" panose="02010609060101010101" pitchFamily="49" charset="-122"/>
              <a:cs typeface="Times New Roman" panose="02020603050405020304" pitchFamily="18" charset="0"/>
            </a:endParaRPr>
          </a:p>
        </p:txBody>
      </p:sp>
      <p:sp>
        <p:nvSpPr>
          <p:cNvPr id="16" name="Text Box 3"/>
          <p:cNvSpPr txBox="1">
            <a:spLocks noChangeArrowheads="1"/>
          </p:cNvSpPr>
          <p:nvPr/>
        </p:nvSpPr>
        <p:spPr bwMode="auto">
          <a:xfrm>
            <a:off x="827584" y="3506466"/>
            <a:ext cx="7128792"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eaLnBrk="1" hangingPunct="1">
              <a:lnSpc>
                <a:spcPct val="110000"/>
              </a:lnSpc>
              <a:spcBef>
                <a:spcPts val="600"/>
              </a:spcBef>
            </a:pPr>
            <a:r>
              <a:rPr kumimoji="0" lang="zh-CN" altLang="en-US" b="1" dirty="0" smtClean="0">
                <a:solidFill>
                  <a:srgbClr val="C00000"/>
                </a:solidFill>
                <a:ea typeface="黑体" panose="02010609060101010101" pitchFamily="49" charset="-122"/>
                <a:cs typeface="Times New Roman" panose="02020603050405020304" pitchFamily="18" charset="0"/>
              </a:rPr>
              <a:t>近点</a:t>
            </a:r>
            <a:r>
              <a:rPr kumimoji="0" lang="zh-CN" altLang="en-US" b="1" dirty="0">
                <a:solidFill>
                  <a:srgbClr val="C00000"/>
                </a:solidFill>
                <a:ea typeface="黑体" panose="02010609060101010101" pitchFamily="49" charset="-122"/>
                <a:cs typeface="Times New Roman" panose="02020603050405020304" pitchFamily="18" charset="0"/>
              </a:rPr>
              <a:t>视度</a:t>
            </a:r>
            <a:r>
              <a:rPr kumimoji="0" lang="en-US" altLang="zh-CN" b="1" i="1" dirty="0" smtClean="0">
                <a:solidFill>
                  <a:srgbClr val="0066FF"/>
                </a:solidFill>
                <a:ea typeface="黑体" panose="02010609060101010101" pitchFamily="49" charset="-122"/>
                <a:cs typeface="Times New Roman" panose="02020603050405020304" pitchFamily="18" charset="0"/>
              </a:rPr>
              <a:t>P</a:t>
            </a:r>
            <a:r>
              <a:rPr kumimoji="0" lang="en-US" altLang="zh-CN" dirty="0" smtClean="0">
                <a:solidFill>
                  <a:srgbClr val="0066FF"/>
                </a:solidFill>
                <a:ea typeface="黑体" panose="02010609060101010101" pitchFamily="49" charset="-122"/>
                <a:cs typeface="Times New Roman" panose="02020603050405020304" pitchFamily="18" charset="0"/>
              </a:rPr>
              <a:t>=1/</a:t>
            </a:r>
            <a:r>
              <a:rPr kumimoji="0" lang="en-US" altLang="zh-CN" i="1" dirty="0" smtClean="0">
                <a:solidFill>
                  <a:srgbClr val="0066FF"/>
                </a:solidFill>
                <a:ea typeface="黑体" panose="02010609060101010101" pitchFamily="49" charset="-122"/>
                <a:cs typeface="Times New Roman" panose="02020603050405020304" pitchFamily="18" charset="0"/>
              </a:rPr>
              <a:t>p</a:t>
            </a:r>
            <a:r>
              <a:rPr kumimoji="0" lang="zh-CN" altLang="en-US" i="1" dirty="0" smtClean="0">
                <a:solidFill>
                  <a:srgbClr val="0066FF"/>
                </a:solidFill>
                <a:ea typeface="黑体" panose="02010609060101010101" pitchFamily="49" charset="-122"/>
                <a:cs typeface="Times New Roman" panose="02020603050405020304" pitchFamily="18" charset="0"/>
              </a:rPr>
              <a:t>，  </a:t>
            </a:r>
            <a:r>
              <a:rPr kumimoji="0" lang="en-US" altLang="zh-CN" i="1" dirty="0" smtClean="0">
                <a:solidFill>
                  <a:srgbClr val="0066FF"/>
                </a:solidFill>
                <a:ea typeface="黑体" panose="02010609060101010101" pitchFamily="49" charset="-122"/>
                <a:cs typeface="Times New Roman" panose="02020603050405020304" pitchFamily="18" charset="0"/>
              </a:rPr>
              <a:t>p:</a:t>
            </a:r>
            <a:r>
              <a:rPr kumimoji="0" lang="zh-CN" altLang="en-US" dirty="0">
                <a:ea typeface="黑体" panose="02010609060101010101" pitchFamily="49" charset="-122"/>
                <a:cs typeface="Times New Roman" panose="02020603050405020304" pitchFamily="18" charset="0"/>
              </a:rPr>
              <a:t>近</a:t>
            </a:r>
            <a:r>
              <a:rPr kumimoji="0" lang="zh-CN" altLang="en-US" dirty="0" smtClean="0">
                <a:ea typeface="黑体" panose="02010609060101010101" pitchFamily="49" charset="-122"/>
                <a:cs typeface="Times New Roman" panose="02020603050405020304" pitchFamily="18" charset="0"/>
              </a:rPr>
              <a:t>点到</a:t>
            </a:r>
            <a:r>
              <a:rPr kumimoji="0" lang="zh-CN" altLang="en-US" dirty="0" smtClean="0">
                <a:solidFill>
                  <a:srgbClr val="00B0F0"/>
                </a:solidFill>
                <a:ea typeface="黑体" panose="02010609060101010101" pitchFamily="49" charset="-122"/>
                <a:cs typeface="Times New Roman" panose="02020603050405020304" pitchFamily="18" charset="0"/>
              </a:rPr>
              <a:t>眼睛物方主点</a:t>
            </a:r>
            <a:r>
              <a:rPr kumimoji="0" lang="zh-CN" altLang="en-US" dirty="0" smtClean="0">
                <a:ea typeface="黑体" panose="02010609060101010101" pitchFamily="49" charset="-122"/>
                <a:cs typeface="Times New Roman" panose="02020603050405020304" pitchFamily="18" charset="0"/>
              </a:rPr>
              <a:t>的距离</a:t>
            </a:r>
            <a:endParaRPr kumimoji="0" lang="zh-CN" altLang="en-US" b="1" dirty="0">
              <a:ea typeface="黑体" panose="02010609060101010101" pitchFamily="49" charset="-122"/>
              <a:cs typeface="Times New Roman" panose="02020603050405020304" pitchFamily="18" charset="0"/>
            </a:endParaRPr>
          </a:p>
        </p:txBody>
      </p:sp>
      <p:sp>
        <p:nvSpPr>
          <p:cNvPr id="17" name="Text Box 3"/>
          <p:cNvSpPr txBox="1">
            <a:spLocks noChangeArrowheads="1"/>
          </p:cNvSpPr>
          <p:nvPr/>
        </p:nvSpPr>
        <p:spPr bwMode="auto">
          <a:xfrm>
            <a:off x="755576" y="4077072"/>
            <a:ext cx="5544616"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eaLnBrk="1" hangingPunct="1">
              <a:lnSpc>
                <a:spcPct val="110000"/>
              </a:lnSpc>
              <a:spcBef>
                <a:spcPts val="600"/>
              </a:spcBef>
            </a:pPr>
            <a:r>
              <a:rPr kumimoji="0" lang="zh-CN" altLang="en-US" dirty="0" smtClean="0">
                <a:latin typeface="黑体" panose="02010609060101010101" pitchFamily="49" charset="-122"/>
                <a:ea typeface="黑体" panose="02010609060101010101" pitchFamily="49" charset="-122"/>
              </a:rPr>
              <a:t>眼睛的调节范围或调解能力</a:t>
            </a:r>
            <a:r>
              <a:rPr kumimoji="0" lang="en-US" altLang="zh-CN" dirty="0" smtClean="0">
                <a:latin typeface="黑体" panose="02010609060101010101" pitchFamily="49" charset="-122"/>
                <a:ea typeface="黑体" panose="02010609060101010101" pitchFamily="49" charset="-122"/>
              </a:rPr>
              <a:t>:</a:t>
            </a:r>
            <a:r>
              <a:rPr kumimoji="0" lang="en-US" altLang="zh-CN" b="1" i="1" dirty="0">
                <a:solidFill>
                  <a:srgbClr val="0066FF"/>
                </a:solidFill>
                <a:ea typeface="黑体" panose="02010609060101010101" pitchFamily="49" charset="-122"/>
                <a:cs typeface="Times New Roman" panose="02020603050405020304" pitchFamily="18" charset="0"/>
              </a:rPr>
              <a:t> A</a:t>
            </a:r>
            <a:r>
              <a:rPr kumimoji="0" lang="en-US" altLang="zh-CN" dirty="0">
                <a:solidFill>
                  <a:srgbClr val="0066FF"/>
                </a:solidFill>
                <a:ea typeface="黑体" panose="02010609060101010101" pitchFamily="49" charset="-122"/>
                <a:cs typeface="Times New Roman" panose="02020603050405020304" pitchFamily="18" charset="0"/>
              </a:rPr>
              <a:t>=</a:t>
            </a:r>
            <a:r>
              <a:rPr kumimoji="0" lang="en-US" altLang="zh-CN" b="1" i="1" dirty="0">
                <a:solidFill>
                  <a:srgbClr val="0066FF"/>
                </a:solidFill>
                <a:ea typeface="黑体" panose="02010609060101010101" pitchFamily="49" charset="-122"/>
                <a:cs typeface="Times New Roman" panose="02020603050405020304" pitchFamily="18" charset="0"/>
              </a:rPr>
              <a:t>R</a:t>
            </a:r>
            <a:r>
              <a:rPr kumimoji="0" lang="en-US" altLang="zh-CN" dirty="0">
                <a:solidFill>
                  <a:srgbClr val="0066FF"/>
                </a:solidFill>
                <a:ea typeface="黑体" panose="02010609060101010101" pitchFamily="49" charset="-122"/>
                <a:cs typeface="Times New Roman" panose="02020603050405020304" pitchFamily="18" charset="0"/>
              </a:rPr>
              <a:t>-</a:t>
            </a:r>
            <a:r>
              <a:rPr kumimoji="0" lang="en-US" altLang="zh-CN" b="1" i="1" dirty="0">
                <a:solidFill>
                  <a:srgbClr val="0066FF"/>
                </a:solidFill>
                <a:ea typeface="黑体" panose="02010609060101010101" pitchFamily="49" charset="-122"/>
                <a:cs typeface="Times New Roman" panose="02020603050405020304" pitchFamily="18" charset="0"/>
              </a:rPr>
              <a:t>P</a:t>
            </a:r>
            <a:endParaRPr kumimoji="0" lang="zh-CN" altLang="en-US" dirty="0">
              <a:latin typeface="黑体" panose="02010609060101010101" pitchFamily="49" charset="-122"/>
              <a:ea typeface="黑体" panose="02010609060101010101" pitchFamily="49" charset="-122"/>
            </a:endParaRPr>
          </a:p>
        </p:txBody>
      </p:sp>
      <p:sp>
        <p:nvSpPr>
          <p:cNvPr id="18" name="Text Box 3"/>
          <p:cNvSpPr txBox="1">
            <a:spLocks noChangeArrowheads="1"/>
          </p:cNvSpPr>
          <p:nvPr/>
        </p:nvSpPr>
        <p:spPr bwMode="auto">
          <a:xfrm>
            <a:off x="642933" y="4604814"/>
            <a:ext cx="8072438" cy="93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eaLnBrk="1" hangingPunct="1">
              <a:lnSpc>
                <a:spcPct val="110000"/>
              </a:lnSpc>
              <a:spcBef>
                <a:spcPts val="200"/>
              </a:spcBef>
            </a:pPr>
            <a:r>
              <a:rPr kumimoji="0" lang="zh-CN" altLang="en-US" dirty="0" smtClean="0">
                <a:solidFill>
                  <a:srgbClr val="FF0000"/>
                </a:solidFill>
                <a:latin typeface="黑体" panose="02010609060101010101" pitchFamily="49" charset="-122"/>
                <a:ea typeface="黑体" panose="02010609060101010101" pitchFamily="49" charset="-122"/>
              </a:rPr>
              <a:t>明视距离：</a:t>
            </a:r>
            <a:r>
              <a:rPr kumimoji="0" lang="zh-CN" altLang="en-US" dirty="0" smtClean="0">
                <a:solidFill>
                  <a:srgbClr val="0033CC"/>
                </a:solidFill>
                <a:latin typeface="黑体" panose="02010609060101010101" pitchFamily="49" charset="-122"/>
                <a:ea typeface="黑体" panose="02010609060101010101" pitchFamily="49" charset="-122"/>
              </a:rPr>
              <a:t>正常的眼睛</a:t>
            </a:r>
            <a:r>
              <a:rPr kumimoji="0" lang="zh-CN" altLang="en-US" dirty="0" smtClean="0">
                <a:latin typeface="黑体" panose="02010609060101010101" pitchFamily="49" charset="-122"/>
                <a:ea typeface="黑体" panose="02010609060101010101" pitchFamily="49" charset="-122"/>
              </a:rPr>
              <a:t>在</a:t>
            </a:r>
            <a:r>
              <a:rPr kumimoji="0" lang="zh-CN" altLang="en-US" dirty="0" smtClean="0">
                <a:solidFill>
                  <a:srgbClr val="0033CC"/>
                </a:solidFill>
                <a:latin typeface="黑体" panose="02010609060101010101" pitchFamily="49" charset="-122"/>
                <a:ea typeface="黑体" panose="02010609060101010101" pitchFamily="49" charset="-122"/>
              </a:rPr>
              <a:t>正常照明</a:t>
            </a:r>
            <a:r>
              <a:rPr kumimoji="0" lang="zh-CN" altLang="en-US" dirty="0" smtClean="0">
                <a:latin typeface="黑体" panose="02010609060101010101" pitchFamily="49" charset="-122"/>
                <a:ea typeface="黑体" panose="02010609060101010101" pitchFamily="49" charset="-122"/>
              </a:rPr>
              <a:t>下最方便和最习惯的阅</a:t>
            </a:r>
            <a:endParaRPr kumimoji="0" lang="en-US" altLang="zh-CN" dirty="0" smtClean="0">
              <a:latin typeface="黑体" panose="02010609060101010101" pitchFamily="49" charset="-122"/>
              <a:ea typeface="黑体" panose="02010609060101010101" pitchFamily="49" charset="-122"/>
            </a:endParaRPr>
          </a:p>
          <a:p>
            <a:pPr eaLnBrk="1" hangingPunct="1">
              <a:lnSpc>
                <a:spcPct val="110000"/>
              </a:lnSpc>
              <a:spcBef>
                <a:spcPts val="200"/>
              </a:spcBef>
            </a:pPr>
            <a:r>
              <a:rPr kumimoji="0" lang="en-US" altLang="zh-CN" dirty="0">
                <a:latin typeface="黑体" panose="02010609060101010101" pitchFamily="49" charset="-122"/>
                <a:ea typeface="黑体" panose="02010609060101010101" pitchFamily="49" charset="-122"/>
              </a:rPr>
              <a:t> </a:t>
            </a:r>
            <a:r>
              <a:rPr kumimoji="0" lang="en-US" altLang="zh-CN" dirty="0" smtClean="0">
                <a:latin typeface="黑体" panose="02010609060101010101" pitchFamily="49" charset="-122"/>
                <a:ea typeface="黑体" panose="02010609060101010101" pitchFamily="49" charset="-122"/>
              </a:rPr>
              <a:t>        </a:t>
            </a:r>
            <a:r>
              <a:rPr kumimoji="0" lang="zh-CN" altLang="en-US" dirty="0" smtClean="0">
                <a:latin typeface="黑体" panose="02010609060101010101" pitchFamily="49" charset="-122"/>
                <a:ea typeface="黑体" panose="02010609060101010101" pitchFamily="49" charset="-122"/>
              </a:rPr>
              <a:t> 读和操作距离。</a:t>
            </a:r>
            <a:endParaRPr kumimoji="0" lang="zh-CN" altLang="en-US" dirty="0">
              <a:latin typeface="黑体" panose="02010609060101010101" pitchFamily="49" charset="-122"/>
              <a:ea typeface="黑体" panose="02010609060101010101" pitchFamily="49" charset="-122"/>
            </a:endParaRPr>
          </a:p>
        </p:txBody>
      </p:sp>
      <p:sp>
        <p:nvSpPr>
          <p:cNvPr id="19" name="Text Box 3"/>
          <p:cNvSpPr txBox="1">
            <a:spLocks noChangeArrowheads="1"/>
          </p:cNvSpPr>
          <p:nvPr/>
        </p:nvSpPr>
        <p:spPr bwMode="auto">
          <a:xfrm>
            <a:off x="611560" y="5572319"/>
            <a:ext cx="6336704" cy="44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eaLnBrk="1" hangingPunct="1">
              <a:lnSpc>
                <a:spcPct val="110000"/>
              </a:lnSpc>
              <a:spcBef>
                <a:spcPts val="600"/>
              </a:spcBef>
            </a:pPr>
            <a:r>
              <a:rPr kumimoji="0" lang="zh-CN" altLang="en-US" dirty="0" smtClean="0">
                <a:latin typeface="黑体" panose="02010609060101010101" pitchFamily="49" charset="-122"/>
                <a:ea typeface="黑体" panose="02010609060101010101" pitchFamily="49" charset="-122"/>
              </a:rPr>
              <a:t>正常眼睛观察物体最舒服的距离，为</a:t>
            </a:r>
            <a:r>
              <a:rPr kumimoji="0" lang="en-US" altLang="zh-CN" dirty="0" smtClean="0">
                <a:solidFill>
                  <a:srgbClr val="0066FF"/>
                </a:solidFill>
                <a:latin typeface="黑体" panose="02010609060101010101" pitchFamily="49" charset="-122"/>
                <a:ea typeface="黑体" panose="02010609060101010101" pitchFamily="49" charset="-122"/>
              </a:rPr>
              <a:t>250mm</a:t>
            </a:r>
            <a:r>
              <a:rPr kumimoji="0" lang="zh-CN" altLang="en-US" dirty="0">
                <a:latin typeface="黑体" panose="02010609060101010101" pitchFamily="49" charset="-122"/>
                <a:ea typeface="黑体" panose="02010609060101010101" pitchFamily="49" charset="-122"/>
              </a:rPr>
              <a:t>。</a:t>
            </a:r>
          </a:p>
        </p:txBody>
      </p:sp>
      <p:sp>
        <p:nvSpPr>
          <p:cNvPr id="4" name="矩形 3"/>
          <p:cNvSpPr/>
          <p:nvPr/>
        </p:nvSpPr>
        <p:spPr>
          <a:xfrm>
            <a:off x="626154" y="6063679"/>
            <a:ext cx="6826166" cy="46166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rPr>
              <a:t>对每个人而言，</a:t>
            </a:r>
            <a:r>
              <a:rPr lang="zh-CN" altLang="en-US" sz="2400" dirty="0">
                <a:solidFill>
                  <a:srgbClr val="0033CC"/>
                </a:solidFill>
                <a:latin typeface="黑体" panose="02010609060101010101" pitchFamily="49" charset="-122"/>
                <a:ea typeface="黑体" panose="02010609060101010101" pitchFamily="49" charset="-122"/>
              </a:rPr>
              <a:t>远点距离和近点距离随年龄改变</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0518"/>
          <a:stretch/>
        </p:blipFill>
        <p:spPr bwMode="auto">
          <a:xfrm>
            <a:off x="5927065" y="-13707"/>
            <a:ext cx="3253447" cy="171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055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341672202"/>
              </p:ext>
            </p:extLst>
          </p:nvPr>
        </p:nvGraphicFramePr>
        <p:xfrm>
          <a:off x="755574" y="1124744"/>
          <a:ext cx="7920882" cy="5390224"/>
        </p:xfrm>
        <a:graphic>
          <a:graphicData uri="http://schemas.openxmlformats.org/drawingml/2006/table">
            <a:tbl>
              <a:tblPr firstRow="1" bandRow="1">
                <a:tableStyleId>{5C22544A-7EE6-4342-B048-85BDC9FD1C3A}</a:tableStyleId>
              </a:tblPr>
              <a:tblGrid>
                <a:gridCol w="1320147">
                  <a:extLst>
                    <a:ext uri="{9D8B030D-6E8A-4147-A177-3AD203B41FA5}">
                      <a16:colId xmlns:a16="http://schemas.microsoft.com/office/drawing/2014/main" val="20000"/>
                    </a:ext>
                  </a:extLst>
                </a:gridCol>
                <a:gridCol w="1320147">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gridCol w="1320147">
                  <a:extLst>
                    <a:ext uri="{9D8B030D-6E8A-4147-A177-3AD203B41FA5}">
                      <a16:colId xmlns:a16="http://schemas.microsoft.com/office/drawing/2014/main" val="20004"/>
                    </a:ext>
                  </a:extLst>
                </a:gridCol>
                <a:gridCol w="1320147">
                  <a:extLst>
                    <a:ext uri="{9D8B030D-6E8A-4147-A177-3AD203B41FA5}">
                      <a16:colId xmlns:a16="http://schemas.microsoft.com/office/drawing/2014/main" val="20005"/>
                    </a:ext>
                  </a:extLst>
                </a:gridCol>
              </a:tblGrid>
              <a:tr h="983067">
                <a:tc>
                  <a:txBody>
                    <a:bodyPr/>
                    <a:lstStyle/>
                    <a:p>
                      <a:pPr algn="ctr"/>
                      <a:r>
                        <a:rPr lang="zh-CN" altLang="en-US" sz="2400" dirty="0" smtClean="0">
                          <a:latin typeface="Times New Roman" panose="02020603050405020304" pitchFamily="18" charset="0"/>
                          <a:cs typeface="Times New Roman" panose="02020603050405020304" pitchFamily="18" charset="0"/>
                        </a:rPr>
                        <a:t>年龄</a:t>
                      </a:r>
                      <a:endParaRPr lang="en-US" altLang="zh-CN" sz="2400" dirty="0" smtClean="0">
                        <a:latin typeface="Times New Roman" panose="02020603050405020304" pitchFamily="18" charset="0"/>
                        <a:cs typeface="Times New Roman" panose="02020603050405020304" pitchFamily="18" charset="0"/>
                      </a:endParaRPr>
                    </a:p>
                    <a:p>
                      <a:pPr algn="ctr"/>
                      <a:r>
                        <a:rPr lang="zh-CN" altLang="en-US" sz="2400" dirty="0" smtClean="0">
                          <a:latin typeface="Times New Roman" panose="02020603050405020304" pitchFamily="18" charset="0"/>
                          <a:cs typeface="Times New Roman" panose="02020603050405020304" pitchFamily="18" charset="0"/>
                        </a:rPr>
                        <a:t>（岁）</a:t>
                      </a:r>
                      <a:endParaRPr lang="en-US" altLang="zh-CN" sz="2400" dirty="0" smtClean="0">
                        <a:latin typeface="Times New Roman" panose="02020603050405020304" pitchFamily="18" charset="0"/>
                        <a:cs typeface="Times New Roman" panose="02020603050405020304" pitchFamily="18" charset="0"/>
                      </a:endParaRPr>
                    </a:p>
                  </a:txBody>
                  <a:tcPr/>
                </a:tc>
                <a:tc>
                  <a:txBody>
                    <a:bodyPr/>
                    <a:lstStyle/>
                    <a:p>
                      <a:pPr algn="ctr"/>
                      <a:r>
                        <a:rPr lang="zh-CN" altLang="en-US" sz="2400" dirty="0" smtClean="0">
                          <a:latin typeface="Times New Roman" panose="02020603050405020304" pitchFamily="18" charset="0"/>
                          <a:cs typeface="Times New Roman" panose="02020603050405020304" pitchFamily="18" charset="0"/>
                        </a:rPr>
                        <a:t>近点距</a:t>
                      </a:r>
                      <a:r>
                        <a:rPr lang="en-US" altLang="zh-CN" sz="2400" i="1" dirty="0" smtClean="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rPr>
                        <a:t>(m)</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i="1" dirty="0" smtClean="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rPr>
                        <a:t>=1/</a:t>
                      </a:r>
                      <a:r>
                        <a:rPr lang="en-US" altLang="zh-CN" sz="2400" i="1" dirty="0" smtClean="0">
                          <a:latin typeface="Times New Roman" panose="02020603050405020304" pitchFamily="18" charset="0"/>
                          <a:cs typeface="Times New Roman" panose="02020603050405020304" pitchFamily="18" charset="0"/>
                        </a:rPr>
                        <a:t>p</a:t>
                      </a:r>
                    </a:p>
                    <a:p>
                      <a:pPr algn="ct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屈光度</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Times New Roman" panose="02020603050405020304" pitchFamily="18" charset="0"/>
                          <a:cs typeface="Times New Roman" panose="02020603050405020304" pitchFamily="18" charset="0"/>
                        </a:rPr>
                        <a:t>远点距</a:t>
                      </a:r>
                      <a:r>
                        <a:rPr lang="en-US" altLang="zh-CN" sz="2400" i="1" dirty="0" smtClean="0">
                          <a:latin typeface="Times New Roman" panose="02020603050405020304" pitchFamily="18" charset="0"/>
                          <a:cs typeface="Times New Roman" panose="02020603050405020304" pitchFamily="18" charset="0"/>
                        </a:rPr>
                        <a:t>r</a:t>
                      </a:r>
                      <a:r>
                        <a:rPr lang="en-US" altLang="zh-CN" sz="2400" dirty="0" smtClean="0">
                          <a:latin typeface="Times New Roman" panose="02020603050405020304" pitchFamily="18" charset="0"/>
                          <a:cs typeface="Times New Roman" panose="02020603050405020304" pitchFamily="18" charset="0"/>
                        </a:rPr>
                        <a:t>(m)</a:t>
                      </a:r>
                      <a:endParaRPr lang="zh-CN" altLang="en-US" sz="2400" dirty="0" smtClean="0">
                        <a:latin typeface="Times New Roman" panose="02020603050405020304" pitchFamily="18" charset="0"/>
                        <a:cs typeface="Times New Roman" panose="02020603050405020304" pitchFamily="18" charset="0"/>
                      </a:endParaRPr>
                    </a:p>
                    <a:p>
                      <a:pPr algn="ct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i="1" dirty="0" smtClean="0">
                          <a:latin typeface="Times New Roman" panose="02020603050405020304" pitchFamily="18" charset="0"/>
                          <a:cs typeface="Times New Roman" panose="02020603050405020304" pitchFamily="18" charset="0"/>
                        </a:rPr>
                        <a:t>R</a:t>
                      </a:r>
                      <a:r>
                        <a:rPr lang="en-US" altLang="zh-CN" sz="2400" dirty="0" smtClean="0">
                          <a:latin typeface="Times New Roman" panose="02020603050405020304" pitchFamily="18" charset="0"/>
                          <a:cs typeface="Times New Roman" panose="02020603050405020304" pitchFamily="18" charset="0"/>
                        </a:rPr>
                        <a:t>=1/</a:t>
                      </a:r>
                      <a:r>
                        <a:rPr lang="en-US" altLang="zh-CN" sz="2400" i="1" dirty="0" smtClean="0">
                          <a:latin typeface="Times New Roman" panose="02020603050405020304" pitchFamily="18" charset="0"/>
                          <a:cs typeface="Times New Roman" panose="02020603050405020304" pitchFamily="18" charset="0"/>
                        </a:rPr>
                        <a:t>r</a:t>
                      </a:r>
                    </a:p>
                    <a:p>
                      <a:pPr algn="ct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屈光度</a:t>
                      </a:r>
                      <a:r>
                        <a:rPr lang="en-US" altLang="zh-CN" sz="2400" dirty="0" smtClean="0">
                          <a:latin typeface="Times New Roman" panose="02020603050405020304" pitchFamily="18" charset="0"/>
                          <a:cs typeface="Times New Roman" panose="02020603050405020304" pitchFamily="18" charset="0"/>
                        </a:rPr>
                        <a:t>)</a:t>
                      </a:r>
                      <a:endParaRPr lang="zh-CN" altLang="en-US" sz="2400" dirty="0" smtClean="0">
                        <a:latin typeface="Times New Roman" panose="02020603050405020304" pitchFamily="18" charset="0"/>
                        <a:cs typeface="Times New Roman" panose="02020603050405020304" pitchFamily="18" charset="0"/>
                      </a:endParaRPr>
                    </a:p>
                    <a:p>
                      <a:pPr algn="ct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i="1" dirty="0" smtClean="0">
                          <a:latin typeface="Times New Roman" panose="02020603050405020304" pitchFamily="18" charset="0"/>
                          <a:cs typeface="Times New Roman" panose="02020603050405020304" pitchFamily="18" charset="0"/>
                        </a:rPr>
                        <a:t>A</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R</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P</a:t>
                      </a:r>
                      <a:endParaRPr lang="zh-CN" altLang="en-US" sz="24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25188">
                <a:tc>
                  <a:txBody>
                    <a:bodyPr/>
                    <a:lstStyle/>
                    <a:p>
                      <a:pPr algn="ctr"/>
                      <a:r>
                        <a:rPr lang="en-US" altLang="zh-CN" sz="2400" b="1" dirty="0" smtClean="0">
                          <a:latin typeface="Times New Roman" panose="02020603050405020304" pitchFamily="18" charset="0"/>
                          <a:cs typeface="Times New Roman" panose="02020603050405020304" pitchFamily="18" charset="0"/>
                        </a:rPr>
                        <a:t>10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-0.071</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-14</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14</a:t>
                      </a:r>
                      <a:endParaRPr lang="zh-CN" alt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25188">
                <a:tc>
                  <a:txBody>
                    <a:bodyPr/>
                    <a:lstStyle/>
                    <a:p>
                      <a:pPr algn="ctr"/>
                      <a:r>
                        <a:rPr lang="en-US" altLang="zh-CN" sz="2400" b="1" dirty="0" smtClean="0">
                          <a:latin typeface="Times New Roman" panose="02020603050405020304" pitchFamily="18" charset="0"/>
                          <a:cs typeface="Times New Roman" panose="02020603050405020304" pitchFamily="18" charset="0"/>
                        </a:rPr>
                        <a:t>20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-0.100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-10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Times New Roman" panose="02020603050405020304" pitchFamily="18" charset="0"/>
                          <a:cs typeface="Times New Roman" panose="02020603050405020304" pitchFamily="18" charset="0"/>
                        </a:rPr>
                        <a:t>∞</a:t>
                      </a: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10</a:t>
                      </a:r>
                      <a:endParaRPr lang="zh-CN" alt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25188">
                <a:tc>
                  <a:txBody>
                    <a:bodyPr/>
                    <a:lstStyle/>
                    <a:p>
                      <a:pPr algn="ctr"/>
                      <a:r>
                        <a:rPr lang="en-US" altLang="zh-CN" sz="2400" b="1" dirty="0" smtClean="0">
                          <a:latin typeface="Times New Roman" panose="02020603050405020304" pitchFamily="18" charset="0"/>
                          <a:cs typeface="Times New Roman" panose="02020603050405020304" pitchFamily="18" charset="0"/>
                        </a:rPr>
                        <a:t>30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-0.143</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-7</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Times New Roman" panose="02020603050405020304" pitchFamily="18" charset="0"/>
                          <a:cs typeface="Times New Roman" panose="02020603050405020304" pitchFamily="18" charset="0"/>
                        </a:rPr>
                        <a:t>∞</a:t>
                      </a: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7</a:t>
                      </a:r>
                      <a:endParaRPr lang="zh-CN" alt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25188">
                <a:tc>
                  <a:txBody>
                    <a:bodyPr/>
                    <a:lstStyle/>
                    <a:p>
                      <a:pPr algn="ctr"/>
                      <a:r>
                        <a:rPr lang="en-US" altLang="zh-CN" sz="2400" b="1" dirty="0" smtClean="0">
                          <a:latin typeface="Times New Roman" panose="02020603050405020304" pitchFamily="18" charset="0"/>
                          <a:cs typeface="Times New Roman" panose="02020603050405020304" pitchFamily="18" charset="0"/>
                        </a:rPr>
                        <a:t>40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-0.222</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-4.5</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Times New Roman" panose="02020603050405020304" pitchFamily="18" charset="0"/>
                          <a:cs typeface="Times New Roman" panose="02020603050405020304" pitchFamily="18" charset="0"/>
                        </a:rPr>
                        <a:t>∞</a:t>
                      </a: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4.5</a:t>
                      </a:r>
                      <a:endParaRPr lang="zh-CN" alt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25188">
                <a:tc>
                  <a:txBody>
                    <a:bodyPr/>
                    <a:lstStyle/>
                    <a:p>
                      <a:pPr algn="ctr"/>
                      <a:r>
                        <a:rPr lang="en-US" altLang="zh-CN" sz="2400" b="1" dirty="0" smtClean="0">
                          <a:latin typeface="Times New Roman" panose="02020603050405020304" pitchFamily="18" charset="0"/>
                          <a:cs typeface="Times New Roman" panose="02020603050405020304" pitchFamily="18" charset="0"/>
                        </a:rPr>
                        <a:t>50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-0.40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-2.5</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Times New Roman" panose="02020603050405020304" pitchFamily="18" charset="0"/>
                          <a:cs typeface="Times New Roman" panose="02020603050405020304" pitchFamily="18" charset="0"/>
                        </a:rPr>
                        <a:t>∞</a:t>
                      </a: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2.5</a:t>
                      </a:r>
                      <a:endParaRPr lang="zh-CN" alt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525188">
                <a:tc>
                  <a:txBody>
                    <a:bodyPr/>
                    <a:lstStyle/>
                    <a:p>
                      <a:pPr algn="ctr"/>
                      <a:r>
                        <a:rPr lang="en-US" altLang="zh-CN" sz="2400" b="1" dirty="0" smtClean="0">
                          <a:latin typeface="Times New Roman" panose="02020603050405020304" pitchFamily="18" charset="0"/>
                          <a:cs typeface="Times New Roman" panose="02020603050405020304" pitchFamily="18" charset="0"/>
                        </a:rPr>
                        <a:t>60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-2.00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-0.5</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2.0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0.5</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1.0</a:t>
                      </a:r>
                      <a:endParaRPr lang="zh-CN" alt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525188">
                <a:tc>
                  <a:txBody>
                    <a:bodyPr/>
                    <a:lstStyle/>
                    <a:p>
                      <a:pPr algn="ctr"/>
                      <a:r>
                        <a:rPr lang="en-US" altLang="zh-CN" sz="2400" b="1" dirty="0" smtClean="0">
                          <a:latin typeface="Times New Roman" panose="02020603050405020304" pitchFamily="18" charset="0"/>
                          <a:cs typeface="Times New Roman" panose="02020603050405020304" pitchFamily="18" charset="0"/>
                        </a:rPr>
                        <a:t>70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1.00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1.00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0.80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1.25</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0.25</a:t>
                      </a:r>
                      <a:endParaRPr lang="zh-CN" alt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525188">
                <a:tc>
                  <a:txBody>
                    <a:bodyPr/>
                    <a:lstStyle/>
                    <a:p>
                      <a:pPr algn="ctr"/>
                      <a:r>
                        <a:rPr lang="en-US" altLang="zh-CN" sz="2400" b="1" dirty="0" smtClean="0">
                          <a:latin typeface="Times New Roman" panose="02020603050405020304" pitchFamily="18" charset="0"/>
                          <a:cs typeface="Times New Roman" panose="02020603050405020304" pitchFamily="18" charset="0"/>
                        </a:rPr>
                        <a:t>80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0.40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2.5</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0.40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2.5</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0.00</a:t>
                      </a:r>
                      <a:endParaRPr lang="zh-CN" alt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5" name="矩形 4"/>
          <p:cNvSpPr/>
          <p:nvPr/>
        </p:nvSpPr>
        <p:spPr>
          <a:xfrm>
            <a:off x="1691680" y="260648"/>
            <a:ext cx="4752528"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正常眼在不同年龄时的调节能力：</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61459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043608" y="908720"/>
            <a:ext cx="2232248"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eaLnBrk="1" hangingPunct="1">
              <a:lnSpc>
                <a:spcPct val="110000"/>
              </a:lnSpc>
              <a:spcBef>
                <a:spcPts val="600"/>
              </a:spcBef>
            </a:pPr>
            <a:r>
              <a:rPr kumimoji="0" lang="en-US" altLang="zh-CN" dirty="0">
                <a:solidFill>
                  <a:srgbClr val="0066FF"/>
                </a:solidFill>
                <a:latin typeface="黑体" panose="02010609060101010101" pitchFamily="49" charset="-122"/>
                <a:ea typeface="黑体" panose="02010609060101010101" pitchFamily="49" charset="-122"/>
              </a:rPr>
              <a:t>2</a:t>
            </a:r>
            <a:r>
              <a:rPr kumimoji="0" lang="en-US" altLang="zh-CN" dirty="0" smtClean="0">
                <a:solidFill>
                  <a:srgbClr val="0066FF"/>
                </a:solidFill>
                <a:latin typeface="黑体" panose="02010609060101010101" pitchFamily="49" charset="-122"/>
                <a:ea typeface="黑体" panose="02010609060101010101" pitchFamily="49" charset="-122"/>
              </a:rPr>
              <a:t>. </a:t>
            </a:r>
            <a:r>
              <a:rPr kumimoji="0" lang="zh-CN" altLang="en-US" dirty="0" smtClean="0">
                <a:solidFill>
                  <a:srgbClr val="0066FF"/>
                </a:solidFill>
                <a:latin typeface="黑体" panose="02010609060101010101" pitchFamily="49" charset="-122"/>
                <a:ea typeface="黑体" panose="02010609060101010101" pitchFamily="49" charset="-122"/>
              </a:rPr>
              <a:t>适应调节</a:t>
            </a:r>
            <a:endParaRPr kumimoji="0" lang="zh-CN" altLang="en-US" dirty="0">
              <a:latin typeface="黑体" panose="02010609060101010101" pitchFamily="49" charset="-122"/>
              <a:ea typeface="黑体" panose="02010609060101010101" pitchFamily="49" charset="-122"/>
            </a:endParaRPr>
          </a:p>
        </p:txBody>
      </p:sp>
      <p:sp>
        <p:nvSpPr>
          <p:cNvPr id="5" name="TextBox 4"/>
          <p:cNvSpPr txBox="1"/>
          <p:nvPr/>
        </p:nvSpPr>
        <p:spPr>
          <a:xfrm>
            <a:off x="971600" y="1374043"/>
            <a:ext cx="7704856" cy="1200329"/>
          </a:xfrm>
          <a:prstGeom prst="rect">
            <a:avLst/>
          </a:prstGeom>
          <a:noFill/>
        </p:spPr>
        <p:txBody>
          <a:bodyPr wrap="square" rtlCol="0">
            <a:spAutoFit/>
          </a:bodyPr>
          <a:lstStyle/>
          <a:p>
            <a:r>
              <a:rPr lang="zh-CN" altLang="en-US" sz="1400" dirty="0" smtClean="0">
                <a:latin typeface="黑体" panose="02010609060101010101" pitchFamily="49" charset="-122"/>
                <a:ea typeface="黑体" panose="02010609060101010101" pitchFamily="49" charset="-122"/>
              </a:rPr>
              <a:t>除了视度调节</a:t>
            </a:r>
            <a:r>
              <a:rPr lang="zh-CN" altLang="en-US" sz="2400" dirty="0" smtClean="0">
                <a:latin typeface="黑体" panose="02010609060101010101" pitchFamily="49" charset="-122"/>
                <a:ea typeface="黑体" panose="02010609060101010101" pitchFamily="49" charset="-122"/>
              </a:rPr>
              <a:t>，眼睛</a:t>
            </a:r>
            <a:r>
              <a:rPr lang="zh-CN" altLang="en-US" sz="1400" dirty="0" smtClean="0">
                <a:latin typeface="黑体" panose="02010609060101010101" pitchFamily="49" charset="-122"/>
                <a:ea typeface="黑体" panose="02010609060101010101" pitchFamily="49" charset="-122"/>
              </a:rPr>
              <a:t>还能</a:t>
            </a:r>
            <a:r>
              <a:rPr lang="zh-CN" altLang="en-US" sz="1400" dirty="0">
                <a:latin typeface="黑体" panose="02010609060101010101" pitchFamily="49" charset="-122"/>
                <a:ea typeface="黑体" panose="02010609060101010101" pitchFamily="49" charset="-122"/>
              </a:rPr>
              <a:t>在</a:t>
            </a:r>
            <a:r>
              <a:rPr lang="zh-CN" altLang="en-US" sz="2400" dirty="0">
                <a:solidFill>
                  <a:srgbClr val="0066FF"/>
                </a:solidFill>
                <a:latin typeface="黑体" panose="02010609060101010101" pitchFamily="49" charset="-122"/>
                <a:ea typeface="黑体" panose="02010609060101010101" pitchFamily="49" charset="-122"/>
              </a:rPr>
              <a:t>不同明暗条件下工作</a:t>
            </a:r>
            <a:r>
              <a:rPr lang="zh-CN" altLang="en-US" sz="2400" dirty="0">
                <a:latin typeface="黑体" panose="02010609060101010101" pitchFamily="49" charset="-122"/>
                <a:ea typeface="黑体" panose="02010609060101010101" pitchFamily="49" charset="-122"/>
              </a:rPr>
              <a:t>。眼睛对</a:t>
            </a:r>
            <a:r>
              <a:rPr lang="zh-CN" altLang="en-US" sz="2400" dirty="0">
                <a:solidFill>
                  <a:srgbClr val="0066FF"/>
                </a:solidFill>
                <a:latin typeface="黑体" panose="02010609060101010101" pitchFamily="49" charset="-122"/>
                <a:ea typeface="黑体" panose="02010609060101010101" pitchFamily="49" charset="-122"/>
              </a:rPr>
              <a:t>不同的亮度条件</a:t>
            </a:r>
            <a:r>
              <a:rPr lang="zh-CN" altLang="en-US" sz="2400" dirty="0">
                <a:latin typeface="黑体" panose="02010609060101010101" pitchFamily="49" charset="-122"/>
                <a:ea typeface="黑体" panose="02010609060101010101" pitchFamily="49" charset="-122"/>
              </a:rPr>
              <a:t>有适应</a:t>
            </a:r>
            <a:r>
              <a:rPr lang="zh-CN" altLang="en-US" sz="2400" dirty="0" smtClean="0">
                <a:latin typeface="黑体" panose="02010609060101010101" pitchFamily="49" charset="-122"/>
                <a:ea typeface="黑体" panose="02010609060101010101" pitchFamily="49" charset="-122"/>
              </a:rPr>
              <a:t>能力</a:t>
            </a:r>
            <a:r>
              <a:rPr lang="en-US" altLang="zh-CN" sz="2400" dirty="0" smtClean="0">
                <a:latin typeface="黑体" panose="02010609060101010101" pitchFamily="49" charset="-122"/>
                <a:ea typeface="黑体" panose="02010609060101010101" pitchFamily="49" charset="-122"/>
              </a:rPr>
              <a:t>——</a:t>
            </a:r>
            <a:r>
              <a:rPr lang="zh-CN" altLang="en-US" sz="2400" dirty="0" smtClean="0">
                <a:solidFill>
                  <a:srgbClr val="0066FF"/>
                </a:solidFill>
                <a:latin typeface="黑体" panose="02010609060101010101" pitchFamily="49" charset="-122"/>
                <a:ea typeface="黑体" panose="02010609060101010101" pitchFamily="49" charset="-122"/>
              </a:rPr>
              <a:t>适应</a:t>
            </a:r>
            <a:r>
              <a:rPr lang="zh-CN" altLang="en-US" sz="2400" dirty="0">
                <a:solidFill>
                  <a:srgbClr val="0066FF"/>
                </a:solidFill>
                <a:latin typeface="黑体" panose="02010609060101010101" pitchFamily="49" charset="-122"/>
                <a:ea typeface="黑体" panose="02010609060101010101" pitchFamily="49" charset="-122"/>
              </a:rPr>
              <a:t>调节</a:t>
            </a:r>
            <a:r>
              <a:rPr lang="zh-CN" altLang="en-US" sz="24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眼睛所能感受</a:t>
            </a:r>
            <a:r>
              <a:rPr lang="zh-CN" altLang="en-US" sz="2400" dirty="0" smtClean="0">
                <a:latin typeface="黑体" panose="02010609060101010101" pitchFamily="49" charset="-122"/>
                <a:ea typeface="黑体" panose="02010609060101010101" pitchFamily="49" charset="-122"/>
              </a:rPr>
              <a:t>的光亮度的变化范围非常大，比值可达</a:t>
            </a:r>
            <a:r>
              <a:rPr lang="en-US" altLang="zh-CN" sz="2400" dirty="0" smtClean="0">
                <a:latin typeface="黑体" panose="02010609060101010101" pitchFamily="49" charset="-122"/>
                <a:ea typeface="黑体" panose="02010609060101010101" pitchFamily="49" charset="-122"/>
              </a:rPr>
              <a:t>10</a:t>
            </a:r>
            <a:r>
              <a:rPr lang="en-US" altLang="zh-CN" sz="2400" baseline="30000" dirty="0" smtClean="0">
                <a:latin typeface="黑体" panose="02010609060101010101" pitchFamily="49" charset="-122"/>
                <a:ea typeface="黑体" panose="02010609060101010101" pitchFamily="49" charset="-122"/>
              </a:rPr>
              <a:t>12</a:t>
            </a: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6" name="TextBox 5"/>
          <p:cNvSpPr txBox="1"/>
          <p:nvPr/>
        </p:nvSpPr>
        <p:spPr>
          <a:xfrm>
            <a:off x="1043608" y="2912132"/>
            <a:ext cx="7367674" cy="830997"/>
          </a:xfrm>
          <a:prstGeom prst="rect">
            <a:avLst/>
          </a:prstGeom>
          <a:noFill/>
        </p:spPr>
        <p:txBody>
          <a:bodyPr wrap="square" rtlCol="0">
            <a:spAutoFit/>
          </a:bodyPr>
          <a:lstStyle/>
          <a:p>
            <a:pPr marL="342900" indent="-342900">
              <a:buClr>
                <a:srgbClr val="0066FF"/>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在黑暗处，眼睛能够感受的光能十分微弱。眼睛感受的最低光照度约为</a:t>
            </a:r>
            <a:r>
              <a:rPr lang="en-US" altLang="zh-CN" sz="2400" dirty="0" smtClean="0">
                <a:latin typeface="黑体" panose="02010609060101010101" pitchFamily="49" charset="-122"/>
                <a:ea typeface="黑体" panose="02010609060101010101" pitchFamily="49" charset="-122"/>
              </a:rPr>
              <a:t>10</a:t>
            </a:r>
            <a:r>
              <a:rPr lang="en-US" altLang="zh-CN" sz="2400" baseline="30000" dirty="0" smtClean="0">
                <a:latin typeface="黑体" panose="02010609060101010101" pitchFamily="49" charset="-122"/>
                <a:ea typeface="黑体" panose="02010609060101010101" pitchFamily="49" charset="-122"/>
              </a:rPr>
              <a:t>-6</a:t>
            </a:r>
            <a:r>
              <a:rPr lang="en-US" altLang="zh-CN" sz="2400" i="1" dirty="0" smtClean="0">
                <a:latin typeface="Times New Roman" panose="02020603050405020304" pitchFamily="18" charset="0"/>
                <a:ea typeface="黑体" panose="02010609060101010101" pitchFamily="49" charset="-122"/>
                <a:cs typeface="Times New Roman" panose="02020603050405020304" pitchFamily="18" charset="0"/>
              </a:rPr>
              <a:t>lx</a:t>
            </a:r>
            <a:r>
              <a:rPr lang="zh-CN" altLang="en-US" sz="2400" dirty="0" smtClean="0">
                <a:latin typeface="黑体" panose="02010609060101010101" pitchFamily="49" charset="-122"/>
                <a:ea typeface="黑体" panose="02010609060101010101" pitchFamily="49" charset="-122"/>
              </a:rPr>
              <a:t>（勒克斯）。</a:t>
            </a:r>
            <a:endParaRPr lang="zh-CN" altLang="en-US" sz="2400" dirty="0">
              <a:latin typeface="黑体" panose="02010609060101010101" pitchFamily="49" charset="-122"/>
              <a:ea typeface="黑体" panose="02010609060101010101" pitchFamily="49" charset="-122"/>
            </a:endParaRPr>
          </a:p>
        </p:txBody>
      </p:sp>
      <p:sp>
        <p:nvSpPr>
          <p:cNvPr id="7" name="TextBox 6"/>
          <p:cNvSpPr txBox="1"/>
          <p:nvPr/>
        </p:nvSpPr>
        <p:spPr>
          <a:xfrm>
            <a:off x="1044053" y="3743129"/>
            <a:ext cx="7367674" cy="830997"/>
          </a:xfrm>
          <a:prstGeom prst="rect">
            <a:avLst/>
          </a:prstGeom>
          <a:noFill/>
        </p:spPr>
        <p:txBody>
          <a:bodyPr wrap="square" rtlCol="0">
            <a:spAutoFit/>
          </a:bodyPr>
          <a:lstStyle/>
          <a:p>
            <a:pPr marL="342900" indent="-342900">
              <a:buClr>
                <a:srgbClr val="0066FF"/>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由暗处到亮处所产生的炫目现象，是对光的适应过程。在光亮处，照度为</a:t>
            </a:r>
            <a:r>
              <a:rPr lang="en-US" altLang="zh-CN" sz="2400" dirty="0" smtClean="0">
                <a:latin typeface="黑体" panose="02010609060101010101" pitchFamily="49" charset="-122"/>
                <a:ea typeface="黑体" panose="02010609060101010101" pitchFamily="49" charset="-122"/>
              </a:rPr>
              <a:t>10</a:t>
            </a:r>
            <a:r>
              <a:rPr lang="en-US" altLang="zh-CN" sz="2400" i="1" dirty="0" smtClean="0">
                <a:latin typeface="Times New Roman" panose="02020603050405020304" pitchFamily="18" charset="0"/>
                <a:ea typeface="黑体" panose="02010609060101010101" pitchFamily="49" charset="-122"/>
                <a:cs typeface="Times New Roman" panose="02020603050405020304" pitchFamily="18" charset="0"/>
              </a:rPr>
              <a:t>lx</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8" name="TextBox 7"/>
          <p:cNvSpPr txBox="1"/>
          <p:nvPr/>
        </p:nvSpPr>
        <p:spPr>
          <a:xfrm>
            <a:off x="1086541" y="4725144"/>
            <a:ext cx="7367674" cy="830997"/>
          </a:xfrm>
          <a:prstGeom prst="rect">
            <a:avLst/>
          </a:prstGeom>
          <a:noFill/>
        </p:spPr>
        <p:txBody>
          <a:bodyPr wrap="square" rtlCol="0">
            <a:spAutoFit/>
          </a:bodyPr>
          <a:lstStyle/>
          <a:p>
            <a:pPr marL="342900" indent="-342900">
              <a:buClr>
                <a:srgbClr val="0066FF"/>
              </a:buCl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虹膜起着孔径光阑的作用，自动调节进入人眼的光能，它有一定范围，（</a:t>
            </a:r>
            <a:r>
              <a:rPr lang="en-US" altLang="zh-CN" sz="2400" dirty="0">
                <a:latin typeface="黑体" panose="02010609060101010101" pitchFamily="49" charset="-122"/>
                <a:ea typeface="黑体" panose="02010609060101010101" pitchFamily="49" charset="-122"/>
              </a:rPr>
              <a:t>2~8mm</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0262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99592" y="836712"/>
            <a:ext cx="4032448" cy="694184"/>
          </a:xfrm>
        </p:spPr>
        <p:txBody>
          <a:bodyPr>
            <a:normAutofit fontScale="90000"/>
          </a:bodyPr>
          <a:lstStyle/>
          <a:p>
            <a:pPr algn="l" eaLnBrk="1" hangingPunct="1"/>
            <a:r>
              <a:rPr lang="en-US" altLang="zh-CN" sz="2800" dirty="0" smtClean="0">
                <a:solidFill>
                  <a:srgbClr val="0066FF"/>
                </a:solidFill>
                <a:latin typeface="黑体" pitchFamily="49" charset="-122"/>
                <a:ea typeface="黑体" pitchFamily="49" charset="-122"/>
              </a:rPr>
              <a:t>3.1.3 </a:t>
            </a:r>
            <a:r>
              <a:rPr lang="zh-CN" altLang="en-US" sz="2800" dirty="0" smtClean="0">
                <a:solidFill>
                  <a:srgbClr val="0066FF"/>
                </a:solidFill>
                <a:latin typeface="黑体" pitchFamily="49" charset="-122"/>
                <a:ea typeface="黑体" pitchFamily="49" charset="-122"/>
              </a:rPr>
              <a:t>眼睛的缺陷和矫正</a:t>
            </a:r>
          </a:p>
        </p:txBody>
      </p:sp>
      <p:pic>
        <p:nvPicPr>
          <p:cNvPr id="5"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552" y="4005064"/>
            <a:ext cx="2520280" cy="154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4"/>
          <p:cNvSpPr txBox="1">
            <a:spLocks noChangeArrowheads="1"/>
          </p:cNvSpPr>
          <p:nvPr/>
        </p:nvSpPr>
        <p:spPr bwMode="auto">
          <a:xfrm>
            <a:off x="566337" y="1556792"/>
            <a:ext cx="818212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eaLnBrk="1" hangingPunct="1">
              <a:spcBef>
                <a:spcPts val="600"/>
              </a:spcBef>
            </a:pPr>
            <a:r>
              <a:rPr kumimoji="0" lang="zh-CN" altLang="en-US" dirty="0">
                <a:latin typeface="黑体" panose="02010609060101010101" pitchFamily="49" charset="-122"/>
                <a:ea typeface="黑体" panose="02010609060101010101" pitchFamily="49" charset="-122"/>
              </a:rPr>
              <a:t>①正常眼和反常眼：</a:t>
            </a:r>
            <a:endParaRPr kumimoji="0" lang="en-US" altLang="zh-CN" dirty="0">
              <a:latin typeface="黑体" panose="02010609060101010101" pitchFamily="49" charset="-122"/>
              <a:ea typeface="黑体" panose="02010609060101010101" pitchFamily="49" charset="-122"/>
            </a:endParaRPr>
          </a:p>
          <a:p>
            <a:pPr marL="342900" indent="-342900" eaLnBrk="1" hangingPunct="1">
              <a:spcBef>
                <a:spcPts val="600"/>
              </a:spcBef>
              <a:buClr>
                <a:srgbClr val="0066FF"/>
              </a:buClr>
              <a:buFont typeface="Wingdings" panose="05000000000000000000" pitchFamily="2" charset="2"/>
              <a:buChar char="u"/>
            </a:pPr>
            <a:r>
              <a:rPr kumimoji="0" lang="zh-CN" altLang="en-US" dirty="0">
                <a:solidFill>
                  <a:srgbClr val="0066FF"/>
                </a:solidFill>
                <a:latin typeface="黑体" panose="02010609060101010101" pitchFamily="49" charset="-122"/>
                <a:ea typeface="黑体" panose="02010609060101010101" pitchFamily="49" charset="-122"/>
              </a:rPr>
              <a:t>正常眼</a:t>
            </a:r>
            <a:r>
              <a:rPr kumimoji="0" lang="zh-CN" altLang="en-US" dirty="0" smtClean="0">
                <a:latin typeface="黑体" panose="02010609060101010101" pitchFamily="49" charset="-122"/>
                <a:ea typeface="黑体" panose="02010609060101010101" pitchFamily="49" charset="-122"/>
              </a:rPr>
              <a:t>：</a:t>
            </a:r>
            <a:r>
              <a:rPr kumimoji="0" lang="zh-CN" altLang="en-US" sz="1400" dirty="0" smtClean="0">
                <a:latin typeface="黑体" panose="02010609060101010101" pitchFamily="49" charset="-122"/>
                <a:ea typeface="黑体" panose="02010609060101010101" pitchFamily="49" charset="-122"/>
              </a:rPr>
              <a:t>在</a:t>
            </a:r>
            <a:r>
              <a:rPr kumimoji="0" lang="zh-CN" altLang="en-US" dirty="0" smtClean="0">
                <a:latin typeface="黑体" panose="02010609060101010101" pitchFamily="49" charset="-122"/>
                <a:ea typeface="黑体" panose="02010609060101010101" pitchFamily="49" charset="-122"/>
              </a:rPr>
              <a:t>肌肉完全放松</a:t>
            </a:r>
            <a:r>
              <a:rPr kumimoji="0" lang="zh-CN" altLang="en-US" sz="1400" dirty="0" smtClean="0">
                <a:latin typeface="黑体" panose="02010609060101010101" pitchFamily="49" charset="-122"/>
                <a:ea typeface="黑体" panose="02010609060101010101" pitchFamily="49" charset="-122"/>
              </a:rPr>
              <a:t>的情况下</a:t>
            </a:r>
            <a:r>
              <a:rPr kumimoji="0" lang="zh-CN" altLang="en-US" dirty="0" smtClean="0">
                <a:latin typeface="黑体" panose="02010609060101010101" pitchFamily="49" charset="-122"/>
                <a:ea typeface="黑体" panose="02010609060101010101" pitchFamily="49" charset="-122"/>
              </a:rPr>
              <a:t>，能够看清无限远处的物体，</a:t>
            </a:r>
            <a:r>
              <a:rPr kumimoji="0" lang="zh-CN" altLang="en-US" sz="1400" dirty="0" smtClean="0">
                <a:latin typeface="黑体" panose="02010609060101010101" pitchFamily="49" charset="-122"/>
                <a:ea typeface="黑体" panose="02010609060101010101" pitchFamily="49" charset="-122"/>
              </a:rPr>
              <a:t>即</a:t>
            </a:r>
            <a:r>
              <a:rPr kumimoji="0" lang="zh-CN" altLang="en-US" dirty="0" smtClean="0">
                <a:latin typeface="黑体" panose="02010609060101010101" pitchFamily="49" charset="-122"/>
                <a:ea typeface="黑体" panose="02010609060101010101" pitchFamily="49" charset="-122"/>
              </a:rPr>
              <a:t>远点在无限远处</a:t>
            </a:r>
            <a:r>
              <a:rPr kumimoji="0" lang="en-US" altLang="zh-CN" dirty="0" smtClean="0">
                <a:latin typeface="黑体" panose="02010609060101010101" pitchFamily="49" charset="-122"/>
                <a:ea typeface="黑体" panose="02010609060101010101" pitchFamily="49" charset="-122"/>
              </a:rPr>
              <a:t>(R=0)</a:t>
            </a:r>
            <a:r>
              <a:rPr kumimoji="0" lang="zh-CN" altLang="en-US" dirty="0" smtClean="0">
                <a:latin typeface="黑体" panose="02010609060101010101" pitchFamily="49" charset="-122"/>
                <a:ea typeface="黑体" panose="02010609060101010101" pitchFamily="49" charset="-122"/>
              </a:rPr>
              <a:t>，</a:t>
            </a:r>
            <a:r>
              <a:rPr kumimoji="0" lang="zh-CN" altLang="en-US" dirty="0" smtClean="0">
                <a:solidFill>
                  <a:srgbClr val="C00000"/>
                </a:solidFill>
                <a:latin typeface="黑体" panose="02010609060101010101" pitchFamily="49" charset="-122"/>
                <a:ea typeface="黑体" panose="02010609060101010101" pitchFamily="49" charset="-122"/>
              </a:rPr>
              <a:t>像方焦点正好和视网膜重合</a:t>
            </a:r>
            <a:r>
              <a:rPr kumimoji="0" lang="zh-CN" altLang="en-US" dirty="0" smtClean="0">
                <a:latin typeface="黑体" panose="02010609060101010101" pitchFamily="49" charset="-122"/>
                <a:ea typeface="黑体" panose="02010609060101010101" pitchFamily="49" charset="-122"/>
              </a:rPr>
              <a:t>。</a:t>
            </a:r>
            <a:endParaRPr kumimoji="0" lang="en-US" altLang="zh-CN" dirty="0">
              <a:latin typeface="黑体" panose="02010609060101010101" pitchFamily="49" charset="-122"/>
              <a:ea typeface="黑体" panose="02010609060101010101" pitchFamily="49" charset="-122"/>
            </a:endParaRPr>
          </a:p>
          <a:p>
            <a:pPr marL="342900" indent="-342900" eaLnBrk="1" hangingPunct="1">
              <a:spcBef>
                <a:spcPts val="600"/>
              </a:spcBef>
              <a:buClr>
                <a:srgbClr val="0066FF"/>
              </a:buClr>
              <a:buFont typeface="Wingdings" panose="05000000000000000000" pitchFamily="2" charset="2"/>
              <a:buChar char="u"/>
            </a:pPr>
            <a:r>
              <a:rPr kumimoji="0" lang="zh-CN" altLang="en-US" dirty="0">
                <a:solidFill>
                  <a:srgbClr val="0066FF"/>
                </a:solidFill>
                <a:latin typeface="黑体" panose="02010609060101010101" pitchFamily="49" charset="-122"/>
                <a:ea typeface="黑体" panose="02010609060101010101" pitchFamily="49" charset="-122"/>
              </a:rPr>
              <a:t>反常眼</a:t>
            </a:r>
            <a:r>
              <a:rPr kumimoji="0" lang="zh-CN" altLang="en-US" dirty="0">
                <a:latin typeface="黑体" panose="02010609060101010101" pitchFamily="49" charset="-122"/>
                <a:ea typeface="黑体" panose="02010609060101010101" pitchFamily="49" charset="-122"/>
              </a:rPr>
              <a:t>：眼睛光学系统的后焦点不在视网膜</a:t>
            </a:r>
            <a:r>
              <a:rPr kumimoji="0" lang="zh-CN" altLang="en-US" dirty="0" smtClean="0">
                <a:latin typeface="黑体" panose="02010609060101010101" pitchFamily="49" charset="-122"/>
                <a:ea typeface="黑体" panose="02010609060101010101" pitchFamily="49" charset="-122"/>
              </a:rPr>
              <a:t>上</a:t>
            </a:r>
            <a:r>
              <a:rPr kumimoji="0" lang="en-US" altLang="zh-CN" dirty="0" smtClean="0">
                <a:latin typeface="黑体" panose="02010609060101010101" pitchFamily="49" charset="-122"/>
                <a:ea typeface="黑体" panose="02010609060101010101" pitchFamily="49" charset="-122"/>
              </a:rPr>
              <a:t>(</a:t>
            </a:r>
            <a:r>
              <a:rPr kumimoji="0" lang="zh-CN" altLang="en-US" dirty="0" smtClean="0">
                <a:latin typeface="黑体" panose="02010609060101010101" pitchFamily="49" charset="-122"/>
                <a:ea typeface="黑体" panose="02010609060101010101" pitchFamily="49" charset="-122"/>
              </a:rPr>
              <a:t>在</a:t>
            </a:r>
            <a:r>
              <a:rPr kumimoji="0" lang="zh-CN" altLang="en-US" dirty="0" smtClean="0">
                <a:solidFill>
                  <a:srgbClr val="00B0F0"/>
                </a:solidFill>
                <a:latin typeface="黑体" panose="02010609060101010101" pitchFamily="49" charset="-122"/>
                <a:ea typeface="黑体" panose="02010609060101010101" pitchFamily="49" charset="-122"/>
              </a:rPr>
              <a:t>前</a:t>
            </a:r>
            <a:r>
              <a:rPr kumimoji="0" lang="zh-CN" altLang="en-US" dirty="0" smtClean="0">
                <a:latin typeface="黑体" panose="02010609060101010101" pitchFamily="49" charset="-122"/>
                <a:ea typeface="黑体" panose="02010609060101010101" pitchFamily="49" charset="-122"/>
              </a:rPr>
              <a:t>或</a:t>
            </a:r>
            <a:r>
              <a:rPr kumimoji="0" lang="zh-CN" altLang="en-US" dirty="0" smtClean="0">
                <a:solidFill>
                  <a:srgbClr val="00B0F0"/>
                </a:solidFill>
                <a:latin typeface="黑体" panose="02010609060101010101" pitchFamily="49" charset="-122"/>
                <a:ea typeface="黑体" panose="02010609060101010101" pitchFamily="49" charset="-122"/>
              </a:rPr>
              <a:t>后</a:t>
            </a:r>
            <a:r>
              <a:rPr kumimoji="0" lang="en-US" altLang="zh-CN" dirty="0" smtClean="0">
                <a:latin typeface="黑体" panose="02010609060101010101" pitchFamily="49" charset="-122"/>
                <a:ea typeface="黑体" panose="02010609060101010101" pitchFamily="49" charset="-122"/>
              </a:rPr>
              <a:t>)</a:t>
            </a:r>
            <a:r>
              <a:rPr kumimoji="0" lang="zh-CN" altLang="en-US" dirty="0" smtClean="0">
                <a:latin typeface="黑体" panose="02010609060101010101" pitchFamily="49" charset="-122"/>
                <a:ea typeface="黑体" panose="02010609060101010101" pitchFamily="49" charset="-122"/>
              </a:rPr>
              <a:t>。</a:t>
            </a:r>
            <a:endParaRPr kumimoji="0" lang="zh-CN" altLang="en-US" dirty="0">
              <a:latin typeface="黑体" panose="02010609060101010101" pitchFamily="49" charset="-122"/>
              <a:ea typeface="黑体" panose="02010609060101010101" pitchFamily="49" charset="-122"/>
            </a:endParaRPr>
          </a:p>
        </p:txBody>
      </p:sp>
      <p:sp>
        <p:nvSpPr>
          <p:cNvPr id="7" name="Rectangle 2"/>
          <p:cNvSpPr txBox="1">
            <a:spLocks noChangeArrowheads="1"/>
          </p:cNvSpPr>
          <p:nvPr/>
        </p:nvSpPr>
        <p:spPr>
          <a:xfrm>
            <a:off x="1403648" y="5733256"/>
            <a:ext cx="1008112" cy="45541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dirty="0" smtClean="0">
                <a:solidFill>
                  <a:srgbClr val="0066FF"/>
                </a:solidFill>
                <a:latin typeface="黑体" pitchFamily="49" charset="-122"/>
                <a:ea typeface="黑体" pitchFamily="49" charset="-122"/>
              </a:rPr>
              <a:t>正常眼</a:t>
            </a:r>
          </a:p>
        </p:txBody>
      </p:sp>
      <p:sp>
        <p:nvSpPr>
          <p:cNvPr id="9" name="Rectangle 2"/>
          <p:cNvSpPr txBox="1">
            <a:spLocks noChangeArrowheads="1"/>
          </p:cNvSpPr>
          <p:nvPr/>
        </p:nvSpPr>
        <p:spPr>
          <a:xfrm>
            <a:off x="4067944" y="5661248"/>
            <a:ext cx="1008112" cy="45541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dirty="0" smtClean="0">
                <a:solidFill>
                  <a:srgbClr val="0066FF"/>
                </a:solidFill>
                <a:latin typeface="黑体" pitchFamily="49" charset="-122"/>
                <a:ea typeface="黑体" pitchFamily="49" charset="-122"/>
              </a:rPr>
              <a:t>近视眼</a:t>
            </a:r>
          </a:p>
        </p:txBody>
      </p:sp>
      <p:sp>
        <p:nvSpPr>
          <p:cNvPr id="10" name="Rectangle 2"/>
          <p:cNvSpPr txBox="1">
            <a:spLocks noChangeArrowheads="1"/>
          </p:cNvSpPr>
          <p:nvPr/>
        </p:nvSpPr>
        <p:spPr>
          <a:xfrm>
            <a:off x="6943328" y="5661248"/>
            <a:ext cx="1008112" cy="45541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dirty="0" smtClean="0">
                <a:solidFill>
                  <a:srgbClr val="0066FF"/>
                </a:solidFill>
                <a:latin typeface="黑体" pitchFamily="49" charset="-122"/>
                <a:ea typeface="黑体" pitchFamily="49" charset="-122"/>
              </a:rPr>
              <a:t>远视眼</a:t>
            </a:r>
          </a:p>
        </p:txBody>
      </p:sp>
      <p:sp>
        <p:nvSpPr>
          <p:cNvPr id="11" name="Rectangle 2"/>
          <p:cNvSpPr txBox="1">
            <a:spLocks noChangeArrowheads="1"/>
          </p:cNvSpPr>
          <p:nvPr/>
        </p:nvSpPr>
        <p:spPr>
          <a:xfrm>
            <a:off x="3347864" y="6245318"/>
            <a:ext cx="2870303" cy="45541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rgbClr val="0066FF"/>
                </a:solidFill>
                <a:latin typeface="黑体" pitchFamily="49" charset="-122"/>
                <a:ea typeface="黑体" pitchFamily="49" charset="-122"/>
              </a:rPr>
              <a:t>远点变近，像方焦点在视网膜前，眼前有限距离的物体才能成像在视网膜上，无线远处的物体无法看清。</a:t>
            </a:r>
            <a:endParaRPr lang="en-US" altLang="zh-CN" sz="1200" dirty="0" smtClean="0">
              <a:solidFill>
                <a:srgbClr val="0066FF"/>
              </a:solidFill>
              <a:latin typeface="黑体" pitchFamily="49" charset="-122"/>
              <a:ea typeface="黑体" pitchFamily="49" charset="-122"/>
            </a:endParaRPr>
          </a:p>
          <a:p>
            <a:pPr algn="l"/>
            <a:r>
              <a:rPr lang="zh-CN" altLang="en-US" sz="1200" dirty="0" smtClean="0">
                <a:solidFill>
                  <a:srgbClr val="0066FF"/>
                </a:solidFill>
                <a:latin typeface="黑体" pitchFamily="49" charset="-122"/>
                <a:ea typeface="黑体" pitchFamily="49" charset="-122"/>
              </a:rPr>
              <a:t>晶状体或角膜曲率较大，聚光能力太强。</a:t>
            </a:r>
          </a:p>
        </p:txBody>
      </p:sp>
      <p:sp>
        <p:nvSpPr>
          <p:cNvPr id="12" name="Rectangle 2"/>
          <p:cNvSpPr txBox="1">
            <a:spLocks noChangeArrowheads="1"/>
          </p:cNvSpPr>
          <p:nvPr/>
        </p:nvSpPr>
        <p:spPr>
          <a:xfrm>
            <a:off x="6300192" y="6237312"/>
            <a:ext cx="2592288" cy="45541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rgbClr val="0066FF"/>
                </a:solidFill>
                <a:latin typeface="黑体" pitchFamily="49" charset="-122"/>
                <a:ea typeface="黑体" pitchFamily="49" charset="-122"/>
              </a:rPr>
              <a:t>远点在眼睛后面，像方焦点在视网膜</a:t>
            </a:r>
            <a:r>
              <a:rPr lang="zh-CN" altLang="en-US" sz="1200" dirty="0">
                <a:solidFill>
                  <a:srgbClr val="0066FF"/>
                </a:solidFill>
                <a:latin typeface="黑体" pitchFamily="49" charset="-122"/>
                <a:ea typeface="黑体" pitchFamily="49" charset="-122"/>
              </a:rPr>
              <a:t>后</a:t>
            </a:r>
            <a:r>
              <a:rPr lang="zh-CN" altLang="en-US" sz="1200" dirty="0" smtClean="0">
                <a:solidFill>
                  <a:srgbClr val="0066FF"/>
                </a:solidFill>
                <a:latin typeface="黑体" pitchFamily="49" charset="-122"/>
                <a:ea typeface="黑体" pitchFamily="49" charset="-122"/>
              </a:rPr>
              <a:t>，</a:t>
            </a:r>
            <a:r>
              <a:rPr lang="en-US" altLang="zh-CN" sz="1200" dirty="0" smtClean="0">
                <a:solidFill>
                  <a:srgbClr val="0066FF"/>
                </a:solidFill>
                <a:latin typeface="黑体" pitchFamily="49" charset="-122"/>
                <a:ea typeface="黑体" pitchFamily="49" charset="-122"/>
              </a:rPr>
              <a:t>250mm</a:t>
            </a:r>
            <a:r>
              <a:rPr lang="zh-CN" altLang="en-US" sz="1200" dirty="0" smtClean="0">
                <a:solidFill>
                  <a:srgbClr val="0066FF"/>
                </a:solidFill>
                <a:latin typeface="黑体" pitchFamily="49" charset="-122"/>
                <a:ea typeface="黑体" pitchFamily="49" charset="-122"/>
              </a:rPr>
              <a:t>以内的物点也成像于视网膜后。晶状体或角膜曲率变小，聚光能力减弱；或眼轴过短。</a:t>
            </a:r>
          </a:p>
        </p:txBody>
      </p:sp>
      <p:pic>
        <p:nvPicPr>
          <p:cNvPr id="13" name="图片 12"/>
          <p:cNvPicPr>
            <a:picLocks noChangeAspect="1"/>
          </p:cNvPicPr>
          <p:nvPr/>
        </p:nvPicPr>
        <p:blipFill>
          <a:blip r:embed="rId3"/>
          <a:stretch>
            <a:fillRect/>
          </a:stretch>
        </p:blipFill>
        <p:spPr>
          <a:xfrm>
            <a:off x="5949375" y="3834055"/>
            <a:ext cx="2960208" cy="1800200"/>
          </a:xfrm>
          <a:prstGeom prst="rect">
            <a:avLst/>
          </a:prstGeom>
        </p:spPr>
      </p:pic>
      <p:pic>
        <p:nvPicPr>
          <p:cNvPr id="14" name="图片 13"/>
          <p:cNvPicPr>
            <a:picLocks noChangeAspect="1"/>
          </p:cNvPicPr>
          <p:nvPr/>
        </p:nvPicPr>
        <p:blipFill>
          <a:blip r:embed="rId4"/>
          <a:stretch>
            <a:fillRect/>
          </a:stretch>
        </p:blipFill>
        <p:spPr>
          <a:xfrm>
            <a:off x="3120177" y="3802162"/>
            <a:ext cx="2872153" cy="1859086"/>
          </a:xfrm>
          <a:prstGeom prst="rect">
            <a:avLst/>
          </a:prstGeom>
        </p:spPr>
      </p:pic>
    </p:spTree>
    <p:extLst>
      <p:ext uri="{BB962C8B-B14F-4D97-AF65-F5344CB8AC3E}">
        <p14:creationId xmlns:p14="http://schemas.microsoft.com/office/powerpoint/2010/main" val="16352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1" grpId="0"/>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5656</TotalTime>
  <Words>1921</Words>
  <Application>Microsoft Office PowerPoint</Application>
  <PresentationFormat>全屏显示(4:3)</PresentationFormat>
  <Paragraphs>225</Paragraphs>
  <Slides>25</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8" baseType="lpstr">
      <vt:lpstr>黑体</vt:lpstr>
      <vt:lpstr>华文新魏</vt:lpstr>
      <vt:lpstr>楷体_GB2312</vt:lpstr>
      <vt:lpstr>宋体</vt:lpstr>
      <vt:lpstr>微软雅黑</vt:lpstr>
      <vt:lpstr>Arial</vt:lpstr>
      <vt:lpstr>Calibri</vt:lpstr>
      <vt:lpstr>Impact</vt:lpstr>
      <vt:lpstr>Tahoma</vt:lpstr>
      <vt:lpstr>Times New Roman</vt:lpstr>
      <vt:lpstr>Wingdings</vt:lpstr>
      <vt:lpstr>Office 主题​​</vt:lpstr>
      <vt:lpstr>Equation</vt:lpstr>
      <vt:lpstr>PowerPoint 演示文稿</vt:lpstr>
      <vt:lpstr>PowerPoint 演示文稿</vt:lpstr>
      <vt:lpstr>3.1 眼睛</vt:lpstr>
      <vt:lpstr>3.1 眼睛</vt:lpstr>
      <vt:lpstr>3.1.2 眼睛的调节</vt:lpstr>
      <vt:lpstr>PowerPoint 演示文稿</vt:lpstr>
      <vt:lpstr>PowerPoint 演示文稿</vt:lpstr>
      <vt:lpstr>PowerPoint 演示文稿</vt:lpstr>
      <vt:lpstr>3.1.3 眼睛的缺陷和矫正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放大镜</vt:lpstr>
      <vt:lpstr>     放大镜是帮助眼睛观察细微物体或细节的光学仪器。将被观察物体成一放大虚像，增大其对人眼的视角，并非将物体移近。 </vt:lpstr>
      <vt:lpstr>PowerPoint 演示文稿</vt:lpstr>
      <vt:lpstr>PowerPoint 演示文稿</vt:lpstr>
      <vt:lpstr>PowerPoint 演示文稿</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工程光学</dc:title>
  <dc:creator>User</dc:creator>
  <cp:lastModifiedBy>User</cp:lastModifiedBy>
  <cp:revision>581</cp:revision>
  <dcterms:created xsi:type="dcterms:W3CDTF">2018-03-08T09:28:49Z</dcterms:created>
  <dcterms:modified xsi:type="dcterms:W3CDTF">2022-04-25T02:54:58Z</dcterms:modified>
</cp:coreProperties>
</file>