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7" r:id="rId2"/>
    <p:sldId id="303" r:id="rId3"/>
    <p:sldId id="304" r:id="rId4"/>
    <p:sldId id="305" r:id="rId5"/>
    <p:sldId id="306" r:id="rId6"/>
    <p:sldId id="307" r:id="rId7"/>
    <p:sldId id="308" r:id="rId8"/>
    <p:sldId id="312" r:id="rId9"/>
    <p:sldId id="309" r:id="rId10"/>
    <p:sldId id="310" r:id="rId11"/>
    <p:sldId id="31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CC"/>
    <a:srgbClr val="00FFFF"/>
    <a:srgbClr val="00CCFF"/>
    <a:srgbClr val="FFFF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28" autoAdjust="0"/>
    <p:restoredTop sz="94660"/>
  </p:normalViewPr>
  <p:slideViewPr>
    <p:cSldViewPr>
      <p:cViewPr varScale="1">
        <p:scale>
          <a:sx n="109" d="100"/>
          <a:sy n="109" d="100"/>
        </p:scale>
        <p:origin x="3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A9A4-B994-4798-A4A8-6E83E7D3CC1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0AA3-E94D-49F5-A40C-55AACE2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4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8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27000" y="76200"/>
            <a:ext cx="8542338" cy="1052513"/>
            <a:chOff x="127000" y="76200"/>
            <a:chExt cx="8542338" cy="1052513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417513" y="1841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800100" y="1841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ltGray">
            <a:xfrm>
              <a:off x="541338" y="6064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911225" y="6064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27000" y="5334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gray">
            <a:xfrm>
              <a:off x="762000" y="76200"/>
              <a:ext cx="31750" cy="105251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C9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gray">
            <a:xfrm>
              <a:off x="442913" y="8667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A2B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ltGray">
            <a:xfrm>
              <a:off x="417513" y="184150"/>
              <a:ext cx="438150" cy="4746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ltGray">
            <a:xfrm>
              <a:off x="800100" y="1841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ltGray">
            <a:xfrm>
              <a:off x="541338" y="6064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ltGray">
            <a:xfrm>
              <a:off x="911225" y="6064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ltGray">
            <a:xfrm>
              <a:off x="127000" y="533400"/>
              <a:ext cx="560388" cy="422275"/>
            </a:xfrm>
            <a:prstGeom prst="rec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89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gray">
            <a:xfrm>
              <a:off x="762000" y="76200"/>
              <a:ext cx="31750" cy="105251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C9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gray">
            <a:xfrm>
              <a:off x="442913" y="8667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A2B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7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3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2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9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447F-C214-4A37-A1CB-B2824AB6673E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59632" y="116632"/>
            <a:ext cx="2664296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6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显微镜</a:t>
            </a:r>
          </a:p>
        </p:txBody>
      </p:sp>
      <p:pic>
        <p:nvPicPr>
          <p:cNvPr id="5" name="Picture 9" descr="j030525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27384"/>
            <a:ext cx="15700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9470" y="1522176"/>
            <a:ext cx="7983162" cy="1512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放大镜不能有高的视角放大率，要观察近处更微小的物体时，必须使用更为复杂的光学系统，如显微镜。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9470" y="3059387"/>
            <a:ext cx="7983162" cy="2115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用放大镜观察的是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放在焦面上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的物体，如果</a:t>
            </a:r>
            <a:r>
              <a:rPr lang="zh-CN" altLang="en-US" sz="2800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先用一组透镜将待观察物体放大成像在放大镜的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物方焦面</a:t>
            </a:r>
            <a:r>
              <a:rPr lang="zh-CN" altLang="en-US" sz="2800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再通过放大镜观察，通过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两级放大</a:t>
            </a:r>
            <a:r>
              <a:rPr lang="zh-CN" altLang="en-US" sz="2800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，即可观察到更微小的物体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9512" y="5013176"/>
            <a:ext cx="7983162" cy="158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先把物体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放大成像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的一组透镜被称为</a:t>
            </a:r>
            <a:r>
              <a:rPr lang="zh-CN" altLang="en-US" sz="2800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显微物镜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，靠近眼睛、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扩大视角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的放大镜则被称为</a:t>
            </a:r>
            <a:r>
              <a:rPr lang="zh-CN" altLang="en-US" sz="2800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显微目镜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6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493646"/>
            <a:ext cx="7128792" cy="85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复消色差物镜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主要用于研究显微镜以及显微照相中，结构很复杂；</a:t>
            </a:r>
          </a:p>
        </p:txBody>
      </p:sp>
      <p:sp>
        <p:nvSpPr>
          <p:cNvPr id="5" name="矩形 4"/>
          <p:cNvSpPr/>
          <p:nvPr/>
        </p:nvSpPr>
        <p:spPr>
          <a:xfrm>
            <a:off x="1115616" y="2636912"/>
            <a:ext cx="6696744" cy="85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平视场物镜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主要是设法减小像面弯曲，结构也非常复杂。</a:t>
            </a:r>
          </a:p>
        </p:txBody>
      </p:sp>
    </p:spTree>
    <p:extLst>
      <p:ext uri="{BB962C8B-B14F-4D97-AF65-F5344CB8AC3E}">
        <p14:creationId xmlns:p14="http://schemas.microsoft.com/office/powerpoint/2010/main" val="292216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1340768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物位于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的前方，离开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的距离为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</a:p>
          <a:p>
            <a:endParaRPr lang="en-US" altLang="zh-CN" sz="2400" i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距离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</a:t>
            </a:r>
            <a:endParaRPr lang="zh-CN" altLang="en-US" sz="24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979332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3.3.1 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显微镜的成像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lang="zh-CN" altLang="en-US" sz="240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556792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、显微镜的光学系统由物镜和目镜两个部分组成。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-5615" y="3717032"/>
            <a:ext cx="5714296" cy="2926928"/>
            <a:chOff x="837" y="2222"/>
            <a:chExt cx="3699" cy="2025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222"/>
              <a:ext cx="3425" cy="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37" y="2885"/>
              <a:ext cx="319" cy="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显微镜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2018456"/>
            <a:ext cx="7416824" cy="1626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位于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的前方，距离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经过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后，成放大倒立的实像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A'B'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，位于目镜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的物方焦点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上，或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靠近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，再通过</a:t>
            </a:r>
            <a:r>
              <a:rPr lang="en-US" altLang="zh-CN" sz="28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放大为虚像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A"B"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8104" y="3428835"/>
            <a:ext cx="338437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供眼睛观察。虚像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A″B″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取决于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A′B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距离，可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无限远处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，也可在观察者的明视距离处。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7584" y="980728"/>
            <a:ext cx="316835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9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9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、显微镜总放大率：</a:t>
            </a:r>
            <a:endParaRPr lang="en-US" altLang="zh-CN" sz="9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9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9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412775"/>
            <a:ext cx="7200800" cy="167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物体经过两次放大，显微镜总的放大率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   </a:t>
            </a:r>
            <a:r>
              <a:rPr lang="el-GR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Γ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黑体"/>
                <a:ea typeface="黑体"/>
              </a:rPr>
              <a:t>=</a:t>
            </a:r>
            <a:r>
              <a:rPr lang="el-GR" altLang="zh-CN" sz="2400" i="1" dirty="0" smtClean="0">
                <a:solidFill>
                  <a:srgbClr val="0000FF"/>
                </a:solidFill>
                <a:latin typeface="黑体"/>
                <a:ea typeface="黑体"/>
              </a:rPr>
              <a:t>β</a:t>
            </a:r>
            <a:r>
              <a:rPr lang="zh-CN" altLang="en-US" sz="2400" dirty="0">
                <a:latin typeface="黑体"/>
                <a:ea typeface="黑体"/>
              </a:rPr>
              <a:t>（</a:t>
            </a:r>
            <a:r>
              <a:rPr lang="zh-CN" altLang="en-US" sz="2400" dirty="0" smtClean="0">
                <a:latin typeface="黑体"/>
                <a:ea typeface="黑体"/>
              </a:rPr>
              <a:t>物镜放大率）</a:t>
            </a:r>
            <a:r>
              <a:rPr lang="en-US" altLang="zh-CN" sz="2400" dirty="0" smtClean="0">
                <a:solidFill>
                  <a:srgbClr val="0066FF"/>
                </a:solidFill>
                <a:latin typeface="黑体"/>
                <a:ea typeface="黑体"/>
              </a:rPr>
              <a:t>×</a:t>
            </a:r>
            <a:r>
              <a:rPr lang="el-GR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黑体"/>
                <a:ea typeface="黑体"/>
              </a:rPr>
              <a:t>（目镜放大率）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l-GR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l-GR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Γ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可以通过调换不同的物镜和目镜来实现。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3000817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物镜和目镜的光学间隔：</a:t>
            </a:r>
            <a:r>
              <a:rPr lang="el-GR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3717032"/>
            <a:ext cx="2800767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根据牛顿公式：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96377"/>
              </p:ext>
            </p:extLst>
          </p:nvPr>
        </p:nvGraphicFramePr>
        <p:xfrm>
          <a:off x="4139952" y="3645024"/>
          <a:ext cx="18510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3" imgW="965160" imgH="431640" progId="Equation.DSMT4">
                  <p:embed/>
                </p:oleObj>
              </mc:Choice>
              <mc:Fallback>
                <p:oleObj name="Equation" r:id="rId3" imgW="96516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645024"/>
                        <a:ext cx="18510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301730" y="4509120"/>
            <a:ext cx="2800767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目镜的放大率：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33071"/>
              </p:ext>
            </p:extLst>
          </p:nvPr>
        </p:nvGraphicFramePr>
        <p:xfrm>
          <a:off x="4211960" y="4509120"/>
          <a:ext cx="11684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5" imgW="609480" imgH="431640" progId="Equation.DSMT4">
                  <p:embed/>
                </p:oleObj>
              </mc:Choice>
              <mc:Fallback>
                <p:oleObj name="Equation" r:id="rId5" imgW="60948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509120"/>
                        <a:ext cx="11684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259632" y="5301208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显微镜总放大率：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03513"/>
              </p:ext>
            </p:extLst>
          </p:nvPr>
        </p:nvGraphicFramePr>
        <p:xfrm>
          <a:off x="4211960" y="5301208"/>
          <a:ext cx="17287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7" imgW="901440" imgH="431640" progId="Equation.DSMT4">
                  <p:embed/>
                </p:oleObj>
              </mc:Choice>
              <mc:Fallback>
                <p:oleObj name="Equation" r:id="rId7" imgW="901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301208"/>
                        <a:ext cx="172878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83568" y="6074132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显微镜的放大率和</a:t>
            </a:r>
            <a:r>
              <a:rPr lang="el-GR" altLang="zh-CN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成正比，与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目镜物镜焦距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成反比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052736"/>
            <a:ext cx="4248471" cy="6651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、显微镜的组合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焦距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'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1886"/>
              </p:ext>
            </p:extLst>
          </p:nvPr>
        </p:nvGraphicFramePr>
        <p:xfrm>
          <a:off x="2483768" y="1772816"/>
          <a:ext cx="381635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3" imgW="1511280" imgH="634680" progId="Equation.DSMT4">
                  <p:embed/>
                </p:oleObj>
              </mc:Choice>
              <mc:Fallback>
                <p:oleObj name="Equation" r:id="rId3" imgW="151128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72816"/>
                        <a:ext cx="381635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7584" y="3645024"/>
            <a:ext cx="763284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显微镜实质上是一个具有更高放大率的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复杂化了的</a:t>
            </a:r>
            <a:endParaRPr lang="en-US" altLang="zh-CN" sz="2400" dirty="0" smtClean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放大镜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4509120"/>
            <a:ext cx="74168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、显微镜物镜和目镜的支承面之间的距离</a:t>
            </a:r>
            <a:r>
              <a:rPr lang="en-US" altLang="zh-CN" sz="24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显微镜的机械筒长。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我国标准为</a:t>
            </a:r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160mm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827584" y="5373216"/>
            <a:ext cx="684076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、光学结构在调换物镜时应满足的条件（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P86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略）</a:t>
            </a:r>
          </a:p>
        </p:txBody>
      </p:sp>
    </p:spTree>
    <p:extLst>
      <p:ext uri="{BB962C8B-B14F-4D97-AF65-F5344CB8AC3E}">
        <p14:creationId xmlns:p14="http://schemas.microsoft.com/office/powerpoint/2010/main" val="19055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908721"/>
            <a:ext cx="4032448" cy="64807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3.3.2 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显微镜中的光束限制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4984" y="1632855"/>
            <a:ext cx="80010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显微镜的孔径光阑：对于单组低倍显微物镜，镜框就是孔径光阑。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1536" y="2492896"/>
            <a:ext cx="618869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显微镜的出射光瞳：出瞳直径一般较小。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5095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62550"/>
              </p:ext>
            </p:extLst>
          </p:nvPr>
        </p:nvGraphicFramePr>
        <p:xfrm>
          <a:off x="5983676" y="3140868"/>
          <a:ext cx="30305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4" imgW="2070000" imgH="393480" progId="Equation.DSMT4">
                  <p:embed/>
                </p:oleObj>
              </mc:Choice>
              <mc:Fallback>
                <p:oleObj name="Equation" r:id="rId4" imgW="2070000" imgH="393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676" y="3140868"/>
                        <a:ext cx="3030538" cy="576263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066677" y="4109120"/>
            <a:ext cx="2952328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NA</a:t>
            </a:r>
            <a:r>
              <a:rPr lang="zh-CN" altLang="en-US" sz="20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一定；</a:t>
            </a:r>
            <a:endParaRPr lang="en-US" altLang="zh-CN" sz="2000" dirty="0" smtClean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l-GR" altLang="zh-CN" sz="2000" i="1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Γ</a:t>
            </a:r>
            <a:r>
              <a:rPr lang="zh-CN" altLang="en-US" sz="20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越大</a:t>
            </a:r>
            <a:r>
              <a:rPr lang="en-US" altLang="zh-CN" sz="20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20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出瞳</a:t>
            </a:r>
            <a:r>
              <a:rPr lang="en-US" altLang="zh-CN" sz="2000" i="1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lang="en-US" altLang="zh-CN" sz="20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′</a:t>
            </a:r>
            <a:r>
              <a:rPr lang="zh-CN" altLang="en-US" sz="20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小；</a:t>
            </a:r>
            <a:endParaRPr lang="en-US" altLang="zh-CN" sz="2000" dirty="0" smtClean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因此，显微镜的放大倍率都较高，而出瞳半径都很小，小于眼睛的瞳孔直径；</a:t>
            </a:r>
            <a:endParaRPr lang="en-US" altLang="zh-CN" sz="2000" dirty="0" smtClean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只有显微镜为低放大倍率时才能到达眼睛瞳孔的直径。</a:t>
            </a:r>
            <a:endParaRPr lang="en-US" altLang="zh-CN" sz="2000" dirty="0" smtClean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8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1577" y="1124744"/>
            <a:ext cx="8144879" cy="1555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显微镜的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视场光阑设在显微镜中间实像平面上：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其大小是物面上可见范围与物镜放大率的乘积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高倍物镜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只能看到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物面上很小范围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低倍物镜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才有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较大的视场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013" y="267987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 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显微镜的分辨率和有效放大率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3289798"/>
            <a:ext cx="7273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、分辨率：以它所能分辨的两点间最小距离来表示。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39437"/>
              </p:ext>
            </p:extLst>
          </p:nvPr>
        </p:nvGraphicFramePr>
        <p:xfrm>
          <a:off x="5508104" y="3799259"/>
          <a:ext cx="23764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3" imgW="977900" imgH="228600" progId="Equation.DSMT4">
                  <p:embed/>
                </p:oleObj>
              </mc:Choice>
              <mc:Fallback>
                <p:oleObj name="Equation" r:id="rId3" imgW="9779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799259"/>
                        <a:ext cx="2376487" cy="5556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4572000" cy="270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544437"/>
            <a:ext cx="3600400" cy="231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82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268759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、当物体被其它光照明时（阿贝提出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953280"/>
              </p:ext>
            </p:extLst>
          </p:nvPr>
        </p:nvGraphicFramePr>
        <p:xfrm>
          <a:off x="3131840" y="1916832"/>
          <a:ext cx="17256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916832"/>
                        <a:ext cx="17256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55576" y="242088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、在斜照时：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482794"/>
              </p:ext>
            </p:extLst>
          </p:nvPr>
        </p:nvGraphicFramePr>
        <p:xfrm>
          <a:off x="2987675" y="2924944"/>
          <a:ext cx="2160389" cy="43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5" imgW="875920" imgH="177723" progId="Equation.DSMT4">
                  <p:embed/>
                </p:oleObj>
              </mc:Choice>
              <mc:Fallback>
                <p:oleObj name="Equation" r:id="rId5" imgW="875920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24944"/>
                        <a:ext cx="2160389" cy="439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47337" y="3520678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、有效放大率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718918"/>
              </p:ext>
            </p:extLst>
          </p:nvPr>
        </p:nvGraphicFramePr>
        <p:xfrm>
          <a:off x="2771800" y="5702259"/>
          <a:ext cx="3286848" cy="4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Equation" r:id="rId7" imgW="1358310" imgH="177723" progId="Equation.DSMT4">
                  <p:embed/>
                </p:oleObj>
              </mc:Choice>
              <mc:Fallback>
                <p:oleObj name="Equation" r:id="rId7" imgW="1358310" imgH="17772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702259"/>
                        <a:ext cx="3286848" cy="4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11560" y="6246657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、显微镜的放大率取决于物镜的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分辨率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数值孔径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035016" y="4002079"/>
            <a:ext cx="7353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为了充分利用物镜的分辨率，使已被显微镜分辨出来的细节能同时被眼镜看清，显微镜必须有恰当的放大率，以便把被测物体放大到足以被人眼所分辨的程度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0418" y="5162342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眼睛的分辨率是</a:t>
            </a:r>
            <a:r>
              <a:rPr lang="en-US" altLang="zh-CN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2′-4′</a:t>
            </a:r>
            <a:r>
              <a:rPr lang="zh-CN" altLang="en-US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lang="en-US" altLang="zh-CN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250mm</a:t>
            </a:r>
            <a:r>
              <a:rPr lang="zh-CN" altLang="en-US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的放大率为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9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052736"/>
            <a:ext cx="2808312" cy="576064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600"/>
              </a:spcBef>
            </a:pPr>
            <a:r>
              <a:rPr lang="en-US" altLang="zh-CN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3.3.4 </a:t>
            </a:r>
            <a:r>
              <a:rPr lang="zh-CN" altLang="en-US" sz="240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显微物镜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1628800"/>
            <a:ext cx="7272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显微物镜是显微镜光学系统的主要组成部分，其主要性能参数是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数值孔径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倍率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，为了分辨物体的细微结构并确保最佳成像质量，除一定要在设计该物镜时所规定的机械筒长下使用外，还应尽可能大的数值孔径，且放大率须与数值孔径相适应。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3789040"/>
            <a:ext cx="6870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物镜数值孔径大，放大倍数越高，因此物镜焦距短，且相对孔径大。因此会遇到校正光学系统中球差、彗差、色散等像差的困难，结构简单的物镜无法解决这一问题，因此，决定了显微物镜会有相当复杂的结构型式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31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1628800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分类：折射式，反射式，和折反式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2132856"/>
            <a:ext cx="6870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折射式的分类：消色差物镜，复色差物镜和平视场物镜。</a:t>
            </a:r>
          </a:p>
        </p:txBody>
      </p:sp>
      <p:sp>
        <p:nvSpPr>
          <p:cNvPr id="7" name="矩形 6"/>
          <p:cNvSpPr/>
          <p:nvPr/>
        </p:nvSpPr>
        <p:spPr>
          <a:xfrm>
            <a:off x="755576" y="2983029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消色差物镜：单组双胶合低倍物镜（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），利斯特型中倍物镜（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），阿米西高倍物镜（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），阿贝浸液物镜（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149080"/>
            <a:ext cx="403225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4273922"/>
            <a:ext cx="38893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5487963"/>
            <a:ext cx="39608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500663"/>
            <a:ext cx="34829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2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842</Words>
  <Application>Microsoft Office PowerPoint</Application>
  <PresentationFormat>全屏显示(4:3)</PresentationFormat>
  <Paragraphs>55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宋体</vt:lpstr>
      <vt:lpstr>Arial</vt:lpstr>
      <vt:lpstr>Calibri</vt:lpstr>
      <vt:lpstr>Tahoma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3、显微镜的组合焦距 f' 为：</vt:lpstr>
      <vt:lpstr>3.3.2 显微镜中的光束限制</vt:lpstr>
      <vt:lpstr>PowerPoint 演示文稿</vt:lpstr>
      <vt:lpstr>PowerPoint 演示文稿</vt:lpstr>
      <vt:lpstr>3.3.4 显微物镜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工程光学</dc:title>
  <dc:creator>User</dc:creator>
  <cp:lastModifiedBy>User</cp:lastModifiedBy>
  <cp:revision>501</cp:revision>
  <dcterms:created xsi:type="dcterms:W3CDTF">2018-03-08T09:28:49Z</dcterms:created>
  <dcterms:modified xsi:type="dcterms:W3CDTF">2022-04-25T04:08:39Z</dcterms:modified>
</cp:coreProperties>
</file>