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7" r:id="rId2"/>
    <p:sldId id="303" r:id="rId3"/>
    <p:sldId id="304" r:id="rId4"/>
    <p:sldId id="324" r:id="rId5"/>
    <p:sldId id="305" r:id="rId6"/>
    <p:sldId id="306" r:id="rId7"/>
    <p:sldId id="307" r:id="rId8"/>
    <p:sldId id="308" r:id="rId9"/>
    <p:sldId id="309" r:id="rId10"/>
    <p:sldId id="327" r:id="rId11"/>
    <p:sldId id="329" r:id="rId12"/>
    <p:sldId id="328" r:id="rId13"/>
    <p:sldId id="311" r:id="rId14"/>
    <p:sldId id="312" r:id="rId15"/>
    <p:sldId id="313" r:id="rId16"/>
    <p:sldId id="314" r:id="rId17"/>
    <p:sldId id="315" r:id="rId18"/>
    <p:sldId id="316" r:id="rId19"/>
    <p:sldId id="330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32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CC"/>
    <a:srgbClr val="00FFFF"/>
    <a:srgbClr val="00CCFF"/>
    <a:srgbClr val="FFFF6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028" autoAdjust="0"/>
    <p:restoredTop sz="94660"/>
  </p:normalViewPr>
  <p:slideViewPr>
    <p:cSldViewPr>
      <p:cViewPr varScale="1">
        <p:scale>
          <a:sx n="109" d="100"/>
          <a:sy n="109" d="100"/>
        </p:scale>
        <p:origin x="129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A9A4-B994-4798-A4A8-6E83E7D3CC1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60AA3-E94D-49F5-A40C-55AACE2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4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0AA3-E94D-49F5-A40C-55AACE2149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9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8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0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127000" y="76200"/>
            <a:ext cx="8542338" cy="1052513"/>
            <a:chOff x="127000" y="76200"/>
            <a:chExt cx="8542338" cy="1052513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417513" y="184150"/>
              <a:ext cx="438150" cy="474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800100" y="1841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ltGray">
            <a:xfrm>
              <a:off x="541338" y="6064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ltGray">
            <a:xfrm>
              <a:off x="911225" y="6064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ltGray">
            <a:xfrm>
              <a:off x="127000" y="5334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gray">
            <a:xfrm>
              <a:off x="762000" y="76200"/>
              <a:ext cx="31750" cy="105251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C9C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gray">
            <a:xfrm>
              <a:off x="442913" y="8667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A2B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ltGray">
            <a:xfrm>
              <a:off x="417513" y="184150"/>
              <a:ext cx="438150" cy="4746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ltGray">
            <a:xfrm>
              <a:off x="800100" y="1841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rgbClr val="FFC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ltGray">
            <a:xfrm>
              <a:off x="541338" y="6064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ltGray">
            <a:xfrm>
              <a:off x="911225" y="6064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ltGray">
            <a:xfrm>
              <a:off x="127000" y="533400"/>
              <a:ext cx="560388" cy="422275"/>
            </a:xfrm>
            <a:prstGeom prst="rect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89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gray">
            <a:xfrm>
              <a:off x="762000" y="76200"/>
              <a:ext cx="31750" cy="105251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C9C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gray">
            <a:xfrm>
              <a:off x="442913" y="8667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A2B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7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3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2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9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1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0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5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3.bin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11" Type="http://schemas.openxmlformats.org/officeDocument/2006/relationships/image" Target="../media/image42.wmf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39.wmf"/><Relationship Id="rId9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59632" y="144016"/>
            <a:ext cx="2664296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望远镜</a:t>
            </a:r>
            <a:endParaRPr lang="zh-CN" altLang="en-US" sz="3600" dirty="0" smtClean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7230" y="1124744"/>
            <a:ext cx="7983162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望远镜是观察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远处物体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的目视光学仪器。</a:t>
            </a:r>
          </a:p>
          <a:p>
            <a:pPr>
              <a:lnSpc>
                <a:spcPct val="110000"/>
              </a:lnSpc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远处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物体对人眼的张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＜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眼分辨率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，通过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望远镜观察物体时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像对眼睛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的张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＞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物体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对眼睛的直观张角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就满足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目视光学系统的第一个扩大视角的要求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另外，还需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使无限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远物体成像在无限远，平行光射入望远镜系统后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，仍以平行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光出射。所以，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望远镜是一个无焦系统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930" y="4446240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3.4.1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望远镜的一般特性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370938" y="5047647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、望远系统的结构型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3568" y="5546848"/>
            <a:ext cx="7416824" cy="97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属于无焦系统，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物镜的像方焦点和目镜的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物方焦点重</a:t>
            </a:r>
            <a:endParaRPr lang="en-US" altLang="zh-CN" sz="2400" dirty="0" smtClean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Δ=0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5469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3356992"/>
            <a:ext cx="8001000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>
              <a:lnSpc>
                <a:spcPct val="120000"/>
              </a:lnSpc>
              <a:buClr>
                <a:srgbClr val="0000FF"/>
              </a:buClr>
              <a:buSzPct val="50000"/>
              <a:buFont typeface="Wingdings" panose="05000000000000000000" pitchFamily="2" charset="2"/>
              <a:buChar char="ü"/>
            </a:pPr>
            <a:r>
              <a:rPr lang="en-US" altLang="zh-CN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l′</a:t>
            </a:r>
            <a:r>
              <a:rPr lang="en-US" altLang="zh-CN" sz="2400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出瞳距离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是根据使用要求给出的，当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l′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一定时，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l′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f′</a:t>
            </a:r>
            <a:r>
              <a:rPr lang="zh-CN" altLang="en-US" sz="14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之比越大，则 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14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越小，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4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望远镜的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总长度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4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l-GR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），所以，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总长度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4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成正比。目镜的相对出瞳距离直接影响仪器的外形尺寸。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00">
              <a:lnSpc>
                <a:spcPct val="120000"/>
              </a:lnSpc>
              <a:buClr>
                <a:srgbClr val="0000FF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l-GR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 ′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目镜视场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一定时，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l′</a:t>
            </a:r>
            <a:r>
              <a:rPr lang="en-US" altLang="zh-CN" sz="2400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14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越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大，光线在目镜上的投射高增加，像差也越严重。欲得到满意的像质，目镜的结构必然随着的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l′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f′</a:t>
            </a:r>
            <a:r>
              <a:rPr lang="zh-CN" altLang="en-US" sz="14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增大而趋于复杂。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23728" y="260648"/>
            <a:ext cx="5648200" cy="2969805"/>
            <a:chOff x="1111" y="2097"/>
            <a:chExt cx="3719" cy="2039"/>
          </a:xfrm>
          <a:solidFill>
            <a:schemeClr val="bg1"/>
          </a:solidFill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097"/>
              <a:ext cx="3719" cy="1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154" y="3884"/>
              <a:ext cx="1497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望远镜目镜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57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15169" y="908720"/>
            <a:ext cx="8001000" cy="5760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>
              <a:lnSpc>
                <a:spcPct val="110000"/>
              </a:lnSpc>
              <a:buClr>
                <a:srgbClr val="0000FF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一般目镜的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l′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14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相对出瞳距离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0.5-0.8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，有些目镜达到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以上。军用望远镜，考虑观察者戴防毒面具、炮车震动等影响，出瞳距离要求大于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20mm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；一般条件下，要求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6-10mm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以上。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77100" indent="0">
              <a:lnSpc>
                <a:spcPct val="120000"/>
              </a:lnSpc>
              <a:buClr>
                <a:srgbClr val="0000FF"/>
              </a:buClr>
              <a:buSzPct val="50000"/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77100" indent="0">
              <a:lnSpc>
                <a:spcPct val="120000"/>
              </a:lnSpc>
              <a:buClr>
                <a:srgbClr val="0000FF"/>
              </a:buClr>
              <a:buSzPct val="50000"/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77100" indent="0">
              <a:lnSpc>
                <a:spcPct val="120000"/>
              </a:lnSpc>
              <a:buClr>
                <a:srgbClr val="0000FF"/>
              </a:buClr>
              <a:buSzPct val="50000"/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工作距离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</a:p>
          <a:p>
            <a:pPr marL="720000">
              <a:buClr>
                <a:srgbClr val="0000FF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目镜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第一面顶点到物方焦平面的距离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称为目镜的工作距离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00">
              <a:lnSpc>
                <a:spcPct val="110000"/>
              </a:lnSpc>
              <a:buClr>
                <a:srgbClr val="0000FF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在简单的望远镜中，目镜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 ′ </a:t>
            </a: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物镜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，但是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一般比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的多，同时所有透镜组也比较多。因此，目镜的球差和轴向色差一般都比较小，不用特别注意校正便可以满足要求。但是，由于目镜的视场大，和视场有关的彗差、像散、畸变和垂轴色差都相应增大，目镜主要需要校正这五种像差。</a:t>
            </a:r>
          </a:p>
          <a:p>
            <a:pPr marL="720000">
              <a:lnSpc>
                <a:spcPct val="120000"/>
              </a:lnSpc>
              <a:buClr>
                <a:srgbClr val="0000FF"/>
              </a:buClr>
              <a:buSzPct val="50000"/>
              <a:buFont typeface="Wingdings" panose="05000000000000000000" pitchFamily="2" charset="2"/>
              <a:buChar char="ü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00">
              <a:lnSpc>
                <a:spcPct val="120000"/>
              </a:lnSpc>
              <a:buClr>
                <a:srgbClr val="0000FF"/>
              </a:buClr>
              <a:buSzPct val="50000"/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00">
              <a:lnSpc>
                <a:spcPct val="120000"/>
              </a:lnSpc>
              <a:buClr>
                <a:srgbClr val="0000FF"/>
              </a:buClr>
              <a:buSzPct val="50000"/>
              <a:buFont typeface="Wingdings" panose="05000000000000000000" pitchFamily="2" charset="2"/>
              <a:buChar char="ü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220072" y="2060848"/>
            <a:ext cx="3168352" cy="1901815"/>
            <a:chOff x="1111" y="2097"/>
            <a:chExt cx="3719" cy="2114"/>
          </a:xfrm>
          <a:solidFill>
            <a:schemeClr val="bg1"/>
          </a:solidFill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097"/>
              <a:ext cx="3719" cy="1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154" y="3884"/>
              <a:ext cx="1497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200" b="1" dirty="0" smtClean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望远镜目镜</a:t>
              </a:r>
              <a:endParaRPr lang="zh-CN" altLang="en-US" sz="1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59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1052736"/>
            <a:ext cx="80010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>
              <a:buClr>
                <a:srgbClr val="0000FF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光阑球差：就是孔径光阑经过在它后方的光学系统成像时的球差。</a:t>
            </a:r>
          </a:p>
          <a:p>
            <a:pPr marL="720000">
              <a:buClr>
                <a:srgbClr val="0000FF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由于存在光阑球差所以必须对其验算。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797326" y="3107998"/>
            <a:ext cx="5832475" cy="2614613"/>
            <a:chOff x="1202" y="2606"/>
            <a:chExt cx="3674" cy="1647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2606"/>
              <a:ext cx="3674" cy="1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294" y="4001"/>
              <a:ext cx="35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存在光阑球差时的望远镜光路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513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981918"/>
            <a:ext cx="8001000" cy="273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常用目镜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）惠更斯目镜：由两块平面朝向眼睛的平凸透镜相隔一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定距离组成。</a:t>
            </a: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2000"/>
              </a:spcBef>
              <a:buFont typeface="Wingdings" pitchFamily="2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）冉斯登目镜：由两块凸面相对的平凸透镜组成。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181211"/>
              </p:ext>
            </p:extLst>
          </p:nvPr>
        </p:nvGraphicFramePr>
        <p:xfrm>
          <a:off x="2538190" y="2349426"/>
          <a:ext cx="3960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2" name="Equation" r:id="rId3" imgW="1854200" imgH="241300" progId="Equation.DSMT4">
                  <p:embed/>
                </p:oleObj>
              </mc:Choice>
              <mc:Fallback>
                <p:oleObj name="Equation" r:id="rId3" imgW="18542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190" y="2349426"/>
                        <a:ext cx="396081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908437"/>
              </p:ext>
            </p:extLst>
          </p:nvPr>
        </p:nvGraphicFramePr>
        <p:xfrm>
          <a:off x="2322289" y="3607495"/>
          <a:ext cx="43926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3" name="Equation" r:id="rId5" imgW="1841500" imgH="241300" progId="Equation.DSMT4">
                  <p:embed/>
                </p:oleObj>
              </mc:Choice>
              <mc:Fallback>
                <p:oleObj name="Equation" r:id="rId5" imgW="1841500" imgH="241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289" y="3607495"/>
                        <a:ext cx="43926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611189" y="4400946"/>
            <a:ext cx="3738562" cy="2343150"/>
            <a:chOff x="385" y="2614"/>
            <a:chExt cx="2355" cy="1476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2614"/>
              <a:ext cx="2355" cy="1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84" y="3838"/>
              <a:ext cx="15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惠更斯目镜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860032" y="4299422"/>
            <a:ext cx="3894137" cy="2484438"/>
            <a:chOff x="3061" y="2525"/>
            <a:chExt cx="2453" cy="1565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2525"/>
              <a:ext cx="2453" cy="1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651" y="3838"/>
              <a:ext cx="15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冉斯登目镜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24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740" y="864989"/>
            <a:ext cx="8001000" cy="816769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）凯涅尔目镜：将接目镜改为双胶合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镜组合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而成。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1663" y="1769855"/>
            <a:ext cx="8001000" cy="491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）对称目镜：两组相同的双胶合镜对称设置而成。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641351" y="3961211"/>
            <a:ext cx="3714626" cy="2725132"/>
            <a:chOff x="385" y="2287"/>
            <a:chExt cx="2495" cy="1803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2287"/>
              <a:ext cx="2495" cy="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03" y="3838"/>
              <a:ext cx="14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凯涅尔目镜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004048" y="4177108"/>
            <a:ext cx="3743969" cy="2597331"/>
            <a:chOff x="2952" y="2432"/>
            <a:chExt cx="2513" cy="1658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" y="2432"/>
              <a:ext cx="2513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651" y="3838"/>
              <a:ext cx="14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对称目镜</a:t>
              </a:r>
            </a:p>
          </p:txBody>
        </p:sp>
      </p:grp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570300"/>
              </p:ext>
            </p:extLst>
          </p:nvPr>
        </p:nvGraphicFramePr>
        <p:xfrm>
          <a:off x="2613408" y="1657077"/>
          <a:ext cx="48958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4" name="Equation" r:id="rId5" imgW="1841500" imgH="241300" progId="Equation.DSMT4">
                  <p:embed/>
                </p:oleObj>
              </mc:Choice>
              <mc:Fallback>
                <p:oleObj name="Equation" r:id="rId5" imgW="184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408" y="1657077"/>
                        <a:ext cx="48958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638886"/>
              </p:ext>
            </p:extLst>
          </p:nvPr>
        </p:nvGraphicFramePr>
        <p:xfrm>
          <a:off x="2411760" y="3025229"/>
          <a:ext cx="48244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5" name="Equation" r:id="rId7" imgW="1866900" imgH="241300" progId="Equation.DSMT4">
                  <p:embed/>
                </p:oleObj>
              </mc:Choice>
              <mc:Fallback>
                <p:oleObj name="Equation" r:id="rId7" imgW="1866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025229"/>
                        <a:ext cx="48244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50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443" y="779016"/>
            <a:ext cx="8001000" cy="121602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）无畸变目镜：由朝向物镜的三胶合镜组和朝向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眼睛的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/>
            </a:r>
            <a:b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单正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透镜组成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568" y="2467372"/>
            <a:ext cx="8001000" cy="5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）艾弗尔目镜：在对称式目镜中加入一块正透镜而成。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130820"/>
              </p:ext>
            </p:extLst>
          </p:nvPr>
        </p:nvGraphicFramePr>
        <p:xfrm>
          <a:off x="2889373" y="1835101"/>
          <a:ext cx="45339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8" name="Equation" r:id="rId3" imgW="1866900" imgH="241300" progId="Equation.DSMT4">
                  <p:embed/>
                </p:oleObj>
              </mc:Choice>
              <mc:Fallback>
                <p:oleObj name="Equation" r:id="rId3" imgW="1866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373" y="1835101"/>
                        <a:ext cx="45339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643174"/>
              </p:ext>
            </p:extLst>
          </p:nvPr>
        </p:nvGraphicFramePr>
        <p:xfrm>
          <a:off x="2699792" y="3140968"/>
          <a:ext cx="47529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9" name="Equation" r:id="rId5" imgW="1866900" imgH="241300" progId="Equation.DSMT4">
                  <p:embed/>
                </p:oleObj>
              </mc:Choice>
              <mc:Fallback>
                <p:oleObj name="Equation" r:id="rId5" imgW="1866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140968"/>
                        <a:ext cx="47529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48977" y="4334719"/>
            <a:ext cx="4140200" cy="2344738"/>
            <a:chOff x="340" y="2387"/>
            <a:chExt cx="2608" cy="1477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2387"/>
              <a:ext cx="2608" cy="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93" y="3612"/>
              <a:ext cx="1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无畸变目镜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5435723" y="4452194"/>
            <a:ext cx="3960813" cy="2227263"/>
            <a:chOff x="3152" y="2478"/>
            <a:chExt cx="2495" cy="1403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478"/>
              <a:ext cx="2495" cy="1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515" y="3629"/>
              <a:ext cx="1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艾弗尔目镜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43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908720"/>
            <a:ext cx="3816424" cy="791369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）特广角目镜：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84302" y="2564904"/>
            <a:ext cx="8001000" cy="352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）长出瞳距离目镜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983112"/>
              </p:ext>
            </p:extLst>
          </p:nvPr>
        </p:nvGraphicFramePr>
        <p:xfrm>
          <a:off x="2325563" y="1740370"/>
          <a:ext cx="40608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2" name="Equation" r:id="rId3" imgW="1497950" imgH="241195" progId="Equation.DSMT4">
                  <p:embed/>
                </p:oleObj>
              </mc:Choice>
              <mc:Fallback>
                <p:oleObj name="Equation" r:id="rId3" imgW="149795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563" y="1740370"/>
                        <a:ext cx="40608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95288" y="4214345"/>
            <a:ext cx="4032696" cy="2383008"/>
            <a:chOff x="249" y="2432"/>
            <a:chExt cx="2721" cy="1613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2432"/>
              <a:ext cx="2721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03" y="3793"/>
              <a:ext cx="14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特广角目镜</a:t>
              </a:r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4860032" y="4149850"/>
            <a:ext cx="3960118" cy="2540340"/>
            <a:chOff x="2971" y="2478"/>
            <a:chExt cx="2585" cy="1583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2478"/>
              <a:ext cx="2585" cy="1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334" y="3809"/>
              <a:ext cx="19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长出瞳距离目镜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366" y="3162765"/>
            <a:ext cx="3240359" cy="6704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389" y="3335694"/>
            <a:ext cx="3181988" cy="3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6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61367"/>
            <a:ext cx="4347269" cy="71936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3.4.4 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望远系统外形尺寸的计算</a:t>
            </a:r>
          </a:p>
        </p:txBody>
      </p:sp>
      <p:sp>
        <p:nvSpPr>
          <p:cNvPr id="5" name="矩形 4"/>
          <p:cNvSpPr/>
          <p:nvPr/>
        </p:nvSpPr>
        <p:spPr>
          <a:xfrm>
            <a:off x="1155482" y="1268759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、设计光学系统两阶段：一为外形尺寸计算，二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计算；</a:t>
            </a:r>
          </a:p>
        </p:txBody>
      </p:sp>
      <p:sp>
        <p:nvSpPr>
          <p:cNvPr id="6" name="矩形 5"/>
          <p:cNvSpPr/>
          <p:nvPr/>
        </p:nvSpPr>
        <p:spPr>
          <a:xfrm>
            <a:off x="1187624" y="2132856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、光学系统外形尺寸计算的任务：根据仪器要求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系统的组成。</a:t>
            </a:r>
          </a:p>
        </p:txBody>
      </p:sp>
      <p:sp>
        <p:nvSpPr>
          <p:cNvPr id="7" name="矩形 6"/>
          <p:cNvSpPr/>
          <p:nvPr/>
        </p:nvSpPr>
        <p:spPr>
          <a:xfrm>
            <a:off x="1187624" y="2948751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、光学系统像差计算的任务：根据第一阶段的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，通过光路计算，确定系统的结构参数，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成像满足使用要求。</a:t>
            </a:r>
          </a:p>
        </p:txBody>
      </p:sp>
      <p:sp>
        <p:nvSpPr>
          <p:cNvPr id="8" name="矩形 7"/>
          <p:cNvSpPr/>
          <p:nvPr/>
        </p:nvSpPr>
        <p:spPr>
          <a:xfrm>
            <a:off x="1187624" y="4221088"/>
            <a:ext cx="4570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、光学系统外形尺寸设计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hlinkClick r:id="rId2" action="ppaction://hlinksldjump"/>
              </a:rPr>
              <a:t>步骤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2818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47464" y="1052736"/>
            <a:ext cx="80010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）求物镜目镜的焦距；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）求物镜的通光孔口径；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）求出瞳直径；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）求视场光阑的直径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(5)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求目镜的视场角；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）求出瞳距</a:t>
            </a:r>
            <a:r>
              <a:rPr lang="en-US" altLang="zh-CN" sz="24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l’</a:t>
            </a:r>
            <a:r>
              <a:rPr lang="en-US" altLang="zh-CN" sz="2400" b="1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(7)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求目镜的口径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）求目镜的视度调节量；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）选取物镜和目镜的结构。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3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16632"/>
            <a:ext cx="3312170" cy="792088"/>
          </a:xfrm>
        </p:spPr>
        <p:txBody>
          <a:bodyPr/>
          <a:lstStyle/>
          <a:p>
            <a:pPr algn="l"/>
            <a:r>
              <a:rPr lang="en-US" altLang="zh-CN" sz="33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  </a:t>
            </a:r>
            <a:r>
              <a:rPr lang="zh-CN" altLang="en-US" sz="33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摄影系统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1340768"/>
            <a:ext cx="8181975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一、摄影物镜的光学特性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、视场角：摄影物镜的感光元件框是视场光阑和出射窗，决定像空间的成像范围。</a:t>
            </a:r>
          </a:p>
          <a:p>
            <a:pPr>
              <a:buFont typeface="Wingdings" pitchFamily="2" charset="2"/>
              <a:buNone/>
            </a:pP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当焦距确定后，物方最大视场角为：</a:t>
            </a:r>
          </a:p>
        </p:txBody>
      </p:sp>
      <p:graphicFrame>
        <p:nvGraphicFramePr>
          <p:cNvPr id="6" name="Group 56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539750" y="3067968"/>
          <a:ext cx="8243888" cy="1584816"/>
        </p:xfrm>
        <a:graphic>
          <a:graphicData uri="http://schemas.openxmlformats.org/drawingml/2006/table">
            <a:tbl>
              <a:tblPr/>
              <a:tblGrid>
                <a:gridCol w="206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rPr>
                        <a:t>名称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F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rPr>
                        <a:t>尺寸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F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rPr>
                        <a:t>名称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F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rPr>
                        <a:t>尺寸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宋体" pitchFamily="2" charset="-122"/>
                        </a:rPr>
                        <a:t>136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宋体" pitchFamily="2" charset="-122"/>
                        </a:rPr>
                        <a:t>底片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F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宋体" pitchFamily="2" charset="-122"/>
                        </a:rPr>
                        <a:t>36mm×24mm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F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宋体" pitchFamily="2" charset="-122"/>
                        </a:rPr>
                        <a:t>35mm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宋体" pitchFamily="2" charset="-122"/>
                        </a:rPr>
                        <a:t>电影片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F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宋体" pitchFamily="2" charset="-122"/>
                        </a:rPr>
                        <a:t>180mm×180mm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宋体" pitchFamily="2" charset="-122"/>
                        </a:rPr>
                        <a:t>120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宋体" pitchFamily="2" charset="-122"/>
                        </a:rPr>
                        <a:t>底片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F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宋体" pitchFamily="2" charset="-122"/>
                        </a:rPr>
                        <a:t>10.4mm×7.5mm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F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rPr>
                        <a:t>航怕底片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F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宋体" pitchFamily="2" charset="-122"/>
                        </a:rPr>
                        <a:t>230×230mm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宋体" pitchFamily="2" charset="-122"/>
                        </a:rPr>
                        <a:t>16mm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宋体" pitchFamily="2" charset="-122"/>
                        </a:rPr>
                        <a:t>电影片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F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宋体" pitchFamily="2" charset="-122"/>
                        </a:rPr>
                        <a:t>22mm×16mm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F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黑体" pitchFamily="49" charset="-122"/>
                        <a:cs typeface="宋体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F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  <a:cs typeface="宋体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黑体" pitchFamily="49" charset="-122"/>
                        <a:cs typeface="宋体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57"/>
          <p:cNvGraphicFramePr>
            <a:graphicFrameLocks noChangeAspect="1"/>
          </p:cNvGraphicFramePr>
          <p:nvPr>
            <p:extLst/>
          </p:nvPr>
        </p:nvGraphicFramePr>
        <p:xfrm>
          <a:off x="2987675" y="5477917"/>
          <a:ext cx="37449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1244600" imgH="228600" progId="Equation.DSMT4">
                  <p:embed/>
                </p:oleObj>
              </mc:Choice>
              <mc:Fallback>
                <p:oleObj name="Equation" r:id="rId3" imgW="1244600" imgH="228600" progId="Equation.DSMT4">
                  <p:embed/>
                  <p:pic>
                    <p:nvPicPr>
                      <p:cNvPr id="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477917"/>
                        <a:ext cx="37449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50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59780" y="1052736"/>
            <a:ext cx="3095625" cy="2339975"/>
            <a:chOff x="839" y="2616"/>
            <a:chExt cx="1950" cy="1474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616"/>
              <a:ext cx="1863" cy="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884" y="3838"/>
              <a:ext cx="19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开普勒望远镜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5220220" y="1052736"/>
            <a:ext cx="3024188" cy="2330450"/>
            <a:chOff x="3198" y="2620"/>
            <a:chExt cx="1905" cy="1468"/>
          </a:xfrm>
        </p:grpSpPr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2620"/>
              <a:ext cx="1845" cy="1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3198" y="3836"/>
              <a:ext cx="19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伽利略望远镜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592" y="3437782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开普勒望远镜：物镜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目镜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透镜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中间成实像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装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板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，有瞄准丝标尺。成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倒立</a:t>
            </a:r>
            <a:endParaRPr lang="en-US" altLang="zh-CN" sz="24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，使用时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一般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要加入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倒向系统，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使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像正立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伽利略望远镜：物镜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透镜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，目镜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负透镜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。优点是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结构紧凑，筒长较短，光能损失少，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成正立的像。但没有中间实像，不能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安装分划板，不能用来瞄准和定位，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应用较少。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42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052736"/>
            <a:ext cx="3347405" cy="864096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、焦距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ˊ</a:t>
            </a:r>
            <a:endParaRPr lang="en-US" altLang="zh-CN" b="1" i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2114128"/>
            <a:ext cx="800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焦距决定了拍摄像的放大率。焦距长则摄得的像放大倍率大，反之，则小。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、相对孔径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D/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ˊ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它是决定摄影系统分辨率和像面光照度的重要参数，与景深和焦深有关。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）分辨率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700400"/>
              </p:ext>
            </p:extLst>
          </p:nvPr>
        </p:nvGraphicFramePr>
        <p:xfrm>
          <a:off x="900113" y="5425653"/>
          <a:ext cx="74199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4" name="Equation" r:id="rId3" imgW="3556000" imgH="342900" progId="Equation.DSMT4">
                  <p:embed/>
                </p:oleObj>
              </mc:Choice>
              <mc:Fallback>
                <p:oleObj name="Equation" r:id="rId3" imgW="35560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25653"/>
                        <a:ext cx="74199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30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65373" y="772815"/>
            <a:ext cx="4294659" cy="1000001"/>
          </a:xfrm>
        </p:spPr>
        <p:txBody>
          <a:bodyPr/>
          <a:lstStyle/>
          <a:p>
            <a:pPr algn="l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）像面照度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8" y="1786979"/>
            <a:ext cx="800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像面照度表达式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ˊ</a:t>
            </a: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当物体在无限远时，</a:t>
            </a:r>
          </a:p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对大视场物镜，有：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638455"/>
              </p:ext>
            </p:extLst>
          </p:nvPr>
        </p:nvGraphicFramePr>
        <p:xfrm>
          <a:off x="2700338" y="2239416"/>
          <a:ext cx="44640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8" name="Equation" r:id="rId3" imgW="2425700" imgH="533400" progId="Equation.DSMT4">
                  <p:embed/>
                </p:oleObj>
              </mc:Choice>
              <mc:Fallback>
                <p:oleObj name="Equation" r:id="rId3" imgW="24257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239416"/>
                        <a:ext cx="44640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213538"/>
              </p:ext>
            </p:extLst>
          </p:nvPr>
        </p:nvGraphicFramePr>
        <p:xfrm>
          <a:off x="3419475" y="3679279"/>
          <a:ext cx="20161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9" name="Equation" r:id="rId5" imgW="952087" imgH="444307" progId="Equation.DSMT4">
                  <p:embed/>
                </p:oleObj>
              </mc:Choice>
              <mc:Fallback>
                <p:oleObj name="Equation" r:id="rId5" imgW="952087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679279"/>
                        <a:ext cx="201612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006388"/>
              </p:ext>
            </p:extLst>
          </p:nvPr>
        </p:nvGraphicFramePr>
        <p:xfrm>
          <a:off x="3348038" y="5490616"/>
          <a:ext cx="26638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0" name="Equation" r:id="rId7" imgW="952087" imgH="241195" progId="Equation.DSMT4">
                  <p:embed/>
                </p:oleObj>
              </mc:Choice>
              <mc:Fallback>
                <p:oleObj name="Equation" r:id="rId7" imgW="95208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490616"/>
                        <a:ext cx="266382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22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674265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二、摄影物镜的景深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2114128"/>
            <a:ext cx="800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焦距，物距一定时，相对孔径越大，景深越小。</a:t>
            </a:r>
          </a:p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景深还与焦距，摄像距离有关。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922087"/>
              </p:ext>
            </p:extLst>
          </p:nvPr>
        </p:nvGraphicFramePr>
        <p:xfrm>
          <a:off x="3276600" y="2977728"/>
          <a:ext cx="2211388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2" name="Equation" r:id="rId3" imgW="1180588" imgH="1320227" progId="Equation.DSMT4">
                  <p:embed/>
                </p:oleObj>
              </mc:Choice>
              <mc:Fallback>
                <p:oleObj name="Equation" r:id="rId3" imgW="1180588" imgH="13202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7728"/>
                        <a:ext cx="2211388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41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90264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三、线性成像物镜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2130127"/>
            <a:ext cx="800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是激光扫描系统中一种常用的具有特殊要求的透镜系统。激光扫描系统如下图所示</a:t>
            </a: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42875" y="3354089"/>
            <a:ext cx="8893175" cy="3243263"/>
            <a:chOff x="158" y="1888"/>
            <a:chExt cx="5398" cy="2043"/>
          </a:xfrm>
        </p:grpSpPr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58" y="1888"/>
              <a:ext cx="5398" cy="1361"/>
              <a:chOff x="160" y="2165"/>
              <a:chExt cx="5398" cy="1361"/>
            </a:xfrm>
          </p:grpSpPr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160" y="2165"/>
                <a:ext cx="726" cy="37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/>
                  <a:t>激光</a:t>
                </a:r>
              </a:p>
            </p:txBody>
          </p:sp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1249" y="2165"/>
                <a:ext cx="1270" cy="37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/>
                  <a:t>光调制器</a:t>
                </a:r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2791" y="2165"/>
                <a:ext cx="1226" cy="37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dirty="0"/>
                  <a:t>光偏转器</a:t>
                </a:r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4332" y="2165"/>
                <a:ext cx="1226" cy="37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i="1">
                    <a:latin typeface="Times New Roman" pitchFamily="18" charset="0"/>
                  </a:rPr>
                  <a:t>f</a:t>
                </a:r>
                <a:r>
                  <a:rPr lang="en-US" altLang="zh-CN" sz="3200">
                    <a:latin typeface="Times New Roman" pitchFamily="18" charset="0"/>
                  </a:rPr>
                  <a:t>·</a:t>
                </a:r>
                <a:r>
                  <a:rPr lang="el-GR" altLang="zh-CN" sz="3200">
                    <a:latin typeface="Times New Roman" pitchFamily="18" charset="0"/>
                  </a:rPr>
                  <a:t>θ</a:t>
                </a:r>
                <a:r>
                  <a:rPr lang="zh-CN" altLang="en-US" sz="3200">
                    <a:latin typeface="Times New Roman" pitchFamily="18" charset="0"/>
                  </a:rPr>
                  <a:t>透镜</a:t>
                </a:r>
                <a:endParaRPr lang="zh-CN" altLang="el-GR" sz="3200">
                  <a:latin typeface="Times New Roman" pitchFamily="18" charset="0"/>
                </a:endParaRPr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4150" y="2848"/>
                <a:ext cx="1407" cy="67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/>
                  <a:t>记录、处理、显示系统</a:t>
                </a:r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1565" y="3022"/>
                <a:ext cx="726" cy="37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/>
                  <a:t>信息</a:t>
                </a: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886" y="2346"/>
                <a:ext cx="36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2519" y="2346"/>
                <a:ext cx="27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016" y="2346"/>
                <a:ext cx="31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V="1">
                <a:off x="1837" y="2523"/>
                <a:ext cx="0" cy="49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4967" y="2528"/>
                <a:ext cx="45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2016" y="3566"/>
              <a:ext cx="18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accent2"/>
                  </a:solidFill>
                </a:rPr>
                <a:t>激光扫描系统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39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557213"/>
            <a:ext cx="5859437" cy="1216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、扫描方式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1773238"/>
            <a:ext cx="800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透镜前扫描和透镜后扫描两种方式。如下图所示：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457200" y="2708275"/>
            <a:ext cx="4751388" cy="3960813"/>
            <a:chOff x="295" y="1706"/>
            <a:chExt cx="2993" cy="2495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706"/>
              <a:ext cx="2993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93" y="3836"/>
              <a:ext cx="149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/>
                <a:t>透镜前扫描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076825" y="2852738"/>
            <a:ext cx="3444875" cy="3819525"/>
            <a:chOff x="3205" y="1797"/>
            <a:chExt cx="2170" cy="2406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" y="1797"/>
              <a:ext cx="2124" cy="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878" y="3838"/>
              <a:ext cx="149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/>
                <a:t>透镜后扫描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9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62297"/>
            <a:ext cx="8001000" cy="1216025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f·</a:t>
            </a:r>
            <a:r>
              <a:rPr lang="el-GR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透镜的性质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2402160"/>
            <a:ext cx="8280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对于线性成像物镜，像面上的理想像高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′</a:t>
            </a:r>
            <a:r>
              <a:rPr lang="zh-CN" altLang="en-US" dirty="0" smtClean="0">
                <a:latin typeface="黑体" pitchFamily="49" charset="-122"/>
                <a:ea typeface="黑体" panose="02010609060101010101" pitchFamily="49" charset="-122"/>
                <a:cs typeface="Times New Roman" pitchFamily="18" charset="0"/>
              </a:rPr>
              <a:t>与扫描角</a:t>
            </a:r>
            <a:r>
              <a:rPr lang="el-GR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dirty="0" smtClean="0">
                <a:latin typeface="黑体" pitchFamily="49" charset="-122"/>
                <a:ea typeface="黑体" panose="02010609060101010101" pitchFamily="49" charset="-122"/>
                <a:cs typeface="Times New Roman" pitchFamily="18" charset="0"/>
              </a:rPr>
              <a:t>成线性关系，有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′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′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el-GR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，所以这种物镜称为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el-GR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透镜。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同时，该物镜对单色光成像，像质要求达到衍射极限，而且整个像面上像质要求一致，像面为平面，且无渐晕存在。</a:t>
            </a:r>
            <a:endParaRPr lang="zh-CN" altLang="el-GR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72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980728"/>
            <a:ext cx="82804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例题：某人在其眼前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远的物看不清，问需要配怎样光焦度的眼睛才能使其眼恢复正常？另一个人对在其眼前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以内的物看不清，问需要配上怎样光焦度的眼镜才能使其眼恢复正常？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l-GR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343469"/>
              </p:ext>
            </p:extLst>
          </p:nvPr>
        </p:nvGraphicFramePr>
        <p:xfrm>
          <a:off x="2860265" y="4221088"/>
          <a:ext cx="30162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8" name="Equation" r:id="rId3" imgW="1333440" imgH="419040" progId="Equation.DSMT4">
                  <p:embed/>
                </p:oleObj>
              </mc:Choice>
              <mc:Fallback>
                <p:oleObj name="Equation" r:id="rId3" imgW="1333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0265" y="4221088"/>
                        <a:ext cx="3016250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59677"/>
              </p:ext>
            </p:extLst>
          </p:nvPr>
        </p:nvGraphicFramePr>
        <p:xfrm>
          <a:off x="3160713" y="5805488"/>
          <a:ext cx="27019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9" name="Equation" r:id="rId5" imgW="1193760" imgH="393480" progId="Equation.DSMT4">
                  <p:embed/>
                </p:oleObj>
              </mc:Choice>
              <mc:Fallback>
                <p:oleObj name="Equation" r:id="rId5" imgW="119376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5805488"/>
                        <a:ext cx="270192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83568" y="522920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第二个人是远视眼，所需眼睛的光焦度为：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67384" y="2176632"/>
            <a:ext cx="3456384" cy="1655014"/>
            <a:chOff x="3923928" y="2466995"/>
            <a:chExt cx="4176464" cy="1950251"/>
          </a:xfrm>
        </p:grpSpPr>
        <p:pic>
          <p:nvPicPr>
            <p:cNvPr id="10" name="Picture 7" descr="Snap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466995"/>
              <a:ext cx="4176464" cy="1950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直接连接符 10"/>
            <p:cNvCxnSpPr/>
            <p:nvPr/>
          </p:nvCxnSpPr>
          <p:spPr>
            <a:xfrm flipH="1">
              <a:off x="4139952" y="3068960"/>
              <a:ext cx="1080120" cy="288032"/>
            </a:xfrm>
            <a:prstGeom prst="line">
              <a:avLst/>
            </a:prstGeom>
            <a:ln>
              <a:solidFill>
                <a:srgbClr val="F01664">
                  <a:alpha val="58824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 flipV="1">
              <a:off x="4139952" y="3356992"/>
              <a:ext cx="855712" cy="216024"/>
            </a:xfrm>
            <a:prstGeom prst="line">
              <a:avLst/>
            </a:prstGeom>
            <a:ln>
              <a:solidFill>
                <a:srgbClr val="F0166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515645" y="371703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解： 第一个人是近视眼，所需眼睛的光焦度为：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125467" y="2339193"/>
            <a:ext cx="3675761" cy="1173584"/>
            <a:chOff x="736600" y="5040709"/>
            <a:chExt cx="5538788" cy="1844675"/>
          </a:xfrm>
        </p:grpSpPr>
        <p:grpSp>
          <p:nvGrpSpPr>
            <p:cNvPr id="24" name="Group 33"/>
            <p:cNvGrpSpPr>
              <a:grpSpLocks/>
            </p:cNvGrpSpPr>
            <p:nvPr/>
          </p:nvGrpSpPr>
          <p:grpSpPr bwMode="auto">
            <a:xfrm>
              <a:off x="736600" y="5168878"/>
              <a:ext cx="5538788" cy="1658938"/>
              <a:chOff x="464" y="3120"/>
              <a:chExt cx="3489" cy="1045"/>
            </a:xfrm>
          </p:grpSpPr>
          <p:sp>
            <p:nvSpPr>
              <p:cNvPr id="36" name="Text Box 34"/>
              <p:cNvSpPr txBox="1">
                <a:spLocks noChangeArrowheads="1"/>
              </p:cNvSpPr>
              <p:nvPr/>
            </p:nvSpPr>
            <p:spPr bwMode="auto">
              <a:xfrm>
                <a:off x="990" y="3161"/>
                <a:ext cx="771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20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明视距离</a:t>
                </a:r>
              </a:p>
            </p:txBody>
          </p:sp>
          <p:sp>
            <p:nvSpPr>
              <p:cNvPr id="37" name="Arc 35"/>
              <p:cNvSpPr>
                <a:spLocks/>
              </p:cNvSpPr>
              <p:nvPr/>
            </p:nvSpPr>
            <p:spPr bwMode="auto">
              <a:xfrm rot="10929208">
                <a:off x="1989" y="3304"/>
                <a:ext cx="167" cy="727"/>
              </a:xfrm>
              <a:custGeom>
                <a:avLst/>
                <a:gdLst>
                  <a:gd name="G0" fmla="+- 0 0 0"/>
                  <a:gd name="G1" fmla="+- 19907 0 0"/>
                  <a:gd name="G2" fmla="+- 21600 0 0"/>
                  <a:gd name="T0" fmla="*/ 8384 w 21600"/>
                  <a:gd name="T1" fmla="*/ 0 h 40621"/>
                  <a:gd name="T2" fmla="*/ 6123 w 21600"/>
                  <a:gd name="T3" fmla="*/ 40621 h 40621"/>
                  <a:gd name="T4" fmla="*/ 0 w 21600"/>
                  <a:gd name="T5" fmla="*/ 19907 h 40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621" fill="none" extrusionOk="0">
                    <a:moveTo>
                      <a:pt x="8383" y="0"/>
                    </a:moveTo>
                    <a:cubicBezTo>
                      <a:pt x="16392" y="3373"/>
                      <a:pt x="21600" y="11217"/>
                      <a:pt x="21600" y="19907"/>
                    </a:cubicBezTo>
                    <a:cubicBezTo>
                      <a:pt x="21600" y="29478"/>
                      <a:pt x="15301" y="37907"/>
                      <a:pt x="6122" y="40620"/>
                    </a:cubicBezTo>
                  </a:path>
                  <a:path w="21600" h="40621" stroke="0" extrusionOk="0">
                    <a:moveTo>
                      <a:pt x="8383" y="0"/>
                    </a:moveTo>
                    <a:cubicBezTo>
                      <a:pt x="16392" y="3373"/>
                      <a:pt x="21600" y="11217"/>
                      <a:pt x="21600" y="19907"/>
                    </a:cubicBezTo>
                    <a:cubicBezTo>
                      <a:pt x="21600" y="29478"/>
                      <a:pt x="15301" y="37907"/>
                      <a:pt x="6122" y="40620"/>
                    </a:cubicBezTo>
                    <a:lnTo>
                      <a:pt x="0" y="199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1989" y="3120"/>
                <a:ext cx="249" cy="6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   </a:t>
                </a:r>
                <a:r>
                  <a:rPr lang="en-US" altLang="zh-CN" sz="1400" dirty="0"/>
                  <a:t>O</a:t>
                </a:r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auto">
              <a:xfrm>
                <a:off x="678" y="3682"/>
                <a:ext cx="6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38"/>
              <p:cNvSpPr>
                <a:spLocks noChangeShapeType="1"/>
              </p:cNvSpPr>
              <p:nvPr/>
            </p:nvSpPr>
            <p:spPr bwMode="auto">
              <a:xfrm>
                <a:off x="1989" y="3674"/>
                <a:ext cx="17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Arc 39"/>
              <p:cNvSpPr>
                <a:spLocks/>
              </p:cNvSpPr>
              <p:nvPr/>
            </p:nvSpPr>
            <p:spPr bwMode="auto">
              <a:xfrm rot="10670792" flipH="1">
                <a:off x="3215" y="3158"/>
                <a:ext cx="258" cy="1007"/>
              </a:xfrm>
              <a:custGeom>
                <a:avLst/>
                <a:gdLst>
                  <a:gd name="G0" fmla="+- 0 0 0"/>
                  <a:gd name="G1" fmla="+- 21422 0 0"/>
                  <a:gd name="G2" fmla="+- 21600 0 0"/>
                  <a:gd name="T0" fmla="*/ 2771 w 21600"/>
                  <a:gd name="T1" fmla="*/ 0 h 42992"/>
                  <a:gd name="T2" fmla="*/ 1134 w 21600"/>
                  <a:gd name="T3" fmla="*/ 42992 h 42992"/>
                  <a:gd name="T4" fmla="*/ 0 w 21600"/>
                  <a:gd name="T5" fmla="*/ 21422 h 42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992" fill="none" extrusionOk="0">
                    <a:moveTo>
                      <a:pt x="2770" y="0"/>
                    </a:moveTo>
                    <a:cubicBezTo>
                      <a:pt x="13539" y="1393"/>
                      <a:pt x="21600" y="10563"/>
                      <a:pt x="21600" y="21422"/>
                    </a:cubicBezTo>
                    <a:cubicBezTo>
                      <a:pt x="21600" y="32910"/>
                      <a:pt x="12606" y="42389"/>
                      <a:pt x="1134" y="42992"/>
                    </a:cubicBezTo>
                  </a:path>
                  <a:path w="21600" h="42992" stroke="0" extrusionOk="0">
                    <a:moveTo>
                      <a:pt x="2770" y="0"/>
                    </a:moveTo>
                    <a:cubicBezTo>
                      <a:pt x="13539" y="1393"/>
                      <a:pt x="21600" y="10563"/>
                      <a:pt x="21600" y="21422"/>
                    </a:cubicBezTo>
                    <a:cubicBezTo>
                      <a:pt x="21600" y="32910"/>
                      <a:pt x="12606" y="42389"/>
                      <a:pt x="1134" y="42992"/>
                    </a:cubicBezTo>
                    <a:lnTo>
                      <a:pt x="0" y="21422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Text Box 40"/>
              <p:cNvSpPr txBox="1">
                <a:spLocks noChangeArrowheads="1"/>
              </p:cNvSpPr>
              <p:nvPr/>
            </p:nvSpPr>
            <p:spPr bwMode="auto">
              <a:xfrm>
                <a:off x="3635" y="3334"/>
                <a:ext cx="318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 dirty="0"/>
                  <a:t>F</a:t>
                </a:r>
                <a:r>
                  <a:rPr lang="en-US" altLang="zh-CN" sz="1400" baseline="30000" dirty="0"/>
                  <a:t>‘</a:t>
                </a:r>
                <a:endParaRPr lang="en-US" altLang="zh-CN" sz="1400" dirty="0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V="1">
                <a:off x="479" y="3673"/>
                <a:ext cx="3456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Text Box 42"/>
              <p:cNvSpPr txBox="1">
                <a:spLocks noChangeArrowheads="1"/>
              </p:cNvSpPr>
              <p:nvPr/>
            </p:nvSpPr>
            <p:spPr bwMode="auto">
              <a:xfrm>
                <a:off x="464" y="3162"/>
                <a:ext cx="499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20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近点</a:t>
                </a:r>
              </a:p>
            </p:txBody>
          </p:sp>
        </p:grpSp>
        <p:grpSp>
          <p:nvGrpSpPr>
            <p:cNvPr id="25" name="Group 44"/>
            <p:cNvGrpSpPr>
              <a:grpSpLocks/>
            </p:cNvGrpSpPr>
            <p:nvPr/>
          </p:nvGrpSpPr>
          <p:grpSpPr bwMode="auto">
            <a:xfrm>
              <a:off x="1042988" y="5668937"/>
              <a:ext cx="4481512" cy="773113"/>
              <a:chOff x="657" y="3430"/>
              <a:chExt cx="2823" cy="487"/>
            </a:xfrm>
          </p:grpSpPr>
          <p:sp>
            <p:nvSpPr>
              <p:cNvPr id="28" name="Line 45"/>
              <p:cNvSpPr>
                <a:spLocks noChangeShapeType="1"/>
              </p:cNvSpPr>
              <p:nvPr/>
            </p:nvSpPr>
            <p:spPr bwMode="auto">
              <a:xfrm flipV="1">
                <a:off x="1292" y="3487"/>
                <a:ext cx="454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46"/>
              <p:cNvSpPr>
                <a:spLocks noChangeShapeType="1"/>
              </p:cNvSpPr>
              <p:nvPr/>
            </p:nvSpPr>
            <p:spPr bwMode="auto">
              <a:xfrm flipV="1">
                <a:off x="657" y="3480"/>
                <a:ext cx="1095" cy="17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47"/>
              <p:cNvSpPr>
                <a:spLocks noChangeShapeType="1"/>
              </p:cNvSpPr>
              <p:nvPr/>
            </p:nvSpPr>
            <p:spPr bwMode="auto">
              <a:xfrm flipV="1">
                <a:off x="1741" y="3433"/>
                <a:ext cx="273" cy="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48"/>
              <p:cNvSpPr>
                <a:spLocks noChangeShapeType="1"/>
              </p:cNvSpPr>
              <p:nvPr/>
            </p:nvSpPr>
            <p:spPr bwMode="auto">
              <a:xfrm>
                <a:off x="2018" y="3430"/>
                <a:ext cx="1462" cy="23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49"/>
              <p:cNvSpPr>
                <a:spLocks noChangeShapeType="1"/>
              </p:cNvSpPr>
              <p:nvPr/>
            </p:nvSpPr>
            <p:spPr bwMode="auto">
              <a:xfrm>
                <a:off x="1292" y="3681"/>
                <a:ext cx="454" cy="18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0"/>
              <p:cNvSpPr>
                <a:spLocks noChangeShapeType="1"/>
              </p:cNvSpPr>
              <p:nvPr/>
            </p:nvSpPr>
            <p:spPr bwMode="auto">
              <a:xfrm>
                <a:off x="657" y="3690"/>
                <a:ext cx="1089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51"/>
              <p:cNvSpPr>
                <a:spLocks noChangeShapeType="1"/>
              </p:cNvSpPr>
              <p:nvPr/>
            </p:nvSpPr>
            <p:spPr bwMode="auto">
              <a:xfrm>
                <a:off x="1746" y="3871"/>
                <a:ext cx="261" cy="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52"/>
              <p:cNvSpPr>
                <a:spLocks noChangeShapeType="1"/>
              </p:cNvSpPr>
              <p:nvPr/>
            </p:nvSpPr>
            <p:spPr bwMode="auto">
              <a:xfrm flipV="1">
                <a:off x="2018" y="3690"/>
                <a:ext cx="1452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>
              <a:off x="2771800" y="5040709"/>
              <a:ext cx="0" cy="18446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1498"/>
              </p:ext>
            </p:extLst>
          </p:nvPr>
        </p:nvGraphicFramePr>
        <p:xfrm>
          <a:off x="6437920" y="3901698"/>
          <a:ext cx="18954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0" name="Equation" r:id="rId8" imgW="838080" imgH="431640" progId="Equation.DSMT4">
                  <p:embed/>
                </p:oleObj>
              </mc:Choice>
              <mc:Fallback>
                <p:oleObj name="Equation" r:id="rId8" imgW="83808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920" y="3901698"/>
                        <a:ext cx="1895475" cy="976313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063835"/>
              </p:ext>
            </p:extLst>
          </p:nvPr>
        </p:nvGraphicFramePr>
        <p:xfrm>
          <a:off x="6211888" y="5399088"/>
          <a:ext cx="226853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1" name="Equation" r:id="rId10" imgW="1002960" imgH="444240" progId="Equation.DSMT4">
                  <p:embed/>
                </p:oleObj>
              </mc:Choice>
              <mc:Fallback>
                <p:oleObj name="Equation" r:id="rId10" imgW="1002960" imgH="4442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5399088"/>
                        <a:ext cx="2268537" cy="1004887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04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1124744"/>
            <a:ext cx="82804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例题：迎面而来的汽车的两个头灯其相距为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，问汽车在离多远时它们刚能为人眼所分辨？假定人眼瞳直径为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3mm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，光在空气中的波长为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0.5μm.</a:t>
            </a: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l-GR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2492896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解：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眼睛的极限分辨角为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373563"/>
              </p:ext>
            </p:extLst>
          </p:nvPr>
        </p:nvGraphicFramePr>
        <p:xfrm>
          <a:off x="1201738" y="3068638"/>
          <a:ext cx="66944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8" name="Equation" r:id="rId3" imgW="2958840" imgH="419040" progId="Equation.DSMT4">
                  <p:embed/>
                </p:oleObj>
              </mc:Choice>
              <mc:Fallback>
                <p:oleObj name="Equation" r:id="rId3" imgW="2958840" imgH="419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068638"/>
                        <a:ext cx="6694487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024972" y="4221088"/>
            <a:ext cx="7597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设汽车在离人眼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远时刚能被人眼所分辨，则两车灯对人眼所张的角为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413666"/>
              </p:ext>
            </p:extLst>
          </p:nvPr>
        </p:nvGraphicFramePr>
        <p:xfrm>
          <a:off x="3059832" y="4725144"/>
          <a:ext cx="36480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9" name="Equation" r:id="rId5" imgW="1612800" imgH="393480" progId="Equation.DSMT4">
                  <p:embed/>
                </p:oleObj>
              </mc:Choice>
              <mc:Fallback>
                <p:oleObj name="Equation" r:id="rId5" imgW="161280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725144"/>
                        <a:ext cx="364807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31640" y="58052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故：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650449"/>
              </p:ext>
            </p:extLst>
          </p:nvPr>
        </p:nvGraphicFramePr>
        <p:xfrm>
          <a:off x="3446463" y="5686425"/>
          <a:ext cx="24415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0" name="Equation" r:id="rId7" imgW="1079280" imgH="431640" progId="Equation.DSMT4">
                  <p:embed/>
                </p:oleObj>
              </mc:Choice>
              <mc:Fallback>
                <p:oleObj name="Equation" r:id="rId7" imgW="107928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5686425"/>
                        <a:ext cx="24415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40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6048672" cy="576064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、望远系统的放大率（开普勒望远镜为例）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3501008"/>
            <a:ext cx="73448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物体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在无限远处，同一目标对人眼和对仪器的张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角（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望远镜的物方视场角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），同为</a:t>
            </a:r>
            <a:r>
              <a:rPr lang="el-GR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通过望远镜之后，物体的像对人眼的张角即为系统的像方视场角</a:t>
            </a:r>
            <a:r>
              <a:rPr lang="el-GR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l-GR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望远镜的放大率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（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取决于系统的结构参数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745548"/>
              </p:ext>
            </p:extLst>
          </p:nvPr>
        </p:nvGraphicFramePr>
        <p:xfrm>
          <a:off x="2999333" y="5761881"/>
          <a:ext cx="34448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5" name="Equation" r:id="rId3" imgW="1562100" imgH="444500" progId="Equation.DSMT4">
                  <p:embed/>
                </p:oleObj>
              </mc:Choice>
              <mc:Fallback>
                <p:oleObj name="Equation" r:id="rId3" imgW="15621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333" y="5761881"/>
                        <a:ext cx="3444875" cy="979487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331327" y="974256"/>
            <a:ext cx="7057097" cy="2391021"/>
            <a:chOff x="1331327" y="974256"/>
            <a:chExt cx="7057097" cy="2391021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331327" y="1196752"/>
              <a:ext cx="6481033" cy="2168525"/>
              <a:chOff x="352" y="2796"/>
              <a:chExt cx="4323" cy="1496"/>
            </a:xfrm>
          </p:grpSpPr>
          <p:pic>
            <p:nvPicPr>
              <p:cNvPr id="6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1" y="2796"/>
                <a:ext cx="3564" cy="1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 Box 9"/>
              <p:cNvSpPr txBox="1">
                <a:spLocks noChangeArrowheads="1"/>
              </p:cNvSpPr>
              <p:nvPr/>
            </p:nvSpPr>
            <p:spPr bwMode="auto">
              <a:xfrm>
                <a:off x="352" y="3087"/>
                <a:ext cx="528" cy="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开普勒望远系统光路图</a:t>
                </a: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563888" y="1302788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(</a:t>
              </a:r>
              <a:r>
                <a:rPr lang="zh-CN" altLang="en-US" sz="1400" dirty="0" smtClean="0"/>
                <a:t>孔径光阑</a:t>
              </a:r>
              <a:r>
                <a:rPr lang="en-US" altLang="zh-CN" sz="1400" dirty="0" smtClean="0"/>
                <a:t>)</a:t>
              </a:r>
              <a:endParaRPr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88224" y="1196752"/>
              <a:ext cx="18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(</a:t>
              </a:r>
              <a:r>
                <a:rPr lang="zh-CN" altLang="en-US" sz="1400" dirty="0" smtClean="0"/>
                <a:t>焦距不得小于</a:t>
              </a:r>
              <a:r>
                <a:rPr lang="en-US" altLang="zh-CN" sz="1400" dirty="0" smtClean="0"/>
                <a:t>6mm)</a:t>
              </a:r>
              <a:endParaRPr lang="zh-CN" altLang="en-US" sz="1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95147" y="974256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(</a:t>
              </a:r>
              <a:r>
                <a:rPr lang="zh-CN" altLang="en-US" sz="1400" dirty="0" smtClean="0"/>
                <a:t>位于物镜像平面</a:t>
              </a:r>
              <a:r>
                <a:rPr lang="en-US" altLang="zh-CN" sz="1400" dirty="0" smtClean="0"/>
                <a:t>)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161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412776"/>
            <a:ext cx="7272808" cy="4817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spcAft>
                <a:spcPts val="1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4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 0</a:t>
            </a:r>
            <a:r>
              <a:rPr lang="zh-CN" altLang="en-US" sz="24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4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 0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物镜、目镜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都为正焦距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）时，如开普勒望远镜，则</a:t>
            </a:r>
            <a:r>
              <a:rPr lang="el-GR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，系统成倒立的像；当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4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&gt;0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物镜的焦距为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4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 0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目镜焦距为负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如伽利略望远镜，则放大率</a:t>
            </a:r>
            <a:r>
              <a:rPr lang="el-GR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&gt;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，系统成正立的像。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10000"/>
              </a:lnSpc>
              <a:spcAft>
                <a:spcPts val="1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确定，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f ′</a:t>
            </a:r>
            <a:r>
              <a:rPr lang="zh-CN" altLang="en-US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物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随视放大率增大而增大。若望远镜筒长度以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4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f ′</a:t>
            </a:r>
            <a:r>
              <a:rPr lang="zh-CN" altLang="en-US" sz="24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表示，则随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4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的增大，镜筒变长。当目镜所要求的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 ′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出瞳直径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确定时，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物镜的直径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随视 </a:t>
            </a:r>
            <a:r>
              <a:rPr lang="el-GR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增大而增大。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当目镜的类型确定，它所对应的像方视场角</a:t>
            </a:r>
            <a:r>
              <a:rPr lang="el-GR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l-GR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就一定，增大视放大率必然引起视场角</a:t>
            </a:r>
            <a:r>
              <a:rPr lang="el-GR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减小。因此，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视放大率总是和望远镜的视场角一起考虑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498540"/>
              </p:ext>
            </p:extLst>
          </p:nvPr>
        </p:nvGraphicFramePr>
        <p:xfrm>
          <a:off x="2627784" y="260648"/>
          <a:ext cx="34448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name="Equation" r:id="rId3" imgW="1562100" imgH="444500" progId="Equation.DSMT4">
                  <p:embed/>
                </p:oleObj>
              </mc:Choice>
              <mc:Fallback>
                <p:oleObj name="Equation" r:id="rId3" imgW="1562100" imgH="4445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60648"/>
                        <a:ext cx="3444875" cy="979487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62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9592" y="98072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若望远镜极限分辨角</a:t>
            </a:r>
            <a:r>
              <a:rPr lang="el-GR" altLang="zh-CN" sz="26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φ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，单位为 </a:t>
            </a:r>
            <a:r>
              <a:rPr lang="en-US" altLang="zh-CN" sz="26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s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,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人眼分辨极限为</a:t>
            </a:r>
            <a:r>
              <a:rPr lang="en-US" altLang="zh-CN" sz="26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60"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，则望远镜的极限分辨角满足：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251757"/>
              </p:ext>
            </p:extLst>
          </p:nvPr>
        </p:nvGraphicFramePr>
        <p:xfrm>
          <a:off x="3561011" y="1988840"/>
          <a:ext cx="14430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6" name="Equation" r:id="rId3" imgW="647640" imgH="215640" progId="Equation.DSMT4">
                  <p:embed/>
                </p:oleObj>
              </mc:Choice>
              <mc:Fallback>
                <p:oleObj name="Equation" r:id="rId3" imgW="647640" imgH="215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011" y="1988840"/>
                        <a:ext cx="14430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54457" y="2564904"/>
            <a:ext cx="592179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最小视放大率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(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对</a:t>
            </a:r>
            <a:r>
              <a:rPr lang="el-GR" altLang="zh-CN" sz="2600" i="1" dirty="0" smtClean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λ</a:t>
            </a:r>
            <a:r>
              <a:rPr lang="en-US" altLang="zh-CN" sz="26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=550nm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的光线而言）：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598055"/>
              </p:ext>
            </p:extLst>
          </p:nvPr>
        </p:nvGraphicFramePr>
        <p:xfrm>
          <a:off x="2411413" y="3860800"/>
          <a:ext cx="42481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7" name="Equation" r:id="rId5" imgW="1905000" imgH="419100" progId="Equation.DSMT4">
                  <p:embed/>
                </p:oleObj>
              </mc:Choice>
              <mc:Fallback>
                <p:oleObj name="Equation" r:id="rId5" imgW="1905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860800"/>
                        <a:ext cx="42481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83916"/>
              </p:ext>
            </p:extLst>
          </p:nvPr>
        </p:nvGraphicFramePr>
        <p:xfrm>
          <a:off x="2411760" y="3236019"/>
          <a:ext cx="29987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8" name="Equation" r:id="rId7" imgW="1346040" imgH="215640" progId="Equation.DSMT4">
                  <p:embed/>
                </p:oleObj>
              </mc:Choice>
              <mc:Fallback>
                <p:oleObj name="Equation" r:id="rId7" imgW="1346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236019"/>
                        <a:ext cx="29987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16216" y="321404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入瞳直径</a:t>
            </a:r>
          </a:p>
        </p:txBody>
      </p:sp>
      <p:sp>
        <p:nvSpPr>
          <p:cNvPr id="10" name="矩形 9"/>
          <p:cNvSpPr/>
          <p:nvPr/>
        </p:nvSpPr>
        <p:spPr>
          <a:xfrm>
            <a:off x="916362" y="4869160"/>
            <a:ext cx="79041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若要分辨角减小，视放大率应该增大，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说望远镜的视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放大率越大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，它的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精度就越高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166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774" y="993329"/>
            <a:ext cx="3888234" cy="56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望远镜系统的各种放大率：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440649"/>
              </p:ext>
            </p:extLst>
          </p:nvPr>
        </p:nvGraphicFramePr>
        <p:xfrm>
          <a:off x="2109461" y="1531749"/>
          <a:ext cx="254000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2" name="Equation" r:id="rId3" imgW="1282680" imgH="1523880" progId="Equation.DSMT4">
                  <p:embed/>
                </p:oleObj>
              </mc:Choice>
              <mc:Fallback>
                <p:oleObj name="Equation" r:id="rId3" imgW="128268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461" y="1531749"/>
                        <a:ext cx="2540000" cy="301625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075967"/>
              </p:ext>
            </p:extLst>
          </p:nvPr>
        </p:nvGraphicFramePr>
        <p:xfrm>
          <a:off x="5292080" y="1987765"/>
          <a:ext cx="2786137" cy="7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3" name="Equation" r:id="rId5" imgW="1562100" imgH="444500" progId="Equation.DSMT4">
                  <p:embed/>
                </p:oleObj>
              </mc:Choice>
              <mc:Fallback>
                <p:oleObj name="Equation" r:id="rId5" imgW="1562100" imgH="444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987765"/>
                        <a:ext cx="2786137" cy="792212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560" y="4797152"/>
            <a:ext cx="80010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各种放大率仅仅取决于望远镜系统的结构参数，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与物体的具体位置无关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。利用这个结论，</a:t>
            </a:r>
            <a:r>
              <a:rPr lang="zh-CN" altLang="en-US" sz="2400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可在望远镜前任意位置放置一物体，测量其垂直放大率，它的倒数就是该望系统的视放大率。</a:t>
            </a: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21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332655"/>
            <a:ext cx="2736304" cy="504057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3.4.2 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望远镜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物镜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1124744"/>
            <a:ext cx="8640960" cy="5544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、物镜的光学特性：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焦距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400" baseline="-25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相对孔径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'</a:t>
            </a:r>
            <a:r>
              <a:rPr lang="zh-CN" altLang="en-US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视场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l-GR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、焦距 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400" baseline="-25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：和视放大率 </a:t>
            </a:r>
            <a:r>
              <a:rPr lang="el-GR" altLang="zh-CN" sz="2400" i="1" dirty="0" smtClean="0">
                <a:solidFill>
                  <a:srgbClr val="0066CC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Γ</a:t>
            </a: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有关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000"/>
              </a:spcBef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、相对孔径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代表物镜的光学特性（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不直接用光束</a:t>
            </a:r>
            <a:r>
              <a:rPr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口径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），近似等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于光束的孔径角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4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越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大，像差越大。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2000"/>
              </a:spcBef>
              <a:buFont typeface="Arial" panose="020B0604020202020204" pitchFamily="34" charset="0"/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、视场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l-GR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：系统所要求的物镜，也就是</a:t>
            </a:r>
            <a:r>
              <a:rPr lang="zh-CN" altLang="en-US" sz="2400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物镜的视场</a:t>
            </a:r>
            <a:endParaRPr lang="en-US" altLang="zh-CN" sz="2400" dirty="0" smtClean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一般望远镜的视场都不大，通常不超过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400" baseline="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~15</a:t>
            </a:r>
            <a:r>
              <a:rPr lang="en-US" altLang="zh-CN" sz="2400" baseline="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endParaRPr lang="zh-CN" altLang="en-US" sz="2400" baseline="30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、减小像差的方法：折射式望远物镜，反射式望远物镜，折反式望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远物镜。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156632"/>
              </p:ext>
            </p:extLst>
          </p:nvPr>
        </p:nvGraphicFramePr>
        <p:xfrm>
          <a:off x="3203848" y="1980253"/>
          <a:ext cx="17049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0" name="Equation" r:id="rId3" imgW="672808" imgH="241195" progId="Equation.DSMT4">
                  <p:embed/>
                </p:oleObj>
              </mc:Choice>
              <mc:Fallback>
                <p:oleObj name="Equation" r:id="rId3" imgW="67280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980253"/>
                        <a:ext cx="1704975" cy="611188"/>
                      </a:xfrm>
                      <a:prstGeom prst="rect">
                        <a:avLst/>
                      </a:prstGeom>
                      <a:solidFill>
                        <a:srgbClr val="00FFCC">
                          <a:alpha val="71000"/>
                        </a:srgb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755219"/>
              </p:ext>
            </p:extLst>
          </p:nvPr>
        </p:nvGraphicFramePr>
        <p:xfrm>
          <a:off x="2915816" y="3665949"/>
          <a:ext cx="1728192" cy="439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1" name="Equation" r:id="rId5" imgW="647419" imgH="165028" progId="Equation.DSMT4">
                  <p:embed/>
                </p:oleObj>
              </mc:Choice>
              <mc:Fallback>
                <p:oleObj name="Equation" r:id="rId5" imgW="647419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665949"/>
                        <a:ext cx="1728192" cy="439927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793850"/>
              </p:ext>
            </p:extLst>
          </p:nvPr>
        </p:nvGraphicFramePr>
        <p:xfrm>
          <a:off x="2699792" y="4736908"/>
          <a:ext cx="28082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2" name="Equation" r:id="rId7" imgW="1053643" imgH="177723" progId="Equation.DSMT4">
                  <p:embed/>
                </p:oleObj>
              </mc:Choice>
              <mc:Fallback>
                <p:oleObj name="Equation" r:id="rId7" imgW="1053643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736908"/>
                        <a:ext cx="28082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08079" y="364421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入瞳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D′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出瞳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669862"/>
              </p:ext>
            </p:extLst>
          </p:nvPr>
        </p:nvGraphicFramePr>
        <p:xfrm>
          <a:off x="4930191" y="94939"/>
          <a:ext cx="34448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" name="Equation" r:id="rId9" imgW="1562100" imgH="444500" progId="Equation.DSMT4">
                  <p:embed/>
                </p:oleObj>
              </mc:Choice>
              <mc:Fallback>
                <p:oleObj name="Equation" r:id="rId9" imgW="1562100" imgH="4445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191" y="94939"/>
                        <a:ext cx="3444875" cy="979487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8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72803" y="333375"/>
            <a:ext cx="3411165" cy="57534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3.4.3 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望远镜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目镜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1124744"/>
            <a:ext cx="78488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、作用：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相当于放大镜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把物镜所成的像放大后</a:t>
            </a:r>
            <a:r>
              <a:rPr lang="zh-CN" altLang="en-US" sz="2400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成像</a:t>
            </a:r>
            <a:endParaRPr lang="en-US" altLang="zh-CN" sz="2400" dirty="0" smtClean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在</a:t>
            </a:r>
            <a:r>
              <a:rPr lang="zh-CN" altLang="en-US" sz="2400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人眼的远点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，以便进行观察。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对于正常人眼睛，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远点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在无限远处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要求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物镜所成的像平面应与目镜的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物方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焦平面重合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818407" y="2348880"/>
            <a:ext cx="74980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、目镜的光学特性：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像方视场角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l-GR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 '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相对出瞳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</a:t>
            </a:r>
            <a:endParaRPr lang="en-US" altLang="zh-CN" sz="24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i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l′</a:t>
            </a:r>
            <a:r>
              <a:rPr lang="en-US" altLang="zh-CN" sz="2400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2400" baseline="-25000" dirty="0" smtClean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工作距离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i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5" y="3356992"/>
            <a:ext cx="71287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像方视场角：一般的视场为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40°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50°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，广角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0000FF"/>
              </a:buClr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镜为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80°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，特广角为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90°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以上。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475656" y="436510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当目镜的视场一定时，增大望远镜的视放大率必然要减小系统的视场。如表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所示。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99832"/>
              </p:ext>
            </p:extLst>
          </p:nvPr>
        </p:nvGraphicFramePr>
        <p:xfrm>
          <a:off x="1475656" y="5445224"/>
          <a:ext cx="6624738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视放大率</a:t>
                      </a:r>
                      <a:r>
                        <a:rPr lang="el-GR" altLang="zh-CN" sz="1800" dirty="0" smtClean="0">
                          <a:solidFill>
                            <a:srgbClr val="0066CC"/>
                          </a:solidFill>
                          <a:latin typeface="Times New Roman" panose="02020603050405020304" pitchFamily="18" charset="0"/>
                          <a:ea typeface="黑体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6×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8×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10×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20×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视场角</a:t>
                      </a:r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l-GR" altLang="zh-CN" sz="1800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ω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4.8°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2.4°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5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15169" y="1052736"/>
            <a:ext cx="8001000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相对出瞳距离</a:t>
            </a:r>
            <a:r>
              <a:rPr lang="en-US" altLang="zh-CN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l′</a:t>
            </a:r>
            <a:r>
              <a:rPr lang="en-US" altLang="zh-CN" sz="2400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14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endParaRPr lang="en-US" altLang="zh-CN" sz="1400" baseline="-25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00">
              <a:buClr>
                <a:srgbClr val="0000FF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目镜的出瞳距离</a:t>
            </a:r>
            <a:r>
              <a:rPr lang="en-US" altLang="zh-CN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l′</a:t>
            </a:r>
            <a:r>
              <a:rPr lang="en-US" altLang="zh-CN" sz="2400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指的是目镜后一面顶点到出瞳的距离。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00">
              <a:buClr>
                <a:srgbClr val="0000FF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目镜的出瞳距离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l′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和目镜焦距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14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的比值称为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相对出瞳距离</a:t>
            </a:r>
            <a:r>
              <a:rPr lang="en-US" altLang="zh-CN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l′</a:t>
            </a:r>
            <a:r>
              <a:rPr lang="en-US" altLang="zh-CN" sz="2400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′</a:t>
            </a:r>
            <a:r>
              <a:rPr lang="zh-CN" altLang="en-US" sz="14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77100" indent="0">
              <a:buClr>
                <a:srgbClr val="0000FF"/>
              </a:buClr>
              <a:buSzPct val="50000"/>
              <a:buFont typeface="Arial" panose="020B0604020202020204" pitchFamily="34" charset="0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619672" y="3356993"/>
            <a:ext cx="5903912" cy="3236913"/>
            <a:chOff x="1111" y="2097"/>
            <a:chExt cx="3719" cy="2039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097"/>
              <a:ext cx="3719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154" y="3884"/>
              <a:ext cx="14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望远镜目镜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5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5242</TotalTime>
  <Words>2183</Words>
  <Application>Microsoft Office PowerPoint</Application>
  <PresentationFormat>全屏显示(4:3)</PresentationFormat>
  <Paragraphs>199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黑体</vt:lpstr>
      <vt:lpstr>宋体</vt:lpstr>
      <vt:lpstr>Arial</vt:lpstr>
      <vt:lpstr>Calibri</vt:lpstr>
      <vt:lpstr>Tahoma</vt:lpstr>
      <vt:lpstr>Times New Roman</vt:lpstr>
      <vt:lpstr>Verdana</vt:lpstr>
      <vt:lpstr>Wingdings</vt:lpstr>
      <vt:lpstr>Office 主题​​</vt:lpstr>
      <vt:lpstr>Equation</vt:lpstr>
      <vt:lpstr>PowerPoint 演示文稿</vt:lpstr>
      <vt:lpstr>PowerPoint 演示文稿</vt:lpstr>
      <vt:lpstr>2、望远系统的放大率（开普勒望远镜为例）</vt:lpstr>
      <vt:lpstr>PowerPoint 演示文稿</vt:lpstr>
      <vt:lpstr>PowerPoint 演示文稿</vt:lpstr>
      <vt:lpstr>PowerPoint 演示文稿</vt:lpstr>
      <vt:lpstr>3.4.2 望远镜物镜</vt:lpstr>
      <vt:lpstr>3.4.3 望远镜目镜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（3）凯涅尔目镜：将接目镜改为双胶合镜组合而成。</vt:lpstr>
      <vt:lpstr>（5）无畸变目镜：由朝向物镜的三胶合镜组和朝向眼睛的 单正透镜组成。</vt:lpstr>
      <vt:lpstr>（7）特广角目镜：</vt:lpstr>
      <vt:lpstr>3.4.4 望远系统外形尺寸的计算</vt:lpstr>
      <vt:lpstr>PowerPoint 演示文稿</vt:lpstr>
      <vt:lpstr>3.5  摄影系统</vt:lpstr>
      <vt:lpstr>2、焦距 fˊ</vt:lpstr>
      <vt:lpstr>（2）像面照度</vt:lpstr>
      <vt:lpstr>二、摄影物镜的景深</vt:lpstr>
      <vt:lpstr>三、线性成像物镜</vt:lpstr>
      <vt:lpstr>1、扫描方式</vt:lpstr>
      <vt:lpstr>2、 f·θ透镜的性质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工程光学</dc:title>
  <dc:creator>User</dc:creator>
  <cp:lastModifiedBy>User</cp:lastModifiedBy>
  <cp:revision>622</cp:revision>
  <dcterms:created xsi:type="dcterms:W3CDTF">2018-03-08T09:28:49Z</dcterms:created>
  <dcterms:modified xsi:type="dcterms:W3CDTF">2022-04-25T04:17:58Z</dcterms:modified>
</cp:coreProperties>
</file>