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9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36" r:id="rId11"/>
    <p:sldId id="337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2" r:id="rId28"/>
    <p:sldId id="324" r:id="rId29"/>
    <p:sldId id="325" r:id="rId30"/>
    <p:sldId id="326" r:id="rId31"/>
    <p:sldId id="327" r:id="rId32"/>
    <p:sldId id="328" r:id="rId33"/>
    <p:sldId id="329" r:id="rId34"/>
    <p:sldId id="338" r:id="rId35"/>
    <p:sldId id="330" r:id="rId36"/>
    <p:sldId id="331" r:id="rId37"/>
    <p:sldId id="332" r:id="rId38"/>
    <p:sldId id="339" r:id="rId39"/>
    <p:sldId id="334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0FF7"/>
    <a:srgbClr val="0066FF"/>
    <a:srgbClr val="FFFF6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89756" autoAdjust="0"/>
  </p:normalViewPr>
  <p:slideViewPr>
    <p:cSldViewPr>
      <p:cViewPr varScale="1">
        <p:scale>
          <a:sx n="103" d="100"/>
          <a:sy n="103" d="100"/>
        </p:scale>
        <p:origin x="82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654397-A8B5-4479-BD9F-2BE7B527D197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5C69921-096A-48A9-88B4-904842B24F32}">
      <dgm:prSet phldrT="[文本]" custT="1"/>
      <dgm:spPr/>
      <dgm:t>
        <a:bodyPr/>
        <a:lstStyle/>
        <a:p>
          <a:r>
            <a:rPr kumimoji="1" lang="en-US" altLang="zh-CN" sz="2400" b="0" i="0" u="none" strike="noStrike" cap="none" spc="0" normalizeH="0" baseline="0" noProof="0" dirty="0" smtClean="0">
              <a:ln/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rPr>
            <a:t>2.1 </a:t>
          </a:r>
          <a:r>
            <a:rPr kumimoji="1" lang="zh-CN" altLang="en-US" sz="2400" b="0" i="0" u="none" strike="noStrike" cap="none" spc="0" normalizeH="0" baseline="0" noProof="0" dirty="0" smtClean="0">
              <a:ln/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rPr>
            <a:t>理想光学系统的基本特征、基点和基面</a:t>
          </a:r>
          <a:endParaRPr lang="zh-CN" altLang="en-US" sz="2400" b="0" dirty="0">
            <a:latin typeface="微软雅黑" pitchFamily="34" charset="-122"/>
            <a:ea typeface="微软雅黑" pitchFamily="34" charset="-122"/>
          </a:endParaRPr>
        </a:p>
      </dgm:t>
    </dgm:pt>
    <dgm:pt modelId="{B202A5B7-8227-49F6-80C0-A5888CDC0DC4}" type="parTrans" cxnId="{024EDD63-72A1-4453-8479-6EB151E0D91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3D5FB39-FE74-4CA9-8815-DFFA2519DCA4}" type="sibTrans" cxnId="{024EDD63-72A1-4453-8479-6EB151E0D91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9088900-A63F-4BE7-BCBA-B44705B48F8D}">
      <dgm:prSet phldrT="[文本]" custT="1"/>
      <dgm:spPr/>
      <dgm:t>
        <a:bodyPr/>
        <a:lstStyle/>
        <a:p>
          <a:r>
            <a:rPr kumimoji="1" lang="en-US" altLang="zh-CN" sz="2400" b="0" i="0" u="none" strike="noStrike" cap="none" spc="0" normalizeH="0" baseline="0" dirty="0" smtClean="0">
              <a:ln/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rPr>
            <a:t>2.5 </a:t>
          </a:r>
          <a:r>
            <a:rPr kumimoji="1" lang="zh-CN" altLang="en-US" sz="2400" b="0" i="0" u="none" strike="noStrike" cap="none" spc="0" normalizeH="0" baseline="0" dirty="0" smtClean="0">
              <a:ln/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rPr>
            <a:t>球面与球面系统的基点和基面</a:t>
          </a:r>
          <a:endParaRPr kumimoji="1" lang="zh-CN" altLang="en-US" sz="2400" b="0" i="0" u="none" strike="noStrike" cap="none" spc="0" normalizeH="0" baseline="0" dirty="0">
            <a:ln/>
            <a:effectLst/>
            <a:uLnTx/>
            <a:uFillTx/>
            <a:latin typeface="微软雅黑" pitchFamily="34" charset="-122"/>
            <a:ea typeface="微软雅黑" pitchFamily="34" charset="-122"/>
            <a:cs typeface="+mj-cs"/>
          </a:endParaRPr>
        </a:p>
      </dgm:t>
    </dgm:pt>
    <dgm:pt modelId="{A22F247E-429D-4D8A-92B7-31F3F8A4760B}" type="parTrans" cxnId="{83A6D531-3A39-4B30-B2A6-F33CCD0219C2}">
      <dgm:prSet/>
      <dgm:spPr/>
      <dgm:t>
        <a:bodyPr/>
        <a:lstStyle/>
        <a:p>
          <a:endParaRPr lang="zh-CN" altLang="en-US"/>
        </a:p>
      </dgm:t>
    </dgm:pt>
    <dgm:pt modelId="{DC460F6B-A63C-442B-846A-E7900235352F}" type="sibTrans" cxnId="{83A6D531-3A39-4B30-B2A6-F33CCD0219C2}">
      <dgm:prSet/>
      <dgm:spPr/>
      <dgm:t>
        <a:bodyPr/>
        <a:lstStyle/>
        <a:p>
          <a:endParaRPr lang="zh-CN" altLang="en-US"/>
        </a:p>
      </dgm:t>
    </dgm:pt>
    <dgm:pt modelId="{FC940625-7F8A-4750-A3AD-62B6C3DB41D5}">
      <dgm:prSet phldrT="[文本]" custT="1"/>
      <dgm:spPr/>
      <dgm:t>
        <a:bodyPr/>
        <a:lstStyle/>
        <a:p>
          <a:r>
            <a:rPr kumimoji="1" lang="en-US" altLang="zh-CN" sz="2400" b="0" i="0" u="none" strike="noStrike" cap="none" spc="0" normalizeH="0" baseline="0" dirty="0" smtClean="0">
              <a:ln/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rPr>
            <a:t>2.4 </a:t>
          </a:r>
          <a:r>
            <a:rPr kumimoji="1" lang="zh-CN" altLang="en-US" sz="2400" b="0" i="0" u="none" strike="noStrike" cap="none" spc="0" normalizeH="0" baseline="0" dirty="0" smtClean="0">
              <a:ln/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rPr>
            <a:t>理想光学系统的组合</a:t>
          </a:r>
          <a:endParaRPr kumimoji="1" lang="zh-CN" altLang="en-US" sz="2400" b="0" i="0" u="none" strike="noStrike" cap="none" spc="0" normalizeH="0" baseline="0" dirty="0">
            <a:ln/>
            <a:effectLst/>
            <a:uLnTx/>
            <a:uFillTx/>
            <a:latin typeface="微软雅黑" pitchFamily="34" charset="-122"/>
            <a:ea typeface="微软雅黑" pitchFamily="34" charset="-122"/>
            <a:cs typeface="+mj-cs"/>
          </a:endParaRPr>
        </a:p>
      </dgm:t>
    </dgm:pt>
    <dgm:pt modelId="{36558773-AC85-40D2-8D29-B48F95F79A30}" type="parTrans" cxnId="{96E7B73D-3A53-4EC6-8961-B1999612B025}">
      <dgm:prSet/>
      <dgm:spPr/>
      <dgm:t>
        <a:bodyPr/>
        <a:lstStyle/>
        <a:p>
          <a:endParaRPr lang="zh-CN" altLang="en-US"/>
        </a:p>
      </dgm:t>
    </dgm:pt>
    <dgm:pt modelId="{3447A121-6381-4475-BEF9-BEAE1BD369DF}" type="sibTrans" cxnId="{96E7B73D-3A53-4EC6-8961-B1999612B025}">
      <dgm:prSet/>
      <dgm:spPr/>
      <dgm:t>
        <a:bodyPr/>
        <a:lstStyle/>
        <a:p>
          <a:endParaRPr lang="zh-CN" altLang="en-US"/>
        </a:p>
      </dgm:t>
    </dgm:pt>
    <dgm:pt modelId="{D2D9E61D-D033-4A6F-AE10-F40A66804FB4}">
      <dgm:prSet phldrT="[文本]" custT="1"/>
      <dgm:spPr/>
      <dgm:t>
        <a:bodyPr/>
        <a:lstStyle/>
        <a:p>
          <a:r>
            <a:rPr kumimoji="1" lang="en-US" altLang="zh-CN" sz="2400" b="0" i="0" u="none" strike="noStrike" cap="none" spc="0" normalizeH="0" baseline="0" noProof="0" dirty="0" smtClean="0">
              <a:ln/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rPr>
            <a:t>2.3 </a:t>
          </a:r>
          <a:r>
            <a:rPr kumimoji="1" lang="zh-CN" altLang="en-US" sz="2400" b="0" i="0" u="none" strike="noStrike" cap="none" spc="0" normalizeH="0" baseline="0" noProof="0" dirty="0" smtClean="0">
              <a:ln/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rPr>
            <a:t>理想光学系统的放大率</a:t>
          </a:r>
          <a:endParaRPr kumimoji="1" lang="zh-CN" altLang="en-US" sz="2400" b="0" i="0" u="none" strike="noStrike" cap="none" spc="0" normalizeH="0" baseline="0" dirty="0">
            <a:ln/>
            <a:effectLst/>
            <a:uLnTx/>
            <a:uFillTx/>
            <a:latin typeface="微软雅黑" pitchFamily="34" charset="-122"/>
            <a:ea typeface="微软雅黑" pitchFamily="34" charset="-122"/>
            <a:cs typeface="+mj-cs"/>
          </a:endParaRPr>
        </a:p>
      </dgm:t>
    </dgm:pt>
    <dgm:pt modelId="{D388CF14-0006-4043-8596-B0AD7EF846C5}" type="parTrans" cxnId="{A3B59F80-65D9-483A-8148-82EF440318D5}">
      <dgm:prSet/>
      <dgm:spPr/>
      <dgm:t>
        <a:bodyPr/>
        <a:lstStyle/>
        <a:p>
          <a:endParaRPr lang="zh-CN" altLang="en-US"/>
        </a:p>
      </dgm:t>
    </dgm:pt>
    <dgm:pt modelId="{DE9617F0-FFAE-434F-9F06-8E9F8EEA3FAC}" type="sibTrans" cxnId="{A3B59F80-65D9-483A-8148-82EF440318D5}">
      <dgm:prSet/>
      <dgm:spPr/>
      <dgm:t>
        <a:bodyPr/>
        <a:lstStyle/>
        <a:p>
          <a:endParaRPr lang="zh-CN" altLang="en-US"/>
        </a:p>
      </dgm:t>
    </dgm:pt>
    <dgm:pt modelId="{2BB7F087-A6FA-450F-96C4-470BCF41A077}">
      <dgm:prSet phldrT="[文本]" custT="1"/>
      <dgm:spPr/>
      <dgm:t>
        <a:bodyPr/>
        <a:lstStyle/>
        <a:p>
          <a:r>
            <a:rPr kumimoji="1" lang="en-US" altLang="zh-CN" sz="2400" b="0" i="0" u="none" strike="noStrike" cap="none" spc="0" normalizeH="0" baseline="0" noProof="0" dirty="0" smtClean="0">
              <a:ln/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rPr>
            <a:t>2.2 </a:t>
          </a:r>
          <a:r>
            <a:rPr kumimoji="1" lang="zh-CN" altLang="en-US" sz="2400" b="0" i="0" u="none" strike="noStrike" cap="none" spc="0" normalizeH="0" baseline="0" noProof="0" dirty="0" smtClean="0">
              <a:ln/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rPr>
            <a:t>理想光学系统的物像关系</a:t>
          </a:r>
          <a:endParaRPr kumimoji="1" lang="zh-CN" altLang="en-US" sz="2400" b="0" i="0" u="none" strike="noStrike" cap="none" spc="0" normalizeH="0" baseline="0" dirty="0">
            <a:ln/>
            <a:effectLst/>
            <a:uLnTx/>
            <a:uFillTx/>
            <a:latin typeface="微软雅黑" pitchFamily="34" charset="-122"/>
            <a:ea typeface="微软雅黑" pitchFamily="34" charset="-122"/>
            <a:cs typeface="+mj-cs"/>
          </a:endParaRPr>
        </a:p>
      </dgm:t>
    </dgm:pt>
    <dgm:pt modelId="{C7C1FABE-4A9D-4B94-8A6F-E834B08F3001}" type="parTrans" cxnId="{BAE9463B-36CE-462B-A00E-AF9C4C6FB8CE}">
      <dgm:prSet/>
      <dgm:spPr/>
      <dgm:t>
        <a:bodyPr/>
        <a:lstStyle/>
        <a:p>
          <a:endParaRPr lang="zh-CN" altLang="en-US"/>
        </a:p>
      </dgm:t>
    </dgm:pt>
    <dgm:pt modelId="{40E5AD8B-66B9-4A13-86CF-FCFD545B4D5A}" type="sibTrans" cxnId="{BAE9463B-36CE-462B-A00E-AF9C4C6FB8CE}">
      <dgm:prSet/>
      <dgm:spPr/>
      <dgm:t>
        <a:bodyPr/>
        <a:lstStyle/>
        <a:p>
          <a:endParaRPr lang="zh-CN" altLang="en-US"/>
        </a:p>
      </dgm:t>
    </dgm:pt>
    <dgm:pt modelId="{465BD53F-9D3D-4FAA-B083-78A924005AF5}">
      <dgm:prSet phldrT="[文本]" custT="1"/>
      <dgm:spPr/>
      <dgm:t>
        <a:bodyPr/>
        <a:lstStyle/>
        <a:p>
          <a:r>
            <a:rPr kumimoji="1" lang="en-US" altLang="zh-CN" sz="2400" b="0" i="0" u="none" strike="noStrike" cap="none" spc="0" normalizeH="0" baseline="0" dirty="0" smtClean="0">
              <a:ln/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rPr>
            <a:t>2.7 </a:t>
          </a:r>
          <a:r>
            <a:rPr kumimoji="1" lang="zh-CN" altLang="en-US" sz="2400" b="0" i="0" u="none" strike="noStrike" cap="none" spc="0" normalizeH="0" baseline="0" dirty="0" smtClean="0">
              <a:ln/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rPr>
            <a:t>实际光学系统中的光束限制</a:t>
          </a:r>
          <a:endParaRPr kumimoji="1" lang="zh-CN" altLang="en-US" sz="2400" b="0" i="0" u="none" strike="noStrike" cap="none" spc="0" normalizeH="0" baseline="0" dirty="0">
            <a:ln/>
            <a:effectLst/>
            <a:uLnTx/>
            <a:uFillTx/>
            <a:latin typeface="微软雅黑" pitchFamily="34" charset="-122"/>
            <a:ea typeface="微软雅黑" pitchFamily="34" charset="-122"/>
            <a:cs typeface="+mj-cs"/>
          </a:endParaRPr>
        </a:p>
      </dgm:t>
    </dgm:pt>
    <dgm:pt modelId="{E74105DA-532E-42B6-9197-2C5AA7F7D37D}" type="parTrans" cxnId="{B32179BE-6770-43B9-90CE-4CEACE43ABEC}">
      <dgm:prSet/>
      <dgm:spPr/>
      <dgm:t>
        <a:bodyPr/>
        <a:lstStyle/>
        <a:p>
          <a:endParaRPr lang="zh-CN" altLang="en-US"/>
        </a:p>
      </dgm:t>
    </dgm:pt>
    <dgm:pt modelId="{861A36C6-3CA9-4CAC-AE95-2941AEB15500}" type="sibTrans" cxnId="{B32179BE-6770-43B9-90CE-4CEACE43ABEC}">
      <dgm:prSet/>
      <dgm:spPr/>
      <dgm:t>
        <a:bodyPr/>
        <a:lstStyle/>
        <a:p>
          <a:endParaRPr lang="zh-CN" altLang="en-US"/>
        </a:p>
      </dgm:t>
    </dgm:pt>
    <dgm:pt modelId="{2D64A44C-5F42-48E2-A40B-7A27A5BE31BB}">
      <dgm:prSet phldrT="[文本]" custT="1"/>
      <dgm:spPr/>
      <dgm:t>
        <a:bodyPr/>
        <a:lstStyle/>
        <a:p>
          <a:r>
            <a:rPr kumimoji="1" lang="en-US" altLang="zh-CN" sz="2400" b="0" i="0" u="none" strike="noStrike" cap="none" spc="0" normalizeH="0" baseline="0" dirty="0" smtClean="0">
              <a:ln/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rPr>
            <a:t>2.8 </a:t>
          </a:r>
          <a:r>
            <a:rPr kumimoji="1" lang="zh-CN" altLang="en-US" sz="2400" b="0" i="0" u="none" strike="noStrike" cap="none" spc="0" normalizeH="0" baseline="0" dirty="0" smtClean="0">
              <a:ln/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rPr>
            <a:t>像差</a:t>
          </a:r>
          <a:endParaRPr kumimoji="1" lang="zh-CN" altLang="en-US" sz="2400" b="0" i="0" u="none" strike="noStrike" cap="none" spc="0" normalizeH="0" baseline="0" dirty="0">
            <a:ln/>
            <a:effectLst/>
            <a:uLnTx/>
            <a:uFillTx/>
            <a:latin typeface="微软雅黑" pitchFamily="34" charset="-122"/>
            <a:ea typeface="微软雅黑" pitchFamily="34" charset="-122"/>
            <a:cs typeface="+mj-cs"/>
          </a:endParaRPr>
        </a:p>
      </dgm:t>
    </dgm:pt>
    <dgm:pt modelId="{5C083269-36FD-4AC6-8E41-751CA19B4D4C}" type="parTrans" cxnId="{BAF25FF9-EB14-41C9-9A70-1DCAA8B0D88E}">
      <dgm:prSet/>
      <dgm:spPr/>
      <dgm:t>
        <a:bodyPr/>
        <a:lstStyle/>
        <a:p>
          <a:endParaRPr lang="zh-CN" altLang="en-US"/>
        </a:p>
      </dgm:t>
    </dgm:pt>
    <dgm:pt modelId="{B2EB47BF-D025-45CE-98DE-3BF622AA7E9C}" type="sibTrans" cxnId="{BAF25FF9-EB14-41C9-9A70-1DCAA8B0D88E}">
      <dgm:prSet/>
      <dgm:spPr/>
      <dgm:t>
        <a:bodyPr/>
        <a:lstStyle/>
        <a:p>
          <a:endParaRPr lang="zh-CN" altLang="en-US"/>
        </a:p>
      </dgm:t>
    </dgm:pt>
    <dgm:pt modelId="{6BD6CD01-105D-44DB-A1F4-A024629FFAD2}" type="pres">
      <dgm:prSet presAssocID="{E5654397-A8B5-4479-BD9F-2BE7B527D19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C7F99B-93AD-4753-8D40-F640CEB08A91}" type="pres">
      <dgm:prSet presAssocID="{E5C69921-096A-48A9-88B4-904842B24F32}" presName="parentLin" presStyleCnt="0"/>
      <dgm:spPr/>
      <dgm:t>
        <a:bodyPr/>
        <a:lstStyle/>
        <a:p>
          <a:endParaRPr lang="zh-CN" altLang="en-US"/>
        </a:p>
      </dgm:t>
    </dgm:pt>
    <dgm:pt modelId="{D51D2F8D-0688-41CC-B3B3-6C7F6FA152D6}" type="pres">
      <dgm:prSet presAssocID="{E5C69921-096A-48A9-88B4-904842B24F32}" presName="parentLeftMargin" presStyleLbl="node1" presStyleIdx="0" presStyleCnt="7"/>
      <dgm:spPr/>
      <dgm:t>
        <a:bodyPr/>
        <a:lstStyle/>
        <a:p>
          <a:endParaRPr lang="zh-CN" altLang="en-US"/>
        </a:p>
      </dgm:t>
    </dgm:pt>
    <dgm:pt modelId="{0A616909-4263-4FE1-AA78-49C52392E9A4}" type="pres">
      <dgm:prSet presAssocID="{E5C69921-096A-48A9-88B4-904842B24F32}" presName="parentText" presStyleLbl="node1" presStyleIdx="0" presStyleCnt="7" custScaleX="13698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1C8DAC-F7D3-4E8B-932B-AD3628BF00C2}" type="pres">
      <dgm:prSet presAssocID="{E5C69921-096A-48A9-88B4-904842B24F32}" presName="negativeSpace" presStyleCnt="0"/>
      <dgm:spPr/>
      <dgm:t>
        <a:bodyPr/>
        <a:lstStyle/>
        <a:p>
          <a:endParaRPr lang="zh-CN" altLang="en-US"/>
        </a:p>
      </dgm:t>
    </dgm:pt>
    <dgm:pt modelId="{904F710C-D8A0-4F69-B4D2-0A2F37EBC483}" type="pres">
      <dgm:prSet presAssocID="{E5C69921-096A-48A9-88B4-904842B24F32}" presName="childText" presStyleLbl="conFgAcc1" presStyleIdx="0" presStyleCnt="7" custLinFactY="-9280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1676BE-DEFF-432B-851F-7BC0186A58CE}" type="pres">
      <dgm:prSet presAssocID="{D3D5FB39-FE74-4CA9-8815-DFFA2519DCA4}" presName="spaceBetweenRectangles" presStyleCnt="0"/>
      <dgm:spPr/>
      <dgm:t>
        <a:bodyPr/>
        <a:lstStyle/>
        <a:p>
          <a:endParaRPr lang="zh-CN" altLang="en-US"/>
        </a:p>
      </dgm:t>
    </dgm:pt>
    <dgm:pt modelId="{056ED77B-F446-4C62-A482-D8C3AFA1295B}" type="pres">
      <dgm:prSet presAssocID="{2BB7F087-A6FA-450F-96C4-470BCF41A077}" presName="parentLin" presStyleCnt="0"/>
      <dgm:spPr/>
      <dgm:t>
        <a:bodyPr/>
        <a:lstStyle/>
        <a:p>
          <a:endParaRPr lang="zh-CN" altLang="en-US"/>
        </a:p>
      </dgm:t>
    </dgm:pt>
    <dgm:pt modelId="{5ED79CC5-5E22-4F1D-93AA-290804446981}" type="pres">
      <dgm:prSet presAssocID="{2BB7F087-A6FA-450F-96C4-470BCF41A077}" presName="parentLeftMargin" presStyleLbl="node1" presStyleIdx="0" presStyleCnt="7"/>
      <dgm:spPr/>
      <dgm:t>
        <a:bodyPr/>
        <a:lstStyle/>
        <a:p>
          <a:endParaRPr lang="zh-CN" altLang="en-US"/>
        </a:p>
      </dgm:t>
    </dgm:pt>
    <dgm:pt modelId="{DEA8C369-A7FC-4C71-903A-D807DF409210}" type="pres">
      <dgm:prSet presAssocID="{2BB7F087-A6FA-450F-96C4-470BCF41A077}" presName="parentText" presStyleLbl="node1" presStyleIdx="1" presStyleCnt="7" custScaleX="13714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B9D8CF-4BB3-477E-9358-5839D4CFE904}" type="pres">
      <dgm:prSet presAssocID="{2BB7F087-A6FA-450F-96C4-470BCF41A077}" presName="negativeSpace" presStyleCnt="0"/>
      <dgm:spPr/>
      <dgm:t>
        <a:bodyPr/>
        <a:lstStyle/>
        <a:p>
          <a:endParaRPr lang="zh-CN" altLang="en-US"/>
        </a:p>
      </dgm:t>
    </dgm:pt>
    <dgm:pt modelId="{F5519603-6223-43E6-B8ED-9E6AD91BD76E}" type="pres">
      <dgm:prSet presAssocID="{2BB7F087-A6FA-450F-96C4-470BCF41A077}" presName="childText" presStyleLbl="conFgAcc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98627-E4CF-4ECE-AA25-B390F1236178}" type="pres">
      <dgm:prSet presAssocID="{40E5AD8B-66B9-4A13-86CF-FCFD545B4D5A}" presName="spaceBetweenRectangles" presStyleCnt="0"/>
      <dgm:spPr/>
      <dgm:t>
        <a:bodyPr/>
        <a:lstStyle/>
        <a:p>
          <a:endParaRPr lang="zh-CN" altLang="en-US"/>
        </a:p>
      </dgm:t>
    </dgm:pt>
    <dgm:pt modelId="{88E77642-C2EC-42AF-9A19-4A8AA7BF52C0}" type="pres">
      <dgm:prSet presAssocID="{D2D9E61D-D033-4A6F-AE10-F40A66804FB4}" presName="parentLin" presStyleCnt="0"/>
      <dgm:spPr/>
      <dgm:t>
        <a:bodyPr/>
        <a:lstStyle/>
        <a:p>
          <a:endParaRPr lang="zh-CN" altLang="en-US"/>
        </a:p>
      </dgm:t>
    </dgm:pt>
    <dgm:pt modelId="{560EC730-A52F-4F75-941C-9DBDC2F1E304}" type="pres">
      <dgm:prSet presAssocID="{D2D9E61D-D033-4A6F-AE10-F40A66804FB4}" presName="parentLeftMargin" presStyleLbl="node1" presStyleIdx="1" presStyleCnt="7"/>
      <dgm:spPr/>
      <dgm:t>
        <a:bodyPr/>
        <a:lstStyle/>
        <a:p>
          <a:endParaRPr lang="zh-CN" altLang="en-US"/>
        </a:p>
      </dgm:t>
    </dgm:pt>
    <dgm:pt modelId="{51C9E36D-D7CC-4184-A31B-81DB2C185806}" type="pres">
      <dgm:prSet presAssocID="{D2D9E61D-D033-4A6F-AE10-F40A66804FB4}" presName="parentText" presStyleLbl="node1" presStyleIdx="2" presStyleCnt="7" custScaleX="16455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601C18-56BE-485D-B333-359A86079FF2}" type="pres">
      <dgm:prSet presAssocID="{D2D9E61D-D033-4A6F-AE10-F40A66804FB4}" presName="negativeSpace" presStyleCnt="0"/>
      <dgm:spPr/>
      <dgm:t>
        <a:bodyPr/>
        <a:lstStyle/>
        <a:p>
          <a:endParaRPr lang="zh-CN" altLang="en-US"/>
        </a:p>
      </dgm:t>
    </dgm:pt>
    <dgm:pt modelId="{23FDF0C8-726D-48B9-80BB-5452458D17F7}" type="pres">
      <dgm:prSet presAssocID="{D2D9E61D-D033-4A6F-AE10-F40A66804FB4}" presName="childText" presStyleLbl="conFgAcc1" presStyleIdx="2" presStyleCnt="7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0B1B57FA-88B4-4338-856D-55C14039EE3E}" type="pres">
      <dgm:prSet presAssocID="{DE9617F0-FFAE-434F-9F06-8E9F8EEA3FAC}" presName="spaceBetweenRectangles" presStyleCnt="0"/>
      <dgm:spPr/>
      <dgm:t>
        <a:bodyPr/>
        <a:lstStyle/>
        <a:p>
          <a:endParaRPr lang="zh-CN" altLang="en-US"/>
        </a:p>
      </dgm:t>
    </dgm:pt>
    <dgm:pt modelId="{DE543095-12D5-4164-A11F-FAD22A663862}" type="pres">
      <dgm:prSet presAssocID="{FC940625-7F8A-4750-A3AD-62B6C3DB41D5}" presName="parentLin" presStyleCnt="0"/>
      <dgm:spPr/>
      <dgm:t>
        <a:bodyPr/>
        <a:lstStyle/>
        <a:p>
          <a:endParaRPr lang="zh-CN" altLang="en-US"/>
        </a:p>
      </dgm:t>
    </dgm:pt>
    <dgm:pt modelId="{0F54DE36-26D1-4256-8C53-12E307789286}" type="pres">
      <dgm:prSet presAssocID="{FC940625-7F8A-4750-A3AD-62B6C3DB41D5}" presName="parentLeftMargin" presStyleLbl="node1" presStyleIdx="2" presStyleCnt="7"/>
      <dgm:spPr/>
      <dgm:t>
        <a:bodyPr/>
        <a:lstStyle/>
        <a:p>
          <a:endParaRPr lang="zh-CN" altLang="en-US"/>
        </a:p>
      </dgm:t>
    </dgm:pt>
    <dgm:pt modelId="{E7565E81-59E7-456F-8415-F2A6B6629AD5}" type="pres">
      <dgm:prSet presAssocID="{FC940625-7F8A-4750-A3AD-62B6C3DB41D5}" presName="parentText" presStyleLbl="node1" presStyleIdx="3" presStyleCnt="7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72759D-A287-4054-B321-BCD17AA4C426}" type="pres">
      <dgm:prSet presAssocID="{FC940625-7F8A-4750-A3AD-62B6C3DB41D5}" presName="negativeSpace" presStyleCnt="0"/>
      <dgm:spPr/>
      <dgm:t>
        <a:bodyPr/>
        <a:lstStyle/>
        <a:p>
          <a:endParaRPr lang="zh-CN" altLang="en-US"/>
        </a:p>
      </dgm:t>
    </dgm:pt>
    <dgm:pt modelId="{BD0BCFEA-50C8-49C1-8C81-FC1271C666CA}" type="pres">
      <dgm:prSet presAssocID="{FC940625-7F8A-4750-A3AD-62B6C3DB41D5}" presName="childText" presStyleLbl="conFgAcc1" presStyleIdx="3" presStyleCnt="7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712D3142-66AF-4E26-8433-B71885FEF87D}" type="pres">
      <dgm:prSet presAssocID="{3447A121-6381-4475-BEF9-BEAE1BD369DF}" presName="spaceBetweenRectangles" presStyleCnt="0"/>
      <dgm:spPr/>
      <dgm:t>
        <a:bodyPr/>
        <a:lstStyle/>
        <a:p>
          <a:endParaRPr lang="zh-CN" altLang="en-US"/>
        </a:p>
      </dgm:t>
    </dgm:pt>
    <dgm:pt modelId="{E2E618C1-6AB0-4072-95E7-D8772181554B}" type="pres">
      <dgm:prSet presAssocID="{89088900-A63F-4BE7-BCBA-B44705B48F8D}" presName="parentLin" presStyleCnt="0"/>
      <dgm:spPr/>
      <dgm:t>
        <a:bodyPr/>
        <a:lstStyle/>
        <a:p>
          <a:endParaRPr lang="zh-CN" altLang="en-US"/>
        </a:p>
      </dgm:t>
    </dgm:pt>
    <dgm:pt modelId="{5582A8E7-49BB-4129-90D9-334877788D46}" type="pres">
      <dgm:prSet presAssocID="{89088900-A63F-4BE7-BCBA-B44705B48F8D}" presName="parentLeftMargin" presStyleLbl="node1" presStyleIdx="3" presStyleCnt="7"/>
      <dgm:spPr/>
      <dgm:t>
        <a:bodyPr/>
        <a:lstStyle/>
        <a:p>
          <a:endParaRPr lang="zh-CN" altLang="en-US"/>
        </a:p>
      </dgm:t>
    </dgm:pt>
    <dgm:pt modelId="{AC1CF89F-93FF-4B1D-943D-B4AE7B3C39A4}" type="pres">
      <dgm:prSet presAssocID="{89088900-A63F-4BE7-BCBA-B44705B48F8D}" presName="parentText" presStyleLbl="node1" presStyleIdx="4" presStyleCnt="7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0A912B-F837-442E-A36E-18F3B9C7306E}" type="pres">
      <dgm:prSet presAssocID="{89088900-A63F-4BE7-BCBA-B44705B48F8D}" presName="negativeSpace" presStyleCnt="0"/>
      <dgm:spPr/>
      <dgm:t>
        <a:bodyPr/>
        <a:lstStyle/>
        <a:p>
          <a:endParaRPr lang="zh-CN" altLang="en-US"/>
        </a:p>
      </dgm:t>
    </dgm:pt>
    <dgm:pt modelId="{33B8DF65-426B-4976-A921-CE26A527D4AF}" type="pres">
      <dgm:prSet presAssocID="{89088900-A63F-4BE7-BCBA-B44705B48F8D}" presName="childText" presStyleLbl="conFgAcc1" presStyleIdx="4" presStyleCnt="7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B9F219AA-7EC7-4AF7-AE56-E89F682BF23D}" type="pres">
      <dgm:prSet presAssocID="{DC460F6B-A63C-442B-846A-E7900235352F}" presName="spaceBetweenRectangles" presStyleCnt="0"/>
      <dgm:spPr/>
    </dgm:pt>
    <dgm:pt modelId="{0B0F2429-10FF-46EF-963F-3B9F892A4AC8}" type="pres">
      <dgm:prSet presAssocID="{465BD53F-9D3D-4FAA-B083-78A924005AF5}" presName="parentLin" presStyleCnt="0"/>
      <dgm:spPr/>
    </dgm:pt>
    <dgm:pt modelId="{F4CF8B88-081B-401D-B5E2-3EB4736F325E}" type="pres">
      <dgm:prSet presAssocID="{465BD53F-9D3D-4FAA-B083-78A924005AF5}" presName="parentLeftMargin" presStyleLbl="node1" presStyleIdx="4" presStyleCnt="7"/>
      <dgm:spPr/>
      <dgm:t>
        <a:bodyPr/>
        <a:lstStyle/>
        <a:p>
          <a:endParaRPr lang="zh-CN" altLang="en-US"/>
        </a:p>
      </dgm:t>
    </dgm:pt>
    <dgm:pt modelId="{28DCDBD3-28F2-46E4-A99B-8688EEEB7A91}" type="pres">
      <dgm:prSet presAssocID="{465BD53F-9D3D-4FAA-B083-78A924005AF5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827F22-C8C0-4A46-B9FD-53CC16031C5C}" type="pres">
      <dgm:prSet presAssocID="{465BD53F-9D3D-4FAA-B083-78A924005AF5}" presName="negativeSpace" presStyleCnt="0"/>
      <dgm:spPr/>
    </dgm:pt>
    <dgm:pt modelId="{C3641A57-972A-47A0-87E6-5B1F399EE3DE}" type="pres">
      <dgm:prSet presAssocID="{465BD53F-9D3D-4FAA-B083-78A924005AF5}" presName="childText" presStyleLbl="conFgAcc1" presStyleIdx="5" presStyleCnt="7">
        <dgm:presLayoutVars>
          <dgm:bulletEnabled val="1"/>
        </dgm:presLayoutVars>
      </dgm:prSet>
      <dgm:spPr/>
    </dgm:pt>
    <dgm:pt modelId="{B5DCCA9E-4CC8-47B4-83BA-E846362F162A}" type="pres">
      <dgm:prSet presAssocID="{861A36C6-3CA9-4CAC-AE95-2941AEB15500}" presName="spaceBetweenRectangles" presStyleCnt="0"/>
      <dgm:spPr/>
    </dgm:pt>
    <dgm:pt modelId="{1C94D46B-26FB-4B58-9EF3-E702AA6980B3}" type="pres">
      <dgm:prSet presAssocID="{2D64A44C-5F42-48E2-A40B-7A27A5BE31BB}" presName="parentLin" presStyleCnt="0"/>
      <dgm:spPr/>
    </dgm:pt>
    <dgm:pt modelId="{A3D5A5BF-4233-4B11-BC99-1D1D7315A502}" type="pres">
      <dgm:prSet presAssocID="{2D64A44C-5F42-48E2-A40B-7A27A5BE31BB}" presName="parentLeftMargin" presStyleLbl="node1" presStyleIdx="5" presStyleCnt="7"/>
      <dgm:spPr/>
      <dgm:t>
        <a:bodyPr/>
        <a:lstStyle/>
        <a:p>
          <a:endParaRPr lang="zh-CN" altLang="en-US"/>
        </a:p>
      </dgm:t>
    </dgm:pt>
    <dgm:pt modelId="{35294732-4FC3-4E98-82D0-3A55F1D43E24}" type="pres">
      <dgm:prSet presAssocID="{2D64A44C-5F42-48E2-A40B-7A27A5BE31BB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4A4C85-ED0A-43D7-9047-5ACC8EE7AEAC}" type="pres">
      <dgm:prSet presAssocID="{2D64A44C-5F42-48E2-A40B-7A27A5BE31BB}" presName="negativeSpace" presStyleCnt="0"/>
      <dgm:spPr/>
    </dgm:pt>
    <dgm:pt modelId="{DDF8612D-4066-40F7-B71E-FD224A3C65B4}" type="pres">
      <dgm:prSet presAssocID="{2D64A44C-5F42-48E2-A40B-7A27A5BE31BB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BAE9463B-36CE-462B-A00E-AF9C4C6FB8CE}" srcId="{E5654397-A8B5-4479-BD9F-2BE7B527D197}" destId="{2BB7F087-A6FA-450F-96C4-470BCF41A077}" srcOrd="1" destOrd="0" parTransId="{C7C1FABE-4A9D-4B94-8A6F-E834B08F3001}" sibTransId="{40E5AD8B-66B9-4A13-86CF-FCFD545B4D5A}"/>
    <dgm:cxn modelId="{539A3E99-7BA3-42AE-BA81-46A5EFB37B79}" type="presOf" srcId="{FC940625-7F8A-4750-A3AD-62B6C3DB41D5}" destId="{E7565E81-59E7-456F-8415-F2A6B6629AD5}" srcOrd="1" destOrd="0" presId="urn:microsoft.com/office/officeart/2005/8/layout/list1"/>
    <dgm:cxn modelId="{2B75497D-AA34-4B8B-A6C9-D0DB50BDB76F}" type="presOf" srcId="{89088900-A63F-4BE7-BCBA-B44705B48F8D}" destId="{5582A8E7-49BB-4129-90D9-334877788D46}" srcOrd="0" destOrd="0" presId="urn:microsoft.com/office/officeart/2005/8/layout/list1"/>
    <dgm:cxn modelId="{53F95515-9910-48B7-A0E3-7C81DC126567}" type="presOf" srcId="{D2D9E61D-D033-4A6F-AE10-F40A66804FB4}" destId="{560EC730-A52F-4F75-941C-9DBDC2F1E304}" srcOrd="0" destOrd="0" presId="urn:microsoft.com/office/officeart/2005/8/layout/list1"/>
    <dgm:cxn modelId="{ED221F5F-8841-4D34-BB69-EA838DB0AEBA}" type="presOf" srcId="{465BD53F-9D3D-4FAA-B083-78A924005AF5}" destId="{F4CF8B88-081B-401D-B5E2-3EB4736F325E}" srcOrd="0" destOrd="0" presId="urn:microsoft.com/office/officeart/2005/8/layout/list1"/>
    <dgm:cxn modelId="{024EDD63-72A1-4453-8479-6EB151E0D91F}" srcId="{E5654397-A8B5-4479-BD9F-2BE7B527D197}" destId="{E5C69921-096A-48A9-88B4-904842B24F32}" srcOrd="0" destOrd="0" parTransId="{B202A5B7-8227-49F6-80C0-A5888CDC0DC4}" sibTransId="{D3D5FB39-FE74-4CA9-8815-DFFA2519DCA4}"/>
    <dgm:cxn modelId="{BAF25FF9-EB14-41C9-9A70-1DCAA8B0D88E}" srcId="{E5654397-A8B5-4479-BD9F-2BE7B527D197}" destId="{2D64A44C-5F42-48E2-A40B-7A27A5BE31BB}" srcOrd="6" destOrd="0" parTransId="{5C083269-36FD-4AC6-8E41-751CA19B4D4C}" sibTransId="{B2EB47BF-D025-45CE-98DE-3BF622AA7E9C}"/>
    <dgm:cxn modelId="{D28E7655-8322-4742-89EC-E5B12A2F1F4D}" type="presOf" srcId="{2BB7F087-A6FA-450F-96C4-470BCF41A077}" destId="{DEA8C369-A7FC-4C71-903A-D807DF409210}" srcOrd="1" destOrd="0" presId="urn:microsoft.com/office/officeart/2005/8/layout/list1"/>
    <dgm:cxn modelId="{F6700640-E204-43A5-9E64-1D9E7357AFC6}" type="presOf" srcId="{E5C69921-096A-48A9-88B4-904842B24F32}" destId="{0A616909-4263-4FE1-AA78-49C52392E9A4}" srcOrd="1" destOrd="0" presId="urn:microsoft.com/office/officeart/2005/8/layout/list1"/>
    <dgm:cxn modelId="{18F33484-38B0-4ADC-AB53-AC60E15BEF37}" type="presOf" srcId="{D2D9E61D-D033-4A6F-AE10-F40A66804FB4}" destId="{51C9E36D-D7CC-4184-A31B-81DB2C185806}" srcOrd="1" destOrd="0" presId="urn:microsoft.com/office/officeart/2005/8/layout/list1"/>
    <dgm:cxn modelId="{916BB2FA-08BC-4B58-9F11-FD3EB58D9F54}" type="presOf" srcId="{89088900-A63F-4BE7-BCBA-B44705B48F8D}" destId="{AC1CF89F-93FF-4B1D-943D-B4AE7B3C39A4}" srcOrd="1" destOrd="0" presId="urn:microsoft.com/office/officeart/2005/8/layout/list1"/>
    <dgm:cxn modelId="{9F9B03DB-E7E4-4D9C-8BE8-7A225CD113ED}" type="presOf" srcId="{E5C69921-096A-48A9-88B4-904842B24F32}" destId="{D51D2F8D-0688-41CC-B3B3-6C7F6FA152D6}" srcOrd="0" destOrd="0" presId="urn:microsoft.com/office/officeart/2005/8/layout/list1"/>
    <dgm:cxn modelId="{2357D175-C335-44CE-8093-211D92BEA9BC}" type="presOf" srcId="{FC940625-7F8A-4750-A3AD-62B6C3DB41D5}" destId="{0F54DE36-26D1-4256-8C53-12E307789286}" srcOrd="0" destOrd="0" presId="urn:microsoft.com/office/officeart/2005/8/layout/list1"/>
    <dgm:cxn modelId="{7A9FF343-DD0B-4BCF-94F2-460CEAEB6D48}" type="presOf" srcId="{465BD53F-9D3D-4FAA-B083-78A924005AF5}" destId="{28DCDBD3-28F2-46E4-A99B-8688EEEB7A91}" srcOrd="1" destOrd="0" presId="urn:microsoft.com/office/officeart/2005/8/layout/list1"/>
    <dgm:cxn modelId="{B32179BE-6770-43B9-90CE-4CEACE43ABEC}" srcId="{E5654397-A8B5-4479-BD9F-2BE7B527D197}" destId="{465BD53F-9D3D-4FAA-B083-78A924005AF5}" srcOrd="5" destOrd="0" parTransId="{E74105DA-532E-42B6-9197-2C5AA7F7D37D}" sibTransId="{861A36C6-3CA9-4CAC-AE95-2941AEB15500}"/>
    <dgm:cxn modelId="{709C9798-408C-4756-A837-E1CB1A4F0C27}" type="presOf" srcId="{2BB7F087-A6FA-450F-96C4-470BCF41A077}" destId="{5ED79CC5-5E22-4F1D-93AA-290804446981}" srcOrd="0" destOrd="0" presId="urn:microsoft.com/office/officeart/2005/8/layout/list1"/>
    <dgm:cxn modelId="{685261FA-6102-469E-A6E3-4D177FAF442A}" type="presOf" srcId="{2D64A44C-5F42-48E2-A40B-7A27A5BE31BB}" destId="{A3D5A5BF-4233-4B11-BC99-1D1D7315A502}" srcOrd="0" destOrd="0" presId="urn:microsoft.com/office/officeart/2005/8/layout/list1"/>
    <dgm:cxn modelId="{83A6D531-3A39-4B30-B2A6-F33CCD0219C2}" srcId="{E5654397-A8B5-4479-BD9F-2BE7B527D197}" destId="{89088900-A63F-4BE7-BCBA-B44705B48F8D}" srcOrd="4" destOrd="0" parTransId="{A22F247E-429D-4D8A-92B7-31F3F8A4760B}" sibTransId="{DC460F6B-A63C-442B-846A-E7900235352F}"/>
    <dgm:cxn modelId="{2CF77146-79AB-4588-A4AB-9D7B28E64C58}" type="presOf" srcId="{E5654397-A8B5-4479-BD9F-2BE7B527D197}" destId="{6BD6CD01-105D-44DB-A1F4-A024629FFAD2}" srcOrd="0" destOrd="0" presId="urn:microsoft.com/office/officeart/2005/8/layout/list1"/>
    <dgm:cxn modelId="{A3B59F80-65D9-483A-8148-82EF440318D5}" srcId="{E5654397-A8B5-4479-BD9F-2BE7B527D197}" destId="{D2D9E61D-D033-4A6F-AE10-F40A66804FB4}" srcOrd="2" destOrd="0" parTransId="{D388CF14-0006-4043-8596-B0AD7EF846C5}" sibTransId="{DE9617F0-FFAE-434F-9F06-8E9F8EEA3FAC}"/>
    <dgm:cxn modelId="{C9CBB90A-18E3-4AB7-8E4B-A7D06A2AF293}" type="presOf" srcId="{2D64A44C-5F42-48E2-A40B-7A27A5BE31BB}" destId="{35294732-4FC3-4E98-82D0-3A55F1D43E24}" srcOrd="1" destOrd="0" presId="urn:microsoft.com/office/officeart/2005/8/layout/list1"/>
    <dgm:cxn modelId="{96E7B73D-3A53-4EC6-8961-B1999612B025}" srcId="{E5654397-A8B5-4479-BD9F-2BE7B527D197}" destId="{FC940625-7F8A-4750-A3AD-62B6C3DB41D5}" srcOrd="3" destOrd="0" parTransId="{36558773-AC85-40D2-8D29-B48F95F79A30}" sibTransId="{3447A121-6381-4475-BEF9-BEAE1BD369DF}"/>
    <dgm:cxn modelId="{6747C73E-542C-4705-BBBF-52CDFE8CCC19}" type="presParOf" srcId="{6BD6CD01-105D-44DB-A1F4-A024629FFAD2}" destId="{E7C7F99B-93AD-4753-8D40-F640CEB08A91}" srcOrd="0" destOrd="0" presId="urn:microsoft.com/office/officeart/2005/8/layout/list1"/>
    <dgm:cxn modelId="{F3E1D554-09AE-45DE-88AA-8D3FEA51831B}" type="presParOf" srcId="{E7C7F99B-93AD-4753-8D40-F640CEB08A91}" destId="{D51D2F8D-0688-41CC-B3B3-6C7F6FA152D6}" srcOrd="0" destOrd="0" presId="urn:microsoft.com/office/officeart/2005/8/layout/list1"/>
    <dgm:cxn modelId="{5D466988-EE09-461C-95D8-7068F9E5A558}" type="presParOf" srcId="{E7C7F99B-93AD-4753-8D40-F640CEB08A91}" destId="{0A616909-4263-4FE1-AA78-49C52392E9A4}" srcOrd="1" destOrd="0" presId="urn:microsoft.com/office/officeart/2005/8/layout/list1"/>
    <dgm:cxn modelId="{0FB63270-D9A7-413E-91E8-1D729CF6F4E5}" type="presParOf" srcId="{6BD6CD01-105D-44DB-A1F4-A024629FFAD2}" destId="{361C8DAC-F7D3-4E8B-932B-AD3628BF00C2}" srcOrd="1" destOrd="0" presId="urn:microsoft.com/office/officeart/2005/8/layout/list1"/>
    <dgm:cxn modelId="{C22EDD4A-7579-4D77-9C97-03FB532EACAE}" type="presParOf" srcId="{6BD6CD01-105D-44DB-A1F4-A024629FFAD2}" destId="{904F710C-D8A0-4F69-B4D2-0A2F37EBC483}" srcOrd="2" destOrd="0" presId="urn:microsoft.com/office/officeart/2005/8/layout/list1"/>
    <dgm:cxn modelId="{AF47F095-6212-4E01-A324-8A7B9DBAAFE5}" type="presParOf" srcId="{6BD6CD01-105D-44DB-A1F4-A024629FFAD2}" destId="{CA1676BE-DEFF-432B-851F-7BC0186A58CE}" srcOrd="3" destOrd="0" presId="urn:microsoft.com/office/officeart/2005/8/layout/list1"/>
    <dgm:cxn modelId="{B3A05161-14CD-4274-9A60-48DE2E5CA136}" type="presParOf" srcId="{6BD6CD01-105D-44DB-A1F4-A024629FFAD2}" destId="{056ED77B-F446-4C62-A482-D8C3AFA1295B}" srcOrd="4" destOrd="0" presId="urn:microsoft.com/office/officeart/2005/8/layout/list1"/>
    <dgm:cxn modelId="{88DB19F8-4140-4BB4-9C92-B92250DBF43C}" type="presParOf" srcId="{056ED77B-F446-4C62-A482-D8C3AFA1295B}" destId="{5ED79CC5-5E22-4F1D-93AA-290804446981}" srcOrd="0" destOrd="0" presId="urn:microsoft.com/office/officeart/2005/8/layout/list1"/>
    <dgm:cxn modelId="{04779163-E4AE-417D-97F9-5FBAC12EBFCE}" type="presParOf" srcId="{056ED77B-F446-4C62-A482-D8C3AFA1295B}" destId="{DEA8C369-A7FC-4C71-903A-D807DF409210}" srcOrd="1" destOrd="0" presId="urn:microsoft.com/office/officeart/2005/8/layout/list1"/>
    <dgm:cxn modelId="{5CFCCDA1-644C-404E-8A42-3328928B24EE}" type="presParOf" srcId="{6BD6CD01-105D-44DB-A1F4-A024629FFAD2}" destId="{82B9D8CF-4BB3-477E-9358-5839D4CFE904}" srcOrd="5" destOrd="0" presId="urn:microsoft.com/office/officeart/2005/8/layout/list1"/>
    <dgm:cxn modelId="{850EE488-7AE2-4243-8BC7-F2877D6E3510}" type="presParOf" srcId="{6BD6CD01-105D-44DB-A1F4-A024629FFAD2}" destId="{F5519603-6223-43E6-B8ED-9E6AD91BD76E}" srcOrd="6" destOrd="0" presId="urn:microsoft.com/office/officeart/2005/8/layout/list1"/>
    <dgm:cxn modelId="{BF639445-282B-442F-BD73-15BBB1516018}" type="presParOf" srcId="{6BD6CD01-105D-44DB-A1F4-A024629FFAD2}" destId="{0C498627-E4CF-4ECE-AA25-B390F1236178}" srcOrd="7" destOrd="0" presId="urn:microsoft.com/office/officeart/2005/8/layout/list1"/>
    <dgm:cxn modelId="{F1066201-3032-4B5F-8755-A1EA9C7436D5}" type="presParOf" srcId="{6BD6CD01-105D-44DB-A1F4-A024629FFAD2}" destId="{88E77642-C2EC-42AF-9A19-4A8AA7BF52C0}" srcOrd="8" destOrd="0" presId="urn:microsoft.com/office/officeart/2005/8/layout/list1"/>
    <dgm:cxn modelId="{EB54BA1C-2C45-4765-8364-6FD055C1FF7B}" type="presParOf" srcId="{88E77642-C2EC-42AF-9A19-4A8AA7BF52C0}" destId="{560EC730-A52F-4F75-941C-9DBDC2F1E304}" srcOrd="0" destOrd="0" presId="urn:microsoft.com/office/officeart/2005/8/layout/list1"/>
    <dgm:cxn modelId="{3DEEDC41-A865-47A5-9876-3E84D1B8A88A}" type="presParOf" srcId="{88E77642-C2EC-42AF-9A19-4A8AA7BF52C0}" destId="{51C9E36D-D7CC-4184-A31B-81DB2C185806}" srcOrd="1" destOrd="0" presId="urn:microsoft.com/office/officeart/2005/8/layout/list1"/>
    <dgm:cxn modelId="{E0A12BD0-45A5-4F66-BF60-3F7F6D064C00}" type="presParOf" srcId="{6BD6CD01-105D-44DB-A1F4-A024629FFAD2}" destId="{77601C18-56BE-485D-B333-359A86079FF2}" srcOrd="9" destOrd="0" presId="urn:microsoft.com/office/officeart/2005/8/layout/list1"/>
    <dgm:cxn modelId="{56898E0D-C2CC-4A21-A8E0-9E8C7440C921}" type="presParOf" srcId="{6BD6CD01-105D-44DB-A1F4-A024629FFAD2}" destId="{23FDF0C8-726D-48B9-80BB-5452458D17F7}" srcOrd="10" destOrd="0" presId="urn:microsoft.com/office/officeart/2005/8/layout/list1"/>
    <dgm:cxn modelId="{0C44F56D-813F-40D8-AE3F-654A853B86AC}" type="presParOf" srcId="{6BD6CD01-105D-44DB-A1F4-A024629FFAD2}" destId="{0B1B57FA-88B4-4338-856D-55C14039EE3E}" srcOrd="11" destOrd="0" presId="urn:microsoft.com/office/officeart/2005/8/layout/list1"/>
    <dgm:cxn modelId="{BAEB698F-3FFD-47D1-A440-710BAAFDB2B7}" type="presParOf" srcId="{6BD6CD01-105D-44DB-A1F4-A024629FFAD2}" destId="{DE543095-12D5-4164-A11F-FAD22A663862}" srcOrd="12" destOrd="0" presId="urn:microsoft.com/office/officeart/2005/8/layout/list1"/>
    <dgm:cxn modelId="{CFFDD446-9EDA-4372-B65F-0B5586321D85}" type="presParOf" srcId="{DE543095-12D5-4164-A11F-FAD22A663862}" destId="{0F54DE36-26D1-4256-8C53-12E307789286}" srcOrd="0" destOrd="0" presId="urn:microsoft.com/office/officeart/2005/8/layout/list1"/>
    <dgm:cxn modelId="{9856B201-D2E1-4B72-AEA0-7D3AF89EFBC4}" type="presParOf" srcId="{DE543095-12D5-4164-A11F-FAD22A663862}" destId="{E7565E81-59E7-456F-8415-F2A6B6629AD5}" srcOrd="1" destOrd="0" presId="urn:microsoft.com/office/officeart/2005/8/layout/list1"/>
    <dgm:cxn modelId="{E1EE6BA8-9E20-4913-AEC9-D2E6E244AA55}" type="presParOf" srcId="{6BD6CD01-105D-44DB-A1F4-A024629FFAD2}" destId="{DC72759D-A287-4054-B321-BCD17AA4C426}" srcOrd="13" destOrd="0" presId="urn:microsoft.com/office/officeart/2005/8/layout/list1"/>
    <dgm:cxn modelId="{8C652B67-FF3F-49DA-88C5-7F0F3EF9562B}" type="presParOf" srcId="{6BD6CD01-105D-44DB-A1F4-A024629FFAD2}" destId="{BD0BCFEA-50C8-49C1-8C81-FC1271C666CA}" srcOrd="14" destOrd="0" presId="urn:microsoft.com/office/officeart/2005/8/layout/list1"/>
    <dgm:cxn modelId="{2C937EF2-D7BD-4D41-8C59-965B475E8C80}" type="presParOf" srcId="{6BD6CD01-105D-44DB-A1F4-A024629FFAD2}" destId="{712D3142-66AF-4E26-8433-B71885FEF87D}" srcOrd="15" destOrd="0" presId="urn:microsoft.com/office/officeart/2005/8/layout/list1"/>
    <dgm:cxn modelId="{4CB20990-0A5A-4148-AF11-D9CF4CAB54EE}" type="presParOf" srcId="{6BD6CD01-105D-44DB-A1F4-A024629FFAD2}" destId="{E2E618C1-6AB0-4072-95E7-D8772181554B}" srcOrd="16" destOrd="0" presId="urn:microsoft.com/office/officeart/2005/8/layout/list1"/>
    <dgm:cxn modelId="{E5CF3002-8FF2-4CE8-ACD1-054358FD4D29}" type="presParOf" srcId="{E2E618C1-6AB0-4072-95E7-D8772181554B}" destId="{5582A8E7-49BB-4129-90D9-334877788D46}" srcOrd="0" destOrd="0" presId="urn:microsoft.com/office/officeart/2005/8/layout/list1"/>
    <dgm:cxn modelId="{468FD5EB-F2DA-4905-9F4A-ACACF956AC7F}" type="presParOf" srcId="{E2E618C1-6AB0-4072-95E7-D8772181554B}" destId="{AC1CF89F-93FF-4B1D-943D-B4AE7B3C39A4}" srcOrd="1" destOrd="0" presId="urn:microsoft.com/office/officeart/2005/8/layout/list1"/>
    <dgm:cxn modelId="{1352E373-5E75-4531-9F95-B0A36D3ED707}" type="presParOf" srcId="{6BD6CD01-105D-44DB-A1F4-A024629FFAD2}" destId="{0A0A912B-F837-442E-A36E-18F3B9C7306E}" srcOrd="17" destOrd="0" presId="urn:microsoft.com/office/officeart/2005/8/layout/list1"/>
    <dgm:cxn modelId="{56DDA1F9-61C6-4C05-96B3-D22D09A73EBE}" type="presParOf" srcId="{6BD6CD01-105D-44DB-A1F4-A024629FFAD2}" destId="{33B8DF65-426B-4976-A921-CE26A527D4AF}" srcOrd="18" destOrd="0" presId="urn:microsoft.com/office/officeart/2005/8/layout/list1"/>
    <dgm:cxn modelId="{9B34CF9E-BBF1-4855-A274-CB7687C41ABA}" type="presParOf" srcId="{6BD6CD01-105D-44DB-A1F4-A024629FFAD2}" destId="{B9F219AA-7EC7-4AF7-AE56-E89F682BF23D}" srcOrd="19" destOrd="0" presId="urn:microsoft.com/office/officeart/2005/8/layout/list1"/>
    <dgm:cxn modelId="{19006AF4-F81B-4274-9DEA-512523952CAB}" type="presParOf" srcId="{6BD6CD01-105D-44DB-A1F4-A024629FFAD2}" destId="{0B0F2429-10FF-46EF-963F-3B9F892A4AC8}" srcOrd="20" destOrd="0" presId="urn:microsoft.com/office/officeart/2005/8/layout/list1"/>
    <dgm:cxn modelId="{777C3F5A-0F5C-4B97-8B86-3628BB37B678}" type="presParOf" srcId="{0B0F2429-10FF-46EF-963F-3B9F892A4AC8}" destId="{F4CF8B88-081B-401D-B5E2-3EB4736F325E}" srcOrd="0" destOrd="0" presId="urn:microsoft.com/office/officeart/2005/8/layout/list1"/>
    <dgm:cxn modelId="{E8760D97-A702-4FB0-842C-17B433937728}" type="presParOf" srcId="{0B0F2429-10FF-46EF-963F-3B9F892A4AC8}" destId="{28DCDBD3-28F2-46E4-A99B-8688EEEB7A91}" srcOrd="1" destOrd="0" presId="urn:microsoft.com/office/officeart/2005/8/layout/list1"/>
    <dgm:cxn modelId="{171ADF0A-CDEB-4ACD-BB42-40EF08D79226}" type="presParOf" srcId="{6BD6CD01-105D-44DB-A1F4-A024629FFAD2}" destId="{F6827F22-C8C0-4A46-B9FD-53CC16031C5C}" srcOrd="21" destOrd="0" presId="urn:microsoft.com/office/officeart/2005/8/layout/list1"/>
    <dgm:cxn modelId="{B6655B07-F94A-4998-A49E-865FEFC10071}" type="presParOf" srcId="{6BD6CD01-105D-44DB-A1F4-A024629FFAD2}" destId="{C3641A57-972A-47A0-87E6-5B1F399EE3DE}" srcOrd="22" destOrd="0" presId="urn:microsoft.com/office/officeart/2005/8/layout/list1"/>
    <dgm:cxn modelId="{8F2B5F4D-8A7C-4BE5-8858-12369F434434}" type="presParOf" srcId="{6BD6CD01-105D-44DB-A1F4-A024629FFAD2}" destId="{B5DCCA9E-4CC8-47B4-83BA-E846362F162A}" srcOrd="23" destOrd="0" presId="urn:microsoft.com/office/officeart/2005/8/layout/list1"/>
    <dgm:cxn modelId="{2C70B5B6-098B-4F7C-9FA6-367630661B78}" type="presParOf" srcId="{6BD6CD01-105D-44DB-A1F4-A024629FFAD2}" destId="{1C94D46B-26FB-4B58-9EF3-E702AA6980B3}" srcOrd="24" destOrd="0" presId="urn:microsoft.com/office/officeart/2005/8/layout/list1"/>
    <dgm:cxn modelId="{40147B08-0378-4B51-9E4A-980B0FCB379D}" type="presParOf" srcId="{1C94D46B-26FB-4B58-9EF3-E702AA6980B3}" destId="{A3D5A5BF-4233-4B11-BC99-1D1D7315A502}" srcOrd="0" destOrd="0" presId="urn:microsoft.com/office/officeart/2005/8/layout/list1"/>
    <dgm:cxn modelId="{C8DCF5B3-F541-471F-B6B2-3C1FF7730AE7}" type="presParOf" srcId="{1C94D46B-26FB-4B58-9EF3-E702AA6980B3}" destId="{35294732-4FC3-4E98-82D0-3A55F1D43E24}" srcOrd="1" destOrd="0" presId="urn:microsoft.com/office/officeart/2005/8/layout/list1"/>
    <dgm:cxn modelId="{0FFAF079-B2F0-45B8-BB15-EF279DD7A4E7}" type="presParOf" srcId="{6BD6CD01-105D-44DB-A1F4-A024629FFAD2}" destId="{5E4A4C85-ED0A-43D7-9047-5ACC8EE7AEAC}" srcOrd="25" destOrd="0" presId="urn:microsoft.com/office/officeart/2005/8/layout/list1"/>
    <dgm:cxn modelId="{125C4DBF-8BA1-4296-B7F4-3A1D9DB653D9}" type="presParOf" srcId="{6BD6CD01-105D-44DB-A1F4-A024629FFAD2}" destId="{DDF8612D-4066-40F7-B71E-FD224A3C65B4}" srcOrd="26" destOrd="0" presId="urn:microsoft.com/office/officeart/2005/8/layout/list1"/>
  </dgm:cxnLst>
  <dgm:bg>
    <a:noFill/>
  </dgm:bg>
  <dgm:whole>
    <a:ln w="25400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F710C-D8A0-4F69-B4D2-0A2F37EBC483}">
      <dsp:nvSpPr>
        <dsp:cNvPr id="0" name=""/>
        <dsp:cNvSpPr/>
      </dsp:nvSpPr>
      <dsp:spPr>
        <a:xfrm>
          <a:off x="0" y="114793"/>
          <a:ext cx="763284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16909-4263-4FE1-AA78-49C52392E9A4}">
      <dsp:nvSpPr>
        <dsp:cNvPr id="0" name=""/>
        <dsp:cNvSpPr/>
      </dsp:nvSpPr>
      <dsp:spPr>
        <a:xfrm>
          <a:off x="377915" y="16493"/>
          <a:ext cx="7247571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2400" b="0" i="0" u="none" strike="noStrike" kern="1200" cap="none" spc="0" normalizeH="0" baseline="0" noProof="0" dirty="0" smtClean="0">
              <a:ln/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rPr>
            <a:t>2.1 </a:t>
          </a:r>
          <a:r>
            <a:rPr kumimoji="1" lang="zh-CN" altLang="en-US" sz="2400" b="0" i="0" u="none" strike="noStrike" kern="1200" cap="none" spc="0" normalizeH="0" baseline="0" noProof="0" dirty="0" smtClean="0">
              <a:ln/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rPr>
            <a:t>理想光学系统的基本特征、基点和基面</a:t>
          </a:r>
          <a:endParaRPr lang="zh-CN" altLang="en-US" sz="2400" b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98090" y="36668"/>
        <a:ext cx="7207221" cy="372930"/>
      </dsp:txXfrm>
    </dsp:sp>
    <dsp:sp modelId="{F5519603-6223-43E6-B8ED-9E6AD91BD76E}">
      <dsp:nvSpPr>
        <dsp:cNvPr id="0" name=""/>
        <dsp:cNvSpPr/>
      </dsp:nvSpPr>
      <dsp:spPr>
        <a:xfrm>
          <a:off x="0" y="858173"/>
          <a:ext cx="763284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8C369-A7FC-4C71-903A-D807DF409210}">
      <dsp:nvSpPr>
        <dsp:cNvPr id="0" name=""/>
        <dsp:cNvSpPr/>
      </dsp:nvSpPr>
      <dsp:spPr>
        <a:xfrm>
          <a:off x="377542" y="651533"/>
          <a:ext cx="7248827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2400" b="0" i="0" u="none" strike="noStrike" kern="1200" cap="none" spc="0" normalizeH="0" baseline="0" noProof="0" dirty="0" smtClean="0">
              <a:ln/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rPr>
            <a:t>2.2 </a:t>
          </a:r>
          <a:r>
            <a:rPr kumimoji="1" lang="zh-CN" altLang="en-US" sz="2400" b="0" i="0" u="none" strike="noStrike" kern="1200" cap="none" spc="0" normalizeH="0" baseline="0" noProof="0" dirty="0" smtClean="0">
              <a:ln/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rPr>
            <a:t>理想光学系统的物像关系</a:t>
          </a:r>
          <a:endParaRPr kumimoji="1" lang="zh-CN" altLang="en-US" sz="2400" b="0" i="0" u="none" strike="noStrike" kern="1200" cap="none" spc="0" normalizeH="0" baseline="0" dirty="0">
            <a:ln/>
            <a:effectLst/>
            <a:uLnTx/>
            <a:uFillTx/>
            <a:latin typeface="微软雅黑" pitchFamily="34" charset="-122"/>
            <a:ea typeface="微软雅黑" pitchFamily="34" charset="-122"/>
            <a:cs typeface="+mj-cs"/>
          </a:endParaRPr>
        </a:p>
      </dsp:txBody>
      <dsp:txXfrm>
        <a:off x="397717" y="671708"/>
        <a:ext cx="7208477" cy="372930"/>
      </dsp:txXfrm>
    </dsp:sp>
    <dsp:sp modelId="{23FDF0C8-726D-48B9-80BB-5452458D17F7}">
      <dsp:nvSpPr>
        <dsp:cNvPr id="0" name=""/>
        <dsp:cNvSpPr/>
      </dsp:nvSpPr>
      <dsp:spPr>
        <a:xfrm>
          <a:off x="0" y="1493213"/>
          <a:ext cx="7632848" cy="352800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9E36D-D7CC-4184-A31B-81DB2C185806}">
      <dsp:nvSpPr>
        <dsp:cNvPr id="0" name=""/>
        <dsp:cNvSpPr/>
      </dsp:nvSpPr>
      <dsp:spPr>
        <a:xfrm>
          <a:off x="317538" y="1286573"/>
          <a:ext cx="7315176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2400" b="0" i="0" u="none" strike="noStrike" kern="1200" cap="none" spc="0" normalizeH="0" baseline="0" noProof="0" dirty="0" smtClean="0">
              <a:ln/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rPr>
            <a:t>2.3 </a:t>
          </a:r>
          <a:r>
            <a:rPr kumimoji="1" lang="zh-CN" altLang="en-US" sz="2400" b="0" i="0" u="none" strike="noStrike" kern="1200" cap="none" spc="0" normalizeH="0" baseline="0" noProof="0" dirty="0" smtClean="0">
              <a:ln/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rPr>
            <a:t>理想光学系统的放大率</a:t>
          </a:r>
          <a:endParaRPr kumimoji="1" lang="zh-CN" altLang="en-US" sz="2400" b="0" i="0" u="none" strike="noStrike" kern="1200" cap="none" spc="0" normalizeH="0" baseline="0" dirty="0">
            <a:ln/>
            <a:effectLst/>
            <a:uLnTx/>
            <a:uFillTx/>
            <a:latin typeface="微软雅黑" pitchFamily="34" charset="-122"/>
            <a:ea typeface="微软雅黑" pitchFamily="34" charset="-122"/>
            <a:cs typeface="+mj-cs"/>
          </a:endParaRPr>
        </a:p>
      </dsp:txBody>
      <dsp:txXfrm>
        <a:off x="337713" y="1306748"/>
        <a:ext cx="7274826" cy="372930"/>
      </dsp:txXfrm>
    </dsp:sp>
    <dsp:sp modelId="{BD0BCFEA-50C8-49C1-8C81-FC1271C666CA}">
      <dsp:nvSpPr>
        <dsp:cNvPr id="0" name=""/>
        <dsp:cNvSpPr/>
      </dsp:nvSpPr>
      <dsp:spPr>
        <a:xfrm>
          <a:off x="0" y="2128253"/>
          <a:ext cx="7632848" cy="352800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65E81-59E7-456F-8415-F2A6B6629AD5}">
      <dsp:nvSpPr>
        <dsp:cNvPr id="0" name=""/>
        <dsp:cNvSpPr/>
      </dsp:nvSpPr>
      <dsp:spPr>
        <a:xfrm>
          <a:off x="363380" y="1921613"/>
          <a:ext cx="7267597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2400" b="0" i="0" u="none" strike="noStrike" kern="1200" cap="none" spc="0" normalizeH="0" baseline="0" dirty="0" smtClean="0">
              <a:ln/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rPr>
            <a:t>2.4 </a:t>
          </a:r>
          <a:r>
            <a:rPr kumimoji="1" lang="zh-CN" altLang="en-US" sz="2400" b="0" i="0" u="none" strike="noStrike" kern="1200" cap="none" spc="0" normalizeH="0" baseline="0" dirty="0" smtClean="0">
              <a:ln/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rPr>
            <a:t>理想光学系统的组合</a:t>
          </a:r>
          <a:endParaRPr kumimoji="1" lang="zh-CN" altLang="en-US" sz="2400" b="0" i="0" u="none" strike="noStrike" kern="1200" cap="none" spc="0" normalizeH="0" baseline="0" dirty="0">
            <a:ln/>
            <a:effectLst/>
            <a:uLnTx/>
            <a:uFillTx/>
            <a:latin typeface="微软雅黑" pitchFamily="34" charset="-122"/>
            <a:ea typeface="微软雅黑" pitchFamily="34" charset="-122"/>
            <a:cs typeface="+mj-cs"/>
          </a:endParaRPr>
        </a:p>
      </dsp:txBody>
      <dsp:txXfrm>
        <a:off x="383555" y="1941788"/>
        <a:ext cx="7227247" cy="372930"/>
      </dsp:txXfrm>
    </dsp:sp>
    <dsp:sp modelId="{33B8DF65-426B-4976-A921-CE26A527D4AF}">
      <dsp:nvSpPr>
        <dsp:cNvPr id="0" name=""/>
        <dsp:cNvSpPr/>
      </dsp:nvSpPr>
      <dsp:spPr>
        <a:xfrm>
          <a:off x="0" y="2763293"/>
          <a:ext cx="7632848" cy="352800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CF89F-93FF-4B1D-943D-B4AE7B3C39A4}">
      <dsp:nvSpPr>
        <dsp:cNvPr id="0" name=""/>
        <dsp:cNvSpPr/>
      </dsp:nvSpPr>
      <dsp:spPr>
        <a:xfrm>
          <a:off x="363380" y="2556653"/>
          <a:ext cx="7267597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2400" b="0" i="0" u="none" strike="noStrike" kern="1200" cap="none" spc="0" normalizeH="0" baseline="0" dirty="0" smtClean="0">
              <a:ln/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rPr>
            <a:t>2.5 </a:t>
          </a:r>
          <a:r>
            <a:rPr kumimoji="1" lang="zh-CN" altLang="en-US" sz="2400" b="0" i="0" u="none" strike="noStrike" kern="1200" cap="none" spc="0" normalizeH="0" baseline="0" dirty="0" smtClean="0">
              <a:ln/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rPr>
            <a:t>球面与球面系统的基点和基面</a:t>
          </a:r>
          <a:endParaRPr kumimoji="1" lang="zh-CN" altLang="en-US" sz="2400" b="0" i="0" u="none" strike="noStrike" kern="1200" cap="none" spc="0" normalizeH="0" baseline="0" dirty="0">
            <a:ln/>
            <a:effectLst/>
            <a:uLnTx/>
            <a:uFillTx/>
            <a:latin typeface="微软雅黑" pitchFamily="34" charset="-122"/>
            <a:ea typeface="微软雅黑" pitchFamily="34" charset="-122"/>
            <a:cs typeface="+mj-cs"/>
          </a:endParaRPr>
        </a:p>
      </dsp:txBody>
      <dsp:txXfrm>
        <a:off x="383555" y="2576828"/>
        <a:ext cx="7227247" cy="372930"/>
      </dsp:txXfrm>
    </dsp:sp>
    <dsp:sp modelId="{C3641A57-972A-47A0-87E6-5B1F399EE3DE}">
      <dsp:nvSpPr>
        <dsp:cNvPr id="0" name=""/>
        <dsp:cNvSpPr/>
      </dsp:nvSpPr>
      <dsp:spPr>
        <a:xfrm>
          <a:off x="0" y="3398333"/>
          <a:ext cx="763284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DCDBD3-28F2-46E4-A99B-8688EEEB7A91}">
      <dsp:nvSpPr>
        <dsp:cNvPr id="0" name=""/>
        <dsp:cNvSpPr/>
      </dsp:nvSpPr>
      <dsp:spPr>
        <a:xfrm>
          <a:off x="381642" y="3191693"/>
          <a:ext cx="5342993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2400" b="0" i="0" u="none" strike="noStrike" kern="1200" cap="none" spc="0" normalizeH="0" baseline="0" dirty="0" smtClean="0">
              <a:ln/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rPr>
            <a:t>2.7 </a:t>
          </a:r>
          <a:r>
            <a:rPr kumimoji="1" lang="zh-CN" altLang="en-US" sz="2400" b="0" i="0" u="none" strike="noStrike" kern="1200" cap="none" spc="0" normalizeH="0" baseline="0" dirty="0" smtClean="0">
              <a:ln/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rPr>
            <a:t>实际光学系统中的光束限制</a:t>
          </a:r>
          <a:endParaRPr kumimoji="1" lang="zh-CN" altLang="en-US" sz="2400" b="0" i="0" u="none" strike="noStrike" kern="1200" cap="none" spc="0" normalizeH="0" baseline="0" dirty="0">
            <a:ln/>
            <a:effectLst/>
            <a:uLnTx/>
            <a:uFillTx/>
            <a:latin typeface="微软雅黑" pitchFamily="34" charset="-122"/>
            <a:ea typeface="微软雅黑" pitchFamily="34" charset="-122"/>
            <a:cs typeface="+mj-cs"/>
          </a:endParaRPr>
        </a:p>
      </dsp:txBody>
      <dsp:txXfrm>
        <a:off x="401817" y="3211868"/>
        <a:ext cx="5302643" cy="372930"/>
      </dsp:txXfrm>
    </dsp:sp>
    <dsp:sp modelId="{DDF8612D-4066-40F7-B71E-FD224A3C65B4}">
      <dsp:nvSpPr>
        <dsp:cNvPr id="0" name=""/>
        <dsp:cNvSpPr/>
      </dsp:nvSpPr>
      <dsp:spPr>
        <a:xfrm>
          <a:off x="0" y="4033373"/>
          <a:ext cx="763284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294732-4FC3-4E98-82D0-3A55F1D43E24}">
      <dsp:nvSpPr>
        <dsp:cNvPr id="0" name=""/>
        <dsp:cNvSpPr/>
      </dsp:nvSpPr>
      <dsp:spPr>
        <a:xfrm>
          <a:off x="381642" y="3826733"/>
          <a:ext cx="5342993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2400" b="0" i="0" u="none" strike="noStrike" kern="1200" cap="none" spc="0" normalizeH="0" baseline="0" dirty="0" smtClean="0">
              <a:ln/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rPr>
            <a:t>2.8 </a:t>
          </a:r>
          <a:r>
            <a:rPr kumimoji="1" lang="zh-CN" altLang="en-US" sz="2400" b="0" i="0" u="none" strike="noStrike" kern="1200" cap="none" spc="0" normalizeH="0" baseline="0" dirty="0" smtClean="0">
              <a:ln/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rPr>
            <a:t>像差</a:t>
          </a:r>
          <a:endParaRPr kumimoji="1" lang="zh-CN" altLang="en-US" sz="2400" b="0" i="0" u="none" strike="noStrike" kern="1200" cap="none" spc="0" normalizeH="0" baseline="0" dirty="0">
            <a:ln/>
            <a:effectLst/>
            <a:uLnTx/>
            <a:uFillTx/>
            <a:latin typeface="微软雅黑" pitchFamily="34" charset="-122"/>
            <a:ea typeface="微软雅黑" pitchFamily="34" charset="-122"/>
            <a:cs typeface="+mj-cs"/>
          </a:endParaRPr>
        </a:p>
      </dsp:txBody>
      <dsp:txXfrm>
        <a:off x="401817" y="3846908"/>
        <a:ext cx="5302643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9A9A4-B994-4798-A4A8-6E83E7D3CC16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60AA3-E94D-49F5-A40C-55AACE2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42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0AA3-E94D-49F5-A40C-55AACE2149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776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0AA3-E94D-49F5-A40C-55AACE2149F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311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000" b="1" i="1" kern="1200" dirty="0">
              <a:solidFill>
                <a:srgbClr val="FF000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0AA3-E94D-49F5-A40C-55AACE2149F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566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60AA3-E94D-49F5-A40C-55AACE2149F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38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58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3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20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127000" y="76200"/>
            <a:ext cx="8542338" cy="1052513"/>
            <a:chOff x="127000" y="76200"/>
            <a:chExt cx="8542338" cy="1052513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ltGray">
            <a:xfrm>
              <a:off x="417513" y="184150"/>
              <a:ext cx="438150" cy="4746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ltGray">
            <a:xfrm>
              <a:off x="800100" y="184150"/>
              <a:ext cx="328613" cy="47466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ltGray">
            <a:xfrm>
              <a:off x="541338" y="606425"/>
              <a:ext cx="422275" cy="47466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ltGray">
            <a:xfrm>
              <a:off x="911225" y="606425"/>
              <a:ext cx="368300" cy="47466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ltGray">
            <a:xfrm>
              <a:off x="127000" y="533400"/>
              <a:ext cx="560388" cy="42227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gray">
            <a:xfrm>
              <a:off x="762000" y="76200"/>
              <a:ext cx="31750" cy="1052513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C9C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gray">
            <a:xfrm>
              <a:off x="442913" y="866775"/>
              <a:ext cx="8226425" cy="31750"/>
            </a:xfrm>
            <a:prstGeom prst="rect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A2B9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ltGray">
            <a:xfrm>
              <a:off x="417513" y="184150"/>
              <a:ext cx="438150" cy="47466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ltGray">
            <a:xfrm>
              <a:off x="800100" y="184150"/>
              <a:ext cx="328613" cy="474663"/>
            </a:xfrm>
            <a:prstGeom prst="rect">
              <a:avLst/>
            </a:prstGeom>
            <a:gradFill rotWithShape="0">
              <a:gsLst>
                <a:gs pos="0">
                  <a:srgbClr val="FFC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ltGray">
            <a:xfrm>
              <a:off x="541338" y="606425"/>
              <a:ext cx="422275" cy="47466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ltGray">
            <a:xfrm>
              <a:off x="911225" y="606425"/>
              <a:ext cx="368300" cy="47466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ltGray">
            <a:xfrm>
              <a:off x="127000" y="533400"/>
              <a:ext cx="560388" cy="422275"/>
            </a:xfrm>
            <a:prstGeom prst="rect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89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39" name="Rectangle 19"/>
            <p:cNvSpPr>
              <a:spLocks noChangeArrowheads="1"/>
            </p:cNvSpPr>
            <p:nvPr/>
          </p:nvSpPr>
          <p:spPr bwMode="gray">
            <a:xfrm>
              <a:off x="762000" y="76200"/>
              <a:ext cx="31750" cy="1052513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C9C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  <p:sp>
          <p:nvSpPr>
            <p:cNvPr id="40" name="Rectangle 20"/>
            <p:cNvSpPr>
              <a:spLocks noChangeArrowheads="1"/>
            </p:cNvSpPr>
            <p:nvPr/>
          </p:nvSpPr>
          <p:spPr bwMode="gray">
            <a:xfrm>
              <a:off x="442913" y="866775"/>
              <a:ext cx="8226425" cy="31750"/>
            </a:xfrm>
            <a:prstGeom prst="rect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A2B9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en-US" sz="2400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77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43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3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22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69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51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447F-C214-4A37-A1CB-B2824AB6673E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30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2447F-C214-4A37-A1CB-B2824AB6673E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0BC5A-CCEE-4F57-B216-1F0DE2522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85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9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35.bin"/><Relationship Id="rId3" Type="http://schemas.openxmlformats.org/officeDocument/2006/relationships/oleObject" Target="../embeddings/oleObject28.bin"/><Relationship Id="rId21" Type="http://schemas.openxmlformats.org/officeDocument/2006/relationships/image" Target="../media/image36.wmf"/><Relationship Id="rId7" Type="http://schemas.openxmlformats.org/officeDocument/2006/relationships/image" Target="../media/image37.png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11" Type="http://schemas.openxmlformats.org/officeDocument/2006/relationships/image" Target="../media/image31.wmf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35.wmf"/><Relationship Id="rId4" Type="http://schemas.openxmlformats.org/officeDocument/2006/relationships/image" Target="../media/image28.wmf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2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3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8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31640" y="176212"/>
            <a:ext cx="7056784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kumimoji="0"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dirty="0" smtClean="0">
                <a:latin typeface="微软雅黑" pitchFamily="34" charset="-122"/>
                <a:ea typeface="微软雅黑" pitchFamily="34" charset="-122"/>
              </a:rPr>
              <a:t>章 </a:t>
            </a:r>
            <a:r>
              <a:rPr kumimoji="0" lang="en-US" altLang="zh-CN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0" lang="zh-CN" altLang="en-US" dirty="0" smtClean="0">
                <a:latin typeface="微软雅黑" pitchFamily="34" charset="-122"/>
                <a:ea typeface="微软雅黑" pitchFamily="34" charset="-122"/>
              </a:rPr>
              <a:t>理想光学系统与实际光学系统</a:t>
            </a:r>
            <a:endParaRPr kumimoji="0"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426776549"/>
              </p:ext>
            </p:extLst>
          </p:nvPr>
        </p:nvGraphicFramePr>
        <p:xfrm>
          <a:off x="755576" y="1268760"/>
          <a:ext cx="7632848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50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76250" y="457200"/>
            <a:ext cx="4422775" cy="4953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无限远</a:t>
            </a:r>
            <a:r>
              <a:rPr lang="zh-CN" altLang="en-US" sz="2400" b="1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轴外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物点发出的光线</a:t>
            </a:r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5207000" y="1801813"/>
            <a:ext cx="3505200" cy="171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None/>
            </a:pP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任何一束入射的平行光，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经过理想光组后，一定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相交于像方焦平面上的某一点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kumimoji="1"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557" name="组合 17"/>
          <p:cNvGrpSpPr>
            <a:grpSpLocks/>
          </p:cNvGrpSpPr>
          <p:nvPr/>
        </p:nvGrpSpPr>
        <p:grpSpPr bwMode="auto">
          <a:xfrm>
            <a:off x="608013" y="1273175"/>
            <a:ext cx="4318000" cy="2563813"/>
            <a:chOff x="608013" y="1273175"/>
            <a:chExt cx="4318000" cy="2563813"/>
          </a:xfrm>
        </p:grpSpPr>
        <p:grpSp>
          <p:nvGrpSpPr>
            <p:cNvPr id="23558" name="组合 4"/>
            <p:cNvGrpSpPr>
              <a:grpSpLocks/>
            </p:cNvGrpSpPr>
            <p:nvPr/>
          </p:nvGrpSpPr>
          <p:grpSpPr bwMode="auto">
            <a:xfrm>
              <a:off x="608013" y="1273175"/>
              <a:ext cx="4318000" cy="2563813"/>
              <a:chOff x="608013" y="1273175"/>
              <a:chExt cx="4318000" cy="2563813"/>
            </a:xfrm>
          </p:grpSpPr>
          <p:sp>
            <p:nvSpPr>
              <p:cNvPr id="23560" name="Text Box 2"/>
              <p:cNvSpPr txBox="1">
                <a:spLocks noChangeArrowheads="1"/>
              </p:cNvSpPr>
              <p:nvPr/>
            </p:nvSpPr>
            <p:spPr bwMode="auto">
              <a:xfrm>
                <a:off x="1268413" y="2568575"/>
                <a:ext cx="5334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kumimoji="1" lang="en-US" altLang="zh-CN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kumimoji="1"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61" name="Line 4"/>
              <p:cNvSpPr>
                <a:spLocks noChangeShapeType="1"/>
              </p:cNvSpPr>
              <p:nvPr/>
            </p:nvSpPr>
            <p:spPr bwMode="auto">
              <a:xfrm>
                <a:off x="4373563" y="1273175"/>
                <a:ext cx="1587" cy="25638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2" name="Line 5"/>
              <p:cNvSpPr>
                <a:spLocks noChangeShapeType="1"/>
              </p:cNvSpPr>
              <p:nvPr/>
            </p:nvSpPr>
            <p:spPr bwMode="auto">
              <a:xfrm>
                <a:off x="608013" y="2692400"/>
                <a:ext cx="3937000" cy="158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3" name="Line 6"/>
              <p:cNvSpPr>
                <a:spLocks noChangeShapeType="1"/>
              </p:cNvSpPr>
              <p:nvPr/>
            </p:nvSpPr>
            <p:spPr bwMode="auto">
              <a:xfrm flipH="1">
                <a:off x="3175000" y="1995488"/>
                <a:ext cx="1217613" cy="31908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4" name="Line 7"/>
              <p:cNvSpPr>
                <a:spLocks noChangeShapeType="1"/>
              </p:cNvSpPr>
              <p:nvPr/>
            </p:nvSpPr>
            <p:spPr bwMode="auto">
              <a:xfrm>
                <a:off x="3021013" y="1806575"/>
                <a:ext cx="1371600" cy="18891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5" name="Line 8"/>
              <p:cNvSpPr>
                <a:spLocks noChangeShapeType="1"/>
              </p:cNvSpPr>
              <p:nvPr/>
            </p:nvSpPr>
            <p:spPr bwMode="auto">
              <a:xfrm flipV="1">
                <a:off x="3175000" y="1995488"/>
                <a:ext cx="1217613" cy="98583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6" name="Line 9"/>
              <p:cNvSpPr>
                <a:spLocks noChangeShapeType="1"/>
              </p:cNvSpPr>
              <p:nvPr/>
            </p:nvSpPr>
            <p:spPr bwMode="auto">
              <a:xfrm flipH="1">
                <a:off x="938213" y="2706688"/>
                <a:ext cx="1449387" cy="39052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7" name="Line 10"/>
              <p:cNvSpPr>
                <a:spLocks noChangeShapeType="1"/>
              </p:cNvSpPr>
              <p:nvPr/>
            </p:nvSpPr>
            <p:spPr bwMode="auto">
              <a:xfrm flipH="1">
                <a:off x="938213" y="2014538"/>
                <a:ext cx="1527175" cy="40163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8" name="Line 11"/>
              <p:cNvSpPr>
                <a:spLocks noChangeShapeType="1"/>
              </p:cNvSpPr>
              <p:nvPr/>
            </p:nvSpPr>
            <p:spPr bwMode="auto">
              <a:xfrm flipH="1">
                <a:off x="938213" y="3330575"/>
                <a:ext cx="1625600" cy="43338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9" name="Text Box 13"/>
              <p:cNvSpPr txBox="1">
                <a:spLocks noChangeArrowheads="1"/>
              </p:cNvSpPr>
              <p:nvPr/>
            </p:nvSpPr>
            <p:spPr bwMode="auto">
              <a:xfrm>
                <a:off x="4392613" y="2247900"/>
                <a:ext cx="5334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000" b="1" i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F</a:t>
                </a:r>
                <a:r>
                  <a:rPr kumimoji="1" lang="en-US" altLang="zh-CN" sz="2000" i="1">
                    <a:solidFill>
                      <a:srgbClr val="0000FF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rPr>
                  <a:t>'</a:t>
                </a:r>
                <a:endParaRPr kumimoji="1" lang="en-US" altLang="zh-CN" sz="2000" i="1">
                  <a:solidFill>
                    <a:srgbClr val="0000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3570" name="Arc 14"/>
              <p:cNvSpPr>
                <a:spLocks/>
              </p:cNvSpPr>
              <p:nvPr/>
            </p:nvSpPr>
            <p:spPr bwMode="auto">
              <a:xfrm flipH="1">
                <a:off x="2411413" y="1577975"/>
                <a:ext cx="1066800" cy="2057400"/>
              </a:xfrm>
              <a:custGeom>
                <a:avLst/>
                <a:gdLst>
                  <a:gd name="T0" fmla="*/ 2147483646 w 21600"/>
                  <a:gd name="T1" fmla="*/ 0 h 28872"/>
                  <a:gd name="T2" fmla="*/ 2147483646 w 21600"/>
                  <a:gd name="T3" fmla="*/ 2147483646 h 28872"/>
                  <a:gd name="T4" fmla="*/ 0 w 21600"/>
                  <a:gd name="T5" fmla="*/ 2147483646 h 2887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8872"/>
                  <a:gd name="T11" fmla="*/ 21600 w 21600"/>
                  <a:gd name="T12" fmla="*/ 28872 h 288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8872" fill="none" extrusionOk="0">
                    <a:moveTo>
                      <a:pt x="15778" y="0"/>
                    </a:moveTo>
                    <a:cubicBezTo>
                      <a:pt x="19519" y="4001"/>
                      <a:pt x="21600" y="9273"/>
                      <a:pt x="21600" y="14751"/>
                    </a:cubicBezTo>
                    <a:cubicBezTo>
                      <a:pt x="21600" y="19936"/>
                      <a:pt x="19734" y="24948"/>
                      <a:pt x="16344" y="28871"/>
                    </a:cubicBezTo>
                  </a:path>
                  <a:path w="21600" h="28872" stroke="0" extrusionOk="0">
                    <a:moveTo>
                      <a:pt x="15778" y="0"/>
                    </a:moveTo>
                    <a:cubicBezTo>
                      <a:pt x="19519" y="4001"/>
                      <a:pt x="21600" y="9273"/>
                      <a:pt x="21600" y="14751"/>
                    </a:cubicBezTo>
                    <a:cubicBezTo>
                      <a:pt x="21600" y="19936"/>
                      <a:pt x="19734" y="24948"/>
                      <a:pt x="16344" y="28871"/>
                    </a:cubicBezTo>
                    <a:lnTo>
                      <a:pt x="0" y="14751"/>
                    </a:lnTo>
                    <a:lnTo>
                      <a:pt x="15778" y="0"/>
                    </a:lnTo>
                    <a:close/>
                  </a:path>
                </a:pathLst>
              </a:custGeom>
              <a:noFill/>
              <a:ln w="38100" cap="sq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59" name="Arc 15"/>
            <p:cNvSpPr>
              <a:spLocks/>
            </p:cNvSpPr>
            <p:nvPr/>
          </p:nvSpPr>
          <p:spPr bwMode="auto">
            <a:xfrm>
              <a:off x="2057400" y="1600200"/>
              <a:ext cx="1169988" cy="2057400"/>
            </a:xfrm>
            <a:custGeom>
              <a:avLst/>
              <a:gdLst>
                <a:gd name="T0" fmla="*/ 2147483646 w 21600"/>
                <a:gd name="T1" fmla="*/ 0 h 28872"/>
                <a:gd name="T2" fmla="*/ 2147483646 w 21600"/>
                <a:gd name="T3" fmla="*/ 2147483646 h 28872"/>
                <a:gd name="T4" fmla="*/ 0 w 21600"/>
                <a:gd name="T5" fmla="*/ 2147483646 h 2887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872"/>
                <a:gd name="T11" fmla="*/ 21600 w 21600"/>
                <a:gd name="T12" fmla="*/ 28872 h 288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872" fill="none" extrusionOk="0">
                  <a:moveTo>
                    <a:pt x="15778" y="0"/>
                  </a:moveTo>
                  <a:cubicBezTo>
                    <a:pt x="19519" y="4001"/>
                    <a:pt x="21600" y="9273"/>
                    <a:pt x="21600" y="14751"/>
                  </a:cubicBezTo>
                  <a:cubicBezTo>
                    <a:pt x="21600" y="19936"/>
                    <a:pt x="19734" y="24948"/>
                    <a:pt x="16344" y="28871"/>
                  </a:cubicBezTo>
                </a:path>
                <a:path w="21600" h="28872" stroke="0" extrusionOk="0">
                  <a:moveTo>
                    <a:pt x="15778" y="0"/>
                  </a:moveTo>
                  <a:cubicBezTo>
                    <a:pt x="19519" y="4001"/>
                    <a:pt x="21600" y="9273"/>
                    <a:pt x="21600" y="14751"/>
                  </a:cubicBezTo>
                  <a:cubicBezTo>
                    <a:pt x="21600" y="19936"/>
                    <a:pt x="19734" y="24948"/>
                    <a:pt x="16344" y="28871"/>
                  </a:cubicBezTo>
                  <a:lnTo>
                    <a:pt x="0" y="14751"/>
                  </a:lnTo>
                  <a:lnTo>
                    <a:pt x="15778" y="0"/>
                  </a:lnTo>
                  <a:close/>
                </a:path>
              </a:pathLst>
            </a:custGeom>
            <a:noFill/>
            <a:ln w="381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" name="Line 5"/>
          <p:cNvSpPr>
            <a:spLocks noChangeShapeType="1"/>
          </p:cNvSpPr>
          <p:nvPr/>
        </p:nvSpPr>
        <p:spPr bwMode="auto">
          <a:xfrm flipH="1">
            <a:off x="1251866" y="4105547"/>
            <a:ext cx="1587" cy="25638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 flipH="1">
            <a:off x="1028124" y="5372372"/>
            <a:ext cx="3579868" cy="1588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 flipH="1">
            <a:off x="899592" y="5373960"/>
            <a:ext cx="48556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</a:rPr>
              <a:t>F</a:t>
            </a:r>
            <a:endParaRPr kumimoji="1" lang="en-US" altLang="zh-CN" sz="20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2" name="Oval 8"/>
          <p:cNvSpPr>
            <a:spLocks noChangeArrowheads="1"/>
          </p:cNvSpPr>
          <p:nvPr/>
        </p:nvSpPr>
        <p:spPr bwMode="auto">
          <a:xfrm flipH="1">
            <a:off x="1220130" y="5337447"/>
            <a:ext cx="69820" cy="76200"/>
          </a:xfrm>
          <a:prstGeom prst="ellipse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>
            <a:off x="1256627" y="5048522"/>
            <a:ext cx="1202810" cy="298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>
            <a:off x="1256627" y="4629422"/>
            <a:ext cx="1202810" cy="419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 flipH="1" flipV="1">
            <a:off x="1256627" y="5048522"/>
            <a:ext cx="1194876" cy="9763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3140688" y="5373960"/>
            <a:ext cx="1431312" cy="3762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3068680" y="4653235"/>
            <a:ext cx="1431312" cy="415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3019584" y="6021660"/>
            <a:ext cx="1431312" cy="431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 flipH="1">
            <a:off x="3536888" y="5348560"/>
            <a:ext cx="15868" cy="138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3907641" y="5313391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kumimoji="1" lang="en-US" altLang="zh-CN" sz="2000" b="1" i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Arc 14"/>
          <p:cNvSpPr>
            <a:spLocks/>
          </p:cNvSpPr>
          <p:nvPr/>
        </p:nvSpPr>
        <p:spPr bwMode="auto">
          <a:xfrm flipH="1">
            <a:off x="2339752" y="4229695"/>
            <a:ext cx="1066800" cy="2057400"/>
          </a:xfrm>
          <a:custGeom>
            <a:avLst/>
            <a:gdLst>
              <a:gd name="T0" fmla="*/ 2147483646 w 21600"/>
              <a:gd name="T1" fmla="*/ 0 h 28872"/>
              <a:gd name="T2" fmla="*/ 2147483646 w 21600"/>
              <a:gd name="T3" fmla="*/ 2147483646 h 28872"/>
              <a:gd name="T4" fmla="*/ 0 w 21600"/>
              <a:gd name="T5" fmla="*/ 2147483646 h 28872"/>
              <a:gd name="T6" fmla="*/ 0 60000 65536"/>
              <a:gd name="T7" fmla="*/ 0 60000 65536"/>
              <a:gd name="T8" fmla="*/ 0 60000 65536"/>
              <a:gd name="T9" fmla="*/ 0 w 21600"/>
              <a:gd name="T10" fmla="*/ 0 h 28872"/>
              <a:gd name="T11" fmla="*/ 21600 w 21600"/>
              <a:gd name="T12" fmla="*/ 28872 h 288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8872" fill="none" extrusionOk="0">
                <a:moveTo>
                  <a:pt x="15778" y="0"/>
                </a:moveTo>
                <a:cubicBezTo>
                  <a:pt x="19519" y="4001"/>
                  <a:pt x="21600" y="9273"/>
                  <a:pt x="21600" y="14751"/>
                </a:cubicBezTo>
                <a:cubicBezTo>
                  <a:pt x="21600" y="19936"/>
                  <a:pt x="19734" y="24948"/>
                  <a:pt x="16344" y="28871"/>
                </a:cubicBezTo>
              </a:path>
              <a:path w="21600" h="28872" stroke="0" extrusionOk="0">
                <a:moveTo>
                  <a:pt x="15778" y="0"/>
                </a:moveTo>
                <a:cubicBezTo>
                  <a:pt x="19519" y="4001"/>
                  <a:pt x="21600" y="9273"/>
                  <a:pt x="21600" y="14751"/>
                </a:cubicBezTo>
                <a:cubicBezTo>
                  <a:pt x="21600" y="19936"/>
                  <a:pt x="19734" y="24948"/>
                  <a:pt x="16344" y="28871"/>
                </a:cubicBezTo>
                <a:lnTo>
                  <a:pt x="0" y="14751"/>
                </a:lnTo>
                <a:lnTo>
                  <a:pt x="15778" y="0"/>
                </a:lnTo>
                <a:close/>
              </a:path>
            </a:pathLst>
          </a:cu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Arc 15"/>
          <p:cNvSpPr>
            <a:spLocks/>
          </p:cNvSpPr>
          <p:nvPr/>
        </p:nvSpPr>
        <p:spPr bwMode="auto">
          <a:xfrm>
            <a:off x="1999059" y="4251920"/>
            <a:ext cx="1169988" cy="2057400"/>
          </a:xfrm>
          <a:custGeom>
            <a:avLst/>
            <a:gdLst>
              <a:gd name="T0" fmla="*/ 2147483646 w 21600"/>
              <a:gd name="T1" fmla="*/ 0 h 28872"/>
              <a:gd name="T2" fmla="*/ 2147483646 w 21600"/>
              <a:gd name="T3" fmla="*/ 2147483646 h 28872"/>
              <a:gd name="T4" fmla="*/ 0 w 21600"/>
              <a:gd name="T5" fmla="*/ 2147483646 h 28872"/>
              <a:gd name="T6" fmla="*/ 0 60000 65536"/>
              <a:gd name="T7" fmla="*/ 0 60000 65536"/>
              <a:gd name="T8" fmla="*/ 0 60000 65536"/>
              <a:gd name="T9" fmla="*/ 0 w 21600"/>
              <a:gd name="T10" fmla="*/ 0 h 28872"/>
              <a:gd name="T11" fmla="*/ 21600 w 21600"/>
              <a:gd name="T12" fmla="*/ 28872 h 288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8872" fill="none" extrusionOk="0">
                <a:moveTo>
                  <a:pt x="15778" y="0"/>
                </a:moveTo>
                <a:cubicBezTo>
                  <a:pt x="19519" y="4001"/>
                  <a:pt x="21600" y="9273"/>
                  <a:pt x="21600" y="14751"/>
                </a:cubicBezTo>
                <a:cubicBezTo>
                  <a:pt x="21600" y="19936"/>
                  <a:pt x="19734" y="24948"/>
                  <a:pt x="16344" y="28871"/>
                </a:cubicBezTo>
              </a:path>
              <a:path w="21600" h="28872" stroke="0" extrusionOk="0">
                <a:moveTo>
                  <a:pt x="15778" y="0"/>
                </a:moveTo>
                <a:cubicBezTo>
                  <a:pt x="19519" y="4001"/>
                  <a:pt x="21600" y="9273"/>
                  <a:pt x="21600" y="14751"/>
                </a:cubicBezTo>
                <a:cubicBezTo>
                  <a:pt x="21600" y="19936"/>
                  <a:pt x="19734" y="24948"/>
                  <a:pt x="16344" y="28871"/>
                </a:cubicBezTo>
                <a:lnTo>
                  <a:pt x="0" y="14751"/>
                </a:lnTo>
                <a:lnTo>
                  <a:pt x="15778" y="0"/>
                </a:lnTo>
                <a:close/>
              </a:path>
            </a:pathLst>
          </a:cu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5286816" y="4538496"/>
            <a:ext cx="3505200" cy="171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None/>
            </a:pPr>
            <a:r>
              <a:rPr kumimoji="1"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物方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焦平面上的某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一点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发出的光束，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经过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理想光学系统后，必为一平行光。</a:t>
            </a:r>
            <a:endParaRPr kumimoji="1"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5959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9" grpId="0" animBg="1"/>
      <p:bldP spid="20" grpId="0" animBg="1"/>
      <p:bldP spid="21" grpId="0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76251" y="457200"/>
            <a:ext cx="1287438" cy="4953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sz="24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endParaRPr kumimoji="1"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19970" y="1268760"/>
            <a:ext cx="6620382" cy="2304256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16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一对</a:t>
            </a:r>
            <a:r>
              <a:rPr kumimoji="1"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主点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和一对</a:t>
            </a:r>
            <a:r>
              <a:rPr kumimoji="1"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焦点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构成了光学系统的</a:t>
            </a:r>
            <a:r>
              <a:rPr kumimoji="1" lang="zh-CN" altLang="en-US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基点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eaLnBrk="1" hangingPunct="1">
              <a:spcBef>
                <a:spcPts val="16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kumimoji="1"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一对</a:t>
            </a:r>
            <a:r>
              <a:rPr kumimoji="1"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主面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和一对</a:t>
            </a:r>
            <a:r>
              <a:rPr kumimoji="1"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焦平面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构成了光学系统的</a:t>
            </a:r>
            <a:r>
              <a:rPr kumimoji="1" lang="zh-CN" altLang="en-US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基面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，它们构成了一个光学系统的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基本模型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。不同的光学系统，</a:t>
            </a:r>
            <a:r>
              <a:rPr kumimoji="1" lang="zh-CN" altLang="en-US" sz="2400" dirty="0">
                <a:solidFill>
                  <a:srgbClr val="300FF7"/>
                </a:solidFill>
                <a:latin typeface="微软雅黑" pitchFamily="34" charset="-122"/>
                <a:ea typeface="微软雅黑" pitchFamily="34" charset="-122"/>
              </a:rPr>
              <a:t>只表现为这些点和面的相对位置不同而已。</a:t>
            </a:r>
          </a:p>
        </p:txBody>
      </p:sp>
    </p:spTree>
    <p:extLst>
      <p:ext uri="{BB962C8B-B14F-4D97-AF65-F5344CB8AC3E}">
        <p14:creationId xmlns:p14="http://schemas.microsoft.com/office/powerpoint/2010/main" val="25203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 txBox="1">
            <a:spLocks/>
          </p:cNvSpPr>
          <p:nvPr/>
        </p:nvSpPr>
        <p:spPr>
          <a:xfrm>
            <a:off x="1438971" y="352425"/>
            <a:ext cx="5509293" cy="43815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1" lang="en-US" altLang="zh-CN" sz="3200" kern="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2.2 </a:t>
            </a:r>
            <a:r>
              <a:rPr kumimoji="1" lang="zh-CN" altLang="en-US" sz="3200" kern="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理想光学系统</a:t>
            </a:r>
            <a:r>
              <a:rPr kumimoji="1" lang="zh-CN" altLang="en-US" sz="3200" kern="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kumimoji="1" lang="zh-CN" altLang="en-US" sz="3200" kern="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物像关系</a:t>
            </a:r>
            <a:endParaRPr kumimoji="1" lang="zh-CN" altLang="en-US" sz="3200" kern="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4" name="Rectangle 6"/>
          <p:cNvSpPr txBox="1">
            <a:spLocks noChangeArrowheads="1"/>
          </p:cNvSpPr>
          <p:nvPr/>
        </p:nvSpPr>
        <p:spPr bwMode="auto">
          <a:xfrm>
            <a:off x="1835696" y="1836812"/>
            <a:ext cx="3962400" cy="13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altLang="zh-CN" sz="3200" kern="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2.2.1 </a:t>
            </a:r>
            <a:r>
              <a:rPr lang="zh-CN" altLang="en-US" sz="3200" kern="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图解法求像</a:t>
            </a:r>
            <a:endParaRPr lang="en-US" altLang="zh-CN" sz="3200" kern="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  <a:p>
            <a:pPr>
              <a:defRPr/>
            </a:pPr>
            <a:endParaRPr lang="en-US" altLang="zh-CN" sz="3200" kern="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  <a:p>
            <a:pPr>
              <a:defRPr/>
            </a:pPr>
            <a:r>
              <a:rPr lang="en-US" altLang="zh-CN" sz="3200" kern="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2.2.2 </a:t>
            </a:r>
            <a:r>
              <a:rPr lang="zh-CN" altLang="en-US" sz="3200" kern="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解析法求</a:t>
            </a:r>
            <a:r>
              <a:rPr lang="zh-CN" altLang="en-US" sz="3200" kern="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像</a:t>
            </a:r>
            <a:endParaRPr lang="zh-CN" altLang="en-US" sz="38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917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5012" y="404664"/>
            <a:ext cx="3407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kern="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2.2.1 </a:t>
            </a:r>
            <a:r>
              <a:rPr lang="zh-CN" altLang="en-US" sz="2400" kern="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图解法求像</a:t>
            </a:r>
            <a:endParaRPr lang="en-US" altLang="zh-CN" sz="2400" kern="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99592" y="1052736"/>
            <a:ext cx="763284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已知一个理想光学系统的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主点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焦点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的位置，利用光线通过它们后的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性质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对物空间给定的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点、线、面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通过画图追踪典型光线求像，称为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图解法求像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91840" y="2420888"/>
            <a:ext cx="6660480" cy="576064"/>
          </a:xfrm>
        </p:spPr>
        <p:txBody>
          <a:bodyPr/>
          <a:lstStyle/>
          <a:p>
            <a:r>
              <a:rPr lang="zh-CN" altLang="en-US" sz="2500" b="1" dirty="0" smtClean="0"/>
              <a:t>可供选择的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典型光线</a:t>
            </a:r>
            <a:r>
              <a:rPr lang="zh-CN" altLang="en-US" sz="2500" b="1" dirty="0"/>
              <a:t>和可供利用的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性质</a:t>
            </a:r>
            <a:r>
              <a:rPr lang="zh-CN" altLang="en-US" sz="2500" b="1" dirty="0"/>
              <a:t>有：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8720" y="2996952"/>
            <a:ext cx="626469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）平行于光轴入射的光线，经过系统后过像方焦点。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2483768" y="4878288"/>
            <a:ext cx="4724400" cy="0"/>
          </a:xfrm>
          <a:prstGeom prst="line">
            <a:avLst/>
          </a:prstGeom>
          <a:noFill/>
          <a:ln w="28575" cap="sq">
            <a:solidFill>
              <a:srgbClr val="0033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4312568" y="3811488"/>
            <a:ext cx="0" cy="22098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4769768" y="3811488"/>
            <a:ext cx="0" cy="22098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2559968" y="4116288"/>
            <a:ext cx="914400" cy="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3169568" y="4116288"/>
            <a:ext cx="1143000" cy="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4312568" y="4116288"/>
            <a:ext cx="4572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4769768" y="4116288"/>
            <a:ext cx="2108200" cy="1076325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217568" y="434488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F </a:t>
            </a:r>
            <a:r>
              <a:rPr kumimoji="1" lang="en-US" altLang="zh-CN" sz="2400" dirty="0">
                <a:solidFill>
                  <a:srgbClr val="0000FF"/>
                </a:solidFill>
                <a:latin typeface="Tahoma" pitchFamily="34" charset="0"/>
              </a:rPr>
              <a:t>’</a:t>
            </a: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6217568" y="4830663"/>
            <a:ext cx="76200" cy="76200"/>
          </a:xfrm>
          <a:prstGeom prst="ellipse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925218" y="4471888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4680868" y="4471888"/>
            <a:ext cx="614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H</a:t>
            </a:r>
            <a:r>
              <a:rPr kumimoji="1" lang="en-US" altLang="zh-CN" sz="2400">
                <a:solidFill>
                  <a:srgbClr val="0000FF"/>
                </a:solidFill>
                <a:latin typeface="Tahoma" pitchFamily="34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92571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67544" y="1134022"/>
            <a:ext cx="580997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）过物方焦点的光线，经过系统后平行于光轴。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2295872" y="2623592"/>
            <a:ext cx="4724400" cy="0"/>
          </a:xfrm>
          <a:prstGeom prst="line">
            <a:avLst/>
          </a:prstGeom>
          <a:noFill/>
          <a:ln w="28575" cap="sq">
            <a:solidFill>
              <a:srgbClr val="0033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124672" y="1556792"/>
            <a:ext cx="0" cy="220980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581872" y="1556792"/>
            <a:ext cx="0" cy="220980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581872" y="3614192"/>
            <a:ext cx="990600" cy="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295872" y="2318792"/>
            <a:ext cx="1828800" cy="129540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124672" y="3614192"/>
            <a:ext cx="4572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600672" y="2013992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676872" y="2566442"/>
            <a:ext cx="76200" cy="76200"/>
          </a:xfrm>
          <a:prstGeom prst="ellipse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28" tIns="45714" rIns="91428" bIns="45714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556472" y="2139404"/>
            <a:ext cx="614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H</a:t>
            </a:r>
            <a:r>
              <a:rPr kumimoji="1" lang="en-US" altLang="zh-CN" sz="2400">
                <a:solidFill>
                  <a:srgbClr val="0000FF"/>
                </a:solidFill>
                <a:latin typeface="Tahoma" pitchFamily="34" charset="0"/>
              </a:rPr>
              <a:t>’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548409" y="2174329"/>
            <a:ext cx="612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H</a:t>
            </a:r>
            <a:endParaRPr kumimoji="1" lang="en-US" altLang="zh-CN" sz="240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273756" y="4149080"/>
            <a:ext cx="3506156" cy="1296144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）倾斜于光轴的平行光线，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经过系统后交于像方焦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平面上某一点。</a:t>
            </a:r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>
            <a:off x="6264722" y="4689747"/>
            <a:ext cx="6477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5086797" y="5250135"/>
            <a:ext cx="531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kumimoji="1" lang="en-US" altLang="zh-CN" sz="2000" b="1" i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6912422" y="5013597"/>
            <a:ext cx="1296988" cy="3603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8"/>
          <p:cNvSpPr>
            <a:spLocks noChangeShapeType="1"/>
          </p:cNvSpPr>
          <p:nvPr/>
        </p:nvSpPr>
        <p:spPr bwMode="auto">
          <a:xfrm>
            <a:off x="6912422" y="4689747"/>
            <a:ext cx="1296988" cy="323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 flipV="1">
            <a:off x="6912422" y="5013597"/>
            <a:ext cx="1296988" cy="1044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 flipH="1">
            <a:off x="4758184" y="5373960"/>
            <a:ext cx="1541463" cy="404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flipH="1">
            <a:off x="4758184" y="4696097"/>
            <a:ext cx="1527175" cy="4016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4643884" y="6058172"/>
            <a:ext cx="1624013" cy="4333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5745609" y="5377135"/>
            <a:ext cx="17463" cy="138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14"/>
          <p:cNvSpPr>
            <a:spLocks noChangeShapeType="1"/>
          </p:cNvSpPr>
          <p:nvPr/>
        </p:nvSpPr>
        <p:spPr bwMode="auto">
          <a:xfrm>
            <a:off x="6264722" y="6058172"/>
            <a:ext cx="6477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17"/>
          <p:cNvSpPr>
            <a:spLocks noChangeShapeType="1"/>
          </p:cNvSpPr>
          <p:nvPr/>
        </p:nvSpPr>
        <p:spPr bwMode="auto">
          <a:xfrm>
            <a:off x="8194919" y="3954735"/>
            <a:ext cx="1588" cy="25638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>
            <a:off x="4427984" y="5373960"/>
            <a:ext cx="3938448" cy="15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8212388" y="4929460"/>
            <a:ext cx="533596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kumimoji="1" lang="en-US" altLang="zh-CN" sz="2000" i="1" dirty="0">
                <a:solidFill>
                  <a:srgbClr val="0000FF"/>
                </a:solidFill>
                <a:latin typeface="Tahoma" pitchFamily="34" charset="0"/>
                <a:cs typeface="Times New Roman" pitchFamily="18" charset="0"/>
              </a:rPr>
              <a:t>'</a:t>
            </a:r>
            <a:endParaRPr kumimoji="1" lang="en-US" altLang="zh-CN" sz="2000" i="1" dirty="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8155217" y="5340623"/>
            <a:ext cx="76228" cy="76200"/>
          </a:xfrm>
          <a:prstGeom prst="ellipse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>
            <a:off x="6265397" y="3861073"/>
            <a:ext cx="0" cy="2808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6913335" y="3824560"/>
            <a:ext cx="0" cy="284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Text Box 23"/>
          <p:cNvSpPr txBox="1">
            <a:spLocks noChangeArrowheads="1"/>
          </p:cNvSpPr>
          <p:nvPr/>
        </p:nvSpPr>
        <p:spPr bwMode="auto">
          <a:xfrm>
            <a:off x="6805346" y="4832623"/>
            <a:ext cx="61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H</a:t>
            </a:r>
            <a:r>
              <a:rPr kumimoji="1" lang="en-US" altLang="zh-CN" sz="2400">
                <a:solidFill>
                  <a:srgbClr val="0000FF"/>
                </a:solidFill>
                <a:latin typeface="Tahoma" pitchFamily="34" charset="0"/>
              </a:rPr>
              <a:t>’</a:t>
            </a: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5688923" y="4832623"/>
            <a:ext cx="61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H</a:t>
            </a:r>
            <a:endParaRPr kumimoji="1" lang="en-US" altLang="zh-CN" sz="2400" dirty="0">
              <a:solidFill>
                <a:srgbClr val="0000FF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9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/>
      <p:bldP spid="15" grpId="0"/>
      <p:bldP spid="27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40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88956" y="1118417"/>
            <a:ext cx="7958137" cy="504057"/>
          </a:xfrm>
        </p:spPr>
        <p:txBody>
          <a:bodyPr/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）自物方焦平面上一点发出的光系统后成倾斜于光轴的平行光束。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2836042" y="1873299"/>
            <a:ext cx="1587" cy="25638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2612300" y="3140124"/>
            <a:ext cx="3579868" cy="1588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 flipH="1">
            <a:off x="2483768" y="3141712"/>
            <a:ext cx="48556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</a:rPr>
              <a:t>F</a:t>
            </a:r>
            <a:endParaRPr kumimoji="1" lang="en-US" altLang="zh-CN" sz="20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 flipH="1">
            <a:off x="2804306" y="3105199"/>
            <a:ext cx="69820" cy="76200"/>
          </a:xfrm>
          <a:prstGeom prst="ellipse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4599000" y="1895524"/>
            <a:ext cx="1587" cy="243840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4043613" y="1895524"/>
            <a:ext cx="1587" cy="243840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840803" y="2816274"/>
            <a:ext cx="1202810" cy="298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2840803" y="2397174"/>
            <a:ext cx="1202810" cy="419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 flipV="1">
            <a:off x="2840803" y="2816274"/>
            <a:ext cx="1194876" cy="9763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4603760" y="3141712"/>
            <a:ext cx="1431312" cy="3762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603760" y="2420987"/>
            <a:ext cx="1431312" cy="415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4603760" y="3789412"/>
            <a:ext cx="1431312" cy="431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5121064" y="3116312"/>
            <a:ext cx="15868" cy="138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4064241" y="2420987"/>
            <a:ext cx="539519" cy="1588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4027745" y="3789412"/>
            <a:ext cx="576016" cy="1588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607297" y="2683768"/>
            <a:ext cx="612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H</a:t>
            </a:r>
            <a:r>
              <a:rPr kumimoji="1" lang="en-US" altLang="zh-CN" sz="2400" dirty="0">
                <a:solidFill>
                  <a:srgbClr val="0000FF"/>
                </a:solidFill>
                <a:latin typeface="Tahoma" pitchFamily="34" charset="0"/>
              </a:rPr>
              <a:t>’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672781" y="2683768"/>
            <a:ext cx="611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H</a:t>
            </a:r>
            <a:endParaRPr kumimoji="1" lang="en-US" altLang="zh-CN" sz="2400" dirty="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477056" y="4803110"/>
            <a:ext cx="8243887" cy="93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）共轭光线在主平面上的投射高度相等，即一对主平面的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横向放大率</a:t>
            </a:r>
            <a:endParaRPr kumimoji="1" lang="en-US" altLang="zh-CN" sz="20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kumimoji="1"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＋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2035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052736"/>
            <a:ext cx="4752528" cy="576064"/>
          </a:xfrm>
        </p:spPr>
        <p:txBody>
          <a:bodyPr/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）光轴上的物点其像必在光轴上。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99592" y="1690689"/>
            <a:ext cx="6264696" cy="51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）过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主点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光线方向不变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。（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节点后再讲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1" lang="zh-CN" altLang="en-US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>
            <a:off x="2444080" y="2653680"/>
            <a:ext cx="1900238" cy="744538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4730080" y="3415680"/>
            <a:ext cx="2243138" cy="847725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 flipV="1">
            <a:off x="2444080" y="2653680"/>
            <a:ext cx="0" cy="762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2215480" y="3415680"/>
            <a:ext cx="487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4349080" y="2348880"/>
            <a:ext cx="0" cy="2209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4730080" y="2348880"/>
            <a:ext cx="0" cy="2209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3968080" y="349188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4806280" y="294260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</a:rPr>
              <a:t>H</a:t>
            </a:r>
            <a:r>
              <a:rPr kumimoji="1" lang="en-US" altLang="zh-CN" sz="2000">
                <a:solidFill>
                  <a:srgbClr val="0000FF"/>
                </a:solidFill>
                <a:latin typeface="Tahoma" pitchFamily="34" charset="0"/>
              </a:rPr>
              <a:t>’</a:t>
            </a: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1007740" y="5445224"/>
            <a:ext cx="766871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作图时先</a:t>
            </a:r>
            <a:r>
              <a:rPr kumimoji="1" lang="zh-CN" altLang="en-US" sz="20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注意光组的正负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看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物方焦点</a:t>
            </a:r>
            <a:r>
              <a:rPr kumimoji="1" lang="en-US" altLang="zh-CN" sz="200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  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像方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焦点 </a:t>
            </a:r>
            <a:r>
              <a:rPr kumimoji="1" lang="en-US" altLang="zh-CN" sz="200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 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的位置。</a:t>
            </a:r>
          </a:p>
        </p:txBody>
      </p:sp>
    </p:spTree>
    <p:extLst>
      <p:ext uri="{BB962C8B-B14F-4D97-AF65-F5344CB8AC3E}">
        <p14:creationId xmlns:p14="http://schemas.microsoft.com/office/powerpoint/2010/main" val="37973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2" grpId="0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539552" y="955675"/>
            <a:ext cx="4313237" cy="52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（一）正光组轴上点作图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492081"/>
            <a:ext cx="3744416" cy="496759"/>
          </a:xfrm>
        </p:spPr>
        <p:txBody>
          <a:bodyPr/>
          <a:lstStyle/>
          <a:p>
            <a:pPr algn="l"/>
            <a:r>
              <a:rPr lang="zh-CN" altLang="en-US" sz="20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已知</a:t>
            </a:r>
            <a:r>
              <a:rPr lang="en-US" altLang="zh-CN" sz="2000" i="1" dirty="0" smtClean="0">
                <a:solidFill>
                  <a:srgbClr val="0033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000" i="1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 ′</a:t>
            </a:r>
            <a:r>
              <a:rPr lang="zh-CN" altLang="en-US" sz="20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，求轴上点</a:t>
            </a:r>
            <a:r>
              <a:rPr lang="en-US" altLang="zh-CN" sz="2000" i="1" dirty="0" smtClean="0">
                <a:solidFill>
                  <a:srgbClr val="0033CC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0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的像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27584" y="2093913"/>
            <a:ext cx="7569200" cy="1047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过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作垂直于光轴的辅助物</a:t>
            </a:r>
            <a:r>
              <a:rPr lang="en-US" altLang="zh-CN" sz="21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AB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，分别作平行于光轴和过物方焦点的光线，求出</a:t>
            </a:r>
            <a:r>
              <a:rPr lang="en-US" altLang="zh-CN" sz="21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B’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，由</a:t>
            </a:r>
            <a:r>
              <a:rPr lang="en-US" altLang="zh-CN" sz="2000" i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1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’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作光轴的垂线，则交点</a:t>
            </a:r>
            <a:r>
              <a:rPr lang="en-US" altLang="zh-CN" sz="21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A’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en-US" altLang="zh-CN" sz="21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的像。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3400" dirty="0" smtClean="0">
              <a:solidFill>
                <a:srgbClr val="000000"/>
              </a:solidFill>
            </a:endParaRP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1403078" y="4664546"/>
            <a:ext cx="6019800" cy="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3993878" y="3445346"/>
            <a:ext cx="0" cy="236220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4374878" y="3445346"/>
            <a:ext cx="0" cy="236220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785790" y="4628034"/>
            <a:ext cx="76200" cy="76200"/>
          </a:xfrm>
          <a:prstGeom prst="ellipse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28" tIns="45714" rIns="91428" bIns="45714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5557565" y="4628034"/>
            <a:ext cx="76200" cy="76200"/>
          </a:xfrm>
          <a:prstGeom prst="ellipse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28" tIns="45714" rIns="91428" bIns="45714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403078" y="4664546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818040" y="4232746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kumimoji="1" lang="en-US" altLang="zh-CN" sz="2400" dirty="0">
                <a:solidFill>
                  <a:srgbClr val="0000FF"/>
                </a:solidFill>
                <a:latin typeface="Tahoma" pitchFamily="34" charset="0"/>
              </a:rPr>
              <a:t>’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546078" y="4740746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233715" y="4701059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F </a:t>
            </a:r>
            <a:r>
              <a:rPr kumimoji="1" lang="en-US" altLang="zh-CN" sz="2400">
                <a:solidFill>
                  <a:srgbClr val="0000FF"/>
                </a:solidFill>
                <a:latin typeface="Tahoma" pitchFamily="34" charset="0"/>
              </a:rPr>
              <a:t>’</a:t>
            </a: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1763440" y="4628034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28" tIns="45714" rIns="91428" bIns="45714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7021240" y="4628034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28" tIns="45714" rIns="91428" bIns="45714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3612878" y="4664546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4374878" y="4664546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H</a:t>
            </a:r>
            <a:r>
              <a:rPr kumimoji="1" lang="en-US" altLang="zh-CN" sz="2400" dirty="0">
                <a:solidFill>
                  <a:srgbClr val="0000FF"/>
                </a:solidFill>
                <a:latin typeface="Tahoma" pitchFamily="34" charset="0"/>
              </a:rPr>
              <a:t>’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1801540" y="3835871"/>
            <a:ext cx="0" cy="8286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1801540" y="3872384"/>
            <a:ext cx="219392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3995465" y="3872384"/>
            <a:ext cx="360363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4361426" y="3872384"/>
            <a:ext cx="3024187" cy="19446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1802011" y="3861048"/>
            <a:ext cx="2193925" cy="17287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3995465" y="5601171"/>
            <a:ext cx="396875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4392340" y="5601171"/>
            <a:ext cx="298767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7056165" y="4664546"/>
            <a:ext cx="0" cy="936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1331640" y="3332634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6660878" y="5636096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kumimoji="1" lang="en-US" altLang="zh-CN" sz="2400" dirty="0">
                <a:solidFill>
                  <a:srgbClr val="0000FF"/>
                </a:solidFill>
                <a:latin typeface="Tahoma" pitchFamily="34" charset="0"/>
              </a:rPr>
              <a:t>’</a:t>
            </a: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3598168" y="3356992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 smtClean="0">
                <a:solidFill>
                  <a:srgbClr val="0000FF"/>
                </a:solidFill>
                <a:latin typeface="Times New Roman" pitchFamily="18" charset="0"/>
              </a:rPr>
              <a:t>Q</a:t>
            </a:r>
            <a:endParaRPr kumimoji="1" lang="en-US" altLang="zh-CN" sz="2400" b="1" i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4390256" y="3356992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 smtClean="0">
                <a:solidFill>
                  <a:srgbClr val="0000FF"/>
                </a:solidFill>
                <a:latin typeface="Times New Roman" pitchFamily="18" charset="0"/>
              </a:rPr>
              <a:t>Q′</a:t>
            </a:r>
            <a:endParaRPr kumimoji="1" lang="en-US" altLang="zh-CN" sz="2400" b="1" i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3491880" y="549208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 smtClean="0">
                <a:solidFill>
                  <a:srgbClr val="0000FF"/>
                </a:solidFill>
                <a:latin typeface="Times New Roman" pitchFamily="18" charset="0"/>
              </a:rPr>
              <a:t>N</a:t>
            </a:r>
            <a:endParaRPr kumimoji="1" lang="en-US" altLang="zh-CN" sz="2400" b="1" i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390256" y="5517232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 smtClean="0">
                <a:solidFill>
                  <a:srgbClr val="0000FF"/>
                </a:solidFill>
                <a:latin typeface="Times New Roman" pitchFamily="18" charset="0"/>
              </a:rPr>
              <a:t>N′</a:t>
            </a:r>
            <a:endParaRPr kumimoji="1" lang="en-US" altLang="zh-CN" sz="2400" b="1" i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4" name="Text Box 24"/>
          <p:cNvSpPr txBox="1">
            <a:spLocks noChangeArrowheads="1"/>
          </p:cNvSpPr>
          <p:nvPr/>
        </p:nvSpPr>
        <p:spPr bwMode="auto">
          <a:xfrm>
            <a:off x="1331640" y="405192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 smtClean="0">
                <a:solidFill>
                  <a:srgbClr val="0000FF"/>
                </a:solidFill>
                <a:latin typeface="Times New Roman" pitchFamily="18" charset="0"/>
              </a:rPr>
              <a:t>y</a:t>
            </a:r>
            <a:endParaRPr kumimoji="1" lang="en-US" altLang="zh-CN" sz="2400" b="1" i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auto">
          <a:xfrm>
            <a:off x="7109420" y="4844008"/>
            <a:ext cx="630932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 smtClean="0">
                <a:solidFill>
                  <a:srgbClr val="0000FF"/>
                </a:solidFill>
                <a:latin typeface="Times New Roman" pitchFamily="18" charset="0"/>
              </a:rPr>
              <a:t>-y′</a:t>
            </a:r>
            <a:endParaRPr kumimoji="1" lang="en-US" altLang="zh-CN" sz="2400" b="1" i="1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44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53666" y="1340768"/>
            <a:ext cx="7128718" cy="108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过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 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作辅助线，过光组后与光轴平行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，交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像方焦平面于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 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′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kumimoji="1" lang="en-US" altLang="zh-CN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点射出的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与 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辅助光线平行的光线过光组后过 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 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点，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光轴交点即是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731963" y="4221133"/>
            <a:ext cx="6019800" cy="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322763" y="3140968"/>
            <a:ext cx="0" cy="236220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703763" y="3140968"/>
            <a:ext cx="0" cy="236220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114675" y="4188093"/>
            <a:ext cx="76200" cy="76200"/>
          </a:xfrm>
          <a:prstGeom prst="ellipse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28" tIns="45714" rIns="91428" bIns="45714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703763" y="3230533"/>
            <a:ext cx="2982912" cy="109855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327525" y="3227637"/>
            <a:ext cx="381000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888038" y="4184621"/>
            <a:ext cx="76200" cy="76200"/>
          </a:xfrm>
          <a:prstGeom prst="ellipse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28" tIns="45714" rIns="91428" bIns="45714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869976" y="422113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146925" y="378933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kumimoji="1" lang="en-US" altLang="zh-CN" sz="2400" dirty="0">
                <a:solidFill>
                  <a:srgbClr val="0000FF"/>
                </a:solidFill>
                <a:latin typeface="Tahoma" pitchFamily="34" charset="0"/>
              </a:rPr>
              <a:t>’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890044" y="4260101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470376" y="418809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F </a:t>
            </a:r>
            <a:r>
              <a:rPr kumimoji="1" lang="en-US" altLang="zh-CN" sz="2400" dirty="0">
                <a:solidFill>
                  <a:srgbClr val="0000FF"/>
                </a:solidFill>
                <a:latin typeface="Tahoma" pitchFamily="34" charset="0"/>
              </a:rPr>
              <a:t>’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2112963" y="4186208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28" tIns="45714" rIns="91428" bIns="45714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2143125" y="3230533"/>
            <a:ext cx="2179638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7362825" y="4184621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28" tIns="45714" rIns="91428" bIns="45714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957888" y="3213071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kumimoji="1" lang="en-US" altLang="zh-CN" sz="2400" dirty="0">
                <a:solidFill>
                  <a:srgbClr val="0000FF"/>
                </a:solidFill>
                <a:latin typeface="Tahoma" pitchFamily="34" charset="0"/>
              </a:rPr>
              <a:t>’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941763" y="418809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703763" y="418809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H</a:t>
            </a:r>
            <a:r>
              <a:rPr kumimoji="1" lang="en-US" altLang="zh-CN" sz="2400" dirty="0">
                <a:solidFill>
                  <a:srgbClr val="0000FF"/>
                </a:solidFill>
                <a:latin typeface="Tahoma" pitchFamily="34" charset="0"/>
              </a:rPr>
              <a:t>’</a:t>
            </a: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3152775" y="3670271"/>
            <a:ext cx="1150937" cy="539750"/>
          </a:xfrm>
          <a:prstGeom prst="line">
            <a:avLst/>
          </a:prstGeom>
          <a:noFill/>
          <a:ln w="19050">
            <a:solidFill>
              <a:srgbClr val="008000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338638" y="3681383"/>
            <a:ext cx="358775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5939304" y="3441671"/>
            <a:ext cx="0" cy="1008063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697413" y="3681383"/>
            <a:ext cx="1225550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64068" y="895906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kumimoji="1"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78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1018161" y="1456920"/>
            <a:ext cx="7272808" cy="110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过</a:t>
            </a:r>
            <a:r>
              <a:rPr kumimoji="1" lang="en-US" altLang="zh-CN" sz="2000" i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作物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方焦平面，与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点发出的光线交于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，以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为辅助物，从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点作平行与光轴的直线，经过光组后交于像方焦点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 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′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kumimoji="1" lang="en-US" altLang="zh-CN" sz="2000" i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AN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光线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过光组后与辅助光线平行，与光轴的交点既是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A’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47664" y="4158208"/>
            <a:ext cx="6019800" cy="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138464" y="2939008"/>
            <a:ext cx="0" cy="236220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519464" y="2939008"/>
            <a:ext cx="0" cy="236220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928789" y="4121695"/>
            <a:ext cx="76200" cy="76200"/>
          </a:xfrm>
          <a:prstGeom prst="ellipse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28" tIns="45714" rIns="91428" bIns="45714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519464" y="3167608"/>
            <a:ext cx="2895600" cy="12192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138464" y="3167608"/>
            <a:ext cx="381000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995464" y="3701008"/>
            <a:ext cx="11430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116239" y="3689895"/>
            <a:ext cx="384175" cy="1111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500414" y="3701008"/>
            <a:ext cx="2000250" cy="762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684689" y="4123283"/>
            <a:ext cx="76200" cy="76200"/>
          </a:xfrm>
          <a:prstGeom prst="ellipse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28" tIns="45714" rIns="91428" bIns="45714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725960" y="414908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781651" y="372640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kumimoji="1" lang="en-US" altLang="zh-CN" sz="2400">
                <a:solidFill>
                  <a:srgbClr val="0000FF"/>
                </a:solidFill>
                <a:latin typeface="Tahoma" pitchFamily="34" charset="0"/>
              </a:rPr>
              <a:t>’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690664" y="423440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417989" y="423705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F </a:t>
            </a:r>
            <a:r>
              <a:rPr kumimoji="1" lang="en-US" altLang="zh-CN" sz="2400" dirty="0">
                <a:solidFill>
                  <a:srgbClr val="0000FF"/>
                </a:solidFill>
                <a:latin typeface="Tahoma" pitchFamily="34" charset="0"/>
              </a:rPr>
              <a:t>’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1928664" y="4123283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28" tIns="45714" rIns="91428" bIns="45714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2958951" y="3396208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V="1">
            <a:off x="1966764" y="3158480"/>
            <a:ext cx="2181225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6824514" y="4120108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28" tIns="45714" rIns="91428" bIns="45714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538264" y="332000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757464" y="415820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519464" y="415820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H</a:t>
            </a:r>
            <a:r>
              <a:rPr kumimoji="1" lang="en-US" altLang="zh-CN" sz="2400">
                <a:solidFill>
                  <a:srgbClr val="0000FF"/>
                </a:solidFill>
                <a:latin typeface="Tahoma" pitchFamily="34" charset="0"/>
              </a:rPr>
              <a:t>’</a:t>
            </a:r>
          </a:p>
        </p:txBody>
      </p:sp>
      <p:sp>
        <p:nvSpPr>
          <p:cNvPr id="2" name="矩形 1"/>
          <p:cNvSpPr/>
          <p:nvPr/>
        </p:nvSpPr>
        <p:spPr>
          <a:xfrm>
            <a:off x="1041756" y="1012086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kumimoji="1"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2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9856" y="269974"/>
            <a:ext cx="7270576" cy="5667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理想光学系统的基本特性、</a:t>
            </a:r>
            <a:r>
              <a:rPr lang="zh-CN" altLang="en-US" sz="28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基点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基面</a:t>
            </a: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778160" y="1124744"/>
            <a:ext cx="4441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2.1.1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理想光学系统的基本特性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11560" y="1628800"/>
            <a:ext cx="7848600" cy="936104"/>
          </a:xfrm>
          <a:prstGeom prst="rect">
            <a:avLst/>
          </a:prstGeom>
        </p:spPr>
        <p:txBody>
          <a:bodyPr/>
          <a:lstStyle/>
          <a:p>
            <a:pPr marL="471487" lvl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理想光学系统能对空间</a:t>
            </a:r>
            <a:r>
              <a:rPr lang="zh-CN" altLang="en-US" sz="2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任意大的物体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任意宽的光束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完善成像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11560" y="2569263"/>
            <a:ext cx="3605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理想光学系统的原始定义：</a:t>
            </a:r>
            <a:endParaRPr lang="en-US" altLang="zh-CN" sz="2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35950" y="3140968"/>
            <a:ext cx="7796490" cy="2520280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点成点像   </a:t>
            </a:r>
            <a:r>
              <a:rPr lang="en-US" altLang="zh-CN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——&gt; 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共轭点（</a:t>
            </a:r>
            <a:r>
              <a:rPr lang="zh-CN" altLang="en-US" sz="2200" kern="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物空间的</a:t>
            </a:r>
            <a:r>
              <a:rPr lang="zh-CN" altLang="en-US" sz="22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每一点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对应于</a:t>
            </a:r>
            <a:r>
              <a:rPr lang="zh-CN" altLang="en-US" sz="2200" kern="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像空间</a:t>
            </a:r>
            <a:endParaRPr lang="en-US" altLang="zh-CN" sz="2200" kern="0" dirty="0" smtClean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200" kern="0" dirty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kern="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</a:t>
            </a:r>
            <a:r>
              <a:rPr lang="zh-CN" altLang="en-US" sz="22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唯一的一点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 </a:t>
            </a:r>
          </a:p>
          <a:p>
            <a:pPr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线成线像  </a:t>
            </a:r>
            <a:r>
              <a:rPr lang="en-US" altLang="zh-CN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——&gt; 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共轭直线（</a:t>
            </a:r>
            <a:r>
              <a:rPr lang="zh-CN" altLang="en-US" sz="2200" kern="0" dirty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物空间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2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zh-CN" altLang="en-US" sz="2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一条直线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对应于</a:t>
            </a:r>
            <a:endParaRPr lang="en-US" altLang="zh-CN" sz="22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defRPr/>
            </a:pPr>
            <a:r>
              <a:rPr lang="en-US" altLang="zh-CN" sz="2200" kern="0" dirty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kern="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</a:t>
            </a:r>
            <a:r>
              <a:rPr lang="zh-CN" altLang="en-US" sz="2200" kern="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像空间</a:t>
            </a:r>
            <a:r>
              <a:rPr lang="zh-CN" altLang="en-US" sz="22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唯一的一</a:t>
            </a:r>
            <a:r>
              <a:rPr lang="en-US" altLang="zh-CN" sz="22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r>
              <a:rPr lang="zh-CN" altLang="en-US" sz="2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直线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2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平面成平面像 </a:t>
            </a:r>
            <a:r>
              <a:rPr lang="en-US" altLang="zh-CN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——&gt; 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共轭面（</a:t>
            </a:r>
            <a:r>
              <a:rPr lang="zh-CN" altLang="en-US" sz="2200" kern="0" dirty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物空间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zh-CN" altLang="en-US" sz="22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一个平面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对应于</a:t>
            </a:r>
            <a:endParaRPr lang="en-US" altLang="zh-CN" sz="22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  <a:defRPr/>
            </a:pPr>
            <a:r>
              <a:rPr lang="en-US" altLang="zh-CN" sz="2200" kern="0" dirty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kern="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</a:t>
            </a:r>
            <a:r>
              <a:rPr lang="zh-CN" altLang="en-US" sz="2200" kern="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像空间</a:t>
            </a:r>
            <a:r>
              <a:rPr lang="zh-CN" altLang="en-US" sz="22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唯一的一个平面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2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32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29680" y="1100658"/>
            <a:ext cx="7086600" cy="1392238"/>
          </a:xfrm>
        </p:spPr>
        <p:txBody>
          <a:bodyPr>
            <a:normAutofit fontScale="9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：（节点后再讲）</a:t>
            </a:r>
            <a:b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利用过主点光线方向不变，作过主点的辅助光线。利用像方焦平面上发出的光线过光组后平行射出的性质。然后作平行辅助光线的出射光线。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691680" y="4446240"/>
            <a:ext cx="6019800" cy="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282480" y="3227040"/>
            <a:ext cx="0" cy="236220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663480" y="3227040"/>
            <a:ext cx="0" cy="236220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075980" y="4409728"/>
            <a:ext cx="76200" cy="76200"/>
          </a:xfrm>
          <a:prstGeom prst="ellipse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28" tIns="45714" rIns="91428" bIns="45714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663480" y="3455640"/>
            <a:ext cx="2895600" cy="12192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282480" y="3455640"/>
            <a:ext cx="381000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139480" y="3989040"/>
            <a:ext cx="1144587" cy="457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5831880" y="4411315"/>
            <a:ext cx="76200" cy="76200"/>
          </a:xfrm>
          <a:prstGeom prst="ellipse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28" tIns="45714" rIns="91428" bIns="45714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691680" y="444624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927255" y="401444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kumimoji="1" lang="en-US" altLang="zh-CN" sz="2400">
                <a:solidFill>
                  <a:srgbClr val="0000FF"/>
                </a:solidFill>
                <a:latin typeface="Tahoma" pitchFamily="34" charset="0"/>
              </a:rPr>
              <a:t>’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834680" y="452244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768380" y="4437112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F </a:t>
            </a:r>
            <a:r>
              <a:rPr kumimoji="1" lang="en-US" altLang="zh-CN" sz="2400" dirty="0">
                <a:solidFill>
                  <a:srgbClr val="0000FF"/>
                </a:solidFill>
                <a:latin typeface="Tahoma" pitchFamily="34" charset="0"/>
              </a:rPr>
              <a:t>’</a:t>
            </a: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2072680" y="4411315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28" tIns="45714" rIns="91428" bIns="45714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3104555" y="3684240"/>
            <a:ext cx="0" cy="762000"/>
          </a:xfrm>
          <a:prstGeom prst="line">
            <a:avLst/>
          </a:prstGeom>
          <a:noFill/>
          <a:ln w="19050" cap="sq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2090618" y="3455640"/>
            <a:ext cx="217805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6968530" y="4408140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28" tIns="45714" rIns="91428" bIns="45714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682280" y="360804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901480" y="444624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663480" y="444624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H</a:t>
            </a:r>
            <a:r>
              <a:rPr kumimoji="1" lang="en-US" altLang="zh-CN" sz="2400">
                <a:solidFill>
                  <a:srgbClr val="0000FF"/>
                </a:solidFill>
                <a:latin typeface="Tahoma" pitchFamily="34" charset="0"/>
              </a:rPr>
              <a:t>’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663480" y="4437112"/>
            <a:ext cx="2520950" cy="100806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90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47664" y="4041378"/>
            <a:ext cx="6019800" cy="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138464" y="2650976"/>
            <a:ext cx="0" cy="236220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519464" y="2650976"/>
            <a:ext cx="0" cy="2362200"/>
          </a:xfrm>
          <a:prstGeom prst="line">
            <a:avLst/>
          </a:prstGeom>
          <a:noFill/>
          <a:ln w="1905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930376" y="4004866"/>
            <a:ext cx="76200" cy="76200"/>
          </a:xfrm>
          <a:prstGeom prst="ellipse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28" tIns="45714" rIns="91428" bIns="45714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519464" y="3050778"/>
            <a:ext cx="2982912" cy="109855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138464" y="3050778"/>
            <a:ext cx="381000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703739" y="4004866"/>
            <a:ext cx="76200" cy="76200"/>
          </a:xfrm>
          <a:prstGeom prst="ellipse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28" tIns="45714" rIns="91428" bIns="45714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653952" y="4046314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962626" y="360957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kumimoji="1" lang="en-US" altLang="zh-CN" sz="2400">
                <a:solidFill>
                  <a:srgbClr val="0000FF"/>
                </a:solidFill>
                <a:latin typeface="Tahoma" pitchFamily="34" charset="0"/>
              </a:rPr>
              <a:t>’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690664" y="411757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379889" y="4077891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F </a:t>
            </a:r>
            <a:r>
              <a:rPr kumimoji="1" lang="en-US" altLang="zh-CN" sz="2400">
                <a:solidFill>
                  <a:srgbClr val="0000FF"/>
                </a:solidFill>
                <a:latin typeface="Tahoma" pitchFamily="34" charset="0"/>
              </a:rPr>
              <a:t>’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928664" y="4006453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28" tIns="45714" rIns="91428" bIns="45714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1958826" y="3050778"/>
            <a:ext cx="2179638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7178526" y="4004866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28" tIns="45714" rIns="91428" bIns="45714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773589" y="3033316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kumimoji="1" lang="en-US" altLang="zh-CN" sz="2400" dirty="0">
                <a:solidFill>
                  <a:srgbClr val="0000FF"/>
                </a:solidFill>
                <a:latin typeface="Tahoma" pitchFamily="34" charset="0"/>
              </a:rPr>
              <a:t>’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757464" y="404137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19464" y="404137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H</a:t>
            </a:r>
            <a:r>
              <a:rPr kumimoji="1" lang="en-US" altLang="zh-CN" sz="2400">
                <a:solidFill>
                  <a:srgbClr val="0000FF"/>
                </a:solidFill>
                <a:latin typeface="Tahoma" pitchFamily="34" charset="0"/>
              </a:rPr>
              <a:t>’</a:t>
            </a: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3001814" y="4041378"/>
            <a:ext cx="1152525" cy="539750"/>
          </a:xfrm>
          <a:prstGeom prst="line">
            <a:avLst/>
          </a:prstGeom>
          <a:noFill/>
          <a:ln w="19050">
            <a:solidFill>
              <a:srgbClr val="008000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5738664" y="3220544"/>
            <a:ext cx="0" cy="10080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4513114" y="3501628"/>
            <a:ext cx="1225550" cy="539750"/>
          </a:xfrm>
          <a:prstGeom prst="line">
            <a:avLst/>
          </a:prstGeom>
          <a:noFill/>
          <a:ln w="19050">
            <a:solidFill>
              <a:srgbClr val="008000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60612" y="1268760"/>
            <a:ext cx="6793904" cy="116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kumimoji="1"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1"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kumimoji="1" lang="en-US" altLang="zh-CN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也可以利用像方焦平面。作和入射光线平行的辅助光线，利用与光轴成一定角度的光束过光组后交于像方焦平面。</a:t>
            </a:r>
          </a:p>
        </p:txBody>
      </p:sp>
    </p:spTree>
    <p:extLst>
      <p:ext uri="{BB962C8B-B14F-4D97-AF65-F5344CB8AC3E}">
        <p14:creationId xmlns:p14="http://schemas.microsoft.com/office/powerpoint/2010/main" val="5478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 animBg="1"/>
      <p:bldP spid="23" grpId="0" animBg="1"/>
      <p:bldP spid="24" grpId="0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3568" y="980728"/>
            <a:ext cx="4248472" cy="55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buFont typeface="Wingdings" pitchFamily="2" charset="2"/>
              <a:buChar char="Ø"/>
              <a:defRPr/>
            </a:pPr>
            <a:r>
              <a:rPr kumimoji="1" lang="zh-CN" altLang="en-US" sz="3000" b="1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（</a:t>
            </a:r>
            <a:r>
              <a:rPr kumimoji="1" lang="zh-CN" altLang="en-US" sz="24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二）负光组轴上点作图</a:t>
            </a:r>
            <a:endParaRPr kumimoji="1" lang="zh-CN" altLang="en-US" sz="3000" b="1" kern="0" dirty="0">
              <a:solidFill>
                <a:srgbClr val="FF0000"/>
              </a:solidFill>
              <a:latin typeface="宋体" pitchFamily="2" charset="-122"/>
              <a:ea typeface="+mj-ea"/>
              <a:cs typeface="+mj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1534177"/>
            <a:ext cx="1224136" cy="455215"/>
          </a:xfrm>
        </p:spPr>
        <p:txBody>
          <a:bodyPr/>
          <a:lstStyle/>
          <a:p>
            <a:pPr algn="l"/>
            <a:r>
              <a:rPr lang="zh-CN" altLang="en-US" sz="2100" b="1" dirty="0" smtClean="0">
                <a:solidFill>
                  <a:srgbClr val="FF0000"/>
                </a:solidFill>
                <a:latin typeface="宋体" charset="-122"/>
              </a:rPr>
              <a:t>方法</a:t>
            </a:r>
            <a:r>
              <a:rPr lang="en-US" altLang="zh-CN" sz="2100" b="1" dirty="0" smtClean="0">
                <a:solidFill>
                  <a:srgbClr val="FF0000"/>
                </a:solidFill>
                <a:latin typeface="宋体" charset="-122"/>
              </a:rPr>
              <a:t>1</a:t>
            </a:r>
            <a:r>
              <a:rPr lang="zh-CN" altLang="en-US" sz="2100" b="1" dirty="0" smtClean="0">
                <a:solidFill>
                  <a:srgbClr val="FF0000"/>
                </a:solidFill>
                <a:latin typeface="宋体" charset="-122"/>
              </a:rPr>
              <a:t>：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7306568" y="3367708"/>
            <a:ext cx="657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F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568130" y="3023220"/>
            <a:ext cx="560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F </a:t>
            </a:r>
            <a:r>
              <a:rPr kumimoji="1"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’</a:t>
            </a:r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6471543" y="1235695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5996880" y="1218233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939730" y="3356595"/>
            <a:ext cx="374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6392168" y="3374058"/>
            <a:ext cx="561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H’</a:t>
            </a:r>
          </a:p>
        </p:txBody>
      </p:sp>
      <p:sp>
        <p:nvSpPr>
          <p:cNvPr id="12" name="Oval 18"/>
          <p:cNvSpPr>
            <a:spLocks noChangeArrowheads="1"/>
          </p:cNvSpPr>
          <p:nvPr/>
        </p:nvSpPr>
        <p:spPr bwMode="auto">
          <a:xfrm>
            <a:off x="4890393" y="3320083"/>
            <a:ext cx="92075" cy="90487"/>
          </a:xfrm>
          <a:prstGeom prst="ellipse">
            <a:avLst/>
          </a:prstGeom>
          <a:solidFill>
            <a:srgbClr val="00FF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7552630" y="3320083"/>
            <a:ext cx="93663" cy="90487"/>
          </a:xfrm>
          <a:prstGeom prst="ellipse">
            <a:avLst/>
          </a:prstGeom>
          <a:solidFill>
            <a:srgbClr val="00FF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5363468" y="339152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1"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’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023618" y="3343895"/>
            <a:ext cx="468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4099818" y="3343895"/>
            <a:ext cx="93662" cy="90488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5571430" y="3320083"/>
            <a:ext cx="93663" cy="90487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8424168" y="4112245"/>
            <a:ext cx="468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N</a:t>
            </a: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5615880" y="2167558"/>
            <a:ext cx="395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Q</a:t>
            </a: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5328543" y="2672383"/>
            <a:ext cx="615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’</a:t>
            </a: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6420743" y="2440608"/>
            <a:ext cx="650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Q’</a:t>
            </a:r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 flipV="1">
            <a:off x="4141093" y="2564433"/>
            <a:ext cx="0" cy="827087"/>
          </a:xfrm>
          <a:prstGeom prst="line">
            <a:avLst/>
          </a:prstGeom>
          <a:noFill/>
          <a:ln w="38100" cmpd="dbl">
            <a:solidFill>
              <a:srgbClr val="008000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3779143" y="2275508"/>
            <a:ext cx="344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>
            <a:off x="4141093" y="2564433"/>
            <a:ext cx="1835150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31"/>
          <p:cNvSpPr>
            <a:spLocks noChangeShapeType="1"/>
          </p:cNvSpPr>
          <p:nvPr/>
        </p:nvSpPr>
        <p:spPr bwMode="auto">
          <a:xfrm>
            <a:off x="6014343" y="2564433"/>
            <a:ext cx="465137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32"/>
          <p:cNvSpPr>
            <a:spLocks noChangeShapeType="1"/>
          </p:cNvSpPr>
          <p:nvPr/>
        </p:nvSpPr>
        <p:spPr bwMode="auto">
          <a:xfrm flipV="1">
            <a:off x="4931668" y="2564433"/>
            <a:ext cx="1547812" cy="792162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33"/>
          <p:cNvSpPr>
            <a:spLocks noChangeShapeType="1"/>
          </p:cNvSpPr>
          <p:nvPr/>
        </p:nvSpPr>
        <p:spPr bwMode="auto">
          <a:xfrm>
            <a:off x="4141093" y="2564433"/>
            <a:ext cx="1873250" cy="792162"/>
          </a:xfrm>
          <a:prstGeom prst="line">
            <a:avLst/>
          </a:prstGeom>
          <a:noFill/>
          <a:ln w="19050">
            <a:solidFill>
              <a:srgbClr val="FF339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6479480" y="3391520"/>
            <a:ext cx="1873250" cy="792163"/>
          </a:xfrm>
          <a:prstGeom prst="line">
            <a:avLst/>
          </a:prstGeom>
          <a:noFill/>
          <a:ln w="19050">
            <a:solidFill>
              <a:srgbClr val="FF3399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5615880" y="2996233"/>
            <a:ext cx="830263" cy="360362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5615880" y="2996233"/>
            <a:ext cx="0" cy="360362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509568" y="4688309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QQ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683568" y="5157440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）由</a:t>
            </a:r>
            <a:r>
              <a:rPr kumimoji="1" lang="en-US" altLang="zh-CN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Q′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作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直线过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′</a:t>
            </a:r>
            <a:endParaRPr kumimoji="1" lang="en-US" altLang="zh-CN" sz="2000" b="1" i="1" dirty="0">
              <a:solidFill>
                <a:srgbClr val="00000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3491855" y="5192365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BH</a:t>
            </a: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2699693" y="4688309"/>
            <a:ext cx="358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）由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作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BQ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// 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光轴</a:t>
            </a: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683568" y="6056461"/>
            <a:ext cx="609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）由</a:t>
            </a:r>
            <a:r>
              <a:rPr kumimoji="1"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B′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作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直线垂线于光轴交点即是</a:t>
            </a:r>
            <a:r>
              <a:rPr kumimoji="1"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i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′</a:t>
            </a:r>
            <a:endParaRPr kumimoji="1" lang="en-US" altLang="zh-CN" sz="2000" i="1" dirty="0">
              <a:solidFill>
                <a:srgbClr val="00000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683568" y="4688309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）辅助物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AB</a:t>
            </a: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5327005" y="515744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H′N</a:t>
            </a:r>
            <a:endParaRPr kumimoji="1" lang="en-US" altLang="zh-CN" sz="2000" i="1" dirty="0">
              <a:solidFill>
                <a:srgbClr val="00000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Text Box 10"/>
          <p:cNvSpPr txBox="1">
            <a:spLocks noChangeArrowheads="1"/>
          </p:cNvSpPr>
          <p:nvPr/>
        </p:nvSpPr>
        <p:spPr bwMode="auto">
          <a:xfrm>
            <a:off x="718493" y="5624413"/>
            <a:ext cx="487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）反向延长</a:t>
            </a:r>
            <a:r>
              <a:rPr kumimoji="1"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H′N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于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Q’F ’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交于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B’</a:t>
            </a:r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>
            <a:off x="3302893" y="3365326"/>
            <a:ext cx="4724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6479480" y="1989392"/>
            <a:ext cx="900832" cy="575041"/>
          </a:xfrm>
          <a:prstGeom prst="line">
            <a:avLst/>
          </a:prstGeom>
          <a:ln w="19050">
            <a:solidFill>
              <a:srgbClr val="300F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88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17" grpId="0" animBg="1"/>
      <p:bldP spid="18" grpId="0"/>
      <p:bldP spid="19" grpId="0"/>
      <p:bldP spid="20" grpId="0"/>
      <p:bldP spid="21" grpId="0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00363" y="2405410"/>
            <a:ext cx="650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Q’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86783" y="3349973"/>
            <a:ext cx="657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F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47763" y="3005485"/>
            <a:ext cx="560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F’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763" y="3354735"/>
            <a:ext cx="4724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951163" y="126876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576513" y="126876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1949450" y="2521298"/>
            <a:ext cx="971550" cy="1116012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727075" y="2484785"/>
            <a:ext cx="1835150" cy="8651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043363" y="1497360"/>
            <a:ext cx="0" cy="220980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1112639" y="1779984"/>
            <a:ext cx="1844874" cy="1986732"/>
          </a:xfrm>
          <a:prstGeom prst="line">
            <a:avLst/>
          </a:prstGeom>
          <a:noFill/>
          <a:ln w="19050">
            <a:solidFill>
              <a:srgbClr val="FF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519363" y="3338860"/>
            <a:ext cx="374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873375" y="3338860"/>
            <a:ext cx="560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H’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 flipV="1">
            <a:off x="2562225" y="2484785"/>
            <a:ext cx="35877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2562225" y="1765648"/>
            <a:ext cx="1474788" cy="719137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444625" y="3313460"/>
            <a:ext cx="95250" cy="90488"/>
          </a:xfrm>
          <a:prstGeom prst="ellipse">
            <a:avLst/>
          </a:prstGeom>
          <a:solidFill>
            <a:srgbClr val="00FF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003675" y="3313460"/>
            <a:ext cx="92075" cy="90488"/>
          </a:xfrm>
          <a:prstGeom prst="ellipse">
            <a:avLst/>
          </a:prstGeom>
          <a:solidFill>
            <a:srgbClr val="00FF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985963" y="3478560"/>
            <a:ext cx="468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1"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’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39552" y="3356992"/>
            <a:ext cx="468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679450" y="3326160"/>
            <a:ext cx="93663" cy="90488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2957513" y="1549748"/>
            <a:ext cx="858837" cy="935037"/>
          </a:xfrm>
          <a:prstGeom prst="line">
            <a:avLst/>
          </a:prstGeom>
          <a:noFill/>
          <a:ln w="19050" cap="sq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2130425" y="3313460"/>
            <a:ext cx="92075" cy="90488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4195763" y="1725960"/>
            <a:ext cx="468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N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2062163" y="2183160"/>
            <a:ext cx="395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Q</a:t>
            </a: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2219327" y="1441798"/>
            <a:ext cx="363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2985782" y="1419737"/>
            <a:ext cx="620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R’</a:t>
            </a:r>
          </a:p>
        </p:txBody>
      </p:sp>
      <p:sp>
        <p:nvSpPr>
          <p:cNvPr id="29" name="Line 37"/>
          <p:cNvSpPr>
            <a:spLocks noChangeShapeType="1"/>
          </p:cNvSpPr>
          <p:nvPr/>
        </p:nvSpPr>
        <p:spPr bwMode="auto">
          <a:xfrm flipH="1">
            <a:off x="2562225" y="1772816"/>
            <a:ext cx="1474788" cy="0"/>
          </a:xfrm>
          <a:prstGeom prst="line">
            <a:avLst/>
          </a:prstGeom>
          <a:noFill/>
          <a:ln w="19050">
            <a:solidFill>
              <a:srgbClr val="FF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5194300" y="1814513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004048" y="2466975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AQ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5004048" y="4067175"/>
            <a:ext cx="171006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NR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5004048" y="3579813"/>
            <a:ext cx="252028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）延长</a:t>
            </a:r>
            <a:r>
              <a:rPr kumimoji="1"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AQ</a:t>
            </a:r>
            <a:r>
              <a:rPr kumimoji="1" lang="en-US" altLang="zh-CN" sz="2000" i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5004048" y="3060700"/>
            <a:ext cx="230296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）辅助焦平面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5036121" y="4508500"/>
            <a:ext cx="392836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RR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′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主面上投射高度相等）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5013920" y="4908550"/>
            <a:ext cx="162818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R′F 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’</a:t>
            </a: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5004048" y="5373216"/>
            <a:ext cx="171006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QQ’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503238" y="5973763"/>
            <a:ext cx="759715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en-US" altLang="zh-CN" sz="20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Q′A′// R′F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’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（物方焦平面一点发出的光线过光组后平行射出）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147763" y="1753766"/>
            <a:ext cx="1417637" cy="19050"/>
          </a:xfrm>
          <a:prstGeom prst="line">
            <a:avLst/>
          </a:prstGeom>
          <a:ln w="16510">
            <a:solidFill>
              <a:srgbClr val="300F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2957513" y="1124744"/>
            <a:ext cx="593725" cy="648072"/>
          </a:xfrm>
          <a:prstGeom prst="line">
            <a:avLst/>
          </a:prstGeom>
          <a:ln w="16510">
            <a:solidFill>
              <a:srgbClr val="300F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99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1371600" y="1020763"/>
            <a:ext cx="1256184" cy="464021"/>
          </a:xfrm>
        </p:spPr>
        <p:txBody>
          <a:bodyPr/>
          <a:lstStyle/>
          <a:p>
            <a:pPr algn="l"/>
            <a:r>
              <a:rPr lang="zh-CN" altLang="en-US" sz="2100" b="1" dirty="0" smtClean="0">
                <a:solidFill>
                  <a:srgbClr val="FF0000"/>
                </a:solidFill>
                <a:latin typeface="宋体" charset="-122"/>
              </a:rPr>
              <a:t>方法</a:t>
            </a:r>
            <a:r>
              <a:rPr lang="en-US" altLang="zh-CN" sz="2100" b="1" dirty="0">
                <a:solidFill>
                  <a:srgbClr val="FF0000"/>
                </a:solidFill>
                <a:latin typeface="宋体" charset="-122"/>
              </a:rPr>
              <a:t>3</a:t>
            </a:r>
            <a:r>
              <a:rPr lang="zh-CN" altLang="en-US" sz="2100" b="1" dirty="0" smtClean="0">
                <a:solidFill>
                  <a:srgbClr val="FF0000"/>
                </a:solidFill>
                <a:latin typeface="宋体" charset="-122"/>
              </a:rPr>
              <a:t>：</a:t>
            </a:r>
          </a:p>
        </p:txBody>
      </p:sp>
      <p:sp>
        <p:nvSpPr>
          <p:cNvPr id="38" name="Line 2"/>
          <p:cNvSpPr>
            <a:spLocks noChangeShapeType="1"/>
          </p:cNvSpPr>
          <p:nvPr/>
        </p:nvSpPr>
        <p:spPr bwMode="auto">
          <a:xfrm>
            <a:off x="3313113" y="2744788"/>
            <a:ext cx="0" cy="1800225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572294" y="4868863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AQ</a:t>
            </a: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604044" y="5408613"/>
            <a:ext cx="266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en-US" altLang="zh-CN" sz="2000" i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H′R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’ 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RH</a:t>
            </a: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3987800" y="4905375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1"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en-US" altLang="zh-CN" sz="2000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RH // AQ</a:t>
            </a: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6473031" y="4868863"/>
            <a:ext cx="251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kumimoji="1"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）辅助面</a:t>
            </a:r>
            <a:r>
              <a:rPr kumimoji="1" lang="en-US" altLang="zh-CN" sz="2000" 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 </a:t>
            </a:r>
            <a:r>
              <a:rPr kumimoji="1"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3328194" y="5362575"/>
            <a:ext cx="5659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）反向延长</a:t>
            </a:r>
            <a:r>
              <a:rPr kumimoji="1" lang="en-US" altLang="zh-CN" sz="2000" i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H′R′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交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辅助面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 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于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2195513" y="4868863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QQ’</a:t>
            </a: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629444" y="5876925"/>
            <a:ext cx="83581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NQ’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于光轴交点既是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zh-CN" altLang="en-US" sz="20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物方平行光线出射后反向延长线会聚于像方焦平面上一点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  <a:endParaRPr kumimoji="1"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5694363" y="3440113"/>
            <a:ext cx="655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F</a:t>
            </a:r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2957513" y="3095625"/>
            <a:ext cx="55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F’</a:t>
            </a:r>
          </a:p>
        </p:txBody>
      </p:sp>
      <p:sp>
        <p:nvSpPr>
          <p:cNvPr id="48" name="Line 13"/>
          <p:cNvSpPr>
            <a:spLocks noChangeShapeType="1"/>
          </p:cNvSpPr>
          <p:nvPr/>
        </p:nvSpPr>
        <p:spPr bwMode="auto">
          <a:xfrm>
            <a:off x="1814513" y="3444875"/>
            <a:ext cx="4724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>
            <a:off x="4859338" y="1376363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4386263" y="13589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16"/>
          <p:cNvSpPr>
            <a:spLocks noChangeShapeType="1"/>
          </p:cNvSpPr>
          <p:nvPr/>
        </p:nvSpPr>
        <p:spPr bwMode="auto">
          <a:xfrm flipV="1">
            <a:off x="2533650" y="2565400"/>
            <a:ext cx="1858963" cy="87471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4329113" y="3429000"/>
            <a:ext cx="374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</a:t>
            </a:r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4779963" y="3446463"/>
            <a:ext cx="561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endParaRPr kumimoji="1" lang="en-US" altLang="zh-CN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Oval 19"/>
          <p:cNvSpPr>
            <a:spLocks noChangeArrowheads="1"/>
          </p:cNvSpPr>
          <p:nvPr/>
        </p:nvSpPr>
        <p:spPr bwMode="auto">
          <a:xfrm>
            <a:off x="3276600" y="3392488"/>
            <a:ext cx="93663" cy="90487"/>
          </a:xfrm>
          <a:prstGeom prst="ellipse">
            <a:avLst/>
          </a:prstGeom>
          <a:solidFill>
            <a:srgbClr val="00FF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Oval 20"/>
          <p:cNvSpPr>
            <a:spLocks noChangeArrowheads="1"/>
          </p:cNvSpPr>
          <p:nvPr/>
        </p:nvSpPr>
        <p:spPr bwMode="auto">
          <a:xfrm>
            <a:off x="5942013" y="3392488"/>
            <a:ext cx="92075" cy="90487"/>
          </a:xfrm>
          <a:prstGeom prst="ellipse">
            <a:avLst/>
          </a:prstGeom>
          <a:solidFill>
            <a:srgbClr val="00FF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 Box 21"/>
          <p:cNvSpPr txBox="1">
            <a:spLocks noChangeArrowheads="1"/>
          </p:cNvSpPr>
          <p:nvPr/>
        </p:nvSpPr>
        <p:spPr bwMode="auto">
          <a:xfrm>
            <a:off x="3744913" y="3105150"/>
            <a:ext cx="46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kumimoji="1"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’</a:t>
            </a:r>
          </a:p>
        </p:txBody>
      </p:sp>
      <p:sp>
        <p:nvSpPr>
          <p:cNvPr id="57" name="Text Box 22"/>
          <p:cNvSpPr txBox="1">
            <a:spLocks noChangeArrowheads="1"/>
          </p:cNvSpPr>
          <p:nvPr/>
        </p:nvSpPr>
        <p:spPr bwMode="auto">
          <a:xfrm>
            <a:off x="2411413" y="3416300"/>
            <a:ext cx="469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58" name="Oval 23"/>
          <p:cNvSpPr>
            <a:spLocks noChangeArrowheads="1"/>
          </p:cNvSpPr>
          <p:nvPr/>
        </p:nvSpPr>
        <p:spPr bwMode="auto">
          <a:xfrm>
            <a:off x="2487613" y="3416300"/>
            <a:ext cx="95250" cy="90488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Oval 24"/>
          <p:cNvSpPr>
            <a:spLocks noChangeArrowheads="1"/>
          </p:cNvSpPr>
          <p:nvPr/>
        </p:nvSpPr>
        <p:spPr bwMode="auto">
          <a:xfrm>
            <a:off x="3960813" y="3392488"/>
            <a:ext cx="92075" cy="90487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3276600" y="4149725"/>
            <a:ext cx="468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N</a:t>
            </a:r>
          </a:p>
        </p:txBody>
      </p:sp>
      <p:sp>
        <p:nvSpPr>
          <p:cNvPr id="61" name="Rectangle 26"/>
          <p:cNvSpPr>
            <a:spLocks noChangeArrowheads="1"/>
          </p:cNvSpPr>
          <p:nvPr/>
        </p:nvSpPr>
        <p:spPr bwMode="auto">
          <a:xfrm>
            <a:off x="3871913" y="2273300"/>
            <a:ext cx="395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i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Q</a:t>
            </a:r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2125663" y="4184650"/>
            <a:ext cx="363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i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</a:t>
            </a:r>
          </a:p>
        </p:txBody>
      </p:sp>
      <p:sp>
        <p:nvSpPr>
          <p:cNvPr id="63" name="Rectangle 28"/>
          <p:cNvSpPr>
            <a:spLocks noChangeArrowheads="1"/>
          </p:cNvSpPr>
          <p:nvPr/>
        </p:nvSpPr>
        <p:spPr bwMode="auto">
          <a:xfrm>
            <a:off x="6767513" y="2168525"/>
            <a:ext cx="620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R’</a:t>
            </a:r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4808538" y="2492896"/>
            <a:ext cx="650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Q’</a:t>
            </a:r>
          </a:p>
        </p:txBody>
      </p:sp>
      <p:sp>
        <p:nvSpPr>
          <p:cNvPr id="65" name="Line 30"/>
          <p:cNvSpPr>
            <a:spLocks noChangeShapeType="1"/>
          </p:cNvSpPr>
          <p:nvPr/>
        </p:nvSpPr>
        <p:spPr bwMode="auto">
          <a:xfrm>
            <a:off x="4392613" y="2565400"/>
            <a:ext cx="466725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31"/>
          <p:cNvSpPr>
            <a:spLocks noChangeShapeType="1"/>
          </p:cNvSpPr>
          <p:nvPr/>
        </p:nvSpPr>
        <p:spPr bwMode="auto">
          <a:xfrm flipV="1">
            <a:off x="2519363" y="3465513"/>
            <a:ext cx="1860550" cy="874712"/>
          </a:xfrm>
          <a:prstGeom prst="line">
            <a:avLst/>
          </a:prstGeom>
          <a:noFill/>
          <a:ln w="19050">
            <a:solidFill>
              <a:srgbClr val="FF3399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32"/>
          <p:cNvSpPr>
            <a:spLocks noChangeShapeType="1"/>
          </p:cNvSpPr>
          <p:nvPr/>
        </p:nvSpPr>
        <p:spPr bwMode="auto">
          <a:xfrm flipV="1">
            <a:off x="4859338" y="2565400"/>
            <a:ext cx="1858962" cy="874713"/>
          </a:xfrm>
          <a:prstGeom prst="line">
            <a:avLst/>
          </a:prstGeom>
          <a:noFill/>
          <a:ln w="19050">
            <a:solidFill>
              <a:srgbClr val="FF3399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33"/>
          <p:cNvSpPr>
            <a:spLocks noChangeShapeType="1"/>
          </p:cNvSpPr>
          <p:nvPr/>
        </p:nvSpPr>
        <p:spPr bwMode="auto">
          <a:xfrm flipV="1">
            <a:off x="2989263" y="3465513"/>
            <a:ext cx="1857375" cy="874712"/>
          </a:xfrm>
          <a:prstGeom prst="line">
            <a:avLst/>
          </a:prstGeom>
          <a:noFill/>
          <a:ln w="19050">
            <a:solidFill>
              <a:srgbClr val="FF3399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34"/>
          <p:cNvSpPr>
            <a:spLocks noChangeShapeType="1"/>
          </p:cNvSpPr>
          <p:nvPr/>
        </p:nvSpPr>
        <p:spPr bwMode="auto">
          <a:xfrm flipV="1">
            <a:off x="3313113" y="2565400"/>
            <a:ext cx="1546225" cy="161925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Line 35"/>
          <p:cNvSpPr>
            <a:spLocks noChangeShapeType="1"/>
          </p:cNvSpPr>
          <p:nvPr/>
        </p:nvSpPr>
        <p:spPr bwMode="auto">
          <a:xfrm flipV="1">
            <a:off x="4859338" y="1484313"/>
            <a:ext cx="1044575" cy="1079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36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51" grpId="0" animBg="1"/>
      <p:bldP spid="56" grpId="0"/>
      <p:bldP spid="59" grpId="0" animBg="1"/>
      <p:bldP spid="60" grpId="0"/>
      <p:bldP spid="61" grpId="0"/>
      <p:bldP spid="62" grpId="0"/>
      <p:bldP spid="63" grpId="0"/>
      <p:bldP spid="64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03648" y="332656"/>
            <a:ext cx="3384376" cy="50405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200" kern="0" dirty="0" smtClean="0"/>
              <a:t> </a:t>
            </a:r>
            <a:r>
              <a:rPr lang="en-US" altLang="zh-CN" sz="28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2.2.2 </a:t>
            </a:r>
            <a:r>
              <a:rPr lang="zh-CN" altLang="en-US" sz="28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解析法求像</a:t>
            </a:r>
            <a:endParaRPr lang="zh-CN" altLang="en-US" sz="2800" kern="0" baseline="-25000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595826" y="1313000"/>
            <a:ext cx="5638800" cy="3581400"/>
            <a:chOff x="1888" y="867"/>
            <a:chExt cx="3552" cy="2256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3424" y="867"/>
              <a:ext cx="0" cy="16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889" y="867"/>
              <a:ext cx="1" cy="16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1888" y="1719"/>
              <a:ext cx="3551" cy="0"/>
            </a:xfrm>
            <a:prstGeom prst="line">
              <a:avLst/>
            </a:prstGeom>
            <a:noFill/>
            <a:ln w="2857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12" y="1708"/>
              <a:ext cx="24" cy="15"/>
            </a:xfrm>
            <a:custGeom>
              <a:avLst/>
              <a:gdLst>
                <a:gd name="T0" fmla="*/ 0 w 138"/>
                <a:gd name="T1" fmla="*/ 0 h 138"/>
                <a:gd name="T2" fmla="*/ 0 w 138"/>
                <a:gd name="T3" fmla="*/ 0 h 138"/>
                <a:gd name="T4" fmla="*/ 0 w 138"/>
                <a:gd name="T5" fmla="*/ 0 h 138"/>
                <a:gd name="T6" fmla="*/ 0 w 138"/>
                <a:gd name="T7" fmla="*/ 0 h 138"/>
                <a:gd name="T8" fmla="*/ 0 w 138"/>
                <a:gd name="T9" fmla="*/ 0 h 138"/>
                <a:gd name="T10" fmla="*/ 0 w 138"/>
                <a:gd name="T11" fmla="*/ 0 h 138"/>
                <a:gd name="T12" fmla="*/ 0 w 138"/>
                <a:gd name="T13" fmla="*/ 0 h 138"/>
                <a:gd name="T14" fmla="*/ 0 w 138"/>
                <a:gd name="T15" fmla="*/ 0 h 138"/>
                <a:gd name="T16" fmla="*/ 0 w 138"/>
                <a:gd name="T17" fmla="*/ 0 h 1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8"/>
                <a:gd name="T28" fmla="*/ 0 h 138"/>
                <a:gd name="T29" fmla="*/ 138 w 138"/>
                <a:gd name="T30" fmla="*/ 138 h 1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8" h="138">
                  <a:moveTo>
                    <a:pt x="138" y="69"/>
                  </a:moveTo>
                  <a:lnTo>
                    <a:pt x="118" y="19"/>
                  </a:lnTo>
                  <a:lnTo>
                    <a:pt x="69" y="0"/>
                  </a:lnTo>
                  <a:lnTo>
                    <a:pt x="20" y="19"/>
                  </a:lnTo>
                  <a:lnTo>
                    <a:pt x="0" y="69"/>
                  </a:lnTo>
                  <a:lnTo>
                    <a:pt x="20" y="118"/>
                  </a:lnTo>
                  <a:lnTo>
                    <a:pt x="69" y="138"/>
                  </a:lnTo>
                  <a:lnTo>
                    <a:pt x="118" y="118"/>
                  </a:lnTo>
                  <a:lnTo>
                    <a:pt x="138" y="6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877" y="1708"/>
              <a:ext cx="24" cy="15"/>
            </a:xfrm>
            <a:custGeom>
              <a:avLst/>
              <a:gdLst>
                <a:gd name="T0" fmla="*/ 0 w 138"/>
                <a:gd name="T1" fmla="*/ 0 h 138"/>
                <a:gd name="T2" fmla="*/ 0 w 138"/>
                <a:gd name="T3" fmla="*/ 0 h 138"/>
                <a:gd name="T4" fmla="*/ 0 w 138"/>
                <a:gd name="T5" fmla="*/ 0 h 138"/>
                <a:gd name="T6" fmla="*/ 0 w 138"/>
                <a:gd name="T7" fmla="*/ 0 h 138"/>
                <a:gd name="T8" fmla="*/ 0 w 138"/>
                <a:gd name="T9" fmla="*/ 0 h 138"/>
                <a:gd name="T10" fmla="*/ 0 w 138"/>
                <a:gd name="T11" fmla="*/ 0 h 138"/>
                <a:gd name="T12" fmla="*/ 0 w 138"/>
                <a:gd name="T13" fmla="*/ 0 h 138"/>
                <a:gd name="T14" fmla="*/ 0 w 138"/>
                <a:gd name="T15" fmla="*/ 0 h 138"/>
                <a:gd name="T16" fmla="*/ 0 w 138"/>
                <a:gd name="T17" fmla="*/ 0 h 1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8"/>
                <a:gd name="T28" fmla="*/ 0 h 138"/>
                <a:gd name="T29" fmla="*/ 138 w 138"/>
                <a:gd name="T30" fmla="*/ 138 h 1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8" h="138">
                  <a:moveTo>
                    <a:pt x="138" y="69"/>
                  </a:moveTo>
                  <a:lnTo>
                    <a:pt x="118" y="19"/>
                  </a:lnTo>
                  <a:lnTo>
                    <a:pt x="69" y="0"/>
                  </a:lnTo>
                  <a:lnTo>
                    <a:pt x="20" y="19"/>
                  </a:lnTo>
                  <a:lnTo>
                    <a:pt x="0" y="69"/>
                  </a:lnTo>
                  <a:lnTo>
                    <a:pt x="20" y="118"/>
                  </a:lnTo>
                  <a:lnTo>
                    <a:pt x="69" y="138"/>
                  </a:lnTo>
                  <a:lnTo>
                    <a:pt x="118" y="118"/>
                  </a:lnTo>
                  <a:lnTo>
                    <a:pt x="138" y="6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2312" y="1196"/>
              <a:ext cx="1" cy="519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312" y="1196"/>
              <a:ext cx="1112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312" y="1196"/>
              <a:ext cx="1112" cy="10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889" y="2286"/>
              <a:ext cx="1220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889" y="1196"/>
              <a:ext cx="1220" cy="10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424" y="1196"/>
              <a:ext cx="465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3424" y="2286"/>
              <a:ext cx="465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843" y="1715"/>
              <a:ext cx="1" cy="1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481" y="1719"/>
              <a:ext cx="0" cy="10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5109" y="1715"/>
              <a:ext cx="1" cy="571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312" y="2689"/>
              <a:ext cx="53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470" y="2689"/>
              <a:ext cx="63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843" y="2689"/>
              <a:ext cx="58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889" y="2689"/>
              <a:ext cx="58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2059" y="1120"/>
              <a:ext cx="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115" y="1547"/>
              <a:ext cx="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3636" y="2128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R</a:t>
              </a:r>
              <a:r>
                <a:rPr kumimoji="1" lang="en-US" altLang="zh-CN" i="1">
                  <a:latin typeface="Tahoma" pitchFamily="34" charset="0"/>
                  <a:cs typeface="Times New Roman" pitchFamily="18" charset="0"/>
                </a:rPr>
                <a:t>'</a:t>
              </a:r>
              <a:endParaRPr kumimoji="1" lang="en-US" altLang="zh-CN" i="1">
                <a:latin typeface="Tahoma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3411" y="2128"/>
              <a:ext cx="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3861" y="1547"/>
              <a:ext cx="3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H</a:t>
              </a:r>
              <a:r>
                <a:rPr kumimoji="1" lang="en-US" altLang="zh-CN" i="1">
                  <a:latin typeface="Tahoma" pitchFamily="34" charset="0"/>
                  <a:cs typeface="Times New Roman" pitchFamily="18" charset="0"/>
                </a:rPr>
                <a:t>'</a:t>
              </a:r>
              <a:endParaRPr kumimoji="1" lang="en-US" altLang="zh-CN" i="1">
                <a:latin typeface="Tahoma" pitchFamily="34" charset="0"/>
              </a:endParaRP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3411" y="1547"/>
              <a:ext cx="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3187" y="100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3863" y="1044"/>
              <a:ext cx="3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Q</a:t>
              </a:r>
              <a:r>
                <a:rPr kumimoji="1" lang="en-US" altLang="zh-CN" i="1">
                  <a:latin typeface="Tahoma" pitchFamily="34" charset="0"/>
                  <a:cs typeface="Times New Roman" pitchFamily="18" charset="0"/>
                </a:rPr>
                <a:t>'</a:t>
              </a:r>
              <a:endParaRPr kumimoji="1" lang="en-US" altLang="zh-CN" i="1">
                <a:latin typeface="Tahoma" pitchFamily="34" charset="0"/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5159" y="2166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B</a:t>
              </a:r>
              <a:r>
                <a:rPr kumimoji="1" lang="en-US" altLang="zh-CN" i="1">
                  <a:latin typeface="Tahoma" pitchFamily="34" charset="0"/>
                  <a:cs typeface="Times New Roman" pitchFamily="18" charset="0"/>
                </a:rPr>
                <a:t>'</a:t>
              </a:r>
              <a:endParaRPr kumimoji="1" lang="en-US" altLang="zh-CN" i="1">
                <a:latin typeface="Tahoma" pitchFamily="34" charset="0"/>
              </a:endParaRP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2847" y="1507"/>
              <a:ext cx="22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4425" y="1507"/>
              <a:ext cx="3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F</a:t>
              </a:r>
              <a:r>
                <a:rPr kumimoji="1" lang="en-US" altLang="zh-CN" i="1">
                  <a:latin typeface="Tahoma" pitchFamily="34" charset="0"/>
                  <a:cs typeface="Times New Roman" pitchFamily="18" charset="0"/>
                </a:rPr>
                <a:t>'</a:t>
              </a:r>
              <a:endParaRPr kumimoji="1" lang="en-US" altLang="zh-CN" i="1">
                <a:latin typeface="Tahoma" pitchFamily="34" charset="0"/>
              </a:endParaRP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5045" y="1507"/>
              <a:ext cx="3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A</a:t>
              </a:r>
              <a:r>
                <a:rPr kumimoji="1" lang="en-US" altLang="zh-CN" i="1">
                  <a:latin typeface="Tahoma" pitchFamily="34" charset="0"/>
                  <a:cs typeface="Times New Roman" pitchFamily="18" charset="0"/>
                </a:rPr>
                <a:t>'</a:t>
              </a:r>
              <a:endParaRPr kumimoji="1" lang="en-US" altLang="zh-CN" i="1">
                <a:latin typeface="Tahoma" pitchFamily="34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2461" y="2403"/>
              <a:ext cx="3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-</a:t>
              </a:r>
              <a:r>
                <a:rPr kumimoji="1" lang="en-US" altLang="zh-CN" sz="2400" b="1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4709" y="2403"/>
              <a:ext cx="3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x</a:t>
              </a:r>
              <a:r>
                <a:rPr kumimoji="1" lang="en-US" altLang="zh-CN" sz="2400" i="1">
                  <a:latin typeface="Times New Roman" pitchFamily="18" charset="0"/>
                  <a:cs typeface="Times New Roman" pitchFamily="18" charset="0"/>
                </a:rPr>
                <a:t>'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96" y="2412"/>
              <a:ext cx="3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f </a:t>
              </a:r>
              <a:r>
                <a:rPr kumimoji="1" lang="en-US" altLang="zh-CN" sz="2400" i="1">
                  <a:latin typeface="Times New Roman" pitchFamily="18" charset="0"/>
                  <a:cs typeface="Times New Roman" pitchFamily="18" charset="0"/>
                </a:rPr>
                <a:t>'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3016" y="2403"/>
              <a:ext cx="3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-</a:t>
              </a:r>
              <a:r>
                <a:rPr kumimoji="1" lang="en-US" altLang="zh-CN" sz="2400" b="1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2115" y="1353"/>
              <a:ext cx="3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5103" y="1896"/>
              <a:ext cx="3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-y</a:t>
              </a:r>
              <a:r>
                <a:rPr kumimoji="1" lang="en-US" altLang="zh-CN" b="1" i="1">
                  <a:latin typeface="Times New Roman" pitchFamily="18" charset="0"/>
                  <a:cs typeface="Times New Roman" pitchFamily="18" charset="0"/>
                </a:rPr>
                <a:t>'</a:t>
              </a:r>
              <a:endParaRPr kumimoji="1" lang="en-US" altLang="zh-CN" b="1" i="1">
                <a:latin typeface="Times New Roman" pitchFamily="18" charset="0"/>
              </a:endParaRPr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2311" y="3027"/>
              <a:ext cx="1118" cy="1"/>
            </a:xfrm>
            <a:custGeom>
              <a:avLst/>
              <a:gdLst>
                <a:gd name="T0" fmla="*/ 0 w 952"/>
                <a:gd name="T1" fmla="*/ 0 h 1"/>
                <a:gd name="T2" fmla="*/ 4047 w 952"/>
                <a:gd name="T3" fmla="*/ 0 h 1"/>
                <a:gd name="T4" fmla="*/ 0 60000 65536"/>
                <a:gd name="T5" fmla="*/ 0 60000 65536"/>
                <a:gd name="T6" fmla="*/ 0 w 952"/>
                <a:gd name="T7" fmla="*/ 0 h 1"/>
                <a:gd name="T8" fmla="*/ 952 w 95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52" h="1">
                  <a:moveTo>
                    <a:pt x="0" y="0"/>
                  </a:moveTo>
                  <a:lnTo>
                    <a:pt x="95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2733" y="2765"/>
              <a:ext cx="3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-</a:t>
              </a:r>
              <a:r>
                <a:rPr kumimoji="1" lang="en-US" altLang="zh-CN" sz="2400" b="1" i="1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45" name="Text Box 43"/>
            <p:cNvSpPr txBox="1">
              <a:spLocks noChangeArrowheads="1"/>
            </p:cNvSpPr>
            <p:nvPr/>
          </p:nvSpPr>
          <p:spPr bwMode="auto">
            <a:xfrm>
              <a:off x="4368" y="2765"/>
              <a:ext cx="3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l</a:t>
              </a:r>
              <a:r>
                <a:rPr kumimoji="1" lang="en-US" altLang="zh-CN" sz="2400" i="1">
                  <a:latin typeface="Times New Roman" pitchFamily="18" charset="0"/>
                  <a:cs typeface="Times New Roman" pitchFamily="18" charset="0"/>
                </a:rPr>
                <a:t>'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3424" y="2547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811" y="1697"/>
              <a:ext cx="56" cy="39"/>
            </a:xfrm>
            <a:custGeom>
              <a:avLst/>
              <a:gdLst>
                <a:gd name="T0" fmla="*/ 0 w 139"/>
                <a:gd name="T1" fmla="*/ 0 h 138"/>
                <a:gd name="T2" fmla="*/ 0 w 139"/>
                <a:gd name="T3" fmla="*/ 0 h 138"/>
                <a:gd name="T4" fmla="*/ 0 w 139"/>
                <a:gd name="T5" fmla="*/ 0 h 138"/>
                <a:gd name="T6" fmla="*/ 0 w 139"/>
                <a:gd name="T7" fmla="*/ 0 h 138"/>
                <a:gd name="T8" fmla="*/ 0 w 139"/>
                <a:gd name="T9" fmla="*/ 0 h 138"/>
                <a:gd name="T10" fmla="*/ 0 w 139"/>
                <a:gd name="T11" fmla="*/ 0 h 138"/>
                <a:gd name="T12" fmla="*/ 0 w 139"/>
                <a:gd name="T13" fmla="*/ 0 h 138"/>
                <a:gd name="T14" fmla="*/ 0 w 139"/>
                <a:gd name="T15" fmla="*/ 0 h 138"/>
                <a:gd name="T16" fmla="*/ 0 w 139"/>
                <a:gd name="T17" fmla="*/ 0 h 1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138"/>
                <a:gd name="T29" fmla="*/ 139 w 139"/>
                <a:gd name="T30" fmla="*/ 138 h 1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138">
                  <a:moveTo>
                    <a:pt x="139" y="69"/>
                  </a:moveTo>
                  <a:lnTo>
                    <a:pt x="118" y="19"/>
                  </a:lnTo>
                  <a:lnTo>
                    <a:pt x="69" y="0"/>
                  </a:lnTo>
                  <a:lnTo>
                    <a:pt x="19" y="19"/>
                  </a:lnTo>
                  <a:lnTo>
                    <a:pt x="0" y="69"/>
                  </a:lnTo>
                  <a:lnTo>
                    <a:pt x="19" y="118"/>
                  </a:lnTo>
                  <a:lnTo>
                    <a:pt x="69" y="138"/>
                  </a:lnTo>
                  <a:lnTo>
                    <a:pt x="118" y="118"/>
                  </a:lnTo>
                  <a:lnTo>
                    <a:pt x="139" y="69"/>
                  </a:lnTo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4445" y="1697"/>
              <a:ext cx="57" cy="39"/>
            </a:xfrm>
            <a:custGeom>
              <a:avLst/>
              <a:gdLst>
                <a:gd name="T0" fmla="*/ 0 w 139"/>
                <a:gd name="T1" fmla="*/ 0 h 138"/>
                <a:gd name="T2" fmla="*/ 0 w 139"/>
                <a:gd name="T3" fmla="*/ 0 h 138"/>
                <a:gd name="T4" fmla="*/ 0 w 139"/>
                <a:gd name="T5" fmla="*/ 0 h 138"/>
                <a:gd name="T6" fmla="*/ 0 w 139"/>
                <a:gd name="T7" fmla="*/ 0 h 138"/>
                <a:gd name="T8" fmla="*/ 0 w 139"/>
                <a:gd name="T9" fmla="*/ 0 h 138"/>
                <a:gd name="T10" fmla="*/ 0 w 139"/>
                <a:gd name="T11" fmla="*/ 0 h 138"/>
                <a:gd name="T12" fmla="*/ 0 w 139"/>
                <a:gd name="T13" fmla="*/ 0 h 138"/>
                <a:gd name="T14" fmla="*/ 0 w 139"/>
                <a:gd name="T15" fmla="*/ 0 h 138"/>
                <a:gd name="T16" fmla="*/ 0 w 139"/>
                <a:gd name="T17" fmla="*/ 0 h 1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138"/>
                <a:gd name="T29" fmla="*/ 139 w 139"/>
                <a:gd name="T30" fmla="*/ 138 h 1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138">
                  <a:moveTo>
                    <a:pt x="139" y="69"/>
                  </a:moveTo>
                  <a:lnTo>
                    <a:pt x="118" y="19"/>
                  </a:lnTo>
                  <a:lnTo>
                    <a:pt x="69" y="0"/>
                  </a:lnTo>
                  <a:lnTo>
                    <a:pt x="19" y="19"/>
                  </a:lnTo>
                  <a:lnTo>
                    <a:pt x="0" y="69"/>
                  </a:lnTo>
                  <a:lnTo>
                    <a:pt x="19" y="118"/>
                  </a:lnTo>
                  <a:lnTo>
                    <a:pt x="69" y="138"/>
                  </a:lnTo>
                  <a:lnTo>
                    <a:pt x="118" y="118"/>
                  </a:lnTo>
                  <a:lnTo>
                    <a:pt x="139" y="69"/>
                  </a:lnTo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3917" y="3027"/>
              <a:ext cx="11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5101" y="2262"/>
              <a:ext cx="3" cy="8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3896" y="2533"/>
              <a:ext cx="8" cy="5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2318" y="1719"/>
              <a:ext cx="2" cy="14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304518" y="5421258"/>
            <a:ext cx="4037841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i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焦物距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物方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焦点</a:t>
            </a:r>
            <a:r>
              <a:rPr kumimoji="1"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为原点）</a:t>
            </a:r>
            <a:endParaRPr kumimoji="1"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4900762" y="5399912"/>
            <a:ext cx="4096543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l </a:t>
            </a:r>
            <a:r>
              <a:rPr kumimoji="1" lang="en-US" altLang="zh-CN" sz="2000" i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物距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（以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物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方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主点</a:t>
            </a:r>
            <a:r>
              <a:rPr kumimoji="1"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000" i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为原点）</a:t>
            </a:r>
            <a:endParaRPr kumimoji="1"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334080" y="5868151"/>
            <a:ext cx="4165912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x′</a:t>
            </a:r>
            <a:r>
              <a:rPr kumimoji="1" lang="en-US" altLang="zh-CN" sz="2000" i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焦像距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像方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焦点</a:t>
            </a:r>
            <a:r>
              <a:rPr kumimoji="1"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F′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为原点）</a:t>
            </a:r>
            <a:endParaRPr kumimoji="1"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2"/>
          <p:cNvSpPr>
            <a:spLocks noChangeArrowheads="1"/>
          </p:cNvSpPr>
          <p:nvPr/>
        </p:nvSpPr>
        <p:spPr bwMode="auto">
          <a:xfrm>
            <a:off x="4890469" y="5872306"/>
            <a:ext cx="4096543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l </a:t>
            </a:r>
            <a:r>
              <a:rPr kumimoji="1" lang="en-US" altLang="zh-CN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′</a:t>
            </a:r>
            <a:r>
              <a:rPr kumimoji="1" lang="en-US" altLang="zh-CN" sz="2000" i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像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距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（以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像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方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主点</a:t>
            </a:r>
            <a:r>
              <a:rPr kumimoji="1"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H′</a:t>
            </a:r>
            <a:r>
              <a:rPr kumimoji="1" lang="en-US" altLang="zh-CN" sz="200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为原点）</a:t>
            </a:r>
            <a:endParaRPr kumimoji="1"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14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  <p:bldP spid="57" grpId="0"/>
      <p:bldP spid="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185848"/>
              </p:ext>
            </p:extLst>
          </p:nvPr>
        </p:nvGraphicFramePr>
        <p:xfrm>
          <a:off x="683568" y="2567780"/>
          <a:ext cx="1872208" cy="1103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3" name="Equation" r:id="rId3" imgW="711000" imgH="419040" progId="Equation.3">
                  <p:embed/>
                </p:oleObj>
              </mc:Choice>
              <mc:Fallback>
                <p:oleObj name="Equation" r:id="rId3" imgW="711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567780"/>
                        <a:ext cx="1872208" cy="110339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24599"/>
              </p:ext>
            </p:extLst>
          </p:nvPr>
        </p:nvGraphicFramePr>
        <p:xfrm>
          <a:off x="611560" y="4725145"/>
          <a:ext cx="2363657" cy="1120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4" name="公式" r:id="rId5" imgW="622080" imgH="419040" progId="Equation.3">
                  <p:embed/>
                </p:oleObj>
              </mc:Choice>
              <mc:Fallback>
                <p:oleObj name="公式" r:id="rId5" imgW="622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725145"/>
                        <a:ext cx="2363657" cy="11209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469704" y="908720"/>
            <a:ext cx="5638800" cy="3581400"/>
            <a:chOff x="1383" y="401"/>
            <a:chExt cx="3552" cy="2256"/>
          </a:xfrm>
        </p:grpSpPr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919" y="401"/>
              <a:ext cx="0" cy="16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384" y="401"/>
              <a:ext cx="1" cy="16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383" y="1253"/>
              <a:ext cx="3551" cy="0"/>
            </a:xfrm>
            <a:prstGeom prst="line">
              <a:avLst/>
            </a:prstGeom>
            <a:noFill/>
            <a:ln w="2857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07" y="1242"/>
              <a:ext cx="24" cy="15"/>
            </a:xfrm>
            <a:custGeom>
              <a:avLst/>
              <a:gdLst>
                <a:gd name="T0" fmla="*/ 0 w 138"/>
                <a:gd name="T1" fmla="*/ 0 h 138"/>
                <a:gd name="T2" fmla="*/ 0 w 138"/>
                <a:gd name="T3" fmla="*/ 0 h 138"/>
                <a:gd name="T4" fmla="*/ 0 w 138"/>
                <a:gd name="T5" fmla="*/ 0 h 138"/>
                <a:gd name="T6" fmla="*/ 0 w 138"/>
                <a:gd name="T7" fmla="*/ 0 h 138"/>
                <a:gd name="T8" fmla="*/ 0 w 138"/>
                <a:gd name="T9" fmla="*/ 0 h 138"/>
                <a:gd name="T10" fmla="*/ 0 w 138"/>
                <a:gd name="T11" fmla="*/ 0 h 138"/>
                <a:gd name="T12" fmla="*/ 0 w 138"/>
                <a:gd name="T13" fmla="*/ 0 h 138"/>
                <a:gd name="T14" fmla="*/ 0 w 138"/>
                <a:gd name="T15" fmla="*/ 0 h 138"/>
                <a:gd name="T16" fmla="*/ 0 w 138"/>
                <a:gd name="T17" fmla="*/ 0 h 1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8"/>
                <a:gd name="T28" fmla="*/ 0 h 138"/>
                <a:gd name="T29" fmla="*/ 138 w 138"/>
                <a:gd name="T30" fmla="*/ 138 h 1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8" h="138">
                  <a:moveTo>
                    <a:pt x="138" y="69"/>
                  </a:moveTo>
                  <a:lnTo>
                    <a:pt x="118" y="19"/>
                  </a:lnTo>
                  <a:lnTo>
                    <a:pt x="69" y="0"/>
                  </a:lnTo>
                  <a:lnTo>
                    <a:pt x="20" y="19"/>
                  </a:lnTo>
                  <a:lnTo>
                    <a:pt x="0" y="69"/>
                  </a:lnTo>
                  <a:lnTo>
                    <a:pt x="20" y="118"/>
                  </a:lnTo>
                  <a:lnTo>
                    <a:pt x="69" y="138"/>
                  </a:lnTo>
                  <a:lnTo>
                    <a:pt x="118" y="118"/>
                  </a:lnTo>
                  <a:lnTo>
                    <a:pt x="138" y="6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3372" y="1242"/>
              <a:ext cx="24" cy="15"/>
            </a:xfrm>
            <a:custGeom>
              <a:avLst/>
              <a:gdLst>
                <a:gd name="T0" fmla="*/ 0 w 138"/>
                <a:gd name="T1" fmla="*/ 0 h 138"/>
                <a:gd name="T2" fmla="*/ 0 w 138"/>
                <a:gd name="T3" fmla="*/ 0 h 138"/>
                <a:gd name="T4" fmla="*/ 0 w 138"/>
                <a:gd name="T5" fmla="*/ 0 h 138"/>
                <a:gd name="T6" fmla="*/ 0 w 138"/>
                <a:gd name="T7" fmla="*/ 0 h 138"/>
                <a:gd name="T8" fmla="*/ 0 w 138"/>
                <a:gd name="T9" fmla="*/ 0 h 138"/>
                <a:gd name="T10" fmla="*/ 0 w 138"/>
                <a:gd name="T11" fmla="*/ 0 h 138"/>
                <a:gd name="T12" fmla="*/ 0 w 138"/>
                <a:gd name="T13" fmla="*/ 0 h 138"/>
                <a:gd name="T14" fmla="*/ 0 w 138"/>
                <a:gd name="T15" fmla="*/ 0 h 138"/>
                <a:gd name="T16" fmla="*/ 0 w 138"/>
                <a:gd name="T17" fmla="*/ 0 h 1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8"/>
                <a:gd name="T28" fmla="*/ 0 h 138"/>
                <a:gd name="T29" fmla="*/ 138 w 138"/>
                <a:gd name="T30" fmla="*/ 138 h 1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8" h="138">
                  <a:moveTo>
                    <a:pt x="138" y="69"/>
                  </a:moveTo>
                  <a:lnTo>
                    <a:pt x="118" y="19"/>
                  </a:lnTo>
                  <a:lnTo>
                    <a:pt x="69" y="0"/>
                  </a:lnTo>
                  <a:lnTo>
                    <a:pt x="20" y="19"/>
                  </a:lnTo>
                  <a:lnTo>
                    <a:pt x="0" y="69"/>
                  </a:lnTo>
                  <a:lnTo>
                    <a:pt x="20" y="118"/>
                  </a:lnTo>
                  <a:lnTo>
                    <a:pt x="69" y="138"/>
                  </a:lnTo>
                  <a:lnTo>
                    <a:pt x="118" y="118"/>
                  </a:lnTo>
                  <a:lnTo>
                    <a:pt x="138" y="6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1807" y="730"/>
              <a:ext cx="1" cy="519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807" y="730"/>
              <a:ext cx="1112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807" y="730"/>
              <a:ext cx="1112" cy="10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384" y="1820"/>
              <a:ext cx="1220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384" y="730"/>
              <a:ext cx="1220" cy="10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919" y="730"/>
              <a:ext cx="465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919" y="1820"/>
              <a:ext cx="465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2338" y="1249"/>
              <a:ext cx="1" cy="1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976" y="1253"/>
              <a:ext cx="0" cy="10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4604" y="1249"/>
              <a:ext cx="1" cy="571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1807" y="2223"/>
              <a:ext cx="53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3965" y="2223"/>
              <a:ext cx="63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338" y="2223"/>
              <a:ext cx="58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384" y="2223"/>
              <a:ext cx="58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1554" y="654"/>
              <a:ext cx="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1610" y="1081"/>
              <a:ext cx="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3131" y="1662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R</a:t>
              </a:r>
              <a:r>
                <a:rPr kumimoji="1" lang="en-US" altLang="zh-CN" i="1">
                  <a:latin typeface="Tahoma" pitchFamily="34" charset="0"/>
                  <a:cs typeface="Times New Roman" pitchFamily="18" charset="0"/>
                </a:rPr>
                <a:t>'</a:t>
              </a:r>
              <a:endParaRPr kumimoji="1" lang="en-US" altLang="zh-CN" i="1">
                <a:latin typeface="Tahoma" pitchFamily="34" charset="0"/>
              </a:endParaRP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2906" y="1662"/>
              <a:ext cx="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3356" y="1081"/>
              <a:ext cx="3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H</a:t>
              </a:r>
              <a:r>
                <a:rPr kumimoji="1" lang="en-US" altLang="zh-CN" i="1">
                  <a:latin typeface="Tahoma" pitchFamily="34" charset="0"/>
                  <a:cs typeface="Times New Roman" pitchFamily="18" charset="0"/>
                </a:rPr>
                <a:t>'</a:t>
              </a:r>
              <a:endParaRPr kumimoji="1" lang="en-US" altLang="zh-CN" i="1">
                <a:latin typeface="Tahoma" pitchFamily="34" charset="0"/>
              </a:endParaRP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2906" y="1081"/>
              <a:ext cx="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2682" y="538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3358" y="578"/>
              <a:ext cx="3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Q</a:t>
              </a:r>
              <a:r>
                <a:rPr kumimoji="1" lang="en-US" altLang="zh-CN" i="1">
                  <a:latin typeface="Tahoma" pitchFamily="34" charset="0"/>
                  <a:cs typeface="Times New Roman" pitchFamily="18" charset="0"/>
                </a:rPr>
                <a:t>'</a:t>
              </a:r>
              <a:endParaRPr kumimoji="1" lang="en-US" altLang="zh-CN" i="1">
                <a:latin typeface="Tahoma" pitchFamily="34" charset="0"/>
              </a:endParaRPr>
            </a:p>
          </p:txBody>
        </p:sp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4654" y="1700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B</a:t>
              </a:r>
              <a:r>
                <a:rPr kumimoji="1" lang="en-US" altLang="zh-CN" i="1">
                  <a:latin typeface="Tahoma" pitchFamily="34" charset="0"/>
                  <a:cs typeface="Times New Roman" pitchFamily="18" charset="0"/>
                </a:rPr>
                <a:t>'</a:t>
              </a:r>
              <a:endParaRPr kumimoji="1" lang="en-US" altLang="zh-CN" i="1">
                <a:latin typeface="Tahoma" pitchFamily="34" charset="0"/>
              </a:endParaRPr>
            </a:p>
          </p:txBody>
        </p:sp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>
              <a:off x="2342" y="1041"/>
              <a:ext cx="22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0" name="Text Box 37"/>
            <p:cNvSpPr txBox="1">
              <a:spLocks noChangeArrowheads="1"/>
            </p:cNvSpPr>
            <p:nvPr/>
          </p:nvSpPr>
          <p:spPr bwMode="auto">
            <a:xfrm>
              <a:off x="3920" y="1041"/>
              <a:ext cx="3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F</a:t>
              </a:r>
              <a:r>
                <a:rPr kumimoji="1" lang="en-US" altLang="zh-CN" i="1">
                  <a:latin typeface="Tahoma" pitchFamily="34" charset="0"/>
                  <a:cs typeface="Times New Roman" pitchFamily="18" charset="0"/>
                </a:rPr>
                <a:t>'</a:t>
              </a:r>
              <a:endParaRPr kumimoji="1" lang="en-US" altLang="zh-CN" i="1">
                <a:latin typeface="Tahoma" pitchFamily="34" charset="0"/>
              </a:endParaRPr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4540" y="1041"/>
              <a:ext cx="3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A</a:t>
              </a:r>
              <a:r>
                <a:rPr kumimoji="1" lang="en-US" altLang="zh-CN" i="1">
                  <a:latin typeface="Tahoma" pitchFamily="34" charset="0"/>
                  <a:cs typeface="Times New Roman" pitchFamily="18" charset="0"/>
                </a:rPr>
                <a:t>'</a:t>
              </a:r>
              <a:endParaRPr kumimoji="1" lang="en-US" altLang="zh-CN" i="1">
                <a:latin typeface="Tahoma" pitchFamily="34" charset="0"/>
              </a:endParaRPr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1956" y="1937"/>
              <a:ext cx="3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-</a:t>
              </a:r>
              <a:r>
                <a:rPr kumimoji="1" lang="en-US" altLang="zh-CN" sz="2400" b="1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4204" y="1937"/>
              <a:ext cx="3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x</a:t>
              </a:r>
              <a:r>
                <a:rPr kumimoji="1" lang="en-US" altLang="zh-CN" sz="2400" i="1">
                  <a:latin typeface="Times New Roman" pitchFamily="18" charset="0"/>
                  <a:cs typeface="Times New Roman" pitchFamily="18" charset="0"/>
                </a:rPr>
                <a:t>'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3591" y="1946"/>
              <a:ext cx="3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f </a:t>
              </a:r>
              <a:r>
                <a:rPr kumimoji="1" lang="en-US" altLang="zh-CN" sz="2400" i="1">
                  <a:latin typeface="Times New Roman" pitchFamily="18" charset="0"/>
                  <a:cs typeface="Times New Roman" pitchFamily="18" charset="0"/>
                </a:rPr>
                <a:t>'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2511" y="1937"/>
              <a:ext cx="3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-</a:t>
              </a:r>
              <a:r>
                <a:rPr kumimoji="1" lang="en-US" altLang="zh-CN" sz="2400" b="1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1610" y="887"/>
              <a:ext cx="3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7" name="Text Box 44"/>
            <p:cNvSpPr txBox="1">
              <a:spLocks noChangeArrowheads="1"/>
            </p:cNvSpPr>
            <p:nvPr/>
          </p:nvSpPr>
          <p:spPr bwMode="auto">
            <a:xfrm>
              <a:off x="4598" y="1430"/>
              <a:ext cx="3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-y</a:t>
              </a:r>
              <a:r>
                <a:rPr kumimoji="1" lang="en-US" altLang="zh-CN" b="1" i="1">
                  <a:latin typeface="Times New Roman" pitchFamily="18" charset="0"/>
                  <a:cs typeface="Times New Roman" pitchFamily="18" charset="0"/>
                </a:rPr>
                <a:t>'</a:t>
              </a:r>
              <a:endParaRPr kumimoji="1" lang="en-US" altLang="zh-CN" b="1" i="1">
                <a:latin typeface="Times New Roman" pitchFamily="18" charset="0"/>
              </a:endParaRPr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1806" y="2561"/>
              <a:ext cx="1118" cy="1"/>
            </a:xfrm>
            <a:custGeom>
              <a:avLst/>
              <a:gdLst>
                <a:gd name="T0" fmla="*/ 0 w 952"/>
                <a:gd name="T1" fmla="*/ 0 h 1"/>
                <a:gd name="T2" fmla="*/ 4047 w 952"/>
                <a:gd name="T3" fmla="*/ 0 h 1"/>
                <a:gd name="T4" fmla="*/ 0 60000 65536"/>
                <a:gd name="T5" fmla="*/ 0 60000 65536"/>
                <a:gd name="T6" fmla="*/ 0 w 952"/>
                <a:gd name="T7" fmla="*/ 0 h 1"/>
                <a:gd name="T8" fmla="*/ 952 w 95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52" h="1">
                  <a:moveTo>
                    <a:pt x="0" y="0"/>
                  </a:moveTo>
                  <a:lnTo>
                    <a:pt x="95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Text Box 46"/>
            <p:cNvSpPr txBox="1">
              <a:spLocks noChangeArrowheads="1"/>
            </p:cNvSpPr>
            <p:nvPr/>
          </p:nvSpPr>
          <p:spPr bwMode="auto">
            <a:xfrm>
              <a:off x="2228" y="2299"/>
              <a:ext cx="3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-</a:t>
              </a:r>
              <a:r>
                <a:rPr kumimoji="1" lang="en-US" altLang="zh-CN" sz="2400" b="1" i="1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3863" y="2299"/>
              <a:ext cx="3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l</a:t>
              </a:r>
              <a:r>
                <a:rPr kumimoji="1" lang="en-US" altLang="zh-CN" sz="2400" i="1">
                  <a:latin typeface="Times New Roman" pitchFamily="18" charset="0"/>
                  <a:cs typeface="Times New Roman" pitchFamily="18" charset="0"/>
                </a:rPr>
                <a:t>'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2919" y="2081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2306" y="1231"/>
              <a:ext cx="56" cy="39"/>
            </a:xfrm>
            <a:custGeom>
              <a:avLst/>
              <a:gdLst>
                <a:gd name="T0" fmla="*/ 0 w 139"/>
                <a:gd name="T1" fmla="*/ 0 h 138"/>
                <a:gd name="T2" fmla="*/ 0 w 139"/>
                <a:gd name="T3" fmla="*/ 0 h 138"/>
                <a:gd name="T4" fmla="*/ 0 w 139"/>
                <a:gd name="T5" fmla="*/ 0 h 138"/>
                <a:gd name="T6" fmla="*/ 0 w 139"/>
                <a:gd name="T7" fmla="*/ 0 h 138"/>
                <a:gd name="T8" fmla="*/ 0 w 139"/>
                <a:gd name="T9" fmla="*/ 0 h 138"/>
                <a:gd name="T10" fmla="*/ 0 w 139"/>
                <a:gd name="T11" fmla="*/ 0 h 138"/>
                <a:gd name="T12" fmla="*/ 0 w 139"/>
                <a:gd name="T13" fmla="*/ 0 h 138"/>
                <a:gd name="T14" fmla="*/ 0 w 139"/>
                <a:gd name="T15" fmla="*/ 0 h 138"/>
                <a:gd name="T16" fmla="*/ 0 w 139"/>
                <a:gd name="T17" fmla="*/ 0 h 1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138"/>
                <a:gd name="T29" fmla="*/ 139 w 139"/>
                <a:gd name="T30" fmla="*/ 138 h 1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138">
                  <a:moveTo>
                    <a:pt x="139" y="69"/>
                  </a:moveTo>
                  <a:lnTo>
                    <a:pt x="118" y="19"/>
                  </a:lnTo>
                  <a:lnTo>
                    <a:pt x="69" y="0"/>
                  </a:lnTo>
                  <a:lnTo>
                    <a:pt x="19" y="19"/>
                  </a:lnTo>
                  <a:lnTo>
                    <a:pt x="0" y="69"/>
                  </a:lnTo>
                  <a:lnTo>
                    <a:pt x="19" y="118"/>
                  </a:lnTo>
                  <a:lnTo>
                    <a:pt x="69" y="138"/>
                  </a:lnTo>
                  <a:lnTo>
                    <a:pt x="118" y="118"/>
                  </a:lnTo>
                  <a:lnTo>
                    <a:pt x="139" y="69"/>
                  </a:lnTo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auto">
            <a:xfrm>
              <a:off x="3940" y="1231"/>
              <a:ext cx="57" cy="39"/>
            </a:xfrm>
            <a:custGeom>
              <a:avLst/>
              <a:gdLst>
                <a:gd name="T0" fmla="*/ 0 w 139"/>
                <a:gd name="T1" fmla="*/ 0 h 138"/>
                <a:gd name="T2" fmla="*/ 0 w 139"/>
                <a:gd name="T3" fmla="*/ 0 h 138"/>
                <a:gd name="T4" fmla="*/ 0 w 139"/>
                <a:gd name="T5" fmla="*/ 0 h 138"/>
                <a:gd name="T6" fmla="*/ 0 w 139"/>
                <a:gd name="T7" fmla="*/ 0 h 138"/>
                <a:gd name="T8" fmla="*/ 0 w 139"/>
                <a:gd name="T9" fmla="*/ 0 h 138"/>
                <a:gd name="T10" fmla="*/ 0 w 139"/>
                <a:gd name="T11" fmla="*/ 0 h 138"/>
                <a:gd name="T12" fmla="*/ 0 w 139"/>
                <a:gd name="T13" fmla="*/ 0 h 138"/>
                <a:gd name="T14" fmla="*/ 0 w 139"/>
                <a:gd name="T15" fmla="*/ 0 h 138"/>
                <a:gd name="T16" fmla="*/ 0 w 139"/>
                <a:gd name="T17" fmla="*/ 0 h 1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138"/>
                <a:gd name="T29" fmla="*/ 139 w 139"/>
                <a:gd name="T30" fmla="*/ 138 h 1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138">
                  <a:moveTo>
                    <a:pt x="139" y="69"/>
                  </a:moveTo>
                  <a:lnTo>
                    <a:pt x="118" y="19"/>
                  </a:lnTo>
                  <a:lnTo>
                    <a:pt x="69" y="0"/>
                  </a:lnTo>
                  <a:lnTo>
                    <a:pt x="19" y="19"/>
                  </a:lnTo>
                  <a:lnTo>
                    <a:pt x="0" y="69"/>
                  </a:lnTo>
                  <a:lnTo>
                    <a:pt x="19" y="118"/>
                  </a:lnTo>
                  <a:lnTo>
                    <a:pt x="69" y="138"/>
                  </a:lnTo>
                  <a:lnTo>
                    <a:pt x="118" y="118"/>
                  </a:lnTo>
                  <a:lnTo>
                    <a:pt x="139" y="69"/>
                  </a:lnTo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>
              <a:off x="3412" y="2561"/>
              <a:ext cx="11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52"/>
            <p:cNvSpPr>
              <a:spLocks noChangeShapeType="1"/>
            </p:cNvSpPr>
            <p:nvPr/>
          </p:nvSpPr>
          <p:spPr bwMode="auto">
            <a:xfrm>
              <a:off x="4596" y="1796"/>
              <a:ext cx="3" cy="8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3391" y="2067"/>
              <a:ext cx="8" cy="5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1813" y="1253"/>
              <a:ext cx="2" cy="14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919" y="1106364"/>
            <a:ext cx="3414961" cy="533400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牛顿公式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2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以焦点为原点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五角星 59"/>
          <p:cNvSpPr/>
          <p:nvPr/>
        </p:nvSpPr>
        <p:spPr>
          <a:xfrm>
            <a:off x="4355976" y="1916832"/>
            <a:ext cx="197643" cy="183356"/>
          </a:xfrm>
          <a:prstGeom prst="star5">
            <a:avLst/>
          </a:prstGeom>
          <a:solidFill>
            <a:srgbClr val="00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五角星 60"/>
          <p:cNvSpPr/>
          <p:nvPr/>
        </p:nvSpPr>
        <p:spPr>
          <a:xfrm>
            <a:off x="5526485" y="2420888"/>
            <a:ext cx="197643" cy="183356"/>
          </a:xfrm>
          <a:prstGeom prst="star5">
            <a:avLst/>
          </a:prstGeom>
          <a:solidFill>
            <a:srgbClr val="00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心形 62"/>
          <p:cNvSpPr/>
          <p:nvPr/>
        </p:nvSpPr>
        <p:spPr>
          <a:xfrm>
            <a:off x="6732240" y="1805483"/>
            <a:ext cx="230188" cy="18335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心形 63"/>
          <p:cNvSpPr/>
          <p:nvPr/>
        </p:nvSpPr>
        <p:spPr>
          <a:xfrm>
            <a:off x="8158236" y="2492896"/>
            <a:ext cx="230188" cy="18335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3847753" y="4779540"/>
            <a:ext cx="2381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由以上两式得：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81054"/>
              </p:ext>
            </p:extLst>
          </p:nvPr>
        </p:nvGraphicFramePr>
        <p:xfrm>
          <a:off x="4539458" y="5229201"/>
          <a:ext cx="2689448" cy="812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5" name="Equation" r:id="rId7" imgW="571252" imgH="203112" progId="Equation.3">
                  <p:embed/>
                </p:oleObj>
              </mc:Choice>
              <mc:Fallback>
                <p:oleObj name="Equation" r:id="rId7" imgW="571252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9458" y="5229201"/>
                        <a:ext cx="2689448" cy="812226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2945727" y="6207584"/>
            <a:ext cx="606127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焦点为原点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的物像位置公式， 通常称为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牛顿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公式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7504" y="1776979"/>
            <a:ext cx="2943101" cy="369320"/>
            <a:chOff x="107504" y="1776979"/>
            <a:chExt cx="2943101" cy="36932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07504" y="1776979"/>
              <a:ext cx="2943101" cy="369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ts val="200"/>
                </a:spcBef>
              </a:pPr>
              <a:r>
                <a:rPr kumimoji="1" lang="zh-CN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由带       的三角形相似</a:t>
              </a:r>
              <a:endParaRPr kumimoji="1" lang="en-US" altLang="zh-CN" sz="2000" b="1" i="1" dirty="0">
                <a:solidFill>
                  <a:srgbClr val="300FF7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五角星 64"/>
            <p:cNvSpPr/>
            <p:nvPr/>
          </p:nvSpPr>
          <p:spPr>
            <a:xfrm>
              <a:off x="827584" y="1785806"/>
              <a:ext cx="288031" cy="261152"/>
            </a:xfrm>
            <a:prstGeom prst="star5">
              <a:avLst/>
            </a:prstGeom>
            <a:solidFill>
              <a:srgbClr val="00CC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7504" y="4098314"/>
            <a:ext cx="2943101" cy="369320"/>
            <a:chOff x="107504" y="4098314"/>
            <a:chExt cx="2943101" cy="36932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07504" y="4098314"/>
              <a:ext cx="2943101" cy="369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zh-CN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由带     的</a:t>
              </a:r>
              <a:r>
                <a:rPr kumimoji="1"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三角形</a:t>
              </a:r>
              <a:r>
                <a:rPr kumimoji="1" lang="zh-CN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相似</a:t>
              </a:r>
              <a:endParaRPr kumimoji="1" lang="en-US" altLang="zh-CN" sz="2000" b="1" i="1" dirty="0">
                <a:solidFill>
                  <a:srgbClr val="300FF7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心形 65"/>
            <p:cNvSpPr/>
            <p:nvPr/>
          </p:nvSpPr>
          <p:spPr>
            <a:xfrm>
              <a:off x="741411" y="4191295"/>
              <a:ext cx="230188" cy="183357"/>
            </a:xfrm>
            <a:prstGeom prst="hear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016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 animBg="1"/>
      <p:bldP spid="61" grpId="0" animBg="1"/>
      <p:bldP spid="63" grpId="0" animBg="1"/>
      <p:bldP spid="64" grpId="0" animBg="1"/>
      <p:bldP spid="59" grpId="0"/>
      <p:bldP spid="6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913" y="1108696"/>
            <a:ext cx="3384376" cy="685800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高斯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公式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以主点为原点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3913" y="1700808"/>
            <a:ext cx="3091943" cy="108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物像位置也可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相对主点的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确定， 相应位置公式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推导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如下：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618097"/>
              </p:ext>
            </p:extLst>
          </p:nvPr>
        </p:nvGraphicFramePr>
        <p:xfrm>
          <a:off x="467544" y="4869160"/>
          <a:ext cx="23622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8" name="公式" r:id="rId3" imgW="761760" imgH="203040" progId="Equation.3">
                  <p:embed/>
                </p:oleObj>
              </mc:Choice>
              <mc:Fallback>
                <p:oleObj name="公式" r:id="rId3" imgW="761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869160"/>
                        <a:ext cx="2362200" cy="4921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3528" y="4293096"/>
            <a:ext cx="27495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代入牛顿公式并整理：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013771"/>
              </p:ext>
            </p:extLst>
          </p:nvPr>
        </p:nvGraphicFramePr>
        <p:xfrm>
          <a:off x="831776" y="2996952"/>
          <a:ext cx="17526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9" name="Equation" r:id="rId5" imgW="571320" imgH="203040" progId="Equation.3">
                  <p:embed/>
                </p:oleObj>
              </mc:Choice>
              <mc:Fallback>
                <p:oleObj name="Equation" r:id="rId5" imgW="571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776" y="2996952"/>
                        <a:ext cx="1752600" cy="5016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111758"/>
              </p:ext>
            </p:extLst>
          </p:nvPr>
        </p:nvGraphicFramePr>
        <p:xfrm>
          <a:off x="755576" y="3596874"/>
          <a:ext cx="1905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0" name="Equation" r:id="rId7" imgW="685800" imgH="203040" progId="Equation.3">
                  <p:embed/>
                </p:oleObj>
              </mc:Choice>
              <mc:Fallback>
                <p:oleObj name="Equation" r:id="rId7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596874"/>
                        <a:ext cx="1905000" cy="508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3469704" y="927720"/>
            <a:ext cx="5638800" cy="3581400"/>
            <a:chOff x="1383" y="401"/>
            <a:chExt cx="3552" cy="2256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919" y="401"/>
              <a:ext cx="0" cy="16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384" y="401"/>
              <a:ext cx="1" cy="16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1383" y="1253"/>
              <a:ext cx="3551" cy="0"/>
            </a:xfrm>
            <a:prstGeom prst="line">
              <a:avLst/>
            </a:prstGeom>
            <a:noFill/>
            <a:ln w="2857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07" y="1242"/>
              <a:ext cx="24" cy="15"/>
            </a:xfrm>
            <a:custGeom>
              <a:avLst/>
              <a:gdLst>
                <a:gd name="T0" fmla="*/ 0 w 138"/>
                <a:gd name="T1" fmla="*/ 0 h 138"/>
                <a:gd name="T2" fmla="*/ 0 w 138"/>
                <a:gd name="T3" fmla="*/ 0 h 138"/>
                <a:gd name="T4" fmla="*/ 0 w 138"/>
                <a:gd name="T5" fmla="*/ 0 h 138"/>
                <a:gd name="T6" fmla="*/ 0 w 138"/>
                <a:gd name="T7" fmla="*/ 0 h 138"/>
                <a:gd name="T8" fmla="*/ 0 w 138"/>
                <a:gd name="T9" fmla="*/ 0 h 138"/>
                <a:gd name="T10" fmla="*/ 0 w 138"/>
                <a:gd name="T11" fmla="*/ 0 h 138"/>
                <a:gd name="T12" fmla="*/ 0 w 138"/>
                <a:gd name="T13" fmla="*/ 0 h 138"/>
                <a:gd name="T14" fmla="*/ 0 w 138"/>
                <a:gd name="T15" fmla="*/ 0 h 138"/>
                <a:gd name="T16" fmla="*/ 0 w 138"/>
                <a:gd name="T17" fmla="*/ 0 h 1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8"/>
                <a:gd name="T28" fmla="*/ 0 h 138"/>
                <a:gd name="T29" fmla="*/ 138 w 138"/>
                <a:gd name="T30" fmla="*/ 138 h 1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8" h="138">
                  <a:moveTo>
                    <a:pt x="138" y="69"/>
                  </a:moveTo>
                  <a:lnTo>
                    <a:pt x="118" y="19"/>
                  </a:lnTo>
                  <a:lnTo>
                    <a:pt x="69" y="0"/>
                  </a:lnTo>
                  <a:lnTo>
                    <a:pt x="20" y="19"/>
                  </a:lnTo>
                  <a:lnTo>
                    <a:pt x="0" y="69"/>
                  </a:lnTo>
                  <a:lnTo>
                    <a:pt x="20" y="118"/>
                  </a:lnTo>
                  <a:lnTo>
                    <a:pt x="69" y="138"/>
                  </a:lnTo>
                  <a:lnTo>
                    <a:pt x="118" y="118"/>
                  </a:lnTo>
                  <a:lnTo>
                    <a:pt x="138" y="6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372" y="1242"/>
              <a:ext cx="24" cy="15"/>
            </a:xfrm>
            <a:custGeom>
              <a:avLst/>
              <a:gdLst>
                <a:gd name="T0" fmla="*/ 0 w 138"/>
                <a:gd name="T1" fmla="*/ 0 h 138"/>
                <a:gd name="T2" fmla="*/ 0 w 138"/>
                <a:gd name="T3" fmla="*/ 0 h 138"/>
                <a:gd name="T4" fmla="*/ 0 w 138"/>
                <a:gd name="T5" fmla="*/ 0 h 138"/>
                <a:gd name="T6" fmla="*/ 0 w 138"/>
                <a:gd name="T7" fmla="*/ 0 h 138"/>
                <a:gd name="T8" fmla="*/ 0 w 138"/>
                <a:gd name="T9" fmla="*/ 0 h 138"/>
                <a:gd name="T10" fmla="*/ 0 w 138"/>
                <a:gd name="T11" fmla="*/ 0 h 138"/>
                <a:gd name="T12" fmla="*/ 0 w 138"/>
                <a:gd name="T13" fmla="*/ 0 h 138"/>
                <a:gd name="T14" fmla="*/ 0 w 138"/>
                <a:gd name="T15" fmla="*/ 0 h 138"/>
                <a:gd name="T16" fmla="*/ 0 w 138"/>
                <a:gd name="T17" fmla="*/ 0 h 1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8"/>
                <a:gd name="T28" fmla="*/ 0 h 138"/>
                <a:gd name="T29" fmla="*/ 138 w 138"/>
                <a:gd name="T30" fmla="*/ 138 h 1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8" h="138">
                  <a:moveTo>
                    <a:pt x="138" y="69"/>
                  </a:moveTo>
                  <a:lnTo>
                    <a:pt x="118" y="19"/>
                  </a:lnTo>
                  <a:lnTo>
                    <a:pt x="69" y="0"/>
                  </a:lnTo>
                  <a:lnTo>
                    <a:pt x="20" y="19"/>
                  </a:lnTo>
                  <a:lnTo>
                    <a:pt x="0" y="69"/>
                  </a:lnTo>
                  <a:lnTo>
                    <a:pt x="20" y="118"/>
                  </a:lnTo>
                  <a:lnTo>
                    <a:pt x="69" y="138"/>
                  </a:lnTo>
                  <a:lnTo>
                    <a:pt x="118" y="118"/>
                  </a:lnTo>
                  <a:lnTo>
                    <a:pt x="138" y="6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1807" y="730"/>
              <a:ext cx="1" cy="519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807" y="730"/>
              <a:ext cx="1112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807" y="730"/>
              <a:ext cx="1112" cy="10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384" y="1820"/>
              <a:ext cx="1220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384" y="730"/>
              <a:ext cx="1220" cy="10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919" y="730"/>
              <a:ext cx="465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2919" y="1820"/>
              <a:ext cx="465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338" y="1249"/>
              <a:ext cx="1" cy="1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976" y="1253"/>
              <a:ext cx="0" cy="10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V="1">
              <a:off x="4604" y="1249"/>
              <a:ext cx="1" cy="571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1807" y="2223"/>
              <a:ext cx="53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3965" y="2223"/>
              <a:ext cx="63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338" y="2223"/>
              <a:ext cx="58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3384" y="2223"/>
              <a:ext cx="58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1554" y="654"/>
              <a:ext cx="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610" y="1081"/>
              <a:ext cx="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3131" y="1662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R</a:t>
              </a:r>
              <a:r>
                <a:rPr kumimoji="1" lang="en-US" altLang="zh-CN" i="1">
                  <a:latin typeface="Tahoma" pitchFamily="34" charset="0"/>
                  <a:cs typeface="Times New Roman" pitchFamily="18" charset="0"/>
                </a:rPr>
                <a:t>'</a:t>
              </a:r>
              <a:endParaRPr kumimoji="1" lang="en-US" altLang="zh-CN" i="1">
                <a:latin typeface="Tahoma" pitchFamily="34" charset="0"/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2906" y="1662"/>
              <a:ext cx="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3356" y="1081"/>
              <a:ext cx="3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H</a:t>
              </a:r>
              <a:r>
                <a:rPr kumimoji="1" lang="en-US" altLang="zh-CN" i="1">
                  <a:latin typeface="Tahoma" pitchFamily="34" charset="0"/>
                  <a:cs typeface="Times New Roman" pitchFamily="18" charset="0"/>
                </a:rPr>
                <a:t>'</a:t>
              </a:r>
              <a:endParaRPr kumimoji="1" lang="en-US" altLang="zh-CN" i="1">
                <a:latin typeface="Tahoma" pitchFamily="34" charset="0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2906" y="1081"/>
              <a:ext cx="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2682" y="538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3358" y="578"/>
              <a:ext cx="3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Q</a:t>
              </a:r>
              <a:r>
                <a:rPr kumimoji="1" lang="en-US" altLang="zh-CN" i="1">
                  <a:latin typeface="Tahoma" pitchFamily="34" charset="0"/>
                  <a:cs typeface="Times New Roman" pitchFamily="18" charset="0"/>
                </a:rPr>
                <a:t>'</a:t>
              </a:r>
              <a:endParaRPr kumimoji="1" lang="en-US" altLang="zh-CN" i="1">
                <a:latin typeface="Tahoma" pitchFamily="34" charset="0"/>
              </a:endParaRP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4654" y="1700"/>
              <a:ext cx="2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B</a:t>
              </a:r>
              <a:r>
                <a:rPr kumimoji="1" lang="en-US" altLang="zh-CN" i="1">
                  <a:latin typeface="Tahoma" pitchFamily="34" charset="0"/>
                  <a:cs typeface="Times New Roman" pitchFamily="18" charset="0"/>
                </a:rPr>
                <a:t>'</a:t>
              </a:r>
              <a:endParaRPr kumimoji="1" lang="en-US" altLang="zh-CN" i="1">
                <a:latin typeface="Tahoma" pitchFamily="34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2342" y="1041"/>
              <a:ext cx="22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3920" y="1041"/>
              <a:ext cx="3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F</a:t>
              </a:r>
              <a:r>
                <a:rPr kumimoji="1" lang="en-US" altLang="zh-CN" i="1">
                  <a:latin typeface="Tahoma" pitchFamily="34" charset="0"/>
                  <a:cs typeface="Times New Roman" pitchFamily="18" charset="0"/>
                </a:rPr>
                <a:t>'</a:t>
              </a:r>
              <a:endParaRPr kumimoji="1" lang="en-US" altLang="zh-CN" i="1">
                <a:latin typeface="Tahoma" pitchFamily="34" charset="0"/>
              </a:endParaRPr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4540" y="1041"/>
              <a:ext cx="3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A</a:t>
              </a:r>
              <a:r>
                <a:rPr kumimoji="1" lang="en-US" altLang="zh-CN" i="1">
                  <a:latin typeface="Tahoma" pitchFamily="34" charset="0"/>
                  <a:cs typeface="Times New Roman" pitchFamily="18" charset="0"/>
                </a:rPr>
                <a:t>'</a:t>
              </a:r>
              <a:endParaRPr kumimoji="1" lang="en-US" altLang="zh-CN" i="1">
                <a:latin typeface="Tahoma" pitchFamily="34" charset="0"/>
              </a:endParaRPr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1956" y="1937"/>
              <a:ext cx="3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-</a:t>
              </a:r>
              <a:r>
                <a:rPr kumimoji="1" lang="en-US" altLang="zh-CN" sz="2400" b="1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4204" y="1937"/>
              <a:ext cx="3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x</a:t>
              </a:r>
              <a:r>
                <a:rPr kumimoji="1" lang="en-US" altLang="zh-CN" sz="2400" i="1">
                  <a:latin typeface="Times New Roman" pitchFamily="18" charset="0"/>
                  <a:cs typeface="Times New Roman" pitchFamily="18" charset="0"/>
                </a:rPr>
                <a:t>'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3591" y="1946"/>
              <a:ext cx="3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f </a:t>
              </a:r>
              <a:r>
                <a:rPr kumimoji="1" lang="en-US" altLang="zh-CN" sz="2400" i="1">
                  <a:latin typeface="Times New Roman" pitchFamily="18" charset="0"/>
                  <a:cs typeface="Times New Roman" pitchFamily="18" charset="0"/>
                </a:rPr>
                <a:t>'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sp>
          <p:nvSpPr>
            <p:cNvPr id="45" name="Text Box 43"/>
            <p:cNvSpPr txBox="1">
              <a:spLocks noChangeArrowheads="1"/>
            </p:cNvSpPr>
            <p:nvPr/>
          </p:nvSpPr>
          <p:spPr bwMode="auto">
            <a:xfrm>
              <a:off x="2511" y="1937"/>
              <a:ext cx="3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-</a:t>
              </a:r>
              <a:r>
                <a:rPr kumimoji="1" lang="en-US" altLang="zh-CN" sz="2400" b="1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1610" y="887"/>
              <a:ext cx="3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7" name="Text Box 45"/>
            <p:cNvSpPr txBox="1">
              <a:spLocks noChangeArrowheads="1"/>
            </p:cNvSpPr>
            <p:nvPr/>
          </p:nvSpPr>
          <p:spPr bwMode="auto">
            <a:xfrm>
              <a:off x="4598" y="1430"/>
              <a:ext cx="3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-y</a:t>
              </a:r>
              <a:r>
                <a:rPr kumimoji="1" lang="en-US" altLang="zh-CN" b="1" i="1">
                  <a:latin typeface="Times New Roman" pitchFamily="18" charset="0"/>
                  <a:cs typeface="Times New Roman" pitchFamily="18" charset="0"/>
                </a:rPr>
                <a:t>'</a:t>
              </a:r>
              <a:endParaRPr kumimoji="1" lang="en-US" altLang="zh-CN" b="1" i="1">
                <a:latin typeface="Times New Roman" pitchFamily="18" charset="0"/>
              </a:endParaRPr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1806" y="2561"/>
              <a:ext cx="1118" cy="1"/>
            </a:xfrm>
            <a:custGeom>
              <a:avLst/>
              <a:gdLst>
                <a:gd name="T0" fmla="*/ 0 w 952"/>
                <a:gd name="T1" fmla="*/ 0 h 1"/>
                <a:gd name="T2" fmla="*/ 4047 w 952"/>
                <a:gd name="T3" fmla="*/ 0 h 1"/>
                <a:gd name="T4" fmla="*/ 0 60000 65536"/>
                <a:gd name="T5" fmla="*/ 0 60000 65536"/>
                <a:gd name="T6" fmla="*/ 0 w 952"/>
                <a:gd name="T7" fmla="*/ 0 h 1"/>
                <a:gd name="T8" fmla="*/ 952 w 95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52" h="1">
                  <a:moveTo>
                    <a:pt x="0" y="0"/>
                  </a:moveTo>
                  <a:lnTo>
                    <a:pt x="95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>
              <a:off x="2228" y="2299"/>
              <a:ext cx="3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-</a:t>
              </a:r>
              <a:r>
                <a:rPr kumimoji="1" lang="en-US" altLang="zh-CN" sz="2400" b="1" i="1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3863" y="2299"/>
              <a:ext cx="3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l</a:t>
              </a:r>
              <a:r>
                <a:rPr kumimoji="1" lang="en-US" altLang="zh-CN" sz="2400" i="1">
                  <a:latin typeface="Times New Roman" pitchFamily="18" charset="0"/>
                  <a:cs typeface="Times New Roman" pitchFamily="18" charset="0"/>
                </a:rPr>
                <a:t>'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2919" y="2081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2306" y="1231"/>
              <a:ext cx="56" cy="39"/>
            </a:xfrm>
            <a:custGeom>
              <a:avLst/>
              <a:gdLst>
                <a:gd name="T0" fmla="*/ 0 w 139"/>
                <a:gd name="T1" fmla="*/ 0 h 138"/>
                <a:gd name="T2" fmla="*/ 0 w 139"/>
                <a:gd name="T3" fmla="*/ 0 h 138"/>
                <a:gd name="T4" fmla="*/ 0 w 139"/>
                <a:gd name="T5" fmla="*/ 0 h 138"/>
                <a:gd name="T6" fmla="*/ 0 w 139"/>
                <a:gd name="T7" fmla="*/ 0 h 138"/>
                <a:gd name="T8" fmla="*/ 0 w 139"/>
                <a:gd name="T9" fmla="*/ 0 h 138"/>
                <a:gd name="T10" fmla="*/ 0 w 139"/>
                <a:gd name="T11" fmla="*/ 0 h 138"/>
                <a:gd name="T12" fmla="*/ 0 w 139"/>
                <a:gd name="T13" fmla="*/ 0 h 138"/>
                <a:gd name="T14" fmla="*/ 0 w 139"/>
                <a:gd name="T15" fmla="*/ 0 h 138"/>
                <a:gd name="T16" fmla="*/ 0 w 139"/>
                <a:gd name="T17" fmla="*/ 0 h 1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138"/>
                <a:gd name="T29" fmla="*/ 139 w 139"/>
                <a:gd name="T30" fmla="*/ 138 h 1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138">
                  <a:moveTo>
                    <a:pt x="139" y="69"/>
                  </a:moveTo>
                  <a:lnTo>
                    <a:pt x="118" y="19"/>
                  </a:lnTo>
                  <a:lnTo>
                    <a:pt x="69" y="0"/>
                  </a:lnTo>
                  <a:lnTo>
                    <a:pt x="19" y="19"/>
                  </a:lnTo>
                  <a:lnTo>
                    <a:pt x="0" y="69"/>
                  </a:lnTo>
                  <a:lnTo>
                    <a:pt x="19" y="118"/>
                  </a:lnTo>
                  <a:lnTo>
                    <a:pt x="69" y="138"/>
                  </a:lnTo>
                  <a:lnTo>
                    <a:pt x="118" y="118"/>
                  </a:lnTo>
                  <a:lnTo>
                    <a:pt x="139" y="69"/>
                  </a:lnTo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3940" y="1231"/>
              <a:ext cx="57" cy="39"/>
            </a:xfrm>
            <a:custGeom>
              <a:avLst/>
              <a:gdLst>
                <a:gd name="T0" fmla="*/ 0 w 139"/>
                <a:gd name="T1" fmla="*/ 0 h 138"/>
                <a:gd name="T2" fmla="*/ 0 w 139"/>
                <a:gd name="T3" fmla="*/ 0 h 138"/>
                <a:gd name="T4" fmla="*/ 0 w 139"/>
                <a:gd name="T5" fmla="*/ 0 h 138"/>
                <a:gd name="T6" fmla="*/ 0 w 139"/>
                <a:gd name="T7" fmla="*/ 0 h 138"/>
                <a:gd name="T8" fmla="*/ 0 w 139"/>
                <a:gd name="T9" fmla="*/ 0 h 138"/>
                <a:gd name="T10" fmla="*/ 0 w 139"/>
                <a:gd name="T11" fmla="*/ 0 h 138"/>
                <a:gd name="T12" fmla="*/ 0 w 139"/>
                <a:gd name="T13" fmla="*/ 0 h 138"/>
                <a:gd name="T14" fmla="*/ 0 w 139"/>
                <a:gd name="T15" fmla="*/ 0 h 138"/>
                <a:gd name="T16" fmla="*/ 0 w 139"/>
                <a:gd name="T17" fmla="*/ 0 h 1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138"/>
                <a:gd name="T29" fmla="*/ 139 w 139"/>
                <a:gd name="T30" fmla="*/ 138 h 1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138">
                  <a:moveTo>
                    <a:pt x="139" y="69"/>
                  </a:moveTo>
                  <a:lnTo>
                    <a:pt x="118" y="19"/>
                  </a:lnTo>
                  <a:lnTo>
                    <a:pt x="69" y="0"/>
                  </a:lnTo>
                  <a:lnTo>
                    <a:pt x="19" y="19"/>
                  </a:lnTo>
                  <a:lnTo>
                    <a:pt x="0" y="69"/>
                  </a:lnTo>
                  <a:lnTo>
                    <a:pt x="19" y="118"/>
                  </a:lnTo>
                  <a:lnTo>
                    <a:pt x="69" y="138"/>
                  </a:lnTo>
                  <a:lnTo>
                    <a:pt x="118" y="118"/>
                  </a:lnTo>
                  <a:lnTo>
                    <a:pt x="139" y="69"/>
                  </a:lnTo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3412" y="2561"/>
              <a:ext cx="11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4596" y="1796"/>
              <a:ext cx="3" cy="8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3391" y="2067"/>
              <a:ext cx="8" cy="5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1813" y="1253"/>
              <a:ext cx="2" cy="14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5754117" y="2190576"/>
            <a:ext cx="311944" cy="1833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506417" y="2197446"/>
            <a:ext cx="311944" cy="1833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Group 3"/>
          <p:cNvGrpSpPr>
            <a:grpSpLocks/>
          </p:cNvGrpSpPr>
          <p:nvPr/>
        </p:nvGrpSpPr>
        <p:grpSpPr bwMode="auto">
          <a:xfrm>
            <a:off x="683568" y="5661248"/>
            <a:ext cx="1762125" cy="396875"/>
            <a:chOff x="3504" y="2304"/>
            <a:chExt cx="1039" cy="240"/>
          </a:xfrm>
        </p:grpSpPr>
        <p:graphicFrame>
          <p:nvGraphicFramePr>
            <p:cNvPr id="60" name="Object 3"/>
            <p:cNvGraphicFramePr>
              <a:graphicFrameLocks noChangeAspect="1"/>
            </p:cNvGraphicFramePr>
            <p:nvPr/>
          </p:nvGraphicFramePr>
          <p:xfrm>
            <a:off x="4320" y="2304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81" name="公式" r:id="rId9" imgW="164880" imgH="177480" progId="Equation.3">
                    <p:embed/>
                  </p:oleObj>
                </mc:Choice>
                <mc:Fallback>
                  <p:oleObj name="公式" r:id="rId9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304"/>
                          <a:ext cx="22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Rectangle 5"/>
            <p:cNvSpPr>
              <a:spLocks noChangeArrowheads="1"/>
            </p:cNvSpPr>
            <p:nvPr/>
          </p:nvSpPr>
          <p:spPr bwMode="auto">
            <a:xfrm>
              <a:off x="3504" y="2304"/>
              <a:ext cx="76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2000" b="1" dirty="0">
                  <a:solidFill>
                    <a:srgbClr val="000000"/>
                  </a:solidFill>
                  <a:latin typeface="Times New Roman" pitchFamily="18" charset="0"/>
                </a:rPr>
                <a:t>两边同除</a:t>
              </a: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201360"/>
              </p:ext>
            </p:extLst>
          </p:nvPr>
        </p:nvGraphicFramePr>
        <p:xfrm>
          <a:off x="4266570" y="4793846"/>
          <a:ext cx="2525829" cy="1089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2" name="公式" r:id="rId11" imgW="685800" imgH="393480" progId="Equation.3">
                  <p:embed/>
                </p:oleObj>
              </mc:Choice>
              <mc:Fallback>
                <p:oleObj name="公式" r:id="rId11" imgW="68580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6570" y="4793846"/>
                        <a:ext cx="2525829" cy="108954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3112183" y="6165304"/>
            <a:ext cx="5436341" cy="36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得到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以主点为原点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的物像位置公式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斯公式</a:t>
            </a:r>
          </a:p>
        </p:txBody>
      </p:sp>
    </p:spTree>
    <p:extLst>
      <p:ext uri="{BB962C8B-B14F-4D97-AF65-F5344CB8AC3E}">
        <p14:creationId xmlns:p14="http://schemas.microsoft.com/office/powerpoint/2010/main" val="161135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2" grpId="0" animBg="1"/>
      <p:bldP spid="58" grpId="0" animBg="1"/>
      <p:bldP spid="6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49697"/>
            <a:ext cx="3563689" cy="481608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物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方焦距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像方焦距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关系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374755"/>
              </p:ext>
            </p:extLst>
          </p:nvPr>
        </p:nvGraphicFramePr>
        <p:xfrm>
          <a:off x="34104" y="2760018"/>
          <a:ext cx="41735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8" name="公式" r:id="rId3" imgW="1777229" imgH="203112" progId="Equation.3">
                  <p:embed/>
                </p:oleObj>
              </mc:Choice>
              <mc:Fallback>
                <p:oleObj name="公式" r:id="rId3" imgW="1777229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04" y="2760018"/>
                        <a:ext cx="4173537" cy="425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32433"/>
              </p:ext>
            </p:extLst>
          </p:nvPr>
        </p:nvGraphicFramePr>
        <p:xfrm>
          <a:off x="2824540" y="5517232"/>
          <a:ext cx="2107500" cy="1081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9" name="Equation" r:id="rId5" imgW="660240" imgH="419040" progId="Equation.DSMT4">
                  <p:embed/>
                </p:oleObj>
              </mc:Choice>
              <mc:Fallback>
                <p:oleObj name="Equation" r:id="rId5" imgW="660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540" y="5517232"/>
                        <a:ext cx="2107500" cy="108179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586875"/>
              </p:ext>
            </p:extLst>
          </p:nvPr>
        </p:nvGraphicFramePr>
        <p:xfrm>
          <a:off x="862620" y="3685531"/>
          <a:ext cx="2642490" cy="1125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公式" r:id="rId7" imgW="901440" imgH="419040" progId="Equation.3">
                  <p:embed/>
                </p:oleObj>
              </mc:Choice>
              <mc:Fallback>
                <p:oleObj name="公式" r:id="rId7" imgW="901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620" y="3685531"/>
                        <a:ext cx="2642490" cy="112502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176819" y="3311453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Verdana" pitchFamily="34" charset="0"/>
              </a:rPr>
              <a:t>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由</a:t>
            </a:r>
          </a:p>
        </p:txBody>
      </p:sp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354809"/>
              </p:ext>
            </p:extLst>
          </p:nvPr>
        </p:nvGraphicFramePr>
        <p:xfrm>
          <a:off x="5590469" y="5517232"/>
          <a:ext cx="2268030" cy="1081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1" name="公式" r:id="rId9" imgW="723586" imgH="418918" progId="Equation.3">
                  <p:embed/>
                </p:oleObj>
              </mc:Choice>
              <mc:Fallback>
                <p:oleObj name="公式" r:id="rId9" imgW="723586" imgH="41891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0469" y="5517232"/>
                        <a:ext cx="2268030" cy="108179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直角上箭头 66"/>
          <p:cNvSpPr/>
          <p:nvPr/>
        </p:nvSpPr>
        <p:spPr>
          <a:xfrm rot="5400000">
            <a:off x="1655676" y="5193196"/>
            <a:ext cx="972108" cy="82809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>
            <a:off x="5602817" y="1853555"/>
            <a:ext cx="228668" cy="130969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>
            <a:off x="7092280" y="1857871"/>
            <a:ext cx="228668" cy="130969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3814762" y="874068"/>
            <a:ext cx="5365750" cy="3275012"/>
            <a:chOff x="3814762" y="874068"/>
            <a:chExt cx="5365750" cy="3275012"/>
          </a:xfrm>
        </p:grpSpPr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3814762" y="874068"/>
              <a:ext cx="5365750" cy="3275012"/>
              <a:chOff x="2177" y="436"/>
              <a:chExt cx="3379" cy="2063"/>
            </a:xfrm>
          </p:grpSpPr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>
                <a:off x="3638" y="436"/>
                <a:ext cx="0" cy="15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>
                <a:off x="4081" y="436"/>
                <a:ext cx="0" cy="155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H="1">
                <a:off x="2177" y="1215"/>
                <a:ext cx="3378" cy="0"/>
              </a:xfrm>
              <a:prstGeom prst="line">
                <a:avLst/>
              </a:prstGeom>
              <a:noFill/>
              <a:ln w="28575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3627" y="1205"/>
                <a:ext cx="23" cy="14"/>
              </a:xfrm>
              <a:custGeom>
                <a:avLst/>
                <a:gdLst>
                  <a:gd name="T0" fmla="*/ 0 w 138"/>
                  <a:gd name="T1" fmla="*/ 0 h 138"/>
                  <a:gd name="T2" fmla="*/ 0 w 138"/>
                  <a:gd name="T3" fmla="*/ 0 h 138"/>
                  <a:gd name="T4" fmla="*/ 0 w 138"/>
                  <a:gd name="T5" fmla="*/ 0 h 138"/>
                  <a:gd name="T6" fmla="*/ 0 w 138"/>
                  <a:gd name="T7" fmla="*/ 0 h 138"/>
                  <a:gd name="T8" fmla="*/ 0 w 138"/>
                  <a:gd name="T9" fmla="*/ 0 h 138"/>
                  <a:gd name="T10" fmla="*/ 0 w 138"/>
                  <a:gd name="T11" fmla="*/ 0 h 138"/>
                  <a:gd name="T12" fmla="*/ 0 w 138"/>
                  <a:gd name="T13" fmla="*/ 0 h 138"/>
                  <a:gd name="T14" fmla="*/ 0 w 138"/>
                  <a:gd name="T15" fmla="*/ 0 h 138"/>
                  <a:gd name="T16" fmla="*/ 0 w 138"/>
                  <a:gd name="T17" fmla="*/ 0 h 1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8"/>
                  <a:gd name="T28" fmla="*/ 0 h 138"/>
                  <a:gd name="T29" fmla="*/ 138 w 138"/>
                  <a:gd name="T30" fmla="*/ 138 h 13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8" h="138">
                    <a:moveTo>
                      <a:pt x="138" y="69"/>
                    </a:moveTo>
                    <a:lnTo>
                      <a:pt x="118" y="19"/>
                    </a:lnTo>
                    <a:lnTo>
                      <a:pt x="69" y="0"/>
                    </a:lnTo>
                    <a:lnTo>
                      <a:pt x="20" y="19"/>
                    </a:lnTo>
                    <a:lnTo>
                      <a:pt x="0" y="69"/>
                    </a:lnTo>
                    <a:lnTo>
                      <a:pt x="20" y="118"/>
                    </a:lnTo>
                    <a:lnTo>
                      <a:pt x="69" y="138"/>
                    </a:lnTo>
                    <a:lnTo>
                      <a:pt x="118" y="118"/>
                    </a:lnTo>
                    <a:lnTo>
                      <a:pt x="138" y="6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auto">
              <a:xfrm>
                <a:off x="4069" y="1205"/>
                <a:ext cx="23" cy="14"/>
              </a:xfrm>
              <a:custGeom>
                <a:avLst/>
                <a:gdLst>
                  <a:gd name="T0" fmla="*/ 0 w 138"/>
                  <a:gd name="T1" fmla="*/ 0 h 138"/>
                  <a:gd name="T2" fmla="*/ 0 w 138"/>
                  <a:gd name="T3" fmla="*/ 0 h 138"/>
                  <a:gd name="T4" fmla="*/ 0 w 138"/>
                  <a:gd name="T5" fmla="*/ 0 h 138"/>
                  <a:gd name="T6" fmla="*/ 0 w 138"/>
                  <a:gd name="T7" fmla="*/ 0 h 138"/>
                  <a:gd name="T8" fmla="*/ 0 w 138"/>
                  <a:gd name="T9" fmla="*/ 0 h 138"/>
                  <a:gd name="T10" fmla="*/ 0 w 138"/>
                  <a:gd name="T11" fmla="*/ 0 h 138"/>
                  <a:gd name="T12" fmla="*/ 0 w 138"/>
                  <a:gd name="T13" fmla="*/ 0 h 138"/>
                  <a:gd name="T14" fmla="*/ 0 w 138"/>
                  <a:gd name="T15" fmla="*/ 0 h 138"/>
                  <a:gd name="T16" fmla="*/ 0 w 138"/>
                  <a:gd name="T17" fmla="*/ 0 h 1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8"/>
                  <a:gd name="T28" fmla="*/ 0 h 138"/>
                  <a:gd name="T29" fmla="*/ 138 w 138"/>
                  <a:gd name="T30" fmla="*/ 138 h 13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8" h="138">
                    <a:moveTo>
                      <a:pt x="138" y="69"/>
                    </a:moveTo>
                    <a:lnTo>
                      <a:pt x="118" y="19"/>
                    </a:lnTo>
                    <a:lnTo>
                      <a:pt x="69" y="0"/>
                    </a:lnTo>
                    <a:lnTo>
                      <a:pt x="20" y="19"/>
                    </a:lnTo>
                    <a:lnTo>
                      <a:pt x="0" y="69"/>
                    </a:lnTo>
                    <a:lnTo>
                      <a:pt x="20" y="118"/>
                    </a:lnTo>
                    <a:lnTo>
                      <a:pt x="69" y="138"/>
                    </a:lnTo>
                    <a:lnTo>
                      <a:pt x="118" y="118"/>
                    </a:lnTo>
                    <a:lnTo>
                      <a:pt x="138" y="6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 flipV="1">
                <a:off x="2580" y="737"/>
                <a:ext cx="1" cy="474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2580" y="737"/>
                <a:ext cx="1058" cy="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2580" y="737"/>
                <a:ext cx="1058" cy="9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>
                <a:off x="4081" y="1734"/>
                <a:ext cx="1160" cy="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4081" y="737"/>
                <a:ext cx="1160" cy="9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3638" y="737"/>
                <a:ext cx="443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H="1">
                <a:off x="3638" y="1734"/>
                <a:ext cx="443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3085" y="1211"/>
                <a:ext cx="1" cy="9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4644" y="1215"/>
                <a:ext cx="0" cy="9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 flipV="1">
                <a:off x="5241" y="1211"/>
                <a:ext cx="1" cy="523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>
                <a:off x="2580" y="2102"/>
                <a:ext cx="505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24"/>
              <p:cNvSpPr>
                <a:spLocks noChangeShapeType="1"/>
              </p:cNvSpPr>
              <p:nvPr/>
            </p:nvSpPr>
            <p:spPr bwMode="auto">
              <a:xfrm>
                <a:off x="4633" y="2102"/>
                <a:ext cx="60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3085" y="2102"/>
                <a:ext cx="55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26"/>
              <p:cNvSpPr>
                <a:spLocks noChangeShapeType="1"/>
              </p:cNvSpPr>
              <p:nvPr/>
            </p:nvSpPr>
            <p:spPr bwMode="auto">
              <a:xfrm>
                <a:off x="4081" y="2102"/>
                <a:ext cx="55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Text Box 27"/>
              <p:cNvSpPr txBox="1">
                <a:spLocks noChangeArrowheads="1"/>
              </p:cNvSpPr>
              <p:nvPr/>
            </p:nvSpPr>
            <p:spPr bwMode="auto">
              <a:xfrm>
                <a:off x="2340" y="666"/>
                <a:ext cx="21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8" name="Text Box 28"/>
              <p:cNvSpPr txBox="1">
                <a:spLocks noChangeArrowheads="1"/>
              </p:cNvSpPr>
              <p:nvPr/>
            </p:nvSpPr>
            <p:spPr bwMode="auto">
              <a:xfrm>
                <a:off x="2393" y="1002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 dirty="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9" name="Text Box 29"/>
              <p:cNvSpPr txBox="1">
                <a:spLocks noChangeArrowheads="1"/>
              </p:cNvSpPr>
              <p:nvPr/>
            </p:nvSpPr>
            <p:spPr bwMode="auto">
              <a:xfrm>
                <a:off x="3841" y="158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R</a:t>
                </a:r>
                <a:r>
                  <a:rPr kumimoji="1" lang="en-US" altLang="zh-CN" i="1">
                    <a:latin typeface="Tahoma" pitchFamily="34" charset="0"/>
                    <a:cs typeface="Times New Roman" pitchFamily="18" charset="0"/>
                  </a:rPr>
                  <a:t>'</a:t>
                </a:r>
                <a:endParaRPr kumimoji="1" lang="en-US" altLang="zh-CN" i="1">
                  <a:latin typeface="Tahoma" pitchFamily="34" charset="0"/>
                </a:endParaRPr>
              </a:p>
            </p:txBody>
          </p:sp>
          <p:sp>
            <p:nvSpPr>
              <p:cNvPr id="30" name="Text Box 30"/>
              <p:cNvSpPr txBox="1">
                <a:spLocks noChangeArrowheads="1"/>
              </p:cNvSpPr>
              <p:nvPr/>
            </p:nvSpPr>
            <p:spPr bwMode="auto">
              <a:xfrm>
                <a:off x="3626" y="1589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31" name="Text Box 31"/>
              <p:cNvSpPr txBox="1">
                <a:spLocks noChangeArrowheads="1"/>
              </p:cNvSpPr>
              <p:nvPr/>
            </p:nvSpPr>
            <p:spPr bwMode="auto">
              <a:xfrm>
                <a:off x="4036" y="1207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H</a:t>
                </a:r>
                <a:r>
                  <a:rPr kumimoji="1" lang="en-US" altLang="zh-CN" i="1">
                    <a:latin typeface="Tahoma" pitchFamily="34" charset="0"/>
                    <a:cs typeface="Times New Roman" pitchFamily="18" charset="0"/>
                  </a:rPr>
                  <a:t>'</a:t>
                </a:r>
                <a:endParaRPr kumimoji="1" lang="en-US" altLang="zh-CN" i="1">
                  <a:latin typeface="Tahoma" pitchFamily="34" charset="0"/>
                </a:endParaRPr>
              </a:p>
            </p:txBody>
          </p:sp>
          <p:sp>
            <p:nvSpPr>
              <p:cNvPr id="32" name="Text Box 32"/>
              <p:cNvSpPr txBox="1">
                <a:spLocks noChangeArrowheads="1"/>
              </p:cNvSpPr>
              <p:nvPr/>
            </p:nvSpPr>
            <p:spPr bwMode="auto">
              <a:xfrm>
                <a:off x="3651" y="1207"/>
                <a:ext cx="21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33" name="Text Box 33"/>
              <p:cNvSpPr txBox="1">
                <a:spLocks noChangeArrowheads="1"/>
              </p:cNvSpPr>
              <p:nvPr/>
            </p:nvSpPr>
            <p:spPr bwMode="auto">
              <a:xfrm>
                <a:off x="3413" y="562"/>
                <a:ext cx="26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34" name="Text Box 34"/>
              <p:cNvSpPr txBox="1">
                <a:spLocks noChangeArrowheads="1"/>
              </p:cNvSpPr>
              <p:nvPr/>
            </p:nvSpPr>
            <p:spPr bwMode="auto">
              <a:xfrm>
                <a:off x="4055" y="598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Q</a:t>
                </a:r>
                <a:r>
                  <a:rPr kumimoji="1" lang="en-US" altLang="zh-CN" i="1">
                    <a:latin typeface="Tahoma" pitchFamily="34" charset="0"/>
                    <a:cs typeface="Times New Roman" pitchFamily="18" charset="0"/>
                  </a:rPr>
                  <a:t>'</a:t>
                </a:r>
                <a:endParaRPr kumimoji="1" lang="en-US" altLang="zh-CN" i="1">
                  <a:latin typeface="Tahoma" pitchFamily="34" charset="0"/>
                </a:endParaRPr>
              </a:p>
            </p:txBody>
          </p:sp>
          <p:sp>
            <p:nvSpPr>
              <p:cNvPr id="35" name="Text Box 35"/>
              <p:cNvSpPr txBox="1">
                <a:spLocks noChangeArrowheads="1"/>
              </p:cNvSpPr>
              <p:nvPr/>
            </p:nvSpPr>
            <p:spPr bwMode="auto">
              <a:xfrm>
                <a:off x="5288" y="162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B</a:t>
                </a:r>
                <a:r>
                  <a:rPr kumimoji="1" lang="en-US" altLang="zh-CN" i="1">
                    <a:latin typeface="Tahoma" pitchFamily="34" charset="0"/>
                    <a:cs typeface="Times New Roman" pitchFamily="18" charset="0"/>
                  </a:rPr>
                  <a:t>'</a:t>
                </a:r>
                <a:endParaRPr kumimoji="1" lang="en-US" altLang="zh-CN" i="1">
                  <a:latin typeface="Tahoma" pitchFamily="34" charset="0"/>
                </a:endParaRPr>
              </a:p>
            </p:txBody>
          </p:sp>
          <p:sp>
            <p:nvSpPr>
              <p:cNvPr id="36" name="Text Box 36"/>
              <p:cNvSpPr txBox="1">
                <a:spLocks noChangeArrowheads="1"/>
              </p:cNvSpPr>
              <p:nvPr/>
            </p:nvSpPr>
            <p:spPr bwMode="auto">
              <a:xfrm>
                <a:off x="3089" y="1020"/>
                <a:ext cx="2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37" name="Text Box 37"/>
              <p:cNvSpPr txBox="1">
                <a:spLocks noChangeArrowheads="1"/>
              </p:cNvSpPr>
              <p:nvPr/>
            </p:nvSpPr>
            <p:spPr bwMode="auto">
              <a:xfrm>
                <a:off x="4590" y="1020"/>
                <a:ext cx="3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F</a:t>
                </a:r>
                <a:r>
                  <a:rPr kumimoji="1" lang="en-US" altLang="zh-CN" i="1">
                    <a:latin typeface="Tahoma" pitchFamily="34" charset="0"/>
                    <a:cs typeface="Times New Roman" pitchFamily="18" charset="0"/>
                  </a:rPr>
                  <a:t>'</a:t>
                </a:r>
                <a:endParaRPr kumimoji="1" lang="en-US" altLang="zh-CN" i="1">
                  <a:latin typeface="Tahoma" pitchFamily="34" charset="0"/>
                </a:endParaRPr>
              </a:p>
            </p:txBody>
          </p:sp>
          <p:sp>
            <p:nvSpPr>
              <p:cNvPr id="38" name="Text Box 38"/>
              <p:cNvSpPr txBox="1">
                <a:spLocks noChangeArrowheads="1"/>
              </p:cNvSpPr>
              <p:nvPr/>
            </p:nvSpPr>
            <p:spPr bwMode="auto">
              <a:xfrm>
                <a:off x="5180" y="1020"/>
                <a:ext cx="3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A</a:t>
                </a:r>
                <a:r>
                  <a:rPr kumimoji="1" lang="en-US" altLang="zh-CN" i="1">
                    <a:latin typeface="Tahoma" pitchFamily="34" charset="0"/>
                    <a:cs typeface="Times New Roman" pitchFamily="18" charset="0"/>
                  </a:rPr>
                  <a:t>'</a:t>
                </a:r>
                <a:endParaRPr kumimoji="1" lang="en-US" altLang="zh-CN" i="1">
                  <a:latin typeface="Tahoma" pitchFamily="34" charset="0"/>
                </a:endParaRPr>
              </a:p>
            </p:txBody>
          </p:sp>
          <p:sp>
            <p:nvSpPr>
              <p:cNvPr id="39" name="Text Box 39"/>
              <p:cNvSpPr txBox="1">
                <a:spLocks noChangeArrowheads="1"/>
              </p:cNvSpPr>
              <p:nvPr/>
            </p:nvSpPr>
            <p:spPr bwMode="auto">
              <a:xfrm>
                <a:off x="2722" y="1841"/>
                <a:ext cx="3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pitchFamily="18" charset="0"/>
                  </a:rPr>
                  <a:t>-</a:t>
                </a:r>
                <a:r>
                  <a:rPr kumimoji="1" lang="en-US" altLang="zh-CN" sz="2400" b="1" i="1"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40" name="Text Box 40"/>
              <p:cNvSpPr txBox="1">
                <a:spLocks noChangeArrowheads="1"/>
              </p:cNvSpPr>
              <p:nvPr/>
            </p:nvSpPr>
            <p:spPr bwMode="auto">
              <a:xfrm>
                <a:off x="4863" y="1841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itchFamily="18" charset="0"/>
                  </a:rPr>
                  <a:t>x</a:t>
                </a:r>
                <a:r>
                  <a:rPr kumimoji="1" lang="en-US" altLang="zh-CN" sz="2400" i="1">
                    <a:latin typeface="Times New Roman" pitchFamily="18" charset="0"/>
                    <a:cs typeface="Times New Roman" pitchFamily="18" charset="0"/>
                  </a:rPr>
                  <a:t>'</a:t>
                </a:r>
                <a:endParaRPr kumimoji="1" lang="en-US" altLang="zh-CN" sz="2400" i="1">
                  <a:latin typeface="Times New Roman" pitchFamily="18" charset="0"/>
                </a:endParaRPr>
              </a:p>
            </p:txBody>
          </p:sp>
          <p:sp>
            <p:nvSpPr>
              <p:cNvPr id="41" name="Text Box 41"/>
              <p:cNvSpPr txBox="1">
                <a:spLocks noChangeArrowheads="1"/>
              </p:cNvSpPr>
              <p:nvPr/>
            </p:nvSpPr>
            <p:spPr bwMode="auto">
              <a:xfrm>
                <a:off x="4276" y="1849"/>
                <a:ext cx="3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itchFamily="18" charset="0"/>
                  </a:rPr>
                  <a:t>f </a:t>
                </a:r>
                <a:r>
                  <a:rPr kumimoji="1" lang="en-US" altLang="zh-CN" sz="2400" i="1">
                    <a:latin typeface="Times New Roman" pitchFamily="18" charset="0"/>
                    <a:cs typeface="Times New Roman" pitchFamily="18" charset="0"/>
                  </a:rPr>
                  <a:t>'</a:t>
                </a:r>
                <a:endParaRPr kumimoji="1" lang="en-US" altLang="zh-CN" sz="2400" i="1">
                  <a:latin typeface="Times New Roman" pitchFamily="18" charset="0"/>
                </a:endParaRPr>
              </a:p>
            </p:txBody>
          </p:sp>
          <p:sp>
            <p:nvSpPr>
              <p:cNvPr id="42" name="Text Box 42"/>
              <p:cNvSpPr txBox="1">
                <a:spLocks noChangeArrowheads="1"/>
              </p:cNvSpPr>
              <p:nvPr/>
            </p:nvSpPr>
            <p:spPr bwMode="auto">
              <a:xfrm>
                <a:off x="3249" y="1841"/>
                <a:ext cx="3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pitchFamily="18" charset="0"/>
                  </a:rPr>
                  <a:t>-</a:t>
                </a:r>
                <a:r>
                  <a:rPr kumimoji="1" lang="en-US" altLang="zh-CN" sz="2400" b="1" i="1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43" name="Text Box 43"/>
              <p:cNvSpPr txBox="1">
                <a:spLocks noChangeArrowheads="1"/>
              </p:cNvSpPr>
              <p:nvPr/>
            </p:nvSpPr>
            <p:spPr bwMode="auto">
              <a:xfrm>
                <a:off x="2393" y="880"/>
                <a:ext cx="32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44" name="Text Box 44"/>
              <p:cNvSpPr txBox="1">
                <a:spLocks noChangeArrowheads="1"/>
              </p:cNvSpPr>
              <p:nvPr/>
            </p:nvSpPr>
            <p:spPr bwMode="auto">
              <a:xfrm>
                <a:off x="5233" y="1377"/>
                <a:ext cx="3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-y</a:t>
                </a:r>
                <a:r>
                  <a:rPr kumimoji="1" lang="en-US" altLang="zh-CN" b="1" i="1">
                    <a:latin typeface="Times New Roman" pitchFamily="18" charset="0"/>
                    <a:cs typeface="Times New Roman" pitchFamily="18" charset="0"/>
                  </a:rPr>
                  <a:t>'</a:t>
                </a:r>
                <a:endParaRPr kumimoji="1" lang="en-US" altLang="zh-CN" b="1" i="1">
                  <a:latin typeface="Times New Roman" pitchFamily="18" charset="0"/>
                </a:endParaRPr>
              </a:p>
            </p:txBody>
          </p:sp>
          <p:sp>
            <p:nvSpPr>
              <p:cNvPr id="45" name="Freeform 45"/>
              <p:cNvSpPr>
                <a:spLocks/>
              </p:cNvSpPr>
              <p:nvPr/>
            </p:nvSpPr>
            <p:spPr bwMode="auto">
              <a:xfrm>
                <a:off x="2579" y="2411"/>
                <a:ext cx="1064" cy="1"/>
              </a:xfrm>
              <a:custGeom>
                <a:avLst/>
                <a:gdLst>
                  <a:gd name="T0" fmla="*/ 0 w 952"/>
                  <a:gd name="T1" fmla="*/ 0 h 1"/>
                  <a:gd name="T2" fmla="*/ 2590 w 952"/>
                  <a:gd name="T3" fmla="*/ 0 h 1"/>
                  <a:gd name="T4" fmla="*/ 0 60000 65536"/>
                  <a:gd name="T5" fmla="*/ 0 60000 65536"/>
                  <a:gd name="T6" fmla="*/ 0 w 952"/>
                  <a:gd name="T7" fmla="*/ 0 h 1"/>
                  <a:gd name="T8" fmla="*/ 952 w 95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52" h="1">
                    <a:moveTo>
                      <a:pt x="0" y="0"/>
                    </a:moveTo>
                    <a:lnTo>
                      <a:pt x="95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" name="Text Box 46"/>
              <p:cNvSpPr txBox="1">
                <a:spLocks noChangeArrowheads="1"/>
              </p:cNvSpPr>
              <p:nvPr/>
            </p:nvSpPr>
            <p:spPr bwMode="auto">
              <a:xfrm>
                <a:off x="2981" y="2172"/>
                <a:ext cx="32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pitchFamily="18" charset="0"/>
                  </a:rPr>
                  <a:t>-</a:t>
                </a:r>
                <a:r>
                  <a:rPr kumimoji="1" lang="en-US" altLang="zh-CN" sz="2400" b="1" i="1"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47" name="Text Box 47"/>
              <p:cNvSpPr txBox="1">
                <a:spLocks noChangeArrowheads="1"/>
              </p:cNvSpPr>
              <p:nvPr/>
            </p:nvSpPr>
            <p:spPr bwMode="auto">
              <a:xfrm>
                <a:off x="4536" y="2172"/>
                <a:ext cx="32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itchFamily="18" charset="0"/>
                  </a:rPr>
                  <a:t>l</a:t>
                </a:r>
                <a:r>
                  <a:rPr kumimoji="1" lang="en-US" altLang="zh-CN" sz="2400" i="1">
                    <a:latin typeface="Times New Roman" pitchFamily="18" charset="0"/>
                    <a:cs typeface="Times New Roman" pitchFamily="18" charset="0"/>
                  </a:rPr>
                  <a:t>'</a:t>
                </a:r>
                <a:endParaRPr kumimoji="1" lang="en-US" altLang="zh-CN" sz="2400" i="1">
                  <a:latin typeface="Times New Roman" pitchFamily="18" charset="0"/>
                </a:endParaRPr>
              </a:p>
            </p:txBody>
          </p:sp>
          <p:sp>
            <p:nvSpPr>
              <p:cNvPr id="48" name="Line 48"/>
              <p:cNvSpPr>
                <a:spLocks noChangeShapeType="1"/>
              </p:cNvSpPr>
              <p:nvPr/>
            </p:nvSpPr>
            <p:spPr bwMode="auto">
              <a:xfrm>
                <a:off x="3638" y="1972"/>
                <a:ext cx="0" cy="52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" name="Freeform 49"/>
              <p:cNvSpPr>
                <a:spLocks/>
              </p:cNvSpPr>
              <p:nvPr/>
            </p:nvSpPr>
            <p:spPr bwMode="auto">
              <a:xfrm>
                <a:off x="3055" y="1195"/>
                <a:ext cx="53" cy="36"/>
              </a:xfrm>
              <a:custGeom>
                <a:avLst/>
                <a:gdLst>
                  <a:gd name="T0" fmla="*/ 0 w 139"/>
                  <a:gd name="T1" fmla="*/ 0 h 138"/>
                  <a:gd name="T2" fmla="*/ 0 w 139"/>
                  <a:gd name="T3" fmla="*/ 0 h 138"/>
                  <a:gd name="T4" fmla="*/ 0 w 139"/>
                  <a:gd name="T5" fmla="*/ 0 h 138"/>
                  <a:gd name="T6" fmla="*/ 0 w 139"/>
                  <a:gd name="T7" fmla="*/ 0 h 138"/>
                  <a:gd name="T8" fmla="*/ 0 w 139"/>
                  <a:gd name="T9" fmla="*/ 0 h 138"/>
                  <a:gd name="T10" fmla="*/ 0 w 139"/>
                  <a:gd name="T11" fmla="*/ 0 h 138"/>
                  <a:gd name="T12" fmla="*/ 0 w 139"/>
                  <a:gd name="T13" fmla="*/ 0 h 138"/>
                  <a:gd name="T14" fmla="*/ 0 w 139"/>
                  <a:gd name="T15" fmla="*/ 0 h 138"/>
                  <a:gd name="T16" fmla="*/ 0 w 139"/>
                  <a:gd name="T17" fmla="*/ 0 h 1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9"/>
                  <a:gd name="T28" fmla="*/ 0 h 138"/>
                  <a:gd name="T29" fmla="*/ 139 w 139"/>
                  <a:gd name="T30" fmla="*/ 138 h 13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9" h="138">
                    <a:moveTo>
                      <a:pt x="139" y="69"/>
                    </a:moveTo>
                    <a:lnTo>
                      <a:pt x="118" y="19"/>
                    </a:lnTo>
                    <a:lnTo>
                      <a:pt x="69" y="0"/>
                    </a:lnTo>
                    <a:lnTo>
                      <a:pt x="19" y="19"/>
                    </a:lnTo>
                    <a:lnTo>
                      <a:pt x="0" y="69"/>
                    </a:lnTo>
                    <a:lnTo>
                      <a:pt x="19" y="118"/>
                    </a:lnTo>
                    <a:lnTo>
                      <a:pt x="69" y="138"/>
                    </a:lnTo>
                    <a:lnTo>
                      <a:pt x="118" y="118"/>
                    </a:lnTo>
                    <a:lnTo>
                      <a:pt x="139" y="69"/>
                    </a:lnTo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0" name="Freeform 50"/>
              <p:cNvSpPr>
                <a:spLocks/>
              </p:cNvSpPr>
              <p:nvPr/>
            </p:nvSpPr>
            <p:spPr bwMode="auto">
              <a:xfrm>
                <a:off x="4609" y="1195"/>
                <a:ext cx="55" cy="36"/>
              </a:xfrm>
              <a:custGeom>
                <a:avLst/>
                <a:gdLst>
                  <a:gd name="T0" fmla="*/ 0 w 139"/>
                  <a:gd name="T1" fmla="*/ 0 h 138"/>
                  <a:gd name="T2" fmla="*/ 0 w 139"/>
                  <a:gd name="T3" fmla="*/ 0 h 138"/>
                  <a:gd name="T4" fmla="*/ 0 w 139"/>
                  <a:gd name="T5" fmla="*/ 0 h 138"/>
                  <a:gd name="T6" fmla="*/ 0 w 139"/>
                  <a:gd name="T7" fmla="*/ 0 h 138"/>
                  <a:gd name="T8" fmla="*/ 0 w 139"/>
                  <a:gd name="T9" fmla="*/ 0 h 138"/>
                  <a:gd name="T10" fmla="*/ 0 w 139"/>
                  <a:gd name="T11" fmla="*/ 0 h 138"/>
                  <a:gd name="T12" fmla="*/ 0 w 139"/>
                  <a:gd name="T13" fmla="*/ 0 h 138"/>
                  <a:gd name="T14" fmla="*/ 0 w 139"/>
                  <a:gd name="T15" fmla="*/ 0 h 138"/>
                  <a:gd name="T16" fmla="*/ 0 w 139"/>
                  <a:gd name="T17" fmla="*/ 0 h 1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9"/>
                  <a:gd name="T28" fmla="*/ 0 h 138"/>
                  <a:gd name="T29" fmla="*/ 139 w 139"/>
                  <a:gd name="T30" fmla="*/ 138 h 13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9" h="138">
                    <a:moveTo>
                      <a:pt x="139" y="69"/>
                    </a:moveTo>
                    <a:lnTo>
                      <a:pt x="118" y="19"/>
                    </a:lnTo>
                    <a:lnTo>
                      <a:pt x="69" y="0"/>
                    </a:lnTo>
                    <a:lnTo>
                      <a:pt x="19" y="19"/>
                    </a:lnTo>
                    <a:lnTo>
                      <a:pt x="0" y="69"/>
                    </a:lnTo>
                    <a:lnTo>
                      <a:pt x="19" y="118"/>
                    </a:lnTo>
                    <a:lnTo>
                      <a:pt x="69" y="138"/>
                    </a:lnTo>
                    <a:lnTo>
                      <a:pt x="118" y="118"/>
                    </a:lnTo>
                    <a:lnTo>
                      <a:pt x="139" y="69"/>
                    </a:lnTo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" name="Line 51"/>
              <p:cNvSpPr>
                <a:spLocks noChangeShapeType="1"/>
              </p:cNvSpPr>
              <p:nvPr/>
            </p:nvSpPr>
            <p:spPr bwMode="auto">
              <a:xfrm>
                <a:off x="4107" y="2411"/>
                <a:ext cx="1127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>
                <a:off x="5234" y="1712"/>
                <a:ext cx="2" cy="78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>
                <a:off x="4087" y="1959"/>
                <a:ext cx="8" cy="5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" name="Line 54"/>
              <p:cNvSpPr>
                <a:spLocks noChangeShapeType="1"/>
              </p:cNvSpPr>
              <p:nvPr/>
            </p:nvSpPr>
            <p:spPr bwMode="auto">
              <a:xfrm>
                <a:off x="2586" y="1215"/>
                <a:ext cx="2" cy="128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 flipV="1">
                <a:off x="2585" y="913"/>
                <a:ext cx="1043" cy="294"/>
              </a:xfrm>
              <a:prstGeom prst="line">
                <a:avLst/>
              </a:prstGeom>
              <a:noFill/>
              <a:ln w="19050">
                <a:solidFill>
                  <a:srgbClr val="33CC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56"/>
              <p:cNvSpPr>
                <a:spLocks noChangeShapeType="1"/>
              </p:cNvSpPr>
              <p:nvPr/>
            </p:nvSpPr>
            <p:spPr bwMode="auto">
              <a:xfrm>
                <a:off x="3628" y="913"/>
                <a:ext cx="454" cy="0"/>
              </a:xfrm>
              <a:prstGeom prst="line">
                <a:avLst/>
              </a:prstGeom>
              <a:noFill/>
              <a:ln w="19050">
                <a:solidFill>
                  <a:srgbClr val="33CC33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57"/>
              <p:cNvSpPr>
                <a:spLocks noChangeShapeType="1"/>
              </p:cNvSpPr>
              <p:nvPr/>
            </p:nvSpPr>
            <p:spPr bwMode="auto">
              <a:xfrm>
                <a:off x="4082" y="913"/>
                <a:ext cx="1157" cy="294"/>
              </a:xfrm>
              <a:prstGeom prst="line">
                <a:avLst/>
              </a:prstGeom>
              <a:noFill/>
              <a:ln w="19050">
                <a:solidFill>
                  <a:srgbClr val="33CC33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Text Box 58"/>
              <p:cNvSpPr txBox="1">
                <a:spLocks noChangeArrowheads="1"/>
              </p:cNvSpPr>
              <p:nvPr/>
            </p:nvSpPr>
            <p:spPr bwMode="auto">
              <a:xfrm>
                <a:off x="3447" y="822"/>
                <a:ext cx="21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59" name="Text Box 59"/>
              <p:cNvSpPr txBox="1">
                <a:spLocks noChangeArrowheads="1"/>
              </p:cNvSpPr>
              <p:nvPr/>
            </p:nvSpPr>
            <p:spPr bwMode="auto">
              <a:xfrm>
                <a:off x="3833" y="822"/>
                <a:ext cx="33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M</a:t>
                </a:r>
                <a:r>
                  <a:rPr kumimoji="1" lang="en-US" altLang="zh-CN" i="1">
                    <a:latin typeface="Tahoma" pitchFamily="34" charset="0"/>
                    <a:cs typeface="Times New Roman" pitchFamily="18" charset="0"/>
                  </a:rPr>
                  <a:t>'</a:t>
                </a:r>
                <a:endParaRPr kumimoji="1" lang="en-US" altLang="zh-CN" i="1">
                  <a:latin typeface="Tahoma" pitchFamily="34" charset="0"/>
                </a:endParaRPr>
              </a:p>
            </p:txBody>
          </p:sp>
          <p:sp>
            <p:nvSpPr>
              <p:cNvPr id="60" name="Text Box 60"/>
              <p:cNvSpPr txBox="1">
                <a:spLocks noChangeArrowheads="1"/>
              </p:cNvSpPr>
              <p:nvPr/>
            </p:nvSpPr>
            <p:spPr bwMode="auto">
              <a:xfrm>
                <a:off x="2721" y="1134"/>
                <a:ext cx="32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 dirty="0">
                    <a:latin typeface="Times New Roman" pitchFamily="18" charset="0"/>
                  </a:rPr>
                  <a:t>-u</a:t>
                </a:r>
              </a:p>
            </p:txBody>
          </p:sp>
          <p:sp>
            <p:nvSpPr>
              <p:cNvPr id="61" name="Text Box 61"/>
              <p:cNvSpPr txBox="1">
                <a:spLocks noChangeArrowheads="1"/>
              </p:cNvSpPr>
              <p:nvPr/>
            </p:nvSpPr>
            <p:spPr bwMode="auto">
              <a:xfrm>
                <a:off x="4898" y="958"/>
                <a:ext cx="32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u</a:t>
                </a:r>
                <a:r>
                  <a:rPr kumimoji="1" lang="en-US" altLang="zh-CN" b="1" i="1">
                    <a:latin typeface="Times New Roman" pitchFamily="18" charset="0"/>
                    <a:cs typeface="Times New Roman" pitchFamily="18" charset="0"/>
                  </a:rPr>
                  <a:t>'</a:t>
                </a:r>
                <a:endParaRPr kumimoji="1" lang="en-US" altLang="zh-CN" b="1" i="1">
                  <a:latin typeface="Times New Roman" pitchFamily="18" charset="0"/>
                </a:endParaRPr>
              </a:p>
            </p:txBody>
          </p:sp>
          <p:sp>
            <p:nvSpPr>
              <p:cNvPr id="62" name="Text Box 62"/>
              <p:cNvSpPr txBox="1">
                <a:spLocks noChangeArrowheads="1"/>
              </p:cNvSpPr>
              <p:nvPr/>
            </p:nvSpPr>
            <p:spPr bwMode="auto">
              <a:xfrm>
                <a:off x="3620" y="987"/>
                <a:ext cx="2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 dirty="0">
                    <a:latin typeface="Times New Roman" pitchFamily="18" charset="0"/>
                  </a:rPr>
                  <a:t>h</a:t>
                </a:r>
              </a:p>
            </p:txBody>
          </p:sp>
        </p:grpSp>
        <p:sp>
          <p:nvSpPr>
            <p:cNvPr id="69" name="Text Box 62"/>
            <p:cNvSpPr txBox="1">
              <a:spLocks noChangeArrowheads="1"/>
            </p:cNvSpPr>
            <p:nvPr/>
          </p:nvSpPr>
          <p:spPr bwMode="auto">
            <a:xfrm>
              <a:off x="6570840" y="1758211"/>
              <a:ext cx="31188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 dirty="0">
                  <a:latin typeface="Times New Roman" pitchFamily="18" charset="0"/>
                </a:rPr>
                <a:t>h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51520" y="1747986"/>
            <a:ext cx="3359984" cy="400097"/>
            <a:chOff x="251520" y="1747986"/>
            <a:chExt cx="3359984" cy="400097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251520" y="1747986"/>
              <a:ext cx="3359984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zh-CN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由带     的三角形相似，得</a:t>
              </a:r>
              <a:r>
                <a:rPr kumimoji="1"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</a:p>
          </p:txBody>
        </p:sp>
        <p:sp>
          <p:nvSpPr>
            <p:cNvPr id="71" name="等腰三角形 70"/>
            <p:cNvSpPr/>
            <p:nvPr/>
          </p:nvSpPr>
          <p:spPr>
            <a:xfrm>
              <a:off x="862619" y="1882549"/>
              <a:ext cx="228668" cy="130969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265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3" grpId="0"/>
      <p:bldP spid="67" grpId="0" animBg="1"/>
      <p:bldP spid="64" grpId="0" animBg="1"/>
      <p:bldP spid="6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392107"/>
              </p:ext>
            </p:extLst>
          </p:nvPr>
        </p:nvGraphicFramePr>
        <p:xfrm>
          <a:off x="0" y="3059836"/>
          <a:ext cx="4222018" cy="918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" name="公式" r:id="rId4" imgW="2146300" imgH="419100" progId="Equation.3">
                  <p:embed/>
                </p:oleObj>
              </mc:Choice>
              <mc:Fallback>
                <p:oleObj name="公式" r:id="rId4" imgW="21463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59836"/>
                        <a:ext cx="4222018" cy="91801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3814762" y="874068"/>
            <a:ext cx="5365750" cy="3275012"/>
            <a:chOff x="2177" y="436"/>
            <a:chExt cx="3379" cy="2063"/>
          </a:xfrm>
        </p:grpSpPr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3638" y="436"/>
              <a:ext cx="0" cy="15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4081" y="436"/>
              <a:ext cx="0" cy="155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2177" y="1215"/>
              <a:ext cx="3378" cy="0"/>
            </a:xfrm>
            <a:prstGeom prst="line">
              <a:avLst/>
            </a:prstGeom>
            <a:noFill/>
            <a:ln w="2857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3627" y="1205"/>
              <a:ext cx="23" cy="14"/>
            </a:xfrm>
            <a:custGeom>
              <a:avLst/>
              <a:gdLst>
                <a:gd name="T0" fmla="*/ 0 w 138"/>
                <a:gd name="T1" fmla="*/ 0 h 138"/>
                <a:gd name="T2" fmla="*/ 0 w 138"/>
                <a:gd name="T3" fmla="*/ 0 h 138"/>
                <a:gd name="T4" fmla="*/ 0 w 138"/>
                <a:gd name="T5" fmla="*/ 0 h 138"/>
                <a:gd name="T6" fmla="*/ 0 w 138"/>
                <a:gd name="T7" fmla="*/ 0 h 138"/>
                <a:gd name="T8" fmla="*/ 0 w 138"/>
                <a:gd name="T9" fmla="*/ 0 h 138"/>
                <a:gd name="T10" fmla="*/ 0 w 138"/>
                <a:gd name="T11" fmla="*/ 0 h 138"/>
                <a:gd name="T12" fmla="*/ 0 w 138"/>
                <a:gd name="T13" fmla="*/ 0 h 138"/>
                <a:gd name="T14" fmla="*/ 0 w 138"/>
                <a:gd name="T15" fmla="*/ 0 h 138"/>
                <a:gd name="T16" fmla="*/ 0 w 138"/>
                <a:gd name="T17" fmla="*/ 0 h 1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8"/>
                <a:gd name="T28" fmla="*/ 0 h 138"/>
                <a:gd name="T29" fmla="*/ 138 w 138"/>
                <a:gd name="T30" fmla="*/ 138 h 1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8" h="138">
                  <a:moveTo>
                    <a:pt x="138" y="69"/>
                  </a:moveTo>
                  <a:lnTo>
                    <a:pt x="118" y="19"/>
                  </a:lnTo>
                  <a:lnTo>
                    <a:pt x="69" y="0"/>
                  </a:lnTo>
                  <a:lnTo>
                    <a:pt x="20" y="19"/>
                  </a:lnTo>
                  <a:lnTo>
                    <a:pt x="0" y="69"/>
                  </a:lnTo>
                  <a:lnTo>
                    <a:pt x="20" y="118"/>
                  </a:lnTo>
                  <a:lnTo>
                    <a:pt x="69" y="138"/>
                  </a:lnTo>
                  <a:lnTo>
                    <a:pt x="118" y="118"/>
                  </a:lnTo>
                  <a:lnTo>
                    <a:pt x="138" y="6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069" y="1205"/>
              <a:ext cx="23" cy="14"/>
            </a:xfrm>
            <a:custGeom>
              <a:avLst/>
              <a:gdLst>
                <a:gd name="T0" fmla="*/ 0 w 138"/>
                <a:gd name="T1" fmla="*/ 0 h 138"/>
                <a:gd name="T2" fmla="*/ 0 w 138"/>
                <a:gd name="T3" fmla="*/ 0 h 138"/>
                <a:gd name="T4" fmla="*/ 0 w 138"/>
                <a:gd name="T5" fmla="*/ 0 h 138"/>
                <a:gd name="T6" fmla="*/ 0 w 138"/>
                <a:gd name="T7" fmla="*/ 0 h 138"/>
                <a:gd name="T8" fmla="*/ 0 w 138"/>
                <a:gd name="T9" fmla="*/ 0 h 138"/>
                <a:gd name="T10" fmla="*/ 0 w 138"/>
                <a:gd name="T11" fmla="*/ 0 h 138"/>
                <a:gd name="T12" fmla="*/ 0 w 138"/>
                <a:gd name="T13" fmla="*/ 0 h 138"/>
                <a:gd name="T14" fmla="*/ 0 w 138"/>
                <a:gd name="T15" fmla="*/ 0 h 138"/>
                <a:gd name="T16" fmla="*/ 0 w 138"/>
                <a:gd name="T17" fmla="*/ 0 h 1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8"/>
                <a:gd name="T28" fmla="*/ 0 h 138"/>
                <a:gd name="T29" fmla="*/ 138 w 138"/>
                <a:gd name="T30" fmla="*/ 138 h 1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8" h="138">
                  <a:moveTo>
                    <a:pt x="138" y="69"/>
                  </a:moveTo>
                  <a:lnTo>
                    <a:pt x="118" y="19"/>
                  </a:lnTo>
                  <a:lnTo>
                    <a:pt x="69" y="0"/>
                  </a:lnTo>
                  <a:lnTo>
                    <a:pt x="20" y="19"/>
                  </a:lnTo>
                  <a:lnTo>
                    <a:pt x="0" y="69"/>
                  </a:lnTo>
                  <a:lnTo>
                    <a:pt x="20" y="118"/>
                  </a:lnTo>
                  <a:lnTo>
                    <a:pt x="69" y="138"/>
                  </a:lnTo>
                  <a:lnTo>
                    <a:pt x="118" y="118"/>
                  </a:lnTo>
                  <a:lnTo>
                    <a:pt x="138" y="6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V="1">
              <a:off x="2580" y="737"/>
              <a:ext cx="1" cy="47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580" y="737"/>
              <a:ext cx="1058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2580" y="737"/>
              <a:ext cx="1058" cy="99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081" y="1734"/>
              <a:ext cx="1160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4081" y="737"/>
              <a:ext cx="1160" cy="99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3638" y="737"/>
              <a:ext cx="443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H="1">
              <a:off x="3638" y="1734"/>
              <a:ext cx="443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085" y="1211"/>
              <a:ext cx="1" cy="9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4644" y="1215"/>
              <a:ext cx="0" cy="9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5241" y="1211"/>
              <a:ext cx="1" cy="523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2580" y="2102"/>
              <a:ext cx="50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4633" y="2102"/>
              <a:ext cx="60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3085" y="2102"/>
              <a:ext cx="55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4081" y="2102"/>
              <a:ext cx="5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2340" y="666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2393" y="1058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3841" y="1589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R</a:t>
              </a:r>
              <a:r>
                <a:rPr kumimoji="1" lang="en-US" altLang="zh-CN" i="1">
                  <a:latin typeface="Tahoma" pitchFamily="34" charset="0"/>
                  <a:cs typeface="Times New Roman" pitchFamily="18" charset="0"/>
                </a:rPr>
                <a:t>'</a:t>
              </a:r>
              <a:endParaRPr kumimoji="1" lang="en-US" altLang="zh-CN" i="1">
                <a:latin typeface="Tahoma" pitchFamily="34" charset="0"/>
              </a:endParaRPr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3626" y="1589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4036" y="1207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H</a:t>
              </a:r>
              <a:r>
                <a:rPr kumimoji="1" lang="en-US" altLang="zh-CN" i="1">
                  <a:latin typeface="Tahoma" pitchFamily="34" charset="0"/>
                  <a:cs typeface="Times New Roman" pitchFamily="18" charset="0"/>
                </a:rPr>
                <a:t>'</a:t>
              </a:r>
              <a:endParaRPr kumimoji="1" lang="en-US" altLang="zh-CN" i="1">
                <a:latin typeface="Tahoma" pitchFamily="34" charset="0"/>
              </a:endParaRP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3651" y="1207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3413" y="562"/>
              <a:ext cx="2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4055" y="598"/>
              <a:ext cx="3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Q</a:t>
              </a:r>
              <a:r>
                <a:rPr kumimoji="1" lang="en-US" altLang="zh-CN" i="1">
                  <a:latin typeface="Tahoma" pitchFamily="34" charset="0"/>
                  <a:cs typeface="Times New Roman" pitchFamily="18" charset="0"/>
                </a:rPr>
                <a:t>'</a:t>
              </a:r>
              <a:endParaRPr kumimoji="1" lang="en-US" altLang="zh-CN" i="1">
                <a:latin typeface="Tahoma" pitchFamily="34" charset="0"/>
              </a:endParaRP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5288" y="1624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B</a:t>
              </a:r>
              <a:r>
                <a:rPr kumimoji="1" lang="en-US" altLang="zh-CN" i="1">
                  <a:latin typeface="Tahoma" pitchFamily="34" charset="0"/>
                  <a:cs typeface="Times New Roman" pitchFamily="18" charset="0"/>
                </a:rPr>
                <a:t>'</a:t>
              </a:r>
              <a:endParaRPr kumimoji="1" lang="en-US" altLang="zh-CN" i="1">
                <a:latin typeface="Tahoma" pitchFamily="34" charset="0"/>
              </a:endParaRP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3089" y="1020"/>
              <a:ext cx="2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4590" y="1020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F</a:t>
              </a:r>
              <a:r>
                <a:rPr kumimoji="1" lang="en-US" altLang="zh-CN" i="1">
                  <a:latin typeface="Tahoma" pitchFamily="34" charset="0"/>
                  <a:cs typeface="Times New Roman" pitchFamily="18" charset="0"/>
                </a:rPr>
                <a:t>'</a:t>
              </a:r>
              <a:endParaRPr kumimoji="1" lang="en-US" altLang="zh-CN" i="1">
                <a:latin typeface="Tahoma" pitchFamily="34" charset="0"/>
              </a:endParaRP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5180" y="1020"/>
              <a:ext cx="3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A</a:t>
              </a:r>
              <a:r>
                <a:rPr kumimoji="1" lang="en-US" altLang="zh-CN" i="1">
                  <a:latin typeface="Tahoma" pitchFamily="34" charset="0"/>
                  <a:cs typeface="Times New Roman" pitchFamily="18" charset="0"/>
                </a:rPr>
                <a:t>'</a:t>
              </a:r>
              <a:endParaRPr kumimoji="1" lang="en-US" altLang="zh-CN" i="1">
                <a:latin typeface="Tahoma" pitchFamily="34" charset="0"/>
              </a:endParaRPr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2722" y="1841"/>
              <a:ext cx="3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-</a:t>
              </a:r>
              <a:r>
                <a:rPr kumimoji="1" lang="en-US" altLang="zh-CN" sz="2400" b="1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4863" y="1841"/>
              <a:ext cx="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x</a:t>
              </a:r>
              <a:r>
                <a:rPr kumimoji="1" lang="en-US" altLang="zh-CN" sz="2400" i="1">
                  <a:latin typeface="Times New Roman" pitchFamily="18" charset="0"/>
                  <a:cs typeface="Times New Roman" pitchFamily="18" charset="0"/>
                </a:rPr>
                <a:t>'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4276" y="1849"/>
              <a:ext cx="3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f </a:t>
              </a:r>
              <a:r>
                <a:rPr kumimoji="1" lang="en-US" altLang="zh-CN" sz="2400" i="1">
                  <a:latin typeface="Times New Roman" pitchFamily="18" charset="0"/>
                  <a:cs typeface="Times New Roman" pitchFamily="18" charset="0"/>
                </a:rPr>
                <a:t>'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3249" y="1841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-</a:t>
              </a:r>
              <a:r>
                <a:rPr kumimoji="1" lang="en-US" altLang="zh-CN" sz="2400" b="1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1" name="Text Box 43"/>
            <p:cNvSpPr txBox="1">
              <a:spLocks noChangeArrowheads="1"/>
            </p:cNvSpPr>
            <p:nvPr/>
          </p:nvSpPr>
          <p:spPr bwMode="auto">
            <a:xfrm>
              <a:off x="2393" y="880"/>
              <a:ext cx="3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5233" y="1377"/>
              <a:ext cx="3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-y</a:t>
              </a:r>
              <a:r>
                <a:rPr kumimoji="1" lang="en-US" altLang="zh-CN" b="1" i="1">
                  <a:latin typeface="Times New Roman" pitchFamily="18" charset="0"/>
                  <a:cs typeface="Times New Roman" pitchFamily="18" charset="0"/>
                </a:rPr>
                <a:t>'</a:t>
              </a:r>
              <a:endParaRPr kumimoji="1" lang="en-US" altLang="zh-CN" b="1" i="1">
                <a:latin typeface="Times New Roman" pitchFamily="18" charset="0"/>
              </a:endParaRPr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2579" y="2411"/>
              <a:ext cx="1064" cy="1"/>
            </a:xfrm>
            <a:custGeom>
              <a:avLst/>
              <a:gdLst>
                <a:gd name="T0" fmla="*/ 0 w 952"/>
                <a:gd name="T1" fmla="*/ 0 h 1"/>
                <a:gd name="T2" fmla="*/ 2590 w 952"/>
                <a:gd name="T3" fmla="*/ 0 h 1"/>
                <a:gd name="T4" fmla="*/ 0 60000 65536"/>
                <a:gd name="T5" fmla="*/ 0 60000 65536"/>
                <a:gd name="T6" fmla="*/ 0 w 952"/>
                <a:gd name="T7" fmla="*/ 0 h 1"/>
                <a:gd name="T8" fmla="*/ 952 w 95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52" h="1">
                  <a:moveTo>
                    <a:pt x="0" y="0"/>
                  </a:moveTo>
                  <a:lnTo>
                    <a:pt x="95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2981" y="2172"/>
              <a:ext cx="3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-</a:t>
              </a:r>
              <a:r>
                <a:rPr kumimoji="1" lang="en-US" altLang="zh-CN" sz="2400" b="1" i="1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45" name="Text Box 47"/>
            <p:cNvSpPr txBox="1">
              <a:spLocks noChangeArrowheads="1"/>
            </p:cNvSpPr>
            <p:nvPr/>
          </p:nvSpPr>
          <p:spPr bwMode="auto">
            <a:xfrm>
              <a:off x="4536" y="2172"/>
              <a:ext cx="3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l</a:t>
              </a:r>
              <a:r>
                <a:rPr kumimoji="1" lang="en-US" altLang="zh-CN" sz="2400" i="1">
                  <a:latin typeface="Times New Roman" pitchFamily="18" charset="0"/>
                  <a:cs typeface="Times New Roman" pitchFamily="18" charset="0"/>
                </a:rPr>
                <a:t>'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3638" y="1972"/>
              <a:ext cx="0" cy="5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3055" y="1195"/>
              <a:ext cx="53" cy="36"/>
            </a:xfrm>
            <a:custGeom>
              <a:avLst/>
              <a:gdLst>
                <a:gd name="T0" fmla="*/ 0 w 139"/>
                <a:gd name="T1" fmla="*/ 0 h 138"/>
                <a:gd name="T2" fmla="*/ 0 w 139"/>
                <a:gd name="T3" fmla="*/ 0 h 138"/>
                <a:gd name="T4" fmla="*/ 0 w 139"/>
                <a:gd name="T5" fmla="*/ 0 h 138"/>
                <a:gd name="T6" fmla="*/ 0 w 139"/>
                <a:gd name="T7" fmla="*/ 0 h 138"/>
                <a:gd name="T8" fmla="*/ 0 w 139"/>
                <a:gd name="T9" fmla="*/ 0 h 138"/>
                <a:gd name="T10" fmla="*/ 0 w 139"/>
                <a:gd name="T11" fmla="*/ 0 h 138"/>
                <a:gd name="T12" fmla="*/ 0 w 139"/>
                <a:gd name="T13" fmla="*/ 0 h 138"/>
                <a:gd name="T14" fmla="*/ 0 w 139"/>
                <a:gd name="T15" fmla="*/ 0 h 138"/>
                <a:gd name="T16" fmla="*/ 0 w 139"/>
                <a:gd name="T17" fmla="*/ 0 h 1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138"/>
                <a:gd name="T29" fmla="*/ 139 w 139"/>
                <a:gd name="T30" fmla="*/ 138 h 1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138">
                  <a:moveTo>
                    <a:pt x="139" y="69"/>
                  </a:moveTo>
                  <a:lnTo>
                    <a:pt x="118" y="19"/>
                  </a:lnTo>
                  <a:lnTo>
                    <a:pt x="69" y="0"/>
                  </a:lnTo>
                  <a:lnTo>
                    <a:pt x="19" y="19"/>
                  </a:lnTo>
                  <a:lnTo>
                    <a:pt x="0" y="69"/>
                  </a:lnTo>
                  <a:lnTo>
                    <a:pt x="19" y="118"/>
                  </a:lnTo>
                  <a:lnTo>
                    <a:pt x="69" y="138"/>
                  </a:lnTo>
                  <a:lnTo>
                    <a:pt x="118" y="118"/>
                  </a:lnTo>
                  <a:lnTo>
                    <a:pt x="139" y="69"/>
                  </a:lnTo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4609" y="1195"/>
              <a:ext cx="55" cy="36"/>
            </a:xfrm>
            <a:custGeom>
              <a:avLst/>
              <a:gdLst>
                <a:gd name="T0" fmla="*/ 0 w 139"/>
                <a:gd name="T1" fmla="*/ 0 h 138"/>
                <a:gd name="T2" fmla="*/ 0 w 139"/>
                <a:gd name="T3" fmla="*/ 0 h 138"/>
                <a:gd name="T4" fmla="*/ 0 w 139"/>
                <a:gd name="T5" fmla="*/ 0 h 138"/>
                <a:gd name="T6" fmla="*/ 0 w 139"/>
                <a:gd name="T7" fmla="*/ 0 h 138"/>
                <a:gd name="T8" fmla="*/ 0 w 139"/>
                <a:gd name="T9" fmla="*/ 0 h 138"/>
                <a:gd name="T10" fmla="*/ 0 w 139"/>
                <a:gd name="T11" fmla="*/ 0 h 138"/>
                <a:gd name="T12" fmla="*/ 0 w 139"/>
                <a:gd name="T13" fmla="*/ 0 h 138"/>
                <a:gd name="T14" fmla="*/ 0 w 139"/>
                <a:gd name="T15" fmla="*/ 0 h 138"/>
                <a:gd name="T16" fmla="*/ 0 w 139"/>
                <a:gd name="T17" fmla="*/ 0 h 1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138"/>
                <a:gd name="T29" fmla="*/ 139 w 139"/>
                <a:gd name="T30" fmla="*/ 138 h 1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138">
                  <a:moveTo>
                    <a:pt x="139" y="69"/>
                  </a:moveTo>
                  <a:lnTo>
                    <a:pt x="118" y="19"/>
                  </a:lnTo>
                  <a:lnTo>
                    <a:pt x="69" y="0"/>
                  </a:lnTo>
                  <a:lnTo>
                    <a:pt x="19" y="19"/>
                  </a:lnTo>
                  <a:lnTo>
                    <a:pt x="0" y="69"/>
                  </a:lnTo>
                  <a:lnTo>
                    <a:pt x="19" y="118"/>
                  </a:lnTo>
                  <a:lnTo>
                    <a:pt x="69" y="138"/>
                  </a:lnTo>
                  <a:lnTo>
                    <a:pt x="118" y="118"/>
                  </a:lnTo>
                  <a:lnTo>
                    <a:pt x="139" y="69"/>
                  </a:lnTo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>
              <a:off x="4107" y="2411"/>
              <a:ext cx="112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>
              <a:off x="5234" y="1712"/>
              <a:ext cx="2" cy="78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>
              <a:off x="4087" y="1959"/>
              <a:ext cx="8" cy="5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54"/>
            <p:cNvSpPr>
              <a:spLocks noChangeShapeType="1"/>
            </p:cNvSpPr>
            <p:nvPr/>
          </p:nvSpPr>
          <p:spPr bwMode="auto">
            <a:xfrm>
              <a:off x="2586" y="1215"/>
              <a:ext cx="2" cy="12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55"/>
            <p:cNvSpPr>
              <a:spLocks noChangeShapeType="1"/>
            </p:cNvSpPr>
            <p:nvPr/>
          </p:nvSpPr>
          <p:spPr bwMode="auto">
            <a:xfrm flipV="1">
              <a:off x="2585" y="913"/>
              <a:ext cx="1043" cy="294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6"/>
            <p:cNvSpPr>
              <a:spLocks noChangeShapeType="1"/>
            </p:cNvSpPr>
            <p:nvPr/>
          </p:nvSpPr>
          <p:spPr bwMode="auto">
            <a:xfrm>
              <a:off x="3628" y="913"/>
              <a:ext cx="454" cy="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57"/>
            <p:cNvSpPr>
              <a:spLocks noChangeShapeType="1"/>
            </p:cNvSpPr>
            <p:nvPr/>
          </p:nvSpPr>
          <p:spPr bwMode="auto">
            <a:xfrm>
              <a:off x="4082" y="913"/>
              <a:ext cx="1157" cy="294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Text Box 58"/>
            <p:cNvSpPr txBox="1">
              <a:spLocks noChangeArrowheads="1"/>
            </p:cNvSpPr>
            <p:nvPr/>
          </p:nvSpPr>
          <p:spPr bwMode="auto">
            <a:xfrm>
              <a:off x="3447" y="822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57" name="Text Box 59"/>
            <p:cNvSpPr txBox="1">
              <a:spLocks noChangeArrowheads="1"/>
            </p:cNvSpPr>
            <p:nvPr/>
          </p:nvSpPr>
          <p:spPr bwMode="auto">
            <a:xfrm>
              <a:off x="3833" y="822"/>
              <a:ext cx="3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M</a:t>
              </a:r>
              <a:r>
                <a:rPr kumimoji="1" lang="en-US" altLang="zh-CN" i="1">
                  <a:latin typeface="Tahoma" pitchFamily="34" charset="0"/>
                  <a:cs typeface="Times New Roman" pitchFamily="18" charset="0"/>
                </a:rPr>
                <a:t>'</a:t>
              </a:r>
              <a:endParaRPr kumimoji="1" lang="en-US" altLang="zh-CN" i="1">
                <a:latin typeface="Tahoma" pitchFamily="34" charset="0"/>
              </a:endParaRPr>
            </a:p>
          </p:txBody>
        </p:sp>
        <p:sp>
          <p:nvSpPr>
            <p:cNvPr id="58" name="Text Box 60"/>
            <p:cNvSpPr txBox="1">
              <a:spLocks noChangeArrowheads="1"/>
            </p:cNvSpPr>
            <p:nvPr/>
          </p:nvSpPr>
          <p:spPr bwMode="auto">
            <a:xfrm>
              <a:off x="2721" y="1094"/>
              <a:ext cx="3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-u</a:t>
              </a:r>
            </a:p>
          </p:txBody>
        </p:sp>
        <p:sp>
          <p:nvSpPr>
            <p:cNvPr id="59" name="Text Box 61"/>
            <p:cNvSpPr txBox="1">
              <a:spLocks noChangeArrowheads="1"/>
            </p:cNvSpPr>
            <p:nvPr/>
          </p:nvSpPr>
          <p:spPr bwMode="auto">
            <a:xfrm>
              <a:off x="4898" y="958"/>
              <a:ext cx="3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u</a:t>
              </a:r>
              <a:r>
                <a:rPr kumimoji="1" lang="en-US" altLang="zh-CN" b="1" i="1">
                  <a:latin typeface="Times New Roman" pitchFamily="18" charset="0"/>
                  <a:cs typeface="Times New Roman" pitchFamily="18" charset="0"/>
                </a:rPr>
                <a:t>'</a:t>
              </a:r>
              <a:endParaRPr kumimoji="1" lang="en-US" altLang="zh-CN" b="1" i="1">
                <a:latin typeface="Times New Roman" pitchFamily="18" charset="0"/>
              </a:endParaRPr>
            </a:p>
          </p:txBody>
        </p:sp>
        <p:sp>
          <p:nvSpPr>
            <p:cNvPr id="60" name="Text Box 62"/>
            <p:cNvSpPr txBox="1">
              <a:spLocks noChangeArrowheads="1"/>
            </p:cNvSpPr>
            <p:nvPr/>
          </p:nvSpPr>
          <p:spPr bwMode="auto">
            <a:xfrm>
              <a:off x="3742" y="981"/>
              <a:ext cx="3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</a:rPr>
                <a:t>h</a:t>
              </a:r>
            </a:p>
          </p:txBody>
        </p:sp>
      </p:grp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251520" y="6203127"/>
            <a:ext cx="144016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整理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后得：</a:t>
            </a:r>
          </a:p>
        </p:txBody>
      </p:sp>
      <p:graphicFrame>
        <p:nvGraphicFramePr>
          <p:cNvPr id="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39394"/>
              </p:ext>
            </p:extLst>
          </p:nvPr>
        </p:nvGraphicFramePr>
        <p:xfrm>
          <a:off x="2208822" y="6203127"/>
          <a:ext cx="504031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0" name="Equation" r:id="rId6" imgW="1498320" imgH="203040" progId="Equation.3">
                  <p:embed/>
                </p:oleObj>
              </mc:Choice>
              <mc:Fallback>
                <p:oleObj name="Equation" r:id="rId6" imgW="1498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822" y="6203127"/>
                        <a:ext cx="5040312" cy="5476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331622"/>
              </p:ext>
            </p:extLst>
          </p:nvPr>
        </p:nvGraphicFramePr>
        <p:xfrm>
          <a:off x="26307" y="2387991"/>
          <a:ext cx="41735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1" name="公式" r:id="rId8" imgW="1777229" imgH="203112" progId="Equation.3">
                  <p:embed/>
                </p:oleObj>
              </mc:Choice>
              <mc:Fallback>
                <p:oleObj name="公式" r:id="rId8" imgW="1777229" imgH="203112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7" y="2387991"/>
                        <a:ext cx="4173537" cy="425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107504" y="1653530"/>
            <a:ext cx="1946909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代入到下式中：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950731"/>
              </p:ext>
            </p:extLst>
          </p:nvPr>
        </p:nvGraphicFramePr>
        <p:xfrm>
          <a:off x="2158160" y="4268950"/>
          <a:ext cx="4508944" cy="1718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2" name="Equation" r:id="rId10" imgW="2298600" imgH="876240" progId="Equation.DSMT4">
                  <p:embed/>
                </p:oleObj>
              </mc:Choice>
              <mc:Fallback>
                <p:oleObj name="Equation" r:id="rId10" imgW="229860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58160" y="4268950"/>
                        <a:ext cx="4508944" cy="1718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444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63811" y="1196752"/>
            <a:ext cx="7824613" cy="3024336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由定义可知：物空间的</a:t>
            </a:r>
            <a:r>
              <a:rPr lang="zh-CN" altLang="en-US" sz="2200" kern="0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任一同心光束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必对应于像空间的</a:t>
            </a:r>
            <a:r>
              <a:rPr lang="zh-CN" altLang="en-US" sz="2200" kern="0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一共轭的同心光束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；物空间中的两点与像空间的两点共轭，则</a:t>
            </a:r>
            <a:r>
              <a:rPr lang="zh-CN" altLang="en-US" sz="2200" kern="0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两点的连线也共轭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；若物空间任意一点位于一直线上，则该点在像空间的共轭点必位于该直线的共轭线上。</a:t>
            </a:r>
            <a:endParaRPr lang="en-US" altLang="zh-CN" sz="22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上述定义只是理想光学系统的基本假设。在均匀透明介质中，</a:t>
            </a:r>
            <a:r>
              <a:rPr lang="zh-CN" altLang="en-US" sz="2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en-US" sz="22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平面反射镜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具有上述理想光学系统性质</a:t>
            </a:r>
            <a:r>
              <a:rPr lang="zh-CN" altLang="en-US" sz="2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</a:t>
            </a:r>
            <a:r>
              <a:rPr lang="zh-CN" altLang="en-US" sz="22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，任何实际的光学系统都不能绝对完善成像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9117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7188" y="1341239"/>
            <a:ext cx="3647128" cy="48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近轴区</a:t>
            </a:r>
            <a:r>
              <a:rPr kumimoji="1"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en-US" altLang="zh-CN" sz="2800" i="1" dirty="0" err="1">
                <a:solidFill>
                  <a:srgbClr val="000000"/>
                </a:solidFill>
                <a:latin typeface="Times New Roman" pitchFamily="18" charset="0"/>
              </a:rPr>
              <a:t>tgu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=u,  </a:t>
            </a:r>
            <a:r>
              <a:rPr kumimoji="1" lang="en-US" altLang="zh-CN" sz="2800" i="1" dirty="0" err="1" smtClean="0">
                <a:solidFill>
                  <a:srgbClr val="000000"/>
                </a:solidFill>
                <a:latin typeface="Times New Roman" pitchFamily="18" charset="0"/>
              </a:rPr>
              <a:t>tgu</a:t>
            </a:r>
            <a:r>
              <a:rPr kumimoji="1" lang="en-US" altLang="zh-CN" sz="2800" dirty="0">
                <a:solidFill>
                  <a:srgbClr val="000000"/>
                </a:solidFill>
                <a:latin typeface="Tahoma" pitchFamily="34" charset="0"/>
              </a:rPr>
              <a:t>’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=u</a:t>
            </a:r>
            <a:r>
              <a:rPr kumimoji="1" lang="en-US" altLang="zh-CN" sz="2800" dirty="0">
                <a:solidFill>
                  <a:srgbClr val="000000"/>
                </a:solidFill>
                <a:latin typeface="Tahoma" pitchFamily="34" charset="0"/>
              </a:rPr>
              <a:t>’</a:t>
            </a:r>
          </a:p>
        </p:txBody>
      </p:sp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713960"/>
              </p:ext>
            </p:extLst>
          </p:nvPr>
        </p:nvGraphicFramePr>
        <p:xfrm>
          <a:off x="467545" y="2593330"/>
          <a:ext cx="2563335" cy="571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3" name="公式" r:id="rId3" imgW="799753" imgH="203112" progId="Equation.3">
                  <p:embed/>
                </p:oleObj>
              </mc:Choice>
              <mc:Fallback>
                <p:oleObj name="公式" r:id="rId3" imgW="799753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5" y="2593330"/>
                        <a:ext cx="2563335" cy="57139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029831"/>
              </p:ext>
            </p:extLst>
          </p:nvPr>
        </p:nvGraphicFramePr>
        <p:xfrm>
          <a:off x="611561" y="3521224"/>
          <a:ext cx="2304255" cy="62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4" name="Equation" r:id="rId5" imgW="748975" imgH="203112" progId="Equation.3">
                  <p:embed/>
                </p:oleObj>
              </mc:Choice>
              <mc:Fallback>
                <p:oleObj name="Equation" r:id="rId5" imgW="748975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1" y="3521224"/>
                        <a:ext cx="2304255" cy="62496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 Box 3"/>
          <p:cNvSpPr txBox="1">
            <a:spLocks noChangeArrowheads="1"/>
          </p:cNvSpPr>
          <p:nvPr/>
        </p:nvSpPr>
        <p:spPr bwMode="auto">
          <a:xfrm>
            <a:off x="261938" y="4749800"/>
            <a:ext cx="4779962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相除后得到光组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′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之间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重要公式</a:t>
            </a:r>
          </a:p>
        </p:txBody>
      </p:sp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04185"/>
              </p:ext>
            </p:extLst>
          </p:nvPr>
        </p:nvGraphicFramePr>
        <p:xfrm>
          <a:off x="1547664" y="5271341"/>
          <a:ext cx="1718018" cy="1181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5" name="Equation" r:id="rId7" imgW="609600" imgH="419100" progId="Equation.DSMT4">
                  <p:embed/>
                </p:oleObj>
              </mc:Choice>
              <mc:Fallback>
                <p:oleObj name="Equation" r:id="rId7" imgW="6096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271341"/>
                        <a:ext cx="1718018" cy="1181996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2"/>
          <p:cNvSpPr txBox="1">
            <a:spLocks noChangeArrowheads="1"/>
          </p:cNvSpPr>
          <p:nvPr/>
        </p:nvSpPr>
        <p:spPr>
          <a:xfrm>
            <a:off x="4094365" y="5517232"/>
            <a:ext cx="4572933" cy="7920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此公式表明，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光学系统的</a:t>
            </a:r>
            <a:r>
              <a:rPr lang="zh-CN" altLang="en-US" sz="20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像方焦距</a:t>
            </a:r>
            <a:r>
              <a:rPr lang="zh-CN" altLang="en-US" sz="20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0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物方焦距之比</a:t>
            </a:r>
            <a:r>
              <a:rPr lang="zh-CN" altLang="en-US" sz="2000" u="sng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zh-CN" altLang="en-US" sz="20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相应</a:t>
            </a:r>
            <a:r>
              <a:rPr lang="zh-CN" altLang="en-US" sz="20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介质折射率之比。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635896" y="1324124"/>
            <a:ext cx="5365750" cy="3275012"/>
            <a:chOff x="3635896" y="1324124"/>
            <a:chExt cx="5365750" cy="3275012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3635896" y="1324124"/>
              <a:ext cx="5365750" cy="3275012"/>
              <a:chOff x="2177" y="436"/>
              <a:chExt cx="3379" cy="2063"/>
            </a:xfrm>
          </p:grpSpPr>
          <p:sp>
            <p:nvSpPr>
              <p:cNvPr id="6" name="Line 8"/>
              <p:cNvSpPr>
                <a:spLocks noChangeShapeType="1"/>
              </p:cNvSpPr>
              <p:nvPr/>
            </p:nvSpPr>
            <p:spPr bwMode="auto">
              <a:xfrm>
                <a:off x="3638" y="436"/>
                <a:ext cx="0" cy="15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Line 9"/>
              <p:cNvSpPr>
                <a:spLocks noChangeShapeType="1"/>
              </p:cNvSpPr>
              <p:nvPr/>
            </p:nvSpPr>
            <p:spPr bwMode="auto">
              <a:xfrm>
                <a:off x="4081" y="436"/>
                <a:ext cx="0" cy="155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Line 10"/>
              <p:cNvSpPr>
                <a:spLocks noChangeShapeType="1"/>
              </p:cNvSpPr>
              <p:nvPr/>
            </p:nvSpPr>
            <p:spPr bwMode="auto">
              <a:xfrm flipH="1">
                <a:off x="2177" y="1215"/>
                <a:ext cx="3378" cy="0"/>
              </a:xfrm>
              <a:prstGeom prst="line">
                <a:avLst/>
              </a:prstGeom>
              <a:noFill/>
              <a:ln w="28575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Freeform 11"/>
              <p:cNvSpPr>
                <a:spLocks/>
              </p:cNvSpPr>
              <p:nvPr/>
            </p:nvSpPr>
            <p:spPr bwMode="auto">
              <a:xfrm>
                <a:off x="3627" y="1205"/>
                <a:ext cx="23" cy="14"/>
              </a:xfrm>
              <a:custGeom>
                <a:avLst/>
                <a:gdLst>
                  <a:gd name="T0" fmla="*/ 0 w 138"/>
                  <a:gd name="T1" fmla="*/ 0 h 138"/>
                  <a:gd name="T2" fmla="*/ 0 w 138"/>
                  <a:gd name="T3" fmla="*/ 0 h 138"/>
                  <a:gd name="T4" fmla="*/ 0 w 138"/>
                  <a:gd name="T5" fmla="*/ 0 h 138"/>
                  <a:gd name="T6" fmla="*/ 0 w 138"/>
                  <a:gd name="T7" fmla="*/ 0 h 138"/>
                  <a:gd name="T8" fmla="*/ 0 w 138"/>
                  <a:gd name="T9" fmla="*/ 0 h 138"/>
                  <a:gd name="T10" fmla="*/ 0 w 138"/>
                  <a:gd name="T11" fmla="*/ 0 h 138"/>
                  <a:gd name="T12" fmla="*/ 0 w 138"/>
                  <a:gd name="T13" fmla="*/ 0 h 138"/>
                  <a:gd name="T14" fmla="*/ 0 w 138"/>
                  <a:gd name="T15" fmla="*/ 0 h 138"/>
                  <a:gd name="T16" fmla="*/ 0 w 138"/>
                  <a:gd name="T17" fmla="*/ 0 h 1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8"/>
                  <a:gd name="T28" fmla="*/ 0 h 138"/>
                  <a:gd name="T29" fmla="*/ 138 w 138"/>
                  <a:gd name="T30" fmla="*/ 138 h 13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8" h="138">
                    <a:moveTo>
                      <a:pt x="138" y="69"/>
                    </a:moveTo>
                    <a:lnTo>
                      <a:pt x="118" y="19"/>
                    </a:lnTo>
                    <a:lnTo>
                      <a:pt x="69" y="0"/>
                    </a:lnTo>
                    <a:lnTo>
                      <a:pt x="20" y="19"/>
                    </a:lnTo>
                    <a:lnTo>
                      <a:pt x="0" y="69"/>
                    </a:lnTo>
                    <a:lnTo>
                      <a:pt x="20" y="118"/>
                    </a:lnTo>
                    <a:lnTo>
                      <a:pt x="69" y="138"/>
                    </a:lnTo>
                    <a:lnTo>
                      <a:pt x="118" y="118"/>
                    </a:lnTo>
                    <a:lnTo>
                      <a:pt x="138" y="6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" name="Freeform 12"/>
              <p:cNvSpPr>
                <a:spLocks/>
              </p:cNvSpPr>
              <p:nvPr/>
            </p:nvSpPr>
            <p:spPr bwMode="auto">
              <a:xfrm>
                <a:off x="4069" y="1205"/>
                <a:ext cx="23" cy="14"/>
              </a:xfrm>
              <a:custGeom>
                <a:avLst/>
                <a:gdLst>
                  <a:gd name="T0" fmla="*/ 0 w 138"/>
                  <a:gd name="T1" fmla="*/ 0 h 138"/>
                  <a:gd name="T2" fmla="*/ 0 w 138"/>
                  <a:gd name="T3" fmla="*/ 0 h 138"/>
                  <a:gd name="T4" fmla="*/ 0 w 138"/>
                  <a:gd name="T5" fmla="*/ 0 h 138"/>
                  <a:gd name="T6" fmla="*/ 0 w 138"/>
                  <a:gd name="T7" fmla="*/ 0 h 138"/>
                  <a:gd name="T8" fmla="*/ 0 w 138"/>
                  <a:gd name="T9" fmla="*/ 0 h 138"/>
                  <a:gd name="T10" fmla="*/ 0 w 138"/>
                  <a:gd name="T11" fmla="*/ 0 h 138"/>
                  <a:gd name="T12" fmla="*/ 0 w 138"/>
                  <a:gd name="T13" fmla="*/ 0 h 138"/>
                  <a:gd name="T14" fmla="*/ 0 w 138"/>
                  <a:gd name="T15" fmla="*/ 0 h 138"/>
                  <a:gd name="T16" fmla="*/ 0 w 138"/>
                  <a:gd name="T17" fmla="*/ 0 h 1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8"/>
                  <a:gd name="T28" fmla="*/ 0 h 138"/>
                  <a:gd name="T29" fmla="*/ 138 w 138"/>
                  <a:gd name="T30" fmla="*/ 138 h 13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8" h="138">
                    <a:moveTo>
                      <a:pt x="138" y="69"/>
                    </a:moveTo>
                    <a:lnTo>
                      <a:pt x="118" y="19"/>
                    </a:lnTo>
                    <a:lnTo>
                      <a:pt x="69" y="0"/>
                    </a:lnTo>
                    <a:lnTo>
                      <a:pt x="20" y="19"/>
                    </a:lnTo>
                    <a:lnTo>
                      <a:pt x="0" y="69"/>
                    </a:lnTo>
                    <a:lnTo>
                      <a:pt x="20" y="118"/>
                    </a:lnTo>
                    <a:lnTo>
                      <a:pt x="69" y="138"/>
                    </a:lnTo>
                    <a:lnTo>
                      <a:pt x="118" y="118"/>
                    </a:lnTo>
                    <a:lnTo>
                      <a:pt x="138" y="6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Line 13"/>
              <p:cNvSpPr>
                <a:spLocks noChangeShapeType="1"/>
              </p:cNvSpPr>
              <p:nvPr/>
            </p:nvSpPr>
            <p:spPr bwMode="auto">
              <a:xfrm flipV="1">
                <a:off x="2580" y="737"/>
                <a:ext cx="1" cy="474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14"/>
              <p:cNvSpPr>
                <a:spLocks noChangeShapeType="1"/>
              </p:cNvSpPr>
              <p:nvPr/>
            </p:nvSpPr>
            <p:spPr bwMode="auto">
              <a:xfrm>
                <a:off x="2580" y="737"/>
                <a:ext cx="1058" cy="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15"/>
              <p:cNvSpPr>
                <a:spLocks noChangeShapeType="1"/>
              </p:cNvSpPr>
              <p:nvPr/>
            </p:nvSpPr>
            <p:spPr bwMode="auto">
              <a:xfrm>
                <a:off x="2580" y="737"/>
                <a:ext cx="1058" cy="9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6"/>
              <p:cNvSpPr>
                <a:spLocks noChangeShapeType="1"/>
              </p:cNvSpPr>
              <p:nvPr/>
            </p:nvSpPr>
            <p:spPr bwMode="auto">
              <a:xfrm>
                <a:off x="4081" y="1734"/>
                <a:ext cx="1160" cy="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>
                <a:off x="4081" y="737"/>
                <a:ext cx="1160" cy="9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8"/>
              <p:cNvSpPr>
                <a:spLocks noChangeShapeType="1"/>
              </p:cNvSpPr>
              <p:nvPr/>
            </p:nvSpPr>
            <p:spPr bwMode="auto">
              <a:xfrm>
                <a:off x="3638" y="737"/>
                <a:ext cx="443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 flipH="1">
                <a:off x="3638" y="1734"/>
                <a:ext cx="443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3085" y="1211"/>
                <a:ext cx="1" cy="9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4644" y="1215"/>
                <a:ext cx="0" cy="9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22"/>
              <p:cNvSpPr>
                <a:spLocks noChangeShapeType="1"/>
              </p:cNvSpPr>
              <p:nvPr/>
            </p:nvSpPr>
            <p:spPr bwMode="auto">
              <a:xfrm flipV="1">
                <a:off x="5241" y="1211"/>
                <a:ext cx="1" cy="523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23"/>
              <p:cNvSpPr>
                <a:spLocks noChangeShapeType="1"/>
              </p:cNvSpPr>
              <p:nvPr/>
            </p:nvSpPr>
            <p:spPr bwMode="auto">
              <a:xfrm>
                <a:off x="2580" y="2102"/>
                <a:ext cx="505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24"/>
              <p:cNvSpPr>
                <a:spLocks noChangeShapeType="1"/>
              </p:cNvSpPr>
              <p:nvPr/>
            </p:nvSpPr>
            <p:spPr bwMode="auto">
              <a:xfrm>
                <a:off x="4633" y="2102"/>
                <a:ext cx="60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25"/>
              <p:cNvSpPr>
                <a:spLocks noChangeShapeType="1"/>
              </p:cNvSpPr>
              <p:nvPr/>
            </p:nvSpPr>
            <p:spPr bwMode="auto">
              <a:xfrm>
                <a:off x="3085" y="2102"/>
                <a:ext cx="55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26"/>
              <p:cNvSpPr>
                <a:spLocks noChangeShapeType="1"/>
              </p:cNvSpPr>
              <p:nvPr/>
            </p:nvSpPr>
            <p:spPr bwMode="auto">
              <a:xfrm>
                <a:off x="4081" y="2102"/>
                <a:ext cx="55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Text Box 27"/>
              <p:cNvSpPr txBox="1">
                <a:spLocks noChangeArrowheads="1"/>
              </p:cNvSpPr>
              <p:nvPr/>
            </p:nvSpPr>
            <p:spPr bwMode="auto">
              <a:xfrm>
                <a:off x="2340" y="666"/>
                <a:ext cx="21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6" name="Text Box 28"/>
              <p:cNvSpPr txBox="1">
                <a:spLocks noChangeArrowheads="1"/>
              </p:cNvSpPr>
              <p:nvPr/>
            </p:nvSpPr>
            <p:spPr bwMode="auto">
              <a:xfrm>
                <a:off x="2393" y="1058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7" name="Text Box 29"/>
              <p:cNvSpPr txBox="1">
                <a:spLocks noChangeArrowheads="1"/>
              </p:cNvSpPr>
              <p:nvPr/>
            </p:nvSpPr>
            <p:spPr bwMode="auto">
              <a:xfrm>
                <a:off x="3841" y="1589"/>
                <a:ext cx="37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R</a:t>
                </a:r>
                <a:r>
                  <a:rPr kumimoji="1" lang="en-US" altLang="zh-CN" i="1">
                    <a:latin typeface="Tahoma" pitchFamily="34" charset="0"/>
                    <a:cs typeface="Times New Roman" pitchFamily="18" charset="0"/>
                  </a:rPr>
                  <a:t>'</a:t>
                </a:r>
                <a:endParaRPr kumimoji="1" lang="en-US" altLang="zh-CN" i="1">
                  <a:latin typeface="Tahoma" pitchFamily="34" charset="0"/>
                </a:endParaRPr>
              </a:p>
            </p:txBody>
          </p:sp>
          <p:sp>
            <p:nvSpPr>
              <p:cNvPr id="28" name="Text Box 30"/>
              <p:cNvSpPr txBox="1">
                <a:spLocks noChangeArrowheads="1"/>
              </p:cNvSpPr>
              <p:nvPr/>
            </p:nvSpPr>
            <p:spPr bwMode="auto">
              <a:xfrm>
                <a:off x="3626" y="1589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29" name="Text Box 31"/>
              <p:cNvSpPr txBox="1">
                <a:spLocks noChangeArrowheads="1"/>
              </p:cNvSpPr>
              <p:nvPr/>
            </p:nvSpPr>
            <p:spPr bwMode="auto">
              <a:xfrm>
                <a:off x="4036" y="1207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H</a:t>
                </a:r>
                <a:r>
                  <a:rPr kumimoji="1" lang="en-US" altLang="zh-CN" i="1">
                    <a:latin typeface="Tahoma" pitchFamily="34" charset="0"/>
                    <a:cs typeface="Times New Roman" pitchFamily="18" charset="0"/>
                  </a:rPr>
                  <a:t>'</a:t>
                </a:r>
                <a:endParaRPr kumimoji="1" lang="en-US" altLang="zh-CN" i="1">
                  <a:latin typeface="Tahoma" pitchFamily="34" charset="0"/>
                </a:endParaRPr>
              </a:p>
            </p:txBody>
          </p:sp>
          <p:sp>
            <p:nvSpPr>
              <p:cNvPr id="30" name="Text Box 32"/>
              <p:cNvSpPr txBox="1">
                <a:spLocks noChangeArrowheads="1"/>
              </p:cNvSpPr>
              <p:nvPr/>
            </p:nvSpPr>
            <p:spPr bwMode="auto">
              <a:xfrm>
                <a:off x="3651" y="1207"/>
                <a:ext cx="21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31" name="Text Box 33"/>
              <p:cNvSpPr txBox="1">
                <a:spLocks noChangeArrowheads="1"/>
              </p:cNvSpPr>
              <p:nvPr/>
            </p:nvSpPr>
            <p:spPr bwMode="auto">
              <a:xfrm>
                <a:off x="3413" y="562"/>
                <a:ext cx="26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32" name="Text Box 34"/>
              <p:cNvSpPr txBox="1">
                <a:spLocks noChangeArrowheads="1"/>
              </p:cNvSpPr>
              <p:nvPr/>
            </p:nvSpPr>
            <p:spPr bwMode="auto">
              <a:xfrm>
                <a:off x="4055" y="598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Q</a:t>
                </a:r>
                <a:r>
                  <a:rPr kumimoji="1" lang="en-US" altLang="zh-CN" i="1">
                    <a:latin typeface="Tahoma" pitchFamily="34" charset="0"/>
                    <a:cs typeface="Times New Roman" pitchFamily="18" charset="0"/>
                  </a:rPr>
                  <a:t>'</a:t>
                </a:r>
                <a:endParaRPr kumimoji="1" lang="en-US" altLang="zh-CN" i="1">
                  <a:latin typeface="Tahoma" pitchFamily="34" charset="0"/>
                </a:endParaRPr>
              </a:p>
            </p:txBody>
          </p:sp>
          <p:sp>
            <p:nvSpPr>
              <p:cNvPr id="33" name="Text Box 35"/>
              <p:cNvSpPr txBox="1">
                <a:spLocks noChangeArrowheads="1"/>
              </p:cNvSpPr>
              <p:nvPr/>
            </p:nvSpPr>
            <p:spPr bwMode="auto">
              <a:xfrm>
                <a:off x="5288" y="1624"/>
                <a:ext cx="2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B</a:t>
                </a:r>
                <a:r>
                  <a:rPr kumimoji="1" lang="en-US" altLang="zh-CN" i="1">
                    <a:latin typeface="Tahoma" pitchFamily="34" charset="0"/>
                    <a:cs typeface="Times New Roman" pitchFamily="18" charset="0"/>
                  </a:rPr>
                  <a:t>'</a:t>
                </a:r>
                <a:endParaRPr kumimoji="1" lang="en-US" altLang="zh-CN" i="1">
                  <a:latin typeface="Tahoma" pitchFamily="34" charset="0"/>
                </a:endParaRPr>
              </a:p>
            </p:txBody>
          </p:sp>
          <p:sp>
            <p:nvSpPr>
              <p:cNvPr id="34" name="Text Box 36"/>
              <p:cNvSpPr txBox="1">
                <a:spLocks noChangeArrowheads="1"/>
              </p:cNvSpPr>
              <p:nvPr/>
            </p:nvSpPr>
            <p:spPr bwMode="auto">
              <a:xfrm>
                <a:off x="3089" y="1020"/>
                <a:ext cx="2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35" name="Text Box 37"/>
              <p:cNvSpPr txBox="1">
                <a:spLocks noChangeArrowheads="1"/>
              </p:cNvSpPr>
              <p:nvPr/>
            </p:nvSpPr>
            <p:spPr bwMode="auto">
              <a:xfrm>
                <a:off x="4590" y="1020"/>
                <a:ext cx="3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F</a:t>
                </a:r>
                <a:r>
                  <a:rPr kumimoji="1" lang="en-US" altLang="zh-CN" i="1">
                    <a:latin typeface="Tahoma" pitchFamily="34" charset="0"/>
                    <a:cs typeface="Times New Roman" pitchFamily="18" charset="0"/>
                  </a:rPr>
                  <a:t>'</a:t>
                </a:r>
                <a:endParaRPr kumimoji="1" lang="en-US" altLang="zh-CN" i="1">
                  <a:latin typeface="Tahoma" pitchFamily="34" charset="0"/>
                </a:endParaRPr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5180" y="1020"/>
                <a:ext cx="3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A</a:t>
                </a:r>
                <a:r>
                  <a:rPr kumimoji="1" lang="en-US" altLang="zh-CN" i="1">
                    <a:latin typeface="Tahoma" pitchFamily="34" charset="0"/>
                    <a:cs typeface="Times New Roman" pitchFamily="18" charset="0"/>
                  </a:rPr>
                  <a:t>'</a:t>
                </a:r>
                <a:endParaRPr kumimoji="1" lang="en-US" altLang="zh-CN" i="1">
                  <a:latin typeface="Tahoma" pitchFamily="34" charset="0"/>
                </a:endParaRPr>
              </a:p>
            </p:txBody>
          </p:sp>
          <p:sp>
            <p:nvSpPr>
              <p:cNvPr id="37" name="Text Box 39"/>
              <p:cNvSpPr txBox="1">
                <a:spLocks noChangeArrowheads="1"/>
              </p:cNvSpPr>
              <p:nvPr/>
            </p:nvSpPr>
            <p:spPr bwMode="auto">
              <a:xfrm>
                <a:off x="2722" y="1841"/>
                <a:ext cx="3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pitchFamily="18" charset="0"/>
                  </a:rPr>
                  <a:t>-</a:t>
                </a:r>
                <a:r>
                  <a:rPr kumimoji="1" lang="en-US" altLang="zh-CN" sz="2400" b="1" i="1"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38" name="Text Box 40"/>
              <p:cNvSpPr txBox="1">
                <a:spLocks noChangeArrowheads="1"/>
              </p:cNvSpPr>
              <p:nvPr/>
            </p:nvSpPr>
            <p:spPr bwMode="auto">
              <a:xfrm>
                <a:off x="4863" y="1841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itchFamily="18" charset="0"/>
                  </a:rPr>
                  <a:t>x</a:t>
                </a:r>
                <a:r>
                  <a:rPr kumimoji="1" lang="en-US" altLang="zh-CN" sz="2400" i="1">
                    <a:latin typeface="Times New Roman" pitchFamily="18" charset="0"/>
                    <a:cs typeface="Times New Roman" pitchFamily="18" charset="0"/>
                  </a:rPr>
                  <a:t>'</a:t>
                </a:r>
                <a:endParaRPr kumimoji="1" lang="en-US" altLang="zh-CN" sz="2400" i="1">
                  <a:latin typeface="Times New Roman" pitchFamily="18" charset="0"/>
                </a:endParaRPr>
              </a:p>
            </p:txBody>
          </p:sp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4276" y="1849"/>
                <a:ext cx="3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itchFamily="18" charset="0"/>
                  </a:rPr>
                  <a:t>f </a:t>
                </a:r>
                <a:r>
                  <a:rPr kumimoji="1" lang="en-US" altLang="zh-CN" sz="2400" i="1">
                    <a:latin typeface="Times New Roman" pitchFamily="18" charset="0"/>
                    <a:cs typeface="Times New Roman" pitchFamily="18" charset="0"/>
                  </a:rPr>
                  <a:t>'</a:t>
                </a:r>
                <a:endParaRPr kumimoji="1" lang="en-US" altLang="zh-CN" sz="2400" i="1">
                  <a:latin typeface="Times New Roman" pitchFamily="18" charset="0"/>
                </a:endParaRPr>
              </a:p>
            </p:txBody>
          </p:sp>
          <p:sp>
            <p:nvSpPr>
              <p:cNvPr id="40" name="Text Box 42"/>
              <p:cNvSpPr txBox="1">
                <a:spLocks noChangeArrowheads="1"/>
              </p:cNvSpPr>
              <p:nvPr/>
            </p:nvSpPr>
            <p:spPr bwMode="auto">
              <a:xfrm>
                <a:off x="3249" y="1841"/>
                <a:ext cx="3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pitchFamily="18" charset="0"/>
                  </a:rPr>
                  <a:t>-</a:t>
                </a:r>
                <a:r>
                  <a:rPr kumimoji="1" lang="en-US" altLang="zh-CN" sz="2400" b="1" i="1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41" name="Text Box 43"/>
              <p:cNvSpPr txBox="1">
                <a:spLocks noChangeArrowheads="1"/>
              </p:cNvSpPr>
              <p:nvPr/>
            </p:nvSpPr>
            <p:spPr bwMode="auto">
              <a:xfrm>
                <a:off x="2393" y="880"/>
                <a:ext cx="32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42" name="Text Box 44"/>
              <p:cNvSpPr txBox="1">
                <a:spLocks noChangeArrowheads="1"/>
              </p:cNvSpPr>
              <p:nvPr/>
            </p:nvSpPr>
            <p:spPr bwMode="auto">
              <a:xfrm>
                <a:off x="5233" y="1377"/>
                <a:ext cx="3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-y</a:t>
                </a:r>
                <a:r>
                  <a:rPr kumimoji="1" lang="en-US" altLang="zh-CN" b="1" i="1">
                    <a:latin typeface="Times New Roman" pitchFamily="18" charset="0"/>
                    <a:cs typeface="Times New Roman" pitchFamily="18" charset="0"/>
                  </a:rPr>
                  <a:t>'</a:t>
                </a:r>
                <a:endParaRPr kumimoji="1" lang="en-US" altLang="zh-CN" b="1" i="1">
                  <a:latin typeface="Times New Roman" pitchFamily="18" charset="0"/>
                </a:endParaRPr>
              </a:p>
            </p:txBody>
          </p:sp>
          <p:sp>
            <p:nvSpPr>
              <p:cNvPr id="43" name="Freeform 45"/>
              <p:cNvSpPr>
                <a:spLocks/>
              </p:cNvSpPr>
              <p:nvPr/>
            </p:nvSpPr>
            <p:spPr bwMode="auto">
              <a:xfrm>
                <a:off x="2579" y="2411"/>
                <a:ext cx="1064" cy="1"/>
              </a:xfrm>
              <a:custGeom>
                <a:avLst/>
                <a:gdLst>
                  <a:gd name="T0" fmla="*/ 0 w 952"/>
                  <a:gd name="T1" fmla="*/ 0 h 1"/>
                  <a:gd name="T2" fmla="*/ 2590 w 952"/>
                  <a:gd name="T3" fmla="*/ 0 h 1"/>
                  <a:gd name="T4" fmla="*/ 0 60000 65536"/>
                  <a:gd name="T5" fmla="*/ 0 60000 65536"/>
                  <a:gd name="T6" fmla="*/ 0 w 952"/>
                  <a:gd name="T7" fmla="*/ 0 h 1"/>
                  <a:gd name="T8" fmla="*/ 952 w 95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52" h="1">
                    <a:moveTo>
                      <a:pt x="0" y="0"/>
                    </a:moveTo>
                    <a:lnTo>
                      <a:pt x="95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" name="Text Box 46"/>
              <p:cNvSpPr txBox="1">
                <a:spLocks noChangeArrowheads="1"/>
              </p:cNvSpPr>
              <p:nvPr/>
            </p:nvSpPr>
            <p:spPr bwMode="auto">
              <a:xfrm>
                <a:off x="2981" y="2172"/>
                <a:ext cx="32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pitchFamily="18" charset="0"/>
                  </a:rPr>
                  <a:t>-</a:t>
                </a:r>
                <a:r>
                  <a:rPr kumimoji="1" lang="en-US" altLang="zh-CN" sz="2400" b="1" i="1"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45" name="Text Box 47"/>
              <p:cNvSpPr txBox="1">
                <a:spLocks noChangeArrowheads="1"/>
              </p:cNvSpPr>
              <p:nvPr/>
            </p:nvSpPr>
            <p:spPr bwMode="auto">
              <a:xfrm>
                <a:off x="4536" y="2172"/>
                <a:ext cx="32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itchFamily="18" charset="0"/>
                  </a:rPr>
                  <a:t>l</a:t>
                </a:r>
                <a:r>
                  <a:rPr kumimoji="1" lang="en-US" altLang="zh-CN" sz="2400" i="1">
                    <a:latin typeface="Times New Roman" pitchFamily="18" charset="0"/>
                    <a:cs typeface="Times New Roman" pitchFamily="18" charset="0"/>
                  </a:rPr>
                  <a:t>'</a:t>
                </a:r>
                <a:endParaRPr kumimoji="1" lang="en-US" altLang="zh-CN" sz="2400" i="1">
                  <a:latin typeface="Times New Roman" pitchFamily="18" charset="0"/>
                </a:endParaRPr>
              </a:p>
            </p:txBody>
          </p:sp>
          <p:sp>
            <p:nvSpPr>
              <p:cNvPr id="46" name="Line 48"/>
              <p:cNvSpPr>
                <a:spLocks noChangeShapeType="1"/>
              </p:cNvSpPr>
              <p:nvPr/>
            </p:nvSpPr>
            <p:spPr bwMode="auto">
              <a:xfrm>
                <a:off x="3638" y="1972"/>
                <a:ext cx="0" cy="52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" name="Freeform 49"/>
              <p:cNvSpPr>
                <a:spLocks/>
              </p:cNvSpPr>
              <p:nvPr/>
            </p:nvSpPr>
            <p:spPr bwMode="auto">
              <a:xfrm>
                <a:off x="3055" y="1195"/>
                <a:ext cx="53" cy="36"/>
              </a:xfrm>
              <a:custGeom>
                <a:avLst/>
                <a:gdLst>
                  <a:gd name="T0" fmla="*/ 0 w 139"/>
                  <a:gd name="T1" fmla="*/ 0 h 138"/>
                  <a:gd name="T2" fmla="*/ 0 w 139"/>
                  <a:gd name="T3" fmla="*/ 0 h 138"/>
                  <a:gd name="T4" fmla="*/ 0 w 139"/>
                  <a:gd name="T5" fmla="*/ 0 h 138"/>
                  <a:gd name="T6" fmla="*/ 0 w 139"/>
                  <a:gd name="T7" fmla="*/ 0 h 138"/>
                  <a:gd name="T8" fmla="*/ 0 w 139"/>
                  <a:gd name="T9" fmla="*/ 0 h 138"/>
                  <a:gd name="T10" fmla="*/ 0 w 139"/>
                  <a:gd name="T11" fmla="*/ 0 h 138"/>
                  <a:gd name="T12" fmla="*/ 0 w 139"/>
                  <a:gd name="T13" fmla="*/ 0 h 138"/>
                  <a:gd name="T14" fmla="*/ 0 w 139"/>
                  <a:gd name="T15" fmla="*/ 0 h 138"/>
                  <a:gd name="T16" fmla="*/ 0 w 139"/>
                  <a:gd name="T17" fmla="*/ 0 h 1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9"/>
                  <a:gd name="T28" fmla="*/ 0 h 138"/>
                  <a:gd name="T29" fmla="*/ 139 w 139"/>
                  <a:gd name="T30" fmla="*/ 138 h 13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9" h="138">
                    <a:moveTo>
                      <a:pt x="139" y="69"/>
                    </a:moveTo>
                    <a:lnTo>
                      <a:pt x="118" y="19"/>
                    </a:lnTo>
                    <a:lnTo>
                      <a:pt x="69" y="0"/>
                    </a:lnTo>
                    <a:lnTo>
                      <a:pt x="19" y="19"/>
                    </a:lnTo>
                    <a:lnTo>
                      <a:pt x="0" y="69"/>
                    </a:lnTo>
                    <a:lnTo>
                      <a:pt x="19" y="118"/>
                    </a:lnTo>
                    <a:lnTo>
                      <a:pt x="69" y="138"/>
                    </a:lnTo>
                    <a:lnTo>
                      <a:pt x="118" y="118"/>
                    </a:lnTo>
                    <a:lnTo>
                      <a:pt x="139" y="69"/>
                    </a:lnTo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" name="Freeform 50"/>
              <p:cNvSpPr>
                <a:spLocks/>
              </p:cNvSpPr>
              <p:nvPr/>
            </p:nvSpPr>
            <p:spPr bwMode="auto">
              <a:xfrm>
                <a:off x="4609" y="1195"/>
                <a:ext cx="55" cy="36"/>
              </a:xfrm>
              <a:custGeom>
                <a:avLst/>
                <a:gdLst>
                  <a:gd name="T0" fmla="*/ 0 w 139"/>
                  <a:gd name="T1" fmla="*/ 0 h 138"/>
                  <a:gd name="T2" fmla="*/ 0 w 139"/>
                  <a:gd name="T3" fmla="*/ 0 h 138"/>
                  <a:gd name="T4" fmla="*/ 0 w 139"/>
                  <a:gd name="T5" fmla="*/ 0 h 138"/>
                  <a:gd name="T6" fmla="*/ 0 w 139"/>
                  <a:gd name="T7" fmla="*/ 0 h 138"/>
                  <a:gd name="T8" fmla="*/ 0 w 139"/>
                  <a:gd name="T9" fmla="*/ 0 h 138"/>
                  <a:gd name="T10" fmla="*/ 0 w 139"/>
                  <a:gd name="T11" fmla="*/ 0 h 138"/>
                  <a:gd name="T12" fmla="*/ 0 w 139"/>
                  <a:gd name="T13" fmla="*/ 0 h 138"/>
                  <a:gd name="T14" fmla="*/ 0 w 139"/>
                  <a:gd name="T15" fmla="*/ 0 h 138"/>
                  <a:gd name="T16" fmla="*/ 0 w 139"/>
                  <a:gd name="T17" fmla="*/ 0 h 1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9"/>
                  <a:gd name="T28" fmla="*/ 0 h 138"/>
                  <a:gd name="T29" fmla="*/ 139 w 139"/>
                  <a:gd name="T30" fmla="*/ 138 h 13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9" h="138">
                    <a:moveTo>
                      <a:pt x="139" y="69"/>
                    </a:moveTo>
                    <a:lnTo>
                      <a:pt x="118" y="19"/>
                    </a:lnTo>
                    <a:lnTo>
                      <a:pt x="69" y="0"/>
                    </a:lnTo>
                    <a:lnTo>
                      <a:pt x="19" y="19"/>
                    </a:lnTo>
                    <a:lnTo>
                      <a:pt x="0" y="69"/>
                    </a:lnTo>
                    <a:lnTo>
                      <a:pt x="19" y="118"/>
                    </a:lnTo>
                    <a:lnTo>
                      <a:pt x="69" y="138"/>
                    </a:lnTo>
                    <a:lnTo>
                      <a:pt x="118" y="118"/>
                    </a:lnTo>
                    <a:lnTo>
                      <a:pt x="139" y="69"/>
                    </a:lnTo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" name="Line 51"/>
              <p:cNvSpPr>
                <a:spLocks noChangeShapeType="1"/>
              </p:cNvSpPr>
              <p:nvPr/>
            </p:nvSpPr>
            <p:spPr bwMode="auto">
              <a:xfrm>
                <a:off x="4107" y="2411"/>
                <a:ext cx="1127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" name="Line 52"/>
              <p:cNvSpPr>
                <a:spLocks noChangeShapeType="1"/>
              </p:cNvSpPr>
              <p:nvPr/>
            </p:nvSpPr>
            <p:spPr bwMode="auto">
              <a:xfrm>
                <a:off x="5234" y="1712"/>
                <a:ext cx="2" cy="78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53"/>
              <p:cNvSpPr>
                <a:spLocks noChangeShapeType="1"/>
              </p:cNvSpPr>
              <p:nvPr/>
            </p:nvSpPr>
            <p:spPr bwMode="auto">
              <a:xfrm>
                <a:off x="4087" y="1959"/>
                <a:ext cx="8" cy="5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" name="Line 54"/>
              <p:cNvSpPr>
                <a:spLocks noChangeShapeType="1"/>
              </p:cNvSpPr>
              <p:nvPr/>
            </p:nvSpPr>
            <p:spPr bwMode="auto">
              <a:xfrm>
                <a:off x="2586" y="1215"/>
                <a:ext cx="2" cy="128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" name="Line 55"/>
              <p:cNvSpPr>
                <a:spLocks noChangeShapeType="1"/>
              </p:cNvSpPr>
              <p:nvPr/>
            </p:nvSpPr>
            <p:spPr bwMode="auto">
              <a:xfrm flipV="1">
                <a:off x="2585" y="913"/>
                <a:ext cx="1043" cy="294"/>
              </a:xfrm>
              <a:prstGeom prst="line">
                <a:avLst/>
              </a:prstGeom>
              <a:noFill/>
              <a:ln w="19050">
                <a:solidFill>
                  <a:srgbClr val="33CC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56"/>
              <p:cNvSpPr>
                <a:spLocks noChangeShapeType="1"/>
              </p:cNvSpPr>
              <p:nvPr/>
            </p:nvSpPr>
            <p:spPr bwMode="auto">
              <a:xfrm>
                <a:off x="3628" y="913"/>
                <a:ext cx="454" cy="0"/>
              </a:xfrm>
              <a:prstGeom prst="line">
                <a:avLst/>
              </a:prstGeom>
              <a:noFill/>
              <a:ln w="19050">
                <a:solidFill>
                  <a:srgbClr val="33CC33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57"/>
              <p:cNvSpPr>
                <a:spLocks noChangeShapeType="1"/>
              </p:cNvSpPr>
              <p:nvPr/>
            </p:nvSpPr>
            <p:spPr bwMode="auto">
              <a:xfrm>
                <a:off x="4082" y="913"/>
                <a:ext cx="1157" cy="294"/>
              </a:xfrm>
              <a:prstGeom prst="line">
                <a:avLst/>
              </a:prstGeom>
              <a:noFill/>
              <a:ln w="19050">
                <a:solidFill>
                  <a:srgbClr val="33CC33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Text Box 58"/>
              <p:cNvSpPr txBox="1">
                <a:spLocks noChangeArrowheads="1"/>
              </p:cNvSpPr>
              <p:nvPr/>
            </p:nvSpPr>
            <p:spPr bwMode="auto">
              <a:xfrm>
                <a:off x="3447" y="822"/>
                <a:ext cx="21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57" name="Text Box 59"/>
              <p:cNvSpPr txBox="1">
                <a:spLocks noChangeArrowheads="1"/>
              </p:cNvSpPr>
              <p:nvPr/>
            </p:nvSpPr>
            <p:spPr bwMode="auto">
              <a:xfrm>
                <a:off x="3833" y="822"/>
                <a:ext cx="33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M</a:t>
                </a:r>
                <a:r>
                  <a:rPr kumimoji="1" lang="en-US" altLang="zh-CN" i="1">
                    <a:latin typeface="Tahoma" pitchFamily="34" charset="0"/>
                    <a:cs typeface="Times New Roman" pitchFamily="18" charset="0"/>
                  </a:rPr>
                  <a:t>'</a:t>
                </a:r>
                <a:endParaRPr kumimoji="1" lang="en-US" altLang="zh-CN" i="1">
                  <a:latin typeface="Tahoma" pitchFamily="34" charset="0"/>
                </a:endParaRPr>
              </a:p>
            </p:txBody>
          </p:sp>
          <p:sp>
            <p:nvSpPr>
              <p:cNvPr id="58" name="Text Box 60"/>
              <p:cNvSpPr txBox="1">
                <a:spLocks noChangeArrowheads="1"/>
              </p:cNvSpPr>
              <p:nvPr/>
            </p:nvSpPr>
            <p:spPr bwMode="auto">
              <a:xfrm>
                <a:off x="2721" y="1168"/>
                <a:ext cx="32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 dirty="0">
                    <a:latin typeface="Times New Roman" pitchFamily="18" charset="0"/>
                  </a:rPr>
                  <a:t>-u</a:t>
                </a:r>
              </a:p>
            </p:txBody>
          </p:sp>
          <p:sp>
            <p:nvSpPr>
              <p:cNvPr id="59" name="Text Box 61"/>
              <p:cNvSpPr txBox="1">
                <a:spLocks noChangeArrowheads="1"/>
              </p:cNvSpPr>
              <p:nvPr/>
            </p:nvSpPr>
            <p:spPr bwMode="auto">
              <a:xfrm>
                <a:off x="4898" y="958"/>
                <a:ext cx="32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u</a:t>
                </a:r>
                <a:r>
                  <a:rPr kumimoji="1" lang="en-US" altLang="zh-CN" b="1" i="1">
                    <a:latin typeface="Times New Roman" pitchFamily="18" charset="0"/>
                    <a:cs typeface="Times New Roman" pitchFamily="18" charset="0"/>
                  </a:rPr>
                  <a:t>'</a:t>
                </a:r>
                <a:endParaRPr kumimoji="1" lang="en-US" altLang="zh-CN" b="1" i="1">
                  <a:latin typeface="Times New Roman" pitchFamily="18" charset="0"/>
                </a:endParaRPr>
              </a:p>
            </p:txBody>
          </p:sp>
          <p:sp>
            <p:nvSpPr>
              <p:cNvPr id="60" name="Text Box 62"/>
              <p:cNvSpPr txBox="1">
                <a:spLocks noChangeArrowheads="1"/>
              </p:cNvSpPr>
              <p:nvPr/>
            </p:nvSpPr>
            <p:spPr bwMode="auto">
              <a:xfrm>
                <a:off x="3742" y="981"/>
                <a:ext cx="32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8" tIns="45714" rIns="91428" bIns="4571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latin typeface="Times New Roman" pitchFamily="18" charset="0"/>
                  </a:rPr>
                  <a:t>h</a:t>
                </a:r>
              </a:p>
            </p:txBody>
          </p:sp>
        </p:grpSp>
        <p:sp>
          <p:nvSpPr>
            <p:cNvPr id="65" name="Text Box 60"/>
            <p:cNvSpPr txBox="1">
              <a:spLocks noChangeArrowheads="1"/>
            </p:cNvSpPr>
            <p:nvPr/>
          </p:nvSpPr>
          <p:spPr bwMode="auto">
            <a:xfrm>
              <a:off x="8028384" y="2486224"/>
              <a:ext cx="50973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 dirty="0">
                  <a:latin typeface="Times New Roman" pitchFamily="18" charset="0"/>
                </a:rPr>
                <a:t>-</a:t>
              </a:r>
              <a:r>
                <a:rPr kumimoji="1" lang="en-US" altLang="zh-CN" b="1" i="1" dirty="0" smtClean="0">
                  <a:latin typeface="Times New Roman" pitchFamily="18" charset="0"/>
                </a:rPr>
                <a:t>u′</a:t>
              </a:r>
              <a:endParaRPr kumimoji="1" lang="en-US" altLang="zh-CN" b="1" i="1" dirty="0">
                <a:latin typeface="Times New Roman" pitchFamily="18" charset="0"/>
              </a:endParaRPr>
            </a:p>
          </p:txBody>
        </p:sp>
        <p:sp>
          <p:nvSpPr>
            <p:cNvPr id="2" name="弧形 1"/>
            <p:cNvSpPr/>
            <p:nvPr/>
          </p:nvSpPr>
          <p:spPr>
            <a:xfrm>
              <a:off x="4676810" y="2434580"/>
              <a:ext cx="45719" cy="23495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弧形 67"/>
            <p:cNvSpPr/>
            <p:nvPr/>
          </p:nvSpPr>
          <p:spPr>
            <a:xfrm rot="16200000">
              <a:off x="8131615" y="2551253"/>
              <a:ext cx="209999" cy="9328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876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4" grpId="0"/>
      <p:bldP spid="6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55588" y="2852936"/>
            <a:ext cx="271966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牛顿公式可以写成：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11585" y="4349189"/>
            <a:ext cx="280766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高斯公式可以写成：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401763" y="1493838"/>
            <a:ext cx="4724400" cy="579437"/>
          </a:xfrm>
          <a:prstGeom prst="rect">
            <a:avLst/>
          </a:prstGeom>
          <a:solidFill>
            <a:srgbClr val="FFFF66">
              <a:alpha val="74000"/>
            </a:srgbClr>
          </a:solidFill>
          <a:ln>
            <a:noFill/>
          </a:ln>
        </p:spPr>
        <p:txBody>
          <a:bodyPr lIns="91428" tIns="45714" rIns="91428" bIns="4571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rgbClr val="FF3300"/>
                </a:solidFill>
                <a:latin typeface="Times New Roman" pitchFamily="18" charset="0"/>
              </a:rPr>
              <a:t>当 </a:t>
            </a:r>
            <a:r>
              <a:rPr kumimoji="1" lang="en-US" altLang="zh-CN" b="1" i="1" dirty="0">
                <a:solidFill>
                  <a:srgbClr val="FF3300"/>
                </a:solidFill>
                <a:latin typeface="Times New Roman" pitchFamily="18" charset="0"/>
              </a:rPr>
              <a:t>n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pitchFamily="18" charset="0"/>
              </a:rPr>
              <a:t> = </a:t>
            </a:r>
            <a:r>
              <a:rPr kumimoji="1" lang="en-US" altLang="zh-CN" b="1" i="1" dirty="0">
                <a:solidFill>
                  <a:srgbClr val="FF3300"/>
                </a:solidFill>
                <a:latin typeface="Times New Roman" pitchFamily="18" charset="0"/>
              </a:rPr>
              <a:t>n</a:t>
            </a:r>
            <a:r>
              <a:rPr kumimoji="1" lang="en-US" altLang="zh-CN" dirty="0">
                <a:solidFill>
                  <a:srgbClr val="FF3300"/>
                </a:solidFill>
                <a:latin typeface="Tahoma" pitchFamily="34" charset="0"/>
              </a:rPr>
              <a:t>’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kumimoji="1" lang="zh-CN" altLang="en-US" b="1" dirty="0">
                <a:solidFill>
                  <a:srgbClr val="FF3300"/>
                </a:solidFill>
                <a:latin typeface="Times New Roman" pitchFamily="18" charset="0"/>
              </a:rPr>
              <a:t>时，有：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pitchFamily="18" charset="0"/>
              </a:rPr>
              <a:t>- </a:t>
            </a:r>
            <a:r>
              <a:rPr kumimoji="1" lang="en-US" altLang="zh-CN" b="1" i="1" dirty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pitchFamily="18" charset="0"/>
              </a:rPr>
              <a:t> = </a:t>
            </a:r>
            <a:r>
              <a:rPr kumimoji="1" lang="en-US" altLang="zh-CN" b="1" i="1" dirty="0">
                <a:solidFill>
                  <a:srgbClr val="FF3300"/>
                </a:solidFill>
                <a:latin typeface="Times New Roman" pitchFamily="18" charset="0"/>
              </a:rPr>
              <a:t>f </a:t>
            </a:r>
            <a:r>
              <a:rPr kumimoji="1" lang="en-US" altLang="zh-CN" dirty="0">
                <a:solidFill>
                  <a:srgbClr val="FF3300"/>
                </a:solidFill>
                <a:latin typeface="Tahoma" pitchFamily="34" charset="0"/>
              </a:rPr>
              <a:t>’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142628"/>
              </p:ext>
            </p:extLst>
          </p:nvPr>
        </p:nvGraphicFramePr>
        <p:xfrm>
          <a:off x="3667187" y="2564904"/>
          <a:ext cx="3166865" cy="934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4" name="Equation" r:id="rId3" imgW="774364" imgH="228501" progId="Equation.DSMT4">
                  <p:embed/>
                </p:oleObj>
              </mc:Choice>
              <mc:Fallback>
                <p:oleObj name="Equation" r:id="rId3" imgW="774364" imgH="22850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87" y="2564904"/>
                        <a:ext cx="3166865" cy="934346"/>
                      </a:xfrm>
                      <a:prstGeom prst="rect">
                        <a:avLst/>
                      </a:prstGeom>
                      <a:solidFill>
                        <a:srgbClr val="66FFFF">
                          <a:alpha val="85000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627483"/>
              </p:ext>
            </p:extLst>
          </p:nvPr>
        </p:nvGraphicFramePr>
        <p:xfrm>
          <a:off x="3707904" y="3990879"/>
          <a:ext cx="2912703" cy="1335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5" name="Equation" r:id="rId5" imgW="685800" imgH="419100" progId="Equation.DSMT4">
                  <p:embed/>
                </p:oleObj>
              </mc:Choice>
              <mc:Fallback>
                <p:oleObj name="Equation" r:id="rId5" imgW="6858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990879"/>
                        <a:ext cx="2912703" cy="1335492"/>
                      </a:xfrm>
                      <a:prstGeom prst="rect">
                        <a:avLst/>
                      </a:prstGeom>
                      <a:solidFill>
                        <a:srgbClr val="66FFFF">
                          <a:alpha val="84000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486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5576" y="1124744"/>
            <a:ext cx="3960440" cy="43204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理想光学系统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的拉亥公式</a:t>
            </a: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110814" y="1788549"/>
            <a:ext cx="5886450" cy="480241"/>
            <a:chOff x="952" y="1026"/>
            <a:chExt cx="3708" cy="384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952" y="1026"/>
              <a:ext cx="1769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200" dirty="0">
                  <a:latin typeface="微软雅黑" pitchFamily="34" charset="-122"/>
                  <a:ea typeface="微软雅黑" pitchFamily="34" charset="-122"/>
                </a:rPr>
                <a:t>近轴光学的拉赫公式：</a:t>
              </a:r>
            </a:p>
          </p:txBody>
        </p:sp>
        <p:graphicFrame>
          <p:nvGraphicFramePr>
            <p:cNvPr id="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2009929"/>
                </p:ext>
              </p:extLst>
            </p:nvPr>
          </p:nvGraphicFramePr>
          <p:xfrm>
            <a:off x="3268" y="1033"/>
            <a:ext cx="1392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8" name="Equation" r:id="rId3" imgW="749160" imgH="203040" progId="Equation.3">
                    <p:embed/>
                  </p:oleObj>
                </mc:Choice>
                <mc:Fallback>
                  <p:oleObj name="Equation" r:id="rId3" imgW="7491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8" y="1033"/>
                          <a:ext cx="1392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10814" y="2451773"/>
            <a:ext cx="6883400" cy="76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理想光组对宽光束也能成完善像，因此不用</a:t>
            </a:r>
            <a:r>
              <a:rPr kumimoji="1" lang="zh-CN" altLang="en-US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将 </a:t>
            </a:r>
            <a:r>
              <a:rPr kumimoji="1" lang="en-US" altLang="zh-CN" sz="22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tgu</a:t>
            </a:r>
            <a:r>
              <a:rPr kumimoji="1" lang="en-US" altLang="zh-CN" sz="2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kumimoji="1" lang="en-US" altLang="zh-CN" sz="22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tgu</a:t>
            </a:r>
            <a:r>
              <a:rPr kumimoji="1"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’</a:t>
            </a:r>
            <a:r>
              <a:rPr kumimoji="1" lang="en-US" altLang="zh-CN" sz="22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换成</a:t>
            </a:r>
            <a:r>
              <a:rPr kumimoji="1" lang="zh-CN" altLang="en-US" sz="22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2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kumimoji="1"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u’</a:t>
            </a:r>
            <a:r>
              <a:rPr kumimoji="1"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1835696" y="3685512"/>
            <a:ext cx="4608512" cy="679593"/>
            <a:chOff x="1179" y="2170"/>
            <a:chExt cx="3014" cy="381"/>
          </a:xfrm>
        </p:grpSpPr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179" y="2228"/>
              <a:ext cx="63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200" dirty="0">
                  <a:latin typeface="微软雅黑" pitchFamily="34" charset="-122"/>
                  <a:ea typeface="微软雅黑" pitchFamily="34" charset="-122"/>
                </a:rPr>
                <a:t>即：</a:t>
              </a:r>
            </a:p>
          </p:txBody>
        </p:sp>
        <p:graphicFrame>
          <p:nvGraphicFramePr>
            <p:cNvPr id="1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453226"/>
                </p:ext>
              </p:extLst>
            </p:nvPr>
          </p:nvGraphicFramePr>
          <p:xfrm>
            <a:off x="2356" y="2170"/>
            <a:ext cx="1837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9" name="Equation" r:id="rId5" imgW="977760" imgH="203040" progId="Equation.3">
                    <p:embed/>
                  </p:oleObj>
                </mc:Choice>
                <mc:Fallback>
                  <p:oleObj name="Equation" r:id="rId5" imgW="9777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6" y="2170"/>
                          <a:ext cx="1837" cy="381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129556" y="4725144"/>
            <a:ext cx="6567487" cy="76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</a:rPr>
              <a:t>因此，近轴光学中的拉赫公式是理想光组拉赫公式在 </a:t>
            </a:r>
            <a:r>
              <a:rPr kumimoji="1" lang="en-US" altLang="zh-CN" sz="2200" b="1" i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 </a:t>
            </a:r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kumimoji="1"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200" b="1" i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u’</a:t>
            </a:r>
            <a:r>
              <a:rPr kumimoji="1" lang="en-US" altLang="zh-CN" sz="2200" i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</a:rPr>
              <a:t>很小时的情况。</a:t>
            </a:r>
          </a:p>
        </p:txBody>
      </p:sp>
    </p:spTree>
    <p:extLst>
      <p:ext uri="{BB962C8B-B14F-4D97-AF65-F5344CB8AC3E}">
        <p14:creationId xmlns:p14="http://schemas.microsoft.com/office/powerpoint/2010/main" val="401187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57982" y="260648"/>
            <a:ext cx="5862290" cy="5095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lang="zh-CN" altLang="en-US" sz="3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理想光学系统的放大率</a:t>
            </a:r>
            <a:endParaRPr lang="zh-CN" altLang="en-US" sz="3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 bwMode="auto">
          <a:xfrm>
            <a:off x="827584" y="1138808"/>
            <a:ext cx="2528590" cy="48999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2.3.1 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放大率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1400" kern="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kern="0" dirty="0" smtClean="0">
              <a:latin typeface="Times New Roman" pitchFamily="18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kern="0" dirty="0" smtClean="0">
              <a:latin typeface="Times New Roman" pitchFamily="18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kern="0" dirty="0">
              <a:latin typeface="Times New Roman" pitchFamily="18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kern="0" dirty="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4422" y="1757532"/>
            <a:ext cx="2781506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垂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轴（横向）放大率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411326"/>
              </p:ext>
            </p:extLst>
          </p:nvPr>
        </p:nvGraphicFramePr>
        <p:xfrm>
          <a:off x="4427984" y="1138808"/>
          <a:ext cx="234156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6" name="公式" r:id="rId3" imgW="457200" imgH="419100" progId="Equation.3">
                  <p:embed/>
                </p:oleObj>
              </mc:Choice>
              <mc:Fallback>
                <p:oleObj name="公式" r:id="rId3" imgW="4572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138808"/>
                        <a:ext cx="2341563" cy="10731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6309" y="2416175"/>
            <a:ext cx="235860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第一种表达方式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9" name="矩形 8"/>
          <p:cNvSpPr/>
          <p:nvPr/>
        </p:nvSpPr>
        <p:spPr>
          <a:xfrm>
            <a:off x="2632427" y="242759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kern="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zh-CN" altLang="en-US" sz="2000" kern="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焦点</a:t>
            </a:r>
            <a:r>
              <a:rPr lang="zh-CN" altLang="en-US" sz="2000" kern="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为原点</a:t>
            </a:r>
            <a:endParaRPr lang="zh-CN" altLang="en-US" sz="2000" dirty="0">
              <a:solidFill>
                <a:srgbClr val="0066FF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891971"/>
              </p:ext>
            </p:extLst>
          </p:nvPr>
        </p:nvGraphicFramePr>
        <p:xfrm>
          <a:off x="168413" y="4527593"/>
          <a:ext cx="4648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7" name="公式" r:id="rId5" imgW="1270000" imgH="419100" progId="Equation.3">
                  <p:embed/>
                </p:oleObj>
              </mc:Choice>
              <mc:Fallback>
                <p:oleObj name="公式" r:id="rId5" imgW="1270000" imgH="4191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13" y="4527593"/>
                        <a:ext cx="4648200" cy="10287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58958" y="5885726"/>
            <a:ext cx="7552539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光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组焦距一定时，物在距焦点距离不同时，垂轴放大率也不同。</a:t>
            </a:r>
          </a:p>
        </p:txBody>
      </p: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4409402" y="2416175"/>
            <a:ext cx="4735216" cy="2643187"/>
            <a:chOff x="1383" y="401"/>
            <a:chExt cx="3635" cy="2256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919" y="401"/>
              <a:ext cx="0" cy="16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3384" y="401"/>
              <a:ext cx="1" cy="16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383" y="1253"/>
              <a:ext cx="3551" cy="0"/>
            </a:xfrm>
            <a:prstGeom prst="line">
              <a:avLst/>
            </a:prstGeom>
            <a:noFill/>
            <a:ln w="2857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907" y="1242"/>
              <a:ext cx="24" cy="15"/>
            </a:xfrm>
            <a:custGeom>
              <a:avLst/>
              <a:gdLst>
                <a:gd name="T0" fmla="*/ 0 w 138"/>
                <a:gd name="T1" fmla="*/ 0 h 138"/>
                <a:gd name="T2" fmla="*/ 0 w 138"/>
                <a:gd name="T3" fmla="*/ 0 h 138"/>
                <a:gd name="T4" fmla="*/ 0 w 138"/>
                <a:gd name="T5" fmla="*/ 0 h 138"/>
                <a:gd name="T6" fmla="*/ 0 w 138"/>
                <a:gd name="T7" fmla="*/ 0 h 138"/>
                <a:gd name="T8" fmla="*/ 0 w 138"/>
                <a:gd name="T9" fmla="*/ 0 h 138"/>
                <a:gd name="T10" fmla="*/ 0 w 138"/>
                <a:gd name="T11" fmla="*/ 0 h 138"/>
                <a:gd name="T12" fmla="*/ 0 w 138"/>
                <a:gd name="T13" fmla="*/ 0 h 138"/>
                <a:gd name="T14" fmla="*/ 0 w 138"/>
                <a:gd name="T15" fmla="*/ 0 h 138"/>
                <a:gd name="T16" fmla="*/ 0 w 138"/>
                <a:gd name="T17" fmla="*/ 0 h 1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8"/>
                <a:gd name="T28" fmla="*/ 0 h 138"/>
                <a:gd name="T29" fmla="*/ 138 w 138"/>
                <a:gd name="T30" fmla="*/ 138 h 1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8" h="138">
                  <a:moveTo>
                    <a:pt x="138" y="69"/>
                  </a:moveTo>
                  <a:lnTo>
                    <a:pt x="118" y="19"/>
                  </a:lnTo>
                  <a:lnTo>
                    <a:pt x="69" y="0"/>
                  </a:lnTo>
                  <a:lnTo>
                    <a:pt x="20" y="19"/>
                  </a:lnTo>
                  <a:lnTo>
                    <a:pt x="0" y="69"/>
                  </a:lnTo>
                  <a:lnTo>
                    <a:pt x="20" y="118"/>
                  </a:lnTo>
                  <a:lnTo>
                    <a:pt x="69" y="138"/>
                  </a:lnTo>
                  <a:lnTo>
                    <a:pt x="118" y="118"/>
                  </a:lnTo>
                  <a:lnTo>
                    <a:pt x="138" y="69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3372" y="1242"/>
              <a:ext cx="24" cy="15"/>
            </a:xfrm>
            <a:custGeom>
              <a:avLst/>
              <a:gdLst>
                <a:gd name="T0" fmla="*/ 0 w 138"/>
                <a:gd name="T1" fmla="*/ 0 h 138"/>
                <a:gd name="T2" fmla="*/ 0 w 138"/>
                <a:gd name="T3" fmla="*/ 0 h 138"/>
                <a:gd name="T4" fmla="*/ 0 w 138"/>
                <a:gd name="T5" fmla="*/ 0 h 138"/>
                <a:gd name="T6" fmla="*/ 0 w 138"/>
                <a:gd name="T7" fmla="*/ 0 h 138"/>
                <a:gd name="T8" fmla="*/ 0 w 138"/>
                <a:gd name="T9" fmla="*/ 0 h 138"/>
                <a:gd name="T10" fmla="*/ 0 w 138"/>
                <a:gd name="T11" fmla="*/ 0 h 138"/>
                <a:gd name="T12" fmla="*/ 0 w 138"/>
                <a:gd name="T13" fmla="*/ 0 h 138"/>
                <a:gd name="T14" fmla="*/ 0 w 138"/>
                <a:gd name="T15" fmla="*/ 0 h 138"/>
                <a:gd name="T16" fmla="*/ 0 w 138"/>
                <a:gd name="T17" fmla="*/ 0 h 1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8"/>
                <a:gd name="T28" fmla="*/ 0 h 138"/>
                <a:gd name="T29" fmla="*/ 138 w 138"/>
                <a:gd name="T30" fmla="*/ 138 h 1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8" h="138">
                  <a:moveTo>
                    <a:pt x="138" y="69"/>
                  </a:moveTo>
                  <a:lnTo>
                    <a:pt x="118" y="19"/>
                  </a:lnTo>
                  <a:lnTo>
                    <a:pt x="69" y="0"/>
                  </a:lnTo>
                  <a:lnTo>
                    <a:pt x="20" y="19"/>
                  </a:lnTo>
                  <a:lnTo>
                    <a:pt x="0" y="69"/>
                  </a:lnTo>
                  <a:lnTo>
                    <a:pt x="20" y="118"/>
                  </a:lnTo>
                  <a:lnTo>
                    <a:pt x="69" y="138"/>
                  </a:lnTo>
                  <a:lnTo>
                    <a:pt x="118" y="118"/>
                  </a:lnTo>
                  <a:lnTo>
                    <a:pt x="138" y="69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1807" y="730"/>
              <a:ext cx="1" cy="519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807" y="730"/>
              <a:ext cx="1112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1807" y="730"/>
              <a:ext cx="1112" cy="10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3384" y="1820"/>
              <a:ext cx="1220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3384" y="730"/>
              <a:ext cx="1220" cy="10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2919" y="730"/>
              <a:ext cx="465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H="1">
              <a:off x="2919" y="1820"/>
              <a:ext cx="465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2338" y="1249"/>
              <a:ext cx="1" cy="1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3976" y="1253"/>
              <a:ext cx="0" cy="10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V="1">
              <a:off x="4604" y="1249"/>
              <a:ext cx="1" cy="571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1807" y="2223"/>
              <a:ext cx="53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3965" y="2223"/>
              <a:ext cx="63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2338" y="2223"/>
              <a:ext cx="58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3384" y="2223"/>
              <a:ext cx="58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1554" y="654"/>
              <a:ext cx="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1563" y="1219"/>
              <a:ext cx="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i="1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3131" y="1662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i="1" dirty="0">
                  <a:latin typeface="Times New Roman" pitchFamily="18" charset="0"/>
                </a:rPr>
                <a:t>R</a:t>
              </a:r>
              <a:r>
                <a:rPr kumimoji="1" lang="en-US" altLang="zh-CN" sz="1800" i="1" dirty="0">
                  <a:latin typeface="Tahoma" pitchFamily="34" charset="0"/>
                  <a:cs typeface="Times New Roman" pitchFamily="18" charset="0"/>
                </a:rPr>
                <a:t>'</a:t>
              </a:r>
              <a:endParaRPr kumimoji="1" lang="en-US" altLang="zh-CN" sz="1800" i="1" dirty="0">
                <a:latin typeface="Tahoma" pitchFamily="34" charset="0"/>
              </a:endParaRP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2906" y="1662"/>
              <a:ext cx="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356" y="958"/>
              <a:ext cx="3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i="1" dirty="0">
                  <a:latin typeface="Times New Roman" pitchFamily="18" charset="0"/>
                </a:rPr>
                <a:t>H</a:t>
              </a:r>
              <a:r>
                <a:rPr kumimoji="1" lang="en-US" altLang="zh-CN" sz="1800" i="1" dirty="0">
                  <a:latin typeface="Tahoma" pitchFamily="34" charset="0"/>
                  <a:cs typeface="Times New Roman" pitchFamily="18" charset="0"/>
                </a:rPr>
                <a:t>'</a:t>
              </a:r>
              <a:endParaRPr kumimoji="1" lang="en-US" altLang="zh-CN" sz="1800" i="1" dirty="0">
                <a:latin typeface="Tahoma" pitchFamily="34" charset="0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2906" y="958"/>
              <a:ext cx="2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i="1" dirty="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2682" y="466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i="1" dirty="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358" y="466"/>
              <a:ext cx="3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i="1" dirty="0">
                  <a:latin typeface="Times New Roman" pitchFamily="18" charset="0"/>
                </a:rPr>
                <a:t>Q</a:t>
              </a:r>
              <a:r>
                <a:rPr kumimoji="1" lang="en-US" altLang="zh-CN" sz="1800" i="1" dirty="0">
                  <a:latin typeface="Tahoma" pitchFamily="34" charset="0"/>
                  <a:cs typeface="Times New Roman" pitchFamily="18" charset="0"/>
                </a:rPr>
                <a:t>'</a:t>
              </a:r>
              <a:endParaRPr kumimoji="1" lang="en-US" altLang="zh-CN" sz="1800" i="1" dirty="0">
                <a:latin typeface="Tahoma" pitchFamily="34" charset="0"/>
              </a:endParaRP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4654" y="1700"/>
              <a:ext cx="36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28" tIns="45714" rIns="91428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i="1" dirty="0">
                  <a:latin typeface="Times New Roman" pitchFamily="18" charset="0"/>
                </a:rPr>
                <a:t>B</a:t>
              </a:r>
              <a:r>
                <a:rPr kumimoji="1" lang="en-US" altLang="zh-CN" sz="1800" i="1" dirty="0">
                  <a:latin typeface="Tahoma" pitchFamily="34" charset="0"/>
                  <a:cs typeface="Times New Roman" pitchFamily="18" charset="0"/>
                </a:rPr>
                <a:t>'</a:t>
              </a:r>
              <a:endParaRPr kumimoji="1" lang="en-US" altLang="zh-CN" sz="1800" i="1" dirty="0">
                <a:latin typeface="Tahoma" pitchFamily="34" charset="0"/>
              </a:endParaRPr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2342" y="1020"/>
              <a:ext cx="22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3920" y="958"/>
              <a:ext cx="3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i="1" dirty="0">
                  <a:latin typeface="Times New Roman" pitchFamily="18" charset="0"/>
                </a:rPr>
                <a:t>F</a:t>
              </a:r>
              <a:r>
                <a:rPr kumimoji="1" lang="en-US" altLang="zh-CN" sz="1800" i="1" dirty="0">
                  <a:latin typeface="Tahoma" pitchFamily="34" charset="0"/>
                  <a:cs typeface="Times New Roman" pitchFamily="18" charset="0"/>
                </a:rPr>
                <a:t>'</a:t>
              </a:r>
              <a:endParaRPr kumimoji="1" lang="en-US" altLang="zh-CN" sz="1800" i="1" dirty="0">
                <a:latin typeface="Tahoma" pitchFamily="34" charset="0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4540" y="958"/>
              <a:ext cx="3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i="1">
                  <a:latin typeface="Times New Roman" pitchFamily="18" charset="0"/>
                </a:rPr>
                <a:t>A</a:t>
              </a:r>
              <a:r>
                <a:rPr kumimoji="1" lang="en-US" altLang="zh-CN" sz="1800" i="1">
                  <a:latin typeface="Tahoma" pitchFamily="34" charset="0"/>
                  <a:cs typeface="Times New Roman" pitchFamily="18" charset="0"/>
                </a:rPr>
                <a:t>'</a:t>
              </a:r>
              <a:endParaRPr kumimoji="1" lang="en-US" altLang="zh-CN" sz="1800" i="1">
                <a:latin typeface="Tahoma" pitchFamily="34" charset="0"/>
              </a:endParaRPr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1956" y="1880"/>
              <a:ext cx="3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 dirty="0">
                  <a:latin typeface="Times New Roman" pitchFamily="18" charset="0"/>
                </a:rPr>
                <a:t>-</a:t>
              </a:r>
              <a:r>
                <a:rPr kumimoji="1" lang="en-US" altLang="zh-CN" sz="2400" b="1" i="1" dirty="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5" name="Text Box 41"/>
            <p:cNvSpPr txBox="1">
              <a:spLocks noChangeArrowheads="1"/>
            </p:cNvSpPr>
            <p:nvPr/>
          </p:nvSpPr>
          <p:spPr bwMode="auto">
            <a:xfrm>
              <a:off x="4204" y="1880"/>
              <a:ext cx="3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latin typeface="Times New Roman" pitchFamily="18" charset="0"/>
                </a:rPr>
                <a:t>x</a:t>
              </a:r>
              <a:r>
                <a:rPr kumimoji="1" lang="en-US" altLang="zh-CN" sz="2400" i="1">
                  <a:latin typeface="Times New Roman" pitchFamily="18" charset="0"/>
                  <a:cs typeface="Times New Roman" pitchFamily="18" charset="0"/>
                </a:rPr>
                <a:t>'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sp>
          <p:nvSpPr>
            <p:cNvPr id="46" name="Text Box 42"/>
            <p:cNvSpPr txBox="1">
              <a:spLocks noChangeArrowheads="1"/>
            </p:cNvSpPr>
            <p:nvPr/>
          </p:nvSpPr>
          <p:spPr bwMode="auto">
            <a:xfrm>
              <a:off x="3591" y="1880"/>
              <a:ext cx="3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 dirty="0">
                  <a:latin typeface="Times New Roman" pitchFamily="18" charset="0"/>
                </a:rPr>
                <a:t>f </a:t>
              </a:r>
              <a:r>
                <a:rPr kumimoji="1" lang="en-US" altLang="zh-CN" sz="2400" i="1" dirty="0">
                  <a:latin typeface="Times New Roman" pitchFamily="18" charset="0"/>
                  <a:cs typeface="Times New Roman" pitchFamily="18" charset="0"/>
                </a:rPr>
                <a:t>'</a:t>
              </a:r>
              <a:endParaRPr kumimoji="1" lang="en-US" altLang="zh-CN" sz="2400" i="1" dirty="0">
                <a:latin typeface="Times New Roman" pitchFamily="18" charset="0"/>
              </a:endParaRPr>
            </a:p>
          </p:txBody>
        </p: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2511" y="1880"/>
              <a:ext cx="3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latin typeface="Times New Roman" pitchFamily="18" charset="0"/>
                </a:rPr>
                <a:t>-</a:t>
              </a:r>
              <a:r>
                <a:rPr kumimoji="1" lang="en-US" altLang="zh-CN" sz="2400" b="1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8" name="Text Box 44"/>
            <p:cNvSpPr txBox="1">
              <a:spLocks noChangeArrowheads="1"/>
            </p:cNvSpPr>
            <p:nvPr/>
          </p:nvSpPr>
          <p:spPr bwMode="auto">
            <a:xfrm>
              <a:off x="1610" y="887"/>
              <a:ext cx="3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i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9" name="Text Box 45"/>
            <p:cNvSpPr txBox="1">
              <a:spLocks noChangeArrowheads="1"/>
            </p:cNvSpPr>
            <p:nvPr/>
          </p:nvSpPr>
          <p:spPr bwMode="auto">
            <a:xfrm>
              <a:off x="4598" y="1430"/>
              <a:ext cx="3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 i="1">
                  <a:latin typeface="Times New Roman" pitchFamily="18" charset="0"/>
                </a:rPr>
                <a:t>-y</a:t>
              </a:r>
              <a:r>
                <a:rPr kumimoji="1" lang="en-US" altLang="zh-CN" sz="1800" b="1" i="1">
                  <a:latin typeface="Times New Roman" pitchFamily="18" charset="0"/>
                  <a:cs typeface="Times New Roman" pitchFamily="18" charset="0"/>
                </a:rPr>
                <a:t>'</a:t>
              </a:r>
              <a:endParaRPr kumimoji="1" lang="en-US" altLang="zh-CN" sz="1800" b="1" i="1">
                <a:latin typeface="Times New Roman" pitchFamily="18" charset="0"/>
              </a:endParaRPr>
            </a:p>
          </p:txBody>
        </p:sp>
        <p:sp>
          <p:nvSpPr>
            <p:cNvPr id="50" name="Freeform 46"/>
            <p:cNvSpPr>
              <a:spLocks/>
            </p:cNvSpPr>
            <p:nvPr/>
          </p:nvSpPr>
          <p:spPr bwMode="auto">
            <a:xfrm>
              <a:off x="1806" y="2561"/>
              <a:ext cx="1118" cy="1"/>
            </a:xfrm>
            <a:custGeom>
              <a:avLst/>
              <a:gdLst>
                <a:gd name="T0" fmla="*/ 0 w 952"/>
                <a:gd name="T1" fmla="*/ 0 h 1"/>
                <a:gd name="T2" fmla="*/ 428041 w 952"/>
                <a:gd name="T3" fmla="*/ 0 h 1"/>
                <a:gd name="T4" fmla="*/ 0 60000 65536"/>
                <a:gd name="T5" fmla="*/ 0 60000 65536"/>
                <a:gd name="T6" fmla="*/ 0 w 952"/>
                <a:gd name="T7" fmla="*/ 0 h 1"/>
                <a:gd name="T8" fmla="*/ 952 w 95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52" h="1">
                  <a:moveTo>
                    <a:pt x="0" y="0"/>
                  </a:moveTo>
                  <a:lnTo>
                    <a:pt x="95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Text Box 47"/>
            <p:cNvSpPr txBox="1">
              <a:spLocks noChangeArrowheads="1"/>
            </p:cNvSpPr>
            <p:nvPr/>
          </p:nvSpPr>
          <p:spPr bwMode="auto">
            <a:xfrm>
              <a:off x="2228" y="2249"/>
              <a:ext cx="3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latin typeface="Times New Roman" pitchFamily="18" charset="0"/>
                </a:rPr>
                <a:t>-</a:t>
              </a:r>
              <a:r>
                <a:rPr kumimoji="1" lang="en-US" altLang="zh-CN" sz="2400" b="1" i="1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52" name="Text Box 48"/>
            <p:cNvSpPr txBox="1">
              <a:spLocks noChangeArrowheads="1"/>
            </p:cNvSpPr>
            <p:nvPr/>
          </p:nvSpPr>
          <p:spPr bwMode="auto">
            <a:xfrm>
              <a:off x="3863" y="2249"/>
              <a:ext cx="3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latin typeface="Times New Roman" pitchFamily="18" charset="0"/>
                </a:rPr>
                <a:t>l</a:t>
              </a:r>
              <a:r>
                <a:rPr kumimoji="1" lang="en-US" altLang="zh-CN" sz="2400" i="1">
                  <a:latin typeface="Times New Roman" pitchFamily="18" charset="0"/>
                  <a:cs typeface="Times New Roman" pitchFamily="18" charset="0"/>
                </a:rPr>
                <a:t>'</a:t>
              </a:r>
              <a:endParaRPr kumimoji="1" lang="en-US" altLang="zh-CN" sz="2400" i="1">
                <a:latin typeface="Times New Roman" pitchFamily="18" charset="0"/>
              </a:endParaRP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2919" y="2081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Freeform 50"/>
            <p:cNvSpPr>
              <a:spLocks/>
            </p:cNvSpPr>
            <p:nvPr/>
          </p:nvSpPr>
          <p:spPr bwMode="auto">
            <a:xfrm>
              <a:off x="2306" y="1231"/>
              <a:ext cx="56" cy="39"/>
            </a:xfrm>
            <a:custGeom>
              <a:avLst/>
              <a:gdLst>
                <a:gd name="T0" fmla="*/ 0 w 139"/>
                <a:gd name="T1" fmla="*/ 0 h 138"/>
                <a:gd name="T2" fmla="*/ 0 w 139"/>
                <a:gd name="T3" fmla="*/ 0 h 138"/>
                <a:gd name="T4" fmla="*/ 0 w 139"/>
                <a:gd name="T5" fmla="*/ 0 h 138"/>
                <a:gd name="T6" fmla="*/ 0 w 139"/>
                <a:gd name="T7" fmla="*/ 0 h 138"/>
                <a:gd name="T8" fmla="*/ 0 w 139"/>
                <a:gd name="T9" fmla="*/ 0 h 138"/>
                <a:gd name="T10" fmla="*/ 0 w 139"/>
                <a:gd name="T11" fmla="*/ 0 h 138"/>
                <a:gd name="T12" fmla="*/ 0 w 139"/>
                <a:gd name="T13" fmla="*/ 0 h 138"/>
                <a:gd name="T14" fmla="*/ 0 w 139"/>
                <a:gd name="T15" fmla="*/ 0 h 138"/>
                <a:gd name="T16" fmla="*/ 0 w 139"/>
                <a:gd name="T17" fmla="*/ 0 h 1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138"/>
                <a:gd name="T29" fmla="*/ 139 w 139"/>
                <a:gd name="T30" fmla="*/ 138 h 1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138">
                  <a:moveTo>
                    <a:pt x="139" y="69"/>
                  </a:moveTo>
                  <a:lnTo>
                    <a:pt x="118" y="19"/>
                  </a:lnTo>
                  <a:lnTo>
                    <a:pt x="69" y="0"/>
                  </a:lnTo>
                  <a:lnTo>
                    <a:pt x="19" y="19"/>
                  </a:lnTo>
                  <a:lnTo>
                    <a:pt x="0" y="69"/>
                  </a:lnTo>
                  <a:lnTo>
                    <a:pt x="19" y="118"/>
                  </a:lnTo>
                  <a:lnTo>
                    <a:pt x="69" y="138"/>
                  </a:lnTo>
                  <a:lnTo>
                    <a:pt x="118" y="118"/>
                  </a:lnTo>
                  <a:lnTo>
                    <a:pt x="139" y="69"/>
                  </a:lnTo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1"/>
            <p:cNvSpPr>
              <a:spLocks/>
            </p:cNvSpPr>
            <p:nvPr/>
          </p:nvSpPr>
          <p:spPr bwMode="auto">
            <a:xfrm>
              <a:off x="3940" y="1231"/>
              <a:ext cx="57" cy="39"/>
            </a:xfrm>
            <a:custGeom>
              <a:avLst/>
              <a:gdLst>
                <a:gd name="T0" fmla="*/ 0 w 139"/>
                <a:gd name="T1" fmla="*/ 0 h 138"/>
                <a:gd name="T2" fmla="*/ 0 w 139"/>
                <a:gd name="T3" fmla="*/ 0 h 138"/>
                <a:gd name="T4" fmla="*/ 0 w 139"/>
                <a:gd name="T5" fmla="*/ 0 h 138"/>
                <a:gd name="T6" fmla="*/ 0 w 139"/>
                <a:gd name="T7" fmla="*/ 0 h 138"/>
                <a:gd name="T8" fmla="*/ 0 w 139"/>
                <a:gd name="T9" fmla="*/ 0 h 138"/>
                <a:gd name="T10" fmla="*/ 0 w 139"/>
                <a:gd name="T11" fmla="*/ 0 h 138"/>
                <a:gd name="T12" fmla="*/ 0 w 139"/>
                <a:gd name="T13" fmla="*/ 0 h 138"/>
                <a:gd name="T14" fmla="*/ 0 w 139"/>
                <a:gd name="T15" fmla="*/ 0 h 138"/>
                <a:gd name="T16" fmla="*/ 0 w 139"/>
                <a:gd name="T17" fmla="*/ 0 h 1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138"/>
                <a:gd name="T29" fmla="*/ 139 w 139"/>
                <a:gd name="T30" fmla="*/ 138 h 1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138">
                  <a:moveTo>
                    <a:pt x="139" y="69"/>
                  </a:moveTo>
                  <a:lnTo>
                    <a:pt x="118" y="19"/>
                  </a:lnTo>
                  <a:lnTo>
                    <a:pt x="69" y="0"/>
                  </a:lnTo>
                  <a:lnTo>
                    <a:pt x="19" y="19"/>
                  </a:lnTo>
                  <a:lnTo>
                    <a:pt x="0" y="69"/>
                  </a:lnTo>
                  <a:lnTo>
                    <a:pt x="19" y="118"/>
                  </a:lnTo>
                  <a:lnTo>
                    <a:pt x="69" y="138"/>
                  </a:lnTo>
                  <a:lnTo>
                    <a:pt x="118" y="118"/>
                  </a:lnTo>
                  <a:lnTo>
                    <a:pt x="139" y="69"/>
                  </a:lnTo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52"/>
            <p:cNvSpPr>
              <a:spLocks noChangeShapeType="1"/>
            </p:cNvSpPr>
            <p:nvPr/>
          </p:nvSpPr>
          <p:spPr bwMode="auto">
            <a:xfrm>
              <a:off x="3412" y="2561"/>
              <a:ext cx="11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>
              <a:off x="4596" y="1796"/>
              <a:ext cx="3" cy="8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54"/>
            <p:cNvSpPr>
              <a:spLocks noChangeShapeType="1"/>
            </p:cNvSpPr>
            <p:nvPr/>
          </p:nvSpPr>
          <p:spPr bwMode="auto">
            <a:xfrm>
              <a:off x="3391" y="2067"/>
              <a:ext cx="8" cy="5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55"/>
            <p:cNvSpPr>
              <a:spLocks noChangeShapeType="1"/>
            </p:cNvSpPr>
            <p:nvPr/>
          </p:nvSpPr>
          <p:spPr bwMode="auto">
            <a:xfrm>
              <a:off x="1813" y="1253"/>
              <a:ext cx="2" cy="14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2" name="五角星 61"/>
          <p:cNvSpPr/>
          <p:nvPr/>
        </p:nvSpPr>
        <p:spPr>
          <a:xfrm>
            <a:off x="5094437" y="3173636"/>
            <a:ext cx="197643" cy="183356"/>
          </a:xfrm>
          <a:prstGeom prst="star5">
            <a:avLst/>
          </a:prstGeom>
          <a:solidFill>
            <a:srgbClr val="00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五角星 62"/>
          <p:cNvSpPr/>
          <p:nvPr/>
        </p:nvSpPr>
        <p:spPr>
          <a:xfrm>
            <a:off x="6084168" y="3533676"/>
            <a:ext cx="197643" cy="183356"/>
          </a:xfrm>
          <a:prstGeom prst="star5">
            <a:avLst/>
          </a:prstGeom>
          <a:solidFill>
            <a:srgbClr val="00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心形 63"/>
          <p:cNvSpPr/>
          <p:nvPr/>
        </p:nvSpPr>
        <p:spPr>
          <a:xfrm>
            <a:off x="7339978" y="3204092"/>
            <a:ext cx="230188" cy="18335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心形 64"/>
          <p:cNvSpPr/>
          <p:nvPr/>
        </p:nvSpPr>
        <p:spPr>
          <a:xfrm>
            <a:off x="8302252" y="3605683"/>
            <a:ext cx="230188" cy="18335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692585" y="2277924"/>
            <a:ext cx="1939573" cy="7087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82431" y="3141411"/>
            <a:ext cx="3889374" cy="369320"/>
            <a:chOff x="282431" y="3141411"/>
            <a:chExt cx="3889374" cy="369320"/>
          </a:xfrm>
        </p:grpSpPr>
        <p:sp>
          <p:nvSpPr>
            <p:cNvPr id="60" name="Rectangle 3"/>
            <p:cNvSpPr>
              <a:spLocks noChangeArrowheads="1"/>
            </p:cNvSpPr>
            <p:nvPr/>
          </p:nvSpPr>
          <p:spPr bwMode="auto">
            <a:xfrm>
              <a:off x="282431" y="3141411"/>
              <a:ext cx="3889374" cy="369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zh-CN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带    三角形相似</a:t>
              </a:r>
              <a:endPara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五角星 65"/>
            <p:cNvSpPr/>
            <p:nvPr/>
          </p:nvSpPr>
          <p:spPr>
            <a:xfrm>
              <a:off x="684422" y="3204332"/>
              <a:ext cx="197643" cy="183356"/>
            </a:xfrm>
            <a:prstGeom prst="star5">
              <a:avLst/>
            </a:prstGeom>
            <a:solidFill>
              <a:srgbClr val="00CC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286309" y="3705668"/>
            <a:ext cx="3349587" cy="369320"/>
            <a:chOff x="286309" y="3705668"/>
            <a:chExt cx="3349587" cy="369320"/>
          </a:xfrm>
        </p:grpSpPr>
        <p:sp>
          <p:nvSpPr>
            <p:cNvPr id="61" name="Rectangle 4"/>
            <p:cNvSpPr>
              <a:spLocks noChangeArrowheads="1"/>
            </p:cNvSpPr>
            <p:nvPr/>
          </p:nvSpPr>
          <p:spPr bwMode="auto">
            <a:xfrm>
              <a:off x="286309" y="3705668"/>
              <a:ext cx="3349587" cy="369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zh-CN" altLang="en-US" sz="20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带    三角形相似</a:t>
              </a:r>
              <a:endPara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心形 66"/>
            <p:cNvSpPr/>
            <p:nvPr/>
          </p:nvSpPr>
          <p:spPr>
            <a:xfrm>
              <a:off x="668149" y="3777318"/>
              <a:ext cx="230188" cy="183357"/>
            </a:xfrm>
            <a:prstGeom prst="hear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394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  <p:bldP spid="8" grpId="0"/>
      <p:bldP spid="9" grpId="0"/>
      <p:bldP spid="13" grpId="0"/>
      <p:bldP spid="62" grpId="0" animBg="1"/>
      <p:bldP spid="63" grpId="0" animBg="1"/>
      <p:bldP spid="64" grpId="0" animBg="1"/>
      <p:bldP spid="65" grpId="0" animBg="1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5712" y="1012460"/>
            <a:ext cx="235860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第二种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表达方式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5" name="矩形 4"/>
          <p:cNvSpPr/>
          <p:nvPr/>
        </p:nvSpPr>
        <p:spPr>
          <a:xfrm>
            <a:off x="3189711" y="1020605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kern="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以主点为坐标原点</a:t>
            </a:r>
            <a:endParaRPr lang="zh-CN" altLang="en-US" sz="2000" dirty="0">
              <a:solidFill>
                <a:srgbClr val="0066FF"/>
              </a:solidFill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259632" y="1556792"/>
            <a:ext cx="3733800" cy="487363"/>
            <a:chOff x="1056" y="768"/>
            <a:chExt cx="2352" cy="30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056" y="768"/>
              <a:ext cx="12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由牛顿公式：</a:t>
              </a: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2448" y="768"/>
            <a:ext cx="960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10" name="公式" r:id="rId3" imgW="558720" imgH="203040" progId="Equation.3">
                    <p:embed/>
                  </p:oleObj>
                </mc:Choice>
                <mc:Fallback>
                  <p:oleObj name="公式" r:id="rId3" imgW="558720" imgH="203040" progId="Equation.3">
                    <p:embed/>
                    <p:pic>
                      <p:nvPicPr>
                        <p:cNvPr id="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768"/>
                          <a:ext cx="960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257119" y="6060523"/>
            <a:ext cx="327264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垂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轴放大率的另一种形式：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333724"/>
              </p:ext>
            </p:extLst>
          </p:nvPr>
        </p:nvGraphicFramePr>
        <p:xfrm>
          <a:off x="5789492" y="5699572"/>
          <a:ext cx="15176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1" name="公式" r:id="rId5" imgW="495000" imgH="393480" progId="Equation.3">
                  <p:embed/>
                </p:oleObj>
              </mc:Choice>
              <mc:Fallback>
                <p:oleObj name="公式" r:id="rId5" imgW="495000" imgH="393480" progId="Equation.3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9492" y="5699572"/>
                        <a:ext cx="1517650" cy="8858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25400">
                        <a:solidFill>
                          <a:srgbClr val="C0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7826" y="-92460"/>
            <a:ext cx="3223964" cy="1720690"/>
          </a:xfrm>
          <a:prstGeom prst="rect">
            <a:avLst/>
          </a:prstGeom>
        </p:spPr>
      </p:pic>
      <p:sp>
        <p:nvSpPr>
          <p:cNvPr id="22" name="椭圆 21"/>
          <p:cNvSpPr/>
          <p:nvPr/>
        </p:nvSpPr>
        <p:spPr>
          <a:xfrm>
            <a:off x="3189711" y="848079"/>
            <a:ext cx="2236510" cy="7087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80924"/>
              </p:ext>
            </p:extLst>
          </p:nvPr>
        </p:nvGraphicFramePr>
        <p:xfrm>
          <a:off x="1691680" y="2252284"/>
          <a:ext cx="1080120" cy="816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2" name="Equation" r:id="rId8" imgW="520560" imgH="393480" progId="Equation.DSMT4">
                  <p:embed/>
                </p:oleObj>
              </mc:Choice>
              <mc:Fallback>
                <p:oleObj name="Equation" r:id="rId8" imgW="520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91680" y="2252284"/>
                        <a:ext cx="1080120" cy="816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899592" y="242088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得：</a:t>
            </a:r>
          </a:p>
        </p:txBody>
      </p:sp>
      <p:sp>
        <p:nvSpPr>
          <p:cNvPr id="26" name="右箭头 25"/>
          <p:cNvSpPr/>
          <p:nvPr/>
        </p:nvSpPr>
        <p:spPr>
          <a:xfrm>
            <a:off x="2843808" y="2561216"/>
            <a:ext cx="792088" cy="190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037749"/>
              </p:ext>
            </p:extLst>
          </p:nvPr>
        </p:nvGraphicFramePr>
        <p:xfrm>
          <a:off x="3851920" y="2191909"/>
          <a:ext cx="37973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3" name="Equation" r:id="rId10" imgW="1828800" imgH="393480" progId="Equation.DSMT4">
                  <p:embed/>
                </p:oleObj>
              </mc:Choice>
              <mc:Fallback>
                <p:oleObj name="Equation" r:id="rId10" imgW="1828800" imgH="39348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51920" y="2191909"/>
                        <a:ext cx="3797300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右箭头 27"/>
          <p:cNvSpPr/>
          <p:nvPr/>
        </p:nvSpPr>
        <p:spPr>
          <a:xfrm>
            <a:off x="4831184" y="3424575"/>
            <a:ext cx="792088" cy="190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899592" y="3316850"/>
            <a:ext cx="625475" cy="40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因：</a:t>
            </a:r>
            <a:endParaRPr kumimoji="1"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007713"/>
              </p:ext>
            </p:extLst>
          </p:nvPr>
        </p:nvGraphicFramePr>
        <p:xfrm>
          <a:off x="1619672" y="3334642"/>
          <a:ext cx="13970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4" name="Equation" r:id="rId12" imgW="672840" imgH="203040" progId="Equation.DSMT4">
                  <p:embed/>
                </p:oleObj>
              </mc:Choice>
              <mc:Fallback>
                <p:oleObj name="Equation" r:id="rId12" imgW="672840" imgH="203040" progId="Equation.DSMT4">
                  <p:embed/>
                  <p:pic>
                    <p:nvPicPr>
                      <p:cNvPr id="27" name="对象 2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19672" y="3334642"/>
                        <a:ext cx="1397000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633113"/>
              </p:ext>
            </p:extLst>
          </p:nvPr>
        </p:nvGraphicFramePr>
        <p:xfrm>
          <a:off x="3330997" y="3330194"/>
          <a:ext cx="118586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5" name="Equation" r:id="rId14" imgW="571320" imgH="203040" progId="Equation.DSMT4">
                  <p:embed/>
                </p:oleObj>
              </mc:Choice>
              <mc:Fallback>
                <p:oleObj name="Equation" r:id="rId14" imgW="571320" imgH="203040" progId="Equation.DSMT4">
                  <p:embed/>
                  <p:pic>
                    <p:nvPicPr>
                      <p:cNvPr id="34" name="对象 3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330997" y="3330194"/>
                        <a:ext cx="1185862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656971"/>
              </p:ext>
            </p:extLst>
          </p:nvPr>
        </p:nvGraphicFramePr>
        <p:xfrm>
          <a:off x="5937597" y="3117081"/>
          <a:ext cx="10541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6" name="Equation" r:id="rId16" imgW="507960" imgH="393480" progId="Equation.DSMT4">
                  <p:embed/>
                </p:oleObj>
              </mc:Choice>
              <mc:Fallback>
                <p:oleObj name="Equation" r:id="rId16" imgW="507960" imgH="393480" progId="Equation.DSMT4">
                  <p:embed/>
                  <p:pic>
                    <p:nvPicPr>
                      <p:cNvPr id="34" name="对象 3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37597" y="3117081"/>
                        <a:ext cx="1054100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207810"/>
              </p:ext>
            </p:extLst>
          </p:nvPr>
        </p:nvGraphicFramePr>
        <p:xfrm>
          <a:off x="2659566" y="4000798"/>
          <a:ext cx="28702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7" name="Equation" r:id="rId18" imgW="1384200" imgH="419040" progId="Equation.DSMT4">
                  <p:embed/>
                </p:oleObj>
              </mc:Choice>
              <mc:Fallback>
                <p:oleObj name="Equation" r:id="rId18" imgW="1384200" imgH="419040" progId="Equation.DSMT4">
                  <p:embed/>
                  <p:pic>
                    <p:nvPicPr>
                      <p:cNvPr id="34" name="对象 3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659566" y="4000798"/>
                        <a:ext cx="2870200" cy="86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右箭头 38"/>
          <p:cNvSpPr/>
          <p:nvPr/>
        </p:nvSpPr>
        <p:spPr>
          <a:xfrm>
            <a:off x="1691680" y="4347161"/>
            <a:ext cx="792088" cy="190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742167"/>
              </p:ext>
            </p:extLst>
          </p:nvPr>
        </p:nvGraphicFramePr>
        <p:xfrm>
          <a:off x="2451659" y="5000972"/>
          <a:ext cx="188234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8" name="Equation" r:id="rId20" imgW="622080" imgH="419040" progId="Equation.DSMT4">
                  <p:embed/>
                </p:oleObj>
              </mc:Choice>
              <mc:Fallback>
                <p:oleObj name="Equation" r:id="rId20" imgW="622080" imgH="419040" progId="Equation.DSMT4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659" y="5000972"/>
                        <a:ext cx="188234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1541642" y="5157192"/>
            <a:ext cx="625475" cy="40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由：</a:t>
            </a:r>
            <a:endParaRPr kumimoji="1"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右箭头 41"/>
          <p:cNvSpPr/>
          <p:nvPr/>
        </p:nvSpPr>
        <p:spPr>
          <a:xfrm>
            <a:off x="1145598" y="6165237"/>
            <a:ext cx="792088" cy="190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876256" y="365323"/>
            <a:ext cx="311944" cy="1833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7356400" y="365323"/>
            <a:ext cx="311944" cy="1833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57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  <p:bldP spid="22" grpId="0" animBg="1"/>
      <p:bldP spid="25" grpId="0"/>
      <p:bldP spid="26" grpId="0" animBg="1"/>
      <p:bldP spid="28" grpId="0" animBg="1"/>
      <p:bldP spid="33" grpId="0"/>
      <p:bldP spid="39" grpId="0" animBg="1"/>
      <p:bldP spid="41" grpId="0"/>
      <p:bldP spid="4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086685"/>
              </p:ext>
            </p:extLst>
          </p:nvPr>
        </p:nvGraphicFramePr>
        <p:xfrm>
          <a:off x="1979712" y="1296032"/>
          <a:ext cx="15176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6" name="公式" r:id="rId3" imgW="495000" imgH="393480" progId="Equation.3">
                  <p:embed/>
                </p:oleObj>
              </mc:Choice>
              <mc:Fallback>
                <p:oleObj name="公式" r:id="rId3" imgW="495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296032"/>
                        <a:ext cx="1517650" cy="8858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25400">
                        <a:solidFill>
                          <a:srgbClr val="C0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259632" y="3891059"/>
            <a:ext cx="6140450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当光组处于同一介质中时，</a:t>
            </a:r>
            <a:r>
              <a:rPr kumimoji="1" lang="en-US" altLang="zh-CN" sz="2000" b="1" i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kumimoji="1" lang="en-US" altLang="zh-CN" sz="2000" b="1" i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smtClean="0">
                <a:solidFill>
                  <a:srgbClr val="0066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′</a:t>
            </a:r>
            <a:r>
              <a:rPr kumimoji="1" lang="en-US" altLang="zh-CN" sz="20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1" lang="en-US" altLang="zh-CN" sz="2000" i="1" dirty="0" smtClean="0">
                <a:solidFill>
                  <a:srgbClr val="0066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i="1" dirty="0" smtClean="0">
                <a:solidFill>
                  <a:srgbClr val="0066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 ′ </a:t>
            </a:r>
            <a:r>
              <a:rPr kumimoji="1" lang="en-US" altLang="zh-CN" sz="2000" b="1" dirty="0" smtClean="0">
                <a:solidFill>
                  <a:srgbClr val="0066FF"/>
                </a:solidFill>
                <a:latin typeface="黑体" pitchFamily="49" charset="-122"/>
                <a:ea typeface="黑体" pitchFamily="49" charset="-122"/>
              </a:rPr>
              <a:t>= -</a:t>
            </a:r>
            <a:r>
              <a:rPr kumimoji="1" lang="en-US" altLang="zh-CN" sz="2000" b="1" i="1" dirty="0" smtClean="0">
                <a:solidFill>
                  <a:srgbClr val="0066FF"/>
                </a:solidFill>
                <a:latin typeface="Times New Roman" pitchFamily="18" charset="0"/>
                <a:ea typeface="黑体" pitchFamily="49" charset="-122"/>
              </a:rPr>
              <a:t>f 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259632" y="2650708"/>
            <a:ext cx="6934200" cy="708025"/>
          </a:xfrm>
          <a:prstGeom prst="rect">
            <a:avLst/>
          </a:prstGeom>
          <a:noFill/>
          <a:ln w="25400" cap="sq">
            <a:solidFill>
              <a:srgbClr val="7030A0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与单个折射球面近轴放大率公式完全相同，说明理想光组性质可以在近轴区实现。</a:t>
            </a: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424791"/>
              </p:ext>
            </p:extLst>
          </p:nvPr>
        </p:nvGraphicFramePr>
        <p:xfrm>
          <a:off x="2403698" y="4549551"/>
          <a:ext cx="4192587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7" name="公式" r:id="rId5" imgW="1841400" imgH="419040" progId="Equation.3">
                  <p:embed/>
                </p:oleObj>
              </mc:Choice>
              <mc:Fallback>
                <p:oleObj name="公式" r:id="rId5" imgW="1841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698" y="4549551"/>
                        <a:ext cx="4192587" cy="11366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971600" y="5944596"/>
            <a:ext cx="777686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dirty="0">
                <a:latin typeface="黑体" pitchFamily="49" charset="-122"/>
                <a:ea typeface="黑体" pitchFamily="49" charset="-122"/>
                <a:cs typeface="Arial" charset="0"/>
              </a:rPr>
              <a:t>放大率随物体的位置而异，某一放大率只对应一个物体位置，不同共轭面上，放大率是不同的。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9992" y="260512"/>
            <a:ext cx="3800028" cy="202814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15327" y="493321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(2-14)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54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21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3" y="1574800"/>
            <a:ext cx="756019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kumimoji="1" lang="zh-CN" altLang="en-US" sz="20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定义：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物体沿光轴移动一微小距离，与像点相应移动的位移之比。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320345"/>
              </p:ext>
            </p:extLst>
          </p:nvPr>
        </p:nvGraphicFramePr>
        <p:xfrm>
          <a:off x="2843808" y="2060848"/>
          <a:ext cx="2786063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5" name="公式" r:id="rId3" imgW="876240" imgH="393480" progId="Equation.3">
                  <p:embed/>
                </p:oleObj>
              </mc:Choice>
              <mc:Fallback>
                <p:oleObj name="公式" r:id="rId3" imgW="876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060848"/>
                        <a:ext cx="2786063" cy="9794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17361" y="5157192"/>
            <a:ext cx="5942013" cy="1508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kumimoji="1" lang="zh-CN" altLang="en-US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与共轴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球面系统放大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一致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kumimoji="1" lang="zh-CN" altLang="en-US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光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组位于同一介质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el-GR" altLang="zh-CN" sz="2000" i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α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kumimoji="1" lang="el-GR" altLang="zh-CN" sz="2000" i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β</a:t>
            </a:r>
            <a:r>
              <a:rPr kumimoji="1" lang="en-US" altLang="zh-CN" sz="2000" i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l-GR" altLang="zh-CN" sz="2000" baseline="30000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1" lang="zh-CN" altLang="en-US" sz="2000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el-GR" altLang="zh-CN" sz="2000" i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α</a:t>
            </a:r>
            <a:r>
              <a:rPr kumimoji="1" lang="el-GR" altLang="zh-CN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≠</a:t>
            </a:r>
            <a:r>
              <a:rPr kumimoji="1" lang="el-GR" altLang="zh-CN" sz="2000" i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β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立方体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不再是立方体，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失真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188941"/>
              </p:ext>
            </p:extLst>
          </p:nvPr>
        </p:nvGraphicFramePr>
        <p:xfrm>
          <a:off x="971600" y="3767241"/>
          <a:ext cx="8018463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6" name="Equation" r:id="rId5" imgW="2336800" imgH="419100" progId="Equation.DSMT4">
                  <p:embed/>
                </p:oleObj>
              </mc:Choice>
              <mc:Fallback>
                <p:oleObj name="Equation" r:id="rId5" imgW="2336800" imgH="419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767241"/>
                        <a:ext cx="8018463" cy="112553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27584" y="1084687"/>
            <a:ext cx="1755585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轴向放大率</a:t>
            </a:r>
            <a:endParaRPr kumimoji="1"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94230" y="3264524"/>
            <a:ext cx="460786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Pct val="90000"/>
            </a:pP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对牛顿公式或高斯公式微分，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可导出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kumimoji="1"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491880" y="3767241"/>
            <a:ext cx="648072" cy="4538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24434" y="4391526"/>
            <a:ext cx="648072" cy="4538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61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2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738868"/>
              </p:ext>
            </p:extLst>
          </p:nvPr>
        </p:nvGraphicFramePr>
        <p:xfrm>
          <a:off x="1694009" y="1728388"/>
          <a:ext cx="1115410" cy="876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0" name="公式" r:id="rId3" imgW="533160" imgH="419040" progId="Equation.3">
                  <p:embed/>
                </p:oleObj>
              </mc:Choice>
              <mc:Fallback>
                <p:oleObj name="公式" r:id="rId3" imgW="533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4009" y="1728388"/>
                        <a:ext cx="1115410" cy="876491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27865" y="2931799"/>
            <a:ext cx="3446463" cy="504825"/>
            <a:chOff x="907" y="2999"/>
            <a:chExt cx="2171" cy="318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07" y="2999"/>
              <a:ext cx="6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由图</a:t>
              </a:r>
              <a:r>
                <a:rPr kumimoji="1" lang="zh-CN" altLang="en-US" sz="2000" dirty="0">
                  <a:latin typeface="微软雅黑" pitchFamily="34" charset="-122"/>
                  <a:ea typeface="微软雅黑" pitchFamily="34" charset="-122"/>
                </a:rPr>
                <a:t>：</a:t>
              </a:r>
            </a:p>
          </p:txBody>
        </p:sp>
        <p:graphicFrame>
          <p:nvGraphicFramePr>
            <p:cNvPr id="9" name="Object 4"/>
            <p:cNvGraphicFramePr>
              <a:graphicFrameLocks noChangeAspect="1"/>
            </p:cNvGraphicFramePr>
            <p:nvPr/>
          </p:nvGraphicFramePr>
          <p:xfrm>
            <a:off x="1542" y="2999"/>
            <a:ext cx="153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1" name="公式" r:id="rId5" imgW="977760" imgH="203040" progId="Equation.3">
                    <p:embed/>
                  </p:oleObj>
                </mc:Choice>
                <mc:Fallback>
                  <p:oleObj name="公式" r:id="rId5" imgW="9777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2" y="2999"/>
                          <a:ext cx="1536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962489" y="4093071"/>
            <a:ext cx="2209800" cy="43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与物像位置有关</a:t>
            </a:r>
          </a:p>
        </p:txBody>
      </p: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917479" y="1556792"/>
            <a:ext cx="5191025" cy="2096815"/>
            <a:chOff x="1102" y="757"/>
            <a:chExt cx="3792" cy="1488"/>
          </a:xfrm>
        </p:grpSpPr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102" y="1525"/>
              <a:ext cx="3792" cy="0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734" y="757"/>
              <a:ext cx="0" cy="1488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974" y="757"/>
              <a:ext cx="0" cy="1488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1973" y="1502"/>
              <a:ext cx="48" cy="48"/>
            </a:xfrm>
            <a:prstGeom prst="ellipse">
              <a:avLst/>
            </a:prstGeom>
            <a:solidFill>
              <a:srgbClr val="00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1428" tIns="45714" rIns="91428" bIns="45714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1" lang="zh-CN" altLang="zh-CN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974" y="901"/>
              <a:ext cx="1824" cy="768"/>
            </a:xfrm>
            <a:prstGeom prst="line">
              <a:avLst/>
            </a:prstGeom>
            <a:noFill/>
            <a:ln w="19050" cap="sq">
              <a:solidFill>
                <a:srgbClr val="00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734" y="901"/>
              <a:ext cx="2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2014" y="1237"/>
              <a:ext cx="7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721" y="1230"/>
              <a:ext cx="241" cy="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962" y="1237"/>
              <a:ext cx="12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3709" y="1503"/>
              <a:ext cx="48" cy="48"/>
            </a:xfrm>
            <a:prstGeom prst="ellipse">
              <a:avLst/>
            </a:prstGeom>
            <a:solidFill>
              <a:srgbClr val="00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1428" tIns="45714" rIns="91428" bIns="45714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1" lang="zh-CN" altLang="zh-CN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102" y="1525"/>
              <a:ext cx="4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4401" y="1253"/>
              <a:ext cx="4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1" lang="en-US" altLang="zh-CN" sz="2000">
                  <a:latin typeface="微软雅黑" pitchFamily="34" charset="-122"/>
                  <a:ea typeface="微软雅黑" pitchFamily="34" charset="-122"/>
                </a:rPr>
                <a:t>’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822" y="1524"/>
              <a:ext cx="4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 dirty="0">
                  <a:latin typeface="微软雅黑" pitchFamily="34" charset="-122"/>
                  <a:ea typeface="微软雅黑" pitchFamily="34" charset="-122"/>
                </a:rPr>
                <a:t>F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511" y="1528"/>
              <a:ext cx="4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 dirty="0">
                  <a:latin typeface="微软雅黑" pitchFamily="34" charset="-122"/>
                  <a:ea typeface="微软雅黑" pitchFamily="34" charset="-122"/>
                </a:rPr>
                <a:t>F </a:t>
              </a:r>
              <a:r>
                <a:rPr kumimoji="1" lang="en-US" altLang="zh-CN" sz="2000" dirty="0">
                  <a:latin typeface="微软雅黑" pitchFamily="34" charset="-122"/>
                  <a:ea typeface="微软雅黑" pitchFamily="34" charset="-122"/>
                </a:rPr>
                <a:t>’</a:t>
              </a: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1342" y="150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1428" tIns="45714" rIns="91428" bIns="45714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1" lang="zh-CN" altLang="zh-CN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1992" y="1045"/>
              <a:ext cx="0" cy="48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V="1">
              <a:off x="1361" y="901"/>
              <a:ext cx="1373" cy="624"/>
            </a:xfrm>
            <a:prstGeom prst="line">
              <a:avLst/>
            </a:prstGeom>
            <a:noFill/>
            <a:ln w="19050" cap="sq">
              <a:solidFill>
                <a:srgbClr val="00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4426" y="1501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1428" tIns="45714" rIns="91428" bIns="45714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kumimoji="1" lang="zh-CN" altLang="zh-CN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726" y="997"/>
              <a:ext cx="4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微软雅黑" pitchFamily="34" charset="-122"/>
                  <a:ea typeface="微软雅黑" pitchFamily="34" charset="-122"/>
                </a:rPr>
                <a:t>N</a:t>
              </a: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2421" y="1519"/>
              <a:ext cx="4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 dirty="0">
                  <a:latin typeface="微软雅黑" pitchFamily="34" charset="-122"/>
                  <a:ea typeface="微软雅黑" pitchFamily="34" charset="-122"/>
                </a:rPr>
                <a:t>H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2974" y="1525"/>
              <a:ext cx="432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 dirty="0" smtClean="0">
                  <a:latin typeface="微软雅黑" pitchFamily="34" charset="-122"/>
                  <a:ea typeface="微软雅黑" pitchFamily="34" charset="-122"/>
                </a:rPr>
                <a:t>H </a:t>
              </a:r>
              <a:r>
                <a:rPr kumimoji="1" lang="en-US" altLang="zh-CN" sz="2000" dirty="0" smtClean="0">
                  <a:latin typeface="微软雅黑" pitchFamily="34" charset="-122"/>
                  <a:ea typeface="微软雅黑" pitchFamily="34" charset="-122"/>
                </a:rPr>
                <a:t>’</a:t>
              </a:r>
              <a:endParaRPr kumimoji="1" lang="en-US" altLang="zh-CN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1542" y="1298"/>
              <a:ext cx="4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微软雅黑" pitchFamily="34" charset="-122"/>
                  <a:ea typeface="微软雅黑" pitchFamily="34" charset="-122"/>
                </a:rPr>
                <a:t>-u</a:t>
              </a: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3833" y="1298"/>
              <a:ext cx="432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 dirty="0" smtClean="0">
                  <a:latin typeface="微软雅黑" pitchFamily="34" charset="-122"/>
                  <a:ea typeface="微软雅黑" pitchFamily="34" charset="-122"/>
                </a:rPr>
                <a:t>u </a:t>
              </a:r>
              <a:r>
                <a:rPr kumimoji="1" lang="en-US" altLang="zh-CN" sz="2000" dirty="0" smtClean="0">
                  <a:latin typeface="微软雅黑" pitchFamily="34" charset="-122"/>
                  <a:ea typeface="微软雅黑" pitchFamily="34" charset="-122"/>
                </a:rPr>
                <a:t>’</a:t>
              </a:r>
              <a:endParaRPr kumimoji="1" lang="en-US" altLang="zh-CN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28756"/>
              </p:ext>
            </p:extLst>
          </p:nvPr>
        </p:nvGraphicFramePr>
        <p:xfrm>
          <a:off x="1376067" y="3861048"/>
          <a:ext cx="2199981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2" name="公式" r:id="rId7" imgW="914400" imgH="419100" progId="Equation.3">
                  <p:embed/>
                </p:oleObj>
              </mc:Choice>
              <mc:Fallback>
                <p:oleObj name="公式" r:id="rId7" imgW="9144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067" y="3861048"/>
                        <a:ext cx="2199981" cy="1008112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588844" y="1163255"/>
            <a:ext cx="1574446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  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角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放大率</a:t>
            </a:r>
            <a:endParaRPr kumimoji="1"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282757" y="1780948"/>
            <a:ext cx="4242322" cy="1558183"/>
            <a:chOff x="4282757" y="1780948"/>
            <a:chExt cx="4242322" cy="1558183"/>
          </a:xfrm>
        </p:grpSpPr>
        <p:sp>
          <p:nvSpPr>
            <p:cNvPr id="45" name="Text Box 23"/>
            <p:cNvSpPr txBox="1">
              <a:spLocks noChangeArrowheads="1"/>
            </p:cNvSpPr>
            <p:nvPr/>
          </p:nvSpPr>
          <p:spPr bwMode="auto">
            <a:xfrm>
              <a:off x="6106416" y="1780948"/>
              <a:ext cx="365507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 dirty="0" smtClean="0">
                  <a:latin typeface="微软雅黑" pitchFamily="34" charset="-122"/>
                  <a:ea typeface="微软雅黑" pitchFamily="34" charset="-122"/>
                </a:rPr>
                <a:t>h</a:t>
              </a:r>
              <a:endParaRPr kumimoji="1" lang="en-US" altLang="zh-CN" sz="2000" i="1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 flipH="1">
              <a:off x="4282757" y="2639019"/>
              <a:ext cx="1211" cy="6928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8495854" y="2646301"/>
              <a:ext cx="1211" cy="6928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4307319" y="3222547"/>
              <a:ext cx="1819026" cy="252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471923" y="3253620"/>
              <a:ext cx="2053156" cy="252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5014002" y="2931752"/>
              <a:ext cx="365507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-l</a:t>
              </a:r>
              <a:endParaRPr kumimoji="1" lang="en-US" altLang="zh-CN" sz="20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>
              <a:off x="7032138" y="2919440"/>
              <a:ext cx="365507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l′</a:t>
              </a:r>
              <a:endParaRPr kumimoji="1" lang="en-US" altLang="zh-CN" sz="20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9500" y="5012149"/>
            <a:ext cx="3151163" cy="487659"/>
            <a:chOff x="479500" y="5012149"/>
            <a:chExt cx="3151163" cy="487659"/>
          </a:xfrm>
        </p:grpSpPr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479500" y="5013844"/>
              <a:ext cx="609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由</a:t>
              </a: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4810486"/>
                </p:ext>
              </p:extLst>
            </p:nvPr>
          </p:nvGraphicFramePr>
          <p:xfrm>
            <a:off x="1253324" y="5012149"/>
            <a:ext cx="2377339" cy="487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3" name="Equation" r:id="rId9" imgW="990360" imgH="203040" progId="Equation.DSMT4">
                    <p:embed/>
                  </p:oleObj>
                </mc:Choice>
                <mc:Fallback>
                  <p:oleObj name="Equation" r:id="rId9" imgW="9903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53324" y="5012149"/>
                          <a:ext cx="2377339" cy="4876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1694009" y="5618163"/>
            <a:ext cx="4854429" cy="1006475"/>
            <a:chOff x="1694009" y="5618163"/>
            <a:chExt cx="4854429" cy="1006475"/>
          </a:xfrm>
        </p:grpSpPr>
        <p:sp>
          <p:nvSpPr>
            <p:cNvPr id="43" name="Text Box 14"/>
            <p:cNvSpPr txBox="1">
              <a:spLocks noChangeArrowheads="1"/>
            </p:cNvSpPr>
            <p:nvPr/>
          </p:nvSpPr>
          <p:spPr bwMode="auto">
            <a:xfrm>
              <a:off x="1694009" y="5789689"/>
              <a:ext cx="962421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可得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:</a:t>
              </a:r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59914"/>
                </p:ext>
              </p:extLst>
            </p:nvPr>
          </p:nvGraphicFramePr>
          <p:xfrm>
            <a:off x="3257550" y="5618163"/>
            <a:ext cx="3290888" cy="1006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4" name="Equation" r:id="rId11" imgW="1371600" imgH="419040" progId="Equation.DSMT4">
                    <p:embed/>
                  </p:oleObj>
                </mc:Choice>
                <mc:Fallback>
                  <p:oleObj name="Equation" r:id="rId11" imgW="1371600" imgH="419040" progId="Equation.DSMT4">
                    <p:embed/>
                    <p:pic>
                      <p:nvPicPr>
                        <p:cNvPr id="2" name="对象 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257550" y="5618163"/>
                          <a:ext cx="3290888" cy="1006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3904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824786" y="1885454"/>
            <a:ext cx="5943600" cy="895350"/>
            <a:chOff x="1152" y="2796"/>
            <a:chExt cx="3744" cy="564"/>
          </a:xfrm>
        </p:grpSpPr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2976" y="2796"/>
            <a:ext cx="1920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2" name="公式" r:id="rId3" imgW="1231560" imgH="419040" progId="Equation.3">
                    <p:embed/>
                  </p:oleObj>
                </mc:Choice>
                <mc:Fallback>
                  <p:oleObj name="公式" r:id="rId3" imgW="1231560" imgH="419040" progId="Equation.3">
                    <p:embed/>
                    <p:pic>
                      <p:nvPicPr>
                        <p:cNvPr id="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796"/>
                          <a:ext cx="1920" cy="564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152" y="2940"/>
              <a:ext cx="157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位于同一介质中时：</a:t>
              </a: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27811" y="3334217"/>
            <a:ext cx="842702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光组某共轭面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的垂轴放大率</a:t>
            </a:r>
            <a:r>
              <a:rPr kumimoji="1"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确定后，该共轭面的轴向、角放大率也确定了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8808" y="4085875"/>
            <a:ext cx="4032448" cy="615950"/>
          </a:xfrm>
        </p:spPr>
        <p:txBody>
          <a:bodyPr/>
          <a:lstStyle/>
          <a:p>
            <a:pPr algn="l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三种放大率之间的关系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846935" y="5085184"/>
          <a:ext cx="1708097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公式" r:id="rId5" imgW="622030" imgH="393529" progId="Equation.3">
                  <p:embed/>
                </p:oleObj>
              </mc:Choice>
              <mc:Fallback>
                <p:oleObj name="公式" r:id="rId5" imgW="622030" imgH="393529" progId="Equation.3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935" y="5085184"/>
                        <a:ext cx="1708097" cy="108012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3012232" y="5085184"/>
          <a:ext cx="1835926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4" name="公式" r:id="rId7" imgW="571252" imgH="418918" progId="Equation.3">
                  <p:embed/>
                </p:oleObj>
              </mc:Choice>
              <mc:Fallback>
                <p:oleObj name="公式" r:id="rId7" imgW="571252" imgH="418918" progId="Equation.3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2232" y="5085184"/>
                        <a:ext cx="1835926" cy="10081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6515472" y="5301208"/>
          <a:ext cx="14398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5" name="Equation" r:id="rId9" imgW="482391" imgH="203112" progId="Equation.DSMT4">
                  <p:embed/>
                </p:oleObj>
              </mc:Choice>
              <mc:Fallback>
                <p:oleObj name="Equation" r:id="rId9" imgW="482391" imgH="203112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472" y="5301208"/>
                        <a:ext cx="14398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右箭头 57"/>
          <p:cNvSpPr>
            <a:spLocks noChangeArrowheads="1"/>
          </p:cNvSpPr>
          <p:nvPr/>
        </p:nvSpPr>
        <p:spPr bwMode="auto">
          <a:xfrm>
            <a:off x="5220072" y="5453608"/>
            <a:ext cx="9144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6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187624" y="1340768"/>
            <a:ext cx="5410200" cy="2028800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zh-CN" kern="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作业：</a:t>
            </a:r>
            <a:endParaRPr lang="en-US" altLang="zh-CN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en-US" altLang="zh-CN" kern="0" dirty="0" smtClean="0"/>
              <a:t>P77</a:t>
            </a:r>
          </a:p>
          <a:p>
            <a:pPr>
              <a:defRPr/>
            </a:pPr>
            <a:r>
              <a:rPr lang="en-US" altLang="zh-CN" kern="0" dirty="0" smtClean="0"/>
              <a:t>2-1</a:t>
            </a:r>
            <a:endParaRPr lang="zh-CN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59916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14838" y="1844824"/>
            <a:ext cx="7491412" cy="3611562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理想光学系统是一种假设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用作实际光学系统设计的初步计算，用它近似地表示实际光学系统所成像的位置和大小。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理想光学系统的像可作为衡量光学系统成像质量的</a:t>
            </a:r>
            <a:r>
              <a:rPr lang="zh-CN" altLang="en-US" sz="24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。把理想光学系统计算公式计算出来的像，称为实际光学系统的理想像，</a:t>
            </a:r>
            <a:r>
              <a:rPr lang="zh-CN" altLang="en-US" sz="24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实际像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理想像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差别就是</a:t>
            </a:r>
            <a:r>
              <a:rPr lang="zh-CN" altLang="en-US" sz="2400" kern="0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像差</a:t>
            </a:r>
            <a:r>
              <a:rPr lang="zh-CN" altLang="en-US" sz="24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16740" y="1052736"/>
            <a:ext cx="1564007" cy="50370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</a:p>
        </p:txBody>
      </p:sp>
    </p:spTree>
    <p:extLst>
      <p:ext uri="{BB962C8B-B14F-4D97-AF65-F5344CB8AC3E}">
        <p14:creationId xmlns:p14="http://schemas.microsoft.com/office/powerpoint/2010/main" val="132691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03648" y="389384"/>
            <a:ext cx="4752528" cy="44732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2.1.2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理想光学系统的基点与基面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042" y="1340768"/>
            <a:ext cx="7610475" cy="914400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理想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光组有一些</a:t>
            </a:r>
            <a:r>
              <a:rPr lang="zh-CN" altLang="en-US" sz="24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平面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，表征</a:t>
            </a:r>
            <a:r>
              <a:rPr lang="zh-CN" altLang="en-US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光组特性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，利用它们来讨论光组的成像特性，可以使问题大大的简化。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87632" y="2938462"/>
            <a:ext cx="7467600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1428" tIns="45714" rIns="91428" bIns="45714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CC3300"/>
                </a:solidFill>
                <a:latin typeface="Times New Roman" pitchFamily="18" charset="0"/>
                <a:ea typeface="宋体" panose="02010600030101010101" pitchFamily="2" charset="-122"/>
              </a:rPr>
              <a:t>※  </a:t>
            </a:r>
            <a:r>
              <a:rPr kumimoji="1"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表征光组特性的点、面称为</a:t>
            </a:r>
            <a:r>
              <a:rPr kumimoji="1" lang="zh-CN" altLang="en-US" sz="2800" b="1" u="sng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基点</a:t>
            </a:r>
            <a:r>
              <a:rPr kumimoji="1"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1" lang="zh-CN" altLang="en-US" sz="2800" b="1" u="sng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1720" y="3717032"/>
            <a:ext cx="4518025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基点：</a:t>
            </a:r>
            <a:r>
              <a:rPr lang="zh-CN" altLang="en-US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焦点、 主点、节点</a:t>
            </a:r>
            <a:endParaRPr lang="en-US" altLang="zh-CN" sz="24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基面：</a:t>
            </a:r>
            <a:r>
              <a:rPr lang="zh-CN" altLang="en-US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焦面、 主面、节平面</a:t>
            </a:r>
          </a:p>
        </p:txBody>
      </p:sp>
    </p:spTree>
    <p:extLst>
      <p:ext uri="{BB962C8B-B14F-4D97-AF65-F5344CB8AC3E}">
        <p14:creationId xmlns:p14="http://schemas.microsoft.com/office/powerpoint/2010/main" val="188214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autoUpdateAnimBg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385334" y="457171"/>
            <a:ext cx="352956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焦点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焦面、主点、主面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Arc 6"/>
          <p:cNvSpPr>
            <a:spLocks/>
          </p:cNvSpPr>
          <p:nvPr/>
        </p:nvSpPr>
        <p:spPr bwMode="auto">
          <a:xfrm flipH="1">
            <a:off x="4251474" y="1876425"/>
            <a:ext cx="1065212" cy="2057400"/>
          </a:xfrm>
          <a:custGeom>
            <a:avLst/>
            <a:gdLst>
              <a:gd name="T0" fmla="*/ 2147483647 w 21600"/>
              <a:gd name="T1" fmla="*/ 0 h 28872"/>
              <a:gd name="T2" fmla="*/ 2147483647 w 21600"/>
              <a:gd name="T3" fmla="*/ 2147483647 h 28872"/>
              <a:gd name="T4" fmla="*/ 0 w 21600"/>
              <a:gd name="T5" fmla="*/ 2147483647 h 28872"/>
              <a:gd name="T6" fmla="*/ 0 60000 65536"/>
              <a:gd name="T7" fmla="*/ 0 60000 65536"/>
              <a:gd name="T8" fmla="*/ 0 60000 65536"/>
              <a:gd name="T9" fmla="*/ 0 w 21600"/>
              <a:gd name="T10" fmla="*/ 0 h 28872"/>
              <a:gd name="T11" fmla="*/ 21600 w 21600"/>
              <a:gd name="T12" fmla="*/ 28872 h 288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8872" fill="none" extrusionOk="0">
                <a:moveTo>
                  <a:pt x="15778" y="0"/>
                </a:moveTo>
                <a:cubicBezTo>
                  <a:pt x="19519" y="4001"/>
                  <a:pt x="21600" y="9273"/>
                  <a:pt x="21600" y="14751"/>
                </a:cubicBezTo>
                <a:cubicBezTo>
                  <a:pt x="21600" y="19936"/>
                  <a:pt x="19734" y="24948"/>
                  <a:pt x="16344" y="28871"/>
                </a:cubicBezTo>
              </a:path>
              <a:path w="21600" h="28872" stroke="0" extrusionOk="0">
                <a:moveTo>
                  <a:pt x="15778" y="0"/>
                </a:moveTo>
                <a:cubicBezTo>
                  <a:pt x="19519" y="4001"/>
                  <a:pt x="21600" y="9273"/>
                  <a:pt x="21600" y="14751"/>
                </a:cubicBezTo>
                <a:cubicBezTo>
                  <a:pt x="21600" y="19936"/>
                  <a:pt x="19734" y="24948"/>
                  <a:pt x="16344" y="28871"/>
                </a:cubicBezTo>
                <a:lnTo>
                  <a:pt x="0" y="14751"/>
                </a:lnTo>
                <a:close/>
              </a:path>
            </a:pathLst>
          </a:cu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Arc 7"/>
          <p:cNvSpPr>
            <a:spLocks/>
          </p:cNvSpPr>
          <p:nvPr/>
        </p:nvSpPr>
        <p:spPr bwMode="auto">
          <a:xfrm>
            <a:off x="4502299" y="1876425"/>
            <a:ext cx="1169987" cy="2057400"/>
          </a:xfrm>
          <a:custGeom>
            <a:avLst/>
            <a:gdLst>
              <a:gd name="T0" fmla="*/ 2147483647 w 21600"/>
              <a:gd name="T1" fmla="*/ 0 h 28872"/>
              <a:gd name="T2" fmla="*/ 2147483647 w 21600"/>
              <a:gd name="T3" fmla="*/ 2147483647 h 28872"/>
              <a:gd name="T4" fmla="*/ 0 w 21600"/>
              <a:gd name="T5" fmla="*/ 2147483647 h 28872"/>
              <a:gd name="T6" fmla="*/ 0 60000 65536"/>
              <a:gd name="T7" fmla="*/ 0 60000 65536"/>
              <a:gd name="T8" fmla="*/ 0 60000 65536"/>
              <a:gd name="T9" fmla="*/ 0 w 21600"/>
              <a:gd name="T10" fmla="*/ 0 h 28872"/>
              <a:gd name="T11" fmla="*/ 21600 w 21600"/>
              <a:gd name="T12" fmla="*/ 28872 h 288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8872" fill="none" extrusionOk="0">
                <a:moveTo>
                  <a:pt x="15778" y="0"/>
                </a:moveTo>
                <a:cubicBezTo>
                  <a:pt x="19519" y="4001"/>
                  <a:pt x="21600" y="9273"/>
                  <a:pt x="21600" y="14751"/>
                </a:cubicBezTo>
                <a:cubicBezTo>
                  <a:pt x="21600" y="19936"/>
                  <a:pt x="19734" y="24948"/>
                  <a:pt x="16344" y="28871"/>
                </a:cubicBezTo>
              </a:path>
              <a:path w="21600" h="28872" stroke="0" extrusionOk="0">
                <a:moveTo>
                  <a:pt x="15778" y="0"/>
                </a:moveTo>
                <a:cubicBezTo>
                  <a:pt x="19519" y="4001"/>
                  <a:pt x="21600" y="9273"/>
                  <a:pt x="21600" y="14751"/>
                </a:cubicBezTo>
                <a:cubicBezTo>
                  <a:pt x="21600" y="19936"/>
                  <a:pt x="19734" y="24948"/>
                  <a:pt x="16344" y="28871"/>
                </a:cubicBezTo>
                <a:lnTo>
                  <a:pt x="0" y="14751"/>
                </a:lnTo>
                <a:close/>
              </a:path>
            </a:pathLst>
          </a:cu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828949" y="1647825"/>
            <a:ext cx="666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2078186" y="2043113"/>
            <a:ext cx="2405063" cy="4762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5505599" y="2181225"/>
            <a:ext cx="1639887" cy="779463"/>
          </a:xfrm>
          <a:prstGeom prst="line">
            <a:avLst/>
          </a:prstGeom>
          <a:noFill/>
          <a:ln w="19050" cap="sq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>
            <a:off x="1828949" y="2943225"/>
            <a:ext cx="5767387" cy="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Arc 12"/>
          <p:cNvSpPr>
            <a:spLocks/>
          </p:cNvSpPr>
          <p:nvPr/>
        </p:nvSpPr>
        <p:spPr bwMode="auto">
          <a:xfrm flipH="1">
            <a:off x="6677174" y="2790825"/>
            <a:ext cx="80962" cy="152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235054" y="2636912"/>
            <a:ext cx="668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</a:rPr>
              <a:t>U</a:t>
            </a:r>
            <a:r>
              <a:rPr kumimoji="1" lang="en-US" altLang="zh-CN" sz="2000" dirty="0">
                <a:solidFill>
                  <a:srgbClr val="0000FF"/>
                </a:solidFill>
                <a:latin typeface="Tahoma" pitchFamily="34" charset="0"/>
              </a:rPr>
              <a:t>’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7151688" y="2546350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</a:rPr>
              <a:t>F </a:t>
            </a:r>
            <a:r>
              <a:rPr kumimoji="1" lang="en-US" altLang="zh-CN" sz="2000" dirty="0">
                <a:solidFill>
                  <a:srgbClr val="0000FF"/>
                </a:solidFill>
                <a:latin typeface="Tahoma" pitchFamily="34" charset="0"/>
              </a:rPr>
              <a:t>’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5486549" y="1800225"/>
            <a:ext cx="668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Tahoma" pitchFamily="34" charset="0"/>
              </a:rPr>
              <a:t>’</a:t>
            </a: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7062936" y="2914650"/>
            <a:ext cx="84138" cy="76200"/>
          </a:xfrm>
          <a:prstGeom prst="ellipse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3735536" y="2025650"/>
            <a:ext cx="0" cy="9286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3752999" y="2333625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4070499" y="1647825"/>
            <a:ext cx="668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7092280" y="1772816"/>
            <a:ext cx="0" cy="25193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4454674" y="2043113"/>
            <a:ext cx="9747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 flipV="1">
            <a:off x="4778524" y="1827213"/>
            <a:ext cx="758825" cy="3603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5213499" y="1755775"/>
            <a:ext cx="0" cy="2195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4922986" y="1611313"/>
            <a:ext cx="668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</a:rPr>
              <a:t>Q </a:t>
            </a:r>
            <a:r>
              <a:rPr kumimoji="1" lang="en-US" altLang="zh-CN" sz="2000" dirty="0">
                <a:solidFill>
                  <a:srgbClr val="0000FF"/>
                </a:solidFill>
                <a:latin typeface="Tahoma" pitchFamily="34" charset="0"/>
              </a:rPr>
              <a:t>’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4707086" y="2943225"/>
            <a:ext cx="668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</a:rPr>
              <a:t>H </a:t>
            </a:r>
            <a:r>
              <a:rPr kumimoji="1" lang="en-US" altLang="zh-CN" sz="2000" dirty="0">
                <a:solidFill>
                  <a:srgbClr val="FF0000"/>
                </a:solidFill>
                <a:latin typeface="Tahoma" pitchFamily="34" charset="0"/>
              </a:rPr>
              <a:t>’</a:t>
            </a:r>
            <a:r>
              <a:rPr kumimoji="1" lang="en-US" altLang="zh-CN" sz="2000" dirty="0">
                <a:latin typeface="Times New Roman" pitchFamily="18" charset="0"/>
              </a:rPr>
              <a:t> 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5213499" y="3735388"/>
            <a:ext cx="1906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5823099" y="3303588"/>
            <a:ext cx="668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</a:rPr>
              <a:t>f </a:t>
            </a:r>
            <a:r>
              <a:rPr kumimoji="1" lang="en-US" altLang="zh-CN" sz="2000" dirty="0">
                <a:solidFill>
                  <a:srgbClr val="FF0000"/>
                </a:solidFill>
                <a:latin typeface="Tahoma" pitchFamily="34" charset="0"/>
              </a:rPr>
              <a:t>’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971600" y="980728"/>
            <a:ext cx="1318617" cy="39280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000" kern="0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像</a:t>
            </a:r>
            <a:r>
              <a:rPr lang="zh-CN" altLang="en-US" sz="2000" kern="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</a:t>
            </a:r>
            <a:endParaRPr lang="zh-CN" altLang="en-US" sz="2000" kern="0" dirty="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474663" y="4541118"/>
            <a:ext cx="5692129" cy="400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1428" tIns="45714" rIns="91428" bIns="45714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kumimoji="1" lang="en-US" altLang="zh-CN" sz="2000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’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无限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远轴上物点的像点，称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像方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焦点。</a:t>
            </a:r>
            <a:endParaRPr kumimoji="1"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471488" y="5045127"/>
            <a:ext cx="6548783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像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方焦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平面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与无限远处垂直于光轴的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物平面共轭。</a:t>
            </a:r>
            <a:endParaRPr kumimoji="1"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471487" y="5477222"/>
            <a:ext cx="5349229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Q′H′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平面：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像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方主平面</a:t>
            </a:r>
            <a:r>
              <a:rPr kumimoji="1" lang="zh-CN" altLang="en-US" sz="20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H′ </a:t>
            </a:r>
            <a:r>
              <a:rPr kumimoji="1"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像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方主点</a:t>
            </a:r>
          </a:p>
        </p:txBody>
      </p: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496001" y="5949280"/>
            <a:ext cx="393317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000" i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H′F ′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像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方焦距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endParaRPr kumimoji="1"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884395"/>
              </p:ext>
            </p:extLst>
          </p:nvPr>
        </p:nvGraphicFramePr>
        <p:xfrm>
          <a:off x="4710363" y="5811425"/>
          <a:ext cx="1438071" cy="825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7" name="Equation" r:id="rId3" imgW="685800" imgH="393480" progId="Equation.DSMT4">
                  <p:embed/>
                </p:oleObj>
              </mc:Choice>
              <mc:Fallback>
                <p:oleObj name="Equation" r:id="rId3" imgW="685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0363" y="5811425"/>
                        <a:ext cx="1438071" cy="825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943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 animBg="1"/>
      <p:bldP spid="16" grpId="0" animBg="1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6" grpId="0"/>
      <p:bldP spid="32" grpId="0" animBg="1"/>
      <p:bldP spid="28" grpId="0"/>
      <p:bldP spid="29" grpId="0"/>
      <p:bldP spid="31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57713" y="1376040"/>
            <a:ext cx="668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7" name="Arc 9"/>
          <p:cNvSpPr>
            <a:spLocks/>
          </p:cNvSpPr>
          <p:nvPr/>
        </p:nvSpPr>
        <p:spPr bwMode="auto">
          <a:xfrm flipH="1">
            <a:off x="4067175" y="1568127"/>
            <a:ext cx="1063625" cy="2144713"/>
          </a:xfrm>
          <a:custGeom>
            <a:avLst/>
            <a:gdLst>
              <a:gd name="T0" fmla="*/ 2147483647 w 21600"/>
              <a:gd name="T1" fmla="*/ 0 h 30083"/>
              <a:gd name="T2" fmla="*/ 2147483647 w 21600"/>
              <a:gd name="T3" fmla="*/ 2147483647 h 30083"/>
              <a:gd name="T4" fmla="*/ 0 w 21600"/>
              <a:gd name="T5" fmla="*/ 2147483647 h 30083"/>
              <a:gd name="T6" fmla="*/ 0 60000 65536"/>
              <a:gd name="T7" fmla="*/ 0 60000 65536"/>
              <a:gd name="T8" fmla="*/ 0 60000 65536"/>
              <a:gd name="T9" fmla="*/ 0 w 21600"/>
              <a:gd name="T10" fmla="*/ 0 h 30083"/>
              <a:gd name="T11" fmla="*/ 21600 w 21600"/>
              <a:gd name="T12" fmla="*/ 30083 h 300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0083" fill="none" extrusionOk="0">
                <a:moveTo>
                  <a:pt x="15778" y="0"/>
                </a:moveTo>
                <a:cubicBezTo>
                  <a:pt x="19519" y="4001"/>
                  <a:pt x="21600" y="9273"/>
                  <a:pt x="21600" y="14751"/>
                </a:cubicBezTo>
                <a:cubicBezTo>
                  <a:pt x="21600" y="20508"/>
                  <a:pt x="19301" y="26027"/>
                  <a:pt x="15214" y="30082"/>
                </a:cubicBezTo>
              </a:path>
              <a:path w="21600" h="30083" stroke="0" extrusionOk="0">
                <a:moveTo>
                  <a:pt x="15778" y="0"/>
                </a:moveTo>
                <a:cubicBezTo>
                  <a:pt x="19519" y="4001"/>
                  <a:pt x="21600" y="9273"/>
                  <a:pt x="21600" y="14751"/>
                </a:cubicBezTo>
                <a:cubicBezTo>
                  <a:pt x="21600" y="20508"/>
                  <a:pt x="19301" y="26027"/>
                  <a:pt x="15214" y="30082"/>
                </a:cubicBezTo>
                <a:lnTo>
                  <a:pt x="0" y="14751"/>
                </a:lnTo>
                <a:close/>
              </a:path>
            </a:pathLst>
          </a:cu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8" tIns="45714" rIns="91428" bIns="45714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kumimoji="1" lang="zh-CN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Arc 10"/>
          <p:cNvSpPr>
            <a:spLocks/>
          </p:cNvSpPr>
          <p:nvPr/>
        </p:nvSpPr>
        <p:spPr bwMode="auto">
          <a:xfrm>
            <a:off x="4316413" y="1569715"/>
            <a:ext cx="1169987" cy="2101850"/>
          </a:xfrm>
          <a:custGeom>
            <a:avLst/>
            <a:gdLst>
              <a:gd name="T0" fmla="*/ 2147483647 w 21600"/>
              <a:gd name="T1" fmla="*/ 0 h 29509"/>
              <a:gd name="T2" fmla="*/ 2147483647 w 21600"/>
              <a:gd name="T3" fmla="*/ 2147483647 h 29509"/>
              <a:gd name="T4" fmla="*/ 0 w 21600"/>
              <a:gd name="T5" fmla="*/ 2147483647 h 29509"/>
              <a:gd name="T6" fmla="*/ 0 60000 65536"/>
              <a:gd name="T7" fmla="*/ 0 60000 65536"/>
              <a:gd name="T8" fmla="*/ 0 60000 65536"/>
              <a:gd name="T9" fmla="*/ 0 w 21600"/>
              <a:gd name="T10" fmla="*/ 0 h 29509"/>
              <a:gd name="T11" fmla="*/ 21600 w 21600"/>
              <a:gd name="T12" fmla="*/ 29509 h 29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9509" fill="none" extrusionOk="0">
                <a:moveTo>
                  <a:pt x="15778" y="0"/>
                </a:moveTo>
                <a:cubicBezTo>
                  <a:pt x="19519" y="4001"/>
                  <a:pt x="21600" y="9273"/>
                  <a:pt x="21600" y="14751"/>
                </a:cubicBezTo>
                <a:cubicBezTo>
                  <a:pt x="21600" y="20231"/>
                  <a:pt x="19516" y="25507"/>
                  <a:pt x="15772" y="29509"/>
                </a:cubicBezTo>
              </a:path>
              <a:path w="21600" h="29509" stroke="0" extrusionOk="0">
                <a:moveTo>
                  <a:pt x="15778" y="0"/>
                </a:moveTo>
                <a:cubicBezTo>
                  <a:pt x="19519" y="4001"/>
                  <a:pt x="21600" y="9273"/>
                  <a:pt x="21600" y="14751"/>
                </a:cubicBezTo>
                <a:cubicBezTo>
                  <a:pt x="21600" y="20231"/>
                  <a:pt x="19516" y="25507"/>
                  <a:pt x="15772" y="29509"/>
                </a:cubicBezTo>
                <a:lnTo>
                  <a:pt x="0" y="14751"/>
                </a:lnTo>
                <a:close/>
              </a:path>
            </a:pathLst>
          </a:custGeom>
          <a:noFill/>
          <a:ln w="381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V="1">
            <a:off x="2251075" y="1915790"/>
            <a:ext cx="1911350" cy="719137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1641475" y="2634927"/>
            <a:ext cx="5768975" cy="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2244725" y="2587302"/>
            <a:ext cx="82550" cy="76200"/>
          </a:xfrm>
          <a:prstGeom prst="ellipse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28" tIns="45714" rIns="91428" bIns="45714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518275" y="1720527"/>
            <a:ext cx="0" cy="9286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6537325" y="2101527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solidFill>
                  <a:srgbClr val="0000FF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14" name="Arc 17"/>
          <p:cNvSpPr>
            <a:spLocks/>
          </p:cNvSpPr>
          <p:nvPr/>
        </p:nvSpPr>
        <p:spPr bwMode="auto">
          <a:xfrm>
            <a:off x="2784475" y="2407915"/>
            <a:ext cx="152400" cy="241300"/>
          </a:xfrm>
          <a:custGeom>
            <a:avLst/>
            <a:gdLst>
              <a:gd name="T0" fmla="*/ 0 w 21600"/>
              <a:gd name="T1" fmla="*/ 0 h 34269"/>
              <a:gd name="T2" fmla="*/ 2147483647 w 21600"/>
              <a:gd name="T3" fmla="*/ 2147483647 h 34269"/>
              <a:gd name="T4" fmla="*/ 0 w 21600"/>
              <a:gd name="T5" fmla="*/ 2147483647 h 34269"/>
              <a:gd name="T6" fmla="*/ 0 60000 65536"/>
              <a:gd name="T7" fmla="*/ 0 60000 65536"/>
              <a:gd name="T8" fmla="*/ 0 60000 65536"/>
              <a:gd name="T9" fmla="*/ 0 w 21600"/>
              <a:gd name="T10" fmla="*/ 0 h 34269"/>
              <a:gd name="T11" fmla="*/ 21600 w 21600"/>
              <a:gd name="T12" fmla="*/ 34269 h 342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4269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6149"/>
                  <a:pt x="20163" y="30583"/>
                  <a:pt x="17494" y="34268"/>
                </a:cubicBezTo>
              </a:path>
              <a:path w="21600" h="34269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6149"/>
                  <a:pt x="20163" y="30583"/>
                  <a:pt x="17494" y="34268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979712" y="2168029"/>
            <a:ext cx="668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915816" y="2240037"/>
            <a:ext cx="668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</a:rPr>
              <a:t>－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3910013" y="1591940"/>
            <a:ext cx="668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5280025" y="1734815"/>
            <a:ext cx="20859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4486275" y="1734815"/>
            <a:ext cx="7556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flipV="1">
            <a:off x="4162425" y="1663377"/>
            <a:ext cx="611188" cy="25241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4594225" y="1376040"/>
            <a:ext cx="0" cy="26281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4197350" y="2239640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>
            <a:off x="2289175" y="3463602"/>
            <a:ext cx="2305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2936875" y="3066727"/>
            <a:ext cx="668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FF0000"/>
                </a:solidFill>
                <a:latin typeface="宋体" charset="-122"/>
              </a:rPr>
              <a:t>- </a:t>
            </a:r>
            <a:r>
              <a:rPr kumimoji="1"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6934200" y="1339527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>
            <a:off x="2299642" y="1484783"/>
            <a:ext cx="0" cy="25193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5222875" y="1303933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kumimoji="1" lang="en-US" altLang="zh-CN" sz="2000">
                <a:solidFill>
                  <a:srgbClr val="0000FF"/>
                </a:solidFill>
                <a:latin typeface="Tahoma" pitchFamily="34" charset="0"/>
              </a:rPr>
              <a:t>’</a:t>
            </a: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1008658" y="948655"/>
            <a:ext cx="1318617" cy="39280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000" kern="0" dirty="0" smtClean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物方</a:t>
            </a:r>
            <a:endParaRPr lang="zh-CN" altLang="en-US" sz="2000" kern="0" dirty="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412750" y="5318627"/>
            <a:ext cx="448865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QH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物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方主平面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en-US" altLang="zh-CN" sz="20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物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方主点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458142" y="4829103"/>
            <a:ext cx="6548783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物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方焦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平面，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与无限远处垂直于光轴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的像平面共轭。</a:t>
            </a:r>
            <a:endParaRPr kumimoji="1"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470719" y="4414521"/>
            <a:ext cx="5692129" cy="400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1428" tIns="45714" rIns="91428" bIns="45714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kumimoji="1" lang="en-US" altLang="zh-CN" sz="2000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000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与无限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远轴上像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点，称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物方焦点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379941" y="5765207"/>
            <a:ext cx="6280291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000" i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HF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物方焦距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 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表示，遵从符号规则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，为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kumimoji="1" lang="en-US" altLang="zh-CN" sz="2000" b="1" i="1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20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0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814186"/>
              </p:ext>
            </p:extLst>
          </p:nvPr>
        </p:nvGraphicFramePr>
        <p:xfrm>
          <a:off x="6934200" y="5552505"/>
          <a:ext cx="13065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" name="Equation" r:id="rId3" imgW="622080" imgH="393480" progId="Equation.DSMT4">
                  <p:embed/>
                </p:oleObj>
              </mc:Choice>
              <mc:Fallback>
                <p:oleObj name="Equation" r:id="rId3" imgW="622080" imgH="39348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4200" y="5552505"/>
                        <a:ext cx="1306513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093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24" grpId="0" animBg="1"/>
      <p:bldP spid="25" grpId="0"/>
      <p:bldP spid="26" grpId="0"/>
      <p:bldP spid="31" grpId="0" animBg="1"/>
      <p:bldP spid="32" grpId="0"/>
      <p:bldP spid="33" grpId="0" animBg="1"/>
      <p:bldP spid="27" grpId="0"/>
      <p:bldP spid="29" grpId="0"/>
      <p:bldP spid="30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980728"/>
            <a:ext cx="4536504" cy="504056"/>
          </a:xfrm>
        </p:spPr>
        <p:txBody>
          <a:bodyPr>
            <a:normAutofit fontScale="90000"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物方主平面</a:t>
            </a:r>
            <a:r>
              <a:rPr lang="zh-CN" altLang="en-US" sz="20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像方主平面</a:t>
            </a:r>
            <a:r>
              <a:rPr lang="zh-CN" altLang="en-US" sz="2000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之间的关系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1835696" y="1556792"/>
            <a:ext cx="5486400" cy="2817813"/>
            <a:chOff x="1835696" y="1691307"/>
            <a:chExt cx="5486400" cy="2817813"/>
          </a:xfrm>
        </p:grpSpPr>
        <p:grpSp>
          <p:nvGrpSpPr>
            <p:cNvPr id="5" name="组合 44"/>
            <p:cNvGrpSpPr>
              <a:grpSpLocks/>
            </p:cNvGrpSpPr>
            <p:nvPr/>
          </p:nvGrpSpPr>
          <p:grpSpPr bwMode="auto">
            <a:xfrm>
              <a:off x="1835696" y="1691307"/>
              <a:ext cx="5486400" cy="2817813"/>
              <a:chOff x="1668463" y="962025"/>
              <a:chExt cx="5943600" cy="2998788"/>
            </a:xfrm>
          </p:grpSpPr>
          <p:grpSp>
            <p:nvGrpSpPr>
              <p:cNvPr id="6" name="组合 42"/>
              <p:cNvGrpSpPr>
                <a:grpSpLocks/>
              </p:cNvGrpSpPr>
              <p:nvPr/>
            </p:nvGrpSpPr>
            <p:grpSpPr bwMode="auto">
              <a:xfrm>
                <a:off x="1668463" y="962025"/>
                <a:ext cx="5943600" cy="2998788"/>
                <a:chOff x="1668463" y="962025"/>
                <a:chExt cx="5943600" cy="2998788"/>
              </a:xfrm>
            </p:grpSpPr>
            <p:grpSp>
              <p:nvGrpSpPr>
                <p:cNvPr id="8" name="组合 40"/>
                <p:cNvGrpSpPr>
                  <a:grpSpLocks/>
                </p:cNvGrpSpPr>
                <p:nvPr/>
              </p:nvGrpSpPr>
              <p:grpSpPr bwMode="auto">
                <a:xfrm>
                  <a:off x="1668463" y="962025"/>
                  <a:ext cx="5943600" cy="2998788"/>
                  <a:chOff x="1668463" y="962025"/>
                  <a:chExt cx="5943600" cy="2998788"/>
                </a:xfrm>
              </p:grpSpPr>
              <p:grpSp>
                <p:nvGrpSpPr>
                  <p:cNvPr id="10" name="组合 37"/>
                  <p:cNvGrpSpPr>
                    <a:grpSpLocks/>
                  </p:cNvGrpSpPr>
                  <p:nvPr/>
                </p:nvGrpSpPr>
                <p:grpSpPr bwMode="auto">
                  <a:xfrm>
                    <a:off x="1668463" y="962025"/>
                    <a:ext cx="5943600" cy="2998788"/>
                    <a:chOff x="1668463" y="962025"/>
                    <a:chExt cx="5943600" cy="2998788"/>
                  </a:xfrm>
                </p:grpSpPr>
                <p:grpSp>
                  <p:nvGrpSpPr>
                    <p:cNvPr id="12" name="组合 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68463" y="962025"/>
                      <a:ext cx="5943600" cy="2998788"/>
                      <a:chOff x="1668463" y="962025"/>
                      <a:chExt cx="5943600" cy="2998788"/>
                    </a:xfrm>
                  </p:grpSpPr>
                  <p:grpSp>
                    <p:nvGrpSpPr>
                      <p:cNvPr id="15" name="组合 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68463" y="962025"/>
                        <a:ext cx="5943600" cy="2998788"/>
                        <a:chOff x="1668463" y="962025"/>
                        <a:chExt cx="5943600" cy="2998788"/>
                      </a:xfrm>
                    </p:grpSpPr>
                    <p:sp>
                      <p:nvSpPr>
                        <p:cNvPr id="18" name="Freeform 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440113" y="1209675"/>
                          <a:ext cx="590550" cy="2589213"/>
                        </a:xfrm>
                        <a:custGeom>
                          <a:avLst/>
                          <a:gdLst>
                            <a:gd name="T0" fmla="*/ 2147483646 w 2604"/>
                            <a:gd name="T1" fmla="*/ 0 h 11424"/>
                            <a:gd name="T2" fmla="*/ 2147483646 w 2604"/>
                            <a:gd name="T3" fmla="*/ 2147483646 h 11424"/>
                            <a:gd name="T4" fmla="*/ 2147483646 w 2604"/>
                            <a:gd name="T5" fmla="*/ 2147483646 h 11424"/>
                            <a:gd name="T6" fmla="*/ 2147483646 w 2604"/>
                            <a:gd name="T7" fmla="*/ 2147483646 h 11424"/>
                            <a:gd name="T8" fmla="*/ 2147483646 w 2604"/>
                            <a:gd name="T9" fmla="*/ 2147483646 h 11424"/>
                            <a:gd name="T10" fmla="*/ 2147483646 w 2604"/>
                            <a:gd name="T11" fmla="*/ 2147483646 h 11424"/>
                            <a:gd name="T12" fmla="*/ 0 w 2604"/>
                            <a:gd name="T13" fmla="*/ 2147483646 h 11424"/>
                            <a:gd name="T14" fmla="*/ 2147483646 w 2604"/>
                            <a:gd name="T15" fmla="*/ 2147483646 h 11424"/>
                            <a:gd name="T16" fmla="*/ 2147483646 w 2604"/>
                            <a:gd name="T17" fmla="*/ 2147483646 h 11424"/>
                            <a:gd name="T18" fmla="*/ 2147483646 w 2604"/>
                            <a:gd name="T19" fmla="*/ 2147483646 h 11424"/>
                            <a:gd name="T20" fmla="*/ 2147483646 w 2604"/>
                            <a:gd name="T21" fmla="*/ 2147483646 h 11424"/>
                            <a:gd name="T22" fmla="*/ 2147483646 w 2604"/>
                            <a:gd name="T23" fmla="*/ 2147483646 h 11424"/>
                            <a:gd name="T24" fmla="*/ 2147483646 w 2604"/>
                            <a:gd name="T25" fmla="*/ 2147483646 h 11424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w 2604"/>
                            <a:gd name="T40" fmla="*/ 0 h 11424"/>
                            <a:gd name="T41" fmla="*/ 2604 w 2604"/>
                            <a:gd name="T42" fmla="*/ 11424 h 11424"/>
                          </a:gdLst>
                          <a:ahLst/>
                          <a:cxnLst>
                            <a:cxn ang="T26">
                              <a:pos x="T0" y="T1"/>
                            </a:cxn>
                            <a:cxn ang="T27">
                              <a:pos x="T2" y="T3"/>
                            </a:cxn>
                            <a:cxn ang="T28">
                              <a:pos x="T4" y="T5"/>
                            </a:cxn>
                            <a:cxn ang="T29">
                              <a:pos x="T6" y="T7"/>
                            </a:cxn>
                            <a:cxn ang="T30">
                              <a:pos x="T8" y="T9"/>
                            </a:cxn>
                            <a:cxn ang="T31">
                              <a:pos x="T10" y="T11"/>
                            </a:cxn>
                            <a:cxn ang="T32">
                              <a:pos x="T12" y="T13"/>
                            </a:cxn>
                            <a:cxn ang="T33">
                              <a:pos x="T14" y="T15"/>
                            </a:cxn>
                            <a:cxn ang="T34">
                              <a:pos x="T16" y="T17"/>
                            </a:cxn>
                            <a:cxn ang="T35">
                              <a:pos x="T18" y="T19"/>
                            </a:cxn>
                            <a:cxn ang="T36">
                              <a:pos x="T20" y="T21"/>
                            </a:cxn>
                            <a:cxn ang="T37">
                              <a:pos x="T22" y="T23"/>
                            </a:cxn>
                            <a:cxn ang="T38">
                              <a:pos x="T24" y="T25"/>
                            </a:cxn>
                          </a:cxnLst>
                          <a:rect l="T39" t="T40" r="T41" b="T42"/>
                          <a:pathLst>
                            <a:path w="2604" h="11424">
                              <a:moveTo>
                                <a:pt x="2604" y="0"/>
                              </a:moveTo>
                              <a:lnTo>
                                <a:pt x="1843" y="763"/>
                              </a:lnTo>
                              <a:lnTo>
                                <a:pt x="1198" y="1627"/>
                              </a:lnTo>
                              <a:lnTo>
                                <a:pt x="683" y="2574"/>
                              </a:lnTo>
                              <a:lnTo>
                                <a:pt x="306" y="3584"/>
                              </a:lnTo>
                              <a:lnTo>
                                <a:pt x="78" y="4637"/>
                              </a:lnTo>
                              <a:lnTo>
                                <a:pt x="0" y="5712"/>
                              </a:lnTo>
                              <a:lnTo>
                                <a:pt x="78" y="6787"/>
                              </a:lnTo>
                              <a:lnTo>
                                <a:pt x="306" y="7841"/>
                              </a:lnTo>
                              <a:lnTo>
                                <a:pt x="683" y="8851"/>
                              </a:lnTo>
                              <a:lnTo>
                                <a:pt x="1198" y="9798"/>
                              </a:lnTo>
                              <a:lnTo>
                                <a:pt x="1843" y="10662"/>
                              </a:lnTo>
                              <a:lnTo>
                                <a:pt x="2604" y="11424"/>
                              </a:ln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" name="Freeform 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192713" y="1209675"/>
                          <a:ext cx="590550" cy="2589213"/>
                        </a:xfrm>
                        <a:custGeom>
                          <a:avLst/>
                          <a:gdLst>
                            <a:gd name="T0" fmla="*/ 0 w 2604"/>
                            <a:gd name="T1" fmla="*/ 2147483646 h 11424"/>
                            <a:gd name="T2" fmla="*/ 2147483646 w 2604"/>
                            <a:gd name="T3" fmla="*/ 2147483646 h 11424"/>
                            <a:gd name="T4" fmla="*/ 2147483646 w 2604"/>
                            <a:gd name="T5" fmla="*/ 2147483646 h 11424"/>
                            <a:gd name="T6" fmla="*/ 2147483646 w 2604"/>
                            <a:gd name="T7" fmla="*/ 2147483646 h 11424"/>
                            <a:gd name="T8" fmla="*/ 2147483646 w 2604"/>
                            <a:gd name="T9" fmla="*/ 2147483646 h 11424"/>
                            <a:gd name="T10" fmla="*/ 2147483646 w 2604"/>
                            <a:gd name="T11" fmla="*/ 2147483646 h 11424"/>
                            <a:gd name="T12" fmla="*/ 2147483646 w 2604"/>
                            <a:gd name="T13" fmla="*/ 2147483646 h 11424"/>
                            <a:gd name="T14" fmla="*/ 2147483646 w 2604"/>
                            <a:gd name="T15" fmla="*/ 2147483646 h 11424"/>
                            <a:gd name="T16" fmla="*/ 2147483646 w 2604"/>
                            <a:gd name="T17" fmla="*/ 2147483646 h 11424"/>
                            <a:gd name="T18" fmla="*/ 2147483646 w 2604"/>
                            <a:gd name="T19" fmla="*/ 2147483646 h 11424"/>
                            <a:gd name="T20" fmla="*/ 2147483646 w 2604"/>
                            <a:gd name="T21" fmla="*/ 2147483646 h 11424"/>
                            <a:gd name="T22" fmla="*/ 2147483646 w 2604"/>
                            <a:gd name="T23" fmla="*/ 2147483646 h 11424"/>
                            <a:gd name="T24" fmla="*/ 0 w 2604"/>
                            <a:gd name="T25" fmla="*/ 0 h 11424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w 2604"/>
                            <a:gd name="T40" fmla="*/ 0 h 11424"/>
                            <a:gd name="T41" fmla="*/ 2604 w 2604"/>
                            <a:gd name="T42" fmla="*/ 11424 h 11424"/>
                          </a:gdLst>
                          <a:ahLst/>
                          <a:cxnLst>
                            <a:cxn ang="T26">
                              <a:pos x="T0" y="T1"/>
                            </a:cxn>
                            <a:cxn ang="T27">
                              <a:pos x="T2" y="T3"/>
                            </a:cxn>
                            <a:cxn ang="T28">
                              <a:pos x="T4" y="T5"/>
                            </a:cxn>
                            <a:cxn ang="T29">
                              <a:pos x="T6" y="T7"/>
                            </a:cxn>
                            <a:cxn ang="T30">
                              <a:pos x="T8" y="T9"/>
                            </a:cxn>
                            <a:cxn ang="T31">
                              <a:pos x="T10" y="T11"/>
                            </a:cxn>
                            <a:cxn ang="T32">
                              <a:pos x="T12" y="T13"/>
                            </a:cxn>
                            <a:cxn ang="T33">
                              <a:pos x="T14" y="T15"/>
                            </a:cxn>
                            <a:cxn ang="T34">
                              <a:pos x="T16" y="T17"/>
                            </a:cxn>
                            <a:cxn ang="T35">
                              <a:pos x="T18" y="T19"/>
                            </a:cxn>
                            <a:cxn ang="T36">
                              <a:pos x="T20" y="T21"/>
                            </a:cxn>
                            <a:cxn ang="T37">
                              <a:pos x="T22" y="T23"/>
                            </a:cxn>
                            <a:cxn ang="T38">
                              <a:pos x="T24" y="T25"/>
                            </a:cxn>
                          </a:cxnLst>
                          <a:rect l="T39" t="T40" r="T41" b="T42"/>
                          <a:pathLst>
                            <a:path w="2604" h="11424">
                              <a:moveTo>
                                <a:pt x="0" y="11424"/>
                              </a:moveTo>
                              <a:lnTo>
                                <a:pt x="762" y="10662"/>
                              </a:lnTo>
                              <a:lnTo>
                                <a:pt x="1407" y="9798"/>
                              </a:lnTo>
                              <a:lnTo>
                                <a:pt x="1922" y="8851"/>
                              </a:lnTo>
                              <a:lnTo>
                                <a:pt x="2299" y="7841"/>
                              </a:lnTo>
                              <a:lnTo>
                                <a:pt x="2527" y="6787"/>
                              </a:lnTo>
                              <a:lnTo>
                                <a:pt x="2604" y="5712"/>
                              </a:lnTo>
                              <a:lnTo>
                                <a:pt x="2527" y="4637"/>
                              </a:lnTo>
                              <a:lnTo>
                                <a:pt x="2299" y="3584"/>
                              </a:lnTo>
                              <a:lnTo>
                                <a:pt x="1922" y="2574"/>
                              </a:lnTo>
                              <a:lnTo>
                                <a:pt x="1407" y="1627"/>
                              </a:lnTo>
                              <a:lnTo>
                                <a:pt x="762" y="763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0" name="Line 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087813" y="971550"/>
                          <a:ext cx="1587" cy="2989263"/>
                        </a:xfrm>
                        <a:prstGeom prst="line">
                          <a:avLst/>
                        </a:prstGeom>
                        <a:noFill/>
                        <a:ln w="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1" name="Text Box 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421063" y="962025"/>
                          <a:ext cx="6096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91428" tIns="45714" rIns="91428" bIns="45714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kumimoji="1" lang="en-US" altLang="zh-CN" sz="2400" b="1" i="1" dirty="0">
                              <a:solidFill>
                                <a:srgbClr val="0000FF"/>
                              </a:solidFill>
                              <a:latin typeface="Times New Roman" pitchFamily="18" charset="0"/>
                            </a:rPr>
                            <a:t>E</a:t>
                          </a:r>
                          <a:r>
                            <a:rPr kumimoji="1" lang="en-US" altLang="zh-CN" sz="2400" baseline="-25000" dirty="0">
                              <a:solidFill>
                                <a:srgbClr val="0000FF"/>
                              </a:solidFill>
                              <a:latin typeface="Times New Roman" pitchFamily="18" charset="0"/>
                            </a:rPr>
                            <a:t>1</a:t>
                          </a:r>
                        </a:p>
                      </p:txBody>
                    </p:sp>
                    <p:sp>
                      <p:nvSpPr>
                        <p:cNvPr id="22" name="Text Box 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926263" y="962025"/>
                          <a:ext cx="6096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91428" tIns="45714" rIns="91428" bIns="45714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kumimoji="1" lang="en-US" altLang="zh-CN" sz="2400" b="1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</a:rPr>
                            <a:t>B</a:t>
                          </a:r>
                          <a:endParaRPr kumimoji="1" lang="en-US" altLang="zh-CN" sz="2400" b="1" i="1" baseline="-25000">
                            <a:solidFill>
                              <a:srgbClr val="0000FF"/>
                            </a:solidFill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23" name="Text Box 1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668463" y="962025"/>
                          <a:ext cx="6096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91428" tIns="45714" rIns="91428" bIns="45714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kumimoji="1" lang="en-US" altLang="zh-CN" sz="2400" b="1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</a:rPr>
                            <a:t>A</a:t>
                          </a:r>
                          <a:endParaRPr kumimoji="1" lang="en-US" altLang="zh-CN" sz="2400" b="1" i="1" baseline="-25000">
                            <a:solidFill>
                              <a:srgbClr val="0000FF"/>
                            </a:solidFill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24" name="Text Box 1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16602" y="2430755"/>
                          <a:ext cx="6096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91428" tIns="45714" rIns="91428" bIns="45714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kumimoji="1" lang="en-US" altLang="zh-CN" sz="2400" b="1" i="1" dirty="0">
                              <a:solidFill>
                                <a:srgbClr val="0000FF"/>
                              </a:solidFill>
                              <a:latin typeface="Times New Roman" pitchFamily="18" charset="0"/>
                            </a:rPr>
                            <a:t>O</a:t>
                          </a:r>
                          <a:r>
                            <a:rPr kumimoji="1" lang="en-US" altLang="zh-CN" sz="2400" baseline="-25000" dirty="0">
                              <a:solidFill>
                                <a:srgbClr val="0000FF"/>
                              </a:solidFill>
                              <a:latin typeface="Times New Roman" pitchFamily="18" charset="0"/>
                            </a:rPr>
                            <a:t>1</a:t>
                          </a:r>
                        </a:p>
                      </p:txBody>
                    </p:sp>
                    <p:sp>
                      <p:nvSpPr>
                        <p:cNvPr id="25" name="Text Box 1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562350" y="1636713"/>
                          <a:ext cx="609600" cy="491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91428" tIns="45714" rIns="91428" bIns="45714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kumimoji="1" lang="en-US" altLang="zh-CN" sz="2400" b="1" i="1" dirty="0" smtClean="0">
                              <a:solidFill>
                                <a:srgbClr val="0000FF"/>
                              </a:solidFill>
                              <a:latin typeface="Times New Roman" pitchFamily="18" charset="0"/>
                            </a:rPr>
                            <a:t>G</a:t>
                          </a:r>
                          <a:r>
                            <a:rPr kumimoji="1" lang="en-US" altLang="zh-CN" sz="2400" baseline="-25000" dirty="0" smtClean="0">
                              <a:solidFill>
                                <a:srgbClr val="0000FF"/>
                              </a:solidFill>
                              <a:latin typeface="Times New Roman" pitchFamily="18" charset="0"/>
                            </a:rPr>
                            <a:t>1</a:t>
                          </a:r>
                          <a:endParaRPr kumimoji="1" lang="en-US" altLang="zh-CN" sz="2400" baseline="-25000" dirty="0">
                            <a:solidFill>
                              <a:srgbClr val="0000FF"/>
                            </a:solidFill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26" name="Text Box 1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759133" y="2044995"/>
                          <a:ext cx="5334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91428" tIns="45714" rIns="91428" bIns="45714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kumimoji="1" lang="en-US" altLang="zh-CN" sz="2400" b="1" i="1" dirty="0">
                              <a:solidFill>
                                <a:srgbClr val="0000FF"/>
                              </a:solidFill>
                              <a:latin typeface="Times New Roman" pitchFamily="18" charset="0"/>
                            </a:rPr>
                            <a:t>F</a:t>
                          </a:r>
                        </a:p>
                      </p:txBody>
                    </p:sp>
                    <p:sp>
                      <p:nvSpPr>
                        <p:cNvPr id="27" name="Text Box 1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078663" y="2486025"/>
                          <a:ext cx="5334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91428" tIns="45714" rIns="91428" bIns="45714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kumimoji="1" lang="en-US" altLang="zh-CN" sz="2400" b="1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</a:rPr>
                            <a:t>F</a:t>
                          </a:r>
                          <a:r>
                            <a:rPr kumimoji="1" lang="en-US" altLang="zh-CN" sz="2400" b="1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'</a:t>
                          </a:r>
                          <a:endParaRPr kumimoji="1" lang="en-US" altLang="zh-CN" sz="2400" b="1" i="1">
                            <a:solidFill>
                              <a:srgbClr val="0000FF"/>
                            </a:solidFill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28" name="Text Box 1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6463" y="962025"/>
                          <a:ext cx="6096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91428" tIns="45714" rIns="91428" bIns="45714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kumimoji="1" lang="en-US" altLang="zh-CN" sz="2400" b="1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</a:rPr>
                            <a:t>Q</a:t>
                          </a:r>
                          <a:r>
                            <a:rPr kumimoji="1" lang="en-US" altLang="zh-CN" sz="2400" b="1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'</a:t>
                          </a:r>
                          <a:endParaRPr kumimoji="1" lang="en-US" altLang="zh-CN" sz="2400" b="1" i="1" baseline="-25000">
                            <a:solidFill>
                              <a:srgbClr val="0000FF"/>
                            </a:solidFill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29" name="Text Box 18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06863" y="962025"/>
                          <a:ext cx="6096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91428" tIns="45714" rIns="91428" bIns="45714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kumimoji="1" lang="en-US" altLang="zh-CN" sz="2400" b="1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</a:rPr>
                            <a:t>Q</a:t>
                          </a:r>
                          <a:endParaRPr kumimoji="1" lang="en-US" altLang="zh-CN" sz="2400" b="1" i="1" baseline="-25000">
                            <a:solidFill>
                              <a:srgbClr val="0000FF"/>
                            </a:solidFill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30" name="Text Box 2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030663" y="2414447"/>
                          <a:ext cx="609600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91428" tIns="45714" rIns="91428" bIns="45714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kumimoji="1" lang="en-US" altLang="zh-CN" sz="2000" b="1" i="1" dirty="0">
                              <a:solidFill>
                                <a:srgbClr val="0000FF"/>
                              </a:solidFill>
                              <a:latin typeface="Times New Roman" pitchFamily="18" charset="0"/>
                            </a:rPr>
                            <a:t>H</a:t>
                          </a:r>
                          <a:endParaRPr kumimoji="1" lang="en-US" altLang="zh-CN" sz="2000" b="1" i="1" baseline="-25000" dirty="0">
                            <a:solidFill>
                              <a:srgbClr val="0000FF"/>
                            </a:solidFill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31" name="Line 2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173663" y="962025"/>
                          <a:ext cx="0" cy="2970213"/>
                        </a:xfrm>
                        <a:prstGeom prst="line">
                          <a:avLst/>
                        </a:prstGeom>
                        <a:noFill/>
                        <a:ln w="12700" cap="sq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2" name="Line 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897063" y="2486025"/>
                          <a:ext cx="5181600" cy="0"/>
                        </a:xfrm>
                        <a:prstGeom prst="line">
                          <a:avLst/>
                        </a:prstGeom>
                        <a:noFill/>
                        <a:ln w="19050" cap="sq">
                          <a:solidFill>
                            <a:srgbClr val="0000FF"/>
                          </a:solidFill>
                          <a:round/>
                          <a:headEnd type="none" w="sm" len="sm"/>
                          <a:tailEnd type="non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3" name="Line 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049463" y="3551238"/>
                          <a:ext cx="2000250" cy="0"/>
                        </a:xfrm>
                        <a:prstGeom prst="line">
                          <a:avLst/>
                        </a:prstGeom>
                        <a:noFill/>
                        <a:ln w="12700" cap="sq">
                          <a:solidFill>
                            <a:schemeClr val="tx1"/>
                          </a:solidFill>
                          <a:round/>
                          <a:headEnd type="triangle" w="med" len="med"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4" name="Text Box 2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59063" y="3094038"/>
                          <a:ext cx="6096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rgbClr val="000000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</a:extLst>
                      </p:spPr>
                      <p:txBody>
                        <a:bodyPr lIns="91428" tIns="45714" rIns="91428" bIns="45714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kumimoji="1" lang="en-US" altLang="zh-CN" sz="2400" b="1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</a:rPr>
                            <a:t>- f</a:t>
                          </a:r>
                        </a:p>
                      </p:txBody>
                    </p:sp>
                    <p:sp>
                      <p:nvSpPr>
                        <p:cNvPr id="35" name="Line 2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049463" y="2486025"/>
                          <a:ext cx="0" cy="1293813"/>
                        </a:xfrm>
                        <a:prstGeom prst="line">
                          <a:avLst/>
                        </a:prstGeom>
                        <a:noFill/>
                        <a:ln w="12700" cap="sq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6" name="Line 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5173663" y="3551238"/>
                          <a:ext cx="1828800" cy="0"/>
                        </a:xfrm>
                        <a:prstGeom prst="line">
                          <a:avLst/>
                        </a:prstGeom>
                        <a:noFill/>
                        <a:ln w="12700" cap="sq">
                          <a:solidFill>
                            <a:schemeClr val="tx1"/>
                          </a:solidFill>
                          <a:round/>
                          <a:headEnd type="triangle" w="med" len="med"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7" name="Text Box 2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088063" y="3094038"/>
                          <a:ext cx="6096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rgbClr val="000000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</a:extLst>
                      </p:spPr>
                      <p:txBody>
                        <a:bodyPr lIns="91428" tIns="45714" rIns="91428" bIns="45714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kumimoji="1" lang="en-US" altLang="zh-CN" sz="2400" b="1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</a:rPr>
                            <a:t>f </a:t>
                          </a:r>
                          <a:r>
                            <a:rPr kumimoji="1" lang="en-US" altLang="zh-CN" sz="2400">
                              <a:solidFill>
                                <a:srgbClr val="0000FF"/>
                              </a:solidFill>
                              <a:latin typeface="Tahoma" pitchFamily="34" charset="0"/>
                            </a:rPr>
                            <a:t>’</a:t>
                          </a:r>
                        </a:p>
                      </p:txBody>
                    </p:sp>
                    <p:sp>
                      <p:nvSpPr>
                        <p:cNvPr id="38" name="Line 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002463" y="2486025"/>
                          <a:ext cx="0" cy="1293813"/>
                        </a:xfrm>
                        <a:prstGeom prst="line">
                          <a:avLst/>
                        </a:prstGeom>
                        <a:noFill/>
                        <a:ln w="12700" cap="sq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1" name="Line 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051050" y="1647541"/>
                          <a:ext cx="1674813" cy="857249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8000"/>
                          </a:solidFill>
                          <a:round/>
                          <a:headEnd type="triangle"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2" name="Line 3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454478" y="1466850"/>
                          <a:ext cx="1752600" cy="0"/>
                        </a:xfrm>
                        <a:prstGeom prst="line">
                          <a:avLst/>
                        </a:prstGeom>
                        <a:noFill/>
                        <a:ln w="19050" cap="sq">
                          <a:solidFill>
                            <a:srgbClr val="008000"/>
                          </a:solidFill>
                          <a:round/>
                          <a:headEnd type="triangle" w="med" len="med"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" name="Line 3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793497" y="1452563"/>
                          <a:ext cx="1981200" cy="0"/>
                        </a:xfrm>
                        <a:prstGeom prst="line">
                          <a:avLst/>
                        </a:prstGeom>
                        <a:noFill/>
                        <a:ln w="19050" cap="sq" cmpd="dbl">
                          <a:solidFill>
                            <a:srgbClr val="FF0000"/>
                          </a:solidFill>
                          <a:round/>
                          <a:headEnd type="triangle" w="med" len="med"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6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545138" y="1692275"/>
                        <a:ext cx="1433512" cy="81280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73663" y="1495425"/>
                        <a:ext cx="457200" cy="22860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3" name="Line 3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573463" y="1466850"/>
                      <a:ext cx="514350" cy="25717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8000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" name="Line 3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25863" y="1466850"/>
                      <a:ext cx="144780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dash"/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73663" y="2414447"/>
                    <a:ext cx="609600" cy="396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1428" tIns="45714" rIns="91428" bIns="45714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000" b="1" i="1" dirty="0">
                        <a:solidFill>
                          <a:srgbClr val="0000FF"/>
                        </a:solidFill>
                        <a:latin typeface="Times New Roman" pitchFamily="18" charset="0"/>
                      </a:rPr>
                      <a:t>H</a:t>
                    </a:r>
                    <a:r>
                      <a:rPr kumimoji="1" lang="en-US" altLang="zh-CN" sz="2000" b="1" i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'</a:t>
                    </a:r>
                    <a:endParaRPr kumimoji="1" lang="en-US" altLang="zh-CN" sz="2000" b="1" i="1" baseline="-25000" dirty="0">
                      <a:solidFill>
                        <a:srgbClr val="0000FF"/>
                      </a:solidFill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9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5097463" y="1466850"/>
                  <a:ext cx="3810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7" name="Text Box 14"/>
              <p:cNvSpPr txBox="1">
                <a:spLocks noChangeArrowheads="1"/>
              </p:cNvSpPr>
              <p:nvPr/>
            </p:nvSpPr>
            <p:spPr bwMode="auto">
              <a:xfrm>
                <a:off x="5100844" y="1571625"/>
                <a:ext cx="707268" cy="491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28" tIns="45714" rIns="91428" bIns="45714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 i="1" dirty="0" smtClean="0">
                    <a:solidFill>
                      <a:srgbClr val="0000FF"/>
                    </a:solidFill>
                    <a:latin typeface="Times New Roman" pitchFamily="18" charset="0"/>
                  </a:rPr>
                  <a:t>G</a:t>
                </a:r>
                <a:r>
                  <a:rPr kumimoji="1" lang="en-US" altLang="zh-CN" sz="2400" dirty="0" smtClean="0">
                    <a:solidFill>
                      <a:srgbClr val="0000FF"/>
                    </a:solidFill>
                    <a:latin typeface="Times New Roman" pitchFamily="18" charset="0"/>
                  </a:rPr>
                  <a:t> </a:t>
                </a:r>
                <a:r>
                  <a:rPr kumimoji="1" lang="en-US" altLang="zh-CN" sz="2400" baseline="-25000" dirty="0">
                    <a:solidFill>
                      <a:srgbClr val="0000FF"/>
                    </a:solidFill>
                    <a:latin typeface="Times New Roman" pitchFamily="18" charset="0"/>
                  </a:rPr>
                  <a:t>k</a:t>
                </a:r>
              </a:p>
            </p:txBody>
          </p:sp>
        </p:grp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5233428" y="1700808"/>
              <a:ext cx="562708" cy="46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 dirty="0" err="1" smtClean="0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r>
                <a:rPr kumimoji="1" lang="en-US" altLang="zh-CN" sz="2400" baseline="-25000" dirty="0" err="1" smtClean="0">
                  <a:solidFill>
                    <a:srgbClr val="0000FF"/>
                  </a:solidFill>
                  <a:latin typeface="Times New Roman" pitchFamily="18" charset="0"/>
                </a:rPr>
                <a:t>k</a:t>
              </a:r>
              <a:endParaRPr kumimoji="1" lang="en-US" altLang="zh-CN" sz="2400" baseline="-25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3203848" y="2132856"/>
              <a:ext cx="0" cy="1020053"/>
            </a:xfrm>
            <a:prstGeom prst="line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29"/>
            <p:cNvSpPr>
              <a:spLocks noChangeArrowheads="1"/>
            </p:cNvSpPr>
            <p:nvPr/>
          </p:nvSpPr>
          <p:spPr bwMode="auto">
            <a:xfrm>
              <a:off x="2821178" y="2276872"/>
              <a:ext cx="310662" cy="429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8" tIns="45714" rIns="91428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400" i="1" dirty="0">
                  <a:solidFill>
                    <a:srgbClr val="0000FF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5593468" y="3068960"/>
              <a:ext cx="562708" cy="46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 dirty="0" smtClean="0">
                  <a:solidFill>
                    <a:srgbClr val="0000FF"/>
                  </a:solidFill>
                  <a:latin typeface="Times New Roman" pitchFamily="18" charset="0"/>
                </a:rPr>
                <a:t>O</a:t>
              </a:r>
              <a:r>
                <a:rPr kumimoji="1" lang="en-US" altLang="zh-CN" sz="2400" i="1" baseline="-25000" dirty="0" smtClean="0">
                  <a:solidFill>
                    <a:srgbClr val="0000FF"/>
                  </a:solidFill>
                  <a:latin typeface="Times New Roman" pitchFamily="18" charset="0"/>
                </a:rPr>
                <a:t>k</a:t>
              </a:r>
              <a:endParaRPr kumimoji="1" lang="en-US" altLang="zh-CN" sz="2400" i="1" baseline="-25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4" name="Arc 17"/>
            <p:cNvSpPr>
              <a:spLocks/>
            </p:cNvSpPr>
            <p:nvPr/>
          </p:nvSpPr>
          <p:spPr bwMode="auto">
            <a:xfrm>
              <a:off x="2555776" y="2924944"/>
              <a:ext cx="76200" cy="161603"/>
            </a:xfrm>
            <a:custGeom>
              <a:avLst/>
              <a:gdLst>
                <a:gd name="T0" fmla="*/ 0 w 21600"/>
                <a:gd name="T1" fmla="*/ 0 h 34269"/>
                <a:gd name="T2" fmla="*/ 2147483647 w 21600"/>
                <a:gd name="T3" fmla="*/ 2147483647 h 34269"/>
                <a:gd name="T4" fmla="*/ 0 w 21600"/>
                <a:gd name="T5" fmla="*/ 2147483647 h 3426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269"/>
                <a:gd name="T11" fmla="*/ 21600 w 21600"/>
                <a:gd name="T12" fmla="*/ 34269 h 342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26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49"/>
                    <a:pt x="20163" y="30583"/>
                    <a:pt x="17494" y="34268"/>
                  </a:cubicBezTo>
                </a:path>
                <a:path w="21600" h="3426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49"/>
                    <a:pt x="20163" y="30583"/>
                    <a:pt x="17494" y="3426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2671142" y="2780928"/>
              <a:ext cx="46069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dirty="0" smtClean="0">
                  <a:solidFill>
                    <a:srgbClr val="0000FF"/>
                  </a:solidFill>
                  <a:latin typeface="Times New Roman" pitchFamily="18" charset="0"/>
                </a:rPr>
                <a:t>-</a:t>
              </a:r>
              <a:r>
                <a:rPr kumimoji="1" lang="en-US" altLang="zh-CN" sz="2000" b="1" i="1" dirty="0" smtClean="0">
                  <a:solidFill>
                    <a:srgbClr val="0000FF"/>
                  </a:solidFill>
                  <a:latin typeface="Times New Roman" pitchFamily="18" charset="0"/>
                </a:rPr>
                <a:t>u</a:t>
              </a:r>
              <a:endPara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6" name="Text Box 19"/>
            <p:cNvSpPr txBox="1">
              <a:spLocks noChangeArrowheads="1"/>
            </p:cNvSpPr>
            <p:nvPr/>
          </p:nvSpPr>
          <p:spPr bwMode="auto">
            <a:xfrm>
              <a:off x="5983510" y="2780928"/>
              <a:ext cx="46069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 dirty="0" smtClean="0">
                  <a:solidFill>
                    <a:srgbClr val="0000FF"/>
                  </a:solidFill>
                  <a:latin typeface="Times New Roman" pitchFamily="18" charset="0"/>
                </a:rPr>
                <a:t>u′</a:t>
              </a:r>
              <a:endPara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7" name="Arc 12"/>
            <p:cNvSpPr>
              <a:spLocks/>
            </p:cNvSpPr>
            <p:nvPr/>
          </p:nvSpPr>
          <p:spPr bwMode="auto">
            <a:xfrm flipH="1">
              <a:off x="6372200" y="2988568"/>
              <a:ext cx="80962" cy="152400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8" name="Text Box 39"/>
          <p:cNvSpPr txBox="1">
            <a:spLocks noChangeArrowheads="1"/>
          </p:cNvSpPr>
          <p:nvPr/>
        </p:nvSpPr>
        <p:spPr bwMode="auto">
          <a:xfrm>
            <a:off x="300038" y="4797152"/>
            <a:ext cx="801637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入射高度为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00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AE</a:t>
            </a:r>
            <a:r>
              <a:rPr kumimoji="1" lang="en-US" altLang="zh-CN" sz="2000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的延长线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kumimoji="1" lang="en-US" altLang="zh-CN" sz="2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000" b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’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的反向延长线决定了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Q’</a:t>
            </a:r>
            <a:r>
              <a:rPr kumimoji="1" lang="zh-CN" altLang="en-US" sz="2000" i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en-US" altLang="zh-CN" sz="200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 Box 40"/>
          <p:cNvSpPr txBox="1">
            <a:spLocks noChangeArrowheads="1"/>
          </p:cNvSpPr>
          <p:nvPr/>
        </p:nvSpPr>
        <p:spPr bwMode="auto">
          <a:xfrm>
            <a:off x="288925" y="5313263"/>
            <a:ext cx="8855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光路的可逆性，入射高度同样为 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 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kumimoji="1"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BE</a:t>
            </a:r>
            <a:r>
              <a:rPr kumimoji="1" lang="en-US" altLang="zh-CN" sz="20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的延长线和 </a:t>
            </a:r>
            <a:r>
              <a:rPr kumimoji="1"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0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的反向延长线交于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1"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Rectangle 41"/>
          <p:cNvSpPr>
            <a:spLocks noChangeArrowheads="1"/>
          </p:cNvSpPr>
          <p:nvPr/>
        </p:nvSpPr>
        <p:spPr bwMode="auto">
          <a:xfrm>
            <a:off x="317500" y="6033343"/>
            <a:ext cx="8605838" cy="40011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由于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这两组光线是</a:t>
            </a:r>
            <a:r>
              <a:rPr kumimoji="1" lang="zh-CN" altLang="en-US" sz="20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共轭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Q’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共轭点，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QH 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Q′H’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也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是共轭面。</a:t>
            </a:r>
            <a:endParaRPr kumimoji="1"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3905250" y="4293096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光学系统</a:t>
            </a:r>
          </a:p>
        </p:txBody>
      </p:sp>
    </p:spTree>
    <p:extLst>
      <p:ext uri="{BB962C8B-B14F-4D97-AF65-F5344CB8AC3E}">
        <p14:creationId xmlns:p14="http://schemas.microsoft.com/office/powerpoint/2010/main" val="51690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8" grpId="0"/>
      <p:bldP spid="59" grpId="0"/>
      <p:bldP spid="60" grpId="0" animBg="1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835696" y="1124744"/>
            <a:ext cx="5486400" cy="2817813"/>
            <a:chOff x="1835696" y="1691307"/>
            <a:chExt cx="5486400" cy="2817813"/>
          </a:xfrm>
        </p:grpSpPr>
        <p:grpSp>
          <p:nvGrpSpPr>
            <p:cNvPr id="5" name="组合 44"/>
            <p:cNvGrpSpPr>
              <a:grpSpLocks/>
            </p:cNvGrpSpPr>
            <p:nvPr/>
          </p:nvGrpSpPr>
          <p:grpSpPr bwMode="auto">
            <a:xfrm>
              <a:off x="1835696" y="1691307"/>
              <a:ext cx="5486400" cy="2817813"/>
              <a:chOff x="1668463" y="962025"/>
              <a:chExt cx="5943600" cy="2998788"/>
            </a:xfrm>
          </p:grpSpPr>
          <p:grpSp>
            <p:nvGrpSpPr>
              <p:cNvPr id="14" name="组合 42"/>
              <p:cNvGrpSpPr>
                <a:grpSpLocks/>
              </p:cNvGrpSpPr>
              <p:nvPr/>
            </p:nvGrpSpPr>
            <p:grpSpPr bwMode="auto">
              <a:xfrm>
                <a:off x="1668463" y="962025"/>
                <a:ext cx="5943600" cy="2998788"/>
                <a:chOff x="1668463" y="962025"/>
                <a:chExt cx="5943600" cy="2998788"/>
              </a:xfrm>
            </p:grpSpPr>
            <p:grpSp>
              <p:nvGrpSpPr>
                <p:cNvPr id="16" name="组合 40"/>
                <p:cNvGrpSpPr>
                  <a:grpSpLocks/>
                </p:cNvGrpSpPr>
                <p:nvPr/>
              </p:nvGrpSpPr>
              <p:grpSpPr bwMode="auto">
                <a:xfrm>
                  <a:off x="1668463" y="962025"/>
                  <a:ext cx="5943600" cy="2998788"/>
                  <a:chOff x="1668463" y="962025"/>
                  <a:chExt cx="5943600" cy="2998788"/>
                </a:xfrm>
              </p:grpSpPr>
              <p:grpSp>
                <p:nvGrpSpPr>
                  <p:cNvPr id="18" name="组合 37"/>
                  <p:cNvGrpSpPr>
                    <a:grpSpLocks/>
                  </p:cNvGrpSpPr>
                  <p:nvPr/>
                </p:nvGrpSpPr>
                <p:grpSpPr bwMode="auto">
                  <a:xfrm>
                    <a:off x="1668463" y="962025"/>
                    <a:ext cx="5943600" cy="2998788"/>
                    <a:chOff x="1668463" y="962025"/>
                    <a:chExt cx="5943600" cy="2998788"/>
                  </a:xfrm>
                </p:grpSpPr>
                <p:grpSp>
                  <p:nvGrpSpPr>
                    <p:cNvPr id="20" name="组合 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68463" y="962025"/>
                      <a:ext cx="5943600" cy="2998788"/>
                      <a:chOff x="1668463" y="962025"/>
                      <a:chExt cx="5943600" cy="2998788"/>
                    </a:xfrm>
                  </p:grpSpPr>
                  <p:grpSp>
                    <p:nvGrpSpPr>
                      <p:cNvPr id="23" name="组合 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68463" y="962025"/>
                        <a:ext cx="5943600" cy="2998788"/>
                        <a:chOff x="1668463" y="962025"/>
                        <a:chExt cx="5943600" cy="2998788"/>
                      </a:xfrm>
                    </p:grpSpPr>
                    <p:sp>
                      <p:nvSpPr>
                        <p:cNvPr id="26" name="Freeform 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440113" y="1209675"/>
                          <a:ext cx="590550" cy="2589213"/>
                        </a:xfrm>
                        <a:custGeom>
                          <a:avLst/>
                          <a:gdLst>
                            <a:gd name="T0" fmla="*/ 2147483646 w 2604"/>
                            <a:gd name="T1" fmla="*/ 0 h 11424"/>
                            <a:gd name="T2" fmla="*/ 2147483646 w 2604"/>
                            <a:gd name="T3" fmla="*/ 2147483646 h 11424"/>
                            <a:gd name="T4" fmla="*/ 2147483646 w 2604"/>
                            <a:gd name="T5" fmla="*/ 2147483646 h 11424"/>
                            <a:gd name="T6" fmla="*/ 2147483646 w 2604"/>
                            <a:gd name="T7" fmla="*/ 2147483646 h 11424"/>
                            <a:gd name="T8" fmla="*/ 2147483646 w 2604"/>
                            <a:gd name="T9" fmla="*/ 2147483646 h 11424"/>
                            <a:gd name="T10" fmla="*/ 2147483646 w 2604"/>
                            <a:gd name="T11" fmla="*/ 2147483646 h 11424"/>
                            <a:gd name="T12" fmla="*/ 0 w 2604"/>
                            <a:gd name="T13" fmla="*/ 2147483646 h 11424"/>
                            <a:gd name="T14" fmla="*/ 2147483646 w 2604"/>
                            <a:gd name="T15" fmla="*/ 2147483646 h 11424"/>
                            <a:gd name="T16" fmla="*/ 2147483646 w 2604"/>
                            <a:gd name="T17" fmla="*/ 2147483646 h 11424"/>
                            <a:gd name="T18" fmla="*/ 2147483646 w 2604"/>
                            <a:gd name="T19" fmla="*/ 2147483646 h 11424"/>
                            <a:gd name="T20" fmla="*/ 2147483646 w 2604"/>
                            <a:gd name="T21" fmla="*/ 2147483646 h 11424"/>
                            <a:gd name="T22" fmla="*/ 2147483646 w 2604"/>
                            <a:gd name="T23" fmla="*/ 2147483646 h 11424"/>
                            <a:gd name="T24" fmla="*/ 2147483646 w 2604"/>
                            <a:gd name="T25" fmla="*/ 2147483646 h 11424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w 2604"/>
                            <a:gd name="T40" fmla="*/ 0 h 11424"/>
                            <a:gd name="T41" fmla="*/ 2604 w 2604"/>
                            <a:gd name="T42" fmla="*/ 11424 h 11424"/>
                          </a:gdLst>
                          <a:ahLst/>
                          <a:cxnLst>
                            <a:cxn ang="T26">
                              <a:pos x="T0" y="T1"/>
                            </a:cxn>
                            <a:cxn ang="T27">
                              <a:pos x="T2" y="T3"/>
                            </a:cxn>
                            <a:cxn ang="T28">
                              <a:pos x="T4" y="T5"/>
                            </a:cxn>
                            <a:cxn ang="T29">
                              <a:pos x="T6" y="T7"/>
                            </a:cxn>
                            <a:cxn ang="T30">
                              <a:pos x="T8" y="T9"/>
                            </a:cxn>
                            <a:cxn ang="T31">
                              <a:pos x="T10" y="T11"/>
                            </a:cxn>
                            <a:cxn ang="T32">
                              <a:pos x="T12" y="T13"/>
                            </a:cxn>
                            <a:cxn ang="T33">
                              <a:pos x="T14" y="T15"/>
                            </a:cxn>
                            <a:cxn ang="T34">
                              <a:pos x="T16" y="T17"/>
                            </a:cxn>
                            <a:cxn ang="T35">
                              <a:pos x="T18" y="T19"/>
                            </a:cxn>
                            <a:cxn ang="T36">
                              <a:pos x="T20" y="T21"/>
                            </a:cxn>
                            <a:cxn ang="T37">
                              <a:pos x="T22" y="T23"/>
                            </a:cxn>
                            <a:cxn ang="T38">
                              <a:pos x="T24" y="T25"/>
                            </a:cxn>
                          </a:cxnLst>
                          <a:rect l="T39" t="T40" r="T41" b="T42"/>
                          <a:pathLst>
                            <a:path w="2604" h="11424">
                              <a:moveTo>
                                <a:pt x="2604" y="0"/>
                              </a:moveTo>
                              <a:lnTo>
                                <a:pt x="1843" y="763"/>
                              </a:lnTo>
                              <a:lnTo>
                                <a:pt x="1198" y="1627"/>
                              </a:lnTo>
                              <a:lnTo>
                                <a:pt x="683" y="2574"/>
                              </a:lnTo>
                              <a:lnTo>
                                <a:pt x="306" y="3584"/>
                              </a:lnTo>
                              <a:lnTo>
                                <a:pt x="78" y="4637"/>
                              </a:lnTo>
                              <a:lnTo>
                                <a:pt x="0" y="5712"/>
                              </a:lnTo>
                              <a:lnTo>
                                <a:pt x="78" y="6787"/>
                              </a:lnTo>
                              <a:lnTo>
                                <a:pt x="306" y="7841"/>
                              </a:lnTo>
                              <a:lnTo>
                                <a:pt x="683" y="8851"/>
                              </a:lnTo>
                              <a:lnTo>
                                <a:pt x="1198" y="9798"/>
                              </a:lnTo>
                              <a:lnTo>
                                <a:pt x="1843" y="10662"/>
                              </a:lnTo>
                              <a:lnTo>
                                <a:pt x="2604" y="11424"/>
                              </a:ln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" name="Freeform 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192713" y="1209675"/>
                          <a:ext cx="590550" cy="2589213"/>
                        </a:xfrm>
                        <a:custGeom>
                          <a:avLst/>
                          <a:gdLst>
                            <a:gd name="T0" fmla="*/ 0 w 2604"/>
                            <a:gd name="T1" fmla="*/ 2147483646 h 11424"/>
                            <a:gd name="T2" fmla="*/ 2147483646 w 2604"/>
                            <a:gd name="T3" fmla="*/ 2147483646 h 11424"/>
                            <a:gd name="T4" fmla="*/ 2147483646 w 2604"/>
                            <a:gd name="T5" fmla="*/ 2147483646 h 11424"/>
                            <a:gd name="T6" fmla="*/ 2147483646 w 2604"/>
                            <a:gd name="T7" fmla="*/ 2147483646 h 11424"/>
                            <a:gd name="T8" fmla="*/ 2147483646 w 2604"/>
                            <a:gd name="T9" fmla="*/ 2147483646 h 11424"/>
                            <a:gd name="T10" fmla="*/ 2147483646 w 2604"/>
                            <a:gd name="T11" fmla="*/ 2147483646 h 11424"/>
                            <a:gd name="T12" fmla="*/ 2147483646 w 2604"/>
                            <a:gd name="T13" fmla="*/ 2147483646 h 11424"/>
                            <a:gd name="T14" fmla="*/ 2147483646 w 2604"/>
                            <a:gd name="T15" fmla="*/ 2147483646 h 11424"/>
                            <a:gd name="T16" fmla="*/ 2147483646 w 2604"/>
                            <a:gd name="T17" fmla="*/ 2147483646 h 11424"/>
                            <a:gd name="T18" fmla="*/ 2147483646 w 2604"/>
                            <a:gd name="T19" fmla="*/ 2147483646 h 11424"/>
                            <a:gd name="T20" fmla="*/ 2147483646 w 2604"/>
                            <a:gd name="T21" fmla="*/ 2147483646 h 11424"/>
                            <a:gd name="T22" fmla="*/ 2147483646 w 2604"/>
                            <a:gd name="T23" fmla="*/ 2147483646 h 11424"/>
                            <a:gd name="T24" fmla="*/ 0 w 2604"/>
                            <a:gd name="T25" fmla="*/ 0 h 11424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w 2604"/>
                            <a:gd name="T40" fmla="*/ 0 h 11424"/>
                            <a:gd name="T41" fmla="*/ 2604 w 2604"/>
                            <a:gd name="T42" fmla="*/ 11424 h 11424"/>
                          </a:gdLst>
                          <a:ahLst/>
                          <a:cxnLst>
                            <a:cxn ang="T26">
                              <a:pos x="T0" y="T1"/>
                            </a:cxn>
                            <a:cxn ang="T27">
                              <a:pos x="T2" y="T3"/>
                            </a:cxn>
                            <a:cxn ang="T28">
                              <a:pos x="T4" y="T5"/>
                            </a:cxn>
                            <a:cxn ang="T29">
                              <a:pos x="T6" y="T7"/>
                            </a:cxn>
                            <a:cxn ang="T30">
                              <a:pos x="T8" y="T9"/>
                            </a:cxn>
                            <a:cxn ang="T31">
                              <a:pos x="T10" y="T11"/>
                            </a:cxn>
                            <a:cxn ang="T32">
                              <a:pos x="T12" y="T13"/>
                            </a:cxn>
                            <a:cxn ang="T33">
                              <a:pos x="T14" y="T15"/>
                            </a:cxn>
                            <a:cxn ang="T34">
                              <a:pos x="T16" y="T17"/>
                            </a:cxn>
                            <a:cxn ang="T35">
                              <a:pos x="T18" y="T19"/>
                            </a:cxn>
                            <a:cxn ang="T36">
                              <a:pos x="T20" y="T21"/>
                            </a:cxn>
                            <a:cxn ang="T37">
                              <a:pos x="T22" y="T23"/>
                            </a:cxn>
                            <a:cxn ang="T38">
                              <a:pos x="T24" y="T25"/>
                            </a:cxn>
                          </a:cxnLst>
                          <a:rect l="T39" t="T40" r="T41" b="T42"/>
                          <a:pathLst>
                            <a:path w="2604" h="11424">
                              <a:moveTo>
                                <a:pt x="0" y="11424"/>
                              </a:moveTo>
                              <a:lnTo>
                                <a:pt x="762" y="10662"/>
                              </a:lnTo>
                              <a:lnTo>
                                <a:pt x="1407" y="9798"/>
                              </a:lnTo>
                              <a:lnTo>
                                <a:pt x="1922" y="8851"/>
                              </a:lnTo>
                              <a:lnTo>
                                <a:pt x="2299" y="7841"/>
                              </a:lnTo>
                              <a:lnTo>
                                <a:pt x="2527" y="6787"/>
                              </a:lnTo>
                              <a:lnTo>
                                <a:pt x="2604" y="5712"/>
                              </a:lnTo>
                              <a:lnTo>
                                <a:pt x="2527" y="4637"/>
                              </a:lnTo>
                              <a:lnTo>
                                <a:pt x="2299" y="3584"/>
                              </a:lnTo>
                              <a:lnTo>
                                <a:pt x="1922" y="2574"/>
                              </a:lnTo>
                              <a:lnTo>
                                <a:pt x="1407" y="1627"/>
                              </a:lnTo>
                              <a:lnTo>
                                <a:pt x="762" y="763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" name="Line 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087813" y="971550"/>
                          <a:ext cx="1587" cy="2989263"/>
                        </a:xfrm>
                        <a:prstGeom prst="line">
                          <a:avLst/>
                        </a:prstGeom>
                        <a:noFill/>
                        <a:ln w="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9" name="Text Box 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421063" y="962025"/>
                          <a:ext cx="6096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91428" tIns="45714" rIns="91428" bIns="45714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kumimoji="1" lang="en-US" altLang="zh-CN" sz="2400" b="1" i="1" dirty="0">
                              <a:solidFill>
                                <a:srgbClr val="0000FF"/>
                              </a:solidFill>
                              <a:latin typeface="Times New Roman" pitchFamily="18" charset="0"/>
                            </a:rPr>
                            <a:t>E</a:t>
                          </a:r>
                          <a:r>
                            <a:rPr kumimoji="1" lang="en-US" altLang="zh-CN" sz="2400" baseline="-25000" dirty="0">
                              <a:solidFill>
                                <a:srgbClr val="0000FF"/>
                              </a:solidFill>
                              <a:latin typeface="Times New Roman" pitchFamily="18" charset="0"/>
                            </a:rPr>
                            <a:t>1</a:t>
                          </a:r>
                        </a:p>
                      </p:txBody>
                    </p:sp>
                    <p:sp>
                      <p:nvSpPr>
                        <p:cNvPr id="30" name="Text Box 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926263" y="962025"/>
                          <a:ext cx="6096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91428" tIns="45714" rIns="91428" bIns="45714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kumimoji="1" lang="en-US" altLang="zh-CN" sz="2400" b="1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</a:rPr>
                            <a:t>B</a:t>
                          </a:r>
                          <a:endParaRPr kumimoji="1" lang="en-US" altLang="zh-CN" sz="2400" b="1" i="1" baseline="-25000">
                            <a:solidFill>
                              <a:srgbClr val="0000FF"/>
                            </a:solidFill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31" name="Text Box 1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668463" y="962025"/>
                          <a:ext cx="6096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91428" tIns="45714" rIns="91428" bIns="45714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kumimoji="1" lang="en-US" altLang="zh-CN" sz="2400" b="1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</a:rPr>
                            <a:t>A</a:t>
                          </a:r>
                          <a:endParaRPr kumimoji="1" lang="en-US" altLang="zh-CN" sz="2400" b="1" i="1" baseline="-25000">
                            <a:solidFill>
                              <a:srgbClr val="0000FF"/>
                            </a:solidFill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32" name="Text Box 1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16602" y="2430755"/>
                          <a:ext cx="6096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91428" tIns="45714" rIns="91428" bIns="45714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kumimoji="1" lang="en-US" altLang="zh-CN" sz="2400" b="1" i="1" dirty="0">
                              <a:solidFill>
                                <a:srgbClr val="0000FF"/>
                              </a:solidFill>
                              <a:latin typeface="Times New Roman" pitchFamily="18" charset="0"/>
                            </a:rPr>
                            <a:t>O</a:t>
                          </a:r>
                          <a:r>
                            <a:rPr kumimoji="1" lang="en-US" altLang="zh-CN" sz="2400" baseline="-25000" dirty="0">
                              <a:solidFill>
                                <a:srgbClr val="0000FF"/>
                              </a:solidFill>
                              <a:latin typeface="Times New Roman" pitchFamily="18" charset="0"/>
                            </a:rPr>
                            <a:t>1</a:t>
                          </a:r>
                        </a:p>
                      </p:txBody>
                    </p:sp>
                    <p:sp>
                      <p:nvSpPr>
                        <p:cNvPr id="33" name="Text Box 1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562350" y="1636713"/>
                          <a:ext cx="609600" cy="491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91428" tIns="45714" rIns="91428" bIns="45714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kumimoji="1" lang="en-US" altLang="zh-CN" sz="2400" b="1" i="1" dirty="0" smtClean="0">
                              <a:solidFill>
                                <a:srgbClr val="0000FF"/>
                              </a:solidFill>
                              <a:latin typeface="Times New Roman" pitchFamily="18" charset="0"/>
                            </a:rPr>
                            <a:t>G</a:t>
                          </a:r>
                          <a:r>
                            <a:rPr kumimoji="1" lang="en-US" altLang="zh-CN" sz="2400" baseline="-25000" dirty="0" smtClean="0">
                              <a:solidFill>
                                <a:srgbClr val="0000FF"/>
                              </a:solidFill>
                              <a:latin typeface="Times New Roman" pitchFamily="18" charset="0"/>
                            </a:rPr>
                            <a:t>1</a:t>
                          </a:r>
                          <a:endParaRPr kumimoji="1" lang="en-US" altLang="zh-CN" sz="2400" baseline="-25000" dirty="0">
                            <a:solidFill>
                              <a:srgbClr val="0000FF"/>
                            </a:solidFill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34" name="Text Box 1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759133" y="2044995"/>
                          <a:ext cx="5334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91428" tIns="45714" rIns="91428" bIns="45714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kumimoji="1" lang="en-US" altLang="zh-CN" sz="2400" b="1" i="1" dirty="0">
                              <a:solidFill>
                                <a:srgbClr val="0000FF"/>
                              </a:solidFill>
                              <a:latin typeface="Times New Roman" pitchFamily="18" charset="0"/>
                            </a:rPr>
                            <a:t>F</a:t>
                          </a:r>
                        </a:p>
                      </p:txBody>
                    </p:sp>
                    <p:sp>
                      <p:nvSpPr>
                        <p:cNvPr id="35" name="Text Box 1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078663" y="2486025"/>
                          <a:ext cx="5334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91428" tIns="45714" rIns="91428" bIns="45714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kumimoji="1" lang="en-US" altLang="zh-CN" sz="2400" b="1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</a:rPr>
                            <a:t>F</a:t>
                          </a:r>
                          <a:r>
                            <a:rPr kumimoji="1" lang="en-US" altLang="zh-CN" sz="2400" b="1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'</a:t>
                          </a:r>
                          <a:endParaRPr kumimoji="1" lang="en-US" altLang="zh-CN" sz="2400" b="1" i="1">
                            <a:solidFill>
                              <a:srgbClr val="0000FF"/>
                            </a:solidFill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36" name="Text Box 1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6463" y="962025"/>
                          <a:ext cx="6096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91428" tIns="45714" rIns="91428" bIns="45714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kumimoji="1" lang="en-US" altLang="zh-CN" sz="2400" b="1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</a:rPr>
                            <a:t>Q</a:t>
                          </a:r>
                          <a:r>
                            <a:rPr kumimoji="1" lang="en-US" altLang="zh-CN" sz="2400" b="1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'</a:t>
                          </a:r>
                          <a:endParaRPr kumimoji="1" lang="en-US" altLang="zh-CN" sz="2400" b="1" i="1" baseline="-25000">
                            <a:solidFill>
                              <a:srgbClr val="0000FF"/>
                            </a:solidFill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37" name="Text Box 18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06863" y="962025"/>
                          <a:ext cx="6096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91428" tIns="45714" rIns="91428" bIns="45714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kumimoji="1" lang="en-US" altLang="zh-CN" sz="2400" b="1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</a:rPr>
                            <a:t>Q</a:t>
                          </a:r>
                          <a:endParaRPr kumimoji="1" lang="en-US" altLang="zh-CN" sz="2400" b="1" i="1" baseline="-25000">
                            <a:solidFill>
                              <a:srgbClr val="0000FF"/>
                            </a:solidFill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38" name="Text Box 2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030663" y="2414447"/>
                          <a:ext cx="609600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91428" tIns="45714" rIns="91428" bIns="45714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kumimoji="1" lang="en-US" altLang="zh-CN" sz="2000" b="1" i="1" dirty="0">
                              <a:solidFill>
                                <a:srgbClr val="0000FF"/>
                              </a:solidFill>
                              <a:latin typeface="Times New Roman" pitchFamily="18" charset="0"/>
                            </a:rPr>
                            <a:t>H</a:t>
                          </a:r>
                          <a:endParaRPr kumimoji="1" lang="en-US" altLang="zh-CN" sz="2000" b="1" i="1" baseline="-25000" dirty="0">
                            <a:solidFill>
                              <a:srgbClr val="0000FF"/>
                            </a:solidFill>
                            <a:latin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39" name="Line 2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173663" y="962025"/>
                          <a:ext cx="0" cy="2970213"/>
                        </a:xfrm>
                        <a:prstGeom prst="line">
                          <a:avLst/>
                        </a:prstGeom>
                        <a:noFill/>
                        <a:ln w="12700" cap="sq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0" name="Line 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897063" y="2486025"/>
                          <a:ext cx="5181600" cy="0"/>
                        </a:xfrm>
                        <a:prstGeom prst="line">
                          <a:avLst/>
                        </a:prstGeom>
                        <a:noFill/>
                        <a:ln w="19050" cap="sq">
                          <a:solidFill>
                            <a:srgbClr val="0000FF"/>
                          </a:solidFill>
                          <a:round/>
                          <a:headEnd type="none" w="sm" len="sm"/>
                          <a:tailEnd type="non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1" name="Line 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049463" y="3551238"/>
                          <a:ext cx="2000250" cy="0"/>
                        </a:xfrm>
                        <a:prstGeom prst="line">
                          <a:avLst/>
                        </a:prstGeom>
                        <a:noFill/>
                        <a:ln w="12700" cap="sq">
                          <a:solidFill>
                            <a:schemeClr val="tx1"/>
                          </a:solidFill>
                          <a:round/>
                          <a:headEnd type="triangle" w="med" len="med"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2" name="Text Box 2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59063" y="3094038"/>
                          <a:ext cx="6096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rgbClr val="000000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</a:extLst>
                      </p:spPr>
                      <p:txBody>
                        <a:bodyPr lIns="91428" tIns="45714" rIns="91428" bIns="45714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kumimoji="1" lang="en-US" altLang="zh-CN" sz="2400" b="1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</a:rPr>
                            <a:t>- f</a:t>
                          </a:r>
                        </a:p>
                      </p:txBody>
                    </p:sp>
                    <p:sp>
                      <p:nvSpPr>
                        <p:cNvPr id="43" name="Line 2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049463" y="2486025"/>
                          <a:ext cx="0" cy="1293813"/>
                        </a:xfrm>
                        <a:prstGeom prst="line">
                          <a:avLst/>
                        </a:prstGeom>
                        <a:noFill/>
                        <a:ln w="12700" cap="sq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4" name="Line 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5173663" y="3551238"/>
                          <a:ext cx="1828800" cy="0"/>
                        </a:xfrm>
                        <a:prstGeom prst="line">
                          <a:avLst/>
                        </a:prstGeom>
                        <a:noFill/>
                        <a:ln w="12700" cap="sq">
                          <a:solidFill>
                            <a:schemeClr val="tx1"/>
                          </a:solidFill>
                          <a:round/>
                          <a:headEnd type="triangle" w="med" len="med"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5" name="Text Box 2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088063" y="3094038"/>
                          <a:ext cx="6096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rgbClr val="000000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</a:extLst>
                      </p:spPr>
                      <p:txBody>
                        <a:bodyPr lIns="91428" tIns="45714" rIns="91428" bIns="45714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kumimoji="1" lang="en-US" altLang="zh-CN" sz="2400" b="1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</a:rPr>
                            <a:t>f </a:t>
                          </a:r>
                          <a:r>
                            <a:rPr kumimoji="1" lang="en-US" altLang="zh-CN" sz="2400">
                              <a:solidFill>
                                <a:srgbClr val="0000FF"/>
                              </a:solidFill>
                              <a:latin typeface="Tahoma" pitchFamily="34" charset="0"/>
                            </a:rPr>
                            <a:t>’</a:t>
                          </a:r>
                        </a:p>
                      </p:txBody>
                    </p:sp>
                    <p:sp>
                      <p:nvSpPr>
                        <p:cNvPr id="46" name="Line 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002463" y="2486025"/>
                          <a:ext cx="0" cy="1293813"/>
                        </a:xfrm>
                        <a:prstGeom prst="line">
                          <a:avLst/>
                        </a:prstGeom>
                        <a:noFill/>
                        <a:ln w="12700" cap="sq">
                          <a:solidFill>
                            <a:schemeClr val="tx1"/>
                          </a:solidFill>
                          <a:round/>
                          <a:headEnd type="none" w="sm" len="sm"/>
                          <a:tailEnd type="none" w="sm" len="sm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" name="Line 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051050" y="1647541"/>
                          <a:ext cx="1674813" cy="857249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8000"/>
                          </a:solidFill>
                          <a:round/>
                          <a:headEnd type="triangle"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8" name="Line 3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454478" y="1466850"/>
                          <a:ext cx="1752600" cy="0"/>
                        </a:xfrm>
                        <a:prstGeom prst="line">
                          <a:avLst/>
                        </a:prstGeom>
                        <a:noFill/>
                        <a:ln w="19050" cap="sq">
                          <a:solidFill>
                            <a:srgbClr val="008000"/>
                          </a:solidFill>
                          <a:round/>
                          <a:headEnd type="triangle" w="med" len="med"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9" name="Line 3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793497" y="1452563"/>
                          <a:ext cx="1981200" cy="0"/>
                        </a:xfrm>
                        <a:prstGeom prst="line">
                          <a:avLst/>
                        </a:prstGeom>
                        <a:noFill/>
                        <a:ln w="19050" cap="sq" cmpd="dbl">
                          <a:solidFill>
                            <a:srgbClr val="FF0000"/>
                          </a:solidFill>
                          <a:round/>
                          <a:headEnd type="triangle" w="med" len="med"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24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545138" y="1692275"/>
                        <a:ext cx="1433512" cy="81280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73663" y="1495425"/>
                        <a:ext cx="457200" cy="22860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21" name="Line 3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573463" y="1466850"/>
                      <a:ext cx="514350" cy="25717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8000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" name="Line 3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725863" y="1466850"/>
                      <a:ext cx="144780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dash"/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9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73663" y="2414447"/>
                    <a:ext cx="609600" cy="396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1428" tIns="45714" rIns="91428" bIns="45714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itchFamily="34" charset="0"/>
                        <a:ea typeface="宋体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1" lang="en-US" altLang="zh-CN" sz="2000" b="1" i="1" dirty="0">
                        <a:solidFill>
                          <a:srgbClr val="0000FF"/>
                        </a:solidFill>
                        <a:latin typeface="Times New Roman" pitchFamily="18" charset="0"/>
                      </a:rPr>
                      <a:t>H</a:t>
                    </a:r>
                    <a:r>
                      <a:rPr kumimoji="1" lang="en-US" altLang="zh-CN" sz="2000" b="1" i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'</a:t>
                    </a:r>
                    <a:endParaRPr kumimoji="1" lang="en-US" altLang="zh-CN" sz="2000" b="1" i="1" baseline="-25000" dirty="0">
                      <a:solidFill>
                        <a:srgbClr val="0000FF"/>
                      </a:solidFill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17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5097463" y="1466850"/>
                  <a:ext cx="3810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5" name="Text Box 14"/>
              <p:cNvSpPr txBox="1">
                <a:spLocks noChangeArrowheads="1"/>
              </p:cNvSpPr>
              <p:nvPr/>
            </p:nvSpPr>
            <p:spPr bwMode="auto">
              <a:xfrm>
                <a:off x="5100844" y="1571625"/>
                <a:ext cx="707268" cy="491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28" tIns="45714" rIns="91428" bIns="45714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 i="1" dirty="0" smtClean="0">
                    <a:solidFill>
                      <a:srgbClr val="0000FF"/>
                    </a:solidFill>
                    <a:latin typeface="Times New Roman" pitchFamily="18" charset="0"/>
                  </a:rPr>
                  <a:t>G</a:t>
                </a:r>
                <a:r>
                  <a:rPr kumimoji="1" lang="en-US" altLang="zh-CN" sz="2400" dirty="0" smtClean="0">
                    <a:solidFill>
                      <a:srgbClr val="0000FF"/>
                    </a:solidFill>
                    <a:latin typeface="Times New Roman" pitchFamily="18" charset="0"/>
                  </a:rPr>
                  <a:t> </a:t>
                </a:r>
                <a:r>
                  <a:rPr kumimoji="1" lang="en-US" altLang="zh-CN" sz="2400" baseline="-25000" dirty="0">
                    <a:solidFill>
                      <a:srgbClr val="0000FF"/>
                    </a:solidFill>
                    <a:latin typeface="Times New Roman" pitchFamily="18" charset="0"/>
                  </a:rPr>
                  <a:t>k</a:t>
                </a:r>
              </a:p>
            </p:txBody>
          </p:sp>
        </p:grp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5233428" y="1700808"/>
              <a:ext cx="562708" cy="46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 dirty="0" err="1" smtClean="0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r>
                <a:rPr kumimoji="1" lang="en-US" altLang="zh-CN" sz="2400" baseline="-25000" dirty="0" err="1" smtClean="0">
                  <a:solidFill>
                    <a:srgbClr val="0000FF"/>
                  </a:solidFill>
                  <a:latin typeface="Times New Roman" pitchFamily="18" charset="0"/>
                </a:rPr>
                <a:t>k</a:t>
              </a:r>
              <a:endParaRPr kumimoji="1" lang="en-US" altLang="zh-CN" sz="2400" baseline="-25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3203848" y="2132856"/>
              <a:ext cx="0" cy="1020053"/>
            </a:xfrm>
            <a:prstGeom prst="line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9"/>
            <p:cNvSpPr>
              <a:spLocks noChangeArrowheads="1"/>
            </p:cNvSpPr>
            <p:nvPr/>
          </p:nvSpPr>
          <p:spPr bwMode="auto">
            <a:xfrm>
              <a:off x="2821178" y="2276872"/>
              <a:ext cx="310662" cy="429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8" tIns="45714" rIns="91428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400" i="1" dirty="0">
                  <a:solidFill>
                    <a:srgbClr val="0000FF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5593468" y="3068960"/>
              <a:ext cx="562708" cy="46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 dirty="0" smtClean="0">
                  <a:solidFill>
                    <a:srgbClr val="0000FF"/>
                  </a:solidFill>
                  <a:latin typeface="Times New Roman" pitchFamily="18" charset="0"/>
                </a:rPr>
                <a:t>O</a:t>
              </a:r>
              <a:r>
                <a:rPr kumimoji="1" lang="en-US" altLang="zh-CN" sz="2400" i="1" baseline="-25000" dirty="0" smtClean="0">
                  <a:solidFill>
                    <a:srgbClr val="0000FF"/>
                  </a:solidFill>
                  <a:latin typeface="Times New Roman" pitchFamily="18" charset="0"/>
                </a:rPr>
                <a:t>k</a:t>
              </a:r>
              <a:endParaRPr kumimoji="1" lang="en-US" altLang="zh-CN" sz="2400" i="1" baseline="-250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0" name="Arc 17"/>
            <p:cNvSpPr>
              <a:spLocks/>
            </p:cNvSpPr>
            <p:nvPr/>
          </p:nvSpPr>
          <p:spPr bwMode="auto">
            <a:xfrm>
              <a:off x="2555776" y="2924944"/>
              <a:ext cx="76200" cy="161603"/>
            </a:xfrm>
            <a:custGeom>
              <a:avLst/>
              <a:gdLst>
                <a:gd name="T0" fmla="*/ 0 w 21600"/>
                <a:gd name="T1" fmla="*/ 0 h 34269"/>
                <a:gd name="T2" fmla="*/ 2147483647 w 21600"/>
                <a:gd name="T3" fmla="*/ 2147483647 h 34269"/>
                <a:gd name="T4" fmla="*/ 0 w 21600"/>
                <a:gd name="T5" fmla="*/ 2147483647 h 3426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269"/>
                <a:gd name="T11" fmla="*/ 21600 w 21600"/>
                <a:gd name="T12" fmla="*/ 34269 h 342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26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49"/>
                    <a:pt x="20163" y="30583"/>
                    <a:pt x="17494" y="34268"/>
                  </a:cubicBezTo>
                </a:path>
                <a:path w="21600" h="3426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149"/>
                    <a:pt x="20163" y="30583"/>
                    <a:pt x="17494" y="3426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2671142" y="2780928"/>
              <a:ext cx="46069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dirty="0" smtClean="0">
                  <a:solidFill>
                    <a:srgbClr val="0000FF"/>
                  </a:solidFill>
                  <a:latin typeface="Times New Roman" pitchFamily="18" charset="0"/>
                </a:rPr>
                <a:t>-</a:t>
              </a:r>
              <a:r>
                <a:rPr kumimoji="1" lang="en-US" altLang="zh-CN" sz="2000" b="1" i="1" dirty="0" smtClean="0">
                  <a:solidFill>
                    <a:srgbClr val="0000FF"/>
                  </a:solidFill>
                  <a:latin typeface="Times New Roman" pitchFamily="18" charset="0"/>
                </a:rPr>
                <a:t>u</a:t>
              </a:r>
              <a:endPara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5983510" y="2780928"/>
              <a:ext cx="46069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 dirty="0" smtClean="0">
                  <a:solidFill>
                    <a:srgbClr val="0000FF"/>
                  </a:solidFill>
                  <a:latin typeface="Times New Roman" pitchFamily="18" charset="0"/>
                </a:rPr>
                <a:t>u′</a:t>
              </a:r>
              <a:endPara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 flipH="1">
              <a:off x="6372200" y="2988568"/>
              <a:ext cx="80962" cy="152400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0" name="Group 4"/>
          <p:cNvGrpSpPr>
            <a:grpSpLocks/>
          </p:cNvGrpSpPr>
          <p:nvPr/>
        </p:nvGrpSpPr>
        <p:grpSpPr bwMode="auto">
          <a:xfrm>
            <a:off x="379413" y="4685134"/>
            <a:ext cx="8142381" cy="400050"/>
            <a:chOff x="525" y="2431"/>
            <a:chExt cx="5013" cy="252"/>
          </a:xfrm>
        </p:grpSpPr>
        <p:sp>
          <p:nvSpPr>
            <p:cNvPr id="51" name="Text Box 5"/>
            <p:cNvSpPr txBox="1">
              <a:spLocks noChangeArrowheads="1"/>
            </p:cNvSpPr>
            <p:nvPr/>
          </p:nvSpPr>
          <p:spPr bwMode="auto">
            <a:xfrm>
              <a:off x="525" y="2431"/>
              <a:ext cx="50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QH</a:t>
              </a:r>
              <a:r>
                <a:rPr kumimoji="1"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与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Q′H’</a:t>
              </a:r>
              <a:r>
                <a:rPr kumimoji="1"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在光轴同侧，且高度都为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h</a:t>
              </a:r>
              <a:r>
                <a:rPr kumimoji="1" lang="zh-CN" altLang="en-US" sz="20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，故其横向放大率为：</a:t>
              </a:r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4861" y="2431"/>
              <a:ext cx="67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91428" tIns="45714" rIns="91428" bIns="4571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 i="1" dirty="0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</a:rPr>
                <a:t>β</a:t>
              </a:r>
              <a:r>
                <a:rPr kumimoji="1" lang="zh-CN" altLang="en-US" sz="2000" dirty="0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</a:rPr>
                <a:t>＝＋</a:t>
              </a:r>
              <a:r>
                <a:rPr kumimoji="1" lang="en-US" altLang="zh-CN" sz="2000" dirty="0">
                  <a:solidFill>
                    <a:srgbClr val="FF33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977900" y="5159375"/>
            <a:ext cx="655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结论：</a:t>
            </a:r>
            <a:r>
              <a:rPr kumimoji="1" lang="zh-CN" altLang="en-US" sz="200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主平面的横向放大率为＋</a:t>
            </a:r>
            <a:r>
              <a:rPr kumimoji="1" lang="en-US" altLang="zh-CN" sz="200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123825" y="5733256"/>
            <a:ext cx="8820150" cy="733522"/>
          </a:xfrm>
          <a:prstGeom prst="rect">
            <a:avLst/>
          </a:prstGeom>
          <a:noFill/>
          <a:ln w="19050" cap="sq">
            <a:solidFill>
              <a:srgbClr val="00B050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ts val="200"/>
              </a:spcBef>
              <a:buFont typeface="Wingdings" pitchFamily="2" charset="2"/>
              <a:buChar char="Ø"/>
            </a:pPr>
            <a:r>
              <a:rPr kumimoji="1"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在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追迹光线时，</a:t>
            </a:r>
            <a:r>
              <a:rPr kumimoji="1" lang="zh-CN" altLang="en-US" sz="20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出射光线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在像方主平面上的</a:t>
            </a:r>
            <a:r>
              <a:rPr kumimoji="1" lang="zh-CN" altLang="en-US" sz="20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投射高度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一定与</a:t>
            </a:r>
            <a:r>
              <a:rPr kumimoji="1" lang="zh-CN" altLang="en-US" sz="20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入射光线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在物</a:t>
            </a:r>
            <a:endParaRPr kumimoji="1"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ts val="200"/>
              </a:spcBef>
            </a:pPr>
            <a:r>
              <a:rPr kumimoji="1"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方主平面上的</a:t>
            </a:r>
            <a:r>
              <a:rPr kumimoji="1" lang="zh-CN" altLang="en-US" sz="20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投射高度相等。</a:t>
            </a:r>
          </a:p>
        </p:txBody>
      </p:sp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3865253" y="4066783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光学系统</a:t>
            </a:r>
          </a:p>
        </p:txBody>
      </p:sp>
    </p:spTree>
    <p:extLst>
      <p:ext uri="{BB962C8B-B14F-4D97-AF65-F5344CB8AC3E}">
        <p14:creationId xmlns:p14="http://schemas.microsoft.com/office/powerpoint/2010/main" val="60664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 animBg="1"/>
      <p:bldP spid="5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4020</TotalTime>
  <Words>2620</Words>
  <Application>Microsoft Office PowerPoint</Application>
  <PresentationFormat>全屏显示(4:3)</PresentationFormat>
  <Paragraphs>507</Paragraphs>
  <Slides>39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黑体</vt:lpstr>
      <vt:lpstr>宋体</vt:lpstr>
      <vt:lpstr>微软雅黑</vt:lpstr>
      <vt:lpstr>Arial</vt:lpstr>
      <vt:lpstr>Calibri</vt:lpstr>
      <vt:lpstr>Symbol</vt:lpstr>
      <vt:lpstr>Tahoma</vt:lpstr>
      <vt:lpstr>Times New Roman</vt:lpstr>
      <vt:lpstr>Verdana</vt:lpstr>
      <vt:lpstr>Wingdings</vt:lpstr>
      <vt:lpstr>Office 主题​​</vt:lpstr>
      <vt:lpstr>Equation</vt:lpstr>
      <vt:lpstr>公式</vt:lpstr>
      <vt:lpstr>MathType 4.0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物方主平面与像方主平面之间的关系</vt:lpstr>
      <vt:lpstr>PowerPoint 演示文稿</vt:lpstr>
      <vt:lpstr>PowerPoint 演示文稿</vt:lpstr>
      <vt:lpstr>PowerPoint 演示文稿</vt:lpstr>
      <vt:lpstr>PowerPoint 演示文稿</vt:lpstr>
      <vt:lpstr>可供选择的典型光线和可供利用的性质有：</vt:lpstr>
      <vt:lpstr>（3）倾斜于光轴的平行光线，         经过系统后交于像方焦 平面上某一点。</vt:lpstr>
      <vt:lpstr>（4）自物方焦平面上一点发出的光系统后成倾斜于光轴的平行光束。</vt:lpstr>
      <vt:lpstr>（6）光轴上的物点其像必在光轴上。</vt:lpstr>
      <vt:lpstr>已知F  和F ′，求轴上点A 的像</vt:lpstr>
      <vt:lpstr>PowerPoint 演示文稿</vt:lpstr>
      <vt:lpstr>PowerPoint 演示文稿</vt:lpstr>
      <vt:lpstr>方法4：（节点后再讲）        利用过主点光线方向不变，作过主点的辅助光线。利用像方焦平面上发出的光线过光组后平行射出的性质。然后作平行辅助光线的出射光线。</vt:lpstr>
      <vt:lpstr>PowerPoint 演示文稿</vt:lpstr>
      <vt:lpstr>方法1：</vt:lpstr>
      <vt:lpstr>PowerPoint 演示文稿</vt:lpstr>
      <vt:lpstr>方法3：</vt:lpstr>
      <vt:lpstr>PowerPoint 演示文稿</vt:lpstr>
      <vt:lpstr>牛顿公式(以焦点为原点)</vt:lpstr>
      <vt:lpstr>高斯公式(以主点为原点)</vt:lpstr>
      <vt:lpstr> 物方焦距和像方焦距的关系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三种放大率之间的关系:</vt:lpstr>
      <vt:lpstr>PowerPoint 演示文稿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工程光学</dc:title>
  <dc:creator>User</dc:creator>
  <cp:lastModifiedBy>User</cp:lastModifiedBy>
  <cp:revision>440</cp:revision>
  <dcterms:created xsi:type="dcterms:W3CDTF">2018-03-08T09:28:49Z</dcterms:created>
  <dcterms:modified xsi:type="dcterms:W3CDTF">2022-03-21T02:59:59Z</dcterms:modified>
</cp:coreProperties>
</file>