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45" r:id="rId2"/>
    <p:sldId id="346" r:id="rId3"/>
    <p:sldId id="344" r:id="rId4"/>
    <p:sldId id="341" r:id="rId5"/>
    <p:sldId id="342" r:id="rId6"/>
    <p:sldId id="343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8F481"/>
    <a:srgbClr val="0099FF"/>
    <a:srgbClr val="00CC99"/>
    <a:srgbClr val="00FFFF"/>
    <a:srgbClr val="0066FF"/>
    <a:srgbClr val="00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028" autoAdjust="0"/>
    <p:restoredTop sz="94660"/>
  </p:normalViewPr>
  <p:slideViewPr>
    <p:cSldViewPr>
      <p:cViewPr varScale="1">
        <p:scale>
          <a:sx n="109" d="100"/>
          <a:sy n="109" d="100"/>
        </p:scale>
        <p:origin x="129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3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9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61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A9A4-B994-4798-A4A8-6E83E7D3CC1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60AA3-E94D-49F5-A40C-55AACE2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4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58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20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127000" y="76200"/>
            <a:ext cx="8542338" cy="1052513"/>
            <a:chOff x="127000" y="76200"/>
            <a:chExt cx="8542338" cy="1052513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ltGray">
            <a:xfrm>
              <a:off x="417513" y="184150"/>
              <a:ext cx="438150" cy="4746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ltGray">
            <a:xfrm>
              <a:off x="800100" y="1841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ltGray">
            <a:xfrm>
              <a:off x="541338" y="606425"/>
              <a:ext cx="422275" cy="47466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ltGray">
            <a:xfrm>
              <a:off x="911225" y="6064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ltGray">
            <a:xfrm>
              <a:off x="127000" y="533400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gray">
            <a:xfrm>
              <a:off x="762000" y="76200"/>
              <a:ext cx="31750" cy="1052513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C9C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gray">
            <a:xfrm>
              <a:off x="442913" y="866775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A2B9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ltGray">
            <a:xfrm>
              <a:off x="417513" y="184150"/>
              <a:ext cx="438150" cy="4746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ltGray">
            <a:xfrm>
              <a:off x="800100" y="1841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rgbClr val="FFC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ltGray">
            <a:xfrm>
              <a:off x="541338" y="606425"/>
              <a:ext cx="422275" cy="47466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ltGray">
            <a:xfrm>
              <a:off x="911225" y="6064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ltGray">
            <a:xfrm>
              <a:off x="127000" y="533400"/>
              <a:ext cx="560388" cy="422275"/>
            </a:xfrm>
            <a:prstGeom prst="rect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89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gray">
            <a:xfrm>
              <a:off x="762000" y="76200"/>
              <a:ext cx="31750" cy="1052513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C9C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gray">
            <a:xfrm>
              <a:off x="442913" y="866775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A2B9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7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3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3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2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69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51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0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2447F-C214-4A37-A1CB-B2824AB6673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85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31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36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42.bin"/><Relationship Id="rId18" Type="http://schemas.openxmlformats.org/officeDocument/2006/relationships/oleObject" Target="../embeddings/oleObject45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3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6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8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331641" y="260648"/>
            <a:ext cx="3672408" cy="595312"/>
          </a:xfrm>
          <a:prstGeom prst="rect">
            <a:avLst/>
          </a:prstGeom>
          <a:noFill/>
        </p:spPr>
        <p:txBody>
          <a:bodyPr lIns="91428" tIns="45714" rIns="91428" bIns="4571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 </a:t>
            </a:r>
            <a:r>
              <a:rPr lang="zh-CN" altLang="en-US" sz="2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节点和节平面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3568" y="1133409"/>
            <a:ext cx="5082083" cy="400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428" tIns="45714" rIns="91428" bIns="45714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节点定义</a:t>
            </a:r>
            <a:r>
              <a:rPr kumimoji="1"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角放大率 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γ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+1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的一对共轭点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466850" y="1701030"/>
            <a:ext cx="2422035" cy="852655"/>
            <a:chOff x="912" y="2926"/>
            <a:chExt cx="1629" cy="543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912" y="3072"/>
              <a:ext cx="5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即：</a:t>
              </a:r>
            </a:p>
          </p:txBody>
        </p:sp>
        <p:graphicFrame>
          <p:nvGraphicFramePr>
            <p:cNvPr id="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0127815"/>
                </p:ext>
              </p:extLst>
            </p:nvPr>
          </p:nvGraphicFramePr>
          <p:xfrm>
            <a:off x="1572" y="2926"/>
            <a:ext cx="969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1" name="Equation" r:id="rId3" imgW="749160" imgH="419040" progId="Equation.3">
                    <p:embed/>
                  </p:oleObj>
                </mc:Choice>
                <mc:Fallback>
                  <p:oleObj name="Equation" r:id="rId3" imgW="7491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2926"/>
                          <a:ext cx="969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037138" y="1844824"/>
            <a:ext cx="169510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即：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u’ = u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885950" y="5477222"/>
            <a:ext cx="5471993" cy="400050"/>
            <a:chOff x="1669" y="3739"/>
            <a:chExt cx="2646" cy="162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669" y="3739"/>
              <a:ext cx="125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物空间    物方节点</a:t>
              </a:r>
              <a:r>
                <a:rPr kumimoji="1" lang="zh-CN" altLang="en-US" sz="2000" i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20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      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043" y="3739"/>
              <a:ext cx="127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像空间    像方节点 </a:t>
              </a:r>
              <a:r>
                <a:rPr kumimoji="1" lang="en-US" altLang="zh-CN" sz="20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J’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196977"/>
            <a:ext cx="5504544" cy="229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259632" y="2780928"/>
            <a:ext cx="254039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以 </a:t>
            </a:r>
            <a:r>
              <a:rPr kumimoji="1"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’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原点。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10281" y="5837321"/>
            <a:ext cx="8201025" cy="935037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性质：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通过物方节点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的入射光线，经光组后其出射光线必经过像方节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′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，且方向不变。</a:t>
            </a:r>
          </a:p>
        </p:txBody>
      </p:sp>
    </p:spTree>
    <p:extLst>
      <p:ext uri="{BB962C8B-B14F-4D97-AF65-F5344CB8AC3E}">
        <p14:creationId xmlns:p14="http://schemas.microsoft.com/office/powerpoint/2010/main" val="406525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185" y="289004"/>
            <a:ext cx="3438612" cy="5334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焦点</a:t>
            </a:r>
            <a:r>
              <a:rPr kumimoji="1" lang="en-US" altLang="zh-CN" sz="2400" b="1" i="1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kumimoji="1" lang="en-US" altLang="zh-CN" sz="2400" b="1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′</a:t>
            </a:r>
            <a:r>
              <a:rPr kumimoji="1" lang="zh-CN" altLang="en-US" sz="2400" b="1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kumimoji="1" lang="en-US" altLang="zh-CN" sz="2400" b="1" i="1" dirty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sz="2400" b="1" i="1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F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位置公式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96028" y="4291353"/>
            <a:ext cx="6242491" cy="4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200" b="1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kumimoji="1" lang="en-US" altLang="zh-CN" sz="2200" b="1" baseline="-25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200" b="1" dirty="0" smtClean="0">
                <a:solidFill>
                  <a:srgbClr val="0000FF"/>
                </a:solidFill>
                <a:latin typeface="Tahoma" pitchFamily="34" charset="0"/>
              </a:rPr>
              <a:t>’ 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pitchFamily="18" charset="0"/>
              </a:rPr>
              <a:t>F 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ahoma" pitchFamily="34" charset="0"/>
              </a:rPr>
              <a:t>’ 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相对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第二光组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共轭（</a:t>
            </a:r>
            <a:r>
              <a:rPr kumimoji="1" lang="zh-CN" altLang="en-US" sz="2200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以</a:t>
            </a:r>
            <a:r>
              <a:rPr kumimoji="1" lang="en-US" altLang="zh-CN" sz="2200" b="1" i="1" dirty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kumimoji="1" lang="en-US" altLang="zh-CN" sz="2200" b="1" baseline="-25000" dirty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en-US" altLang="zh-CN" sz="2200" dirty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1" lang="en-US" altLang="zh-CN" sz="2200" b="1" i="1" dirty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kumimoji="1" lang="en-US" altLang="zh-CN" sz="2200" b="1" dirty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′</a:t>
            </a:r>
            <a:r>
              <a:rPr kumimoji="1" lang="en-US" altLang="zh-CN" sz="2200" b="1" baseline="-25000" dirty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zh-CN" altLang="en-US" sz="2200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为原点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1" lang="zh-CN" altLang="en-US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671513" y="1067695"/>
            <a:ext cx="7713662" cy="2632075"/>
            <a:chOff x="613" y="913"/>
            <a:chExt cx="4860" cy="1658"/>
          </a:xfrm>
        </p:grpSpPr>
        <p:sp>
          <p:nvSpPr>
            <p:cNvPr id="7" name="Line 15"/>
            <p:cNvSpPr>
              <a:spLocks noChangeShapeType="1"/>
            </p:cNvSpPr>
            <p:nvPr/>
          </p:nvSpPr>
          <p:spPr bwMode="auto">
            <a:xfrm>
              <a:off x="613" y="1477"/>
              <a:ext cx="4828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2395" y="1007"/>
              <a:ext cx="3" cy="12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2519" y="999"/>
              <a:ext cx="3" cy="12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3685" y="1007"/>
              <a:ext cx="3" cy="13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>
              <a:off x="3809" y="999"/>
              <a:ext cx="3" cy="139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 flipV="1">
              <a:off x="748" y="1071"/>
              <a:ext cx="1648" cy="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812" y="1063"/>
              <a:ext cx="1661" cy="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2516" y="1069"/>
              <a:ext cx="1172" cy="11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H="1">
              <a:off x="2522" y="1066"/>
              <a:ext cx="1166" cy="111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 flipV="1">
              <a:off x="3812" y="988"/>
              <a:ext cx="1599" cy="12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H="1">
              <a:off x="5312" y="975"/>
              <a:ext cx="2" cy="15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 flipH="1">
              <a:off x="2516" y="1800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 flipH="1" flipV="1">
              <a:off x="761" y="1015"/>
              <a:ext cx="1637" cy="1166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833" y="996"/>
              <a:ext cx="3" cy="15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2395" y="2259"/>
              <a:ext cx="3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2522" y="2265"/>
              <a:ext cx="2" cy="1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3812" y="2394"/>
              <a:ext cx="2" cy="1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 flipH="1">
              <a:off x="833" y="2095"/>
              <a:ext cx="1097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1406" y="2296"/>
              <a:ext cx="9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 flipH="1">
              <a:off x="839" y="2455"/>
              <a:ext cx="1559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 flipH="1">
              <a:off x="2518" y="2359"/>
              <a:ext cx="1165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>
              <a:off x="4239" y="2200"/>
              <a:ext cx="1073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>
              <a:off x="3814" y="2359"/>
              <a:ext cx="976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38"/>
            <p:cNvSpPr>
              <a:spLocks noChangeArrowheads="1"/>
            </p:cNvSpPr>
            <p:nvPr/>
          </p:nvSpPr>
          <p:spPr bwMode="auto">
            <a:xfrm>
              <a:off x="723" y="1480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1" name="Rectangle 39"/>
            <p:cNvSpPr>
              <a:spLocks noChangeArrowheads="1"/>
            </p:cNvSpPr>
            <p:nvPr/>
          </p:nvSpPr>
          <p:spPr bwMode="auto">
            <a:xfrm>
              <a:off x="838" y="9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2" name="Rectangle 40"/>
            <p:cNvSpPr>
              <a:spLocks noChangeArrowheads="1"/>
            </p:cNvSpPr>
            <p:nvPr/>
          </p:nvSpPr>
          <p:spPr bwMode="auto">
            <a:xfrm>
              <a:off x="1406" y="1344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3" name="Rectangle 41"/>
            <p:cNvSpPr>
              <a:spLocks noChangeArrowheads="1"/>
            </p:cNvSpPr>
            <p:nvPr/>
          </p:nvSpPr>
          <p:spPr bwMode="auto">
            <a:xfrm>
              <a:off x="1614" y="1483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4" name="Rectangle 42"/>
            <p:cNvSpPr>
              <a:spLocks noChangeArrowheads="1"/>
            </p:cNvSpPr>
            <p:nvPr/>
          </p:nvSpPr>
          <p:spPr bwMode="auto">
            <a:xfrm>
              <a:off x="1859" y="1344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2222" y="913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800" b="1">
                <a:latin typeface="Times New Roman" pitchFamily="18" charset="0"/>
              </a:endParaRPr>
            </a:p>
          </p:txBody>
        </p:sp>
        <p:sp>
          <p:nvSpPr>
            <p:cNvPr id="36" name="Rectangle 44"/>
            <p:cNvSpPr>
              <a:spLocks noChangeArrowheads="1"/>
            </p:cNvSpPr>
            <p:nvPr/>
          </p:nvSpPr>
          <p:spPr bwMode="auto">
            <a:xfrm>
              <a:off x="2538" y="913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7" name="Rectangle 45"/>
            <p:cNvSpPr>
              <a:spLocks noChangeArrowheads="1"/>
            </p:cNvSpPr>
            <p:nvPr/>
          </p:nvSpPr>
          <p:spPr bwMode="auto">
            <a:xfrm>
              <a:off x="2200" y="1321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38" name="Rectangle 46"/>
            <p:cNvSpPr>
              <a:spLocks noChangeArrowheads="1"/>
            </p:cNvSpPr>
            <p:nvPr/>
          </p:nvSpPr>
          <p:spPr bwMode="auto">
            <a:xfrm>
              <a:off x="2525" y="1321"/>
              <a:ext cx="14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1400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2884" y="1321"/>
              <a:ext cx="1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40" name="Rectangle 48"/>
            <p:cNvSpPr>
              <a:spLocks noChangeArrowheads="1"/>
            </p:cNvSpPr>
            <p:nvPr/>
          </p:nvSpPr>
          <p:spPr bwMode="auto">
            <a:xfrm>
              <a:off x="3175" y="1321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1" name="Rectangle 49"/>
            <p:cNvSpPr>
              <a:spLocks noChangeArrowheads="1"/>
            </p:cNvSpPr>
            <p:nvPr/>
          </p:nvSpPr>
          <p:spPr bwMode="auto">
            <a:xfrm>
              <a:off x="3068" y="1461"/>
              <a:ext cx="6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42" name="Rectangle 50"/>
            <p:cNvSpPr>
              <a:spLocks noChangeArrowheads="1"/>
            </p:cNvSpPr>
            <p:nvPr/>
          </p:nvSpPr>
          <p:spPr bwMode="auto">
            <a:xfrm>
              <a:off x="2018" y="1933"/>
              <a:ext cx="16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 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3" name="Rectangle 51"/>
            <p:cNvSpPr>
              <a:spLocks noChangeArrowheads="1"/>
            </p:cNvSpPr>
            <p:nvPr/>
          </p:nvSpPr>
          <p:spPr bwMode="auto">
            <a:xfrm>
              <a:off x="2245" y="1797"/>
              <a:ext cx="11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4" name="Rectangle 52"/>
            <p:cNvSpPr>
              <a:spLocks noChangeArrowheads="1"/>
            </p:cNvSpPr>
            <p:nvPr/>
          </p:nvSpPr>
          <p:spPr bwMode="auto">
            <a:xfrm>
              <a:off x="2387" y="1821"/>
              <a:ext cx="12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5" name="Rectangle 53"/>
            <p:cNvSpPr>
              <a:spLocks noChangeArrowheads="1"/>
            </p:cNvSpPr>
            <p:nvPr/>
          </p:nvSpPr>
          <p:spPr bwMode="auto">
            <a:xfrm>
              <a:off x="2227" y="2115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6" name="Rectangle 54"/>
            <p:cNvSpPr>
              <a:spLocks noChangeArrowheads="1"/>
            </p:cNvSpPr>
            <p:nvPr/>
          </p:nvSpPr>
          <p:spPr bwMode="auto">
            <a:xfrm>
              <a:off x="2906" y="1778"/>
              <a:ext cx="13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47" name="Rectangle 55"/>
            <p:cNvSpPr>
              <a:spLocks noChangeArrowheads="1"/>
            </p:cNvSpPr>
            <p:nvPr/>
          </p:nvSpPr>
          <p:spPr bwMode="auto">
            <a:xfrm>
              <a:off x="3138" y="1784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8" name="Rectangle 56"/>
            <p:cNvSpPr>
              <a:spLocks noChangeArrowheads="1"/>
            </p:cNvSpPr>
            <p:nvPr/>
          </p:nvSpPr>
          <p:spPr bwMode="auto">
            <a:xfrm>
              <a:off x="3673" y="1845"/>
              <a:ext cx="12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9" name="Rectangle 57"/>
            <p:cNvSpPr>
              <a:spLocks noChangeArrowheads="1"/>
            </p:cNvSpPr>
            <p:nvPr/>
          </p:nvSpPr>
          <p:spPr bwMode="auto">
            <a:xfrm>
              <a:off x="3084" y="2205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0" name="Rectangle 58"/>
            <p:cNvSpPr>
              <a:spLocks noChangeArrowheads="1"/>
            </p:cNvSpPr>
            <p:nvPr/>
          </p:nvSpPr>
          <p:spPr bwMode="auto">
            <a:xfrm>
              <a:off x="3677" y="2251"/>
              <a:ext cx="12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1" name="Rectangle 59"/>
            <p:cNvSpPr>
              <a:spLocks noChangeArrowheads="1"/>
            </p:cNvSpPr>
            <p:nvPr/>
          </p:nvSpPr>
          <p:spPr bwMode="auto">
            <a:xfrm>
              <a:off x="3683" y="1410"/>
              <a:ext cx="12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2" name="Rectangle 60"/>
            <p:cNvSpPr>
              <a:spLocks noChangeArrowheads="1"/>
            </p:cNvSpPr>
            <p:nvPr/>
          </p:nvSpPr>
          <p:spPr bwMode="auto">
            <a:xfrm>
              <a:off x="2608" y="1570"/>
              <a:ext cx="16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3" name="Rectangle 61"/>
            <p:cNvSpPr>
              <a:spLocks noChangeArrowheads="1"/>
            </p:cNvSpPr>
            <p:nvPr/>
          </p:nvSpPr>
          <p:spPr bwMode="auto">
            <a:xfrm>
              <a:off x="5172" y="913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4" name="Rectangle 62"/>
            <p:cNvSpPr>
              <a:spLocks noChangeArrowheads="1"/>
            </p:cNvSpPr>
            <p:nvPr/>
          </p:nvSpPr>
          <p:spPr bwMode="auto">
            <a:xfrm>
              <a:off x="5354" y="1480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5" name="Freeform 63"/>
            <p:cNvSpPr>
              <a:spLocks/>
            </p:cNvSpPr>
            <p:nvPr/>
          </p:nvSpPr>
          <p:spPr bwMode="auto">
            <a:xfrm>
              <a:off x="1551" y="1477"/>
              <a:ext cx="32" cy="105"/>
            </a:xfrm>
            <a:custGeom>
              <a:avLst/>
              <a:gdLst>
                <a:gd name="T0" fmla="*/ 0 w 82"/>
                <a:gd name="T1" fmla="*/ 0 h 271"/>
                <a:gd name="T2" fmla="*/ 0 w 82"/>
                <a:gd name="T3" fmla="*/ 0 h 271"/>
                <a:gd name="T4" fmla="*/ 0 w 82"/>
                <a:gd name="T5" fmla="*/ 0 h 271"/>
                <a:gd name="T6" fmla="*/ 0 60000 65536"/>
                <a:gd name="T7" fmla="*/ 0 60000 65536"/>
                <a:gd name="T8" fmla="*/ 0 60000 65536"/>
                <a:gd name="T9" fmla="*/ 0 w 82"/>
                <a:gd name="T10" fmla="*/ 0 h 271"/>
                <a:gd name="T11" fmla="*/ 82 w 82"/>
                <a:gd name="T12" fmla="*/ 271 h 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" h="271">
                  <a:moveTo>
                    <a:pt x="0" y="271"/>
                  </a:moveTo>
                  <a:lnTo>
                    <a:pt x="82" y="147"/>
                  </a:lnTo>
                  <a:lnTo>
                    <a:pt x="5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Line 64"/>
            <p:cNvSpPr>
              <a:spLocks noChangeShapeType="1"/>
            </p:cNvSpPr>
            <p:nvPr/>
          </p:nvSpPr>
          <p:spPr bwMode="auto">
            <a:xfrm>
              <a:off x="4618" y="1474"/>
              <a:ext cx="11" cy="1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65"/>
            <p:cNvSpPr>
              <a:spLocks noChangeArrowheads="1"/>
            </p:cNvSpPr>
            <p:nvPr/>
          </p:nvSpPr>
          <p:spPr bwMode="auto">
            <a:xfrm>
              <a:off x="3492" y="913"/>
              <a:ext cx="18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800" b="1">
                <a:latin typeface="Times New Roman" pitchFamily="18" charset="0"/>
              </a:endParaRPr>
            </a:p>
          </p:txBody>
        </p:sp>
        <p:sp>
          <p:nvSpPr>
            <p:cNvPr id="58" name="Rectangle 66"/>
            <p:cNvSpPr>
              <a:spLocks noChangeArrowheads="1"/>
            </p:cNvSpPr>
            <p:nvPr/>
          </p:nvSpPr>
          <p:spPr bwMode="auto">
            <a:xfrm>
              <a:off x="3833" y="913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9" name="Rectangle 67"/>
            <p:cNvSpPr>
              <a:spLocks noChangeArrowheads="1"/>
            </p:cNvSpPr>
            <p:nvPr/>
          </p:nvSpPr>
          <p:spPr bwMode="auto">
            <a:xfrm>
              <a:off x="2540" y="2160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endParaRPr kumimoji="1" lang="en-US" altLang="zh-CN" sz="1400" b="1">
                <a:latin typeface="Tahoma" pitchFamily="34" charset="0"/>
              </a:endParaRPr>
            </a:p>
          </p:txBody>
        </p:sp>
        <p:sp>
          <p:nvSpPr>
            <p:cNvPr id="60" name="Rectangle 68"/>
            <p:cNvSpPr>
              <a:spLocks noChangeArrowheads="1"/>
            </p:cNvSpPr>
            <p:nvPr/>
          </p:nvSpPr>
          <p:spPr bwMode="auto">
            <a:xfrm>
              <a:off x="2517" y="1888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1" name="Rectangle 69"/>
            <p:cNvSpPr>
              <a:spLocks noChangeArrowheads="1"/>
            </p:cNvSpPr>
            <p:nvPr/>
          </p:nvSpPr>
          <p:spPr bwMode="auto">
            <a:xfrm>
              <a:off x="3379" y="1638"/>
              <a:ext cx="16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 dirty="0">
                  <a:solidFill>
                    <a:srgbClr val="000000"/>
                  </a:solidFill>
                  <a:latin typeface="Times New Roman" pitchFamily="18" charset="0"/>
                </a:rPr>
                <a:t>- f </a:t>
              </a:r>
              <a:r>
                <a:rPr kumimoji="1" lang="en-US" altLang="zh-CN" sz="900" b="1" i="1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 dirty="0">
                <a:latin typeface="Times New Roman" pitchFamily="18" charset="0"/>
              </a:endParaRPr>
            </a:p>
          </p:txBody>
        </p:sp>
        <p:sp>
          <p:nvSpPr>
            <p:cNvPr id="62" name="Rectangle 70"/>
            <p:cNvSpPr>
              <a:spLocks noChangeArrowheads="1"/>
            </p:cNvSpPr>
            <p:nvPr/>
          </p:nvSpPr>
          <p:spPr bwMode="auto">
            <a:xfrm>
              <a:off x="3492" y="1321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63" name="Rectangle 71"/>
            <p:cNvSpPr>
              <a:spLocks noChangeArrowheads="1"/>
            </p:cNvSpPr>
            <p:nvPr/>
          </p:nvSpPr>
          <p:spPr bwMode="auto">
            <a:xfrm>
              <a:off x="3833" y="1344"/>
              <a:ext cx="14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1400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64" name="Rectangle 72"/>
            <p:cNvSpPr>
              <a:spLocks noChangeArrowheads="1"/>
            </p:cNvSpPr>
            <p:nvPr/>
          </p:nvSpPr>
          <p:spPr bwMode="auto">
            <a:xfrm>
              <a:off x="4174" y="1321"/>
              <a:ext cx="1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5" name="Rectangle 73"/>
            <p:cNvSpPr>
              <a:spLocks noChangeArrowheads="1"/>
            </p:cNvSpPr>
            <p:nvPr/>
          </p:nvSpPr>
          <p:spPr bwMode="auto">
            <a:xfrm>
              <a:off x="4692" y="1321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6" name="Rectangle 74"/>
            <p:cNvSpPr>
              <a:spLocks noChangeArrowheads="1"/>
            </p:cNvSpPr>
            <p:nvPr/>
          </p:nvSpPr>
          <p:spPr bwMode="auto">
            <a:xfrm>
              <a:off x="4452" y="1502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-u'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7" name="Line 75"/>
            <p:cNvSpPr>
              <a:spLocks noChangeShapeType="1"/>
            </p:cNvSpPr>
            <p:nvPr/>
          </p:nvSpPr>
          <p:spPr bwMode="auto">
            <a:xfrm>
              <a:off x="1927" y="2092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76"/>
            <p:cNvSpPr>
              <a:spLocks noChangeShapeType="1"/>
            </p:cNvSpPr>
            <p:nvPr/>
          </p:nvSpPr>
          <p:spPr bwMode="auto">
            <a:xfrm flipH="1">
              <a:off x="3810" y="2205"/>
              <a:ext cx="4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77"/>
            <p:cNvSpPr>
              <a:spLocks noChangeArrowheads="1"/>
            </p:cNvSpPr>
            <p:nvPr/>
          </p:nvSpPr>
          <p:spPr bwMode="auto">
            <a:xfrm>
              <a:off x="3992" y="2047"/>
              <a:ext cx="16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70" name="Oval 78"/>
            <p:cNvSpPr>
              <a:spLocks noChangeArrowheads="1"/>
            </p:cNvSpPr>
            <p:nvPr/>
          </p:nvSpPr>
          <p:spPr bwMode="auto">
            <a:xfrm>
              <a:off x="1383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Oval 79"/>
            <p:cNvSpPr>
              <a:spLocks noChangeArrowheads="1"/>
            </p:cNvSpPr>
            <p:nvPr/>
          </p:nvSpPr>
          <p:spPr bwMode="auto">
            <a:xfrm>
              <a:off x="1905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Oval 80"/>
            <p:cNvSpPr>
              <a:spLocks noChangeArrowheads="1"/>
            </p:cNvSpPr>
            <p:nvPr/>
          </p:nvSpPr>
          <p:spPr bwMode="auto">
            <a:xfrm>
              <a:off x="2880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81"/>
            <p:cNvSpPr>
              <a:spLocks noChangeArrowheads="1"/>
            </p:cNvSpPr>
            <p:nvPr/>
          </p:nvSpPr>
          <p:spPr bwMode="auto">
            <a:xfrm>
              <a:off x="3220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Oval 82"/>
            <p:cNvSpPr>
              <a:spLocks noChangeArrowheads="1"/>
            </p:cNvSpPr>
            <p:nvPr/>
          </p:nvSpPr>
          <p:spPr bwMode="auto">
            <a:xfrm>
              <a:off x="4218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Oval 83"/>
            <p:cNvSpPr>
              <a:spLocks noChangeArrowheads="1"/>
            </p:cNvSpPr>
            <p:nvPr/>
          </p:nvSpPr>
          <p:spPr bwMode="auto">
            <a:xfrm>
              <a:off x="4762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3515" y="2183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3311" y="1911"/>
              <a:ext cx="11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3810" y="1820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800" b="1" i="1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 dirty="0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 dirty="0">
                <a:latin typeface="Times New Roman" pitchFamily="18" charset="0"/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1066" y="1797"/>
              <a:ext cx="16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80" name="Rectangle 88"/>
            <p:cNvSpPr>
              <a:spLocks noChangeArrowheads="1"/>
            </p:cNvSpPr>
            <p:nvPr/>
          </p:nvSpPr>
          <p:spPr bwMode="auto">
            <a:xfrm>
              <a:off x="4950" y="1842"/>
              <a:ext cx="2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 f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r>
                <a:rPr kumimoji="1" lang="en-US" altLang="zh-CN" b="1" i="1">
                  <a:solidFill>
                    <a:srgbClr val="000000"/>
                  </a:solidFill>
                  <a:latin typeface="Tahoma" pitchFamily="34" charset="0"/>
                </a:rPr>
                <a:t> </a:t>
              </a:r>
              <a:endParaRPr kumimoji="1" lang="en-US" altLang="zh-CN" b="1" i="1">
                <a:latin typeface="Tahoma" pitchFamily="34" charset="0"/>
              </a:endParaRPr>
            </a:p>
          </p:txBody>
        </p:sp>
        <p:sp>
          <p:nvSpPr>
            <p:cNvPr id="81" name="Text Box 89"/>
            <p:cNvSpPr txBox="1">
              <a:spLocks noChangeArrowheads="1"/>
            </p:cNvSpPr>
            <p:nvPr/>
          </p:nvSpPr>
          <p:spPr bwMode="auto">
            <a:xfrm>
              <a:off x="1497" y="1774"/>
              <a:ext cx="2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x</a:t>
              </a:r>
              <a:r>
                <a:rPr kumimoji="1" lang="en-US" altLang="zh-CN" sz="8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82" name="Text Box 90"/>
            <p:cNvSpPr txBox="1">
              <a:spLocks noChangeArrowheads="1"/>
            </p:cNvSpPr>
            <p:nvPr/>
          </p:nvSpPr>
          <p:spPr bwMode="auto">
            <a:xfrm>
              <a:off x="1180" y="1933"/>
              <a:ext cx="2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x</a:t>
              </a:r>
              <a:r>
                <a:rPr kumimoji="1" lang="en-US" altLang="zh-CN" sz="800" b="1" i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83" name="Text Box 91"/>
            <p:cNvSpPr txBox="1">
              <a:spLocks noChangeArrowheads="1"/>
            </p:cNvSpPr>
            <p:nvPr/>
          </p:nvSpPr>
          <p:spPr bwMode="auto">
            <a:xfrm>
              <a:off x="1701" y="2115"/>
              <a:ext cx="2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l</a:t>
              </a:r>
              <a:r>
                <a:rPr kumimoji="1" lang="en-US" altLang="zh-CN" sz="8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84" name="Text Box 92"/>
            <p:cNvSpPr txBox="1">
              <a:spLocks noChangeArrowheads="1"/>
            </p:cNvSpPr>
            <p:nvPr/>
          </p:nvSpPr>
          <p:spPr bwMode="auto">
            <a:xfrm>
              <a:off x="1156" y="2273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l</a:t>
              </a:r>
              <a:r>
                <a:rPr kumimoji="1" lang="en-US" altLang="zh-CN" sz="800" b="1" i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85" name="Text Box 93"/>
            <p:cNvSpPr txBox="1">
              <a:spLocks noChangeArrowheads="1"/>
            </p:cNvSpPr>
            <p:nvPr/>
          </p:nvSpPr>
          <p:spPr bwMode="auto">
            <a:xfrm>
              <a:off x="4422" y="1820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</a:rPr>
                <a:t>x</a:t>
              </a:r>
              <a:r>
                <a:rPr kumimoji="1" lang="en-US" altLang="zh-CN" sz="800" b="1" i="1">
                  <a:latin typeface="Times New Roman" pitchFamily="18" charset="0"/>
                </a:rPr>
                <a:t>F</a:t>
              </a:r>
              <a:r>
                <a:rPr kumimoji="1" lang="en-US" altLang="zh-CN" sz="1400">
                  <a:latin typeface="Tahoma" pitchFamily="34" charset="0"/>
                </a:rPr>
                <a:t>’</a:t>
              </a:r>
            </a:p>
          </p:txBody>
        </p:sp>
        <p:sp>
          <p:nvSpPr>
            <p:cNvPr id="86" name="Text Box 94"/>
            <p:cNvSpPr txBox="1">
              <a:spLocks noChangeArrowheads="1"/>
            </p:cNvSpPr>
            <p:nvPr/>
          </p:nvSpPr>
          <p:spPr bwMode="auto">
            <a:xfrm>
              <a:off x="4468" y="2024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</a:rPr>
                <a:t>x</a:t>
              </a:r>
              <a:r>
                <a:rPr kumimoji="1" lang="en-US" altLang="zh-CN" sz="800" b="1" i="1">
                  <a:latin typeface="Times New Roman" pitchFamily="18" charset="0"/>
                </a:rPr>
                <a:t>H</a:t>
              </a:r>
              <a:r>
                <a:rPr kumimoji="1" lang="en-US" altLang="zh-CN" sz="1400">
                  <a:latin typeface="Tahoma" pitchFamily="34" charset="0"/>
                </a:rPr>
                <a:t>’</a:t>
              </a:r>
            </a:p>
          </p:txBody>
        </p:sp>
        <p:sp>
          <p:nvSpPr>
            <p:cNvPr id="87" name="Text Box 95"/>
            <p:cNvSpPr txBox="1">
              <a:spLocks noChangeArrowheads="1"/>
            </p:cNvSpPr>
            <p:nvPr/>
          </p:nvSpPr>
          <p:spPr bwMode="auto">
            <a:xfrm>
              <a:off x="4218" y="2183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</a:rPr>
                <a:t>l</a:t>
              </a:r>
              <a:r>
                <a:rPr kumimoji="1" lang="en-US" altLang="zh-CN" sz="800" b="1" i="1">
                  <a:latin typeface="Times New Roman" pitchFamily="18" charset="0"/>
                </a:rPr>
                <a:t>F</a:t>
              </a:r>
              <a:r>
                <a:rPr kumimoji="1" lang="en-US" altLang="zh-CN" sz="1400">
                  <a:latin typeface="Tahoma" pitchFamily="34" charset="0"/>
                </a:rPr>
                <a:t>’</a:t>
              </a:r>
            </a:p>
          </p:txBody>
        </p:sp>
        <p:sp>
          <p:nvSpPr>
            <p:cNvPr id="88" name="Text Box 96"/>
            <p:cNvSpPr txBox="1">
              <a:spLocks noChangeArrowheads="1"/>
            </p:cNvSpPr>
            <p:nvPr/>
          </p:nvSpPr>
          <p:spPr bwMode="auto">
            <a:xfrm>
              <a:off x="4445" y="2341"/>
              <a:ext cx="2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</a:rPr>
                <a:t>l</a:t>
              </a:r>
              <a:r>
                <a:rPr kumimoji="1" lang="en-US" altLang="zh-CN" sz="800" b="1" i="1">
                  <a:latin typeface="Times New Roman" pitchFamily="18" charset="0"/>
                </a:rPr>
                <a:t>H</a:t>
              </a:r>
              <a:r>
                <a:rPr kumimoji="1" lang="en-US" altLang="zh-CN" sz="1400">
                  <a:latin typeface="Tahoma" pitchFamily="34" charset="0"/>
                </a:rPr>
                <a:t>’</a:t>
              </a:r>
            </a:p>
          </p:txBody>
        </p:sp>
        <p:sp>
          <p:nvSpPr>
            <p:cNvPr id="89" name="Line 97"/>
            <p:cNvSpPr>
              <a:spLocks noChangeShapeType="1"/>
            </p:cNvSpPr>
            <p:nvPr/>
          </p:nvSpPr>
          <p:spPr bwMode="auto">
            <a:xfrm>
              <a:off x="3810" y="2523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98"/>
            <p:cNvSpPr>
              <a:spLocks noChangeShapeType="1"/>
            </p:cNvSpPr>
            <p:nvPr/>
          </p:nvSpPr>
          <p:spPr bwMode="auto">
            <a:xfrm>
              <a:off x="4785" y="1480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99"/>
            <p:cNvSpPr>
              <a:spLocks noChangeShapeType="1"/>
            </p:cNvSpPr>
            <p:nvPr/>
          </p:nvSpPr>
          <p:spPr bwMode="auto">
            <a:xfrm>
              <a:off x="1927" y="1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00"/>
            <p:cNvSpPr>
              <a:spLocks noChangeShapeType="1"/>
            </p:cNvSpPr>
            <p:nvPr/>
          </p:nvSpPr>
          <p:spPr bwMode="auto">
            <a:xfrm>
              <a:off x="1406" y="1480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01"/>
            <p:cNvSpPr>
              <a:spLocks noChangeShapeType="1"/>
            </p:cNvSpPr>
            <p:nvPr/>
          </p:nvSpPr>
          <p:spPr bwMode="auto">
            <a:xfrm>
              <a:off x="2404" y="1071"/>
              <a:ext cx="11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102"/>
            <p:cNvSpPr>
              <a:spLocks noChangeShapeType="1"/>
            </p:cNvSpPr>
            <p:nvPr/>
          </p:nvSpPr>
          <p:spPr bwMode="auto">
            <a:xfrm>
              <a:off x="2517" y="1071"/>
              <a:ext cx="11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103"/>
            <p:cNvSpPr>
              <a:spLocks noChangeShapeType="1"/>
            </p:cNvSpPr>
            <p:nvPr/>
          </p:nvSpPr>
          <p:spPr bwMode="auto">
            <a:xfrm>
              <a:off x="3674" y="1071"/>
              <a:ext cx="136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04"/>
            <p:cNvSpPr>
              <a:spLocks noChangeShapeType="1"/>
            </p:cNvSpPr>
            <p:nvPr/>
          </p:nvSpPr>
          <p:spPr bwMode="auto">
            <a:xfrm>
              <a:off x="2404" y="2183"/>
              <a:ext cx="113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105"/>
            <p:cNvSpPr>
              <a:spLocks noChangeShapeType="1"/>
            </p:cNvSpPr>
            <p:nvPr/>
          </p:nvSpPr>
          <p:spPr bwMode="auto">
            <a:xfrm>
              <a:off x="3674" y="2251"/>
              <a:ext cx="1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06"/>
            <p:cNvSpPr>
              <a:spLocks noChangeShapeType="1"/>
            </p:cNvSpPr>
            <p:nvPr/>
          </p:nvSpPr>
          <p:spPr bwMode="auto">
            <a:xfrm>
              <a:off x="4241" y="1480"/>
              <a:ext cx="0" cy="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07"/>
            <p:cNvSpPr>
              <a:spLocks noChangeShapeType="1"/>
            </p:cNvSpPr>
            <p:nvPr/>
          </p:nvSpPr>
          <p:spPr bwMode="auto">
            <a:xfrm>
              <a:off x="4241" y="2047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08"/>
            <p:cNvSpPr>
              <a:spLocks noChangeShapeType="1"/>
            </p:cNvSpPr>
            <p:nvPr/>
          </p:nvSpPr>
          <p:spPr bwMode="auto">
            <a:xfrm>
              <a:off x="4785" y="2047"/>
              <a:ext cx="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09"/>
            <p:cNvSpPr>
              <a:spLocks noChangeShapeType="1"/>
            </p:cNvSpPr>
            <p:nvPr/>
          </p:nvSpPr>
          <p:spPr bwMode="auto">
            <a:xfrm>
              <a:off x="839" y="1956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10"/>
            <p:cNvSpPr>
              <a:spLocks noChangeShapeType="1"/>
            </p:cNvSpPr>
            <p:nvPr/>
          </p:nvSpPr>
          <p:spPr bwMode="auto">
            <a:xfrm>
              <a:off x="1406" y="1956"/>
              <a:ext cx="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11"/>
            <p:cNvSpPr>
              <a:spLocks noChangeShapeType="1"/>
            </p:cNvSpPr>
            <p:nvPr/>
          </p:nvSpPr>
          <p:spPr bwMode="auto">
            <a:xfrm>
              <a:off x="1927" y="1480"/>
              <a:ext cx="454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12"/>
            <p:cNvSpPr>
              <a:spLocks noChangeShapeType="1"/>
            </p:cNvSpPr>
            <p:nvPr/>
          </p:nvSpPr>
          <p:spPr bwMode="auto">
            <a:xfrm>
              <a:off x="2404" y="1797"/>
              <a:ext cx="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13"/>
            <p:cNvSpPr>
              <a:spLocks noChangeShapeType="1"/>
            </p:cNvSpPr>
            <p:nvPr/>
          </p:nvSpPr>
          <p:spPr bwMode="auto">
            <a:xfrm>
              <a:off x="2517" y="1797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14"/>
            <p:cNvSpPr>
              <a:spLocks noChangeShapeType="1"/>
            </p:cNvSpPr>
            <p:nvPr/>
          </p:nvSpPr>
          <p:spPr bwMode="auto">
            <a:xfrm>
              <a:off x="3220" y="1797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15"/>
            <p:cNvSpPr>
              <a:spLocks noChangeShapeType="1"/>
            </p:cNvSpPr>
            <p:nvPr/>
          </p:nvSpPr>
          <p:spPr bwMode="auto">
            <a:xfrm>
              <a:off x="3674" y="179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16"/>
            <p:cNvSpPr>
              <a:spLocks noChangeShapeType="1"/>
            </p:cNvSpPr>
            <p:nvPr/>
          </p:nvSpPr>
          <p:spPr bwMode="auto">
            <a:xfrm flipV="1">
              <a:off x="3810" y="1480"/>
              <a:ext cx="431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Rectangle 117"/>
            <p:cNvSpPr>
              <a:spLocks noChangeArrowheads="1"/>
            </p:cNvSpPr>
            <p:nvPr/>
          </p:nvSpPr>
          <p:spPr bwMode="auto">
            <a:xfrm>
              <a:off x="3833" y="2205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endParaRPr kumimoji="1" lang="en-US" altLang="zh-CN" sz="1400" b="1">
                <a:latin typeface="Tahoma" pitchFamily="34" charset="0"/>
              </a:endParaRPr>
            </a:p>
          </p:txBody>
        </p:sp>
        <p:sp>
          <p:nvSpPr>
            <p:cNvPr id="110" name="Rectangle 118"/>
            <p:cNvSpPr>
              <a:spLocks noChangeArrowheads="1"/>
            </p:cNvSpPr>
            <p:nvPr/>
          </p:nvSpPr>
          <p:spPr bwMode="auto">
            <a:xfrm>
              <a:off x="3539" y="1842"/>
              <a:ext cx="11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</p:grpSp>
      <p:grpSp>
        <p:nvGrpSpPr>
          <p:cNvPr id="111" name="Group 4"/>
          <p:cNvGrpSpPr>
            <a:grpSpLocks/>
          </p:cNvGrpSpPr>
          <p:nvPr/>
        </p:nvGrpSpPr>
        <p:grpSpPr bwMode="auto">
          <a:xfrm>
            <a:off x="1959272" y="5020345"/>
            <a:ext cx="4052888" cy="496887"/>
            <a:chOff x="816" y="2614"/>
            <a:chExt cx="2553" cy="313"/>
          </a:xfrm>
        </p:grpSpPr>
        <p:sp>
          <p:nvSpPr>
            <p:cNvPr id="112" name="Rectangle 5"/>
            <p:cNvSpPr>
              <a:spLocks noChangeArrowheads="1"/>
            </p:cNvSpPr>
            <p:nvPr/>
          </p:nvSpPr>
          <p:spPr bwMode="auto">
            <a:xfrm>
              <a:off x="816" y="2636"/>
              <a:ext cx="15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由牛顿公式，有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</a:p>
          </p:txBody>
        </p:sp>
        <p:graphicFrame>
          <p:nvGraphicFramePr>
            <p:cNvPr id="113" name="Object 5"/>
            <p:cNvGraphicFramePr>
              <a:graphicFrameLocks noChangeAspect="1"/>
            </p:cNvGraphicFramePr>
            <p:nvPr/>
          </p:nvGraphicFramePr>
          <p:xfrm>
            <a:off x="2313" y="2614"/>
            <a:ext cx="1056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21" name="Equation" r:id="rId3" imgW="787320" imgH="215640" progId="Equation.3">
                    <p:embed/>
                  </p:oleObj>
                </mc:Choice>
                <mc:Fallback>
                  <p:oleObj name="Equation" r:id="rId3" imgW="7873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3" y="2614"/>
                          <a:ext cx="1056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4" name="Group 7"/>
          <p:cNvGrpSpPr>
            <a:grpSpLocks/>
          </p:cNvGrpSpPr>
          <p:nvPr/>
        </p:nvGrpSpPr>
        <p:grpSpPr bwMode="auto">
          <a:xfrm>
            <a:off x="2075160" y="5517232"/>
            <a:ext cx="3771900" cy="504825"/>
            <a:chOff x="975" y="2976"/>
            <a:chExt cx="2376" cy="318"/>
          </a:xfrm>
        </p:grpSpPr>
        <p:graphicFrame>
          <p:nvGraphicFramePr>
            <p:cNvPr id="115" name="Object 3"/>
            <p:cNvGraphicFramePr>
              <a:graphicFrameLocks noChangeAspect="1"/>
            </p:cNvGraphicFramePr>
            <p:nvPr/>
          </p:nvGraphicFramePr>
          <p:xfrm>
            <a:off x="1769" y="3022"/>
            <a:ext cx="6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22" name="Equation" r:id="rId5" imgW="533160" imgH="215640" progId="Equation.3">
                    <p:embed/>
                  </p:oleObj>
                </mc:Choice>
                <mc:Fallback>
                  <p:oleObj name="Equation" r:id="rId5" imgW="533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" y="3022"/>
                          <a:ext cx="6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Object 4"/>
            <p:cNvGraphicFramePr>
              <a:graphicFrameLocks noChangeAspect="1"/>
            </p:cNvGraphicFramePr>
            <p:nvPr/>
          </p:nvGraphicFramePr>
          <p:xfrm>
            <a:off x="2631" y="2976"/>
            <a:ext cx="72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23" name="Equation" r:id="rId7" imgW="520560" imgH="215640" progId="Equation.3">
                    <p:embed/>
                  </p:oleObj>
                </mc:Choice>
                <mc:Fallback>
                  <p:oleObj name="Equation" r:id="rId7" imgW="5205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1" y="2976"/>
                          <a:ext cx="720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" name="Text Box 10"/>
            <p:cNvSpPr txBox="1">
              <a:spLocks noChangeArrowheads="1"/>
            </p:cNvSpPr>
            <p:nvPr/>
          </p:nvSpPr>
          <p:spPr bwMode="auto">
            <a:xfrm>
              <a:off x="975" y="3022"/>
              <a:ext cx="72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其中</a:t>
              </a:r>
            </a:p>
          </p:txBody>
        </p:sp>
      </p:grpSp>
      <p:sp>
        <p:nvSpPr>
          <p:cNvPr id="120" name="Text Box 13"/>
          <p:cNvSpPr txBox="1">
            <a:spLocks noChangeArrowheads="1"/>
          </p:cNvSpPr>
          <p:nvPr/>
        </p:nvSpPr>
        <p:spPr bwMode="auto">
          <a:xfrm>
            <a:off x="2535535" y="6228240"/>
            <a:ext cx="991084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有：</a:t>
            </a:r>
          </a:p>
        </p:txBody>
      </p:sp>
      <p:sp>
        <p:nvSpPr>
          <p:cNvPr id="121" name="椭圆 120"/>
          <p:cNvSpPr/>
          <p:nvPr/>
        </p:nvSpPr>
        <p:spPr>
          <a:xfrm>
            <a:off x="4188663" y="1883948"/>
            <a:ext cx="244476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7170962" y="1877872"/>
            <a:ext cx="244476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249857"/>
              </p:ext>
            </p:extLst>
          </p:nvPr>
        </p:nvGraphicFramePr>
        <p:xfrm>
          <a:off x="3219450" y="6019800"/>
          <a:ext cx="216693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4" name="Equation" r:id="rId9" imgW="1041120" imgH="393480" progId="Equation.DSMT4">
                  <p:embed/>
                </p:oleObj>
              </mc:Choice>
              <mc:Fallback>
                <p:oleObj name="Equation" r:id="rId9" imgW="1041120" imgH="39348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6019800"/>
                        <a:ext cx="2166938" cy="8175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矩形 122"/>
          <p:cNvSpPr/>
          <p:nvPr/>
        </p:nvSpPr>
        <p:spPr>
          <a:xfrm>
            <a:off x="597230" y="3774094"/>
            <a:ext cx="30920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以焦点</a:t>
            </a:r>
            <a:r>
              <a:rPr kumimoji="1" lang="en-US" altLang="zh-CN" sz="2200" b="1" i="1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kumimoji="1" lang="en-US" altLang="zh-CN" sz="2200" b="1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′</a:t>
            </a:r>
            <a:r>
              <a:rPr kumimoji="1" lang="en-US" altLang="zh-CN" sz="2200" b="1" baseline="-25000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zh-CN" altLang="en-US" sz="2200" b="1" baseline="-25000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kumimoji="1" lang="en-US" altLang="zh-CN" sz="2200" b="1" i="1" dirty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F</a:t>
            </a:r>
            <a:r>
              <a:rPr kumimoji="1" lang="en-US" altLang="zh-CN" sz="2200" b="1" baseline="-25000" dirty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为原点</a:t>
            </a:r>
            <a:endParaRPr kumimoji="1" lang="zh-CN" altLang="en-US" sz="2200" dirty="0">
              <a:solidFill>
                <a:srgbClr val="009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6393978" y="1910701"/>
            <a:ext cx="72305" cy="60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6717056" y="2559945"/>
            <a:ext cx="428537" cy="252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连接符 125"/>
          <p:cNvCxnSpPr/>
          <p:nvPr/>
        </p:nvCxnSpPr>
        <p:spPr>
          <a:xfrm>
            <a:off x="4836521" y="1820082"/>
            <a:ext cx="7144" cy="7159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4313396" y="1831680"/>
            <a:ext cx="7144" cy="7159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/>
          <p:cNvGrpSpPr/>
          <p:nvPr/>
        </p:nvGrpSpPr>
        <p:grpSpPr>
          <a:xfrm>
            <a:off x="6465031" y="2545657"/>
            <a:ext cx="220514" cy="282575"/>
            <a:chOff x="7293200" y="5552226"/>
            <a:chExt cx="303136" cy="325046"/>
          </a:xfrm>
        </p:grpSpPr>
        <p:sp>
          <p:nvSpPr>
            <p:cNvPr id="129" name="椭圆 128"/>
            <p:cNvSpPr/>
            <p:nvPr/>
          </p:nvSpPr>
          <p:spPr>
            <a:xfrm>
              <a:off x="7293200" y="5552226"/>
              <a:ext cx="303136" cy="325046"/>
            </a:xfrm>
            <a:prstGeom prst="ellipse">
              <a:avLst/>
            </a:prstGeom>
            <a:noFill/>
            <a:ln>
              <a:solidFill>
                <a:srgbClr val="18F4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5181" y="5552226"/>
              <a:ext cx="2529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1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6671132" y="3094930"/>
            <a:ext cx="220514" cy="307777"/>
            <a:chOff x="7293200" y="5552226"/>
            <a:chExt cx="303136" cy="354036"/>
          </a:xfrm>
        </p:grpSpPr>
        <p:sp>
          <p:nvSpPr>
            <p:cNvPr id="131" name="椭圆 130"/>
            <p:cNvSpPr/>
            <p:nvPr/>
          </p:nvSpPr>
          <p:spPr>
            <a:xfrm>
              <a:off x="7293200" y="5552226"/>
              <a:ext cx="303136" cy="325046"/>
            </a:xfrm>
            <a:prstGeom prst="ellipse">
              <a:avLst/>
            </a:prstGeom>
            <a:noFill/>
            <a:ln>
              <a:solidFill>
                <a:srgbClr val="18F4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7305180" y="5552226"/>
              <a:ext cx="252907" cy="35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2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7269559" y="2592244"/>
            <a:ext cx="220514" cy="307777"/>
            <a:chOff x="7293200" y="5552226"/>
            <a:chExt cx="303136" cy="354036"/>
          </a:xfrm>
        </p:grpSpPr>
        <p:sp>
          <p:nvSpPr>
            <p:cNvPr id="134" name="椭圆 133"/>
            <p:cNvSpPr/>
            <p:nvPr/>
          </p:nvSpPr>
          <p:spPr>
            <a:xfrm>
              <a:off x="7293200" y="5552226"/>
              <a:ext cx="303136" cy="325046"/>
            </a:xfrm>
            <a:prstGeom prst="ellipse">
              <a:avLst/>
            </a:prstGeom>
            <a:noFill/>
            <a:ln>
              <a:solidFill>
                <a:srgbClr val="18F4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7305180" y="5552226"/>
              <a:ext cx="252907" cy="35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3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4481048" y="1686818"/>
            <a:ext cx="220514" cy="307777"/>
            <a:chOff x="7293200" y="5552226"/>
            <a:chExt cx="303136" cy="354036"/>
          </a:xfrm>
        </p:grpSpPr>
        <p:sp>
          <p:nvSpPr>
            <p:cNvPr id="137" name="椭圆 136"/>
            <p:cNvSpPr/>
            <p:nvPr/>
          </p:nvSpPr>
          <p:spPr>
            <a:xfrm>
              <a:off x="7293200" y="5552226"/>
              <a:ext cx="303136" cy="325046"/>
            </a:xfrm>
            <a:prstGeom prst="ellipse">
              <a:avLst/>
            </a:prstGeom>
            <a:noFill/>
            <a:ln>
              <a:solidFill>
                <a:srgbClr val="18F4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7305180" y="5552226"/>
              <a:ext cx="252907" cy="35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4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6572070" y="3409255"/>
            <a:ext cx="220514" cy="307777"/>
            <a:chOff x="7293200" y="5552226"/>
            <a:chExt cx="303136" cy="354036"/>
          </a:xfrm>
        </p:grpSpPr>
        <p:sp>
          <p:nvSpPr>
            <p:cNvPr id="140" name="椭圆 139"/>
            <p:cNvSpPr/>
            <p:nvPr/>
          </p:nvSpPr>
          <p:spPr>
            <a:xfrm>
              <a:off x="7293200" y="5552226"/>
              <a:ext cx="303136" cy="325046"/>
            </a:xfrm>
            <a:prstGeom prst="ellipse">
              <a:avLst/>
            </a:prstGeom>
            <a:noFill/>
            <a:ln>
              <a:solidFill>
                <a:srgbClr val="18F4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7305180" y="5552226"/>
              <a:ext cx="252907" cy="35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FF"/>
                  </a:solidFill>
                </a:rPr>
                <a:t>5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780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0" grpId="0"/>
      <p:bldP spid="121" grpId="0" animBg="1"/>
      <p:bldP spid="122" grpId="0" animBg="1"/>
      <p:bldP spid="123" grpId="0"/>
      <p:bldP spid="124" grpId="0" animBg="1"/>
      <p:bldP spid="1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900113" y="981075"/>
            <a:ext cx="7713662" cy="2632075"/>
            <a:chOff x="613" y="913"/>
            <a:chExt cx="4860" cy="1658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>
              <a:off x="613" y="1477"/>
              <a:ext cx="4828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2395" y="1007"/>
              <a:ext cx="3" cy="12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>
              <a:off x="2519" y="999"/>
              <a:ext cx="3" cy="12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3685" y="1007"/>
              <a:ext cx="3" cy="13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3809" y="999"/>
              <a:ext cx="3" cy="139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V="1">
              <a:off x="748" y="1071"/>
              <a:ext cx="1648" cy="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3812" y="1063"/>
              <a:ext cx="1661" cy="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2516" y="1069"/>
              <a:ext cx="1172" cy="11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>
              <a:off x="2522" y="1066"/>
              <a:ext cx="1166" cy="111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 flipV="1">
              <a:off x="3812" y="988"/>
              <a:ext cx="1599" cy="12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 flipH="1">
              <a:off x="5312" y="975"/>
              <a:ext cx="2" cy="15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H="1">
              <a:off x="2516" y="1800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 flipH="1" flipV="1">
              <a:off x="761" y="1015"/>
              <a:ext cx="1637" cy="1166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833" y="996"/>
              <a:ext cx="3" cy="15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8"/>
            <p:cNvSpPr>
              <a:spLocks noChangeShapeType="1"/>
            </p:cNvSpPr>
            <p:nvPr/>
          </p:nvSpPr>
          <p:spPr bwMode="auto">
            <a:xfrm>
              <a:off x="2395" y="2259"/>
              <a:ext cx="3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>
              <a:off x="2522" y="2265"/>
              <a:ext cx="2" cy="1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>
              <a:off x="3812" y="2394"/>
              <a:ext cx="2" cy="1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 flipH="1">
              <a:off x="833" y="2095"/>
              <a:ext cx="1097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2"/>
            <p:cNvSpPr>
              <a:spLocks noChangeShapeType="1"/>
            </p:cNvSpPr>
            <p:nvPr/>
          </p:nvSpPr>
          <p:spPr bwMode="auto">
            <a:xfrm>
              <a:off x="1406" y="2296"/>
              <a:ext cx="9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 flipH="1">
              <a:off x="839" y="2455"/>
              <a:ext cx="1559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4"/>
            <p:cNvSpPr>
              <a:spLocks noChangeShapeType="1"/>
            </p:cNvSpPr>
            <p:nvPr/>
          </p:nvSpPr>
          <p:spPr bwMode="auto">
            <a:xfrm flipH="1">
              <a:off x="2518" y="2359"/>
              <a:ext cx="1165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>
              <a:off x="4239" y="2200"/>
              <a:ext cx="1073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>
              <a:off x="3814" y="2359"/>
              <a:ext cx="976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724" y="1480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838" y="9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auto">
            <a:xfrm>
              <a:off x="1405" y="127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1400" b="1" dirty="0">
                <a:latin typeface="Times New Roman" pitchFamily="18" charset="0"/>
              </a:endParaRPr>
            </a:p>
          </p:txBody>
        </p:sp>
        <p:sp>
          <p:nvSpPr>
            <p:cNvPr id="31" name="Rectangle 40"/>
            <p:cNvSpPr>
              <a:spLocks noChangeArrowheads="1"/>
            </p:cNvSpPr>
            <p:nvPr/>
          </p:nvSpPr>
          <p:spPr bwMode="auto">
            <a:xfrm>
              <a:off x="1614" y="1483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auto">
            <a:xfrm>
              <a:off x="1859" y="1344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2222" y="913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800" b="1">
                <a:latin typeface="Times New Roman" pitchFamily="18" charset="0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540" y="913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5" name="Rectangle 44"/>
            <p:cNvSpPr>
              <a:spLocks noChangeArrowheads="1"/>
            </p:cNvSpPr>
            <p:nvPr/>
          </p:nvSpPr>
          <p:spPr bwMode="auto">
            <a:xfrm>
              <a:off x="2200" y="1321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36" name="Rectangle 45"/>
            <p:cNvSpPr>
              <a:spLocks noChangeArrowheads="1"/>
            </p:cNvSpPr>
            <p:nvPr/>
          </p:nvSpPr>
          <p:spPr bwMode="auto">
            <a:xfrm>
              <a:off x="2525" y="1321"/>
              <a:ext cx="14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1400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37" name="Rectangle 46"/>
            <p:cNvSpPr>
              <a:spLocks noChangeArrowheads="1"/>
            </p:cNvSpPr>
            <p:nvPr/>
          </p:nvSpPr>
          <p:spPr bwMode="auto">
            <a:xfrm>
              <a:off x="2884" y="1321"/>
              <a:ext cx="1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8" name="Rectangle 47"/>
            <p:cNvSpPr>
              <a:spLocks noChangeArrowheads="1"/>
            </p:cNvSpPr>
            <p:nvPr/>
          </p:nvSpPr>
          <p:spPr bwMode="auto">
            <a:xfrm>
              <a:off x="3175" y="1230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 dirty="0">
                <a:latin typeface="Times New Roman" pitchFamily="18" charset="0"/>
              </a:endParaRPr>
            </a:p>
          </p:txBody>
        </p:sp>
        <p:sp>
          <p:nvSpPr>
            <p:cNvPr id="39" name="Rectangle 48"/>
            <p:cNvSpPr>
              <a:spLocks noChangeArrowheads="1"/>
            </p:cNvSpPr>
            <p:nvPr/>
          </p:nvSpPr>
          <p:spPr bwMode="auto">
            <a:xfrm>
              <a:off x="3068" y="1461"/>
              <a:ext cx="6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2018" y="1933"/>
              <a:ext cx="16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 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1" name="Rectangle 50"/>
            <p:cNvSpPr>
              <a:spLocks noChangeArrowheads="1"/>
            </p:cNvSpPr>
            <p:nvPr/>
          </p:nvSpPr>
          <p:spPr bwMode="auto">
            <a:xfrm>
              <a:off x="2245" y="1797"/>
              <a:ext cx="11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2" name="Rectangle 51"/>
            <p:cNvSpPr>
              <a:spLocks noChangeArrowheads="1"/>
            </p:cNvSpPr>
            <p:nvPr/>
          </p:nvSpPr>
          <p:spPr bwMode="auto">
            <a:xfrm>
              <a:off x="2387" y="1821"/>
              <a:ext cx="12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3" name="Rectangle 52"/>
            <p:cNvSpPr>
              <a:spLocks noChangeArrowheads="1"/>
            </p:cNvSpPr>
            <p:nvPr/>
          </p:nvSpPr>
          <p:spPr bwMode="auto">
            <a:xfrm>
              <a:off x="2226" y="2115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4" name="Rectangle 53"/>
            <p:cNvSpPr>
              <a:spLocks noChangeArrowheads="1"/>
            </p:cNvSpPr>
            <p:nvPr/>
          </p:nvSpPr>
          <p:spPr bwMode="auto">
            <a:xfrm>
              <a:off x="2906" y="1778"/>
              <a:ext cx="13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>
              <a:off x="3138" y="1784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6" name="Rectangle 55"/>
            <p:cNvSpPr>
              <a:spLocks noChangeArrowheads="1"/>
            </p:cNvSpPr>
            <p:nvPr/>
          </p:nvSpPr>
          <p:spPr bwMode="auto">
            <a:xfrm>
              <a:off x="3671" y="1845"/>
              <a:ext cx="12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7" name="Rectangle 56"/>
            <p:cNvSpPr>
              <a:spLocks noChangeArrowheads="1"/>
            </p:cNvSpPr>
            <p:nvPr/>
          </p:nvSpPr>
          <p:spPr bwMode="auto">
            <a:xfrm>
              <a:off x="3084" y="2205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48" name="Rectangle 57"/>
            <p:cNvSpPr>
              <a:spLocks noChangeArrowheads="1"/>
            </p:cNvSpPr>
            <p:nvPr/>
          </p:nvSpPr>
          <p:spPr bwMode="auto">
            <a:xfrm>
              <a:off x="3675" y="2251"/>
              <a:ext cx="12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9" name="Rectangle 58"/>
            <p:cNvSpPr>
              <a:spLocks noChangeArrowheads="1"/>
            </p:cNvSpPr>
            <p:nvPr/>
          </p:nvSpPr>
          <p:spPr bwMode="auto">
            <a:xfrm>
              <a:off x="3683" y="1410"/>
              <a:ext cx="12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0" name="Rectangle 59"/>
            <p:cNvSpPr>
              <a:spLocks noChangeArrowheads="1"/>
            </p:cNvSpPr>
            <p:nvPr/>
          </p:nvSpPr>
          <p:spPr bwMode="auto">
            <a:xfrm>
              <a:off x="2608" y="1570"/>
              <a:ext cx="16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1" name="Rectangle 60"/>
            <p:cNvSpPr>
              <a:spLocks noChangeArrowheads="1"/>
            </p:cNvSpPr>
            <p:nvPr/>
          </p:nvSpPr>
          <p:spPr bwMode="auto">
            <a:xfrm>
              <a:off x="5172" y="913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2" name="Rectangle 61"/>
            <p:cNvSpPr>
              <a:spLocks noChangeArrowheads="1"/>
            </p:cNvSpPr>
            <p:nvPr/>
          </p:nvSpPr>
          <p:spPr bwMode="auto">
            <a:xfrm>
              <a:off x="5354" y="1480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3" name="Freeform 62"/>
            <p:cNvSpPr>
              <a:spLocks/>
            </p:cNvSpPr>
            <p:nvPr/>
          </p:nvSpPr>
          <p:spPr bwMode="auto">
            <a:xfrm>
              <a:off x="1551" y="1477"/>
              <a:ext cx="32" cy="105"/>
            </a:xfrm>
            <a:custGeom>
              <a:avLst/>
              <a:gdLst>
                <a:gd name="T0" fmla="*/ 0 w 82"/>
                <a:gd name="T1" fmla="*/ 0 h 271"/>
                <a:gd name="T2" fmla="*/ 0 w 82"/>
                <a:gd name="T3" fmla="*/ 0 h 271"/>
                <a:gd name="T4" fmla="*/ 0 w 82"/>
                <a:gd name="T5" fmla="*/ 0 h 271"/>
                <a:gd name="T6" fmla="*/ 0 60000 65536"/>
                <a:gd name="T7" fmla="*/ 0 60000 65536"/>
                <a:gd name="T8" fmla="*/ 0 60000 65536"/>
                <a:gd name="T9" fmla="*/ 0 w 82"/>
                <a:gd name="T10" fmla="*/ 0 h 271"/>
                <a:gd name="T11" fmla="*/ 82 w 82"/>
                <a:gd name="T12" fmla="*/ 271 h 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" h="271">
                  <a:moveTo>
                    <a:pt x="0" y="271"/>
                  </a:moveTo>
                  <a:lnTo>
                    <a:pt x="82" y="147"/>
                  </a:lnTo>
                  <a:lnTo>
                    <a:pt x="5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Line 63"/>
            <p:cNvSpPr>
              <a:spLocks noChangeShapeType="1"/>
            </p:cNvSpPr>
            <p:nvPr/>
          </p:nvSpPr>
          <p:spPr bwMode="auto">
            <a:xfrm>
              <a:off x="4618" y="1474"/>
              <a:ext cx="11" cy="1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64"/>
            <p:cNvSpPr>
              <a:spLocks noChangeArrowheads="1"/>
            </p:cNvSpPr>
            <p:nvPr/>
          </p:nvSpPr>
          <p:spPr bwMode="auto">
            <a:xfrm>
              <a:off x="3492" y="913"/>
              <a:ext cx="18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800" b="1">
                <a:latin typeface="Times New Roman" pitchFamily="18" charset="0"/>
              </a:endParaRPr>
            </a:p>
          </p:txBody>
        </p:sp>
        <p:sp>
          <p:nvSpPr>
            <p:cNvPr id="56" name="Rectangle 65"/>
            <p:cNvSpPr>
              <a:spLocks noChangeArrowheads="1"/>
            </p:cNvSpPr>
            <p:nvPr/>
          </p:nvSpPr>
          <p:spPr bwMode="auto">
            <a:xfrm>
              <a:off x="3833" y="913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7" name="Rectangle 66"/>
            <p:cNvSpPr>
              <a:spLocks noChangeArrowheads="1"/>
            </p:cNvSpPr>
            <p:nvPr/>
          </p:nvSpPr>
          <p:spPr bwMode="auto">
            <a:xfrm>
              <a:off x="2540" y="2160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endParaRPr kumimoji="1" lang="en-US" altLang="zh-CN" sz="1400" b="1">
                <a:latin typeface="Tahoma" pitchFamily="34" charset="0"/>
              </a:endParaRPr>
            </a:p>
          </p:txBody>
        </p:sp>
        <p:sp>
          <p:nvSpPr>
            <p:cNvPr id="58" name="Rectangle 67"/>
            <p:cNvSpPr>
              <a:spLocks noChangeArrowheads="1"/>
            </p:cNvSpPr>
            <p:nvPr/>
          </p:nvSpPr>
          <p:spPr bwMode="auto">
            <a:xfrm>
              <a:off x="2517" y="1888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9" name="Rectangle 68"/>
            <p:cNvSpPr>
              <a:spLocks noChangeArrowheads="1"/>
            </p:cNvSpPr>
            <p:nvPr/>
          </p:nvSpPr>
          <p:spPr bwMode="auto">
            <a:xfrm>
              <a:off x="3379" y="1638"/>
              <a:ext cx="16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 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60" name="Rectangle 69"/>
            <p:cNvSpPr>
              <a:spLocks noChangeArrowheads="1"/>
            </p:cNvSpPr>
            <p:nvPr/>
          </p:nvSpPr>
          <p:spPr bwMode="auto">
            <a:xfrm>
              <a:off x="3492" y="1321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61" name="Rectangle 70"/>
            <p:cNvSpPr>
              <a:spLocks noChangeArrowheads="1"/>
            </p:cNvSpPr>
            <p:nvPr/>
          </p:nvSpPr>
          <p:spPr bwMode="auto">
            <a:xfrm>
              <a:off x="3833" y="1344"/>
              <a:ext cx="14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1400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62" name="Rectangle 71"/>
            <p:cNvSpPr>
              <a:spLocks noChangeArrowheads="1"/>
            </p:cNvSpPr>
            <p:nvPr/>
          </p:nvSpPr>
          <p:spPr bwMode="auto">
            <a:xfrm>
              <a:off x="4172" y="1321"/>
              <a:ext cx="1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3" name="Rectangle 72"/>
            <p:cNvSpPr>
              <a:spLocks noChangeArrowheads="1"/>
            </p:cNvSpPr>
            <p:nvPr/>
          </p:nvSpPr>
          <p:spPr bwMode="auto">
            <a:xfrm>
              <a:off x="4690" y="1321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4" name="Rectangle 73"/>
            <p:cNvSpPr>
              <a:spLocks noChangeArrowheads="1"/>
            </p:cNvSpPr>
            <p:nvPr/>
          </p:nvSpPr>
          <p:spPr bwMode="auto">
            <a:xfrm>
              <a:off x="4452" y="1502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-u'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5" name="Line 74"/>
            <p:cNvSpPr>
              <a:spLocks noChangeShapeType="1"/>
            </p:cNvSpPr>
            <p:nvPr/>
          </p:nvSpPr>
          <p:spPr bwMode="auto">
            <a:xfrm>
              <a:off x="1927" y="2092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75"/>
            <p:cNvSpPr>
              <a:spLocks noChangeShapeType="1"/>
            </p:cNvSpPr>
            <p:nvPr/>
          </p:nvSpPr>
          <p:spPr bwMode="auto">
            <a:xfrm flipH="1">
              <a:off x="3810" y="2205"/>
              <a:ext cx="4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76"/>
            <p:cNvSpPr>
              <a:spLocks noChangeArrowheads="1"/>
            </p:cNvSpPr>
            <p:nvPr/>
          </p:nvSpPr>
          <p:spPr bwMode="auto">
            <a:xfrm>
              <a:off x="3992" y="2047"/>
              <a:ext cx="16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8" name="Oval 77"/>
            <p:cNvSpPr>
              <a:spLocks noChangeArrowheads="1"/>
            </p:cNvSpPr>
            <p:nvPr/>
          </p:nvSpPr>
          <p:spPr bwMode="auto">
            <a:xfrm>
              <a:off x="1383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Oval 78"/>
            <p:cNvSpPr>
              <a:spLocks noChangeArrowheads="1"/>
            </p:cNvSpPr>
            <p:nvPr/>
          </p:nvSpPr>
          <p:spPr bwMode="auto">
            <a:xfrm>
              <a:off x="1905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Oval 79"/>
            <p:cNvSpPr>
              <a:spLocks noChangeArrowheads="1"/>
            </p:cNvSpPr>
            <p:nvPr/>
          </p:nvSpPr>
          <p:spPr bwMode="auto">
            <a:xfrm>
              <a:off x="2880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Oval 80"/>
            <p:cNvSpPr>
              <a:spLocks noChangeArrowheads="1"/>
            </p:cNvSpPr>
            <p:nvPr/>
          </p:nvSpPr>
          <p:spPr bwMode="auto">
            <a:xfrm>
              <a:off x="3220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Oval 81"/>
            <p:cNvSpPr>
              <a:spLocks noChangeArrowheads="1"/>
            </p:cNvSpPr>
            <p:nvPr/>
          </p:nvSpPr>
          <p:spPr bwMode="auto">
            <a:xfrm>
              <a:off x="4218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82"/>
            <p:cNvSpPr>
              <a:spLocks noChangeArrowheads="1"/>
            </p:cNvSpPr>
            <p:nvPr/>
          </p:nvSpPr>
          <p:spPr bwMode="auto">
            <a:xfrm>
              <a:off x="4762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Rectangle 83"/>
            <p:cNvSpPr>
              <a:spLocks noChangeArrowheads="1"/>
            </p:cNvSpPr>
            <p:nvPr/>
          </p:nvSpPr>
          <p:spPr bwMode="auto">
            <a:xfrm>
              <a:off x="3514" y="2183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75" name="Rectangle 84"/>
            <p:cNvSpPr>
              <a:spLocks noChangeArrowheads="1"/>
            </p:cNvSpPr>
            <p:nvPr/>
          </p:nvSpPr>
          <p:spPr bwMode="auto">
            <a:xfrm>
              <a:off x="3311" y="1911"/>
              <a:ext cx="11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76" name="Rectangle 85"/>
            <p:cNvSpPr>
              <a:spLocks noChangeArrowheads="1"/>
            </p:cNvSpPr>
            <p:nvPr/>
          </p:nvSpPr>
          <p:spPr bwMode="auto">
            <a:xfrm>
              <a:off x="3810" y="1820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77" name="Rectangle 86"/>
            <p:cNvSpPr>
              <a:spLocks noChangeArrowheads="1"/>
            </p:cNvSpPr>
            <p:nvPr/>
          </p:nvSpPr>
          <p:spPr bwMode="auto">
            <a:xfrm>
              <a:off x="1066" y="1797"/>
              <a:ext cx="16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78" name="Rectangle 87"/>
            <p:cNvSpPr>
              <a:spLocks noChangeArrowheads="1"/>
            </p:cNvSpPr>
            <p:nvPr/>
          </p:nvSpPr>
          <p:spPr bwMode="auto">
            <a:xfrm>
              <a:off x="4950" y="1842"/>
              <a:ext cx="2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 f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r>
                <a:rPr kumimoji="1" lang="en-US" altLang="zh-CN" b="1" i="1">
                  <a:solidFill>
                    <a:srgbClr val="000000"/>
                  </a:solidFill>
                  <a:latin typeface="Tahoma" pitchFamily="34" charset="0"/>
                </a:rPr>
                <a:t> </a:t>
              </a:r>
              <a:endParaRPr kumimoji="1" lang="en-US" altLang="zh-CN" b="1" i="1">
                <a:latin typeface="Tahoma" pitchFamily="34" charset="0"/>
              </a:endParaRPr>
            </a:p>
          </p:txBody>
        </p:sp>
        <p:sp>
          <p:nvSpPr>
            <p:cNvPr id="79" name="Text Box 88"/>
            <p:cNvSpPr txBox="1">
              <a:spLocks noChangeArrowheads="1"/>
            </p:cNvSpPr>
            <p:nvPr/>
          </p:nvSpPr>
          <p:spPr bwMode="auto">
            <a:xfrm>
              <a:off x="1497" y="1774"/>
              <a:ext cx="2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x</a:t>
              </a:r>
              <a:r>
                <a:rPr kumimoji="1" lang="en-US" altLang="zh-CN" sz="8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80" name="Text Box 89"/>
            <p:cNvSpPr txBox="1">
              <a:spLocks noChangeArrowheads="1"/>
            </p:cNvSpPr>
            <p:nvPr/>
          </p:nvSpPr>
          <p:spPr bwMode="auto">
            <a:xfrm>
              <a:off x="1180" y="1933"/>
              <a:ext cx="2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x</a:t>
              </a:r>
              <a:r>
                <a:rPr kumimoji="1" lang="en-US" altLang="zh-CN" sz="800" b="1" i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81" name="Text Box 90"/>
            <p:cNvSpPr txBox="1">
              <a:spLocks noChangeArrowheads="1"/>
            </p:cNvSpPr>
            <p:nvPr/>
          </p:nvSpPr>
          <p:spPr bwMode="auto">
            <a:xfrm>
              <a:off x="1701" y="2115"/>
              <a:ext cx="2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l</a:t>
              </a:r>
              <a:r>
                <a:rPr kumimoji="1" lang="en-US" altLang="zh-CN" sz="8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82" name="Text Box 91"/>
            <p:cNvSpPr txBox="1">
              <a:spLocks noChangeArrowheads="1"/>
            </p:cNvSpPr>
            <p:nvPr/>
          </p:nvSpPr>
          <p:spPr bwMode="auto">
            <a:xfrm>
              <a:off x="1156" y="2273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l</a:t>
              </a:r>
              <a:r>
                <a:rPr kumimoji="1" lang="en-US" altLang="zh-CN" sz="800" b="1" i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83" name="Text Box 92"/>
            <p:cNvSpPr txBox="1">
              <a:spLocks noChangeArrowheads="1"/>
            </p:cNvSpPr>
            <p:nvPr/>
          </p:nvSpPr>
          <p:spPr bwMode="auto">
            <a:xfrm>
              <a:off x="4422" y="1820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</a:rPr>
                <a:t>x</a:t>
              </a:r>
              <a:r>
                <a:rPr kumimoji="1" lang="en-US" altLang="zh-CN" sz="800" b="1" i="1">
                  <a:latin typeface="Times New Roman" pitchFamily="18" charset="0"/>
                </a:rPr>
                <a:t>F</a:t>
              </a:r>
              <a:r>
                <a:rPr kumimoji="1" lang="en-US" altLang="zh-CN" sz="1400">
                  <a:latin typeface="Tahoma" pitchFamily="34" charset="0"/>
                </a:rPr>
                <a:t>’</a:t>
              </a:r>
            </a:p>
          </p:txBody>
        </p:sp>
        <p:sp>
          <p:nvSpPr>
            <p:cNvPr id="84" name="Text Box 93"/>
            <p:cNvSpPr txBox="1">
              <a:spLocks noChangeArrowheads="1"/>
            </p:cNvSpPr>
            <p:nvPr/>
          </p:nvSpPr>
          <p:spPr bwMode="auto">
            <a:xfrm>
              <a:off x="4468" y="2024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</a:rPr>
                <a:t>x</a:t>
              </a:r>
              <a:r>
                <a:rPr kumimoji="1" lang="en-US" altLang="zh-CN" sz="800" b="1" i="1">
                  <a:latin typeface="Times New Roman" pitchFamily="18" charset="0"/>
                </a:rPr>
                <a:t>H</a:t>
              </a:r>
              <a:r>
                <a:rPr kumimoji="1" lang="en-US" altLang="zh-CN" sz="1400">
                  <a:latin typeface="Tahoma" pitchFamily="34" charset="0"/>
                </a:rPr>
                <a:t>’</a:t>
              </a:r>
            </a:p>
          </p:txBody>
        </p:sp>
        <p:sp>
          <p:nvSpPr>
            <p:cNvPr id="85" name="Text Box 94"/>
            <p:cNvSpPr txBox="1">
              <a:spLocks noChangeArrowheads="1"/>
            </p:cNvSpPr>
            <p:nvPr/>
          </p:nvSpPr>
          <p:spPr bwMode="auto">
            <a:xfrm>
              <a:off x="4218" y="2183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</a:rPr>
                <a:t>l</a:t>
              </a:r>
              <a:r>
                <a:rPr kumimoji="1" lang="en-US" altLang="zh-CN" sz="800" b="1" i="1">
                  <a:latin typeface="Times New Roman" pitchFamily="18" charset="0"/>
                </a:rPr>
                <a:t>F</a:t>
              </a:r>
              <a:r>
                <a:rPr kumimoji="1" lang="en-US" altLang="zh-CN" sz="1400">
                  <a:latin typeface="Tahoma" pitchFamily="34" charset="0"/>
                </a:rPr>
                <a:t>’</a:t>
              </a:r>
            </a:p>
          </p:txBody>
        </p:sp>
        <p:sp>
          <p:nvSpPr>
            <p:cNvPr id="86" name="Text Box 95"/>
            <p:cNvSpPr txBox="1">
              <a:spLocks noChangeArrowheads="1"/>
            </p:cNvSpPr>
            <p:nvPr/>
          </p:nvSpPr>
          <p:spPr bwMode="auto">
            <a:xfrm>
              <a:off x="4445" y="2341"/>
              <a:ext cx="2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 dirty="0" err="1">
                  <a:latin typeface="Times New Roman" pitchFamily="18" charset="0"/>
                </a:rPr>
                <a:t>l</a:t>
              </a:r>
              <a:r>
                <a:rPr kumimoji="1" lang="en-US" altLang="zh-CN" sz="800" b="1" i="1" dirty="0" err="1">
                  <a:latin typeface="Times New Roman" pitchFamily="18" charset="0"/>
                </a:rPr>
                <a:t>H</a:t>
              </a:r>
              <a:r>
                <a:rPr kumimoji="1" lang="en-US" altLang="zh-CN" sz="1400" dirty="0">
                  <a:latin typeface="Tahoma" pitchFamily="34" charset="0"/>
                </a:rPr>
                <a:t>’</a:t>
              </a:r>
            </a:p>
          </p:txBody>
        </p:sp>
        <p:sp>
          <p:nvSpPr>
            <p:cNvPr id="87" name="Line 96"/>
            <p:cNvSpPr>
              <a:spLocks noChangeShapeType="1"/>
            </p:cNvSpPr>
            <p:nvPr/>
          </p:nvSpPr>
          <p:spPr bwMode="auto">
            <a:xfrm>
              <a:off x="3810" y="2523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97"/>
            <p:cNvSpPr>
              <a:spLocks noChangeShapeType="1"/>
            </p:cNvSpPr>
            <p:nvPr/>
          </p:nvSpPr>
          <p:spPr bwMode="auto">
            <a:xfrm>
              <a:off x="4785" y="1480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98"/>
            <p:cNvSpPr>
              <a:spLocks noChangeShapeType="1"/>
            </p:cNvSpPr>
            <p:nvPr/>
          </p:nvSpPr>
          <p:spPr bwMode="auto">
            <a:xfrm>
              <a:off x="1927" y="1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99"/>
            <p:cNvSpPr>
              <a:spLocks noChangeShapeType="1"/>
            </p:cNvSpPr>
            <p:nvPr/>
          </p:nvSpPr>
          <p:spPr bwMode="auto">
            <a:xfrm>
              <a:off x="1406" y="1480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00"/>
            <p:cNvSpPr>
              <a:spLocks noChangeShapeType="1"/>
            </p:cNvSpPr>
            <p:nvPr/>
          </p:nvSpPr>
          <p:spPr bwMode="auto">
            <a:xfrm>
              <a:off x="2404" y="1071"/>
              <a:ext cx="11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01"/>
            <p:cNvSpPr>
              <a:spLocks noChangeShapeType="1"/>
            </p:cNvSpPr>
            <p:nvPr/>
          </p:nvSpPr>
          <p:spPr bwMode="auto">
            <a:xfrm>
              <a:off x="2517" y="1071"/>
              <a:ext cx="11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02"/>
            <p:cNvSpPr>
              <a:spLocks noChangeShapeType="1"/>
            </p:cNvSpPr>
            <p:nvPr/>
          </p:nvSpPr>
          <p:spPr bwMode="auto">
            <a:xfrm>
              <a:off x="3674" y="1071"/>
              <a:ext cx="136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103"/>
            <p:cNvSpPr>
              <a:spLocks noChangeShapeType="1"/>
            </p:cNvSpPr>
            <p:nvPr/>
          </p:nvSpPr>
          <p:spPr bwMode="auto">
            <a:xfrm>
              <a:off x="2404" y="2183"/>
              <a:ext cx="113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104"/>
            <p:cNvSpPr>
              <a:spLocks noChangeShapeType="1"/>
            </p:cNvSpPr>
            <p:nvPr/>
          </p:nvSpPr>
          <p:spPr bwMode="auto">
            <a:xfrm>
              <a:off x="3674" y="2251"/>
              <a:ext cx="1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05"/>
            <p:cNvSpPr>
              <a:spLocks noChangeShapeType="1"/>
            </p:cNvSpPr>
            <p:nvPr/>
          </p:nvSpPr>
          <p:spPr bwMode="auto">
            <a:xfrm>
              <a:off x="4241" y="1480"/>
              <a:ext cx="0" cy="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106"/>
            <p:cNvSpPr>
              <a:spLocks noChangeShapeType="1"/>
            </p:cNvSpPr>
            <p:nvPr/>
          </p:nvSpPr>
          <p:spPr bwMode="auto">
            <a:xfrm>
              <a:off x="4241" y="2047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07"/>
            <p:cNvSpPr>
              <a:spLocks noChangeShapeType="1"/>
            </p:cNvSpPr>
            <p:nvPr/>
          </p:nvSpPr>
          <p:spPr bwMode="auto">
            <a:xfrm>
              <a:off x="4785" y="2047"/>
              <a:ext cx="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08"/>
            <p:cNvSpPr>
              <a:spLocks noChangeShapeType="1"/>
            </p:cNvSpPr>
            <p:nvPr/>
          </p:nvSpPr>
          <p:spPr bwMode="auto">
            <a:xfrm>
              <a:off x="839" y="1956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09"/>
            <p:cNvSpPr>
              <a:spLocks noChangeShapeType="1"/>
            </p:cNvSpPr>
            <p:nvPr/>
          </p:nvSpPr>
          <p:spPr bwMode="auto">
            <a:xfrm>
              <a:off x="1406" y="1956"/>
              <a:ext cx="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10"/>
            <p:cNvSpPr>
              <a:spLocks noChangeShapeType="1"/>
            </p:cNvSpPr>
            <p:nvPr/>
          </p:nvSpPr>
          <p:spPr bwMode="auto">
            <a:xfrm>
              <a:off x="1927" y="1480"/>
              <a:ext cx="454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11"/>
            <p:cNvSpPr>
              <a:spLocks noChangeShapeType="1"/>
            </p:cNvSpPr>
            <p:nvPr/>
          </p:nvSpPr>
          <p:spPr bwMode="auto">
            <a:xfrm>
              <a:off x="2404" y="1797"/>
              <a:ext cx="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12"/>
            <p:cNvSpPr>
              <a:spLocks noChangeShapeType="1"/>
            </p:cNvSpPr>
            <p:nvPr/>
          </p:nvSpPr>
          <p:spPr bwMode="auto">
            <a:xfrm>
              <a:off x="2517" y="1797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13"/>
            <p:cNvSpPr>
              <a:spLocks noChangeShapeType="1"/>
            </p:cNvSpPr>
            <p:nvPr/>
          </p:nvSpPr>
          <p:spPr bwMode="auto">
            <a:xfrm>
              <a:off x="3220" y="1797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14"/>
            <p:cNvSpPr>
              <a:spLocks noChangeShapeType="1"/>
            </p:cNvSpPr>
            <p:nvPr/>
          </p:nvSpPr>
          <p:spPr bwMode="auto">
            <a:xfrm>
              <a:off x="3674" y="179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15"/>
            <p:cNvSpPr>
              <a:spLocks noChangeShapeType="1"/>
            </p:cNvSpPr>
            <p:nvPr/>
          </p:nvSpPr>
          <p:spPr bwMode="auto">
            <a:xfrm flipV="1">
              <a:off x="3810" y="1480"/>
              <a:ext cx="431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Rectangle 116"/>
            <p:cNvSpPr>
              <a:spLocks noChangeArrowheads="1"/>
            </p:cNvSpPr>
            <p:nvPr/>
          </p:nvSpPr>
          <p:spPr bwMode="auto">
            <a:xfrm>
              <a:off x="3833" y="2205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endParaRPr kumimoji="1" lang="en-US" altLang="zh-CN" sz="1400" b="1">
                <a:latin typeface="Tahoma" pitchFamily="34" charset="0"/>
              </a:endParaRPr>
            </a:p>
          </p:txBody>
        </p:sp>
        <p:sp>
          <p:nvSpPr>
            <p:cNvPr id="108" name="Rectangle 117"/>
            <p:cNvSpPr>
              <a:spLocks noChangeArrowheads="1"/>
            </p:cNvSpPr>
            <p:nvPr/>
          </p:nvSpPr>
          <p:spPr bwMode="auto">
            <a:xfrm>
              <a:off x="3539" y="1842"/>
              <a:ext cx="11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</p:grpSp>
      <p:sp>
        <p:nvSpPr>
          <p:cNvPr id="109" name="Text Box 2"/>
          <p:cNvSpPr txBox="1">
            <a:spLocks noChangeArrowheads="1"/>
          </p:cNvSpPr>
          <p:nvPr/>
        </p:nvSpPr>
        <p:spPr bwMode="auto">
          <a:xfrm>
            <a:off x="794590" y="3645024"/>
            <a:ext cx="7768396" cy="96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同理，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 F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, 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相对第一光组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共轭（</a:t>
            </a:r>
            <a:r>
              <a:rPr kumimoji="1" lang="zh-CN" altLang="en-US" sz="2200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以</a:t>
            </a:r>
            <a:r>
              <a:rPr kumimoji="1" lang="en-US" altLang="zh-CN" sz="2200" b="1" i="1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kumimoji="1" lang="en-US" altLang="zh-CN" sz="2200" b="1" baseline="-25000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en-US" altLang="zh-CN" sz="2200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1" lang="en-US" altLang="zh-CN" sz="2200" b="1" i="1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kumimoji="1" lang="en-US" altLang="zh-CN" sz="2200" b="1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′</a:t>
            </a:r>
            <a:r>
              <a:rPr kumimoji="1" lang="en-US" altLang="zh-CN" sz="2200" b="1" baseline="-25000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zh-CN" altLang="en-US" sz="2200" dirty="0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为</a:t>
            </a:r>
            <a:r>
              <a:rPr kumimoji="1" lang="zh-CN" altLang="en-US" sz="2200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原点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），</a:t>
            </a:r>
            <a:endParaRPr kumimoji="1" lang="en-US" altLang="zh-CN" sz="2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组合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光组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物方焦点：</a:t>
            </a:r>
            <a:endParaRPr kumimoji="1" lang="zh-CN" altLang="en-US" sz="2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0" name="Group 3"/>
          <p:cNvGrpSpPr>
            <a:grpSpLocks/>
          </p:cNvGrpSpPr>
          <p:nvPr/>
        </p:nvGrpSpPr>
        <p:grpSpPr bwMode="auto">
          <a:xfrm>
            <a:off x="2274888" y="5224463"/>
            <a:ext cx="3327400" cy="501650"/>
            <a:chOff x="1224" y="3181"/>
            <a:chExt cx="2096" cy="316"/>
          </a:xfrm>
        </p:grpSpPr>
        <p:sp>
          <p:nvSpPr>
            <p:cNvPr id="111" name="Text Box 4"/>
            <p:cNvSpPr txBox="1">
              <a:spLocks noChangeArrowheads="1"/>
            </p:cNvSpPr>
            <p:nvPr/>
          </p:nvSpPr>
          <p:spPr bwMode="auto">
            <a:xfrm>
              <a:off x="1224" y="3226"/>
              <a:ext cx="53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其中</a:t>
              </a:r>
            </a:p>
          </p:txBody>
        </p:sp>
        <p:graphicFrame>
          <p:nvGraphicFramePr>
            <p:cNvPr id="112" name="Object 4"/>
            <p:cNvGraphicFramePr>
              <a:graphicFrameLocks noChangeAspect="1"/>
            </p:cNvGraphicFramePr>
            <p:nvPr/>
          </p:nvGraphicFramePr>
          <p:xfrm>
            <a:off x="1859" y="3181"/>
            <a:ext cx="672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38" name="Equation" r:id="rId3" imgW="469800" imgH="215640" progId="Equation.3">
                    <p:embed/>
                  </p:oleObj>
                </mc:Choice>
                <mc:Fallback>
                  <p:oleObj name="Equation" r:id="rId3" imgW="469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3181"/>
                          <a:ext cx="672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" name="Object 5"/>
            <p:cNvGraphicFramePr>
              <a:graphicFrameLocks noChangeAspect="1"/>
            </p:cNvGraphicFramePr>
            <p:nvPr/>
          </p:nvGraphicFramePr>
          <p:xfrm>
            <a:off x="2744" y="3203"/>
            <a:ext cx="5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39" name="Equation" r:id="rId5" imgW="431640" imgH="215640" progId="Equation.3">
                    <p:embed/>
                  </p:oleObj>
                </mc:Choice>
                <mc:Fallback>
                  <p:oleObj name="Equation" r:id="rId5" imgW="431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203"/>
                          <a:ext cx="57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4" name="Group 7"/>
          <p:cNvGrpSpPr>
            <a:grpSpLocks/>
          </p:cNvGrpSpPr>
          <p:nvPr/>
        </p:nvGrpSpPr>
        <p:grpSpPr bwMode="auto">
          <a:xfrm>
            <a:off x="2081213" y="4659313"/>
            <a:ext cx="3498850" cy="468312"/>
            <a:chOff x="1066" y="2772"/>
            <a:chExt cx="2204" cy="295"/>
          </a:xfrm>
        </p:grpSpPr>
        <p:graphicFrame>
          <p:nvGraphicFramePr>
            <p:cNvPr id="115" name="Object 3"/>
            <p:cNvGraphicFramePr>
              <a:graphicFrameLocks noChangeAspect="1"/>
            </p:cNvGraphicFramePr>
            <p:nvPr/>
          </p:nvGraphicFramePr>
          <p:xfrm>
            <a:off x="2358" y="2795"/>
            <a:ext cx="9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40" name="Equation" r:id="rId7" imgW="723600" imgH="215640" progId="Equation.3">
                    <p:embed/>
                  </p:oleObj>
                </mc:Choice>
                <mc:Fallback>
                  <p:oleObj name="Equation" r:id="rId7" imgW="723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8" y="2795"/>
                          <a:ext cx="9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" name="Rectangle 9"/>
            <p:cNvSpPr>
              <a:spLocks noChangeArrowheads="1"/>
            </p:cNvSpPr>
            <p:nvPr/>
          </p:nvSpPr>
          <p:spPr bwMode="auto">
            <a:xfrm>
              <a:off x="1066" y="2772"/>
              <a:ext cx="12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由牛顿公式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</a:p>
          </p:txBody>
        </p:sp>
      </p:grpSp>
      <p:grpSp>
        <p:nvGrpSpPr>
          <p:cNvPr id="117" name="Group 10"/>
          <p:cNvGrpSpPr>
            <a:grpSpLocks/>
          </p:cNvGrpSpPr>
          <p:nvPr/>
        </p:nvGrpSpPr>
        <p:grpSpPr bwMode="auto">
          <a:xfrm>
            <a:off x="2592388" y="6010275"/>
            <a:ext cx="2627312" cy="792163"/>
            <a:chOff x="1927" y="3430"/>
            <a:chExt cx="1542" cy="468"/>
          </a:xfrm>
        </p:grpSpPr>
        <p:graphicFrame>
          <p:nvGraphicFramePr>
            <p:cNvPr id="118" name="Object 2"/>
            <p:cNvGraphicFramePr>
              <a:graphicFrameLocks noChangeAspect="1"/>
            </p:cNvGraphicFramePr>
            <p:nvPr/>
          </p:nvGraphicFramePr>
          <p:xfrm>
            <a:off x="2653" y="3430"/>
            <a:ext cx="816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41" name="Equation" r:id="rId9" imgW="685800" imgH="393480" progId="Equation.3">
                    <p:embed/>
                  </p:oleObj>
                </mc:Choice>
                <mc:Fallback>
                  <p:oleObj name="Equation" r:id="rId9" imgW="685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3430"/>
                          <a:ext cx="816" cy="468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" name="Text Box 12"/>
            <p:cNvSpPr txBox="1">
              <a:spLocks noChangeArrowheads="1"/>
            </p:cNvSpPr>
            <p:nvPr/>
          </p:nvSpPr>
          <p:spPr bwMode="auto">
            <a:xfrm>
              <a:off x="1927" y="3543"/>
              <a:ext cx="45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有：</a:t>
              </a:r>
            </a:p>
          </p:txBody>
        </p:sp>
      </p:grpSp>
      <p:sp>
        <p:nvSpPr>
          <p:cNvPr id="120" name="椭圆 119"/>
          <p:cNvSpPr/>
          <p:nvPr/>
        </p:nvSpPr>
        <p:spPr>
          <a:xfrm>
            <a:off x="4953502" y="1773238"/>
            <a:ext cx="244476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2036503" y="1776412"/>
            <a:ext cx="244476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2987527" y="1844824"/>
            <a:ext cx="72305" cy="60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2339752" y="2420888"/>
            <a:ext cx="428537" cy="252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连接符 122"/>
          <p:cNvCxnSpPr/>
          <p:nvPr/>
        </p:nvCxnSpPr>
        <p:spPr>
          <a:xfrm>
            <a:off x="5068912" y="1772816"/>
            <a:ext cx="7144" cy="7159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4545787" y="1784414"/>
            <a:ext cx="7144" cy="7159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18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20" grpId="0" animBg="1"/>
      <p:bldP spid="226" grpId="0" animBg="1"/>
      <p:bldP spid="121" grpId="0" animBg="1"/>
      <p:bldP spid="1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315" y="804863"/>
            <a:ext cx="3633143" cy="53340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2. 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以主点</a:t>
            </a:r>
            <a:r>
              <a:rPr kumimoji="1" lang="en-US" altLang="zh-CN" sz="2200" b="1" i="1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H</a:t>
            </a:r>
            <a:r>
              <a:rPr kumimoji="1" lang="en-US" altLang="zh-CN" sz="2200" b="1" baseline="-25000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en-US" altLang="zh-CN" sz="2200" b="1" i="1" dirty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sz="2200" b="1" i="1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 H</a:t>
            </a:r>
            <a:r>
              <a:rPr kumimoji="1" lang="en-US" altLang="zh-CN" sz="2200" b="1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′</a:t>
            </a:r>
            <a:r>
              <a:rPr kumimoji="1" lang="en-US" altLang="zh-CN" sz="2200" b="1" baseline="-25000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为原点：</a:t>
            </a:r>
            <a:endParaRPr kumimoji="1" lang="zh-CN" altLang="en-US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14400" y="3968750"/>
            <a:ext cx="6570895" cy="4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等效光组的</a:t>
            </a:r>
            <a:r>
              <a:rPr kumimoji="1"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物方焦点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相对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于 </a:t>
            </a:r>
            <a:r>
              <a:rPr kumimoji="1" lang="zh-CN" altLang="en-US" sz="2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一光</a:t>
            </a:r>
            <a:r>
              <a:rPr kumimoji="1" lang="zh-CN" altLang="en-US" sz="22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kumimoji="1" lang="zh-CN" altLang="en-US" sz="22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物方</a:t>
            </a:r>
            <a:r>
              <a:rPr kumimoji="1" lang="zh-CN" altLang="en-US" sz="22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主点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位置：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655763" y="4425950"/>
          <a:ext cx="55626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8" name="Equation" r:id="rId3" imgW="2273040" imgH="419040" progId="Equation.3">
                  <p:embed/>
                </p:oleObj>
              </mc:Choice>
              <mc:Fallback>
                <p:oleObj name="Equation" r:id="rId3" imgW="2273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4425950"/>
                        <a:ext cx="5562600" cy="8540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4401" y="5373688"/>
            <a:ext cx="6456618" cy="4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等效光组的</a:t>
            </a:r>
            <a:r>
              <a:rPr kumimoji="1"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像方焦点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相对于</a:t>
            </a:r>
            <a:r>
              <a:rPr kumimoji="1" lang="zh-CN" altLang="en-US" sz="22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二光组像方</a:t>
            </a:r>
            <a:r>
              <a:rPr kumimoji="1" lang="zh-CN" altLang="en-US" sz="22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主点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位置：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554163" y="5830888"/>
          <a:ext cx="56451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9" name="Equation" r:id="rId5" imgW="2577960" imgH="393480" progId="Equation.DSMT4">
                  <p:embed/>
                </p:oleObj>
              </mc:Choice>
              <mc:Fallback>
                <p:oleObj name="Equation" r:id="rId5" imgW="2577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5830888"/>
                        <a:ext cx="5645150" cy="8096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900113" y="1239838"/>
            <a:ext cx="7713662" cy="2632075"/>
            <a:chOff x="613" y="913"/>
            <a:chExt cx="4860" cy="1658"/>
          </a:xfrm>
        </p:grpSpPr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613" y="1477"/>
              <a:ext cx="4828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2395" y="1007"/>
              <a:ext cx="3" cy="12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2519" y="999"/>
              <a:ext cx="3" cy="12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3685" y="1007"/>
              <a:ext cx="3" cy="13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3809" y="999"/>
              <a:ext cx="3" cy="139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V="1">
              <a:off x="748" y="1071"/>
              <a:ext cx="1648" cy="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3812" y="1063"/>
              <a:ext cx="1661" cy="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2516" y="1069"/>
              <a:ext cx="1172" cy="11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2522" y="1066"/>
              <a:ext cx="1166" cy="111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 flipV="1">
              <a:off x="3812" y="988"/>
              <a:ext cx="1599" cy="12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5312" y="975"/>
              <a:ext cx="2" cy="15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 flipH="1">
              <a:off x="2516" y="1800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 flipH="1" flipV="1">
              <a:off x="761" y="1015"/>
              <a:ext cx="1637" cy="1166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833" y="996"/>
              <a:ext cx="3" cy="15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2395" y="2259"/>
              <a:ext cx="3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2522" y="2265"/>
              <a:ext cx="2" cy="1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3812" y="2394"/>
              <a:ext cx="2" cy="1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 flipH="1">
              <a:off x="833" y="2095"/>
              <a:ext cx="1097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1406" y="2296"/>
              <a:ext cx="9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 flipH="1">
              <a:off x="839" y="2455"/>
              <a:ext cx="1559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 flipH="1">
              <a:off x="2518" y="2359"/>
              <a:ext cx="1165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4239" y="2200"/>
              <a:ext cx="1073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3814" y="2359"/>
              <a:ext cx="976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37"/>
            <p:cNvSpPr>
              <a:spLocks noChangeArrowheads="1"/>
            </p:cNvSpPr>
            <p:nvPr/>
          </p:nvSpPr>
          <p:spPr bwMode="auto">
            <a:xfrm>
              <a:off x="724" y="1480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838" y="9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5" name="Rectangle 39"/>
            <p:cNvSpPr>
              <a:spLocks noChangeArrowheads="1"/>
            </p:cNvSpPr>
            <p:nvPr/>
          </p:nvSpPr>
          <p:spPr bwMode="auto">
            <a:xfrm>
              <a:off x="1405" y="124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1400" b="1" dirty="0">
                <a:latin typeface="Times New Roman" pitchFamily="18" charset="0"/>
              </a:endParaRPr>
            </a:p>
          </p:txBody>
        </p:sp>
        <p:sp>
          <p:nvSpPr>
            <p:cNvPr id="36" name="Rectangle 40"/>
            <p:cNvSpPr>
              <a:spLocks noChangeArrowheads="1"/>
            </p:cNvSpPr>
            <p:nvPr/>
          </p:nvSpPr>
          <p:spPr bwMode="auto">
            <a:xfrm>
              <a:off x="1614" y="1483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7" name="Rectangle 41"/>
            <p:cNvSpPr>
              <a:spLocks noChangeArrowheads="1"/>
            </p:cNvSpPr>
            <p:nvPr/>
          </p:nvSpPr>
          <p:spPr bwMode="auto">
            <a:xfrm>
              <a:off x="1859" y="1344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38" name="Rectangle 42"/>
            <p:cNvSpPr>
              <a:spLocks noChangeArrowheads="1"/>
            </p:cNvSpPr>
            <p:nvPr/>
          </p:nvSpPr>
          <p:spPr bwMode="auto">
            <a:xfrm>
              <a:off x="2222" y="913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800" b="1">
                <a:latin typeface="Times New Roman" pitchFamily="18" charset="0"/>
              </a:endParaRPr>
            </a:p>
          </p:txBody>
        </p:sp>
        <p:sp>
          <p:nvSpPr>
            <p:cNvPr id="39" name="Rectangle 43"/>
            <p:cNvSpPr>
              <a:spLocks noChangeArrowheads="1"/>
            </p:cNvSpPr>
            <p:nvPr/>
          </p:nvSpPr>
          <p:spPr bwMode="auto">
            <a:xfrm>
              <a:off x="2540" y="913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40" name="Rectangle 44"/>
            <p:cNvSpPr>
              <a:spLocks noChangeArrowheads="1"/>
            </p:cNvSpPr>
            <p:nvPr/>
          </p:nvSpPr>
          <p:spPr bwMode="auto">
            <a:xfrm>
              <a:off x="2200" y="1321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25" y="1321"/>
              <a:ext cx="14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1400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2884" y="1321"/>
              <a:ext cx="1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3175" y="1321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3068" y="1461"/>
              <a:ext cx="6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2018" y="1977"/>
              <a:ext cx="16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 dirty="0">
                  <a:solidFill>
                    <a:srgbClr val="000000"/>
                  </a:solidFill>
                  <a:latin typeface="Times New Roman" pitchFamily="18" charset="0"/>
                </a:rPr>
                <a:t>- f </a:t>
              </a:r>
              <a:r>
                <a:rPr kumimoji="1" lang="en-US" altLang="zh-CN" sz="900" b="1" i="1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 dirty="0">
                <a:latin typeface="Times New Roman" pitchFamily="18" charset="0"/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2245" y="1797"/>
              <a:ext cx="11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2387" y="1821"/>
              <a:ext cx="12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2226" y="2115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906" y="1778"/>
              <a:ext cx="13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0" name="Rectangle 54"/>
            <p:cNvSpPr>
              <a:spLocks noChangeArrowheads="1"/>
            </p:cNvSpPr>
            <p:nvPr/>
          </p:nvSpPr>
          <p:spPr bwMode="auto">
            <a:xfrm>
              <a:off x="3138" y="1784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51" name="Rectangle 55"/>
            <p:cNvSpPr>
              <a:spLocks noChangeArrowheads="1"/>
            </p:cNvSpPr>
            <p:nvPr/>
          </p:nvSpPr>
          <p:spPr bwMode="auto">
            <a:xfrm>
              <a:off x="3671" y="1845"/>
              <a:ext cx="12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2" name="Rectangle 56"/>
            <p:cNvSpPr>
              <a:spLocks noChangeArrowheads="1"/>
            </p:cNvSpPr>
            <p:nvPr/>
          </p:nvSpPr>
          <p:spPr bwMode="auto">
            <a:xfrm>
              <a:off x="3084" y="2205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3" name="Rectangle 57"/>
            <p:cNvSpPr>
              <a:spLocks noChangeArrowheads="1"/>
            </p:cNvSpPr>
            <p:nvPr/>
          </p:nvSpPr>
          <p:spPr bwMode="auto">
            <a:xfrm>
              <a:off x="3675" y="2251"/>
              <a:ext cx="12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4" name="Rectangle 58"/>
            <p:cNvSpPr>
              <a:spLocks noChangeArrowheads="1"/>
            </p:cNvSpPr>
            <p:nvPr/>
          </p:nvSpPr>
          <p:spPr bwMode="auto">
            <a:xfrm>
              <a:off x="3683" y="1410"/>
              <a:ext cx="12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5" name="Rectangle 59"/>
            <p:cNvSpPr>
              <a:spLocks noChangeArrowheads="1"/>
            </p:cNvSpPr>
            <p:nvPr/>
          </p:nvSpPr>
          <p:spPr bwMode="auto">
            <a:xfrm>
              <a:off x="2608" y="1570"/>
              <a:ext cx="16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6" name="Rectangle 60"/>
            <p:cNvSpPr>
              <a:spLocks noChangeArrowheads="1"/>
            </p:cNvSpPr>
            <p:nvPr/>
          </p:nvSpPr>
          <p:spPr bwMode="auto">
            <a:xfrm>
              <a:off x="5172" y="913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7" name="Rectangle 61"/>
            <p:cNvSpPr>
              <a:spLocks noChangeArrowheads="1"/>
            </p:cNvSpPr>
            <p:nvPr/>
          </p:nvSpPr>
          <p:spPr bwMode="auto">
            <a:xfrm>
              <a:off x="5354" y="1480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8" name="Freeform 62"/>
            <p:cNvSpPr>
              <a:spLocks/>
            </p:cNvSpPr>
            <p:nvPr/>
          </p:nvSpPr>
          <p:spPr bwMode="auto">
            <a:xfrm>
              <a:off x="1551" y="1477"/>
              <a:ext cx="32" cy="105"/>
            </a:xfrm>
            <a:custGeom>
              <a:avLst/>
              <a:gdLst>
                <a:gd name="T0" fmla="*/ 0 w 82"/>
                <a:gd name="T1" fmla="*/ 0 h 271"/>
                <a:gd name="T2" fmla="*/ 0 w 82"/>
                <a:gd name="T3" fmla="*/ 0 h 271"/>
                <a:gd name="T4" fmla="*/ 0 w 82"/>
                <a:gd name="T5" fmla="*/ 0 h 271"/>
                <a:gd name="T6" fmla="*/ 0 60000 65536"/>
                <a:gd name="T7" fmla="*/ 0 60000 65536"/>
                <a:gd name="T8" fmla="*/ 0 60000 65536"/>
                <a:gd name="T9" fmla="*/ 0 w 82"/>
                <a:gd name="T10" fmla="*/ 0 h 271"/>
                <a:gd name="T11" fmla="*/ 82 w 82"/>
                <a:gd name="T12" fmla="*/ 271 h 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" h="271">
                  <a:moveTo>
                    <a:pt x="0" y="271"/>
                  </a:moveTo>
                  <a:lnTo>
                    <a:pt x="82" y="147"/>
                  </a:lnTo>
                  <a:lnTo>
                    <a:pt x="5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>
              <a:off x="4618" y="1474"/>
              <a:ext cx="11" cy="1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64"/>
            <p:cNvSpPr>
              <a:spLocks noChangeArrowheads="1"/>
            </p:cNvSpPr>
            <p:nvPr/>
          </p:nvSpPr>
          <p:spPr bwMode="auto">
            <a:xfrm>
              <a:off x="3492" y="913"/>
              <a:ext cx="18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800" b="1">
                <a:latin typeface="Times New Roman" pitchFamily="18" charset="0"/>
              </a:endParaRPr>
            </a:p>
          </p:txBody>
        </p:sp>
        <p:sp>
          <p:nvSpPr>
            <p:cNvPr id="61" name="Rectangle 65"/>
            <p:cNvSpPr>
              <a:spLocks noChangeArrowheads="1"/>
            </p:cNvSpPr>
            <p:nvPr/>
          </p:nvSpPr>
          <p:spPr bwMode="auto">
            <a:xfrm>
              <a:off x="3833" y="913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2" name="Rectangle 66"/>
            <p:cNvSpPr>
              <a:spLocks noChangeArrowheads="1"/>
            </p:cNvSpPr>
            <p:nvPr/>
          </p:nvSpPr>
          <p:spPr bwMode="auto">
            <a:xfrm>
              <a:off x="2540" y="2160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endParaRPr kumimoji="1" lang="en-US" altLang="zh-CN" sz="1400" b="1">
                <a:latin typeface="Tahoma" pitchFamily="34" charset="0"/>
              </a:endParaRPr>
            </a:p>
          </p:txBody>
        </p:sp>
        <p:sp>
          <p:nvSpPr>
            <p:cNvPr id="63" name="Rectangle 67"/>
            <p:cNvSpPr>
              <a:spLocks noChangeArrowheads="1"/>
            </p:cNvSpPr>
            <p:nvPr/>
          </p:nvSpPr>
          <p:spPr bwMode="auto">
            <a:xfrm>
              <a:off x="2517" y="1888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4" name="Rectangle 68"/>
            <p:cNvSpPr>
              <a:spLocks noChangeArrowheads="1"/>
            </p:cNvSpPr>
            <p:nvPr/>
          </p:nvSpPr>
          <p:spPr bwMode="auto">
            <a:xfrm>
              <a:off x="3379" y="1638"/>
              <a:ext cx="16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 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65" name="Rectangle 69"/>
            <p:cNvSpPr>
              <a:spLocks noChangeArrowheads="1"/>
            </p:cNvSpPr>
            <p:nvPr/>
          </p:nvSpPr>
          <p:spPr bwMode="auto">
            <a:xfrm>
              <a:off x="3492" y="1321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66" name="Rectangle 70"/>
            <p:cNvSpPr>
              <a:spLocks noChangeArrowheads="1"/>
            </p:cNvSpPr>
            <p:nvPr/>
          </p:nvSpPr>
          <p:spPr bwMode="auto">
            <a:xfrm>
              <a:off x="3833" y="1344"/>
              <a:ext cx="14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1400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67" name="Rectangle 71"/>
            <p:cNvSpPr>
              <a:spLocks noChangeArrowheads="1"/>
            </p:cNvSpPr>
            <p:nvPr/>
          </p:nvSpPr>
          <p:spPr bwMode="auto">
            <a:xfrm>
              <a:off x="4172" y="1321"/>
              <a:ext cx="1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8" name="Rectangle 72"/>
            <p:cNvSpPr>
              <a:spLocks noChangeArrowheads="1"/>
            </p:cNvSpPr>
            <p:nvPr/>
          </p:nvSpPr>
          <p:spPr bwMode="auto">
            <a:xfrm>
              <a:off x="4690" y="1321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9" name="Rectangle 73"/>
            <p:cNvSpPr>
              <a:spLocks noChangeArrowheads="1"/>
            </p:cNvSpPr>
            <p:nvPr/>
          </p:nvSpPr>
          <p:spPr bwMode="auto">
            <a:xfrm>
              <a:off x="4452" y="1502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-u'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70" name="Line 74"/>
            <p:cNvSpPr>
              <a:spLocks noChangeShapeType="1"/>
            </p:cNvSpPr>
            <p:nvPr/>
          </p:nvSpPr>
          <p:spPr bwMode="auto">
            <a:xfrm>
              <a:off x="1927" y="2092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75"/>
            <p:cNvSpPr>
              <a:spLocks noChangeShapeType="1"/>
            </p:cNvSpPr>
            <p:nvPr/>
          </p:nvSpPr>
          <p:spPr bwMode="auto">
            <a:xfrm flipH="1">
              <a:off x="3810" y="2205"/>
              <a:ext cx="4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76"/>
            <p:cNvSpPr>
              <a:spLocks noChangeArrowheads="1"/>
            </p:cNvSpPr>
            <p:nvPr/>
          </p:nvSpPr>
          <p:spPr bwMode="auto">
            <a:xfrm>
              <a:off x="3992" y="2047"/>
              <a:ext cx="16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73" name="Oval 77"/>
            <p:cNvSpPr>
              <a:spLocks noChangeArrowheads="1"/>
            </p:cNvSpPr>
            <p:nvPr/>
          </p:nvSpPr>
          <p:spPr bwMode="auto">
            <a:xfrm>
              <a:off x="1383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Oval 78"/>
            <p:cNvSpPr>
              <a:spLocks noChangeArrowheads="1"/>
            </p:cNvSpPr>
            <p:nvPr/>
          </p:nvSpPr>
          <p:spPr bwMode="auto">
            <a:xfrm>
              <a:off x="1905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Oval 79"/>
            <p:cNvSpPr>
              <a:spLocks noChangeArrowheads="1"/>
            </p:cNvSpPr>
            <p:nvPr/>
          </p:nvSpPr>
          <p:spPr bwMode="auto">
            <a:xfrm>
              <a:off x="2880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Oval 80"/>
            <p:cNvSpPr>
              <a:spLocks noChangeArrowheads="1"/>
            </p:cNvSpPr>
            <p:nvPr/>
          </p:nvSpPr>
          <p:spPr bwMode="auto">
            <a:xfrm>
              <a:off x="3220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Oval 81"/>
            <p:cNvSpPr>
              <a:spLocks noChangeArrowheads="1"/>
            </p:cNvSpPr>
            <p:nvPr/>
          </p:nvSpPr>
          <p:spPr bwMode="auto">
            <a:xfrm>
              <a:off x="4218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Oval 82"/>
            <p:cNvSpPr>
              <a:spLocks noChangeArrowheads="1"/>
            </p:cNvSpPr>
            <p:nvPr/>
          </p:nvSpPr>
          <p:spPr bwMode="auto">
            <a:xfrm>
              <a:off x="4762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Rectangle 83"/>
            <p:cNvSpPr>
              <a:spLocks noChangeArrowheads="1"/>
            </p:cNvSpPr>
            <p:nvPr/>
          </p:nvSpPr>
          <p:spPr bwMode="auto">
            <a:xfrm>
              <a:off x="3514" y="2183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80" name="Rectangle 84"/>
            <p:cNvSpPr>
              <a:spLocks noChangeArrowheads="1"/>
            </p:cNvSpPr>
            <p:nvPr/>
          </p:nvSpPr>
          <p:spPr bwMode="auto">
            <a:xfrm>
              <a:off x="3311" y="1911"/>
              <a:ext cx="11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81" name="Rectangle 85"/>
            <p:cNvSpPr>
              <a:spLocks noChangeArrowheads="1"/>
            </p:cNvSpPr>
            <p:nvPr/>
          </p:nvSpPr>
          <p:spPr bwMode="auto">
            <a:xfrm>
              <a:off x="3810" y="1820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82" name="Rectangle 86"/>
            <p:cNvSpPr>
              <a:spLocks noChangeArrowheads="1"/>
            </p:cNvSpPr>
            <p:nvPr/>
          </p:nvSpPr>
          <p:spPr bwMode="auto">
            <a:xfrm>
              <a:off x="1066" y="1797"/>
              <a:ext cx="16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83" name="Rectangle 87"/>
            <p:cNvSpPr>
              <a:spLocks noChangeArrowheads="1"/>
            </p:cNvSpPr>
            <p:nvPr/>
          </p:nvSpPr>
          <p:spPr bwMode="auto">
            <a:xfrm>
              <a:off x="4950" y="1842"/>
              <a:ext cx="2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 f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r>
                <a:rPr kumimoji="1" lang="en-US" altLang="zh-CN" b="1" i="1">
                  <a:solidFill>
                    <a:srgbClr val="000000"/>
                  </a:solidFill>
                  <a:latin typeface="Tahoma" pitchFamily="34" charset="0"/>
                </a:rPr>
                <a:t> </a:t>
              </a:r>
              <a:endParaRPr kumimoji="1" lang="en-US" altLang="zh-CN" b="1" i="1">
                <a:latin typeface="Tahoma" pitchFamily="34" charset="0"/>
              </a:endParaRPr>
            </a:p>
          </p:txBody>
        </p:sp>
        <p:sp>
          <p:nvSpPr>
            <p:cNvPr id="84" name="Text Box 88"/>
            <p:cNvSpPr txBox="1">
              <a:spLocks noChangeArrowheads="1"/>
            </p:cNvSpPr>
            <p:nvPr/>
          </p:nvSpPr>
          <p:spPr bwMode="auto">
            <a:xfrm>
              <a:off x="1497" y="1774"/>
              <a:ext cx="2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x</a:t>
              </a:r>
              <a:r>
                <a:rPr kumimoji="1" lang="en-US" altLang="zh-CN" sz="8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85" name="Text Box 89"/>
            <p:cNvSpPr txBox="1">
              <a:spLocks noChangeArrowheads="1"/>
            </p:cNvSpPr>
            <p:nvPr/>
          </p:nvSpPr>
          <p:spPr bwMode="auto">
            <a:xfrm>
              <a:off x="1180" y="1933"/>
              <a:ext cx="2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x</a:t>
              </a:r>
              <a:r>
                <a:rPr kumimoji="1" lang="en-US" altLang="zh-CN" sz="800" b="1" i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86" name="Text Box 90"/>
            <p:cNvSpPr txBox="1">
              <a:spLocks noChangeArrowheads="1"/>
            </p:cNvSpPr>
            <p:nvPr/>
          </p:nvSpPr>
          <p:spPr bwMode="auto">
            <a:xfrm>
              <a:off x="1701" y="2115"/>
              <a:ext cx="2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l</a:t>
              </a:r>
              <a:r>
                <a:rPr kumimoji="1" lang="en-US" altLang="zh-CN" sz="8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87" name="Text Box 91"/>
            <p:cNvSpPr txBox="1">
              <a:spLocks noChangeArrowheads="1"/>
            </p:cNvSpPr>
            <p:nvPr/>
          </p:nvSpPr>
          <p:spPr bwMode="auto">
            <a:xfrm>
              <a:off x="1156" y="2273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l</a:t>
              </a:r>
              <a:r>
                <a:rPr kumimoji="1" lang="en-US" altLang="zh-CN" sz="800" b="1" i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88" name="Text Box 92"/>
            <p:cNvSpPr txBox="1">
              <a:spLocks noChangeArrowheads="1"/>
            </p:cNvSpPr>
            <p:nvPr/>
          </p:nvSpPr>
          <p:spPr bwMode="auto">
            <a:xfrm>
              <a:off x="4422" y="1820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</a:rPr>
                <a:t>x</a:t>
              </a:r>
              <a:r>
                <a:rPr kumimoji="1" lang="en-US" altLang="zh-CN" sz="800" b="1" i="1">
                  <a:latin typeface="Times New Roman" pitchFamily="18" charset="0"/>
                </a:rPr>
                <a:t>F</a:t>
              </a:r>
              <a:r>
                <a:rPr kumimoji="1" lang="en-US" altLang="zh-CN" sz="1400">
                  <a:latin typeface="Tahoma" pitchFamily="34" charset="0"/>
                </a:rPr>
                <a:t>’</a:t>
              </a:r>
            </a:p>
          </p:txBody>
        </p:sp>
        <p:sp>
          <p:nvSpPr>
            <p:cNvPr id="89" name="Text Box 93"/>
            <p:cNvSpPr txBox="1">
              <a:spLocks noChangeArrowheads="1"/>
            </p:cNvSpPr>
            <p:nvPr/>
          </p:nvSpPr>
          <p:spPr bwMode="auto">
            <a:xfrm>
              <a:off x="4468" y="2024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</a:rPr>
                <a:t>x</a:t>
              </a:r>
              <a:r>
                <a:rPr kumimoji="1" lang="en-US" altLang="zh-CN" sz="800" b="1" i="1">
                  <a:latin typeface="Times New Roman" pitchFamily="18" charset="0"/>
                </a:rPr>
                <a:t>H</a:t>
              </a:r>
              <a:r>
                <a:rPr kumimoji="1" lang="en-US" altLang="zh-CN" sz="1400">
                  <a:latin typeface="Tahoma" pitchFamily="34" charset="0"/>
                </a:rPr>
                <a:t>’</a:t>
              </a:r>
            </a:p>
          </p:txBody>
        </p:sp>
        <p:sp>
          <p:nvSpPr>
            <p:cNvPr id="90" name="Text Box 94"/>
            <p:cNvSpPr txBox="1">
              <a:spLocks noChangeArrowheads="1"/>
            </p:cNvSpPr>
            <p:nvPr/>
          </p:nvSpPr>
          <p:spPr bwMode="auto">
            <a:xfrm>
              <a:off x="4218" y="2183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</a:rPr>
                <a:t>l</a:t>
              </a:r>
              <a:r>
                <a:rPr kumimoji="1" lang="en-US" altLang="zh-CN" sz="800" b="1" i="1">
                  <a:latin typeface="Times New Roman" pitchFamily="18" charset="0"/>
                </a:rPr>
                <a:t>F</a:t>
              </a:r>
              <a:r>
                <a:rPr kumimoji="1" lang="en-US" altLang="zh-CN" sz="1400">
                  <a:latin typeface="Tahoma" pitchFamily="34" charset="0"/>
                </a:rPr>
                <a:t>’</a:t>
              </a:r>
            </a:p>
          </p:txBody>
        </p:sp>
        <p:sp>
          <p:nvSpPr>
            <p:cNvPr id="91" name="Text Box 95"/>
            <p:cNvSpPr txBox="1">
              <a:spLocks noChangeArrowheads="1"/>
            </p:cNvSpPr>
            <p:nvPr/>
          </p:nvSpPr>
          <p:spPr bwMode="auto">
            <a:xfrm>
              <a:off x="4445" y="2341"/>
              <a:ext cx="2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</a:rPr>
                <a:t>l</a:t>
              </a:r>
              <a:r>
                <a:rPr kumimoji="1" lang="en-US" altLang="zh-CN" sz="800" b="1" i="1">
                  <a:latin typeface="Times New Roman" pitchFamily="18" charset="0"/>
                </a:rPr>
                <a:t>H</a:t>
              </a:r>
              <a:r>
                <a:rPr kumimoji="1" lang="en-US" altLang="zh-CN" sz="1400">
                  <a:latin typeface="Tahoma" pitchFamily="34" charset="0"/>
                </a:rPr>
                <a:t>’</a:t>
              </a:r>
            </a:p>
          </p:txBody>
        </p:sp>
        <p:sp>
          <p:nvSpPr>
            <p:cNvPr id="92" name="Line 96"/>
            <p:cNvSpPr>
              <a:spLocks noChangeShapeType="1"/>
            </p:cNvSpPr>
            <p:nvPr/>
          </p:nvSpPr>
          <p:spPr bwMode="auto">
            <a:xfrm>
              <a:off x="3810" y="2523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97"/>
            <p:cNvSpPr>
              <a:spLocks noChangeShapeType="1"/>
            </p:cNvSpPr>
            <p:nvPr/>
          </p:nvSpPr>
          <p:spPr bwMode="auto">
            <a:xfrm>
              <a:off x="4785" y="1480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98"/>
            <p:cNvSpPr>
              <a:spLocks noChangeShapeType="1"/>
            </p:cNvSpPr>
            <p:nvPr/>
          </p:nvSpPr>
          <p:spPr bwMode="auto">
            <a:xfrm>
              <a:off x="1927" y="1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99"/>
            <p:cNvSpPr>
              <a:spLocks noChangeShapeType="1"/>
            </p:cNvSpPr>
            <p:nvPr/>
          </p:nvSpPr>
          <p:spPr bwMode="auto">
            <a:xfrm>
              <a:off x="1406" y="1480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00"/>
            <p:cNvSpPr>
              <a:spLocks noChangeShapeType="1"/>
            </p:cNvSpPr>
            <p:nvPr/>
          </p:nvSpPr>
          <p:spPr bwMode="auto">
            <a:xfrm>
              <a:off x="2404" y="1071"/>
              <a:ext cx="11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101"/>
            <p:cNvSpPr>
              <a:spLocks noChangeShapeType="1"/>
            </p:cNvSpPr>
            <p:nvPr/>
          </p:nvSpPr>
          <p:spPr bwMode="auto">
            <a:xfrm>
              <a:off x="2517" y="1071"/>
              <a:ext cx="11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02"/>
            <p:cNvSpPr>
              <a:spLocks noChangeShapeType="1"/>
            </p:cNvSpPr>
            <p:nvPr/>
          </p:nvSpPr>
          <p:spPr bwMode="auto">
            <a:xfrm>
              <a:off x="3674" y="1071"/>
              <a:ext cx="136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03"/>
            <p:cNvSpPr>
              <a:spLocks noChangeShapeType="1"/>
            </p:cNvSpPr>
            <p:nvPr/>
          </p:nvSpPr>
          <p:spPr bwMode="auto">
            <a:xfrm>
              <a:off x="2404" y="2183"/>
              <a:ext cx="113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04"/>
            <p:cNvSpPr>
              <a:spLocks noChangeShapeType="1"/>
            </p:cNvSpPr>
            <p:nvPr/>
          </p:nvSpPr>
          <p:spPr bwMode="auto">
            <a:xfrm>
              <a:off x="3674" y="2251"/>
              <a:ext cx="1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05"/>
            <p:cNvSpPr>
              <a:spLocks noChangeShapeType="1"/>
            </p:cNvSpPr>
            <p:nvPr/>
          </p:nvSpPr>
          <p:spPr bwMode="auto">
            <a:xfrm>
              <a:off x="4241" y="1480"/>
              <a:ext cx="0" cy="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06"/>
            <p:cNvSpPr>
              <a:spLocks noChangeShapeType="1"/>
            </p:cNvSpPr>
            <p:nvPr/>
          </p:nvSpPr>
          <p:spPr bwMode="auto">
            <a:xfrm>
              <a:off x="4241" y="2047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07"/>
            <p:cNvSpPr>
              <a:spLocks noChangeShapeType="1"/>
            </p:cNvSpPr>
            <p:nvPr/>
          </p:nvSpPr>
          <p:spPr bwMode="auto">
            <a:xfrm>
              <a:off x="4785" y="2047"/>
              <a:ext cx="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08"/>
            <p:cNvSpPr>
              <a:spLocks noChangeShapeType="1"/>
            </p:cNvSpPr>
            <p:nvPr/>
          </p:nvSpPr>
          <p:spPr bwMode="auto">
            <a:xfrm>
              <a:off x="839" y="1956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09"/>
            <p:cNvSpPr>
              <a:spLocks noChangeShapeType="1"/>
            </p:cNvSpPr>
            <p:nvPr/>
          </p:nvSpPr>
          <p:spPr bwMode="auto">
            <a:xfrm>
              <a:off x="1406" y="1956"/>
              <a:ext cx="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10"/>
            <p:cNvSpPr>
              <a:spLocks noChangeShapeType="1"/>
            </p:cNvSpPr>
            <p:nvPr/>
          </p:nvSpPr>
          <p:spPr bwMode="auto">
            <a:xfrm>
              <a:off x="1927" y="1480"/>
              <a:ext cx="454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11"/>
            <p:cNvSpPr>
              <a:spLocks noChangeShapeType="1"/>
            </p:cNvSpPr>
            <p:nvPr/>
          </p:nvSpPr>
          <p:spPr bwMode="auto">
            <a:xfrm>
              <a:off x="2404" y="1797"/>
              <a:ext cx="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12"/>
            <p:cNvSpPr>
              <a:spLocks noChangeShapeType="1"/>
            </p:cNvSpPr>
            <p:nvPr/>
          </p:nvSpPr>
          <p:spPr bwMode="auto">
            <a:xfrm>
              <a:off x="2517" y="1797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13"/>
            <p:cNvSpPr>
              <a:spLocks noChangeShapeType="1"/>
            </p:cNvSpPr>
            <p:nvPr/>
          </p:nvSpPr>
          <p:spPr bwMode="auto">
            <a:xfrm>
              <a:off x="3220" y="1797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14"/>
            <p:cNvSpPr>
              <a:spLocks noChangeShapeType="1"/>
            </p:cNvSpPr>
            <p:nvPr/>
          </p:nvSpPr>
          <p:spPr bwMode="auto">
            <a:xfrm>
              <a:off x="3674" y="179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15"/>
            <p:cNvSpPr>
              <a:spLocks noChangeShapeType="1"/>
            </p:cNvSpPr>
            <p:nvPr/>
          </p:nvSpPr>
          <p:spPr bwMode="auto">
            <a:xfrm flipV="1">
              <a:off x="3810" y="1480"/>
              <a:ext cx="431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Rectangle 116"/>
            <p:cNvSpPr>
              <a:spLocks noChangeArrowheads="1"/>
            </p:cNvSpPr>
            <p:nvPr/>
          </p:nvSpPr>
          <p:spPr bwMode="auto">
            <a:xfrm>
              <a:off x="3833" y="2205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endParaRPr kumimoji="1" lang="en-US" altLang="zh-CN" sz="1400" b="1">
                <a:latin typeface="Tahoma" pitchFamily="34" charset="0"/>
              </a:endParaRPr>
            </a:p>
          </p:txBody>
        </p:sp>
        <p:sp>
          <p:nvSpPr>
            <p:cNvPr id="113" name="Rectangle 117"/>
            <p:cNvSpPr>
              <a:spLocks noChangeArrowheads="1"/>
            </p:cNvSpPr>
            <p:nvPr/>
          </p:nvSpPr>
          <p:spPr bwMode="auto">
            <a:xfrm>
              <a:off x="3539" y="1842"/>
              <a:ext cx="11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626957" y="3219451"/>
            <a:ext cx="396794" cy="177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656790" y="3319463"/>
            <a:ext cx="396794" cy="177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2036503" y="2035175"/>
            <a:ext cx="244476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3689128" y="2099987"/>
            <a:ext cx="72305" cy="60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7407498" y="2059868"/>
            <a:ext cx="244476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5940152" y="2102417"/>
            <a:ext cx="72305" cy="60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>
            <a:off x="5068912" y="1988840"/>
            <a:ext cx="7144" cy="7159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4545787" y="2000438"/>
            <a:ext cx="7144" cy="7159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2" grpId="0" animBg="1"/>
      <p:bldP spid="114" grpId="0" animBg="1"/>
      <p:bldP spid="115" grpId="0" animBg="1"/>
      <p:bldP spid="116" grpId="0" animBg="1"/>
      <p:bldP spid="117" grpId="0" animBg="1"/>
      <p:bldP spid="1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15616" y="332656"/>
            <a:ext cx="6006380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焦距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公式（以主点</a:t>
            </a:r>
            <a:r>
              <a:rPr kumimoji="1" lang="en-US" altLang="zh-CN" sz="2400" b="1" i="1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H</a:t>
            </a:r>
            <a:r>
              <a:rPr kumimoji="1" lang="en-US" altLang="zh-CN" sz="2400" b="1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′</a:t>
            </a:r>
            <a:r>
              <a:rPr kumimoji="1" lang="zh-CN" altLang="en-US" sz="2400" b="1" dirty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kumimoji="1" lang="en-US" altLang="zh-CN" sz="2400" b="1" i="1" dirty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sz="2400" b="1" i="1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H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为原点）</a:t>
            </a:r>
            <a:endParaRPr kumimoji="1"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51" y="1124744"/>
            <a:ext cx="79057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椭圆 124"/>
          <p:cNvSpPr/>
          <p:nvPr/>
        </p:nvSpPr>
        <p:spPr bwMode="auto">
          <a:xfrm>
            <a:off x="7007696" y="1957724"/>
            <a:ext cx="228600" cy="152400"/>
          </a:xfrm>
          <a:prstGeom prst="ellipse">
            <a:avLst/>
          </a:prstGeom>
          <a:solidFill>
            <a:schemeClr val="accent1">
              <a:alpha val="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6" name="Rectangle 3"/>
          <p:cNvSpPr>
            <a:spLocks noChangeArrowheads="1"/>
          </p:cNvSpPr>
          <p:nvPr/>
        </p:nvSpPr>
        <p:spPr bwMode="auto">
          <a:xfrm>
            <a:off x="1295400" y="4128914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∵⊿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000" dirty="0">
                <a:solidFill>
                  <a:srgbClr val="000000"/>
                </a:solidFill>
                <a:latin typeface="Tahoma" pitchFamily="34" charset="0"/>
              </a:rPr>
              <a:t>’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000" dirty="0">
                <a:solidFill>
                  <a:srgbClr val="000000"/>
                </a:solidFill>
                <a:latin typeface="Tahoma" pitchFamily="34" charset="0"/>
              </a:rPr>
              <a:t>’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kumimoji="1" lang="en-US" altLang="zh-CN" sz="2000" dirty="0">
                <a:solidFill>
                  <a:srgbClr val="000000"/>
                </a:solidFill>
                <a:latin typeface="Tahoma" pitchFamily="34" charset="0"/>
              </a:rPr>
              <a:t>’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～⊿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000" dirty="0">
                <a:solidFill>
                  <a:srgbClr val="000000"/>
                </a:solidFill>
                <a:latin typeface="Tahoma" pitchFamily="34" charset="0"/>
              </a:rPr>
              <a:t>’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000" dirty="0">
                <a:solidFill>
                  <a:srgbClr val="000000"/>
                </a:solidFill>
                <a:latin typeface="Tahoma" pitchFamily="34" charset="0"/>
              </a:rPr>
              <a:t>’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000" dirty="0">
                <a:solidFill>
                  <a:srgbClr val="000000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130" name="Rectangle 7"/>
          <p:cNvSpPr>
            <a:spLocks noChangeArrowheads="1"/>
          </p:cNvSpPr>
          <p:nvPr/>
        </p:nvSpPr>
        <p:spPr bwMode="auto">
          <a:xfrm>
            <a:off x="5580063" y="4112245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⊿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000" dirty="0">
                <a:solidFill>
                  <a:srgbClr val="000000"/>
                </a:solidFill>
                <a:latin typeface="Tahoma" pitchFamily="34" charset="0"/>
              </a:rPr>
              <a:t>’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000" dirty="0">
                <a:solidFill>
                  <a:srgbClr val="000000"/>
                </a:solidFill>
                <a:latin typeface="Tahoma" pitchFamily="34" charset="0"/>
              </a:rPr>
              <a:t>’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000" dirty="0">
                <a:solidFill>
                  <a:srgbClr val="000000"/>
                </a:solidFill>
                <a:latin typeface="Tahoma" pitchFamily="34" charset="0"/>
              </a:rPr>
              <a:t>’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～⊿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000" dirty="0">
                <a:solidFill>
                  <a:srgbClr val="000000"/>
                </a:solidFill>
                <a:latin typeface="Tahoma" pitchFamily="34" charset="0"/>
              </a:rPr>
              <a:t>’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1" name="Text Box 8"/>
          <p:cNvSpPr txBox="1">
            <a:spLocks noChangeArrowheads="1"/>
          </p:cNvSpPr>
          <p:nvPr/>
        </p:nvSpPr>
        <p:spPr bwMode="auto">
          <a:xfrm>
            <a:off x="5978996" y="545643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000" dirty="0">
                <a:solidFill>
                  <a:srgbClr val="000000"/>
                </a:solidFill>
                <a:latin typeface="Tahoma" pitchFamily="34" charset="0"/>
              </a:rPr>
              <a:t>’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000" dirty="0">
                <a:solidFill>
                  <a:srgbClr val="000000"/>
                </a:solidFill>
                <a:latin typeface="Tahoma" pitchFamily="34" charset="0"/>
              </a:rPr>
              <a:t>’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2" name="Rectangle 9"/>
          <p:cNvSpPr>
            <a:spLocks noChangeArrowheads="1"/>
          </p:cNvSpPr>
          <p:nvPr/>
        </p:nvSpPr>
        <p:spPr bwMode="auto">
          <a:xfrm>
            <a:off x="1835150" y="5425901"/>
            <a:ext cx="1884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由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000" dirty="0">
                <a:solidFill>
                  <a:srgbClr val="000000"/>
                </a:solidFill>
                <a:latin typeface="Tahoma" pitchFamily="34" charset="0"/>
              </a:rPr>
              <a:t>’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000" dirty="0">
                <a:solidFill>
                  <a:srgbClr val="000000"/>
                </a:solidFill>
                <a:latin typeface="Tahoma" pitchFamily="34" charset="0"/>
              </a:rPr>
              <a:t>’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000" dirty="0">
                <a:solidFill>
                  <a:srgbClr val="000000"/>
                </a:solidFill>
                <a:latin typeface="Tahoma" pitchFamily="34" charset="0"/>
              </a:rPr>
              <a:t>’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000" dirty="0">
                <a:solidFill>
                  <a:srgbClr val="000000"/>
                </a:solidFill>
                <a:latin typeface="Tahoma" pitchFamily="34" charset="0"/>
              </a:rPr>
              <a:t>’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1" lang="en-US" altLang="zh-CN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33" name="Group 10"/>
          <p:cNvGrpSpPr>
            <a:grpSpLocks/>
          </p:cNvGrpSpPr>
          <p:nvPr/>
        </p:nvGrpSpPr>
        <p:grpSpPr bwMode="auto">
          <a:xfrm>
            <a:off x="1439863" y="6002164"/>
            <a:ext cx="2124075" cy="811212"/>
            <a:chOff x="907" y="3385"/>
            <a:chExt cx="1338" cy="511"/>
          </a:xfrm>
        </p:grpSpPr>
        <p:graphicFrame>
          <p:nvGraphicFramePr>
            <p:cNvPr id="134" name="Object 11"/>
            <p:cNvGraphicFramePr>
              <a:graphicFrameLocks noChangeAspect="1"/>
            </p:cNvGraphicFramePr>
            <p:nvPr/>
          </p:nvGraphicFramePr>
          <p:xfrm>
            <a:off x="1429" y="3385"/>
            <a:ext cx="816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83" name="Equation" r:id="rId4" imgW="685800" imgH="431640" progId="Equation.3">
                    <p:embed/>
                  </p:oleObj>
                </mc:Choice>
                <mc:Fallback>
                  <p:oleObj name="Equation" r:id="rId4" imgW="6858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385"/>
                          <a:ext cx="816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" name="Text Box 12"/>
            <p:cNvSpPr txBox="1">
              <a:spLocks noChangeArrowheads="1"/>
            </p:cNvSpPr>
            <p:nvPr/>
          </p:nvSpPr>
          <p:spPr bwMode="auto">
            <a:xfrm>
              <a:off x="907" y="3458"/>
              <a:ext cx="544" cy="27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28" tIns="45714" rIns="91428" bIns="4571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2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有：</a:t>
              </a:r>
            </a:p>
          </p:txBody>
        </p:sp>
      </p:grpSp>
      <p:grpSp>
        <p:nvGrpSpPr>
          <p:cNvPr id="136" name="Group 13"/>
          <p:cNvGrpSpPr>
            <a:grpSpLocks/>
          </p:cNvGrpSpPr>
          <p:nvPr/>
        </p:nvGrpSpPr>
        <p:grpSpPr bwMode="auto">
          <a:xfrm>
            <a:off x="4895850" y="5965651"/>
            <a:ext cx="3541713" cy="847725"/>
            <a:chOff x="3084" y="3362"/>
            <a:chExt cx="2231" cy="534"/>
          </a:xfrm>
        </p:grpSpPr>
        <p:graphicFrame>
          <p:nvGraphicFramePr>
            <p:cNvPr id="137" name="Object 14"/>
            <p:cNvGraphicFramePr>
              <a:graphicFrameLocks noChangeAspect="1"/>
            </p:cNvGraphicFramePr>
            <p:nvPr/>
          </p:nvGraphicFramePr>
          <p:xfrm>
            <a:off x="3923" y="3362"/>
            <a:ext cx="1392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84" name="Equation" r:id="rId6" imgW="850531" imgH="393529" progId="Equation.3">
                    <p:embed/>
                  </p:oleObj>
                </mc:Choice>
                <mc:Fallback>
                  <p:oleObj name="Equation" r:id="rId6" imgW="850531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3362"/>
                          <a:ext cx="1392" cy="534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" name="Text Box 15"/>
            <p:cNvSpPr txBox="1">
              <a:spLocks noChangeArrowheads="1"/>
            </p:cNvSpPr>
            <p:nvPr/>
          </p:nvSpPr>
          <p:spPr bwMode="auto">
            <a:xfrm>
              <a:off x="3084" y="3498"/>
              <a:ext cx="749" cy="27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28" tIns="45714" rIns="91428" bIns="4571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所以：</a:t>
              </a:r>
            </a:p>
          </p:txBody>
        </p:sp>
      </p:grpSp>
      <p:sp>
        <p:nvSpPr>
          <p:cNvPr id="139" name="TextBox 9"/>
          <p:cNvSpPr txBox="1">
            <a:spLocks noChangeArrowheads="1"/>
          </p:cNvSpPr>
          <p:nvPr/>
        </p:nvSpPr>
        <p:spPr bwMode="auto">
          <a:xfrm>
            <a:off x="428179" y="4608426"/>
            <a:ext cx="731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相似</a:t>
            </a:r>
            <a:endParaRPr lang="zh-CN" altLang="en-US" sz="1800" dirty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0" name="TextBox 17"/>
          <p:cNvSpPr txBox="1">
            <a:spLocks noChangeArrowheads="1"/>
          </p:cNvSpPr>
          <p:nvPr/>
        </p:nvSpPr>
        <p:spPr bwMode="auto">
          <a:xfrm>
            <a:off x="4792893" y="4568854"/>
            <a:ext cx="648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相似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291006"/>
              </p:ext>
            </p:extLst>
          </p:nvPr>
        </p:nvGraphicFramePr>
        <p:xfrm>
          <a:off x="2014141" y="4582764"/>
          <a:ext cx="17526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5" name="Equation" r:id="rId8" imgW="965200" imgH="431800" progId="Equation.3">
                  <p:embed/>
                </p:oleObj>
              </mc:Choice>
              <mc:Fallback>
                <p:oleObj name="Equation" r:id="rId8" imgW="9652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141" y="4582764"/>
                        <a:ext cx="17526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157913" y="4597400"/>
          <a:ext cx="15240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6" name="Equation" r:id="rId10" imgW="837836" imgH="431613" progId="Equation.3">
                  <p:embed/>
                </p:oleObj>
              </mc:Choice>
              <mc:Fallback>
                <p:oleObj name="Equation" r:id="rId10" imgW="837836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913" y="4597400"/>
                        <a:ext cx="15240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7236296" y="2636912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316258" y="1534914"/>
            <a:ext cx="705788" cy="923330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kumimoji="1" lang="en-US" altLang="zh-CN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′ 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原点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956376" y="2003485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08872" y="1916832"/>
            <a:ext cx="7144" cy="7159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139952" y="1928430"/>
            <a:ext cx="7144" cy="7159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角三角形 4"/>
          <p:cNvSpPr/>
          <p:nvPr/>
        </p:nvSpPr>
        <p:spPr>
          <a:xfrm>
            <a:off x="518751" y="4093741"/>
            <a:ext cx="452849" cy="432048"/>
          </a:xfrm>
          <a:prstGeom prst="rtTriangl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>
            <a:off x="4988116" y="4077072"/>
            <a:ext cx="452849" cy="432048"/>
          </a:xfrm>
          <a:prstGeom prst="rtTriangl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1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6" grpId="0"/>
      <p:bldP spid="130" grpId="0"/>
      <p:bldP spid="131" grpId="0"/>
      <p:bldP spid="132" grpId="0"/>
      <p:bldP spid="139" grpId="0"/>
      <p:bldP spid="140" grpId="0"/>
      <p:bldP spid="23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1264096" y="980728"/>
            <a:ext cx="7772400" cy="2714625"/>
            <a:chOff x="825624" y="228600"/>
            <a:chExt cx="7772400" cy="2714625"/>
          </a:xfrm>
        </p:grpSpPr>
        <p:pic>
          <p:nvPicPr>
            <p:cNvPr id="5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624" y="228600"/>
              <a:ext cx="7772400" cy="271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椭圆 5"/>
            <p:cNvSpPr/>
            <p:nvPr/>
          </p:nvSpPr>
          <p:spPr>
            <a:xfrm>
              <a:off x="1962300" y="1046113"/>
              <a:ext cx="227012" cy="152400"/>
            </a:xfrm>
            <a:prstGeom prst="ellipse">
              <a:avLst/>
            </a:prstGeom>
            <a:solidFill>
              <a:schemeClr val="accent1">
                <a:alpha val="3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14400" y="3771850"/>
            <a:ext cx="3695218" cy="4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同理，</a:t>
            </a:r>
            <a:r>
              <a:rPr kumimoji="1" lang="zh-CN" altLang="en-US" sz="2200" b="1" dirty="0">
                <a:solidFill>
                  <a:srgbClr val="000000"/>
                </a:solidFill>
                <a:latin typeface="Times New Roman" pitchFamily="18" charset="0"/>
              </a:rPr>
              <a:t>∵⊿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</a:rPr>
              <a:t>QHF</a:t>
            </a:r>
            <a:r>
              <a:rPr kumimoji="1" lang="zh-CN" altLang="en-US" sz="2200" b="1" dirty="0">
                <a:solidFill>
                  <a:srgbClr val="000000"/>
                </a:solidFill>
                <a:latin typeface="Times New Roman" pitchFamily="18" charset="0"/>
              </a:rPr>
              <a:t>～⊿</a:t>
            </a:r>
            <a:r>
              <a:rPr kumimoji="1" lang="en-US" altLang="zh-CN" sz="2200" b="1" i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200" b="1" i="1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2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1" lang="en-US" altLang="zh-CN" sz="2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5327650" y="6021288"/>
            <a:ext cx="2700734" cy="840878"/>
            <a:chOff x="3447" y="3317"/>
            <a:chExt cx="1728" cy="601"/>
          </a:xfrm>
        </p:grpSpPr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4263" y="3317"/>
            <a:ext cx="912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08" name="Equation" r:id="rId4" imgW="596641" imgH="393529" progId="Equation.3">
                    <p:embed/>
                  </p:oleObj>
                </mc:Choice>
                <mc:Fallback>
                  <p:oleObj name="Equation" r:id="rId4" imgW="596641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3" y="3317"/>
                          <a:ext cx="912" cy="601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447" y="3430"/>
              <a:ext cx="748" cy="29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28" tIns="45714" rIns="91428" bIns="4571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2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所以</a:t>
              </a:r>
              <a:r>
                <a:rPr kumimoji="1" lang="zh-CN" altLang="en-US" sz="2400" b="1" kern="0" dirty="0" smtClean="0">
                  <a:solidFill>
                    <a:srgbClr val="000000"/>
                  </a:solidFill>
                  <a:latin typeface="Times New Roman" pitchFamily="18" charset="0"/>
                </a:rPr>
                <a:t>：</a:t>
              </a:r>
            </a:p>
          </p:txBody>
        </p:sp>
      </p:grp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828800" y="5445224"/>
            <a:ext cx="5848243" cy="4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QH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                                        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kumimoji="1" lang="en-US" altLang="zh-CN" sz="2000" dirty="0">
                <a:solidFill>
                  <a:srgbClr val="000000"/>
                </a:solidFill>
                <a:latin typeface="Tahoma" pitchFamily="34" charset="0"/>
              </a:rPr>
              <a:t>’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kumimoji="1" lang="en-US" altLang="zh-CN" sz="2000" dirty="0">
                <a:solidFill>
                  <a:srgbClr val="000000"/>
                </a:solidFill>
                <a:latin typeface="Tahoma" pitchFamily="34" charset="0"/>
              </a:rPr>
              <a:t>’</a:t>
            </a:r>
            <a:r>
              <a:rPr kumimoji="1" lang="en-US" altLang="zh-CN" sz="14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8199433" y="4355976"/>
            <a:ext cx="6660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相似</a:t>
            </a:r>
            <a:endParaRPr lang="zh-CN" altLang="en-US" sz="1800" dirty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550653" y="4540642"/>
            <a:ext cx="713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相似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" name="Group 3"/>
          <p:cNvGrpSpPr>
            <a:grpSpLocks/>
          </p:cNvGrpSpPr>
          <p:nvPr/>
        </p:nvGrpSpPr>
        <p:grpSpPr bwMode="auto">
          <a:xfrm>
            <a:off x="1223963" y="5963047"/>
            <a:ext cx="3035300" cy="922337"/>
            <a:chOff x="907" y="3402"/>
            <a:chExt cx="1911" cy="581"/>
          </a:xfrm>
        </p:grpSpPr>
        <p:graphicFrame>
          <p:nvGraphicFramePr>
            <p:cNvPr id="19" name="Object 4"/>
            <p:cNvGraphicFramePr>
              <a:graphicFrameLocks noChangeAspect="1"/>
            </p:cNvGraphicFramePr>
            <p:nvPr/>
          </p:nvGraphicFramePr>
          <p:xfrm>
            <a:off x="1579" y="3402"/>
            <a:ext cx="1239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09" name="Equation" r:id="rId6" imgW="748975" imgH="431613" progId="Equation.3">
                    <p:embed/>
                  </p:oleObj>
                </mc:Choice>
                <mc:Fallback>
                  <p:oleObj name="Equation" r:id="rId6" imgW="748975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9" y="3402"/>
                          <a:ext cx="1239" cy="5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907" y="3498"/>
              <a:ext cx="590" cy="27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28" tIns="45714" rIns="91428" bIns="4571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22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有：</a:t>
              </a: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224400"/>
              </p:ext>
            </p:extLst>
          </p:nvPr>
        </p:nvGraphicFramePr>
        <p:xfrm>
          <a:off x="5289550" y="4344144"/>
          <a:ext cx="2311400" cy="927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0" name="Equation" r:id="rId8" imgW="876300" imgH="431800" progId="Equation.DSMT4">
                  <p:embed/>
                </p:oleObj>
              </mc:Choice>
              <mc:Fallback>
                <p:oleObj name="Equation" r:id="rId8" imgW="8763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0" y="4344144"/>
                        <a:ext cx="2311400" cy="927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695454"/>
              </p:ext>
            </p:extLst>
          </p:nvPr>
        </p:nvGraphicFramePr>
        <p:xfrm>
          <a:off x="2165642" y="4333602"/>
          <a:ext cx="20764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1" name="Equation" r:id="rId10" imgW="787320" imgH="431640" progId="Equation.DSMT4">
                  <p:embed/>
                </p:oleObj>
              </mc:Choice>
              <mc:Fallback>
                <p:oleObj name="Equation" r:id="rId10" imgW="787320" imgH="4316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642" y="4333602"/>
                        <a:ext cx="20764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5275424" y="3771850"/>
            <a:ext cx="32570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200" b="1" dirty="0">
                <a:solidFill>
                  <a:srgbClr val="000000"/>
                </a:solidFill>
                <a:latin typeface="Times New Roman" pitchFamily="18" charset="0"/>
              </a:rPr>
              <a:t>⊿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200" b="1" dirty="0">
                <a:solidFill>
                  <a:srgbClr val="000000"/>
                </a:solidFill>
                <a:latin typeface="Times New Roman" pitchFamily="18" charset="0"/>
              </a:rPr>
              <a:t>～⊿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000000"/>
                </a:solidFill>
                <a:latin typeface="Tahoma" pitchFamily="34" charset="0"/>
              </a:rPr>
              <a:t>’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000000"/>
                </a:solidFill>
                <a:latin typeface="Tahoma" pitchFamily="34" charset="0"/>
              </a:rPr>
              <a:t>’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zh-CN" altLang="en-US" sz="2200" baseline="-25000" dirty="0"/>
          </a:p>
        </p:txBody>
      </p:sp>
      <p:sp>
        <p:nvSpPr>
          <p:cNvPr id="22" name="矩形 21"/>
          <p:cNvSpPr/>
          <p:nvPr/>
        </p:nvSpPr>
        <p:spPr>
          <a:xfrm>
            <a:off x="1798942" y="2328467"/>
            <a:ext cx="39679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27050" y="1412776"/>
            <a:ext cx="705788" cy="923330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kumimoji="1" lang="en-US" altLang="zh-CN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原点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566584" y="1806337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>
            <a:off x="8306015" y="3884548"/>
            <a:ext cx="452849" cy="432048"/>
          </a:xfrm>
          <a:prstGeom prst="rtTriangl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>
            <a:off x="606836" y="4027163"/>
            <a:ext cx="452849" cy="432048"/>
          </a:xfrm>
          <a:prstGeom prst="rtTriangl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21" grpId="0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4805363"/>
            <a:ext cx="5461727" cy="4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代入焦距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公式，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光学间隔用主面间距代替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799711"/>
              </p:ext>
            </p:extLst>
          </p:nvPr>
        </p:nvGraphicFramePr>
        <p:xfrm>
          <a:off x="2341563" y="5416550"/>
          <a:ext cx="4280310" cy="1102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3" name="Equation" r:id="rId3" imgW="1676160" imgH="431640" progId="Equation.3">
                  <p:embed/>
                </p:oleObj>
              </mc:Choice>
              <mc:Fallback>
                <p:oleObj name="Equation" r:id="rId3" imgW="1676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5416550"/>
                        <a:ext cx="4280310" cy="110266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477963" y="4156075"/>
            <a:ext cx="6121400" cy="493713"/>
            <a:chOff x="930" y="2205"/>
            <a:chExt cx="3856" cy="312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930" y="2228"/>
              <a:ext cx="1925" cy="289"/>
              <a:chOff x="930" y="2228"/>
              <a:chExt cx="1925" cy="289"/>
            </a:xfrm>
          </p:grpSpPr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930" y="2228"/>
                <a:ext cx="715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2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由图</a:t>
                </a:r>
                <a:r>
                  <a:rPr kumimoji="1" lang="zh-CN" altLang="en-US" sz="2400" dirty="0">
                    <a:latin typeface="微软雅黑" pitchFamily="34" charset="-122"/>
                    <a:ea typeface="微软雅黑" pitchFamily="34" charset="-122"/>
                  </a:rPr>
                  <a:t>：</a:t>
                </a:r>
              </a:p>
            </p:txBody>
          </p:sp>
          <p:graphicFrame>
            <p:nvGraphicFramePr>
              <p:cNvPr id="11" name="Object 4"/>
              <p:cNvGraphicFramePr>
                <a:graphicFrameLocks noChangeAspect="1"/>
              </p:cNvGraphicFramePr>
              <p:nvPr/>
            </p:nvGraphicFramePr>
            <p:xfrm>
              <a:off x="1655" y="2228"/>
              <a:ext cx="120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284" name="Equation" r:id="rId5" imgW="952200" imgH="215640" progId="Equation.3">
                      <p:embed/>
                    </p:oleObj>
                  </mc:Choice>
                  <mc:Fallback>
                    <p:oleObj name="Equation" r:id="rId5" imgW="95220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5" y="2228"/>
                            <a:ext cx="1200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" name="Object 3"/>
            <p:cNvGraphicFramePr>
              <a:graphicFrameLocks noChangeAspect="1"/>
            </p:cNvGraphicFramePr>
            <p:nvPr/>
          </p:nvGraphicFramePr>
          <p:xfrm>
            <a:off x="3538" y="2205"/>
            <a:ext cx="1248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85" name="Equation" r:id="rId7" imgW="939600" imgH="215640" progId="Equation.3">
                    <p:embed/>
                  </p:oleObj>
                </mc:Choice>
                <mc:Fallback>
                  <p:oleObj name="Equation" r:id="rId7" imgW="939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" y="2205"/>
                          <a:ext cx="1248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948" y="2364"/>
              <a:ext cx="4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900113" y="1131888"/>
            <a:ext cx="7713662" cy="2632075"/>
            <a:chOff x="613" y="913"/>
            <a:chExt cx="4860" cy="1658"/>
          </a:xfrm>
        </p:grpSpPr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613" y="1477"/>
              <a:ext cx="4828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395" y="1007"/>
              <a:ext cx="3" cy="12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519" y="999"/>
              <a:ext cx="3" cy="12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685" y="1007"/>
              <a:ext cx="3" cy="13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809" y="999"/>
              <a:ext cx="3" cy="139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748" y="1071"/>
              <a:ext cx="1648" cy="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812" y="1063"/>
              <a:ext cx="1661" cy="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516" y="1069"/>
              <a:ext cx="1172" cy="11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2522" y="1066"/>
              <a:ext cx="1166" cy="111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3812" y="988"/>
              <a:ext cx="1599" cy="12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5312" y="975"/>
              <a:ext cx="2" cy="15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2516" y="1800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 flipV="1">
              <a:off x="761" y="1015"/>
              <a:ext cx="1637" cy="1166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833" y="996"/>
              <a:ext cx="3" cy="15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395" y="2259"/>
              <a:ext cx="3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522" y="2265"/>
              <a:ext cx="2" cy="1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3812" y="2394"/>
              <a:ext cx="2" cy="1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833" y="2095"/>
              <a:ext cx="1097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1406" y="2296"/>
              <a:ext cx="9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839" y="2455"/>
              <a:ext cx="1559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H="1">
              <a:off x="2518" y="2359"/>
              <a:ext cx="1165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4239" y="2200"/>
              <a:ext cx="1073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3814" y="2359"/>
              <a:ext cx="976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724" y="1480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838" y="9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405" y="1344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614" y="1483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859" y="1344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222" y="913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800" b="1">
                <a:latin typeface="Times New Roman" pitchFamily="18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540" y="913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2200" y="1321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2525" y="1321"/>
              <a:ext cx="14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1400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2884" y="1321"/>
              <a:ext cx="1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3175" y="1321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3068" y="1461"/>
              <a:ext cx="6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2018" y="1933"/>
              <a:ext cx="16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 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245" y="1797"/>
              <a:ext cx="11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2387" y="1821"/>
              <a:ext cx="12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2226" y="2115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2906" y="1778"/>
              <a:ext cx="13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3138" y="1784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3671" y="1845"/>
              <a:ext cx="12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3084" y="2205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3675" y="2251"/>
              <a:ext cx="12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3683" y="1410"/>
              <a:ext cx="12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2608" y="1570"/>
              <a:ext cx="16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5172" y="913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5354" y="1480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551" y="1477"/>
              <a:ext cx="32" cy="105"/>
            </a:xfrm>
            <a:custGeom>
              <a:avLst/>
              <a:gdLst>
                <a:gd name="T0" fmla="*/ 0 w 82"/>
                <a:gd name="T1" fmla="*/ 0 h 271"/>
                <a:gd name="T2" fmla="*/ 0 w 82"/>
                <a:gd name="T3" fmla="*/ 0 h 271"/>
                <a:gd name="T4" fmla="*/ 0 w 82"/>
                <a:gd name="T5" fmla="*/ 0 h 271"/>
                <a:gd name="T6" fmla="*/ 0 60000 65536"/>
                <a:gd name="T7" fmla="*/ 0 60000 65536"/>
                <a:gd name="T8" fmla="*/ 0 60000 65536"/>
                <a:gd name="T9" fmla="*/ 0 w 82"/>
                <a:gd name="T10" fmla="*/ 0 h 271"/>
                <a:gd name="T11" fmla="*/ 82 w 82"/>
                <a:gd name="T12" fmla="*/ 271 h 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" h="271">
                  <a:moveTo>
                    <a:pt x="0" y="271"/>
                  </a:moveTo>
                  <a:lnTo>
                    <a:pt x="82" y="147"/>
                  </a:lnTo>
                  <a:lnTo>
                    <a:pt x="5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4618" y="1474"/>
              <a:ext cx="11" cy="1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3492" y="913"/>
              <a:ext cx="18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800" b="1">
                <a:latin typeface="Times New Roman" pitchFamily="18" charset="0"/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3833" y="913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540" y="2160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endParaRPr kumimoji="1" lang="en-US" altLang="zh-CN" sz="1400" b="1">
                <a:latin typeface="Tahoma" pitchFamily="34" charset="0"/>
              </a:endParaRPr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2517" y="1888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3379" y="1638"/>
              <a:ext cx="16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 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3492" y="1321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3833" y="1344"/>
              <a:ext cx="14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1400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4172" y="1321"/>
              <a:ext cx="1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4690" y="1321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4452" y="1502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-u'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1927" y="2092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 flipH="1">
              <a:off x="3810" y="2205"/>
              <a:ext cx="4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3992" y="2047"/>
              <a:ext cx="16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auto">
            <a:xfrm>
              <a:off x="1383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auto">
            <a:xfrm>
              <a:off x="1905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auto">
            <a:xfrm>
              <a:off x="2880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auto">
            <a:xfrm>
              <a:off x="3220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auto">
            <a:xfrm>
              <a:off x="4218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auto">
            <a:xfrm>
              <a:off x="4762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3514" y="2183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3311" y="1911"/>
              <a:ext cx="11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84" name="Rectangle 82"/>
            <p:cNvSpPr>
              <a:spLocks noChangeArrowheads="1"/>
            </p:cNvSpPr>
            <p:nvPr/>
          </p:nvSpPr>
          <p:spPr bwMode="auto">
            <a:xfrm>
              <a:off x="3810" y="1820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1066" y="1797"/>
              <a:ext cx="16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4950" y="1842"/>
              <a:ext cx="2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 f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r>
                <a:rPr kumimoji="1" lang="en-US" altLang="zh-CN" b="1" i="1">
                  <a:solidFill>
                    <a:srgbClr val="000000"/>
                  </a:solidFill>
                  <a:latin typeface="Tahoma" pitchFamily="34" charset="0"/>
                </a:rPr>
                <a:t> </a:t>
              </a:r>
              <a:endParaRPr kumimoji="1" lang="en-US" altLang="zh-CN" b="1" i="1">
                <a:latin typeface="Tahoma" pitchFamily="34" charset="0"/>
              </a:endParaRPr>
            </a:p>
          </p:txBody>
        </p:sp>
        <p:sp>
          <p:nvSpPr>
            <p:cNvPr id="87" name="Text Box 85"/>
            <p:cNvSpPr txBox="1">
              <a:spLocks noChangeArrowheads="1"/>
            </p:cNvSpPr>
            <p:nvPr/>
          </p:nvSpPr>
          <p:spPr bwMode="auto">
            <a:xfrm>
              <a:off x="1497" y="1774"/>
              <a:ext cx="2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x</a:t>
              </a:r>
              <a:r>
                <a:rPr kumimoji="1" lang="en-US" altLang="zh-CN" sz="8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88" name="Text Box 86"/>
            <p:cNvSpPr txBox="1">
              <a:spLocks noChangeArrowheads="1"/>
            </p:cNvSpPr>
            <p:nvPr/>
          </p:nvSpPr>
          <p:spPr bwMode="auto">
            <a:xfrm>
              <a:off x="1180" y="1933"/>
              <a:ext cx="2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x</a:t>
              </a:r>
              <a:r>
                <a:rPr kumimoji="1" lang="en-US" altLang="zh-CN" sz="800" b="1" i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89" name="Text Box 87"/>
            <p:cNvSpPr txBox="1">
              <a:spLocks noChangeArrowheads="1"/>
            </p:cNvSpPr>
            <p:nvPr/>
          </p:nvSpPr>
          <p:spPr bwMode="auto">
            <a:xfrm>
              <a:off x="1701" y="2115"/>
              <a:ext cx="2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l</a:t>
              </a:r>
              <a:r>
                <a:rPr kumimoji="1" lang="en-US" altLang="zh-CN" sz="8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90" name="Text Box 88"/>
            <p:cNvSpPr txBox="1">
              <a:spLocks noChangeArrowheads="1"/>
            </p:cNvSpPr>
            <p:nvPr/>
          </p:nvSpPr>
          <p:spPr bwMode="auto">
            <a:xfrm>
              <a:off x="1156" y="2273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l</a:t>
              </a:r>
              <a:r>
                <a:rPr kumimoji="1" lang="en-US" altLang="zh-CN" sz="800" b="1" i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91" name="Text Box 89"/>
            <p:cNvSpPr txBox="1">
              <a:spLocks noChangeArrowheads="1"/>
            </p:cNvSpPr>
            <p:nvPr/>
          </p:nvSpPr>
          <p:spPr bwMode="auto">
            <a:xfrm>
              <a:off x="4422" y="1820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</a:rPr>
                <a:t>x</a:t>
              </a:r>
              <a:r>
                <a:rPr kumimoji="1" lang="en-US" altLang="zh-CN" sz="800" b="1" i="1">
                  <a:latin typeface="Times New Roman" pitchFamily="18" charset="0"/>
                </a:rPr>
                <a:t>F</a:t>
              </a:r>
              <a:r>
                <a:rPr kumimoji="1" lang="en-US" altLang="zh-CN" sz="1400">
                  <a:latin typeface="Tahoma" pitchFamily="34" charset="0"/>
                </a:rPr>
                <a:t>’</a:t>
              </a:r>
            </a:p>
          </p:txBody>
        </p:sp>
        <p:sp>
          <p:nvSpPr>
            <p:cNvPr id="92" name="Text Box 90"/>
            <p:cNvSpPr txBox="1">
              <a:spLocks noChangeArrowheads="1"/>
            </p:cNvSpPr>
            <p:nvPr/>
          </p:nvSpPr>
          <p:spPr bwMode="auto">
            <a:xfrm>
              <a:off x="4468" y="2024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</a:rPr>
                <a:t>x</a:t>
              </a:r>
              <a:r>
                <a:rPr kumimoji="1" lang="en-US" altLang="zh-CN" sz="800" b="1" i="1">
                  <a:latin typeface="Times New Roman" pitchFamily="18" charset="0"/>
                </a:rPr>
                <a:t>H</a:t>
              </a:r>
              <a:r>
                <a:rPr kumimoji="1" lang="en-US" altLang="zh-CN" sz="1400">
                  <a:latin typeface="Tahoma" pitchFamily="34" charset="0"/>
                </a:rPr>
                <a:t>’</a:t>
              </a:r>
            </a:p>
          </p:txBody>
        </p:sp>
        <p:sp>
          <p:nvSpPr>
            <p:cNvPr id="93" name="Text Box 91"/>
            <p:cNvSpPr txBox="1">
              <a:spLocks noChangeArrowheads="1"/>
            </p:cNvSpPr>
            <p:nvPr/>
          </p:nvSpPr>
          <p:spPr bwMode="auto">
            <a:xfrm>
              <a:off x="4218" y="2183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</a:rPr>
                <a:t>l</a:t>
              </a:r>
              <a:r>
                <a:rPr kumimoji="1" lang="en-US" altLang="zh-CN" sz="800" b="1" i="1">
                  <a:latin typeface="Times New Roman" pitchFamily="18" charset="0"/>
                </a:rPr>
                <a:t>F</a:t>
              </a:r>
              <a:r>
                <a:rPr kumimoji="1" lang="en-US" altLang="zh-CN" sz="1400">
                  <a:latin typeface="Tahoma" pitchFamily="34" charset="0"/>
                </a:rPr>
                <a:t>’</a:t>
              </a:r>
            </a:p>
          </p:txBody>
        </p:sp>
        <p:sp>
          <p:nvSpPr>
            <p:cNvPr id="94" name="Text Box 92"/>
            <p:cNvSpPr txBox="1">
              <a:spLocks noChangeArrowheads="1"/>
            </p:cNvSpPr>
            <p:nvPr/>
          </p:nvSpPr>
          <p:spPr bwMode="auto">
            <a:xfrm>
              <a:off x="4445" y="2341"/>
              <a:ext cx="2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</a:rPr>
                <a:t>l</a:t>
              </a:r>
              <a:r>
                <a:rPr kumimoji="1" lang="en-US" altLang="zh-CN" sz="800" b="1" i="1">
                  <a:latin typeface="Times New Roman" pitchFamily="18" charset="0"/>
                </a:rPr>
                <a:t>H</a:t>
              </a:r>
              <a:r>
                <a:rPr kumimoji="1" lang="en-US" altLang="zh-CN" sz="1400">
                  <a:latin typeface="Tahoma" pitchFamily="34" charset="0"/>
                </a:rPr>
                <a:t>’</a:t>
              </a:r>
            </a:p>
          </p:txBody>
        </p: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>
              <a:off x="3810" y="2523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94"/>
            <p:cNvSpPr>
              <a:spLocks noChangeShapeType="1"/>
            </p:cNvSpPr>
            <p:nvPr/>
          </p:nvSpPr>
          <p:spPr bwMode="auto">
            <a:xfrm>
              <a:off x="4785" y="1480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>
              <a:off x="1927" y="1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96"/>
            <p:cNvSpPr>
              <a:spLocks noChangeShapeType="1"/>
            </p:cNvSpPr>
            <p:nvPr/>
          </p:nvSpPr>
          <p:spPr bwMode="auto">
            <a:xfrm>
              <a:off x="1406" y="1480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>
              <a:off x="2404" y="1071"/>
              <a:ext cx="11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98"/>
            <p:cNvSpPr>
              <a:spLocks noChangeShapeType="1"/>
            </p:cNvSpPr>
            <p:nvPr/>
          </p:nvSpPr>
          <p:spPr bwMode="auto">
            <a:xfrm>
              <a:off x="2517" y="1071"/>
              <a:ext cx="11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99"/>
            <p:cNvSpPr>
              <a:spLocks noChangeShapeType="1"/>
            </p:cNvSpPr>
            <p:nvPr/>
          </p:nvSpPr>
          <p:spPr bwMode="auto">
            <a:xfrm>
              <a:off x="3674" y="1071"/>
              <a:ext cx="136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00"/>
            <p:cNvSpPr>
              <a:spLocks noChangeShapeType="1"/>
            </p:cNvSpPr>
            <p:nvPr/>
          </p:nvSpPr>
          <p:spPr bwMode="auto">
            <a:xfrm>
              <a:off x="2404" y="2183"/>
              <a:ext cx="113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01"/>
            <p:cNvSpPr>
              <a:spLocks noChangeShapeType="1"/>
            </p:cNvSpPr>
            <p:nvPr/>
          </p:nvSpPr>
          <p:spPr bwMode="auto">
            <a:xfrm>
              <a:off x="3674" y="2251"/>
              <a:ext cx="1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02"/>
            <p:cNvSpPr>
              <a:spLocks noChangeShapeType="1"/>
            </p:cNvSpPr>
            <p:nvPr/>
          </p:nvSpPr>
          <p:spPr bwMode="auto">
            <a:xfrm>
              <a:off x="4241" y="1480"/>
              <a:ext cx="0" cy="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03"/>
            <p:cNvSpPr>
              <a:spLocks noChangeShapeType="1"/>
            </p:cNvSpPr>
            <p:nvPr/>
          </p:nvSpPr>
          <p:spPr bwMode="auto">
            <a:xfrm>
              <a:off x="4241" y="2047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04"/>
            <p:cNvSpPr>
              <a:spLocks noChangeShapeType="1"/>
            </p:cNvSpPr>
            <p:nvPr/>
          </p:nvSpPr>
          <p:spPr bwMode="auto">
            <a:xfrm>
              <a:off x="4785" y="2047"/>
              <a:ext cx="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05"/>
            <p:cNvSpPr>
              <a:spLocks noChangeShapeType="1"/>
            </p:cNvSpPr>
            <p:nvPr/>
          </p:nvSpPr>
          <p:spPr bwMode="auto">
            <a:xfrm>
              <a:off x="839" y="1956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06"/>
            <p:cNvSpPr>
              <a:spLocks noChangeShapeType="1"/>
            </p:cNvSpPr>
            <p:nvPr/>
          </p:nvSpPr>
          <p:spPr bwMode="auto">
            <a:xfrm>
              <a:off x="1406" y="1956"/>
              <a:ext cx="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07"/>
            <p:cNvSpPr>
              <a:spLocks noChangeShapeType="1"/>
            </p:cNvSpPr>
            <p:nvPr/>
          </p:nvSpPr>
          <p:spPr bwMode="auto">
            <a:xfrm>
              <a:off x="1927" y="1480"/>
              <a:ext cx="454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08"/>
            <p:cNvSpPr>
              <a:spLocks noChangeShapeType="1"/>
            </p:cNvSpPr>
            <p:nvPr/>
          </p:nvSpPr>
          <p:spPr bwMode="auto">
            <a:xfrm>
              <a:off x="2404" y="1797"/>
              <a:ext cx="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09"/>
            <p:cNvSpPr>
              <a:spLocks noChangeShapeType="1"/>
            </p:cNvSpPr>
            <p:nvPr/>
          </p:nvSpPr>
          <p:spPr bwMode="auto">
            <a:xfrm>
              <a:off x="2517" y="1797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10"/>
            <p:cNvSpPr>
              <a:spLocks noChangeShapeType="1"/>
            </p:cNvSpPr>
            <p:nvPr/>
          </p:nvSpPr>
          <p:spPr bwMode="auto">
            <a:xfrm>
              <a:off x="3220" y="1797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11"/>
            <p:cNvSpPr>
              <a:spLocks noChangeShapeType="1"/>
            </p:cNvSpPr>
            <p:nvPr/>
          </p:nvSpPr>
          <p:spPr bwMode="auto">
            <a:xfrm>
              <a:off x="3674" y="179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12"/>
            <p:cNvSpPr>
              <a:spLocks noChangeShapeType="1"/>
            </p:cNvSpPr>
            <p:nvPr/>
          </p:nvSpPr>
          <p:spPr bwMode="auto">
            <a:xfrm flipV="1">
              <a:off x="3810" y="1480"/>
              <a:ext cx="431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833" y="2205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endParaRPr kumimoji="1" lang="en-US" altLang="zh-CN" sz="1400" b="1">
                <a:latin typeface="Tahoma" pitchFamily="34" charset="0"/>
              </a:endParaRPr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539" y="1842"/>
              <a:ext cx="11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</p:grpSp>
      <p:sp>
        <p:nvSpPr>
          <p:cNvPr id="117" name="椭圆 116"/>
          <p:cNvSpPr/>
          <p:nvPr/>
        </p:nvSpPr>
        <p:spPr>
          <a:xfrm>
            <a:off x="1135015" y="1922463"/>
            <a:ext cx="250773" cy="1857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8244408" y="1947119"/>
            <a:ext cx="250773" cy="1857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626754" y="404664"/>
            <a:ext cx="676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l-GR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Δ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9" name="直接连接符 118"/>
          <p:cNvCxnSpPr>
            <a:stCxn id="78" idx="0"/>
          </p:cNvCxnSpPr>
          <p:nvPr/>
        </p:nvCxnSpPr>
        <p:spPr>
          <a:xfrm flipH="1">
            <a:off x="4533528" y="1995488"/>
            <a:ext cx="1212" cy="7794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H="1">
            <a:off x="5040817" y="1960562"/>
            <a:ext cx="1212" cy="7794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6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996950" y="2084388"/>
            <a:ext cx="7391400" cy="901700"/>
            <a:chOff x="864" y="816"/>
            <a:chExt cx="4656" cy="56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4" y="931"/>
              <a:ext cx="136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用光焦度表示：</a:t>
              </a:r>
            </a:p>
          </p:txBody>
        </p:sp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2304" y="816"/>
            <a:ext cx="3216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56" name="Equation" r:id="rId3" imgW="2590560" imgH="431640" progId="Equation.3">
                    <p:embed/>
                  </p:oleObj>
                </mc:Choice>
                <mc:Fallback>
                  <p:oleObj name="Equation" r:id="rId3" imgW="25905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816"/>
                          <a:ext cx="3216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89000" y="3919538"/>
            <a:ext cx="7777163" cy="76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将光组间距公式代入物距和像距公式，经整理并应用组合焦距公式，可以得到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用合成焦距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合成焦点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位置计算公式：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2841625" y="4725144"/>
            <a:ext cx="3026519" cy="2036465"/>
            <a:chOff x="1859" y="2659"/>
            <a:chExt cx="1950" cy="1347"/>
          </a:xfrm>
        </p:grpSpPr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1859" y="2659"/>
            <a:ext cx="1662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57" name="Equation" r:id="rId5" imgW="1015920" imgH="431640" progId="Equation.3">
                    <p:embed/>
                  </p:oleObj>
                </mc:Choice>
                <mc:Fallback>
                  <p:oleObj name="Equation" r:id="rId5" imgW="10159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2659"/>
                          <a:ext cx="1662" cy="619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1882" y="3339"/>
            <a:ext cx="1394" cy="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58" name="Equation" r:id="rId7" imgW="901440" imgH="431640" progId="Equation.3">
                    <p:embed/>
                  </p:oleObj>
                </mc:Choice>
                <mc:Fallback>
                  <p:oleObj name="Equation" r:id="rId7" imgW="9014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339"/>
                          <a:ext cx="1394" cy="667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3618" y="2789"/>
            <a:ext cx="191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59" name="Equation" r:id="rId9" imgW="152280" imgH="215640" progId="Equation.3">
                    <p:embed/>
                  </p:oleObj>
                </mc:Choice>
                <mc:Fallback>
                  <p:oleObj name="Equation" r:id="rId9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8" y="2789"/>
                          <a:ext cx="191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1027113" y="933450"/>
            <a:ext cx="4686300" cy="1022350"/>
            <a:chOff x="767" y="210"/>
            <a:chExt cx="2952" cy="644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67" y="391"/>
              <a:ext cx="136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在同一介质内：</a:t>
              </a:r>
            </a:p>
          </p:txBody>
        </p:sp>
        <p:graphicFrame>
          <p:nvGraphicFramePr>
            <p:cNvPr id="14" name="Object 3"/>
            <p:cNvGraphicFramePr>
              <a:graphicFrameLocks noChangeAspect="1"/>
            </p:cNvGraphicFramePr>
            <p:nvPr/>
          </p:nvGraphicFramePr>
          <p:xfrm>
            <a:off x="2222" y="210"/>
            <a:ext cx="1497" cy="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60" name="Equation" r:id="rId11" imgW="1002960" imgH="431640" progId="Equation.3">
                    <p:embed/>
                  </p:oleObj>
                </mc:Choice>
                <mc:Fallback>
                  <p:oleObj name="Equation" r:id="rId11" imgW="10029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2" y="210"/>
                          <a:ext cx="1497" cy="644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1790700" y="3267075"/>
            <a:ext cx="4953000" cy="504825"/>
            <a:chOff x="1248" y="1680"/>
            <a:chExt cx="3120" cy="318"/>
          </a:xfrm>
        </p:grpSpPr>
        <p:graphicFrame>
          <p:nvGraphicFramePr>
            <p:cNvPr id="16" name="Object 2"/>
            <p:cNvGraphicFramePr>
              <a:graphicFrameLocks noChangeAspect="1"/>
            </p:cNvGraphicFramePr>
            <p:nvPr/>
          </p:nvGraphicFramePr>
          <p:xfrm>
            <a:off x="2352" y="1680"/>
            <a:ext cx="201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61" name="Equation" r:id="rId13" imgW="1371600" imgH="215640" progId="Equation.3">
                    <p:embed/>
                  </p:oleObj>
                </mc:Choice>
                <mc:Fallback>
                  <p:oleObj name="Equation" r:id="rId13" imgW="1371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680"/>
                          <a:ext cx="2016" cy="318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248" y="1680"/>
              <a:ext cx="91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可写成：</a:t>
              </a:r>
            </a:p>
          </p:txBody>
        </p:sp>
      </p:grp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444208" y="661987"/>
            <a:ext cx="2667000" cy="13239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1428" tIns="45714" rIns="91428" bIns="4571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3300"/>
                </a:solidFill>
                <a:latin typeface="Times New Roman" pitchFamily="18" charset="0"/>
              </a:rPr>
              <a:t>当 </a:t>
            </a:r>
            <a:r>
              <a:rPr kumimoji="1" lang="en-US" altLang="zh-CN" b="1" i="1" dirty="0">
                <a:solidFill>
                  <a:srgbClr val="FF3300"/>
                </a:solidFill>
                <a:latin typeface="Times New Roman" pitchFamily="18" charset="0"/>
              </a:rPr>
              <a:t>n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</a:rPr>
              <a:t> = </a:t>
            </a:r>
            <a:r>
              <a:rPr kumimoji="1" lang="en-US" altLang="zh-CN" b="1" i="1" dirty="0">
                <a:solidFill>
                  <a:srgbClr val="FF3300"/>
                </a:solidFill>
                <a:latin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FF3300"/>
                </a:solidFill>
                <a:latin typeface="Tahoma" pitchFamily="34" charset="0"/>
              </a:rPr>
              <a:t>’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kumimoji="1" lang="zh-CN" altLang="en-US" b="1" dirty="0">
                <a:solidFill>
                  <a:srgbClr val="FF3300"/>
                </a:solidFill>
                <a:latin typeface="Times New Roman" pitchFamily="18" charset="0"/>
              </a:rPr>
              <a:t>时，</a:t>
            </a:r>
            <a:endParaRPr kumimoji="1" lang="en-US" altLang="zh-CN" b="1" dirty="0">
              <a:solidFill>
                <a:srgbClr val="FF33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3300"/>
                </a:solidFill>
                <a:latin typeface="Times New Roman" pitchFamily="18" charset="0"/>
              </a:rPr>
              <a:t>有：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</a:rPr>
              <a:t>- </a:t>
            </a:r>
            <a:r>
              <a:rPr kumimoji="1" lang="en-US" altLang="zh-CN" b="1" i="1" dirty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</a:rPr>
              <a:t> = </a:t>
            </a:r>
            <a:r>
              <a:rPr kumimoji="1" lang="en-US" altLang="zh-CN" b="1" i="1" dirty="0">
                <a:solidFill>
                  <a:srgbClr val="FF3300"/>
                </a:solidFill>
                <a:latin typeface="Times New Roman" pitchFamily="18" charset="0"/>
              </a:rPr>
              <a:t>f </a:t>
            </a:r>
            <a:r>
              <a:rPr kumimoji="1" lang="en-US" altLang="zh-CN" dirty="0">
                <a:solidFill>
                  <a:srgbClr val="FF3300"/>
                </a:solidFill>
                <a:latin typeface="Tahoma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40370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663" y="332656"/>
            <a:ext cx="6234590" cy="47513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主点位置的确定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以焦点</a:t>
            </a:r>
            <a:r>
              <a:rPr kumimoji="1" lang="en-US" altLang="zh-CN" sz="2400" b="1" i="1" dirty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kumimoji="1" lang="en-US" altLang="zh-CN" sz="2400" b="1" dirty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′</a:t>
            </a:r>
            <a:r>
              <a:rPr kumimoji="1" lang="en-US" altLang="zh-CN" sz="2400" b="1" baseline="-25000" dirty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zh-CN" altLang="en-US" sz="2400" b="1" baseline="-25000" dirty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kumimoji="1" lang="en-US" altLang="zh-CN" sz="2400" b="1" i="1" dirty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F</a:t>
            </a:r>
            <a:r>
              <a:rPr kumimoji="1" lang="en-US" altLang="zh-CN" sz="2400" b="1" baseline="-25000" dirty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为原点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13845" y="1178845"/>
            <a:ext cx="7718595" cy="76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等效光组的焦点位置确定后，利用焦距公式可确定相应主点位置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795698"/>
              </p:ext>
            </p:extLst>
          </p:nvPr>
        </p:nvGraphicFramePr>
        <p:xfrm>
          <a:off x="1466756" y="5013176"/>
          <a:ext cx="67754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4" name="Equation" r:id="rId3" imgW="3759120" imgH="393480" progId="Equation.3">
                  <p:embed/>
                </p:oleObj>
              </mc:Choice>
              <mc:Fallback>
                <p:oleObj name="Equation" r:id="rId3" imgW="3759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756" y="5013176"/>
                        <a:ext cx="6775450" cy="7096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937046"/>
              </p:ext>
            </p:extLst>
          </p:nvPr>
        </p:nvGraphicFramePr>
        <p:xfrm>
          <a:off x="1530597" y="5949280"/>
          <a:ext cx="42672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5" name="Equation" r:id="rId5" imgW="2539800" imgH="393480" progId="Equation.3">
                  <p:embed/>
                </p:oleObj>
              </mc:Choice>
              <mc:Fallback>
                <p:oleObj name="Equation" r:id="rId5" imgW="2539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597" y="5949280"/>
                        <a:ext cx="4267200" cy="7016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981081" y="2101850"/>
            <a:ext cx="7713662" cy="2632075"/>
            <a:chOff x="613" y="913"/>
            <a:chExt cx="4860" cy="1658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613" y="1477"/>
              <a:ext cx="4828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395" y="1007"/>
              <a:ext cx="3" cy="12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519" y="999"/>
              <a:ext cx="3" cy="12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685" y="1007"/>
              <a:ext cx="3" cy="13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809" y="999"/>
              <a:ext cx="3" cy="139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748" y="1071"/>
              <a:ext cx="1648" cy="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812" y="1063"/>
              <a:ext cx="1661" cy="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516" y="1069"/>
              <a:ext cx="1172" cy="11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2522" y="1066"/>
              <a:ext cx="1166" cy="111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3812" y="988"/>
              <a:ext cx="1599" cy="12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5312" y="975"/>
              <a:ext cx="2" cy="15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2516" y="1800"/>
              <a:ext cx="30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 flipV="1">
              <a:off x="761" y="1015"/>
              <a:ext cx="1637" cy="1166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833" y="996"/>
              <a:ext cx="3" cy="15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395" y="2259"/>
              <a:ext cx="3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522" y="2265"/>
              <a:ext cx="2" cy="1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12" y="2394"/>
              <a:ext cx="2" cy="1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833" y="2095"/>
              <a:ext cx="1097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406" y="2296"/>
              <a:ext cx="9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839" y="2455"/>
              <a:ext cx="1559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2518" y="2359"/>
              <a:ext cx="1165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4239" y="2200"/>
              <a:ext cx="1073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3814" y="2359"/>
              <a:ext cx="976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724" y="1480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838" y="9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405" y="1344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614" y="1483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859" y="1297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 dirty="0">
                <a:latin typeface="Times New Roman" pitchFamily="18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222" y="913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800" b="1">
                <a:latin typeface="Times New Roman" pitchFamily="18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2540" y="913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200" y="1321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525" y="1321"/>
              <a:ext cx="14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1400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884" y="1321"/>
              <a:ext cx="1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3175" y="1321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068" y="1461"/>
              <a:ext cx="6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2018" y="1933"/>
              <a:ext cx="16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 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2245" y="1797"/>
              <a:ext cx="11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2387" y="1821"/>
              <a:ext cx="12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2226" y="2115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2906" y="1778"/>
              <a:ext cx="13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3138" y="1784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3671" y="1845"/>
              <a:ext cx="12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3084" y="2205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3675" y="2251"/>
              <a:ext cx="12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3683" y="1410"/>
              <a:ext cx="12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2608" y="1570"/>
              <a:ext cx="16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5172" y="913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5354" y="1480"/>
              <a:ext cx="1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1551" y="1477"/>
              <a:ext cx="32" cy="105"/>
            </a:xfrm>
            <a:custGeom>
              <a:avLst/>
              <a:gdLst>
                <a:gd name="T0" fmla="*/ 0 w 82"/>
                <a:gd name="T1" fmla="*/ 0 h 271"/>
                <a:gd name="T2" fmla="*/ 0 w 82"/>
                <a:gd name="T3" fmla="*/ 0 h 271"/>
                <a:gd name="T4" fmla="*/ 0 w 82"/>
                <a:gd name="T5" fmla="*/ 0 h 271"/>
                <a:gd name="T6" fmla="*/ 0 60000 65536"/>
                <a:gd name="T7" fmla="*/ 0 60000 65536"/>
                <a:gd name="T8" fmla="*/ 0 60000 65536"/>
                <a:gd name="T9" fmla="*/ 0 w 82"/>
                <a:gd name="T10" fmla="*/ 0 h 271"/>
                <a:gd name="T11" fmla="*/ 82 w 82"/>
                <a:gd name="T12" fmla="*/ 271 h 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" h="271">
                  <a:moveTo>
                    <a:pt x="0" y="271"/>
                  </a:moveTo>
                  <a:lnTo>
                    <a:pt x="82" y="147"/>
                  </a:lnTo>
                  <a:lnTo>
                    <a:pt x="5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4618" y="1474"/>
              <a:ext cx="11" cy="1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3492" y="913"/>
              <a:ext cx="18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800" b="1">
                <a:latin typeface="Times New Roman" pitchFamily="18" charset="0"/>
              </a:endParaRP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3833" y="913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2540" y="2160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endParaRPr kumimoji="1" lang="en-US" altLang="zh-CN" sz="1400" b="1">
                <a:latin typeface="Tahoma" pitchFamily="34" charset="0"/>
              </a:endParaRP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517" y="1888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3379" y="1638"/>
              <a:ext cx="16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 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3492" y="1321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3833" y="1344"/>
              <a:ext cx="14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1400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4172" y="1297"/>
              <a:ext cx="1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 dirty="0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 dirty="0">
                <a:latin typeface="Times New Roman" pitchFamily="18" charset="0"/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4690" y="1321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4452" y="1502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-u'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1927" y="2092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 flipH="1">
              <a:off x="3810" y="2205"/>
              <a:ext cx="4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3992" y="2047"/>
              <a:ext cx="16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auto">
            <a:xfrm>
              <a:off x="1383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auto">
            <a:xfrm>
              <a:off x="1905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auto">
            <a:xfrm>
              <a:off x="2880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auto">
            <a:xfrm>
              <a:off x="3220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auto">
            <a:xfrm>
              <a:off x="4218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auto">
            <a:xfrm>
              <a:off x="4762" y="145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3514" y="2183"/>
              <a:ext cx="1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3311" y="1911"/>
              <a:ext cx="11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3810" y="1820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81" name="Rectangle 79"/>
            <p:cNvSpPr>
              <a:spLocks noChangeArrowheads="1"/>
            </p:cNvSpPr>
            <p:nvPr/>
          </p:nvSpPr>
          <p:spPr bwMode="auto">
            <a:xfrm>
              <a:off x="1066" y="1797"/>
              <a:ext cx="16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4950" y="1842"/>
              <a:ext cx="2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 f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r>
                <a:rPr kumimoji="1" lang="en-US" altLang="zh-CN" b="1" i="1">
                  <a:solidFill>
                    <a:srgbClr val="000000"/>
                  </a:solidFill>
                  <a:latin typeface="Tahoma" pitchFamily="34" charset="0"/>
                </a:rPr>
                <a:t> </a:t>
              </a:r>
              <a:endParaRPr kumimoji="1" lang="en-US" altLang="zh-CN" b="1" i="1">
                <a:latin typeface="Tahoma" pitchFamily="34" charset="0"/>
              </a:endParaRPr>
            </a:p>
          </p:txBody>
        </p:sp>
        <p:sp>
          <p:nvSpPr>
            <p:cNvPr id="83" name="Text Box 81"/>
            <p:cNvSpPr txBox="1">
              <a:spLocks noChangeArrowheads="1"/>
            </p:cNvSpPr>
            <p:nvPr/>
          </p:nvSpPr>
          <p:spPr bwMode="auto">
            <a:xfrm>
              <a:off x="1497" y="1774"/>
              <a:ext cx="2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x</a:t>
              </a:r>
              <a:r>
                <a:rPr kumimoji="1" lang="en-US" altLang="zh-CN" sz="8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84" name="Text Box 82"/>
            <p:cNvSpPr txBox="1">
              <a:spLocks noChangeArrowheads="1"/>
            </p:cNvSpPr>
            <p:nvPr/>
          </p:nvSpPr>
          <p:spPr bwMode="auto">
            <a:xfrm>
              <a:off x="1180" y="1933"/>
              <a:ext cx="2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x</a:t>
              </a:r>
              <a:r>
                <a:rPr kumimoji="1" lang="en-US" altLang="zh-CN" sz="800" b="1" i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85" name="Text Box 83"/>
            <p:cNvSpPr txBox="1">
              <a:spLocks noChangeArrowheads="1"/>
            </p:cNvSpPr>
            <p:nvPr/>
          </p:nvSpPr>
          <p:spPr bwMode="auto">
            <a:xfrm>
              <a:off x="1701" y="2115"/>
              <a:ext cx="2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l</a:t>
              </a:r>
              <a:r>
                <a:rPr kumimoji="1" lang="en-US" altLang="zh-CN" sz="8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86" name="Text Box 84"/>
            <p:cNvSpPr txBox="1">
              <a:spLocks noChangeArrowheads="1"/>
            </p:cNvSpPr>
            <p:nvPr/>
          </p:nvSpPr>
          <p:spPr bwMode="auto">
            <a:xfrm>
              <a:off x="1156" y="2273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l</a:t>
              </a:r>
              <a:r>
                <a:rPr kumimoji="1" lang="en-US" altLang="zh-CN" sz="800" b="1" i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87" name="Text Box 85"/>
            <p:cNvSpPr txBox="1">
              <a:spLocks noChangeArrowheads="1"/>
            </p:cNvSpPr>
            <p:nvPr/>
          </p:nvSpPr>
          <p:spPr bwMode="auto">
            <a:xfrm>
              <a:off x="4422" y="1820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 dirty="0" smtClean="0">
                  <a:latin typeface="Times New Roman" pitchFamily="18" charset="0"/>
                </a:rPr>
                <a:t>x</a:t>
              </a:r>
              <a:r>
                <a:rPr kumimoji="1" lang="en-US" altLang="zh-CN" sz="1400" dirty="0" smtClean="0">
                  <a:latin typeface="Tahoma" pitchFamily="34" charset="0"/>
                </a:rPr>
                <a:t>’</a:t>
              </a:r>
              <a:r>
                <a:rPr kumimoji="1" lang="en-US" altLang="zh-CN" sz="800" b="1" i="1" dirty="0">
                  <a:solidFill>
                    <a:prstClr val="black"/>
                  </a:solidFill>
                  <a:latin typeface="Times New Roman" pitchFamily="18" charset="0"/>
                  <a:ea typeface="宋体"/>
                </a:rPr>
                <a:t> F</a:t>
              </a:r>
              <a:endParaRPr kumimoji="1" lang="en-US" altLang="zh-CN" sz="1400" dirty="0">
                <a:latin typeface="Tahoma" pitchFamily="34" charset="0"/>
              </a:endParaRPr>
            </a:p>
          </p:txBody>
        </p:sp>
        <p:sp>
          <p:nvSpPr>
            <p:cNvPr id="88" name="Text Box 86"/>
            <p:cNvSpPr txBox="1">
              <a:spLocks noChangeArrowheads="1"/>
            </p:cNvSpPr>
            <p:nvPr/>
          </p:nvSpPr>
          <p:spPr bwMode="auto">
            <a:xfrm>
              <a:off x="4468" y="2024"/>
              <a:ext cx="2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 dirty="0" smtClean="0">
                  <a:latin typeface="Times New Roman" pitchFamily="18" charset="0"/>
                </a:rPr>
                <a:t>x</a:t>
              </a:r>
              <a:r>
                <a:rPr kumimoji="1" lang="en-US" altLang="zh-CN" sz="1400" dirty="0" smtClean="0">
                  <a:latin typeface="Tahoma" pitchFamily="34" charset="0"/>
                </a:rPr>
                <a:t>’</a:t>
              </a:r>
              <a:r>
                <a:rPr kumimoji="1" lang="en-US" altLang="zh-CN" sz="800" b="1" i="1" dirty="0">
                  <a:solidFill>
                    <a:prstClr val="black"/>
                  </a:solidFill>
                  <a:latin typeface="Times New Roman" pitchFamily="18" charset="0"/>
                  <a:ea typeface="宋体"/>
                </a:rPr>
                <a:t> H</a:t>
              </a:r>
              <a:endParaRPr kumimoji="1" lang="en-US" altLang="zh-CN" sz="1400" dirty="0">
                <a:latin typeface="Tahoma" pitchFamily="34" charset="0"/>
              </a:endParaRPr>
            </a:p>
          </p:txBody>
        </p:sp>
        <p:sp>
          <p:nvSpPr>
            <p:cNvPr id="89" name="Text Box 87"/>
            <p:cNvSpPr txBox="1">
              <a:spLocks noChangeArrowheads="1"/>
            </p:cNvSpPr>
            <p:nvPr/>
          </p:nvSpPr>
          <p:spPr bwMode="auto">
            <a:xfrm>
              <a:off x="4218" y="2183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</a:rPr>
                <a:t>l</a:t>
              </a:r>
              <a:r>
                <a:rPr kumimoji="1" lang="en-US" altLang="zh-CN" sz="800" b="1" i="1">
                  <a:latin typeface="Times New Roman" pitchFamily="18" charset="0"/>
                </a:rPr>
                <a:t>F</a:t>
              </a:r>
              <a:r>
                <a:rPr kumimoji="1" lang="en-US" altLang="zh-CN" sz="1400">
                  <a:latin typeface="Tahoma" pitchFamily="34" charset="0"/>
                </a:rPr>
                <a:t>’</a:t>
              </a:r>
            </a:p>
          </p:txBody>
        </p:sp>
        <p:sp>
          <p:nvSpPr>
            <p:cNvPr id="90" name="Text Box 88"/>
            <p:cNvSpPr txBox="1">
              <a:spLocks noChangeArrowheads="1"/>
            </p:cNvSpPr>
            <p:nvPr/>
          </p:nvSpPr>
          <p:spPr bwMode="auto">
            <a:xfrm>
              <a:off x="4445" y="2341"/>
              <a:ext cx="2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</a:rPr>
                <a:t>l</a:t>
              </a:r>
              <a:r>
                <a:rPr kumimoji="1" lang="en-US" altLang="zh-CN" sz="800" b="1" i="1">
                  <a:latin typeface="Times New Roman" pitchFamily="18" charset="0"/>
                </a:rPr>
                <a:t>H</a:t>
              </a:r>
              <a:r>
                <a:rPr kumimoji="1" lang="en-US" altLang="zh-CN" sz="1400">
                  <a:latin typeface="Tahoma" pitchFamily="34" charset="0"/>
                </a:rPr>
                <a:t>’</a:t>
              </a:r>
            </a:p>
          </p:txBody>
        </p:sp>
        <p:sp>
          <p:nvSpPr>
            <p:cNvPr id="91" name="Line 89"/>
            <p:cNvSpPr>
              <a:spLocks noChangeShapeType="1"/>
            </p:cNvSpPr>
            <p:nvPr/>
          </p:nvSpPr>
          <p:spPr bwMode="auto">
            <a:xfrm>
              <a:off x="3810" y="2523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>
              <a:off x="4785" y="1480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>
              <a:off x="1927" y="1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>
              <a:off x="1406" y="1480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>
              <a:off x="2404" y="1071"/>
              <a:ext cx="11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94"/>
            <p:cNvSpPr>
              <a:spLocks noChangeShapeType="1"/>
            </p:cNvSpPr>
            <p:nvPr/>
          </p:nvSpPr>
          <p:spPr bwMode="auto">
            <a:xfrm>
              <a:off x="2517" y="1071"/>
              <a:ext cx="11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>
              <a:off x="3674" y="1071"/>
              <a:ext cx="136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96"/>
            <p:cNvSpPr>
              <a:spLocks noChangeShapeType="1"/>
            </p:cNvSpPr>
            <p:nvPr/>
          </p:nvSpPr>
          <p:spPr bwMode="auto">
            <a:xfrm>
              <a:off x="2404" y="2183"/>
              <a:ext cx="113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>
              <a:off x="3674" y="2251"/>
              <a:ext cx="1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98"/>
            <p:cNvSpPr>
              <a:spLocks noChangeShapeType="1"/>
            </p:cNvSpPr>
            <p:nvPr/>
          </p:nvSpPr>
          <p:spPr bwMode="auto">
            <a:xfrm>
              <a:off x="4241" y="1480"/>
              <a:ext cx="0" cy="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99"/>
            <p:cNvSpPr>
              <a:spLocks noChangeShapeType="1"/>
            </p:cNvSpPr>
            <p:nvPr/>
          </p:nvSpPr>
          <p:spPr bwMode="auto">
            <a:xfrm>
              <a:off x="4241" y="2047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00"/>
            <p:cNvSpPr>
              <a:spLocks noChangeShapeType="1"/>
            </p:cNvSpPr>
            <p:nvPr/>
          </p:nvSpPr>
          <p:spPr bwMode="auto">
            <a:xfrm>
              <a:off x="4785" y="2047"/>
              <a:ext cx="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01"/>
            <p:cNvSpPr>
              <a:spLocks noChangeShapeType="1"/>
            </p:cNvSpPr>
            <p:nvPr/>
          </p:nvSpPr>
          <p:spPr bwMode="auto">
            <a:xfrm>
              <a:off x="839" y="1956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02"/>
            <p:cNvSpPr>
              <a:spLocks noChangeShapeType="1"/>
            </p:cNvSpPr>
            <p:nvPr/>
          </p:nvSpPr>
          <p:spPr bwMode="auto">
            <a:xfrm>
              <a:off x="1406" y="1956"/>
              <a:ext cx="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03"/>
            <p:cNvSpPr>
              <a:spLocks noChangeShapeType="1"/>
            </p:cNvSpPr>
            <p:nvPr/>
          </p:nvSpPr>
          <p:spPr bwMode="auto">
            <a:xfrm>
              <a:off x="1927" y="1480"/>
              <a:ext cx="454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04"/>
            <p:cNvSpPr>
              <a:spLocks noChangeShapeType="1"/>
            </p:cNvSpPr>
            <p:nvPr/>
          </p:nvSpPr>
          <p:spPr bwMode="auto">
            <a:xfrm>
              <a:off x="2404" y="1797"/>
              <a:ext cx="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05"/>
            <p:cNvSpPr>
              <a:spLocks noChangeShapeType="1"/>
            </p:cNvSpPr>
            <p:nvPr/>
          </p:nvSpPr>
          <p:spPr bwMode="auto">
            <a:xfrm>
              <a:off x="2517" y="1797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06"/>
            <p:cNvSpPr>
              <a:spLocks noChangeShapeType="1"/>
            </p:cNvSpPr>
            <p:nvPr/>
          </p:nvSpPr>
          <p:spPr bwMode="auto">
            <a:xfrm>
              <a:off x="3220" y="1797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07"/>
            <p:cNvSpPr>
              <a:spLocks noChangeShapeType="1"/>
            </p:cNvSpPr>
            <p:nvPr/>
          </p:nvSpPr>
          <p:spPr bwMode="auto">
            <a:xfrm>
              <a:off x="3674" y="179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08"/>
            <p:cNvSpPr>
              <a:spLocks noChangeShapeType="1"/>
            </p:cNvSpPr>
            <p:nvPr/>
          </p:nvSpPr>
          <p:spPr bwMode="auto">
            <a:xfrm flipV="1">
              <a:off x="3810" y="1480"/>
              <a:ext cx="431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auto">
            <a:xfrm>
              <a:off x="3833" y="2205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endParaRPr kumimoji="1" lang="en-US" altLang="zh-CN" sz="1400" b="1">
                <a:latin typeface="Tahoma" pitchFamily="34" charset="0"/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auto">
            <a:xfrm>
              <a:off x="3539" y="1842"/>
              <a:ext cx="11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</p:grpSp>
      <p:sp>
        <p:nvSpPr>
          <p:cNvPr id="115" name="矩形 114"/>
          <p:cNvSpPr/>
          <p:nvPr/>
        </p:nvSpPr>
        <p:spPr>
          <a:xfrm>
            <a:off x="7096459" y="3929113"/>
            <a:ext cx="39679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1888384" y="3791283"/>
            <a:ext cx="39679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8305885" y="2890838"/>
            <a:ext cx="226555" cy="222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1226504" y="2906687"/>
            <a:ext cx="226555" cy="222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6713311" y="2975928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3048528" y="2983865"/>
            <a:ext cx="45719" cy="4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4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5" grpId="0" animBg="1"/>
      <p:bldP spid="116" grpId="0" animBg="1"/>
      <p:bldP spid="2" grpId="0" animBg="1"/>
      <p:bldP spid="117" grpId="0" animBg="1"/>
      <p:bldP spid="118" grpId="0" animBg="1"/>
      <p:bldP spid="1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100" y="332656"/>
            <a:ext cx="4171950" cy="54860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合成光组的垂轴放大率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054100" y="1023938"/>
            <a:ext cx="6604000" cy="914400"/>
            <a:chOff x="816" y="618"/>
            <a:chExt cx="3606" cy="57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816" y="812"/>
              <a:ext cx="225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仍为理想光组，横向放大率为：</a:t>
              </a:r>
            </a:p>
          </p:txBody>
        </p:sp>
        <p:graphicFrame>
          <p:nvGraphicFramePr>
            <p:cNvPr id="7" name="Object 10"/>
            <p:cNvGraphicFramePr>
              <a:graphicFrameLocks noChangeAspect="1"/>
            </p:cNvGraphicFramePr>
            <p:nvPr/>
          </p:nvGraphicFramePr>
          <p:xfrm>
            <a:off x="3606" y="618"/>
            <a:ext cx="81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39" name="Equation" r:id="rId3" imgW="558720" imgH="393480" progId="Equation.3">
                    <p:embed/>
                  </p:oleObj>
                </mc:Choice>
                <mc:Fallback>
                  <p:oleObj name="Equation" r:id="rId3" imgW="5587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618"/>
                          <a:ext cx="816" cy="576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98513" y="2138363"/>
            <a:ext cx="787794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f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等效光组物方焦距 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2400" b="1" i="1" dirty="0" smtClean="0">
                <a:solidFill>
                  <a:srgbClr val="0000FF"/>
                </a:solidFill>
                <a:latin typeface="Times New Roman" pitchFamily="18" charset="0"/>
              </a:rPr>
              <a:t>x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物点到等效光组物方焦点的距离</a:t>
            </a:r>
          </a:p>
        </p:txBody>
      </p: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1295400" y="5000625"/>
            <a:ext cx="3733800" cy="1633538"/>
            <a:chOff x="864" y="3003"/>
            <a:chExt cx="2352" cy="1029"/>
          </a:xfrm>
        </p:grpSpPr>
        <p:graphicFrame>
          <p:nvGraphicFramePr>
            <p:cNvPr id="31" name="Object 3"/>
            <p:cNvGraphicFramePr>
              <a:graphicFrameLocks noChangeAspect="1"/>
            </p:cNvGraphicFramePr>
            <p:nvPr/>
          </p:nvGraphicFramePr>
          <p:xfrm>
            <a:off x="864" y="3003"/>
            <a:ext cx="1824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40" name="Equation" r:id="rId5" imgW="1434960" imgH="393480" progId="Equation.3">
                    <p:embed/>
                  </p:oleObj>
                </mc:Choice>
                <mc:Fallback>
                  <p:oleObj name="Equation" r:id="rId5" imgW="14349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003"/>
                          <a:ext cx="1824" cy="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4"/>
            <p:cNvGraphicFramePr>
              <a:graphicFrameLocks noChangeAspect="1"/>
            </p:cNvGraphicFramePr>
            <p:nvPr/>
          </p:nvGraphicFramePr>
          <p:xfrm>
            <a:off x="960" y="3571"/>
            <a:ext cx="864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41" name="Equation" r:id="rId7" imgW="596880" imgH="393480" progId="Equation.3">
                    <p:embed/>
                  </p:oleObj>
                </mc:Choice>
                <mc:Fallback>
                  <p:oleObj name="Equation" r:id="rId7" imgW="5968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571"/>
                          <a:ext cx="864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5"/>
            <p:cNvGraphicFramePr>
              <a:graphicFrameLocks noChangeAspect="1"/>
            </p:cNvGraphicFramePr>
            <p:nvPr/>
          </p:nvGraphicFramePr>
          <p:xfrm>
            <a:off x="2496" y="3120"/>
            <a:ext cx="362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42" name="Equation" r:id="rId9" imgW="152280" imgH="215640" progId="Equation.3">
                    <p:embed/>
                  </p:oleObj>
                </mc:Choice>
                <mc:Fallback>
                  <p:oleObj name="Equation" r:id="rId9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120"/>
                          <a:ext cx="362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6"/>
            <p:cNvGraphicFramePr>
              <a:graphicFrameLocks noChangeAspect="1"/>
            </p:cNvGraphicFramePr>
            <p:nvPr/>
          </p:nvGraphicFramePr>
          <p:xfrm>
            <a:off x="2835" y="3360"/>
            <a:ext cx="38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43" name="Equation" r:id="rId11" imgW="190440" imgH="152280" progId="Equation.3">
                    <p:embed/>
                  </p:oleObj>
                </mc:Choice>
                <mc:Fallback>
                  <p:oleObj name="Equation" r:id="rId11" imgW="19044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3360"/>
                          <a:ext cx="38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2"/>
          <p:cNvGraphicFramePr>
            <a:graphicFrameLocks noChangeAspect="1"/>
          </p:cNvGraphicFramePr>
          <p:nvPr/>
        </p:nvGraphicFramePr>
        <p:xfrm>
          <a:off x="5497513" y="4437063"/>
          <a:ext cx="3168650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4" name="Equation" r:id="rId13" imgW="1422360" imgH="1193760" progId="Equation.3">
                  <p:embed/>
                </p:oleObj>
              </mc:Choice>
              <mc:Fallback>
                <p:oleObj name="Equation" r:id="rId13" imgW="142236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513" y="4437063"/>
                        <a:ext cx="3168650" cy="23844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7"/>
          <p:cNvGrpSpPr>
            <a:grpSpLocks/>
          </p:cNvGrpSpPr>
          <p:nvPr/>
        </p:nvGrpSpPr>
        <p:grpSpPr bwMode="auto">
          <a:xfrm>
            <a:off x="1907704" y="2599928"/>
            <a:ext cx="4495800" cy="1981200"/>
            <a:chOff x="1728" y="1632"/>
            <a:chExt cx="2832" cy="1248"/>
          </a:xfrm>
        </p:grpSpPr>
        <p:sp>
          <p:nvSpPr>
            <p:cNvPr id="37" name="Line 8"/>
            <p:cNvSpPr>
              <a:spLocks noChangeShapeType="1"/>
            </p:cNvSpPr>
            <p:nvPr/>
          </p:nvSpPr>
          <p:spPr bwMode="auto">
            <a:xfrm>
              <a:off x="1728" y="2167"/>
              <a:ext cx="28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3744" y="1632"/>
              <a:ext cx="0" cy="1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3888" y="1632"/>
              <a:ext cx="0" cy="12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1872" y="189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graphicFrame>
          <p:nvGraphicFramePr>
            <p:cNvPr id="41" name="Object 12"/>
            <p:cNvGraphicFramePr>
              <a:graphicFrameLocks noChangeAspect="1"/>
            </p:cNvGraphicFramePr>
            <p:nvPr/>
          </p:nvGraphicFramePr>
          <p:xfrm>
            <a:off x="1968" y="2078"/>
            <a:ext cx="21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45" name="Equation" r:id="rId15" imgW="75969" imgH="75969" progId="Equation.3">
                    <p:embed/>
                  </p:oleObj>
                </mc:Choice>
                <mc:Fallback>
                  <p:oleObj name="Equation" r:id="rId15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078"/>
                          <a:ext cx="21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3"/>
            <p:cNvGraphicFramePr>
              <a:graphicFrameLocks noChangeAspect="1"/>
            </p:cNvGraphicFramePr>
            <p:nvPr/>
          </p:nvGraphicFramePr>
          <p:xfrm>
            <a:off x="2736" y="2078"/>
            <a:ext cx="21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46" name="Equation" r:id="rId17" imgW="75969" imgH="75969" progId="Equation.3">
                    <p:embed/>
                  </p:oleObj>
                </mc:Choice>
                <mc:Fallback>
                  <p:oleObj name="Equation" r:id="rId17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078"/>
                          <a:ext cx="21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4"/>
            <p:cNvGraphicFramePr>
              <a:graphicFrameLocks noChangeAspect="1"/>
            </p:cNvGraphicFramePr>
            <p:nvPr/>
          </p:nvGraphicFramePr>
          <p:xfrm>
            <a:off x="3216" y="2078"/>
            <a:ext cx="21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47" name="Equation" r:id="rId18" imgW="75969" imgH="75969" progId="Equation.3">
                    <p:embed/>
                  </p:oleObj>
                </mc:Choice>
                <mc:Fallback>
                  <p:oleObj name="Equation" r:id="rId18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078"/>
                          <a:ext cx="21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2592" y="194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3120" y="1944"/>
              <a:ext cx="432" cy="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28" tIns="45714" rIns="91428" bIns="4571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400" b="1" i="1" kern="0" smtClean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kern="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3408" y="1899"/>
              <a:ext cx="384" cy="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28" tIns="45714" rIns="91428" bIns="4571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400" b="1" i="1" kern="0" smtClean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1400" kern="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3888" y="1899"/>
              <a:ext cx="432" cy="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28" tIns="45714" rIns="91428" bIns="4571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400" b="1" i="1" kern="0" smtClean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2400" kern="0" smtClean="0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r>
                <a:rPr kumimoji="1" lang="en-US" altLang="zh-CN" sz="1600" kern="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" name="Line 19"/>
            <p:cNvSpPr>
              <a:spLocks noChangeShapeType="1"/>
            </p:cNvSpPr>
            <p:nvPr/>
          </p:nvSpPr>
          <p:spPr bwMode="auto">
            <a:xfrm>
              <a:off x="3312" y="2167"/>
              <a:ext cx="0" cy="7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" name="Line 20"/>
            <p:cNvSpPr>
              <a:spLocks noChangeShapeType="1"/>
            </p:cNvSpPr>
            <p:nvPr/>
          </p:nvSpPr>
          <p:spPr bwMode="auto">
            <a:xfrm>
              <a:off x="2832" y="2167"/>
              <a:ext cx="0" cy="3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2064" y="2167"/>
              <a:ext cx="0" cy="7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2064" y="2434"/>
              <a:ext cx="7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2832" y="2434"/>
              <a:ext cx="4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 flipV="1">
              <a:off x="2064" y="2702"/>
              <a:ext cx="1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2208" y="2211"/>
              <a:ext cx="480" cy="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28" tIns="45714" rIns="91428" bIns="4571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 smtClean="0">
                  <a:solidFill>
                    <a:srgbClr val="000000"/>
                  </a:solidFill>
                  <a:latin typeface="Times New Roman" pitchFamily="18" charset="0"/>
                </a:rPr>
                <a:t>- </a:t>
              </a:r>
              <a:r>
                <a:rPr kumimoji="1" lang="en-US" altLang="zh-CN" sz="2400" b="1" i="1" kern="0" smtClean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2784" y="2167"/>
              <a:ext cx="576" cy="32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28" tIns="45714" rIns="91428" bIns="4571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800" kern="0" smtClean="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r>
                <a:rPr kumimoji="1" lang="en-US" altLang="zh-CN" sz="2800" i="1" kern="0" smtClean="0">
                  <a:solidFill>
                    <a:srgbClr val="000000"/>
                  </a:solidFill>
                  <a:latin typeface="Times New Roman" pitchFamily="18" charset="0"/>
                </a:rPr>
                <a:t>x </a:t>
              </a:r>
              <a:r>
                <a:rPr kumimoji="1" lang="en-US" altLang="zh-CN" sz="1000" kern="0" smtClean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2352" y="2479"/>
              <a:ext cx="576" cy="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1428" tIns="45714" rIns="91428" bIns="4571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400" i="1" kern="0" smtClean="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r>
                <a:rPr kumimoji="1" lang="en-US" altLang="zh-CN" sz="2400" b="1" i="1" kern="0" smtClean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1200" b="1" kern="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61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346075" y="836638"/>
            <a:ext cx="7034237" cy="7921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、焦点位置公式</a:t>
            </a:r>
            <a:r>
              <a:rPr kumimoji="1"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</a:t>
            </a:r>
            <a:endParaRPr kumimoji="1" lang="zh-CN" altLang="en-US" sz="2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 bwMode="auto">
          <a:xfrm>
            <a:off x="323850" y="2565400"/>
            <a:ext cx="5040238" cy="3965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"/>
              <a:defRPr sz="320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9pPr>
          </a:lstStyle>
          <a:p>
            <a:pPr marL="0" eaLnBrk="1" hangingPunct="1">
              <a:lnSpc>
                <a:spcPct val="90000"/>
              </a:lnSpc>
              <a:spcBef>
                <a:spcPct val="0"/>
              </a:spcBef>
              <a:buClr>
                <a:srgbClr val="008080"/>
              </a:buClr>
              <a:buNone/>
              <a:defRPr/>
            </a:pPr>
            <a:r>
              <a:rPr kumimoji="1" lang="en-US" altLang="zh-CN" sz="22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</a:rPr>
              <a:t>、焦距公式</a:t>
            </a:r>
            <a:r>
              <a:rPr kumimoji="1" lang="en-US" altLang="zh-CN" sz="2200" dirty="0">
                <a:latin typeface="微软雅黑" pitchFamily="34" charset="-122"/>
                <a:ea typeface="微软雅黑" pitchFamily="34" charset="-122"/>
              </a:rPr>
              <a:t>:</a:t>
            </a:r>
            <a:endParaRPr kumimoji="1" lang="zh-CN" altLang="en-US" sz="2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Clr>
                <a:srgbClr val="008080"/>
              </a:buClr>
              <a:buFont typeface="Wingdings" pitchFamily="2" charset="2"/>
              <a:buNone/>
              <a:defRPr/>
            </a:pPr>
            <a:endParaRPr lang="zh-CN" altLang="en-US" kern="0" dirty="0" smtClean="0">
              <a:latin typeface="Arial"/>
              <a:ea typeface="黑体"/>
            </a:endParaRPr>
          </a:p>
          <a:p>
            <a:pPr eaLnBrk="1" hangingPunct="1">
              <a:lnSpc>
                <a:spcPct val="90000"/>
              </a:lnSpc>
              <a:buClr>
                <a:srgbClr val="008080"/>
              </a:buClr>
              <a:buFont typeface="Wingdings" pitchFamily="2" charset="2"/>
              <a:buNone/>
              <a:defRPr/>
            </a:pPr>
            <a:endParaRPr lang="zh-CN" altLang="en-US" kern="0" dirty="0" smtClean="0">
              <a:latin typeface="Arial"/>
              <a:ea typeface="黑体"/>
            </a:endParaRPr>
          </a:p>
          <a:p>
            <a:pPr marL="0" eaLnBrk="1" hangingPunct="1">
              <a:lnSpc>
                <a:spcPct val="90000"/>
              </a:lnSpc>
              <a:spcBef>
                <a:spcPct val="0"/>
              </a:spcBef>
              <a:buClr>
                <a:srgbClr val="008080"/>
              </a:buClr>
              <a:buNone/>
              <a:defRPr/>
            </a:pPr>
            <a:r>
              <a:rPr kumimoji="1" lang="en-US" altLang="zh-CN" sz="22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</a:rPr>
              <a:t>、主点位置公式：</a:t>
            </a:r>
          </a:p>
          <a:p>
            <a:pPr eaLnBrk="1" hangingPunct="1">
              <a:lnSpc>
                <a:spcPct val="90000"/>
              </a:lnSpc>
              <a:buClr>
                <a:srgbClr val="008080"/>
              </a:buClr>
              <a:buFont typeface="Wingdings" pitchFamily="2" charset="2"/>
              <a:buNone/>
              <a:defRPr/>
            </a:pPr>
            <a:endParaRPr lang="zh-CN" altLang="en-US" kern="0" dirty="0" smtClean="0">
              <a:latin typeface="Arial"/>
              <a:ea typeface="黑体"/>
            </a:endParaRPr>
          </a:p>
          <a:p>
            <a:pPr eaLnBrk="1" hangingPunct="1">
              <a:lnSpc>
                <a:spcPct val="90000"/>
              </a:lnSpc>
              <a:buClr>
                <a:srgbClr val="008080"/>
              </a:buClr>
              <a:buFont typeface="Wingdings" pitchFamily="2" charset="2"/>
              <a:buNone/>
              <a:defRPr/>
            </a:pPr>
            <a:endParaRPr lang="zh-CN" altLang="en-US" kern="0" dirty="0" smtClean="0">
              <a:latin typeface="Arial"/>
              <a:ea typeface="黑体"/>
            </a:endParaRPr>
          </a:p>
          <a:p>
            <a:pPr marL="0" eaLnBrk="1" hangingPunct="1">
              <a:lnSpc>
                <a:spcPct val="90000"/>
              </a:lnSpc>
              <a:spcBef>
                <a:spcPct val="0"/>
              </a:spcBef>
              <a:buClr>
                <a:srgbClr val="008080"/>
              </a:buClr>
              <a:buNone/>
              <a:defRPr/>
            </a:pPr>
            <a:r>
              <a:rPr kumimoji="1" lang="en-US" altLang="zh-CN" sz="22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</a:rPr>
              <a:t>、合成光组的垂轴放大率：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27388"/>
              </p:ext>
            </p:extLst>
          </p:nvPr>
        </p:nvGraphicFramePr>
        <p:xfrm>
          <a:off x="4355976" y="2086670"/>
          <a:ext cx="4073525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2" name="Equation" r:id="rId3" imgW="2095500" imgH="838200" progId="Equation.DSMT4">
                  <p:embed/>
                </p:oleObj>
              </mc:Choice>
              <mc:Fallback>
                <p:oleObj name="Equation" r:id="rId3" imgW="20955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086670"/>
                        <a:ext cx="4073525" cy="16303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442400"/>
              </p:ext>
            </p:extLst>
          </p:nvPr>
        </p:nvGraphicFramePr>
        <p:xfrm>
          <a:off x="4356298" y="3761010"/>
          <a:ext cx="4248150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3" name="Equation" r:id="rId5" imgW="2044700" imgH="914400" progId="Equation.DSMT4">
                  <p:embed/>
                </p:oleObj>
              </mc:Choice>
              <mc:Fallback>
                <p:oleObj name="Equation" r:id="rId5" imgW="20447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298" y="3761010"/>
                        <a:ext cx="4248150" cy="19002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699875"/>
              </p:ext>
            </p:extLst>
          </p:nvPr>
        </p:nvGraphicFramePr>
        <p:xfrm>
          <a:off x="4931370" y="5901581"/>
          <a:ext cx="25209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4" name="Equation" r:id="rId7" imgW="1295400" imgH="431800" progId="Equation.DSMT4">
                  <p:embed/>
                </p:oleObj>
              </mc:Choice>
              <mc:Fallback>
                <p:oleObj name="Equation" r:id="rId7" imgW="1295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370" y="5901581"/>
                        <a:ext cx="2520950" cy="8397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822319"/>
              </p:ext>
            </p:extLst>
          </p:nvPr>
        </p:nvGraphicFramePr>
        <p:xfrm>
          <a:off x="4499992" y="332656"/>
          <a:ext cx="187325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5" name="Equation" r:id="rId9" imgW="1054100" imgH="914400" progId="Equation.DSMT4">
                  <p:embed/>
                </p:oleObj>
              </mc:Choice>
              <mc:Fallback>
                <p:oleObj name="Equation" r:id="rId9" imgW="105410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32656"/>
                        <a:ext cx="1873250" cy="1625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8116" y="332656"/>
            <a:ext cx="1645692" cy="548605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总结：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843808" y="526653"/>
            <a:ext cx="1645692" cy="54860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原点：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H′</a:t>
            </a:r>
            <a:r>
              <a:rPr lang="en-US" altLang="zh-CN" sz="160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aseline="-25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843808" y="1269255"/>
            <a:ext cx="1645692" cy="54860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原点：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16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aseline="-25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668698" y="2296590"/>
            <a:ext cx="1645692" cy="54860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原点：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H′</a:t>
            </a:r>
            <a:endParaRPr lang="zh-CN" altLang="en-US" sz="1600" baseline="-25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2668698" y="3060490"/>
            <a:ext cx="1645692" cy="54860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原点：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1600" baseline="-25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2699792" y="3985842"/>
            <a:ext cx="1645692" cy="54860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原点：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160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′</a:t>
            </a:r>
            <a:endParaRPr lang="zh-CN" altLang="en-US" sz="1600" baseline="-25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699792" y="4138242"/>
            <a:ext cx="1645692" cy="54860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原点：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160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′</a:t>
            </a:r>
            <a:endParaRPr lang="zh-CN" altLang="en-US" sz="1600" baseline="-25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555776" y="4843572"/>
            <a:ext cx="1645692" cy="54860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原点：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16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aseline="-25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08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10" grpId="0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331641" y="260648"/>
            <a:ext cx="3672408" cy="595312"/>
          </a:xfrm>
          <a:prstGeom prst="rect">
            <a:avLst/>
          </a:prstGeom>
          <a:noFill/>
        </p:spPr>
        <p:txBody>
          <a:bodyPr lIns="91428" tIns="45714" rIns="91428" bIns="4571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 </a:t>
            </a:r>
            <a:r>
              <a:rPr lang="zh-CN" altLang="en-US" sz="2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节点和节平面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3568" y="1450579"/>
            <a:ext cx="2270637" cy="4000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428" tIns="45714" rIns="91428" bIns="4571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由（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2-14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）式，得</a:t>
            </a:r>
            <a:endParaRPr kumimoji="1"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9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33" y="4437112"/>
            <a:ext cx="5858911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981622"/>
              </p:ext>
            </p:extLst>
          </p:nvPr>
        </p:nvGraphicFramePr>
        <p:xfrm>
          <a:off x="3582687" y="1110800"/>
          <a:ext cx="1800200" cy="1110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04" name="Equation" r:id="rId4" imgW="761760" imgH="469800" progId="Equation.DSMT4">
                  <p:embed/>
                </p:oleObj>
              </mc:Choice>
              <mc:Fallback>
                <p:oleObj name="Equation" r:id="rId4" imgW="7617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2687" y="1110800"/>
                        <a:ext cx="1800200" cy="111012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91581" y="2679940"/>
            <a:ext cx="1080120" cy="400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428" tIns="45714" rIns="91428" bIns="4571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endParaRPr kumimoji="1"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192167"/>
              </p:ext>
            </p:extLst>
          </p:nvPr>
        </p:nvGraphicFramePr>
        <p:xfrm>
          <a:off x="2133849" y="2679940"/>
          <a:ext cx="7794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05" name="Equation" r:id="rId6" imgW="330120" imgH="203040" progId="Equation.DSMT4">
                  <p:embed/>
                </p:oleObj>
              </mc:Choice>
              <mc:Fallback>
                <p:oleObj name="Equation" r:id="rId6" imgW="330120" imgH="203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849" y="2679940"/>
                        <a:ext cx="779462" cy="4810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813049" y="3585888"/>
            <a:ext cx="4191000" cy="650875"/>
            <a:chOff x="1056" y="1414"/>
            <a:chExt cx="2640" cy="410"/>
          </a:xfrm>
        </p:grpSpPr>
        <p:graphicFrame>
          <p:nvGraphicFramePr>
            <p:cNvPr id="17" name="Object 5"/>
            <p:cNvGraphicFramePr>
              <a:graphicFrameLocks noChangeAspect="1"/>
            </p:cNvGraphicFramePr>
            <p:nvPr/>
          </p:nvGraphicFramePr>
          <p:xfrm>
            <a:off x="1888" y="1416"/>
            <a:ext cx="881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06" name="Equation" r:id="rId8" imgW="520560" imgH="241200" progId="Equation.3">
                    <p:embed/>
                  </p:oleObj>
                </mc:Choice>
                <mc:Fallback>
                  <p:oleObj name="Equation" r:id="rId8" imgW="5205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1416"/>
                          <a:ext cx="881" cy="40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6"/>
            <p:cNvGraphicFramePr>
              <a:graphicFrameLocks noChangeAspect="1"/>
            </p:cNvGraphicFramePr>
            <p:nvPr/>
          </p:nvGraphicFramePr>
          <p:xfrm>
            <a:off x="2880" y="1414"/>
            <a:ext cx="816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07" name="公式" r:id="rId10" imgW="444240" imgH="241200" progId="Equation.3">
                    <p:embed/>
                  </p:oleObj>
                </mc:Choice>
                <mc:Fallback>
                  <p:oleObj name="公式" r:id="rId10" imgW="4442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414"/>
                          <a:ext cx="816" cy="41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1056" y="1464"/>
              <a:ext cx="9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得到：</a:t>
              </a:r>
              <a:endPara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260648"/>
            <a:ext cx="3429000" cy="648072"/>
          </a:xfrm>
        </p:spPr>
        <p:txBody>
          <a:bodyPr rtlCol="0">
            <a:normAutofit/>
          </a:bodyPr>
          <a:lstStyle/>
          <a:p>
            <a:pPr marL="342900" indent="-342900" algn="l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008080"/>
              </a:buClr>
              <a:buSzPct val="75000"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2.4.2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光组组合</a:t>
            </a: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827584" y="1118394"/>
            <a:ext cx="25202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1.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正切计算法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99592" y="4772000"/>
            <a:ext cx="757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设一条投射高度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平行于光轴的光线，由图看出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35015"/>
              </p:ext>
            </p:extLst>
          </p:nvPr>
        </p:nvGraphicFramePr>
        <p:xfrm>
          <a:off x="1606030" y="5517232"/>
          <a:ext cx="19081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2" name="Equation" r:id="rId3" imgW="622080" imgH="431640" progId="Equation.DSMT4">
                  <p:embed/>
                </p:oleObj>
              </mc:Choice>
              <mc:Fallback>
                <p:oleObj name="Equation" r:id="rId3" imgW="622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030" y="5517232"/>
                        <a:ext cx="1908175" cy="11176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681273"/>
              </p:ext>
            </p:extLst>
          </p:nvPr>
        </p:nvGraphicFramePr>
        <p:xfrm>
          <a:off x="4227617" y="5517232"/>
          <a:ext cx="19431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3" name="Equation" r:id="rId5" imgW="634680" imgH="431640" progId="Equation.DSMT4">
                  <p:embed/>
                </p:oleObj>
              </mc:Choice>
              <mc:Fallback>
                <p:oleObj name="Equation" r:id="rId5" imgW="634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617" y="5517232"/>
                        <a:ext cx="1943100" cy="11144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902767" y="1800374"/>
            <a:ext cx="7848600" cy="2820987"/>
            <a:chOff x="658" y="795"/>
            <a:chExt cx="4944" cy="1777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8" y="1664"/>
              <a:ext cx="4809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282" y="795"/>
              <a:ext cx="4" cy="176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395" y="795"/>
              <a:ext cx="3" cy="176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409" y="795"/>
              <a:ext cx="3" cy="176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541" y="795"/>
              <a:ext cx="3" cy="17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898" y="980"/>
              <a:ext cx="3" cy="12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037" y="973"/>
              <a:ext cx="3" cy="12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787" y="1010"/>
              <a:ext cx="495" cy="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282" y="1010"/>
              <a:ext cx="113" cy="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395" y="1010"/>
              <a:ext cx="1014" cy="150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09" y="2516"/>
              <a:ext cx="132" cy="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065" y="1664"/>
              <a:ext cx="3" cy="3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065" y="2004"/>
              <a:ext cx="476" cy="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2541" y="1664"/>
              <a:ext cx="376" cy="3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2541" y="1287"/>
              <a:ext cx="1357" cy="122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898" y="1287"/>
              <a:ext cx="139" cy="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3588" y="1568"/>
              <a:ext cx="3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1395" y="1010"/>
              <a:ext cx="1691" cy="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3588" y="1568"/>
              <a:ext cx="449" cy="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4037" y="1568"/>
              <a:ext cx="314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4037" y="1287"/>
              <a:ext cx="1255" cy="37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3086" y="1010"/>
              <a:ext cx="951" cy="27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089" y="934"/>
              <a:ext cx="3" cy="15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5284" y="1661"/>
              <a:ext cx="0" cy="8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3084" y="2432"/>
              <a:ext cx="2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3084" y="2160"/>
              <a:ext cx="9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4037" y="2160"/>
              <a:ext cx="124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930" y="1638"/>
              <a:ext cx="4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  <a:r>
                <a:rPr kumimoji="1" lang="en-US" altLang="zh-CN" sz="1200" b="1" i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1293" y="1638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r>
                <a:rPr kumimoji="1" lang="en-US" altLang="zh-CN" sz="1200" b="1" i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2065" y="1457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  <a:r>
                <a:rPr kumimoji="1" lang="en-US" altLang="zh-CN" sz="1200" b="1" i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3538" y="1661"/>
              <a:ext cx="4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  <a:r>
                <a:rPr kumimoji="1" lang="en-US" altLang="zh-CN" sz="1200" b="1" i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2449" y="1457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r>
                <a:rPr kumimoji="1" lang="en-US" altLang="zh-CN" sz="1200" b="1" i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3946" y="1661"/>
              <a:ext cx="4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r>
                <a:rPr kumimoji="1" lang="en-US" altLang="zh-CN" sz="1200" b="1" i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2971" y="1457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endParaRPr kumimoji="1" lang="en-US" altLang="zh-CN" sz="1200" b="1" i="1">
                <a:latin typeface="Times New Roman" pitchFamily="18" charset="0"/>
              </a:endParaRP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1678" y="1457"/>
              <a:ext cx="4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F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r>
                <a:rPr kumimoji="1" lang="en-US" altLang="zh-CN" sz="1200" b="1" i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1882" y="1457"/>
              <a:ext cx="4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F</a:t>
              </a:r>
              <a:r>
                <a:rPr kumimoji="1" lang="en-US" altLang="zh-CN" sz="1200" b="1" i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2699" y="1457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F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r>
                <a:rPr kumimoji="1" lang="en-US" altLang="zh-CN" sz="1200" b="1" i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3357" y="1661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F</a:t>
              </a:r>
              <a:r>
                <a:rPr kumimoji="1" lang="en-US" altLang="zh-CN" sz="1200" b="1" i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4195" y="1457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F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r>
                <a:rPr kumimoji="1" lang="en-US" altLang="zh-CN" sz="1200" b="1" i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" name="Text Box 46"/>
            <p:cNvSpPr txBox="1">
              <a:spLocks noChangeArrowheads="1"/>
            </p:cNvSpPr>
            <p:nvPr/>
          </p:nvSpPr>
          <p:spPr bwMode="auto">
            <a:xfrm>
              <a:off x="1382" y="1230"/>
              <a:ext cx="4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 dirty="0">
                  <a:latin typeface="Times New Roman" pitchFamily="18" charset="0"/>
                </a:rPr>
                <a:t>h</a:t>
              </a:r>
              <a:r>
                <a:rPr kumimoji="1" lang="en-US" altLang="zh-CN" sz="1200" b="1" i="1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2449" y="2001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-h</a:t>
              </a:r>
              <a:r>
                <a:rPr kumimoji="1" lang="en-US" altLang="zh-CN" sz="1200" b="1" i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4012" y="1343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 dirty="0">
                  <a:latin typeface="Times New Roman" pitchFamily="18" charset="0"/>
                </a:rPr>
                <a:t>h</a:t>
              </a:r>
              <a:r>
                <a:rPr kumimoji="1" lang="en-US" altLang="zh-CN" sz="1200" b="1" i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1474" y="1457"/>
              <a:ext cx="4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u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r>
                <a:rPr kumimoji="1" lang="en-US" altLang="zh-CN" sz="1200" b="1" i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1769" y="1616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u</a:t>
              </a:r>
              <a:r>
                <a:rPr kumimoji="1" lang="en-US" altLang="zh-CN" sz="1200" b="1" i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4" name="Text Box 51"/>
            <p:cNvSpPr txBox="1">
              <a:spLocks noChangeArrowheads="1"/>
            </p:cNvSpPr>
            <p:nvPr/>
          </p:nvSpPr>
          <p:spPr bwMode="auto">
            <a:xfrm>
              <a:off x="3039" y="1638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-u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r>
                <a:rPr kumimoji="1" lang="en-US" altLang="zh-CN" sz="1200" b="1" i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5" name="Text Box 52"/>
            <p:cNvSpPr txBox="1">
              <a:spLocks noChangeArrowheads="1"/>
            </p:cNvSpPr>
            <p:nvPr/>
          </p:nvSpPr>
          <p:spPr bwMode="auto">
            <a:xfrm>
              <a:off x="3470" y="1457"/>
              <a:ext cx="4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-u</a:t>
              </a:r>
              <a:r>
                <a:rPr kumimoji="1" lang="en-US" altLang="zh-CN" sz="1200" b="1" i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6" name="Text Box 53"/>
            <p:cNvSpPr txBox="1">
              <a:spLocks noChangeArrowheads="1"/>
            </p:cNvSpPr>
            <p:nvPr/>
          </p:nvSpPr>
          <p:spPr bwMode="auto">
            <a:xfrm>
              <a:off x="4673" y="1480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u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r>
                <a:rPr kumimoji="1" lang="en-US" altLang="zh-CN" sz="1200" b="1" i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5149" y="1684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F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endParaRPr kumimoji="1" lang="en-US" altLang="zh-CN" sz="1200" b="1" i="1">
                <a:latin typeface="Times New Roman" pitchFamily="18" charset="0"/>
              </a:endParaRPr>
            </a:p>
          </p:txBody>
        </p:sp>
        <p:sp>
          <p:nvSpPr>
            <p:cNvPr id="58" name="Text Box 55"/>
            <p:cNvSpPr txBox="1">
              <a:spLocks noChangeArrowheads="1"/>
            </p:cNvSpPr>
            <p:nvPr/>
          </p:nvSpPr>
          <p:spPr bwMode="auto">
            <a:xfrm>
              <a:off x="3311" y="1933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-l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r>
                <a:rPr kumimoji="1" lang="en-US" altLang="zh-CN" sz="1200" b="1" i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9" name="Text Box 56"/>
            <p:cNvSpPr txBox="1">
              <a:spLocks noChangeArrowheads="1"/>
            </p:cNvSpPr>
            <p:nvPr/>
          </p:nvSpPr>
          <p:spPr bwMode="auto">
            <a:xfrm>
              <a:off x="4377" y="1933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l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r>
                <a:rPr kumimoji="1" lang="en-US" altLang="zh-CN" sz="12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0" name="Text Box 57"/>
            <p:cNvSpPr txBox="1">
              <a:spLocks noChangeArrowheads="1"/>
            </p:cNvSpPr>
            <p:nvPr/>
          </p:nvSpPr>
          <p:spPr bwMode="auto">
            <a:xfrm>
              <a:off x="3969" y="2205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f 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endParaRPr kumimoji="1" lang="en-US" altLang="zh-CN" sz="1200" b="1" i="1">
                <a:latin typeface="Times New Roman" pitchFamily="18" charset="0"/>
              </a:endParaRPr>
            </a:p>
          </p:txBody>
        </p:sp>
        <p:sp>
          <p:nvSpPr>
            <p:cNvPr id="61" name="Oval 58"/>
            <p:cNvSpPr>
              <a:spLocks noChangeArrowheads="1"/>
            </p:cNvSpPr>
            <p:nvPr/>
          </p:nvSpPr>
          <p:spPr bwMode="auto">
            <a:xfrm>
              <a:off x="1814" y="1638"/>
              <a:ext cx="45" cy="46"/>
            </a:xfrm>
            <a:prstGeom prst="ellipse">
              <a:avLst/>
            </a:prstGeom>
            <a:solidFill>
              <a:schemeClr val="accent1"/>
            </a:solidFill>
            <a:ln w="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Oval 59"/>
            <p:cNvSpPr>
              <a:spLocks noChangeArrowheads="1"/>
            </p:cNvSpPr>
            <p:nvPr/>
          </p:nvSpPr>
          <p:spPr bwMode="auto">
            <a:xfrm>
              <a:off x="2041" y="1638"/>
              <a:ext cx="45" cy="46"/>
            </a:xfrm>
            <a:prstGeom prst="ellipse">
              <a:avLst/>
            </a:prstGeom>
            <a:solidFill>
              <a:schemeClr val="accent1"/>
            </a:solidFill>
            <a:ln w="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Oval 60"/>
            <p:cNvSpPr>
              <a:spLocks noChangeArrowheads="1"/>
            </p:cNvSpPr>
            <p:nvPr/>
          </p:nvSpPr>
          <p:spPr bwMode="auto">
            <a:xfrm>
              <a:off x="2880" y="1638"/>
              <a:ext cx="45" cy="46"/>
            </a:xfrm>
            <a:prstGeom prst="ellipse">
              <a:avLst/>
            </a:prstGeom>
            <a:solidFill>
              <a:schemeClr val="accent1"/>
            </a:solidFill>
            <a:ln w="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Oval 61"/>
            <p:cNvSpPr>
              <a:spLocks noChangeArrowheads="1"/>
            </p:cNvSpPr>
            <p:nvPr/>
          </p:nvSpPr>
          <p:spPr bwMode="auto">
            <a:xfrm>
              <a:off x="3560" y="1638"/>
              <a:ext cx="45" cy="46"/>
            </a:xfrm>
            <a:prstGeom prst="ellipse">
              <a:avLst/>
            </a:prstGeom>
            <a:solidFill>
              <a:schemeClr val="accent1"/>
            </a:solidFill>
            <a:ln w="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Oval 62"/>
            <p:cNvSpPr>
              <a:spLocks noChangeArrowheads="1"/>
            </p:cNvSpPr>
            <p:nvPr/>
          </p:nvSpPr>
          <p:spPr bwMode="auto">
            <a:xfrm>
              <a:off x="4332" y="1638"/>
              <a:ext cx="45" cy="46"/>
            </a:xfrm>
            <a:prstGeom prst="ellipse">
              <a:avLst/>
            </a:prstGeom>
            <a:solidFill>
              <a:schemeClr val="accent1"/>
            </a:solidFill>
            <a:ln w="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56365"/>
              </p:ext>
            </p:extLst>
          </p:nvPr>
        </p:nvGraphicFramePr>
        <p:xfrm>
          <a:off x="6664599" y="5733256"/>
          <a:ext cx="1727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4" name="Equation" r:id="rId7" imgW="710891" imgH="215806" progId="Equation.DSMT4">
                  <p:embed/>
                </p:oleObj>
              </mc:Choice>
              <mc:Fallback>
                <p:oleObj name="Equation" r:id="rId7" imgW="710891" imgH="21580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599" y="5733256"/>
                        <a:ext cx="1727200" cy="5238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808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96963" y="893763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对于一般情况，由</a:t>
            </a:r>
            <a:r>
              <a:rPr kumimoji="1" lang="en-US" altLang="zh-CN" sz="2400" i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K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个光组组合时，有：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884363" y="1503363"/>
            <a:ext cx="5986462" cy="1017587"/>
            <a:chOff x="1264" y="672"/>
            <a:chExt cx="3771" cy="641"/>
          </a:xfrm>
        </p:grpSpPr>
        <p:graphicFrame>
          <p:nvGraphicFramePr>
            <p:cNvPr id="6" name="Object 9"/>
            <p:cNvGraphicFramePr>
              <a:graphicFrameLocks noChangeAspect="1"/>
            </p:cNvGraphicFramePr>
            <p:nvPr/>
          </p:nvGraphicFramePr>
          <p:xfrm>
            <a:off x="1264" y="672"/>
            <a:ext cx="1082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6" name="Equation" r:id="rId3" imgW="634680" imgH="431640" progId="Equation.DSMT4">
                    <p:embed/>
                  </p:oleObj>
                </mc:Choice>
                <mc:Fallback>
                  <p:oleObj name="Equation" r:id="rId3" imgW="6346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4" y="672"/>
                          <a:ext cx="1082" cy="620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0"/>
            <p:cNvGraphicFramePr>
              <a:graphicFrameLocks noChangeAspect="1"/>
            </p:cNvGraphicFramePr>
            <p:nvPr/>
          </p:nvGraphicFramePr>
          <p:xfrm>
            <a:off x="2751" y="673"/>
            <a:ext cx="1138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7" name="Equation" r:id="rId5" imgW="647640" imgH="431640" progId="Equation.DSMT4">
                    <p:embed/>
                  </p:oleObj>
                </mc:Choice>
                <mc:Fallback>
                  <p:oleObj name="Equation" r:id="rId5" imgW="64764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1" y="673"/>
                          <a:ext cx="1138" cy="640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174" y="799"/>
              <a:ext cx="8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2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已知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957263" y="3649663"/>
            <a:ext cx="7848600" cy="803275"/>
            <a:chOff x="680" y="2024"/>
            <a:chExt cx="4944" cy="506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80" y="2098"/>
              <a:ext cx="264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对于第一个光组，将高斯公式</a:t>
              </a:r>
            </a:p>
          </p:txBody>
        </p:sp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3368" y="2024"/>
            <a:ext cx="1104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8" name="Equation" r:id="rId7" imgW="685800" imgH="419040" progId="Equation.DSMT4">
                    <p:embed/>
                  </p:oleObj>
                </mc:Choice>
                <mc:Fallback>
                  <p:oleObj name="Equation" r:id="rId7" imgW="68580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8" y="2024"/>
                          <a:ext cx="1104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424" y="2098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两边同乘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h</a:t>
              </a:r>
              <a:r>
                <a:rPr kumimoji="1" lang="en-US" altLang="zh-CN" sz="16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425575" y="4694238"/>
            <a:ext cx="3676650" cy="803275"/>
            <a:chOff x="975" y="2682"/>
            <a:chExt cx="2315" cy="506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975" y="2795"/>
              <a:ext cx="5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有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</a:p>
          </p:txBody>
        </p:sp>
        <p:graphicFrame>
          <p:nvGraphicFramePr>
            <p:cNvPr id="15" name="Object 7"/>
            <p:cNvGraphicFramePr>
              <a:graphicFrameLocks noChangeAspect="1"/>
            </p:cNvGraphicFramePr>
            <p:nvPr/>
          </p:nvGraphicFramePr>
          <p:xfrm>
            <a:off x="1565" y="2682"/>
            <a:ext cx="1725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9" name="Equation" r:id="rId9" imgW="787320" imgH="419040" progId="Equation.DSMT4">
                    <p:embed/>
                  </p:oleObj>
                </mc:Choice>
                <mc:Fallback>
                  <p:oleObj name="Equation" r:id="rId9" imgW="78732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682"/>
                          <a:ext cx="1725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885825" y="5665788"/>
            <a:ext cx="4452938" cy="836612"/>
            <a:chOff x="635" y="3294"/>
            <a:chExt cx="2805" cy="527"/>
          </a:xfrm>
        </p:grpSpPr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35" y="3385"/>
              <a:ext cx="7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另有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</a:p>
          </p:txBody>
        </p:sp>
        <p:graphicFrame>
          <p:nvGraphicFramePr>
            <p:cNvPr id="18" name="Object 5"/>
            <p:cNvGraphicFramePr>
              <a:graphicFrameLocks noChangeAspect="1"/>
            </p:cNvGraphicFramePr>
            <p:nvPr/>
          </p:nvGraphicFramePr>
          <p:xfrm>
            <a:off x="1179" y="3294"/>
            <a:ext cx="1168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0" name="Equation" r:id="rId11" imgW="609480" imgH="431640" progId="Equation.3">
                    <p:embed/>
                  </p:oleObj>
                </mc:Choice>
                <mc:Fallback>
                  <p:oleObj name="Equation" r:id="rId11" imgW="6094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3294"/>
                          <a:ext cx="1168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6"/>
            <p:cNvGraphicFramePr>
              <a:graphicFrameLocks noChangeAspect="1"/>
            </p:cNvGraphicFramePr>
            <p:nvPr/>
          </p:nvGraphicFramePr>
          <p:xfrm>
            <a:off x="2370" y="3294"/>
            <a:ext cx="1070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1" name="Equation" r:id="rId13" imgW="558720" imgH="431640" progId="Equation.DSMT4">
                    <p:embed/>
                  </p:oleObj>
                </mc:Choice>
                <mc:Fallback>
                  <p:oleObj name="Equation" r:id="rId13" imgW="5587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0" y="3294"/>
                          <a:ext cx="1070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8335963" y="53895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5211763" y="5008563"/>
            <a:ext cx="3014662" cy="1447800"/>
            <a:chOff x="3360" y="2880"/>
            <a:chExt cx="1899" cy="912"/>
          </a:xfrm>
        </p:grpSpPr>
        <p:graphicFrame>
          <p:nvGraphicFramePr>
            <p:cNvPr id="22" name="Object 3"/>
            <p:cNvGraphicFramePr>
              <a:graphicFrameLocks noChangeAspect="1"/>
            </p:cNvGraphicFramePr>
            <p:nvPr/>
          </p:nvGraphicFramePr>
          <p:xfrm>
            <a:off x="3862" y="3024"/>
            <a:ext cx="1397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2" name="Equation" r:id="rId15" imgW="1002960" imgH="431640" progId="Equation.DSMT4">
                    <p:embed/>
                  </p:oleObj>
                </mc:Choice>
                <mc:Fallback>
                  <p:oleObj name="Equation" r:id="rId15" imgW="10029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" y="3024"/>
                          <a:ext cx="1397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3360" y="2880"/>
              <a:ext cx="528" cy="912"/>
              <a:chOff x="3360" y="2880"/>
              <a:chExt cx="528" cy="912"/>
            </a:xfrm>
          </p:grpSpPr>
          <p:sp>
            <p:nvSpPr>
              <p:cNvPr id="24" name="AutoShape 22"/>
              <p:cNvSpPr>
                <a:spLocks/>
              </p:cNvSpPr>
              <p:nvPr/>
            </p:nvSpPr>
            <p:spPr bwMode="auto">
              <a:xfrm>
                <a:off x="3360" y="2880"/>
                <a:ext cx="96" cy="912"/>
              </a:xfrm>
              <a:prstGeom prst="rightBrace">
                <a:avLst>
                  <a:gd name="adj1" fmla="val 79167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aphicFrame>
            <p:nvGraphicFramePr>
              <p:cNvPr id="25" name="Object 4"/>
              <p:cNvGraphicFramePr>
                <a:graphicFrameLocks noChangeAspect="1"/>
              </p:cNvGraphicFramePr>
              <p:nvPr/>
            </p:nvGraphicFramePr>
            <p:xfrm>
              <a:off x="3507" y="3168"/>
              <a:ext cx="38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43" name="Equation" r:id="rId17" imgW="190440" imgH="152280" progId="Equation.3">
                      <p:embed/>
                    </p:oleObj>
                  </mc:Choice>
                  <mc:Fallback>
                    <p:oleObj name="Equation" r:id="rId17" imgW="19044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7" y="3168"/>
                            <a:ext cx="381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787525" y="2928938"/>
            <a:ext cx="4343400" cy="487362"/>
            <a:chOff x="1248" y="1824"/>
            <a:chExt cx="2736" cy="307"/>
          </a:xfrm>
        </p:grpSpPr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352" y="1824"/>
              <a:ext cx="5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求出</a:t>
              </a:r>
            </a:p>
          </p:txBody>
        </p:sp>
        <p:graphicFrame>
          <p:nvGraphicFramePr>
            <p:cNvPr id="28" name="Object 2"/>
            <p:cNvGraphicFramePr>
              <a:graphicFrameLocks noChangeAspect="1"/>
            </p:cNvGraphicFramePr>
            <p:nvPr/>
          </p:nvGraphicFramePr>
          <p:xfrm>
            <a:off x="2860" y="1852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4" name="Equation" r:id="rId19" imgW="291960" imgH="228600" progId="Equation.3">
                    <p:embed/>
                  </p:oleObj>
                </mc:Choice>
                <mc:Fallback>
                  <p:oleObj name="Equation" r:id="rId19" imgW="291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" y="1852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264" y="182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h 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k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248" y="1824"/>
              <a:ext cx="100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关键问题：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139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394200" y="5530850"/>
            <a:ext cx="2011363" cy="1173163"/>
            <a:chOff x="2768" y="3080"/>
            <a:chExt cx="1266" cy="739"/>
          </a:xfrm>
        </p:grpSpPr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2768" y="3475"/>
            <a:ext cx="1247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50" name="Equation" r:id="rId3" imgW="698400" imgH="228600" progId="Equation.DSMT4">
                    <p:embed/>
                  </p:oleObj>
                </mc:Choice>
                <mc:Fallback>
                  <p:oleObj name="Equation" r:id="rId3" imgW="698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8" y="3475"/>
                          <a:ext cx="1247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2792" y="3080"/>
            <a:ext cx="124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51" name="Equation" r:id="rId5" imgW="660240" imgH="228600" progId="Equation.DSMT4">
                    <p:embed/>
                  </p:oleObj>
                </mc:Choice>
                <mc:Fallback>
                  <p:oleObj name="Equation" r:id="rId5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2" y="3080"/>
                          <a:ext cx="1242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192157" y="1665945"/>
            <a:ext cx="6831111" cy="523875"/>
            <a:chOff x="952" y="618"/>
            <a:chExt cx="3265" cy="329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952" y="618"/>
              <a:ext cx="56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得：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833" y="640"/>
              <a:ext cx="38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(2)</a:t>
              </a:r>
            </a:p>
          </p:txBody>
        </p:sp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1477" y="618"/>
            <a:ext cx="2193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52" name="Equation" r:id="rId7" imgW="1523880" imgH="228600" progId="Equation.DSMT4">
                    <p:embed/>
                  </p:oleObj>
                </mc:Choice>
                <mc:Fallback>
                  <p:oleObj name="Equation" r:id="rId7" imgW="1523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7" y="618"/>
                          <a:ext cx="2193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187450" y="1009650"/>
            <a:ext cx="6084888" cy="517525"/>
            <a:chOff x="748" y="232"/>
            <a:chExt cx="3833" cy="325"/>
          </a:xfrm>
        </p:grpSpPr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748" y="232"/>
              <a:ext cx="290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再由过渡公式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242" y="255"/>
              <a:ext cx="95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两边同乘</a:t>
              </a:r>
            </a:p>
          </p:txBody>
        </p:sp>
        <p:graphicFrame>
          <p:nvGraphicFramePr>
            <p:cNvPr id="14" name="Object 3"/>
            <p:cNvGraphicFramePr>
              <a:graphicFrameLocks noChangeAspect="1"/>
            </p:cNvGraphicFramePr>
            <p:nvPr/>
          </p:nvGraphicFramePr>
          <p:xfrm>
            <a:off x="4195" y="255"/>
            <a:ext cx="38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53" name="Equation" r:id="rId9" imgW="279360" imgH="215640" progId="Equation.3">
                    <p:embed/>
                  </p:oleObj>
                </mc:Choice>
                <mc:Fallback>
                  <p:oleObj name="Equation" r:id="rId9" imgW="2793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255"/>
                          <a:ext cx="38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4"/>
            <p:cNvGraphicFramePr>
              <a:graphicFrameLocks noChangeAspect="1"/>
            </p:cNvGraphicFramePr>
            <p:nvPr/>
          </p:nvGraphicFramePr>
          <p:xfrm>
            <a:off x="2086" y="255"/>
            <a:ext cx="1134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54" name="Equation" r:id="rId11" imgW="660240" imgH="228600" progId="Equation.DSMT4">
                    <p:embed/>
                  </p:oleObj>
                </mc:Choice>
                <mc:Fallback>
                  <p:oleObj name="Equation" r:id="rId11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6" y="255"/>
                          <a:ext cx="1134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98600" y="5764213"/>
          <a:ext cx="19208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5" name="Equation" r:id="rId13" imgW="723600" imgH="228600" progId="Equation.DSMT4">
                  <p:embed/>
                </p:oleObj>
              </mc:Choice>
              <mc:Fallback>
                <p:oleObj name="Equation" r:id="rId13" imgW="72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5764213"/>
                        <a:ext cx="19208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914400" y="2241550"/>
            <a:ext cx="7920038" cy="3094038"/>
            <a:chOff x="612" y="880"/>
            <a:chExt cx="4990" cy="1949"/>
          </a:xfrm>
        </p:grpSpPr>
        <p:sp>
          <p:nvSpPr>
            <p:cNvPr id="18" name="AutoShape 16"/>
            <p:cNvSpPr>
              <a:spLocks noChangeAspect="1" noChangeArrowheads="1" noTextEdit="1"/>
            </p:cNvSpPr>
            <p:nvPr/>
          </p:nvSpPr>
          <p:spPr bwMode="auto">
            <a:xfrm>
              <a:off x="612" y="880"/>
              <a:ext cx="4944" cy="1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658" y="1845"/>
              <a:ext cx="4809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282" y="976"/>
              <a:ext cx="4" cy="176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395" y="976"/>
              <a:ext cx="3" cy="176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409" y="976"/>
              <a:ext cx="3" cy="176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541" y="976"/>
              <a:ext cx="3" cy="17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898" y="1161"/>
              <a:ext cx="3" cy="12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037" y="1154"/>
              <a:ext cx="3" cy="12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787" y="1191"/>
              <a:ext cx="495" cy="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282" y="1191"/>
              <a:ext cx="113" cy="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1395" y="1191"/>
              <a:ext cx="1014" cy="150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409" y="2697"/>
              <a:ext cx="132" cy="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065" y="1845"/>
              <a:ext cx="3" cy="3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2065" y="2185"/>
              <a:ext cx="476" cy="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V="1">
              <a:off x="2541" y="1845"/>
              <a:ext cx="376" cy="3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V="1">
              <a:off x="2541" y="1468"/>
              <a:ext cx="1357" cy="122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898" y="1468"/>
              <a:ext cx="139" cy="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V="1">
              <a:off x="3588" y="1749"/>
              <a:ext cx="3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1395" y="1191"/>
              <a:ext cx="1691" cy="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588" y="1749"/>
              <a:ext cx="449" cy="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4037" y="1749"/>
              <a:ext cx="314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4037" y="1468"/>
              <a:ext cx="1255" cy="37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3086" y="1191"/>
              <a:ext cx="951" cy="27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3089" y="1115"/>
              <a:ext cx="3" cy="15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5284" y="1842"/>
              <a:ext cx="0" cy="8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3084" y="2613"/>
              <a:ext cx="2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3084" y="2341"/>
              <a:ext cx="9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4037" y="2341"/>
              <a:ext cx="124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929" y="1819"/>
              <a:ext cx="4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  <a:r>
                <a:rPr kumimoji="1" lang="en-US" altLang="zh-CN" sz="1200" b="1" i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1292" y="1819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r>
                <a:rPr kumimoji="1" lang="en-US" altLang="zh-CN" sz="1200" b="1" i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2064" y="1638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  <a:r>
                <a:rPr kumimoji="1" lang="en-US" altLang="zh-CN" sz="1200" b="1" i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3538" y="1842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  <a:r>
                <a:rPr kumimoji="1" lang="en-US" altLang="zh-CN" sz="1200" b="1" i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2450" y="1638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r>
                <a:rPr kumimoji="1" lang="en-US" altLang="zh-CN" sz="1200" b="1" i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3946" y="1842"/>
              <a:ext cx="4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r>
                <a:rPr kumimoji="1" lang="en-US" altLang="zh-CN" sz="1200" b="1" i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2971" y="1638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endParaRPr kumimoji="1" lang="en-US" altLang="zh-CN" sz="1200" b="1" i="1">
                <a:latin typeface="Times New Roman" pitchFamily="18" charset="0"/>
              </a:endParaRPr>
            </a:p>
          </p:txBody>
        </p:sp>
        <p:sp>
          <p:nvSpPr>
            <p:cNvPr id="53" name="Text Box 51"/>
            <p:cNvSpPr txBox="1">
              <a:spLocks noChangeArrowheads="1"/>
            </p:cNvSpPr>
            <p:nvPr/>
          </p:nvSpPr>
          <p:spPr bwMode="auto">
            <a:xfrm>
              <a:off x="1677" y="1638"/>
              <a:ext cx="4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F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r>
                <a:rPr kumimoji="1" lang="en-US" altLang="zh-CN" sz="1200" b="1" i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1882" y="1638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F</a:t>
              </a:r>
              <a:r>
                <a:rPr kumimoji="1" lang="en-US" altLang="zh-CN" sz="1200" b="1" i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2699" y="1638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F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r>
                <a:rPr kumimoji="1" lang="en-US" altLang="zh-CN" sz="1200" b="1" i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6" name="Text Box 54"/>
            <p:cNvSpPr txBox="1">
              <a:spLocks noChangeArrowheads="1"/>
            </p:cNvSpPr>
            <p:nvPr/>
          </p:nvSpPr>
          <p:spPr bwMode="auto">
            <a:xfrm>
              <a:off x="3356" y="1842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F</a:t>
              </a:r>
              <a:r>
                <a:rPr kumimoji="1" lang="en-US" altLang="zh-CN" sz="1200" b="1" i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7" name="Text Box 55"/>
            <p:cNvSpPr txBox="1">
              <a:spLocks noChangeArrowheads="1"/>
            </p:cNvSpPr>
            <p:nvPr/>
          </p:nvSpPr>
          <p:spPr bwMode="auto">
            <a:xfrm>
              <a:off x="4195" y="1638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F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r>
                <a:rPr kumimoji="1" lang="en-US" altLang="zh-CN" sz="1200" b="1" i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8" name="Text Box 56"/>
            <p:cNvSpPr txBox="1">
              <a:spLocks noChangeArrowheads="1"/>
            </p:cNvSpPr>
            <p:nvPr/>
          </p:nvSpPr>
          <p:spPr bwMode="auto">
            <a:xfrm>
              <a:off x="1269" y="1411"/>
              <a:ext cx="4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  <a:r>
                <a:rPr kumimoji="1" lang="en-US" altLang="zh-CN" sz="1200" b="1" i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9" name="Text Box 57"/>
            <p:cNvSpPr txBox="1">
              <a:spLocks noChangeArrowheads="1"/>
            </p:cNvSpPr>
            <p:nvPr/>
          </p:nvSpPr>
          <p:spPr bwMode="auto">
            <a:xfrm>
              <a:off x="2450" y="2182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-h</a:t>
              </a:r>
              <a:r>
                <a:rPr kumimoji="1" lang="en-US" altLang="zh-CN" sz="1200" b="1" i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0" name="Text Box 58"/>
            <p:cNvSpPr txBox="1">
              <a:spLocks noChangeArrowheads="1"/>
            </p:cNvSpPr>
            <p:nvPr/>
          </p:nvSpPr>
          <p:spPr bwMode="auto">
            <a:xfrm>
              <a:off x="3900" y="1524"/>
              <a:ext cx="4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  <a:r>
                <a:rPr kumimoji="1" lang="en-US" altLang="zh-CN" sz="1200" b="1" i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1473" y="1638"/>
              <a:ext cx="4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u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r>
                <a:rPr kumimoji="1" lang="en-US" altLang="zh-CN" sz="1200" b="1" i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" name="Text Box 60"/>
            <p:cNvSpPr txBox="1">
              <a:spLocks noChangeArrowheads="1"/>
            </p:cNvSpPr>
            <p:nvPr/>
          </p:nvSpPr>
          <p:spPr bwMode="auto">
            <a:xfrm>
              <a:off x="1769" y="1797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u</a:t>
              </a:r>
              <a:r>
                <a:rPr kumimoji="1" lang="en-US" altLang="zh-CN" sz="1200" b="1" i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039" y="1819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-u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r>
                <a:rPr kumimoji="1" lang="en-US" altLang="zh-CN" sz="1200" b="1" i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4" name="Text Box 62"/>
            <p:cNvSpPr txBox="1">
              <a:spLocks noChangeArrowheads="1"/>
            </p:cNvSpPr>
            <p:nvPr/>
          </p:nvSpPr>
          <p:spPr bwMode="auto">
            <a:xfrm>
              <a:off x="3470" y="1638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-u</a:t>
              </a:r>
              <a:r>
                <a:rPr kumimoji="1" lang="en-US" altLang="zh-CN" sz="1200" b="1" i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5" name="Text Box 63"/>
            <p:cNvSpPr txBox="1">
              <a:spLocks noChangeArrowheads="1"/>
            </p:cNvSpPr>
            <p:nvPr/>
          </p:nvSpPr>
          <p:spPr bwMode="auto">
            <a:xfrm>
              <a:off x="4673" y="1661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u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r>
                <a:rPr kumimoji="1" lang="en-US" altLang="zh-CN" sz="1200" b="1" i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6" name="Text Box 64"/>
            <p:cNvSpPr txBox="1">
              <a:spLocks noChangeArrowheads="1"/>
            </p:cNvSpPr>
            <p:nvPr/>
          </p:nvSpPr>
          <p:spPr bwMode="auto">
            <a:xfrm>
              <a:off x="5149" y="1865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F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endParaRPr kumimoji="1" lang="en-US" altLang="zh-CN" sz="1200" b="1" i="1">
                <a:latin typeface="Times New Roman" pitchFamily="18" charset="0"/>
              </a:endParaRPr>
            </a:p>
          </p:txBody>
        </p:sp>
        <p:sp>
          <p:nvSpPr>
            <p:cNvPr id="67" name="Text Box 65"/>
            <p:cNvSpPr txBox="1">
              <a:spLocks noChangeArrowheads="1"/>
            </p:cNvSpPr>
            <p:nvPr/>
          </p:nvSpPr>
          <p:spPr bwMode="auto">
            <a:xfrm>
              <a:off x="3311" y="2114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-l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r>
                <a:rPr kumimoji="1" lang="en-US" altLang="zh-CN" sz="1200" b="1" i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4377" y="2114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l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r>
                <a:rPr kumimoji="1" lang="en-US" altLang="zh-CN" sz="12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9" name="Text Box 67"/>
            <p:cNvSpPr txBox="1">
              <a:spLocks noChangeArrowheads="1"/>
            </p:cNvSpPr>
            <p:nvPr/>
          </p:nvSpPr>
          <p:spPr bwMode="auto">
            <a:xfrm>
              <a:off x="3968" y="2386"/>
              <a:ext cx="4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f </a:t>
              </a:r>
              <a:r>
                <a:rPr kumimoji="1" lang="en-US" altLang="zh-CN">
                  <a:latin typeface="Tahoma" pitchFamily="34" charset="0"/>
                </a:rPr>
                <a:t>’</a:t>
              </a:r>
              <a:endParaRPr kumimoji="1" lang="en-US" altLang="zh-CN" sz="1200" b="1" i="1">
                <a:latin typeface="Times New Roman" pitchFamily="18" charset="0"/>
              </a:endParaRPr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auto">
            <a:xfrm>
              <a:off x="1814" y="1819"/>
              <a:ext cx="45" cy="46"/>
            </a:xfrm>
            <a:prstGeom prst="ellipse">
              <a:avLst/>
            </a:prstGeom>
            <a:solidFill>
              <a:schemeClr val="accent1"/>
            </a:solidFill>
            <a:ln w="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auto">
            <a:xfrm>
              <a:off x="2041" y="1819"/>
              <a:ext cx="45" cy="46"/>
            </a:xfrm>
            <a:prstGeom prst="ellipse">
              <a:avLst/>
            </a:prstGeom>
            <a:solidFill>
              <a:schemeClr val="accent1"/>
            </a:solidFill>
            <a:ln w="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auto">
            <a:xfrm>
              <a:off x="2880" y="1819"/>
              <a:ext cx="45" cy="46"/>
            </a:xfrm>
            <a:prstGeom prst="ellipse">
              <a:avLst/>
            </a:prstGeom>
            <a:solidFill>
              <a:schemeClr val="accent1"/>
            </a:solidFill>
            <a:ln w="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auto">
            <a:xfrm>
              <a:off x="3560" y="1819"/>
              <a:ext cx="45" cy="46"/>
            </a:xfrm>
            <a:prstGeom prst="ellipse">
              <a:avLst/>
            </a:prstGeom>
            <a:solidFill>
              <a:schemeClr val="accent1"/>
            </a:solidFill>
            <a:ln w="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auto">
            <a:xfrm>
              <a:off x="4332" y="1819"/>
              <a:ext cx="45" cy="46"/>
            </a:xfrm>
            <a:prstGeom prst="ellipse">
              <a:avLst/>
            </a:prstGeom>
            <a:solidFill>
              <a:schemeClr val="accent1"/>
            </a:solidFill>
            <a:ln w="0">
              <a:solidFill>
                <a:srgbClr val="000000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817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03350" y="165735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将（</a:t>
            </a:r>
            <a:r>
              <a:rPr kumimoji="1"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）和（</a:t>
            </a:r>
            <a:r>
              <a:rPr kumimoji="1"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）写成一般形式：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7338" y="5415310"/>
            <a:ext cx="8856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若要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求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f 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l </a:t>
            </a:r>
            <a:r>
              <a:rPr kumimoji="1" lang="en-US" altLang="zh-CN" sz="1400" b="1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可将组合光组倒转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180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度，再按照上述方法计算。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403350" y="1035050"/>
            <a:ext cx="6623050" cy="501650"/>
            <a:chOff x="884" y="317"/>
            <a:chExt cx="4172" cy="315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884" y="323"/>
              <a:ext cx="187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所以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(2)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式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可以写成：</a:t>
              </a: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736" y="317"/>
              <a:ext cx="2320" cy="315"/>
              <a:chOff x="2736" y="317"/>
              <a:chExt cx="2320" cy="315"/>
            </a:xfrm>
          </p:grpSpPr>
          <p:graphicFrame>
            <p:nvGraphicFramePr>
              <p:cNvPr id="9" name="Object 6"/>
              <p:cNvGraphicFramePr>
                <a:graphicFrameLocks noChangeAspect="1"/>
              </p:cNvGraphicFramePr>
              <p:nvPr/>
            </p:nvGraphicFramePr>
            <p:xfrm>
              <a:off x="2736" y="317"/>
              <a:ext cx="163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651" name="Equation" r:id="rId3" imgW="939600" imgH="215640" progId="Equation.3">
                      <p:embed/>
                    </p:oleObj>
                  </mc:Choice>
                  <mc:Fallback>
                    <p:oleObj name="Equation" r:id="rId3" imgW="93960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317"/>
                            <a:ext cx="163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4672" y="323"/>
                <a:ext cx="38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(3)</a:t>
                </a:r>
              </a:p>
            </p:txBody>
          </p:sp>
        </p:grpSp>
      </p:grp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827213" y="6032500"/>
            <a:ext cx="480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上述计算方法就称为</a:t>
            </a:r>
            <a:r>
              <a:rPr kumimoji="1" lang="zh-CN" altLang="en-US" sz="2400" i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正切计算法</a:t>
            </a:r>
            <a:r>
              <a:rPr kumimoji="1" lang="zh-CN" alt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30238" y="4869160"/>
            <a:ext cx="3509714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则可迭代求出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f </a:t>
            </a:r>
            <a:r>
              <a:rPr kumimoji="1" lang="en-US" altLang="zh-CN" sz="2400" dirty="0">
                <a:solidFill>
                  <a:srgbClr val="FF0000"/>
                </a:solidFill>
                <a:latin typeface="Tahoma" pitchFamily="34" charset="0"/>
              </a:rPr>
              <a:t>’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kumimoji="1" lang="en-US" altLang="zh-CN" sz="2400" dirty="0" err="1">
                <a:solidFill>
                  <a:srgbClr val="FF0000"/>
                </a:solidFill>
                <a:latin typeface="Tahoma" pitchFamily="34" charset="0"/>
              </a:rPr>
              <a:t>’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en-US" altLang="zh-CN" sz="1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kumimoji="1"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55650" y="3708400"/>
            <a:ext cx="782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当求多光组组和的基点位置和焦距大小时，应取初值</a:t>
            </a:r>
          </a:p>
        </p:txBody>
      </p: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2843213" y="4176713"/>
            <a:ext cx="3456979" cy="650354"/>
            <a:chOff x="2112" y="2364"/>
            <a:chExt cx="2175" cy="333"/>
          </a:xfrm>
        </p:grpSpPr>
        <p:graphicFrame>
          <p:nvGraphicFramePr>
            <p:cNvPr id="19" name="Object 2"/>
            <p:cNvGraphicFramePr>
              <a:graphicFrameLocks noChangeAspect="1"/>
            </p:cNvGraphicFramePr>
            <p:nvPr/>
          </p:nvGraphicFramePr>
          <p:xfrm>
            <a:off x="2112" y="2373"/>
            <a:ext cx="98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52" name="Equation" r:id="rId5" imgW="533160" imgH="215640" progId="Equation.3">
                    <p:embed/>
                  </p:oleObj>
                </mc:Choice>
                <mc:Fallback>
                  <p:oleObj name="Equation" r:id="rId5" imgW="533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373"/>
                          <a:ext cx="986" cy="315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3"/>
            <p:cNvGraphicFramePr>
              <a:graphicFrameLocks noChangeAspect="1"/>
            </p:cNvGraphicFramePr>
            <p:nvPr/>
          </p:nvGraphicFramePr>
          <p:xfrm>
            <a:off x="3371" y="2364"/>
            <a:ext cx="91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53" name="Equation" r:id="rId7" imgW="495000" imgH="228600" progId="Equation.DSMT4">
                    <p:embed/>
                  </p:oleObj>
                </mc:Choice>
                <mc:Fallback>
                  <p:oleObj name="Equation" r:id="rId7" imgW="495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1" y="2364"/>
                          <a:ext cx="916" cy="333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847916"/>
              </p:ext>
            </p:extLst>
          </p:nvPr>
        </p:nvGraphicFramePr>
        <p:xfrm>
          <a:off x="2771801" y="2132856"/>
          <a:ext cx="3240360" cy="153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54" name="Equation" r:id="rId9" imgW="1447800" imgH="685800" progId="Equation.DSMT4">
                  <p:embed/>
                </p:oleObj>
              </mc:Choice>
              <mc:Fallback>
                <p:oleObj name="Equation" r:id="rId9" imgW="1447800" imgH="685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1" y="2132856"/>
                        <a:ext cx="3240360" cy="153530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0"/>
          <p:cNvSpPr txBox="1">
            <a:spLocks noChangeArrowheads="1"/>
          </p:cNvSpPr>
          <p:nvPr/>
        </p:nvSpPr>
        <p:spPr bwMode="auto">
          <a:xfrm>
            <a:off x="6732240" y="4293096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计算方便</a:t>
            </a:r>
          </a:p>
        </p:txBody>
      </p:sp>
    </p:spTree>
    <p:extLst>
      <p:ext uri="{BB962C8B-B14F-4D97-AF65-F5344CB8AC3E}">
        <p14:creationId xmlns:p14="http://schemas.microsoft.com/office/powerpoint/2010/main" val="121679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1114425"/>
            <a:ext cx="8172450" cy="12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kumimoji="1" lang="en-US" altLang="zh-CN" sz="24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500mm</a:t>
            </a:r>
            <a:r>
              <a:rPr kumimoji="1" lang="zh-CN" altLang="en-US" sz="24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′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=-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400mm</a:t>
            </a:r>
            <a:r>
              <a:rPr kumimoji="1" lang="en-US" altLang="zh-CN" sz="24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d=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300mm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正切法求组合光组的焦距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kumimoji="1" lang="zh-CN" altLang="en-US" sz="24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组合光组的像方主平面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400" dirty="0">
                <a:solidFill>
                  <a:srgbClr val="000000"/>
                </a:solidFill>
                <a:latin typeface="Tahoma" pitchFamily="34" charset="0"/>
              </a:rPr>
              <a:t>’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及像方焦点的位置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kumimoji="1" lang="en-US" altLang="zh-CN" sz="2400" dirty="0" err="1">
                <a:solidFill>
                  <a:srgbClr val="000000"/>
                </a:solidFill>
                <a:latin typeface="Tahoma" pitchFamily="34" charset="0"/>
              </a:rPr>
              <a:t>’</a:t>
            </a:r>
            <a:r>
              <a:rPr kumimoji="1" lang="en-US" altLang="zh-CN" sz="2400" b="1" baseline="-25000" dirty="0" err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619672" y="3752751"/>
            <a:ext cx="5238750" cy="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010322" y="2578001"/>
            <a:ext cx="0" cy="2143125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566072" y="2924076"/>
            <a:ext cx="0" cy="172720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619672" y="2785963"/>
            <a:ext cx="1390650" cy="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010322" y="2785963"/>
            <a:ext cx="1555750" cy="620713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566072" y="3406676"/>
            <a:ext cx="2047875" cy="346075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566072" y="3406676"/>
            <a:ext cx="1660525" cy="611187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010322" y="3752751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1800" b="1" i="1">
                <a:latin typeface="Times New Roman" pitchFamily="18" charset="0"/>
              </a:rPr>
              <a:t>H</a:t>
            </a:r>
            <a:r>
              <a:rPr kumimoji="1" lang="en-US" altLang="zh-CN" sz="1800" b="1" baseline="-25000">
                <a:latin typeface="Times New Roman" pitchFamily="18" charset="0"/>
              </a:rPr>
              <a:t>1</a:t>
            </a:r>
            <a:r>
              <a:rPr kumimoji="1" lang="en-US" altLang="zh-CN" sz="1800">
                <a:latin typeface="Times New Roman" pitchFamily="18" charset="0"/>
                <a:cs typeface="Times New Roman" pitchFamily="18" charset="0"/>
              </a:rPr>
              <a:t>'</a:t>
            </a:r>
            <a:endParaRPr kumimoji="1" lang="en-US" altLang="zh-CN" sz="1800">
              <a:latin typeface="Times New Roman" pitchFamily="18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699172" y="3765451"/>
            <a:ext cx="4016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4" rIns="0" bIns="4571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1800" b="1" i="1">
                <a:latin typeface="Times New Roman" pitchFamily="18" charset="0"/>
              </a:rPr>
              <a:t>H</a:t>
            </a:r>
            <a:r>
              <a:rPr kumimoji="1" lang="en-US" altLang="zh-CN" sz="18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566072" y="3765451"/>
            <a:ext cx="619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1800" b="1" i="1">
                <a:latin typeface="Times New Roman" pitchFamily="18" charset="0"/>
              </a:rPr>
              <a:t>H</a:t>
            </a:r>
            <a:r>
              <a:rPr kumimoji="1" lang="en-US" altLang="zh-CN" sz="1800" b="1" baseline="-25000">
                <a:latin typeface="Times New Roman" pitchFamily="18" charset="0"/>
              </a:rPr>
              <a:t>2</a:t>
            </a:r>
            <a:r>
              <a:rPr kumimoji="1" lang="en-US" altLang="zh-CN" sz="1800">
                <a:latin typeface="Times New Roman" pitchFamily="18" charset="0"/>
                <a:cs typeface="Times New Roman" pitchFamily="18" charset="0"/>
              </a:rPr>
              <a:t>'</a:t>
            </a:r>
            <a:endParaRPr kumimoji="1" lang="en-US" altLang="zh-CN" sz="1800">
              <a:latin typeface="Times New Roman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242222" y="3752751"/>
            <a:ext cx="40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4" rIns="0" bIns="4571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1800" b="1" i="1">
                <a:latin typeface="Times New Roman" pitchFamily="18" charset="0"/>
              </a:rPr>
              <a:t>H</a:t>
            </a:r>
            <a:r>
              <a:rPr kumimoji="1" lang="en-US" altLang="zh-CN" sz="18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302672" y="3213001"/>
            <a:ext cx="48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1800" b="1" i="1">
                <a:latin typeface="Times New Roman" pitchFamily="18" charset="0"/>
              </a:rPr>
              <a:t>F</a:t>
            </a:r>
            <a:r>
              <a:rPr kumimoji="1" lang="en-US" altLang="zh-CN" sz="1800" b="1" baseline="-25000">
                <a:latin typeface="Times New Roman" pitchFamily="18" charset="0"/>
              </a:rPr>
              <a:t>1</a:t>
            </a:r>
            <a:r>
              <a:rPr kumimoji="1" lang="en-US" altLang="zh-CN" sz="1800">
                <a:latin typeface="Times New Roman" pitchFamily="18" charset="0"/>
                <a:cs typeface="Times New Roman" pitchFamily="18" charset="0"/>
              </a:rPr>
              <a:t>'</a:t>
            </a:r>
            <a:endParaRPr kumimoji="1" lang="en-US" altLang="zh-CN" sz="1800">
              <a:latin typeface="Times New Roman" pitchFamily="18" charset="0"/>
            </a:endParaRPr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 flipV="1">
            <a:off x="5436022" y="3694013"/>
            <a:ext cx="82550" cy="96838"/>
          </a:xfrm>
          <a:custGeom>
            <a:avLst/>
            <a:gdLst>
              <a:gd name="T0" fmla="*/ 2147483646 w 75"/>
              <a:gd name="T1" fmla="*/ 2147483646 h 75"/>
              <a:gd name="T2" fmla="*/ 2147483646 w 75"/>
              <a:gd name="T3" fmla="*/ 2147483646 h 75"/>
              <a:gd name="T4" fmla="*/ 2147483646 w 75"/>
              <a:gd name="T5" fmla="*/ 0 h 75"/>
              <a:gd name="T6" fmla="*/ 2147483646 w 75"/>
              <a:gd name="T7" fmla="*/ 2147483646 h 75"/>
              <a:gd name="T8" fmla="*/ 0 w 75"/>
              <a:gd name="T9" fmla="*/ 2147483646 h 75"/>
              <a:gd name="T10" fmla="*/ 2147483646 w 75"/>
              <a:gd name="T11" fmla="*/ 2147483646 h 75"/>
              <a:gd name="T12" fmla="*/ 2147483646 w 75"/>
              <a:gd name="T13" fmla="*/ 2147483646 h 75"/>
              <a:gd name="T14" fmla="*/ 2147483646 w 75"/>
              <a:gd name="T15" fmla="*/ 2147483646 h 75"/>
              <a:gd name="T16" fmla="*/ 2147483646 w 75"/>
              <a:gd name="T17" fmla="*/ 2147483646 h 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"/>
              <a:gd name="T28" fmla="*/ 0 h 75"/>
              <a:gd name="T29" fmla="*/ 75 w 75"/>
              <a:gd name="T30" fmla="*/ 75 h 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" h="75">
                <a:moveTo>
                  <a:pt x="75" y="37"/>
                </a:moveTo>
                <a:lnTo>
                  <a:pt x="64" y="11"/>
                </a:lnTo>
                <a:lnTo>
                  <a:pt x="37" y="0"/>
                </a:lnTo>
                <a:lnTo>
                  <a:pt x="11" y="11"/>
                </a:lnTo>
                <a:lnTo>
                  <a:pt x="0" y="37"/>
                </a:lnTo>
                <a:lnTo>
                  <a:pt x="11" y="65"/>
                </a:lnTo>
                <a:lnTo>
                  <a:pt x="37" y="75"/>
                </a:lnTo>
                <a:lnTo>
                  <a:pt x="64" y="65"/>
                </a:lnTo>
                <a:lnTo>
                  <a:pt x="75" y="37"/>
                </a:lnTo>
              </a:path>
            </a:pathLst>
          </a:custGeom>
          <a:solidFill>
            <a:schemeClr val="tx1"/>
          </a:solidFill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694909" y="3338413"/>
            <a:ext cx="40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4" rIns="0" bIns="4571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1800" b="1" i="1">
                <a:latin typeface="Times New Roman" pitchFamily="18" charset="0"/>
              </a:rPr>
              <a:t>A</a:t>
            </a:r>
            <a:r>
              <a:rPr kumimoji="1" lang="en-US" altLang="zh-CN" sz="1800">
                <a:latin typeface="Tahoma" pitchFamily="34" charset="0"/>
              </a:rPr>
              <a:t>’</a:t>
            </a:r>
            <a:endParaRPr kumimoji="1" lang="en-US" altLang="zh-CN" sz="1800" baseline="-25000">
              <a:latin typeface="Tahoma" pitchFamily="34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040859" y="3338413"/>
            <a:ext cx="623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1800" b="1" i="1">
                <a:latin typeface="Times New Roman" pitchFamily="18" charset="0"/>
              </a:rPr>
              <a:t>F</a:t>
            </a:r>
            <a:r>
              <a:rPr kumimoji="1" lang="en-US" altLang="zh-CN" sz="1800" b="1" baseline="-25000">
                <a:latin typeface="Times New Roman" pitchFamily="18" charset="0"/>
              </a:rPr>
              <a:t>2</a:t>
            </a:r>
            <a:endParaRPr kumimoji="1" lang="en-US" altLang="zh-CN" sz="1800" b="1">
              <a:latin typeface="Times New Roman" pitchFamily="18" charset="0"/>
            </a:endParaRPr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 flipV="1">
            <a:off x="6191672" y="3694013"/>
            <a:ext cx="82550" cy="96838"/>
          </a:xfrm>
          <a:custGeom>
            <a:avLst/>
            <a:gdLst>
              <a:gd name="T0" fmla="*/ 2147483646 w 75"/>
              <a:gd name="T1" fmla="*/ 2147483646 h 75"/>
              <a:gd name="T2" fmla="*/ 2147483646 w 75"/>
              <a:gd name="T3" fmla="*/ 2147483646 h 75"/>
              <a:gd name="T4" fmla="*/ 2147483646 w 75"/>
              <a:gd name="T5" fmla="*/ 0 h 75"/>
              <a:gd name="T6" fmla="*/ 2147483646 w 75"/>
              <a:gd name="T7" fmla="*/ 2147483646 h 75"/>
              <a:gd name="T8" fmla="*/ 0 w 75"/>
              <a:gd name="T9" fmla="*/ 2147483646 h 75"/>
              <a:gd name="T10" fmla="*/ 2147483646 w 75"/>
              <a:gd name="T11" fmla="*/ 2147483646 h 75"/>
              <a:gd name="T12" fmla="*/ 2147483646 w 75"/>
              <a:gd name="T13" fmla="*/ 2147483646 h 75"/>
              <a:gd name="T14" fmla="*/ 2147483646 w 75"/>
              <a:gd name="T15" fmla="*/ 2147483646 h 75"/>
              <a:gd name="T16" fmla="*/ 2147483646 w 75"/>
              <a:gd name="T17" fmla="*/ 2147483646 h 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"/>
              <a:gd name="T28" fmla="*/ 0 h 75"/>
              <a:gd name="T29" fmla="*/ 75 w 75"/>
              <a:gd name="T30" fmla="*/ 75 h 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" h="75">
                <a:moveTo>
                  <a:pt x="75" y="37"/>
                </a:moveTo>
                <a:lnTo>
                  <a:pt x="64" y="11"/>
                </a:lnTo>
                <a:lnTo>
                  <a:pt x="37" y="0"/>
                </a:lnTo>
                <a:lnTo>
                  <a:pt x="11" y="11"/>
                </a:lnTo>
                <a:lnTo>
                  <a:pt x="0" y="37"/>
                </a:lnTo>
                <a:lnTo>
                  <a:pt x="11" y="65"/>
                </a:lnTo>
                <a:lnTo>
                  <a:pt x="37" y="75"/>
                </a:lnTo>
                <a:lnTo>
                  <a:pt x="64" y="65"/>
                </a:lnTo>
                <a:lnTo>
                  <a:pt x="75" y="37"/>
                </a:lnTo>
              </a:path>
            </a:pathLst>
          </a:custGeom>
          <a:solidFill>
            <a:schemeClr val="tx1"/>
          </a:solidFill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236122" y="3752751"/>
            <a:ext cx="0" cy="622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 flipV="1">
            <a:off x="3419897" y="3544788"/>
            <a:ext cx="2784475" cy="484188"/>
          </a:xfrm>
          <a:prstGeom prst="line">
            <a:avLst/>
          </a:prstGeom>
          <a:noFill/>
          <a:ln w="19050">
            <a:solidFill>
              <a:srgbClr val="0000FF"/>
            </a:solidFill>
            <a:prstDash val="lg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694909" y="3752751"/>
            <a:ext cx="40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4" rIns="0" bIns="4571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1800" b="1" i="1">
                <a:latin typeface="Times New Roman" pitchFamily="18" charset="0"/>
              </a:rPr>
              <a:t>F </a:t>
            </a:r>
            <a:r>
              <a:rPr kumimoji="1" lang="en-US" altLang="zh-CN" sz="1800">
                <a:latin typeface="Tahoma" pitchFamily="34" charset="0"/>
              </a:rPr>
              <a:t>’</a:t>
            </a:r>
            <a:endParaRPr kumimoji="1" lang="en-US" altLang="zh-CN" sz="1800" baseline="-25000">
              <a:latin typeface="Tahoma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010322" y="4443313"/>
            <a:ext cx="24574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5467772" y="3752751"/>
            <a:ext cx="0" cy="8302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077122" y="4098826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000" b="1" i="1"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i="1">
                <a:latin typeface="Times New Roman" pitchFamily="18" charset="0"/>
                <a:cs typeface="Times New Roman" pitchFamily="18" charset="0"/>
              </a:rPr>
              <a:t>'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3489747" y="4509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b="1" i="1">
                <a:latin typeface="Times New Roman" pitchFamily="18" charset="0"/>
              </a:rPr>
              <a:t>d</a:t>
            </a:r>
            <a:endParaRPr kumimoji="1" lang="en-US" altLang="zh-CN" sz="1200" b="1">
              <a:latin typeface="Times New Roman" pitchFamily="18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147097" y="4509988"/>
            <a:ext cx="1228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 i="1">
                <a:latin typeface="Times New Roman" pitchFamily="18" charset="0"/>
              </a:rPr>
              <a:t>l</a:t>
            </a:r>
            <a:r>
              <a:rPr lang="en-US" altLang="zh-CN" sz="2000">
                <a:latin typeface="Tahoma" pitchFamily="34" charset="0"/>
              </a:rPr>
              <a:t>’</a:t>
            </a:r>
            <a:r>
              <a:rPr kumimoji="1" lang="en-US" altLang="zh-CN" sz="2000" b="1" baseline="-25000">
                <a:latin typeface="Times New Roman" pitchFamily="18" charset="0"/>
              </a:rPr>
              <a:t>2</a:t>
            </a:r>
            <a:r>
              <a:rPr kumimoji="1" lang="en-US" altLang="zh-CN" sz="2000" i="1"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n-US" altLang="zh-CN" sz="2000" b="1" i="1">
                <a:latin typeface="Times New Roman" pitchFamily="18" charset="0"/>
              </a:rPr>
              <a:t>l</a:t>
            </a:r>
            <a:r>
              <a:rPr kumimoji="1" lang="en-US" altLang="zh-CN" sz="2000" b="1" baseline="-25000">
                <a:latin typeface="Times New Roman" pitchFamily="18" charset="0"/>
              </a:rPr>
              <a:t>F</a:t>
            </a:r>
            <a:r>
              <a:rPr kumimoji="1" lang="en-US" altLang="zh-CN" sz="2000">
                <a:latin typeface="Tahoma" pitchFamily="34" charset="0"/>
                <a:cs typeface="Times New Roman" pitchFamily="18" charset="0"/>
              </a:rPr>
              <a:t>’</a:t>
            </a:r>
            <a:endParaRPr kumimoji="1" lang="en-US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4648622" y="4997351"/>
            <a:ext cx="60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000" b="1" i="1">
                <a:latin typeface="Times New Roman" pitchFamily="18" charset="0"/>
              </a:rPr>
              <a:t>L</a:t>
            </a:r>
            <a:r>
              <a:rPr kumimoji="1" lang="en-US" altLang="zh-CN" sz="2000" b="1" i="1" baseline="-25000">
                <a:latin typeface="Times New Roman" pitchFamily="18" charset="0"/>
              </a:rPr>
              <a:t>d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3010322" y="4859238"/>
            <a:ext cx="15557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4566072" y="4859238"/>
            <a:ext cx="20478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3010322" y="4651276"/>
            <a:ext cx="0" cy="828675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4566072" y="4583013"/>
            <a:ext cx="0" cy="55245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3010322" y="5356126"/>
            <a:ext cx="36036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V="1">
            <a:off x="4572422" y="2757388"/>
            <a:ext cx="107950" cy="1444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 flipV="1">
            <a:off x="4464472" y="2757388"/>
            <a:ext cx="107950" cy="1444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4464472" y="4665563"/>
            <a:ext cx="107950" cy="1444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4572422" y="4665563"/>
            <a:ext cx="107950" cy="1444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6623472" y="3752751"/>
            <a:ext cx="0" cy="22685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40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7518" y="1093193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835150" y="1099592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利用正切法进行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计算</a:t>
            </a:r>
            <a:endParaRPr kumimoji="1"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35150" y="158115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</a:t>
            </a:r>
            <a:r>
              <a:rPr kumimoji="1" lang="zh-CN" altLang="en-US" sz="24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16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=500mm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有：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735263" y="2120900"/>
          <a:ext cx="24034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1" name="Equation" r:id="rId3" imgW="939600" imgH="431640" progId="Equation.DSMT4">
                  <p:embed/>
                </p:oleObj>
              </mc:Choice>
              <mc:Fallback>
                <p:oleObj name="Equation" r:id="rId3" imgW="939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2120900"/>
                        <a:ext cx="24034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392363" y="3178175"/>
          <a:ext cx="415448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2" name="Equation" r:id="rId5" imgW="1625400" imgH="228600" progId="Equation.DSMT4">
                  <p:embed/>
                </p:oleObj>
              </mc:Choice>
              <mc:Fallback>
                <p:oleObj name="Equation" r:id="rId5" imgW="162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3178175"/>
                        <a:ext cx="415448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841500" y="3787775"/>
          <a:ext cx="60721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3" name="Equation" r:id="rId7" imgW="2374560" imgH="431640" progId="Equation.DSMT4">
                  <p:embed/>
                </p:oleObj>
              </mc:Choice>
              <mc:Fallback>
                <p:oleObj name="Equation" r:id="rId7" imgW="2374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3787775"/>
                        <a:ext cx="60721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2551113" y="4854575"/>
          <a:ext cx="38639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4" name="Equation" r:id="rId9" imgW="1511280" imgH="431640" progId="Equation.DSMT4">
                  <p:embed/>
                </p:oleObj>
              </mc:Choice>
              <mc:Fallback>
                <p:oleObj name="Equation" r:id="rId9" imgW="1511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854575"/>
                        <a:ext cx="38639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3054350" y="5845175"/>
          <a:ext cx="34401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5" name="Equation" r:id="rId11" imgW="1346040" imgH="431640" progId="Equation.DSMT4">
                  <p:embed/>
                </p:oleObj>
              </mc:Choice>
              <mc:Fallback>
                <p:oleObj name="Equation" r:id="rId11" imgW="1346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5845175"/>
                        <a:ext cx="34401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10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33099" y="908720"/>
            <a:ext cx="2376264" cy="504056"/>
          </a:xfrm>
        </p:spPr>
        <p:txBody>
          <a:bodyPr>
            <a:norm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截距计算法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446856"/>
              </p:ext>
            </p:extLst>
          </p:nvPr>
        </p:nvGraphicFramePr>
        <p:xfrm>
          <a:off x="1371600" y="1517774"/>
          <a:ext cx="17176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5" name="Equation" r:id="rId3" imgW="634725" imgH="431613" progId="Equation.DSMT4">
                  <p:embed/>
                </p:oleObj>
              </mc:Choice>
              <mc:Fallback>
                <p:oleObj name="Equation" r:id="rId3" imgW="634725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17774"/>
                        <a:ext cx="1717675" cy="9842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669234"/>
              </p:ext>
            </p:extLst>
          </p:nvPr>
        </p:nvGraphicFramePr>
        <p:xfrm>
          <a:off x="1143000" y="2660774"/>
          <a:ext cx="59420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6" name="Equation" r:id="rId5" imgW="2197100" imgH="431800" progId="Equation.DSMT4">
                  <p:embed/>
                </p:oleObj>
              </mc:Choice>
              <mc:Fallback>
                <p:oleObj name="Equation" r:id="rId5" imgW="2197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60774"/>
                        <a:ext cx="5942013" cy="9842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" y="1746374"/>
            <a:ext cx="68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9600" y="3810000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609600" y="4343400"/>
          <a:ext cx="7010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7" name="Equation" r:id="rId7" imgW="2590800" imgH="279400" progId="Equation.DSMT4">
                  <p:embed/>
                </p:oleObj>
              </mc:Choice>
              <mc:Fallback>
                <p:oleObj name="Equation" r:id="rId7" imgW="2590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43400"/>
                        <a:ext cx="7010400" cy="6381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609600" y="5257800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2333625" y="5334000"/>
          <a:ext cx="22320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8" name="Equation" r:id="rId9" imgW="825500" imgH="431800" progId="Equation.DSMT4">
                  <p:embed/>
                </p:oleObj>
              </mc:Choice>
              <mc:Fallback>
                <p:oleObj name="Equation" r:id="rId9" imgW="825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5334000"/>
                        <a:ext cx="2232025" cy="9842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257800" y="5105400"/>
            <a:ext cx="3276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当应用高斯公式一次求出每个光组的物距和像距后，便可用上式求出组合光组的焦距。</a:t>
            </a:r>
          </a:p>
        </p:txBody>
      </p:sp>
      <p:graphicFrame>
        <p:nvGraphicFramePr>
          <p:cNvPr id="13" name="对象 1"/>
          <p:cNvGraphicFramePr>
            <a:graphicFrameLocks noChangeAspect="1"/>
          </p:cNvGraphicFramePr>
          <p:nvPr/>
        </p:nvGraphicFramePr>
        <p:xfrm>
          <a:off x="1689100" y="3763963"/>
          <a:ext cx="16827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9" name="Equation" r:id="rId11" imgW="622030" imgH="215806" progId="Equation.DSMT4">
                  <p:embed/>
                </p:oleObj>
              </mc:Choice>
              <mc:Fallback>
                <p:oleObj name="Equation" r:id="rId11" imgW="62203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763963"/>
                        <a:ext cx="1682750" cy="4921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4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07704" y="2001594"/>
            <a:ext cx="5112568" cy="3083590"/>
            <a:chOff x="2152650" y="3567113"/>
            <a:chExt cx="5078413" cy="3090862"/>
          </a:xfrm>
        </p:grpSpPr>
        <p:graphicFrame>
          <p:nvGraphicFramePr>
            <p:cNvPr id="1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5760052"/>
                </p:ext>
              </p:extLst>
            </p:nvPr>
          </p:nvGraphicFramePr>
          <p:xfrm>
            <a:off x="3306763" y="6122988"/>
            <a:ext cx="684212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14" name="Equation" r:id="rId3" imgW="495000" imgH="241200" progId="Equation.DSMT4">
                    <p:embed/>
                  </p:oleObj>
                </mc:Choice>
                <mc:Fallback>
                  <p:oleObj name="Equation" r:id="rId3" imgW="4950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6763" y="6122988"/>
                          <a:ext cx="684212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152650" y="4989513"/>
              <a:ext cx="5078413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095750" y="3567113"/>
              <a:ext cx="4763" cy="26352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570413" y="3567113"/>
              <a:ext cx="1587" cy="26527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700338" y="4983163"/>
              <a:ext cx="3175" cy="16129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6653213" y="4983163"/>
              <a:ext cx="6350" cy="16748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576513" y="3646488"/>
              <a:ext cx="1519237" cy="8270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103688" y="4473575"/>
              <a:ext cx="461962" cy="317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565650" y="4473575"/>
              <a:ext cx="4763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095750" y="4467225"/>
              <a:ext cx="958850" cy="51911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570413" y="4473575"/>
              <a:ext cx="2352675" cy="12128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059363" y="4994275"/>
              <a:ext cx="1587" cy="16398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5564188" y="4994275"/>
              <a:ext cx="4762" cy="16017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2709863" y="5745163"/>
              <a:ext cx="1385887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709863" y="5745163"/>
              <a:ext cx="1587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4565650" y="5745163"/>
              <a:ext cx="2078038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709863" y="6430963"/>
              <a:ext cx="2343150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3917950" y="5006975"/>
              <a:ext cx="146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668838" y="4983163"/>
              <a:ext cx="188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i="1">
                  <a:solidFill>
                    <a:srgbClr val="000000"/>
                  </a:solidFill>
                  <a:latin typeface="Times New Roman" pitchFamily="18" charset="0"/>
                </a:rPr>
                <a:t>H'</a:t>
              </a:r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5106988" y="4972050"/>
              <a:ext cx="1016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5549900" y="4735513"/>
              <a:ext cx="1587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b="1" i="1">
                  <a:solidFill>
                    <a:srgbClr val="000000"/>
                  </a:solidFill>
                  <a:latin typeface="Times New Roman" pitchFamily="18" charset="0"/>
                </a:rPr>
                <a:t>J'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6580188" y="4756150"/>
              <a:ext cx="16668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i="1">
                  <a:solidFill>
                    <a:srgbClr val="000000"/>
                  </a:solidFill>
                  <a:latin typeface="Times New Roman" pitchFamily="18" charset="0"/>
                </a:rPr>
                <a:t>F'</a:t>
              </a:r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2622550" y="4719638"/>
              <a:ext cx="1238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3648075" y="4594225"/>
              <a:ext cx="1016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153150" y="5021263"/>
              <a:ext cx="1444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i="1">
                  <a:solidFill>
                    <a:srgbClr val="000000"/>
                  </a:solidFill>
                  <a:latin typeface="Times New Roman" pitchFamily="18" charset="0"/>
                </a:rPr>
                <a:t>u'</a:t>
              </a:r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414713" y="5475288"/>
              <a:ext cx="16986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i="1">
                  <a:solidFill>
                    <a:srgbClr val="000000"/>
                  </a:solidFill>
                  <a:latin typeface="Times New Roman" pitchFamily="18" charset="0"/>
                </a:rPr>
                <a:t>-f</a:t>
              </a:r>
              <a:r>
                <a:rPr kumimoji="1" lang="en-US" altLang="zh-CN" sz="700" i="1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5394325" y="5475288"/>
              <a:ext cx="1508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i="1">
                  <a:solidFill>
                    <a:srgbClr val="000000"/>
                  </a:solidFill>
                  <a:latin typeface="Times New Roman" pitchFamily="18" charset="0"/>
                </a:rPr>
                <a:t>f '</a:t>
              </a:r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5564188" y="6430963"/>
              <a:ext cx="1079500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810000" y="4424363"/>
              <a:ext cx="190500" cy="561975"/>
            </a:xfrm>
            <a:custGeom>
              <a:avLst/>
              <a:gdLst>
                <a:gd name="T0" fmla="*/ 2147483647 w 494"/>
                <a:gd name="T1" fmla="*/ 0 h 1468"/>
                <a:gd name="T2" fmla="*/ 2147483647 w 494"/>
                <a:gd name="T3" fmla="*/ 2147483647 h 1468"/>
                <a:gd name="T4" fmla="*/ 2147483647 w 494"/>
                <a:gd name="T5" fmla="*/ 2147483647 h 1468"/>
                <a:gd name="T6" fmla="*/ 2147483647 w 494"/>
                <a:gd name="T7" fmla="*/ 2147483647 h 1468"/>
                <a:gd name="T8" fmla="*/ 0 w 494"/>
                <a:gd name="T9" fmla="*/ 2147483647 h 1468"/>
                <a:gd name="T10" fmla="*/ 2147483647 w 494"/>
                <a:gd name="T11" fmla="*/ 2147483647 h 14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4"/>
                <a:gd name="T19" fmla="*/ 0 h 1468"/>
                <a:gd name="T20" fmla="*/ 494 w 494"/>
                <a:gd name="T21" fmla="*/ 1468 h 14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4" h="1468">
                  <a:moveTo>
                    <a:pt x="494" y="0"/>
                  </a:moveTo>
                  <a:lnTo>
                    <a:pt x="267" y="233"/>
                  </a:lnTo>
                  <a:lnTo>
                    <a:pt x="103" y="513"/>
                  </a:lnTo>
                  <a:lnTo>
                    <a:pt x="12" y="825"/>
                  </a:lnTo>
                  <a:lnTo>
                    <a:pt x="0" y="1150"/>
                  </a:lnTo>
                  <a:lnTo>
                    <a:pt x="66" y="146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V="1">
              <a:off x="6034088" y="4983163"/>
              <a:ext cx="15875" cy="2476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2697163" y="6392863"/>
              <a:ext cx="177800" cy="34925"/>
            </a:xfrm>
            <a:custGeom>
              <a:avLst/>
              <a:gdLst>
                <a:gd name="T0" fmla="*/ 2147483647 w 457"/>
                <a:gd name="T1" fmla="*/ 0 h 90"/>
                <a:gd name="T2" fmla="*/ 0 w 457"/>
                <a:gd name="T3" fmla="*/ 2147483647 h 90"/>
                <a:gd name="T4" fmla="*/ 2147483647 w 457"/>
                <a:gd name="T5" fmla="*/ 2147483647 h 90"/>
                <a:gd name="T6" fmla="*/ 2147483647 w 457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90"/>
                <a:gd name="T14" fmla="*/ 457 w 457"/>
                <a:gd name="T15" fmla="*/ 90 h 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90">
                  <a:moveTo>
                    <a:pt x="457" y="0"/>
                  </a:moveTo>
                  <a:lnTo>
                    <a:pt x="0" y="90"/>
                  </a:lnTo>
                  <a:lnTo>
                    <a:pt x="457" y="9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2697163" y="6392863"/>
              <a:ext cx="177800" cy="34925"/>
            </a:xfrm>
            <a:custGeom>
              <a:avLst/>
              <a:gdLst>
                <a:gd name="T0" fmla="*/ 2147483647 w 457"/>
                <a:gd name="T1" fmla="*/ 0 h 90"/>
                <a:gd name="T2" fmla="*/ 0 w 457"/>
                <a:gd name="T3" fmla="*/ 2147483647 h 90"/>
                <a:gd name="T4" fmla="*/ 2147483647 w 457"/>
                <a:gd name="T5" fmla="*/ 2147483647 h 90"/>
                <a:gd name="T6" fmla="*/ 2147483647 w 457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90"/>
                <a:gd name="T14" fmla="*/ 457 w 457"/>
                <a:gd name="T15" fmla="*/ 90 h 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90">
                  <a:moveTo>
                    <a:pt x="457" y="0"/>
                  </a:moveTo>
                  <a:lnTo>
                    <a:pt x="0" y="90"/>
                  </a:lnTo>
                  <a:lnTo>
                    <a:pt x="457" y="90"/>
                  </a:lnTo>
                  <a:lnTo>
                    <a:pt x="457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2697163" y="6427788"/>
              <a:ext cx="177800" cy="3175"/>
            </a:xfrm>
            <a:custGeom>
              <a:avLst/>
              <a:gdLst>
                <a:gd name="T0" fmla="*/ 0 w 457"/>
                <a:gd name="T1" fmla="*/ 0 h 1"/>
                <a:gd name="T2" fmla="*/ 2147483647 w 457"/>
                <a:gd name="T3" fmla="*/ 2147483647 h 1"/>
                <a:gd name="T4" fmla="*/ 2147483647 w 457"/>
                <a:gd name="T5" fmla="*/ 2147483647 h 1"/>
                <a:gd name="T6" fmla="*/ 0 w 457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1"/>
                <a:gd name="T14" fmla="*/ 457 w 457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1">
                  <a:moveTo>
                    <a:pt x="0" y="0"/>
                  </a:moveTo>
                  <a:lnTo>
                    <a:pt x="5" y="1"/>
                  </a:lnTo>
                  <a:lnTo>
                    <a:pt x="457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97163" y="6427788"/>
              <a:ext cx="177800" cy="3175"/>
            </a:xfrm>
            <a:custGeom>
              <a:avLst/>
              <a:gdLst>
                <a:gd name="T0" fmla="*/ 0 w 457"/>
                <a:gd name="T1" fmla="*/ 0 h 1"/>
                <a:gd name="T2" fmla="*/ 2147483647 w 457"/>
                <a:gd name="T3" fmla="*/ 2147483647 h 1"/>
                <a:gd name="T4" fmla="*/ 2147483647 w 457"/>
                <a:gd name="T5" fmla="*/ 2147483647 h 1"/>
                <a:gd name="T6" fmla="*/ 0 w 457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1"/>
                <a:gd name="T14" fmla="*/ 457 w 457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1">
                  <a:moveTo>
                    <a:pt x="0" y="0"/>
                  </a:moveTo>
                  <a:lnTo>
                    <a:pt x="5" y="1"/>
                  </a:lnTo>
                  <a:lnTo>
                    <a:pt x="457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697163" y="6427788"/>
              <a:ext cx="177800" cy="3175"/>
            </a:xfrm>
            <a:custGeom>
              <a:avLst/>
              <a:gdLst>
                <a:gd name="T0" fmla="*/ 0 w 457"/>
                <a:gd name="T1" fmla="*/ 0 h 1"/>
                <a:gd name="T2" fmla="*/ 2147483647 w 457"/>
                <a:gd name="T3" fmla="*/ 0 h 1"/>
                <a:gd name="T4" fmla="*/ 2147483647 w 457"/>
                <a:gd name="T5" fmla="*/ 2147483647 h 1"/>
                <a:gd name="T6" fmla="*/ 0 w 457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1"/>
                <a:gd name="T14" fmla="*/ 457 w 457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1">
                  <a:moveTo>
                    <a:pt x="0" y="0"/>
                  </a:moveTo>
                  <a:lnTo>
                    <a:pt x="457" y="0"/>
                  </a:lnTo>
                  <a:lnTo>
                    <a:pt x="457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2697163" y="6427788"/>
              <a:ext cx="177800" cy="3175"/>
            </a:xfrm>
            <a:custGeom>
              <a:avLst/>
              <a:gdLst>
                <a:gd name="T0" fmla="*/ 0 w 457"/>
                <a:gd name="T1" fmla="*/ 0 h 1"/>
                <a:gd name="T2" fmla="*/ 2147483647 w 457"/>
                <a:gd name="T3" fmla="*/ 0 h 1"/>
                <a:gd name="T4" fmla="*/ 2147483647 w 457"/>
                <a:gd name="T5" fmla="*/ 2147483647 h 1"/>
                <a:gd name="T6" fmla="*/ 0 w 457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1"/>
                <a:gd name="T14" fmla="*/ 457 w 457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1">
                  <a:moveTo>
                    <a:pt x="0" y="0"/>
                  </a:moveTo>
                  <a:lnTo>
                    <a:pt x="457" y="0"/>
                  </a:lnTo>
                  <a:lnTo>
                    <a:pt x="457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2700338" y="6430963"/>
              <a:ext cx="174625" cy="3175"/>
            </a:xfrm>
            <a:custGeom>
              <a:avLst/>
              <a:gdLst>
                <a:gd name="T0" fmla="*/ 0 w 452"/>
                <a:gd name="T1" fmla="*/ 0 h 3175"/>
                <a:gd name="T2" fmla="*/ 0 w 452"/>
                <a:gd name="T3" fmla="*/ 0 h 3175"/>
                <a:gd name="T4" fmla="*/ 2147483647 w 452"/>
                <a:gd name="T5" fmla="*/ 0 h 3175"/>
                <a:gd name="T6" fmla="*/ 0 w 452"/>
                <a:gd name="T7" fmla="*/ 0 h 31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2"/>
                <a:gd name="T13" fmla="*/ 0 h 3175"/>
                <a:gd name="T14" fmla="*/ 452 w 452"/>
                <a:gd name="T15" fmla="*/ 3175 h 31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2" h="3175">
                  <a:moveTo>
                    <a:pt x="0" y="0"/>
                  </a:moveTo>
                  <a:lnTo>
                    <a:pt x="0" y="0"/>
                  </a:ln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2700338" y="6430963"/>
              <a:ext cx="174625" cy="3175"/>
            </a:xfrm>
            <a:custGeom>
              <a:avLst/>
              <a:gdLst>
                <a:gd name="T0" fmla="*/ 0 w 452"/>
                <a:gd name="T1" fmla="*/ 0 h 3175"/>
                <a:gd name="T2" fmla="*/ 0 w 452"/>
                <a:gd name="T3" fmla="*/ 0 h 3175"/>
                <a:gd name="T4" fmla="*/ 2147483647 w 452"/>
                <a:gd name="T5" fmla="*/ 0 h 3175"/>
                <a:gd name="T6" fmla="*/ 0 w 452"/>
                <a:gd name="T7" fmla="*/ 0 h 31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2"/>
                <a:gd name="T13" fmla="*/ 0 h 3175"/>
                <a:gd name="T14" fmla="*/ 452 w 452"/>
                <a:gd name="T15" fmla="*/ 3175 h 31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2" h="3175">
                  <a:moveTo>
                    <a:pt x="0" y="0"/>
                  </a:moveTo>
                  <a:lnTo>
                    <a:pt x="0" y="0"/>
                  </a:ln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2700338" y="6430963"/>
              <a:ext cx="17462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2700338" y="6430963"/>
              <a:ext cx="174625" cy="31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2700338" y="6430963"/>
              <a:ext cx="17462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700338" y="6430963"/>
              <a:ext cx="174625" cy="31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2700338" y="6430963"/>
              <a:ext cx="174625" cy="30162"/>
            </a:xfrm>
            <a:custGeom>
              <a:avLst/>
              <a:gdLst>
                <a:gd name="T0" fmla="*/ 0 w 452"/>
                <a:gd name="T1" fmla="*/ 0 h 82"/>
                <a:gd name="T2" fmla="*/ 2147483647 w 452"/>
                <a:gd name="T3" fmla="*/ 0 h 82"/>
                <a:gd name="T4" fmla="*/ 2147483647 w 452"/>
                <a:gd name="T5" fmla="*/ 2147483647 h 82"/>
                <a:gd name="T6" fmla="*/ 0 w 452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2"/>
                <a:gd name="T13" fmla="*/ 0 h 82"/>
                <a:gd name="T14" fmla="*/ 452 w 452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2" h="82">
                  <a:moveTo>
                    <a:pt x="0" y="0"/>
                  </a:moveTo>
                  <a:lnTo>
                    <a:pt x="452" y="0"/>
                  </a:lnTo>
                  <a:lnTo>
                    <a:pt x="452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2700338" y="6430963"/>
              <a:ext cx="174625" cy="30162"/>
            </a:xfrm>
            <a:custGeom>
              <a:avLst/>
              <a:gdLst>
                <a:gd name="T0" fmla="*/ 0 w 452"/>
                <a:gd name="T1" fmla="*/ 0 h 82"/>
                <a:gd name="T2" fmla="*/ 2147483647 w 452"/>
                <a:gd name="T3" fmla="*/ 0 h 82"/>
                <a:gd name="T4" fmla="*/ 2147483647 w 452"/>
                <a:gd name="T5" fmla="*/ 2147483647 h 82"/>
                <a:gd name="T6" fmla="*/ 0 w 452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2"/>
                <a:gd name="T13" fmla="*/ 0 h 82"/>
                <a:gd name="T14" fmla="*/ 452 w 452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2" h="82">
                  <a:moveTo>
                    <a:pt x="0" y="0"/>
                  </a:moveTo>
                  <a:lnTo>
                    <a:pt x="452" y="0"/>
                  </a:lnTo>
                  <a:lnTo>
                    <a:pt x="452" y="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878388" y="6399213"/>
              <a:ext cx="174625" cy="31750"/>
            </a:xfrm>
            <a:custGeom>
              <a:avLst/>
              <a:gdLst>
                <a:gd name="T0" fmla="*/ 0 w 454"/>
                <a:gd name="T1" fmla="*/ 0 h 82"/>
                <a:gd name="T2" fmla="*/ 0 w 454"/>
                <a:gd name="T3" fmla="*/ 2147483647 h 82"/>
                <a:gd name="T4" fmla="*/ 2147483647 w 454"/>
                <a:gd name="T5" fmla="*/ 2147483647 h 82"/>
                <a:gd name="T6" fmla="*/ 0 w 454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"/>
                <a:gd name="T13" fmla="*/ 0 h 82"/>
                <a:gd name="T14" fmla="*/ 454 w 454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" h="82">
                  <a:moveTo>
                    <a:pt x="0" y="0"/>
                  </a:moveTo>
                  <a:lnTo>
                    <a:pt x="0" y="82"/>
                  </a:lnTo>
                  <a:lnTo>
                    <a:pt x="454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4878388" y="6399213"/>
              <a:ext cx="174625" cy="31750"/>
            </a:xfrm>
            <a:custGeom>
              <a:avLst/>
              <a:gdLst>
                <a:gd name="T0" fmla="*/ 0 w 454"/>
                <a:gd name="T1" fmla="*/ 0 h 82"/>
                <a:gd name="T2" fmla="*/ 0 w 454"/>
                <a:gd name="T3" fmla="*/ 2147483647 h 82"/>
                <a:gd name="T4" fmla="*/ 2147483647 w 454"/>
                <a:gd name="T5" fmla="*/ 2147483647 h 82"/>
                <a:gd name="T6" fmla="*/ 0 w 454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"/>
                <a:gd name="T13" fmla="*/ 0 h 82"/>
                <a:gd name="T14" fmla="*/ 454 w 454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" h="82">
                  <a:moveTo>
                    <a:pt x="0" y="0"/>
                  </a:moveTo>
                  <a:lnTo>
                    <a:pt x="0" y="82"/>
                  </a:lnTo>
                  <a:lnTo>
                    <a:pt x="454" y="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4878388" y="6430963"/>
              <a:ext cx="17462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878388" y="6430963"/>
              <a:ext cx="174625" cy="31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4878388" y="6430963"/>
              <a:ext cx="17462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4878388" y="6430963"/>
              <a:ext cx="174625" cy="31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4878388" y="6430963"/>
              <a:ext cx="17462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4878388" y="6430963"/>
              <a:ext cx="174625" cy="31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4878388" y="6430963"/>
              <a:ext cx="176212" cy="3175"/>
            </a:xfrm>
            <a:custGeom>
              <a:avLst/>
              <a:gdLst>
                <a:gd name="T0" fmla="*/ 0 w 458"/>
                <a:gd name="T1" fmla="*/ 0 h 1"/>
                <a:gd name="T2" fmla="*/ 0 w 458"/>
                <a:gd name="T3" fmla="*/ 2147483647 h 1"/>
                <a:gd name="T4" fmla="*/ 2147483647 w 458"/>
                <a:gd name="T5" fmla="*/ 2147483647 h 1"/>
                <a:gd name="T6" fmla="*/ 0 w 45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"/>
                <a:gd name="T14" fmla="*/ 458 w 45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">
                  <a:moveTo>
                    <a:pt x="0" y="0"/>
                  </a:moveTo>
                  <a:lnTo>
                    <a:pt x="0" y="1"/>
                  </a:lnTo>
                  <a:lnTo>
                    <a:pt x="458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4878388" y="6430963"/>
              <a:ext cx="176212" cy="3175"/>
            </a:xfrm>
            <a:custGeom>
              <a:avLst/>
              <a:gdLst>
                <a:gd name="T0" fmla="*/ 0 w 458"/>
                <a:gd name="T1" fmla="*/ 0 h 1"/>
                <a:gd name="T2" fmla="*/ 0 w 458"/>
                <a:gd name="T3" fmla="*/ 2147483647 h 1"/>
                <a:gd name="T4" fmla="*/ 2147483647 w 458"/>
                <a:gd name="T5" fmla="*/ 2147483647 h 1"/>
                <a:gd name="T6" fmla="*/ 0 w 45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"/>
                <a:gd name="T14" fmla="*/ 458 w 45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">
                  <a:moveTo>
                    <a:pt x="0" y="0"/>
                  </a:moveTo>
                  <a:lnTo>
                    <a:pt x="0" y="1"/>
                  </a:lnTo>
                  <a:lnTo>
                    <a:pt x="458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4878388" y="6430963"/>
              <a:ext cx="176212" cy="3175"/>
            </a:xfrm>
            <a:custGeom>
              <a:avLst/>
              <a:gdLst>
                <a:gd name="T0" fmla="*/ 0 w 458"/>
                <a:gd name="T1" fmla="*/ 0 h 1"/>
                <a:gd name="T2" fmla="*/ 2147483647 w 458"/>
                <a:gd name="T3" fmla="*/ 0 h 1"/>
                <a:gd name="T4" fmla="*/ 2147483647 w 458"/>
                <a:gd name="T5" fmla="*/ 2147483647 h 1"/>
                <a:gd name="T6" fmla="*/ 0 w 45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"/>
                <a:gd name="T14" fmla="*/ 458 w 45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">
                  <a:moveTo>
                    <a:pt x="0" y="0"/>
                  </a:moveTo>
                  <a:lnTo>
                    <a:pt x="454" y="0"/>
                  </a:lnTo>
                  <a:lnTo>
                    <a:pt x="458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4878388" y="6430963"/>
              <a:ext cx="176212" cy="3175"/>
            </a:xfrm>
            <a:custGeom>
              <a:avLst/>
              <a:gdLst>
                <a:gd name="T0" fmla="*/ 0 w 458"/>
                <a:gd name="T1" fmla="*/ 0 h 1"/>
                <a:gd name="T2" fmla="*/ 2147483647 w 458"/>
                <a:gd name="T3" fmla="*/ 0 h 1"/>
                <a:gd name="T4" fmla="*/ 2147483647 w 458"/>
                <a:gd name="T5" fmla="*/ 2147483647 h 1"/>
                <a:gd name="T6" fmla="*/ 0 w 45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"/>
                <a:gd name="T14" fmla="*/ 458 w 45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">
                  <a:moveTo>
                    <a:pt x="0" y="0"/>
                  </a:moveTo>
                  <a:lnTo>
                    <a:pt x="454" y="0"/>
                  </a:lnTo>
                  <a:lnTo>
                    <a:pt x="458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4878388" y="6430963"/>
              <a:ext cx="176212" cy="33337"/>
            </a:xfrm>
            <a:custGeom>
              <a:avLst/>
              <a:gdLst>
                <a:gd name="T0" fmla="*/ 0 w 458"/>
                <a:gd name="T1" fmla="*/ 0 h 90"/>
                <a:gd name="T2" fmla="*/ 2147483647 w 458"/>
                <a:gd name="T3" fmla="*/ 0 h 90"/>
                <a:gd name="T4" fmla="*/ 0 w 458"/>
                <a:gd name="T5" fmla="*/ 2147483647 h 90"/>
                <a:gd name="T6" fmla="*/ 0 w 458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90"/>
                <a:gd name="T14" fmla="*/ 458 w 458"/>
                <a:gd name="T15" fmla="*/ 90 h 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90">
                  <a:moveTo>
                    <a:pt x="0" y="0"/>
                  </a:moveTo>
                  <a:lnTo>
                    <a:pt x="458" y="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4878388" y="6430963"/>
              <a:ext cx="176212" cy="33337"/>
            </a:xfrm>
            <a:custGeom>
              <a:avLst/>
              <a:gdLst>
                <a:gd name="T0" fmla="*/ 0 w 458"/>
                <a:gd name="T1" fmla="*/ 0 h 90"/>
                <a:gd name="T2" fmla="*/ 2147483647 w 458"/>
                <a:gd name="T3" fmla="*/ 0 h 90"/>
                <a:gd name="T4" fmla="*/ 0 w 458"/>
                <a:gd name="T5" fmla="*/ 2147483647 h 90"/>
                <a:gd name="T6" fmla="*/ 0 w 458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90"/>
                <a:gd name="T14" fmla="*/ 458 w 458"/>
                <a:gd name="T15" fmla="*/ 90 h 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90">
                  <a:moveTo>
                    <a:pt x="0" y="0"/>
                  </a:moveTo>
                  <a:lnTo>
                    <a:pt x="458" y="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2700338" y="5707063"/>
              <a:ext cx="174625" cy="34925"/>
            </a:xfrm>
            <a:custGeom>
              <a:avLst/>
              <a:gdLst>
                <a:gd name="T0" fmla="*/ 2147483647 w 458"/>
                <a:gd name="T1" fmla="*/ 0 h 89"/>
                <a:gd name="T2" fmla="*/ 0 w 458"/>
                <a:gd name="T3" fmla="*/ 2147483647 h 89"/>
                <a:gd name="T4" fmla="*/ 2147483647 w 458"/>
                <a:gd name="T5" fmla="*/ 2147483647 h 89"/>
                <a:gd name="T6" fmla="*/ 2147483647 w 458"/>
                <a:gd name="T7" fmla="*/ 0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89"/>
                <a:gd name="T14" fmla="*/ 458 w 458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89">
                  <a:moveTo>
                    <a:pt x="458" y="0"/>
                  </a:moveTo>
                  <a:lnTo>
                    <a:pt x="0" y="89"/>
                  </a:lnTo>
                  <a:lnTo>
                    <a:pt x="458" y="89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2700338" y="5707063"/>
              <a:ext cx="174625" cy="34925"/>
            </a:xfrm>
            <a:custGeom>
              <a:avLst/>
              <a:gdLst>
                <a:gd name="T0" fmla="*/ 2147483647 w 458"/>
                <a:gd name="T1" fmla="*/ 0 h 89"/>
                <a:gd name="T2" fmla="*/ 0 w 458"/>
                <a:gd name="T3" fmla="*/ 2147483647 h 89"/>
                <a:gd name="T4" fmla="*/ 2147483647 w 458"/>
                <a:gd name="T5" fmla="*/ 2147483647 h 89"/>
                <a:gd name="T6" fmla="*/ 2147483647 w 458"/>
                <a:gd name="T7" fmla="*/ 0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89"/>
                <a:gd name="T14" fmla="*/ 458 w 458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89">
                  <a:moveTo>
                    <a:pt x="458" y="0"/>
                  </a:moveTo>
                  <a:lnTo>
                    <a:pt x="0" y="89"/>
                  </a:lnTo>
                  <a:lnTo>
                    <a:pt x="458" y="89"/>
                  </a:lnTo>
                  <a:lnTo>
                    <a:pt x="458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2700338" y="5741988"/>
              <a:ext cx="174625" cy="3175"/>
            </a:xfrm>
            <a:custGeom>
              <a:avLst/>
              <a:gdLst>
                <a:gd name="T0" fmla="*/ 0 w 458"/>
                <a:gd name="T1" fmla="*/ 0 h 1"/>
                <a:gd name="T2" fmla="*/ 2147483647 w 458"/>
                <a:gd name="T3" fmla="*/ 2147483647 h 1"/>
                <a:gd name="T4" fmla="*/ 2147483647 w 458"/>
                <a:gd name="T5" fmla="*/ 2147483647 h 1"/>
                <a:gd name="T6" fmla="*/ 0 w 45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"/>
                <a:gd name="T14" fmla="*/ 458 w 45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">
                  <a:moveTo>
                    <a:pt x="0" y="0"/>
                  </a:moveTo>
                  <a:lnTo>
                    <a:pt x="5" y="1"/>
                  </a:lnTo>
                  <a:lnTo>
                    <a:pt x="458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2700338" y="5741988"/>
              <a:ext cx="174625" cy="3175"/>
            </a:xfrm>
            <a:custGeom>
              <a:avLst/>
              <a:gdLst>
                <a:gd name="T0" fmla="*/ 0 w 458"/>
                <a:gd name="T1" fmla="*/ 0 h 1"/>
                <a:gd name="T2" fmla="*/ 2147483647 w 458"/>
                <a:gd name="T3" fmla="*/ 2147483647 h 1"/>
                <a:gd name="T4" fmla="*/ 2147483647 w 458"/>
                <a:gd name="T5" fmla="*/ 2147483647 h 1"/>
                <a:gd name="T6" fmla="*/ 0 w 45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"/>
                <a:gd name="T14" fmla="*/ 458 w 45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">
                  <a:moveTo>
                    <a:pt x="0" y="0"/>
                  </a:moveTo>
                  <a:lnTo>
                    <a:pt x="5" y="1"/>
                  </a:lnTo>
                  <a:lnTo>
                    <a:pt x="458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2700338" y="5741988"/>
              <a:ext cx="174625" cy="3175"/>
            </a:xfrm>
            <a:custGeom>
              <a:avLst/>
              <a:gdLst>
                <a:gd name="T0" fmla="*/ 0 w 458"/>
                <a:gd name="T1" fmla="*/ 0 h 1"/>
                <a:gd name="T2" fmla="*/ 2147483647 w 458"/>
                <a:gd name="T3" fmla="*/ 0 h 1"/>
                <a:gd name="T4" fmla="*/ 2147483647 w 458"/>
                <a:gd name="T5" fmla="*/ 2147483647 h 1"/>
                <a:gd name="T6" fmla="*/ 0 w 45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"/>
                <a:gd name="T14" fmla="*/ 458 w 45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">
                  <a:moveTo>
                    <a:pt x="0" y="0"/>
                  </a:moveTo>
                  <a:lnTo>
                    <a:pt x="458" y="0"/>
                  </a:lnTo>
                  <a:lnTo>
                    <a:pt x="458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2700338" y="5741988"/>
              <a:ext cx="174625" cy="3175"/>
            </a:xfrm>
            <a:custGeom>
              <a:avLst/>
              <a:gdLst>
                <a:gd name="T0" fmla="*/ 0 w 458"/>
                <a:gd name="T1" fmla="*/ 0 h 1"/>
                <a:gd name="T2" fmla="*/ 2147483647 w 458"/>
                <a:gd name="T3" fmla="*/ 0 h 1"/>
                <a:gd name="T4" fmla="*/ 2147483647 w 458"/>
                <a:gd name="T5" fmla="*/ 2147483647 h 1"/>
                <a:gd name="T6" fmla="*/ 0 w 45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"/>
                <a:gd name="T14" fmla="*/ 458 w 45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">
                  <a:moveTo>
                    <a:pt x="0" y="0"/>
                  </a:moveTo>
                  <a:lnTo>
                    <a:pt x="458" y="0"/>
                  </a:lnTo>
                  <a:lnTo>
                    <a:pt x="458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2700338" y="5741988"/>
              <a:ext cx="174625" cy="3175"/>
            </a:xfrm>
            <a:custGeom>
              <a:avLst/>
              <a:gdLst>
                <a:gd name="T0" fmla="*/ 0 w 453"/>
                <a:gd name="T1" fmla="*/ 0 h 3175"/>
                <a:gd name="T2" fmla="*/ 0 w 453"/>
                <a:gd name="T3" fmla="*/ 0 h 3175"/>
                <a:gd name="T4" fmla="*/ 2147483647 w 453"/>
                <a:gd name="T5" fmla="*/ 0 h 3175"/>
                <a:gd name="T6" fmla="*/ 0 w 453"/>
                <a:gd name="T7" fmla="*/ 0 h 31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3"/>
                <a:gd name="T13" fmla="*/ 0 h 3175"/>
                <a:gd name="T14" fmla="*/ 453 w 453"/>
                <a:gd name="T15" fmla="*/ 3175 h 31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3" h="3175">
                  <a:moveTo>
                    <a:pt x="0" y="0"/>
                  </a:moveTo>
                  <a:lnTo>
                    <a:pt x="0" y="0"/>
                  </a:lnTo>
                  <a:lnTo>
                    <a:pt x="4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2700338" y="5741988"/>
              <a:ext cx="174625" cy="3175"/>
            </a:xfrm>
            <a:custGeom>
              <a:avLst/>
              <a:gdLst>
                <a:gd name="T0" fmla="*/ 0 w 453"/>
                <a:gd name="T1" fmla="*/ 0 h 3175"/>
                <a:gd name="T2" fmla="*/ 0 w 453"/>
                <a:gd name="T3" fmla="*/ 0 h 3175"/>
                <a:gd name="T4" fmla="*/ 2147483647 w 453"/>
                <a:gd name="T5" fmla="*/ 0 h 3175"/>
                <a:gd name="T6" fmla="*/ 0 w 453"/>
                <a:gd name="T7" fmla="*/ 0 h 31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3"/>
                <a:gd name="T13" fmla="*/ 0 h 3175"/>
                <a:gd name="T14" fmla="*/ 453 w 453"/>
                <a:gd name="T15" fmla="*/ 3175 h 31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3" h="3175">
                  <a:moveTo>
                    <a:pt x="0" y="0"/>
                  </a:moveTo>
                  <a:lnTo>
                    <a:pt x="0" y="0"/>
                  </a:lnTo>
                  <a:lnTo>
                    <a:pt x="45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2700338" y="5741988"/>
              <a:ext cx="17462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2700338" y="5741988"/>
              <a:ext cx="174625" cy="31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2700338" y="5741988"/>
              <a:ext cx="17462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2700338" y="5741988"/>
              <a:ext cx="174625" cy="31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2700338" y="5741988"/>
              <a:ext cx="174625" cy="33337"/>
            </a:xfrm>
            <a:custGeom>
              <a:avLst/>
              <a:gdLst>
                <a:gd name="T0" fmla="*/ 0 w 453"/>
                <a:gd name="T1" fmla="*/ 0 h 83"/>
                <a:gd name="T2" fmla="*/ 2147483647 w 453"/>
                <a:gd name="T3" fmla="*/ 0 h 83"/>
                <a:gd name="T4" fmla="*/ 2147483647 w 453"/>
                <a:gd name="T5" fmla="*/ 2147483647 h 83"/>
                <a:gd name="T6" fmla="*/ 0 w 453"/>
                <a:gd name="T7" fmla="*/ 0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3"/>
                <a:gd name="T13" fmla="*/ 0 h 83"/>
                <a:gd name="T14" fmla="*/ 453 w 453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3" h="83">
                  <a:moveTo>
                    <a:pt x="0" y="0"/>
                  </a:moveTo>
                  <a:lnTo>
                    <a:pt x="453" y="0"/>
                  </a:lnTo>
                  <a:lnTo>
                    <a:pt x="453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2700338" y="5741988"/>
              <a:ext cx="174625" cy="33337"/>
            </a:xfrm>
            <a:custGeom>
              <a:avLst/>
              <a:gdLst>
                <a:gd name="T0" fmla="*/ 0 w 453"/>
                <a:gd name="T1" fmla="*/ 0 h 83"/>
                <a:gd name="T2" fmla="*/ 2147483647 w 453"/>
                <a:gd name="T3" fmla="*/ 0 h 83"/>
                <a:gd name="T4" fmla="*/ 2147483647 w 453"/>
                <a:gd name="T5" fmla="*/ 2147483647 h 83"/>
                <a:gd name="T6" fmla="*/ 0 w 453"/>
                <a:gd name="T7" fmla="*/ 0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3"/>
                <a:gd name="T13" fmla="*/ 0 h 83"/>
                <a:gd name="T14" fmla="*/ 453 w 453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3" h="83">
                  <a:moveTo>
                    <a:pt x="0" y="0"/>
                  </a:moveTo>
                  <a:lnTo>
                    <a:pt x="453" y="0"/>
                  </a:lnTo>
                  <a:lnTo>
                    <a:pt x="453" y="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3917950" y="5713413"/>
              <a:ext cx="171450" cy="31750"/>
            </a:xfrm>
            <a:custGeom>
              <a:avLst/>
              <a:gdLst>
                <a:gd name="T0" fmla="*/ 0 w 453"/>
                <a:gd name="T1" fmla="*/ 0 h 83"/>
                <a:gd name="T2" fmla="*/ 0 w 453"/>
                <a:gd name="T3" fmla="*/ 2147483647 h 83"/>
                <a:gd name="T4" fmla="*/ 2147483647 w 453"/>
                <a:gd name="T5" fmla="*/ 2147483647 h 83"/>
                <a:gd name="T6" fmla="*/ 0 w 453"/>
                <a:gd name="T7" fmla="*/ 0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3"/>
                <a:gd name="T13" fmla="*/ 0 h 83"/>
                <a:gd name="T14" fmla="*/ 453 w 453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3" h="83">
                  <a:moveTo>
                    <a:pt x="0" y="0"/>
                  </a:moveTo>
                  <a:lnTo>
                    <a:pt x="0" y="83"/>
                  </a:lnTo>
                  <a:lnTo>
                    <a:pt x="453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3917950" y="5713413"/>
              <a:ext cx="171450" cy="31750"/>
            </a:xfrm>
            <a:custGeom>
              <a:avLst/>
              <a:gdLst>
                <a:gd name="T0" fmla="*/ 0 w 453"/>
                <a:gd name="T1" fmla="*/ 0 h 83"/>
                <a:gd name="T2" fmla="*/ 0 w 453"/>
                <a:gd name="T3" fmla="*/ 2147483647 h 83"/>
                <a:gd name="T4" fmla="*/ 2147483647 w 453"/>
                <a:gd name="T5" fmla="*/ 2147483647 h 83"/>
                <a:gd name="T6" fmla="*/ 0 w 453"/>
                <a:gd name="T7" fmla="*/ 0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3"/>
                <a:gd name="T13" fmla="*/ 0 h 83"/>
                <a:gd name="T14" fmla="*/ 453 w 453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3" h="83">
                  <a:moveTo>
                    <a:pt x="0" y="0"/>
                  </a:moveTo>
                  <a:lnTo>
                    <a:pt x="0" y="83"/>
                  </a:lnTo>
                  <a:lnTo>
                    <a:pt x="453" y="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3917950" y="5745163"/>
              <a:ext cx="1714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3917950" y="5745163"/>
              <a:ext cx="171450" cy="31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3917950" y="5745163"/>
              <a:ext cx="1714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3917950" y="5745163"/>
              <a:ext cx="171450" cy="31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3917950" y="5745163"/>
              <a:ext cx="1714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3917950" y="5745163"/>
              <a:ext cx="171450" cy="31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3917950" y="5745163"/>
              <a:ext cx="176213" cy="3175"/>
            </a:xfrm>
            <a:custGeom>
              <a:avLst/>
              <a:gdLst>
                <a:gd name="T0" fmla="*/ 0 w 458"/>
                <a:gd name="T1" fmla="*/ 0 h 3175"/>
                <a:gd name="T2" fmla="*/ 0 w 458"/>
                <a:gd name="T3" fmla="*/ 0 h 3175"/>
                <a:gd name="T4" fmla="*/ 2147483647 w 458"/>
                <a:gd name="T5" fmla="*/ 0 h 3175"/>
                <a:gd name="T6" fmla="*/ 0 w 458"/>
                <a:gd name="T7" fmla="*/ 0 h 31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3175"/>
                <a:gd name="T14" fmla="*/ 458 w 458"/>
                <a:gd name="T15" fmla="*/ 3175 h 31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3175">
                  <a:moveTo>
                    <a:pt x="0" y="0"/>
                  </a:moveTo>
                  <a:lnTo>
                    <a:pt x="0" y="0"/>
                  </a:lnTo>
                  <a:lnTo>
                    <a:pt x="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3917950" y="5745163"/>
              <a:ext cx="176213" cy="3175"/>
            </a:xfrm>
            <a:custGeom>
              <a:avLst/>
              <a:gdLst>
                <a:gd name="T0" fmla="*/ 0 w 458"/>
                <a:gd name="T1" fmla="*/ 0 h 3175"/>
                <a:gd name="T2" fmla="*/ 0 w 458"/>
                <a:gd name="T3" fmla="*/ 0 h 3175"/>
                <a:gd name="T4" fmla="*/ 2147483647 w 458"/>
                <a:gd name="T5" fmla="*/ 0 h 3175"/>
                <a:gd name="T6" fmla="*/ 0 w 458"/>
                <a:gd name="T7" fmla="*/ 0 h 31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3175"/>
                <a:gd name="T14" fmla="*/ 458 w 458"/>
                <a:gd name="T15" fmla="*/ 3175 h 31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3175">
                  <a:moveTo>
                    <a:pt x="0" y="0"/>
                  </a:moveTo>
                  <a:lnTo>
                    <a:pt x="0" y="0"/>
                  </a:lnTo>
                  <a:lnTo>
                    <a:pt x="45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3917950" y="5745163"/>
              <a:ext cx="176213" cy="3175"/>
            </a:xfrm>
            <a:custGeom>
              <a:avLst/>
              <a:gdLst>
                <a:gd name="T0" fmla="*/ 0 w 458"/>
                <a:gd name="T1" fmla="*/ 0 h 3175"/>
                <a:gd name="T2" fmla="*/ 2147483647 w 458"/>
                <a:gd name="T3" fmla="*/ 0 h 3175"/>
                <a:gd name="T4" fmla="*/ 2147483647 w 458"/>
                <a:gd name="T5" fmla="*/ 0 h 3175"/>
                <a:gd name="T6" fmla="*/ 0 w 458"/>
                <a:gd name="T7" fmla="*/ 0 h 31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3175"/>
                <a:gd name="T14" fmla="*/ 458 w 458"/>
                <a:gd name="T15" fmla="*/ 3175 h 31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3175">
                  <a:moveTo>
                    <a:pt x="0" y="0"/>
                  </a:moveTo>
                  <a:lnTo>
                    <a:pt x="453" y="0"/>
                  </a:lnTo>
                  <a:lnTo>
                    <a:pt x="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3917950" y="5745163"/>
              <a:ext cx="176213" cy="3175"/>
            </a:xfrm>
            <a:custGeom>
              <a:avLst/>
              <a:gdLst>
                <a:gd name="T0" fmla="*/ 0 w 458"/>
                <a:gd name="T1" fmla="*/ 0 h 3175"/>
                <a:gd name="T2" fmla="*/ 2147483647 w 458"/>
                <a:gd name="T3" fmla="*/ 0 h 3175"/>
                <a:gd name="T4" fmla="*/ 2147483647 w 458"/>
                <a:gd name="T5" fmla="*/ 0 h 3175"/>
                <a:gd name="T6" fmla="*/ 0 w 458"/>
                <a:gd name="T7" fmla="*/ 0 h 31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3175"/>
                <a:gd name="T14" fmla="*/ 458 w 458"/>
                <a:gd name="T15" fmla="*/ 3175 h 31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3175">
                  <a:moveTo>
                    <a:pt x="0" y="0"/>
                  </a:moveTo>
                  <a:lnTo>
                    <a:pt x="453" y="0"/>
                  </a:lnTo>
                  <a:lnTo>
                    <a:pt x="45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Freeform 94"/>
            <p:cNvSpPr>
              <a:spLocks/>
            </p:cNvSpPr>
            <p:nvPr/>
          </p:nvSpPr>
          <p:spPr bwMode="auto">
            <a:xfrm>
              <a:off x="3917950" y="5745163"/>
              <a:ext cx="176213" cy="34925"/>
            </a:xfrm>
            <a:custGeom>
              <a:avLst/>
              <a:gdLst>
                <a:gd name="T0" fmla="*/ 0 w 458"/>
                <a:gd name="T1" fmla="*/ 0 h 89"/>
                <a:gd name="T2" fmla="*/ 2147483647 w 458"/>
                <a:gd name="T3" fmla="*/ 0 h 89"/>
                <a:gd name="T4" fmla="*/ 0 w 458"/>
                <a:gd name="T5" fmla="*/ 2147483647 h 89"/>
                <a:gd name="T6" fmla="*/ 0 w 458"/>
                <a:gd name="T7" fmla="*/ 0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89"/>
                <a:gd name="T14" fmla="*/ 458 w 458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89">
                  <a:moveTo>
                    <a:pt x="0" y="0"/>
                  </a:moveTo>
                  <a:lnTo>
                    <a:pt x="458" y="0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3917950" y="5745163"/>
              <a:ext cx="176213" cy="34925"/>
            </a:xfrm>
            <a:custGeom>
              <a:avLst/>
              <a:gdLst>
                <a:gd name="T0" fmla="*/ 0 w 458"/>
                <a:gd name="T1" fmla="*/ 0 h 89"/>
                <a:gd name="T2" fmla="*/ 2147483647 w 458"/>
                <a:gd name="T3" fmla="*/ 0 h 89"/>
                <a:gd name="T4" fmla="*/ 0 w 458"/>
                <a:gd name="T5" fmla="*/ 2147483647 h 89"/>
                <a:gd name="T6" fmla="*/ 0 w 458"/>
                <a:gd name="T7" fmla="*/ 0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89"/>
                <a:gd name="T14" fmla="*/ 458 w 458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89">
                  <a:moveTo>
                    <a:pt x="0" y="0"/>
                  </a:moveTo>
                  <a:lnTo>
                    <a:pt x="458" y="0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4570413" y="5710238"/>
              <a:ext cx="174625" cy="34925"/>
            </a:xfrm>
            <a:custGeom>
              <a:avLst/>
              <a:gdLst>
                <a:gd name="T0" fmla="*/ 2147483647 w 458"/>
                <a:gd name="T1" fmla="*/ 0 h 90"/>
                <a:gd name="T2" fmla="*/ 0 w 458"/>
                <a:gd name="T3" fmla="*/ 2147483647 h 90"/>
                <a:gd name="T4" fmla="*/ 2147483647 w 458"/>
                <a:gd name="T5" fmla="*/ 2147483647 h 90"/>
                <a:gd name="T6" fmla="*/ 2147483647 w 458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90"/>
                <a:gd name="T14" fmla="*/ 458 w 458"/>
                <a:gd name="T15" fmla="*/ 90 h 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90">
                  <a:moveTo>
                    <a:pt x="458" y="0"/>
                  </a:moveTo>
                  <a:lnTo>
                    <a:pt x="0" y="90"/>
                  </a:lnTo>
                  <a:lnTo>
                    <a:pt x="458" y="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4570413" y="5710238"/>
              <a:ext cx="174625" cy="34925"/>
            </a:xfrm>
            <a:custGeom>
              <a:avLst/>
              <a:gdLst>
                <a:gd name="T0" fmla="*/ 2147483647 w 458"/>
                <a:gd name="T1" fmla="*/ 0 h 90"/>
                <a:gd name="T2" fmla="*/ 0 w 458"/>
                <a:gd name="T3" fmla="*/ 2147483647 h 90"/>
                <a:gd name="T4" fmla="*/ 2147483647 w 458"/>
                <a:gd name="T5" fmla="*/ 2147483647 h 90"/>
                <a:gd name="T6" fmla="*/ 2147483647 w 458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90"/>
                <a:gd name="T14" fmla="*/ 458 w 458"/>
                <a:gd name="T15" fmla="*/ 90 h 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90">
                  <a:moveTo>
                    <a:pt x="458" y="0"/>
                  </a:moveTo>
                  <a:lnTo>
                    <a:pt x="0" y="90"/>
                  </a:lnTo>
                  <a:lnTo>
                    <a:pt x="458" y="90"/>
                  </a:lnTo>
                  <a:lnTo>
                    <a:pt x="458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Freeform 98"/>
            <p:cNvSpPr>
              <a:spLocks/>
            </p:cNvSpPr>
            <p:nvPr/>
          </p:nvSpPr>
          <p:spPr bwMode="auto">
            <a:xfrm>
              <a:off x="4570413" y="5745163"/>
              <a:ext cx="174625" cy="3175"/>
            </a:xfrm>
            <a:custGeom>
              <a:avLst/>
              <a:gdLst>
                <a:gd name="T0" fmla="*/ 0 w 458"/>
                <a:gd name="T1" fmla="*/ 0 h 3175"/>
                <a:gd name="T2" fmla="*/ 2147483647 w 458"/>
                <a:gd name="T3" fmla="*/ 0 h 3175"/>
                <a:gd name="T4" fmla="*/ 2147483647 w 458"/>
                <a:gd name="T5" fmla="*/ 0 h 3175"/>
                <a:gd name="T6" fmla="*/ 0 w 458"/>
                <a:gd name="T7" fmla="*/ 0 h 31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3175"/>
                <a:gd name="T14" fmla="*/ 458 w 458"/>
                <a:gd name="T15" fmla="*/ 3175 h 31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3175">
                  <a:moveTo>
                    <a:pt x="0" y="0"/>
                  </a:moveTo>
                  <a:lnTo>
                    <a:pt x="6" y="0"/>
                  </a:lnTo>
                  <a:lnTo>
                    <a:pt x="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4570413" y="5745163"/>
              <a:ext cx="174625" cy="3175"/>
            </a:xfrm>
            <a:custGeom>
              <a:avLst/>
              <a:gdLst>
                <a:gd name="T0" fmla="*/ 0 w 458"/>
                <a:gd name="T1" fmla="*/ 0 h 3175"/>
                <a:gd name="T2" fmla="*/ 2147483647 w 458"/>
                <a:gd name="T3" fmla="*/ 0 h 3175"/>
                <a:gd name="T4" fmla="*/ 2147483647 w 458"/>
                <a:gd name="T5" fmla="*/ 0 h 3175"/>
                <a:gd name="T6" fmla="*/ 0 w 458"/>
                <a:gd name="T7" fmla="*/ 0 h 31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3175"/>
                <a:gd name="T14" fmla="*/ 458 w 458"/>
                <a:gd name="T15" fmla="*/ 3175 h 31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3175">
                  <a:moveTo>
                    <a:pt x="0" y="0"/>
                  </a:moveTo>
                  <a:lnTo>
                    <a:pt x="6" y="0"/>
                  </a:lnTo>
                  <a:lnTo>
                    <a:pt x="45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4570413" y="5745163"/>
              <a:ext cx="17462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4570413" y="5745163"/>
              <a:ext cx="174625" cy="31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4572000" y="5745163"/>
              <a:ext cx="173038" cy="3175"/>
            </a:xfrm>
            <a:custGeom>
              <a:avLst/>
              <a:gdLst>
                <a:gd name="T0" fmla="*/ 0 w 452"/>
                <a:gd name="T1" fmla="*/ 0 h 3175"/>
                <a:gd name="T2" fmla="*/ 0 w 452"/>
                <a:gd name="T3" fmla="*/ 0 h 3175"/>
                <a:gd name="T4" fmla="*/ 2147483647 w 452"/>
                <a:gd name="T5" fmla="*/ 0 h 3175"/>
                <a:gd name="T6" fmla="*/ 0 w 452"/>
                <a:gd name="T7" fmla="*/ 0 h 31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2"/>
                <a:gd name="T13" fmla="*/ 0 h 3175"/>
                <a:gd name="T14" fmla="*/ 452 w 452"/>
                <a:gd name="T15" fmla="*/ 3175 h 31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2" h="3175">
                  <a:moveTo>
                    <a:pt x="0" y="0"/>
                  </a:moveTo>
                  <a:lnTo>
                    <a:pt x="0" y="0"/>
                  </a:ln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4572000" y="5745163"/>
              <a:ext cx="173038" cy="3175"/>
            </a:xfrm>
            <a:custGeom>
              <a:avLst/>
              <a:gdLst>
                <a:gd name="T0" fmla="*/ 0 w 452"/>
                <a:gd name="T1" fmla="*/ 0 h 3175"/>
                <a:gd name="T2" fmla="*/ 0 w 452"/>
                <a:gd name="T3" fmla="*/ 0 h 3175"/>
                <a:gd name="T4" fmla="*/ 2147483647 w 452"/>
                <a:gd name="T5" fmla="*/ 0 h 3175"/>
                <a:gd name="T6" fmla="*/ 0 w 452"/>
                <a:gd name="T7" fmla="*/ 0 h 31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2"/>
                <a:gd name="T13" fmla="*/ 0 h 3175"/>
                <a:gd name="T14" fmla="*/ 452 w 452"/>
                <a:gd name="T15" fmla="*/ 3175 h 31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2" h="3175">
                  <a:moveTo>
                    <a:pt x="0" y="0"/>
                  </a:moveTo>
                  <a:lnTo>
                    <a:pt x="0" y="0"/>
                  </a:ln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Rectangle 104"/>
            <p:cNvSpPr>
              <a:spLocks noChangeArrowheads="1"/>
            </p:cNvSpPr>
            <p:nvPr/>
          </p:nvSpPr>
          <p:spPr bwMode="auto">
            <a:xfrm>
              <a:off x="4572000" y="5745163"/>
              <a:ext cx="173038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Rectangle 105"/>
            <p:cNvSpPr>
              <a:spLocks noChangeArrowheads="1"/>
            </p:cNvSpPr>
            <p:nvPr/>
          </p:nvSpPr>
          <p:spPr bwMode="auto">
            <a:xfrm>
              <a:off x="4572000" y="5745163"/>
              <a:ext cx="173038" cy="31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Rectangle 106"/>
            <p:cNvSpPr>
              <a:spLocks noChangeArrowheads="1"/>
            </p:cNvSpPr>
            <p:nvPr/>
          </p:nvSpPr>
          <p:spPr bwMode="auto">
            <a:xfrm>
              <a:off x="4572000" y="5745163"/>
              <a:ext cx="173038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Rectangle 107"/>
            <p:cNvSpPr>
              <a:spLocks noChangeArrowheads="1"/>
            </p:cNvSpPr>
            <p:nvPr/>
          </p:nvSpPr>
          <p:spPr bwMode="auto">
            <a:xfrm>
              <a:off x="4572000" y="5745163"/>
              <a:ext cx="173038" cy="31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4572000" y="5745163"/>
              <a:ext cx="173038" cy="30162"/>
            </a:xfrm>
            <a:custGeom>
              <a:avLst/>
              <a:gdLst>
                <a:gd name="T0" fmla="*/ 0 w 452"/>
                <a:gd name="T1" fmla="*/ 0 h 82"/>
                <a:gd name="T2" fmla="*/ 2147483647 w 452"/>
                <a:gd name="T3" fmla="*/ 0 h 82"/>
                <a:gd name="T4" fmla="*/ 2147483647 w 452"/>
                <a:gd name="T5" fmla="*/ 2147483647 h 82"/>
                <a:gd name="T6" fmla="*/ 0 w 452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2"/>
                <a:gd name="T13" fmla="*/ 0 h 82"/>
                <a:gd name="T14" fmla="*/ 452 w 452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2" h="82">
                  <a:moveTo>
                    <a:pt x="0" y="0"/>
                  </a:moveTo>
                  <a:lnTo>
                    <a:pt x="452" y="0"/>
                  </a:lnTo>
                  <a:lnTo>
                    <a:pt x="452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4572000" y="5745163"/>
              <a:ext cx="173038" cy="30162"/>
            </a:xfrm>
            <a:custGeom>
              <a:avLst/>
              <a:gdLst>
                <a:gd name="T0" fmla="*/ 0 w 452"/>
                <a:gd name="T1" fmla="*/ 0 h 82"/>
                <a:gd name="T2" fmla="*/ 2147483647 w 452"/>
                <a:gd name="T3" fmla="*/ 0 h 82"/>
                <a:gd name="T4" fmla="*/ 2147483647 w 452"/>
                <a:gd name="T5" fmla="*/ 2147483647 h 82"/>
                <a:gd name="T6" fmla="*/ 0 w 452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2"/>
                <a:gd name="T13" fmla="*/ 0 h 82"/>
                <a:gd name="T14" fmla="*/ 452 w 452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2" h="82">
                  <a:moveTo>
                    <a:pt x="0" y="0"/>
                  </a:moveTo>
                  <a:lnTo>
                    <a:pt x="452" y="0"/>
                  </a:lnTo>
                  <a:lnTo>
                    <a:pt x="452" y="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6475413" y="5710238"/>
              <a:ext cx="174625" cy="31750"/>
            </a:xfrm>
            <a:custGeom>
              <a:avLst/>
              <a:gdLst>
                <a:gd name="T0" fmla="*/ 0 w 454"/>
                <a:gd name="T1" fmla="*/ 0 h 82"/>
                <a:gd name="T2" fmla="*/ 0 w 454"/>
                <a:gd name="T3" fmla="*/ 2147483647 h 82"/>
                <a:gd name="T4" fmla="*/ 2147483647 w 454"/>
                <a:gd name="T5" fmla="*/ 2147483647 h 82"/>
                <a:gd name="T6" fmla="*/ 0 w 454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"/>
                <a:gd name="T13" fmla="*/ 0 h 82"/>
                <a:gd name="T14" fmla="*/ 454 w 454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" h="82">
                  <a:moveTo>
                    <a:pt x="0" y="0"/>
                  </a:moveTo>
                  <a:lnTo>
                    <a:pt x="0" y="82"/>
                  </a:lnTo>
                  <a:lnTo>
                    <a:pt x="454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Freeform 111"/>
            <p:cNvSpPr>
              <a:spLocks/>
            </p:cNvSpPr>
            <p:nvPr/>
          </p:nvSpPr>
          <p:spPr bwMode="auto">
            <a:xfrm>
              <a:off x="6475413" y="5710238"/>
              <a:ext cx="174625" cy="31750"/>
            </a:xfrm>
            <a:custGeom>
              <a:avLst/>
              <a:gdLst>
                <a:gd name="T0" fmla="*/ 0 w 454"/>
                <a:gd name="T1" fmla="*/ 0 h 82"/>
                <a:gd name="T2" fmla="*/ 0 w 454"/>
                <a:gd name="T3" fmla="*/ 2147483647 h 82"/>
                <a:gd name="T4" fmla="*/ 2147483647 w 454"/>
                <a:gd name="T5" fmla="*/ 2147483647 h 82"/>
                <a:gd name="T6" fmla="*/ 0 w 454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"/>
                <a:gd name="T13" fmla="*/ 0 h 82"/>
                <a:gd name="T14" fmla="*/ 454 w 454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" h="82">
                  <a:moveTo>
                    <a:pt x="0" y="0"/>
                  </a:moveTo>
                  <a:lnTo>
                    <a:pt x="0" y="82"/>
                  </a:lnTo>
                  <a:lnTo>
                    <a:pt x="454" y="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Rectangle 112"/>
            <p:cNvSpPr>
              <a:spLocks noChangeArrowheads="1"/>
            </p:cNvSpPr>
            <p:nvPr/>
          </p:nvSpPr>
          <p:spPr bwMode="auto">
            <a:xfrm>
              <a:off x="6475413" y="5741988"/>
              <a:ext cx="17462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Rectangle 113"/>
            <p:cNvSpPr>
              <a:spLocks noChangeArrowheads="1"/>
            </p:cNvSpPr>
            <p:nvPr/>
          </p:nvSpPr>
          <p:spPr bwMode="auto">
            <a:xfrm>
              <a:off x="6475413" y="5741988"/>
              <a:ext cx="174625" cy="31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" name="Rectangle 114"/>
            <p:cNvSpPr>
              <a:spLocks noChangeArrowheads="1"/>
            </p:cNvSpPr>
            <p:nvPr/>
          </p:nvSpPr>
          <p:spPr bwMode="auto">
            <a:xfrm>
              <a:off x="6475413" y="5741988"/>
              <a:ext cx="17462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Rectangle 115"/>
            <p:cNvSpPr>
              <a:spLocks noChangeArrowheads="1"/>
            </p:cNvSpPr>
            <p:nvPr/>
          </p:nvSpPr>
          <p:spPr bwMode="auto">
            <a:xfrm>
              <a:off x="6475413" y="5741988"/>
              <a:ext cx="174625" cy="31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Rectangle 116"/>
            <p:cNvSpPr>
              <a:spLocks noChangeArrowheads="1"/>
            </p:cNvSpPr>
            <p:nvPr/>
          </p:nvSpPr>
          <p:spPr bwMode="auto">
            <a:xfrm>
              <a:off x="6475413" y="5741988"/>
              <a:ext cx="17462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" name="Rectangle 117"/>
            <p:cNvSpPr>
              <a:spLocks noChangeArrowheads="1"/>
            </p:cNvSpPr>
            <p:nvPr/>
          </p:nvSpPr>
          <p:spPr bwMode="auto">
            <a:xfrm>
              <a:off x="6475413" y="5741988"/>
              <a:ext cx="174625" cy="31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6475413" y="5741988"/>
              <a:ext cx="174625" cy="3175"/>
            </a:xfrm>
            <a:custGeom>
              <a:avLst/>
              <a:gdLst>
                <a:gd name="T0" fmla="*/ 0 w 458"/>
                <a:gd name="T1" fmla="*/ 0 h 1"/>
                <a:gd name="T2" fmla="*/ 0 w 458"/>
                <a:gd name="T3" fmla="*/ 2147483647 h 1"/>
                <a:gd name="T4" fmla="*/ 2147483647 w 458"/>
                <a:gd name="T5" fmla="*/ 2147483647 h 1"/>
                <a:gd name="T6" fmla="*/ 0 w 45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"/>
                <a:gd name="T14" fmla="*/ 458 w 45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">
                  <a:moveTo>
                    <a:pt x="0" y="0"/>
                  </a:moveTo>
                  <a:lnTo>
                    <a:pt x="0" y="1"/>
                  </a:lnTo>
                  <a:lnTo>
                    <a:pt x="458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6475413" y="5741988"/>
              <a:ext cx="174625" cy="3175"/>
            </a:xfrm>
            <a:custGeom>
              <a:avLst/>
              <a:gdLst>
                <a:gd name="T0" fmla="*/ 0 w 458"/>
                <a:gd name="T1" fmla="*/ 0 h 1"/>
                <a:gd name="T2" fmla="*/ 0 w 458"/>
                <a:gd name="T3" fmla="*/ 2147483647 h 1"/>
                <a:gd name="T4" fmla="*/ 2147483647 w 458"/>
                <a:gd name="T5" fmla="*/ 2147483647 h 1"/>
                <a:gd name="T6" fmla="*/ 0 w 45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"/>
                <a:gd name="T14" fmla="*/ 458 w 45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">
                  <a:moveTo>
                    <a:pt x="0" y="0"/>
                  </a:moveTo>
                  <a:lnTo>
                    <a:pt x="0" y="1"/>
                  </a:lnTo>
                  <a:lnTo>
                    <a:pt x="458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6475413" y="5741988"/>
              <a:ext cx="174625" cy="3175"/>
            </a:xfrm>
            <a:custGeom>
              <a:avLst/>
              <a:gdLst>
                <a:gd name="T0" fmla="*/ 0 w 458"/>
                <a:gd name="T1" fmla="*/ 0 h 1"/>
                <a:gd name="T2" fmla="*/ 2147483647 w 458"/>
                <a:gd name="T3" fmla="*/ 0 h 1"/>
                <a:gd name="T4" fmla="*/ 2147483647 w 458"/>
                <a:gd name="T5" fmla="*/ 2147483647 h 1"/>
                <a:gd name="T6" fmla="*/ 0 w 45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"/>
                <a:gd name="T14" fmla="*/ 458 w 45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">
                  <a:moveTo>
                    <a:pt x="0" y="0"/>
                  </a:moveTo>
                  <a:lnTo>
                    <a:pt x="454" y="0"/>
                  </a:lnTo>
                  <a:lnTo>
                    <a:pt x="458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6475413" y="5741988"/>
              <a:ext cx="174625" cy="3175"/>
            </a:xfrm>
            <a:custGeom>
              <a:avLst/>
              <a:gdLst>
                <a:gd name="T0" fmla="*/ 0 w 458"/>
                <a:gd name="T1" fmla="*/ 0 h 1"/>
                <a:gd name="T2" fmla="*/ 2147483647 w 458"/>
                <a:gd name="T3" fmla="*/ 0 h 1"/>
                <a:gd name="T4" fmla="*/ 2147483647 w 458"/>
                <a:gd name="T5" fmla="*/ 2147483647 h 1"/>
                <a:gd name="T6" fmla="*/ 0 w 45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"/>
                <a:gd name="T14" fmla="*/ 458 w 45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">
                  <a:moveTo>
                    <a:pt x="0" y="0"/>
                  </a:moveTo>
                  <a:lnTo>
                    <a:pt x="454" y="0"/>
                  </a:lnTo>
                  <a:lnTo>
                    <a:pt x="458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6475413" y="5741988"/>
              <a:ext cx="174625" cy="33337"/>
            </a:xfrm>
            <a:custGeom>
              <a:avLst/>
              <a:gdLst>
                <a:gd name="T0" fmla="*/ 0 w 458"/>
                <a:gd name="T1" fmla="*/ 0 h 90"/>
                <a:gd name="T2" fmla="*/ 2147483647 w 458"/>
                <a:gd name="T3" fmla="*/ 0 h 90"/>
                <a:gd name="T4" fmla="*/ 0 w 458"/>
                <a:gd name="T5" fmla="*/ 2147483647 h 90"/>
                <a:gd name="T6" fmla="*/ 0 w 458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90"/>
                <a:gd name="T14" fmla="*/ 458 w 458"/>
                <a:gd name="T15" fmla="*/ 90 h 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90">
                  <a:moveTo>
                    <a:pt x="0" y="0"/>
                  </a:moveTo>
                  <a:lnTo>
                    <a:pt x="458" y="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6475413" y="5741988"/>
              <a:ext cx="174625" cy="33337"/>
            </a:xfrm>
            <a:custGeom>
              <a:avLst/>
              <a:gdLst>
                <a:gd name="T0" fmla="*/ 0 w 458"/>
                <a:gd name="T1" fmla="*/ 0 h 90"/>
                <a:gd name="T2" fmla="*/ 2147483647 w 458"/>
                <a:gd name="T3" fmla="*/ 0 h 90"/>
                <a:gd name="T4" fmla="*/ 0 w 458"/>
                <a:gd name="T5" fmla="*/ 2147483647 h 90"/>
                <a:gd name="T6" fmla="*/ 0 w 458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90"/>
                <a:gd name="T14" fmla="*/ 458 w 458"/>
                <a:gd name="T15" fmla="*/ 90 h 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90">
                  <a:moveTo>
                    <a:pt x="0" y="0"/>
                  </a:moveTo>
                  <a:lnTo>
                    <a:pt x="458" y="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4" name="Freeform 124"/>
            <p:cNvSpPr>
              <a:spLocks/>
            </p:cNvSpPr>
            <p:nvPr/>
          </p:nvSpPr>
          <p:spPr bwMode="auto">
            <a:xfrm>
              <a:off x="5573713" y="6392863"/>
              <a:ext cx="173037" cy="34925"/>
            </a:xfrm>
            <a:custGeom>
              <a:avLst/>
              <a:gdLst>
                <a:gd name="T0" fmla="*/ 2147483647 w 458"/>
                <a:gd name="T1" fmla="*/ 0 h 90"/>
                <a:gd name="T2" fmla="*/ 0 w 458"/>
                <a:gd name="T3" fmla="*/ 2147483647 h 90"/>
                <a:gd name="T4" fmla="*/ 2147483647 w 458"/>
                <a:gd name="T5" fmla="*/ 2147483647 h 90"/>
                <a:gd name="T6" fmla="*/ 2147483647 w 458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90"/>
                <a:gd name="T14" fmla="*/ 458 w 458"/>
                <a:gd name="T15" fmla="*/ 90 h 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90">
                  <a:moveTo>
                    <a:pt x="458" y="0"/>
                  </a:moveTo>
                  <a:lnTo>
                    <a:pt x="0" y="90"/>
                  </a:lnTo>
                  <a:lnTo>
                    <a:pt x="458" y="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5" name="Freeform 125"/>
            <p:cNvSpPr>
              <a:spLocks/>
            </p:cNvSpPr>
            <p:nvPr/>
          </p:nvSpPr>
          <p:spPr bwMode="auto">
            <a:xfrm>
              <a:off x="5573713" y="6392863"/>
              <a:ext cx="173037" cy="34925"/>
            </a:xfrm>
            <a:custGeom>
              <a:avLst/>
              <a:gdLst>
                <a:gd name="T0" fmla="*/ 2147483647 w 458"/>
                <a:gd name="T1" fmla="*/ 0 h 90"/>
                <a:gd name="T2" fmla="*/ 0 w 458"/>
                <a:gd name="T3" fmla="*/ 2147483647 h 90"/>
                <a:gd name="T4" fmla="*/ 2147483647 w 458"/>
                <a:gd name="T5" fmla="*/ 2147483647 h 90"/>
                <a:gd name="T6" fmla="*/ 2147483647 w 458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90"/>
                <a:gd name="T14" fmla="*/ 458 w 458"/>
                <a:gd name="T15" fmla="*/ 90 h 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90">
                  <a:moveTo>
                    <a:pt x="458" y="0"/>
                  </a:moveTo>
                  <a:lnTo>
                    <a:pt x="0" y="90"/>
                  </a:lnTo>
                  <a:lnTo>
                    <a:pt x="458" y="90"/>
                  </a:lnTo>
                  <a:lnTo>
                    <a:pt x="458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6" name="Freeform 126"/>
            <p:cNvSpPr>
              <a:spLocks/>
            </p:cNvSpPr>
            <p:nvPr/>
          </p:nvSpPr>
          <p:spPr bwMode="auto">
            <a:xfrm>
              <a:off x="5573713" y="6427788"/>
              <a:ext cx="173037" cy="3175"/>
            </a:xfrm>
            <a:custGeom>
              <a:avLst/>
              <a:gdLst>
                <a:gd name="T0" fmla="*/ 0 w 458"/>
                <a:gd name="T1" fmla="*/ 0 h 1"/>
                <a:gd name="T2" fmla="*/ 2147483647 w 458"/>
                <a:gd name="T3" fmla="*/ 2147483647 h 1"/>
                <a:gd name="T4" fmla="*/ 2147483647 w 458"/>
                <a:gd name="T5" fmla="*/ 2147483647 h 1"/>
                <a:gd name="T6" fmla="*/ 0 w 45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"/>
                <a:gd name="T14" fmla="*/ 458 w 45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">
                  <a:moveTo>
                    <a:pt x="0" y="0"/>
                  </a:moveTo>
                  <a:lnTo>
                    <a:pt x="5" y="1"/>
                  </a:lnTo>
                  <a:lnTo>
                    <a:pt x="458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7" name="Freeform 127"/>
            <p:cNvSpPr>
              <a:spLocks/>
            </p:cNvSpPr>
            <p:nvPr/>
          </p:nvSpPr>
          <p:spPr bwMode="auto">
            <a:xfrm>
              <a:off x="5573713" y="6427788"/>
              <a:ext cx="173037" cy="3175"/>
            </a:xfrm>
            <a:custGeom>
              <a:avLst/>
              <a:gdLst>
                <a:gd name="T0" fmla="*/ 0 w 458"/>
                <a:gd name="T1" fmla="*/ 0 h 1"/>
                <a:gd name="T2" fmla="*/ 2147483647 w 458"/>
                <a:gd name="T3" fmla="*/ 2147483647 h 1"/>
                <a:gd name="T4" fmla="*/ 2147483647 w 458"/>
                <a:gd name="T5" fmla="*/ 2147483647 h 1"/>
                <a:gd name="T6" fmla="*/ 0 w 45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"/>
                <a:gd name="T14" fmla="*/ 458 w 45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">
                  <a:moveTo>
                    <a:pt x="0" y="0"/>
                  </a:moveTo>
                  <a:lnTo>
                    <a:pt x="5" y="1"/>
                  </a:lnTo>
                  <a:lnTo>
                    <a:pt x="458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8" name="Freeform 128"/>
            <p:cNvSpPr>
              <a:spLocks/>
            </p:cNvSpPr>
            <p:nvPr/>
          </p:nvSpPr>
          <p:spPr bwMode="auto">
            <a:xfrm>
              <a:off x="5573713" y="6427788"/>
              <a:ext cx="173037" cy="3175"/>
            </a:xfrm>
            <a:custGeom>
              <a:avLst/>
              <a:gdLst>
                <a:gd name="T0" fmla="*/ 0 w 458"/>
                <a:gd name="T1" fmla="*/ 0 h 1"/>
                <a:gd name="T2" fmla="*/ 2147483647 w 458"/>
                <a:gd name="T3" fmla="*/ 0 h 1"/>
                <a:gd name="T4" fmla="*/ 2147483647 w 458"/>
                <a:gd name="T5" fmla="*/ 2147483647 h 1"/>
                <a:gd name="T6" fmla="*/ 0 w 45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"/>
                <a:gd name="T14" fmla="*/ 458 w 45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">
                  <a:moveTo>
                    <a:pt x="0" y="0"/>
                  </a:moveTo>
                  <a:lnTo>
                    <a:pt x="458" y="0"/>
                  </a:lnTo>
                  <a:lnTo>
                    <a:pt x="458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9" name="Freeform 129"/>
            <p:cNvSpPr>
              <a:spLocks/>
            </p:cNvSpPr>
            <p:nvPr/>
          </p:nvSpPr>
          <p:spPr bwMode="auto">
            <a:xfrm>
              <a:off x="5573713" y="6427788"/>
              <a:ext cx="173037" cy="3175"/>
            </a:xfrm>
            <a:custGeom>
              <a:avLst/>
              <a:gdLst>
                <a:gd name="T0" fmla="*/ 0 w 458"/>
                <a:gd name="T1" fmla="*/ 0 h 1"/>
                <a:gd name="T2" fmla="*/ 2147483647 w 458"/>
                <a:gd name="T3" fmla="*/ 0 h 1"/>
                <a:gd name="T4" fmla="*/ 2147483647 w 458"/>
                <a:gd name="T5" fmla="*/ 2147483647 h 1"/>
                <a:gd name="T6" fmla="*/ 0 w 45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"/>
                <a:gd name="T14" fmla="*/ 458 w 45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">
                  <a:moveTo>
                    <a:pt x="0" y="0"/>
                  </a:moveTo>
                  <a:lnTo>
                    <a:pt x="458" y="0"/>
                  </a:lnTo>
                  <a:lnTo>
                    <a:pt x="458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0" name="Freeform 130"/>
            <p:cNvSpPr>
              <a:spLocks/>
            </p:cNvSpPr>
            <p:nvPr/>
          </p:nvSpPr>
          <p:spPr bwMode="auto">
            <a:xfrm>
              <a:off x="5575300" y="6430963"/>
              <a:ext cx="171450" cy="3175"/>
            </a:xfrm>
            <a:custGeom>
              <a:avLst/>
              <a:gdLst>
                <a:gd name="T0" fmla="*/ 0 w 453"/>
                <a:gd name="T1" fmla="*/ 0 h 3175"/>
                <a:gd name="T2" fmla="*/ 0 w 453"/>
                <a:gd name="T3" fmla="*/ 0 h 3175"/>
                <a:gd name="T4" fmla="*/ 2147483647 w 453"/>
                <a:gd name="T5" fmla="*/ 0 h 3175"/>
                <a:gd name="T6" fmla="*/ 0 w 453"/>
                <a:gd name="T7" fmla="*/ 0 h 31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3"/>
                <a:gd name="T13" fmla="*/ 0 h 3175"/>
                <a:gd name="T14" fmla="*/ 453 w 453"/>
                <a:gd name="T15" fmla="*/ 3175 h 31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3" h="3175">
                  <a:moveTo>
                    <a:pt x="0" y="0"/>
                  </a:moveTo>
                  <a:lnTo>
                    <a:pt x="0" y="0"/>
                  </a:lnTo>
                  <a:lnTo>
                    <a:pt x="4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1" name="Freeform 131"/>
            <p:cNvSpPr>
              <a:spLocks/>
            </p:cNvSpPr>
            <p:nvPr/>
          </p:nvSpPr>
          <p:spPr bwMode="auto">
            <a:xfrm>
              <a:off x="5575300" y="6430963"/>
              <a:ext cx="171450" cy="3175"/>
            </a:xfrm>
            <a:custGeom>
              <a:avLst/>
              <a:gdLst>
                <a:gd name="T0" fmla="*/ 0 w 453"/>
                <a:gd name="T1" fmla="*/ 0 h 3175"/>
                <a:gd name="T2" fmla="*/ 0 w 453"/>
                <a:gd name="T3" fmla="*/ 0 h 3175"/>
                <a:gd name="T4" fmla="*/ 2147483647 w 453"/>
                <a:gd name="T5" fmla="*/ 0 h 3175"/>
                <a:gd name="T6" fmla="*/ 0 w 453"/>
                <a:gd name="T7" fmla="*/ 0 h 31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3"/>
                <a:gd name="T13" fmla="*/ 0 h 3175"/>
                <a:gd name="T14" fmla="*/ 453 w 453"/>
                <a:gd name="T15" fmla="*/ 3175 h 31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3" h="3175">
                  <a:moveTo>
                    <a:pt x="0" y="0"/>
                  </a:moveTo>
                  <a:lnTo>
                    <a:pt x="0" y="0"/>
                  </a:lnTo>
                  <a:lnTo>
                    <a:pt x="45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2" name="Rectangle 132"/>
            <p:cNvSpPr>
              <a:spLocks noChangeArrowheads="1"/>
            </p:cNvSpPr>
            <p:nvPr/>
          </p:nvSpPr>
          <p:spPr bwMode="auto">
            <a:xfrm>
              <a:off x="5575300" y="6430963"/>
              <a:ext cx="1714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" name="Rectangle 133"/>
            <p:cNvSpPr>
              <a:spLocks noChangeArrowheads="1"/>
            </p:cNvSpPr>
            <p:nvPr/>
          </p:nvSpPr>
          <p:spPr bwMode="auto">
            <a:xfrm>
              <a:off x="5575300" y="6430963"/>
              <a:ext cx="171450" cy="31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4" name="Rectangle 134"/>
            <p:cNvSpPr>
              <a:spLocks noChangeArrowheads="1"/>
            </p:cNvSpPr>
            <p:nvPr/>
          </p:nvSpPr>
          <p:spPr bwMode="auto">
            <a:xfrm>
              <a:off x="5575300" y="6430963"/>
              <a:ext cx="1714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5" name="Rectangle 135"/>
            <p:cNvSpPr>
              <a:spLocks noChangeArrowheads="1"/>
            </p:cNvSpPr>
            <p:nvPr/>
          </p:nvSpPr>
          <p:spPr bwMode="auto">
            <a:xfrm>
              <a:off x="5575300" y="6430963"/>
              <a:ext cx="171450" cy="31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5575300" y="6430963"/>
              <a:ext cx="171450" cy="30162"/>
            </a:xfrm>
            <a:custGeom>
              <a:avLst/>
              <a:gdLst>
                <a:gd name="T0" fmla="*/ 0 w 453"/>
                <a:gd name="T1" fmla="*/ 0 h 82"/>
                <a:gd name="T2" fmla="*/ 2147483647 w 453"/>
                <a:gd name="T3" fmla="*/ 0 h 82"/>
                <a:gd name="T4" fmla="*/ 2147483647 w 453"/>
                <a:gd name="T5" fmla="*/ 2147483647 h 82"/>
                <a:gd name="T6" fmla="*/ 0 w 453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3"/>
                <a:gd name="T13" fmla="*/ 0 h 82"/>
                <a:gd name="T14" fmla="*/ 453 w 453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3" h="82">
                  <a:moveTo>
                    <a:pt x="0" y="0"/>
                  </a:moveTo>
                  <a:lnTo>
                    <a:pt x="453" y="0"/>
                  </a:lnTo>
                  <a:lnTo>
                    <a:pt x="453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7" name="Freeform 137"/>
            <p:cNvSpPr>
              <a:spLocks/>
            </p:cNvSpPr>
            <p:nvPr/>
          </p:nvSpPr>
          <p:spPr bwMode="auto">
            <a:xfrm>
              <a:off x="5575300" y="6430963"/>
              <a:ext cx="171450" cy="30162"/>
            </a:xfrm>
            <a:custGeom>
              <a:avLst/>
              <a:gdLst>
                <a:gd name="T0" fmla="*/ 0 w 453"/>
                <a:gd name="T1" fmla="*/ 0 h 82"/>
                <a:gd name="T2" fmla="*/ 2147483647 w 453"/>
                <a:gd name="T3" fmla="*/ 0 h 82"/>
                <a:gd name="T4" fmla="*/ 2147483647 w 453"/>
                <a:gd name="T5" fmla="*/ 2147483647 h 82"/>
                <a:gd name="T6" fmla="*/ 0 w 453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3"/>
                <a:gd name="T13" fmla="*/ 0 h 82"/>
                <a:gd name="T14" fmla="*/ 453 w 453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3" h="82">
                  <a:moveTo>
                    <a:pt x="0" y="0"/>
                  </a:moveTo>
                  <a:lnTo>
                    <a:pt x="453" y="0"/>
                  </a:lnTo>
                  <a:lnTo>
                    <a:pt x="453" y="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8" name="Freeform 138"/>
            <p:cNvSpPr>
              <a:spLocks/>
            </p:cNvSpPr>
            <p:nvPr/>
          </p:nvSpPr>
          <p:spPr bwMode="auto">
            <a:xfrm>
              <a:off x="6475413" y="6396038"/>
              <a:ext cx="171450" cy="34925"/>
            </a:xfrm>
            <a:custGeom>
              <a:avLst/>
              <a:gdLst>
                <a:gd name="T0" fmla="*/ 0 w 453"/>
                <a:gd name="T1" fmla="*/ 0 h 83"/>
                <a:gd name="T2" fmla="*/ 0 w 453"/>
                <a:gd name="T3" fmla="*/ 2147483647 h 83"/>
                <a:gd name="T4" fmla="*/ 2147483647 w 453"/>
                <a:gd name="T5" fmla="*/ 2147483647 h 83"/>
                <a:gd name="T6" fmla="*/ 0 w 453"/>
                <a:gd name="T7" fmla="*/ 0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3"/>
                <a:gd name="T13" fmla="*/ 0 h 83"/>
                <a:gd name="T14" fmla="*/ 453 w 453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3" h="83">
                  <a:moveTo>
                    <a:pt x="0" y="0"/>
                  </a:moveTo>
                  <a:lnTo>
                    <a:pt x="0" y="83"/>
                  </a:lnTo>
                  <a:lnTo>
                    <a:pt x="453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6475413" y="6396038"/>
              <a:ext cx="171450" cy="34925"/>
            </a:xfrm>
            <a:custGeom>
              <a:avLst/>
              <a:gdLst>
                <a:gd name="T0" fmla="*/ 0 w 453"/>
                <a:gd name="T1" fmla="*/ 0 h 83"/>
                <a:gd name="T2" fmla="*/ 0 w 453"/>
                <a:gd name="T3" fmla="*/ 2147483647 h 83"/>
                <a:gd name="T4" fmla="*/ 2147483647 w 453"/>
                <a:gd name="T5" fmla="*/ 2147483647 h 83"/>
                <a:gd name="T6" fmla="*/ 0 w 453"/>
                <a:gd name="T7" fmla="*/ 0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3"/>
                <a:gd name="T13" fmla="*/ 0 h 83"/>
                <a:gd name="T14" fmla="*/ 453 w 453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3" h="83">
                  <a:moveTo>
                    <a:pt x="0" y="0"/>
                  </a:moveTo>
                  <a:lnTo>
                    <a:pt x="0" y="83"/>
                  </a:lnTo>
                  <a:lnTo>
                    <a:pt x="453" y="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6475413" y="6430963"/>
              <a:ext cx="171450" cy="3175"/>
            </a:xfrm>
            <a:custGeom>
              <a:avLst/>
              <a:gdLst>
                <a:gd name="T0" fmla="*/ 0 w 453"/>
                <a:gd name="T1" fmla="*/ 0 h 3175"/>
                <a:gd name="T2" fmla="*/ 0 w 453"/>
                <a:gd name="T3" fmla="*/ 0 h 3175"/>
                <a:gd name="T4" fmla="*/ 2147483647 w 453"/>
                <a:gd name="T5" fmla="*/ 0 h 3175"/>
                <a:gd name="T6" fmla="*/ 0 w 453"/>
                <a:gd name="T7" fmla="*/ 0 h 31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3"/>
                <a:gd name="T13" fmla="*/ 0 h 3175"/>
                <a:gd name="T14" fmla="*/ 453 w 453"/>
                <a:gd name="T15" fmla="*/ 3175 h 31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3" h="3175">
                  <a:moveTo>
                    <a:pt x="0" y="0"/>
                  </a:moveTo>
                  <a:lnTo>
                    <a:pt x="0" y="0"/>
                  </a:lnTo>
                  <a:lnTo>
                    <a:pt x="4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6475413" y="6430963"/>
              <a:ext cx="171450" cy="3175"/>
            </a:xfrm>
            <a:custGeom>
              <a:avLst/>
              <a:gdLst>
                <a:gd name="T0" fmla="*/ 0 w 453"/>
                <a:gd name="T1" fmla="*/ 0 h 3175"/>
                <a:gd name="T2" fmla="*/ 0 w 453"/>
                <a:gd name="T3" fmla="*/ 0 h 3175"/>
                <a:gd name="T4" fmla="*/ 2147483647 w 453"/>
                <a:gd name="T5" fmla="*/ 0 h 3175"/>
                <a:gd name="T6" fmla="*/ 0 w 453"/>
                <a:gd name="T7" fmla="*/ 0 h 31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3"/>
                <a:gd name="T13" fmla="*/ 0 h 3175"/>
                <a:gd name="T14" fmla="*/ 453 w 453"/>
                <a:gd name="T15" fmla="*/ 3175 h 31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3" h="3175">
                  <a:moveTo>
                    <a:pt x="0" y="0"/>
                  </a:moveTo>
                  <a:lnTo>
                    <a:pt x="0" y="0"/>
                  </a:lnTo>
                  <a:lnTo>
                    <a:pt x="45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2" name="Rectangle 142"/>
            <p:cNvSpPr>
              <a:spLocks noChangeArrowheads="1"/>
            </p:cNvSpPr>
            <p:nvPr/>
          </p:nvSpPr>
          <p:spPr bwMode="auto">
            <a:xfrm>
              <a:off x="6475413" y="6430963"/>
              <a:ext cx="1714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" name="Rectangle 143"/>
            <p:cNvSpPr>
              <a:spLocks noChangeArrowheads="1"/>
            </p:cNvSpPr>
            <p:nvPr/>
          </p:nvSpPr>
          <p:spPr bwMode="auto">
            <a:xfrm>
              <a:off x="6475413" y="6430963"/>
              <a:ext cx="171450" cy="31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" name="Rectangle 144"/>
            <p:cNvSpPr>
              <a:spLocks noChangeArrowheads="1"/>
            </p:cNvSpPr>
            <p:nvPr/>
          </p:nvSpPr>
          <p:spPr bwMode="auto">
            <a:xfrm>
              <a:off x="6475413" y="6430963"/>
              <a:ext cx="1714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5" name="Rectangle 145"/>
            <p:cNvSpPr>
              <a:spLocks noChangeArrowheads="1"/>
            </p:cNvSpPr>
            <p:nvPr/>
          </p:nvSpPr>
          <p:spPr bwMode="auto">
            <a:xfrm>
              <a:off x="6475413" y="6430963"/>
              <a:ext cx="171450" cy="31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6475413" y="6430963"/>
              <a:ext cx="174625" cy="3175"/>
            </a:xfrm>
            <a:custGeom>
              <a:avLst/>
              <a:gdLst>
                <a:gd name="T0" fmla="*/ 0 w 458"/>
                <a:gd name="T1" fmla="*/ 0 h 1"/>
                <a:gd name="T2" fmla="*/ 0 w 458"/>
                <a:gd name="T3" fmla="*/ 2147483647 h 1"/>
                <a:gd name="T4" fmla="*/ 2147483647 w 458"/>
                <a:gd name="T5" fmla="*/ 2147483647 h 1"/>
                <a:gd name="T6" fmla="*/ 0 w 45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"/>
                <a:gd name="T14" fmla="*/ 458 w 45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">
                  <a:moveTo>
                    <a:pt x="0" y="0"/>
                  </a:moveTo>
                  <a:lnTo>
                    <a:pt x="0" y="1"/>
                  </a:lnTo>
                  <a:lnTo>
                    <a:pt x="458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6475413" y="6430963"/>
              <a:ext cx="174625" cy="3175"/>
            </a:xfrm>
            <a:custGeom>
              <a:avLst/>
              <a:gdLst>
                <a:gd name="T0" fmla="*/ 0 w 458"/>
                <a:gd name="T1" fmla="*/ 0 h 1"/>
                <a:gd name="T2" fmla="*/ 0 w 458"/>
                <a:gd name="T3" fmla="*/ 2147483647 h 1"/>
                <a:gd name="T4" fmla="*/ 2147483647 w 458"/>
                <a:gd name="T5" fmla="*/ 2147483647 h 1"/>
                <a:gd name="T6" fmla="*/ 0 w 45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"/>
                <a:gd name="T14" fmla="*/ 458 w 45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">
                  <a:moveTo>
                    <a:pt x="0" y="0"/>
                  </a:moveTo>
                  <a:lnTo>
                    <a:pt x="0" y="1"/>
                  </a:lnTo>
                  <a:lnTo>
                    <a:pt x="458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8" name="Freeform 148"/>
            <p:cNvSpPr>
              <a:spLocks/>
            </p:cNvSpPr>
            <p:nvPr/>
          </p:nvSpPr>
          <p:spPr bwMode="auto">
            <a:xfrm>
              <a:off x="6475413" y="6430963"/>
              <a:ext cx="174625" cy="3175"/>
            </a:xfrm>
            <a:custGeom>
              <a:avLst/>
              <a:gdLst>
                <a:gd name="T0" fmla="*/ 0 w 458"/>
                <a:gd name="T1" fmla="*/ 0 h 1"/>
                <a:gd name="T2" fmla="*/ 2147483647 w 458"/>
                <a:gd name="T3" fmla="*/ 0 h 1"/>
                <a:gd name="T4" fmla="*/ 2147483647 w 458"/>
                <a:gd name="T5" fmla="*/ 2147483647 h 1"/>
                <a:gd name="T6" fmla="*/ 0 w 45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"/>
                <a:gd name="T14" fmla="*/ 458 w 45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">
                  <a:moveTo>
                    <a:pt x="0" y="0"/>
                  </a:moveTo>
                  <a:lnTo>
                    <a:pt x="453" y="0"/>
                  </a:lnTo>
                  <a:lnTo>
                    <a:pt x="458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475413" y="6430963"/>
              <a:ext cx="174625" cy="3175"/>
            </a:xfrm>
            <a:custGeom>
              <a:avLst/>
              <a:gdLst>
                <a:gd name="T0" fmla="*/ 0 w 458"/>
                <a:gd name="T1" fmla="*/ 0 h 1"/>
                <a:gd name="T2" fmla="*/ 2147483647 w 458"/>
                <a:gd name="T3" fmla="*/ 0 h 1"/>
                <a:gd name="T4" fmla="*/ 2147483647 w 458"/>
                <a:gd name="T5" fmla="*/ 2147483647 h 1"/>
                <a:gd name="T6" fmla="*/ 0 w 45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"/>
                <a:gd name="T14" fmla="*/ 458 w 45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">
                  <a:moveTo>
                    <a:pt x="0" y="0"/>
                  </a:moveTo>
                  <a:lnTo>
                    <a:pt x="453" y="0"/>
                  </a:lnTo>
                  <a:lnTo>
                    <a:pt x="458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475413" y="6430963"/>
              <a:ext cx="174625" cy="33337"/>
            </a:xfrm>
            <a:custGeom>
              <a:avLst/>
              <a:gdLst>
                <a:gd name="T0" fmla="*/ 0 w 458"/>
                <a:gd name="T1" fmla="*/ 0 h 90"/>
                <a:gd name="T2" fmla="*/ 2147483647 w 458"/>
                <a:gd name="T3" fmla="*/ 0 h 90"/>
                <a:gd name="T4" fmla="*/ 0 w 458"/>
                <a:gd name="T5" fmla="*/ 2147483647 h 90"/>
                <a:gd name="T6" fmla="*/ 0 w 458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90"/>
                <a:gd name="T14" fmla="*/ 458 w 458"/>
                <a:gd name="T15" fmla="*/ 90 h 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90">
                  <a:moveTo>
                    <a:pt x="0" y="0"/>
                  </a:moveTo>
                  <a:lnTo>
                    <a:pt x="458" y="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1" name="Freeform 151"/>
            <p:cNvSpPr>
              <a:spLocks/>
            </p:cNvSpPr>
            <p:nvPr/>
          </p:nvSpPr>
          <p:spPr bwMode="auto">
            <a:xfrm>
              <a:off x="6475413" y="6430963"/>
              <a:ext cx="174625" cy="33337"/>
            </a:xfrm>
            <a:custGeom>
              <a:avLst/>
              <a:gdLst>
                <a:gd name="T0" fmla="*/ 0 w 458"/>
                <a:gd name="T1" fmla="*/ 0 h 90"/>
                <a:gd name="T2" fmla="*/ 2147483647 w 458"/>
                <a:gd name="T3" fmla="*/ 0 h 90"/>
                <a:gd name="T4" fmla="*/ 0 w 458"/>
                <a:gd name="T5" fmla="*/ 2147483647 h 90"/>
                <a:gd name="T6" fmla="*/ 0 w 458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90"/>
                <a:gd name="T14" fmla="*/ 458 w 458"/>
                <a:gd name="T15" fmla="*/ 90 h 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90">
                  <a:moveTo>
                    <a:pt x="0" y="0"/>
                  </a:moveTo>
                  <a:lnTo>
                    <a:pt x="458" y="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6767513" y="5572125"/>
              <a:ext cx="47625" cy="28575"/>
            </a:xfrm>
            <a:custGeom>
              <a:avLst/>
              <a:gdLst>
                <a:gd name="T0" fmla="*/ 2147483647 w 132"/>
                <a:gd name="T1" fmla="*/ 0 h 73"/>
                <a:gd name="T2" fmla="*/ 0 w 132"/>
                <a:gd name="T3" fmla="*/ 2147483647 h 73"/>
                <a:gd name="T4" fmla="*/ 2147483647 w 132"/>
                <a:gd name="T5" fmla="*/ 2147483647 h 73"/>
                <a:gd name="T6" fmla="*/ 2147483647 w 132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"/>
                <a:gd name="T13" fmla="*/ 0 h 73"/>
                <a:gd name="T14" fmla="*/ 132 w 132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" h="73">
                  <a:moveTo>
                    <a:pt x="39" y="0"/>
                  </a:moveTo>
                  <a:lnTo>
                    <a:pt x="0" y="73"/>
                  </a:lnTo>
                  <a:lnTo>
                    <a:pt x="132" y="7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9" name="Freeform 169"/>
            <p:cNvSpPr>
              <a:spLocks/>
            </p:cNvSpPr>
            <p:nvPr/>
          </p:nvSpPr>
          <p:spPr bwMode="auto">
            <a:xfrm>
              <a:off x="6767513" y="5572125"/>
              <a:ext cx="47625" cy="28575"/>
            </a:xfrm>
            <a:custGeom>
              <a:avLst/>
              <a:gdLst>
                <a:gd name="T0" fmla="*/ 2147483647 w 132"/>
                <a:gd name="T1" fmla="*/ 0 h 73"/>
                <a:gd name="T2" fmla="*/ 0 w 132"/>
                <a:gd name="T3" fmla="*/ 2147483647 h 73"/>
                <a:gd name="T4" fmla="*/ 2147483647 w 132"/>
                <a:gd name="T5" fmla="*/ 2147483647 h 73"/>
                <a:gd name="T6" fmla="*/ 2147483647 w 132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"/>
                <a:gd name="T13" fmla="*/ 0 h 73"/>
                <a:gd name="T14" fmla="*/ 132 w 132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" h="73">
                  <a:moveTo>
                    <a:pt x="39" y="0"/>
                  </a:moveTo>
                  <a:lnTo>
                    <a:pt x="0" y="73"/>
                  </a:lnTo>
                  <a:lnTo>
                    <a:pt x="132" y="73"/>
                  </a:lnTo>
                  <a:lnTo>
                    <a:pt x="3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0" name="Freeform 170"/>
            <p:cNvSpPr>
              <a:spLocks/>
            </p:cNvSpPr>
            <p:nvPr/>
          </p:nvSpPr>
          <p:spPr bwMode="auto">
            <a:xfrm>
              <a:off x="6750050" y="5600700"/>
              <a:ext cx="76200" cy="30163"/>
            </a:xfrm>
            <a:custGeom>
              <a:avLst/>
              <a:gdLst>
                <a:gd name="T0" fmla="*/ 2147483647 w 195"/>
                <a:gd name="T1" fmla="*/ 0 h 81"/>
                <a:gd name="T2" fmla="*/ 0 w 195"/>
                <a:gd name="T3" fmla="*/ 2147483647 h 81"/>
                <a:gd name="T4" fmla="*/ 2147483647 w 195"/>
                <a:gd name="T5" fmla="*/ 2147483647 h 81"/>
                <a:gd name="T6" fmla="*/ 2147483647 w 195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5"/>
                <a:gd name="T13" fmla="*/ 0 h 81"/>
                <a:gd name="T14" fmla="*/ 195 w 195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5" h="81">
                  <a:moveTo>
                    <a:pt x="42" y="0"/>
                  </a:moveTo>
                  <a:lnTo>
                    <a:pt x="0" y="81"/>
                  </a:lnTo>
                  <a:lnTo>
                    <a:pt x="195" y="8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1" name="Freeform 171"/>
            <p:cNvSpPr>
              <a:spLocks/>
            </p:cNvSpPr>
            <p:nvPr/>
          </p:nvSpPr>
          <p:spPr bwMode="auto">
            <a:xfrm>
              <a:off x="6750050" y="5600700"/>
              <a:ext cx="76200" cy="30163"/>
            </a:xfrm>
            <a:custGeom>
              <a:avLst/>
              <a:gdLst>
                <a:gd name="T0" fmla="*/ 2147483647 w 195"/>
                <a:gd name="T1" fmla="*/ 0 h 81"/>
                <a:gd name="T2" fmla="*/ 0 w 195"/>
                <a:gd name="T3" fmla="*/ 2147483647 h 81"/>
                <a:gd name="T4" fmla="*/ 2147483647 w 195"/>
                <a:gd name="T5" fmla="*/ 2147483647 h 81"/>
                <a:gd name="T6" fmla="*/ 2147483647 w 195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5"/>
                <a:gd name="T13" fmla="*/ 0 h 81"/>
                <a:gd name="T14" fmla="*/ 195 w 195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5" h="81">
                  <a:moveTo>
                    <a:pt x="42" y="0"/>
                  </a:moveTo>
                  <a:lnTo>
                    <a:pt x="0" y="81"/>
                  </a:lnTo>
                  <a:lnTo>
                    <a:pt x="195" y="81"/>
                  </a:lnTo>
                  <a:lnTo>
                    <a:pt x="42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2" name="Freeform 172"/>
            <p:cNvSpPr>
              <a:spLocks/>
            </p:cNvSpPr>
            <p:nvPr/>
          </p:nvSpPr>
          <p:spPr bwMode="auto">
            <a:xfrm>
              <a:off x="6767513" y="5600700"/>
              <a:ext cx="90487" cy="30163"/>
            </a:xfrm>
            <a:custGeom>
              <a:avLst/>
              <a:gdLst>
                <a:gd name="T0" fmla="*/ 0 w 234"/>
                <a:gd name="T1" fmla="*/ 0 h 81"/>
                <a:gd name="T2" fmla="*/ 2147483647 w 234"/>
                <a:gd name="T3" fmla="*/ 2147483647 h 81"/>
                <a:gd name="T4" fmla="*/ 2147483647 w 234"/>
                <a:gd name="T5" fmla="*/ 2147483647 h 81"/>
                <a:gd name="T6" fmla="*/ 0 w 234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4"/>
                <a:gd name="T13" fmla="*/ 0 h 81"/>
                <a:gd name="T14" fmla="*/ 234 w 234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4" h="81">
                  <a:moveTo>
                    <a:pt x="0" y="0"/>
                  </a:moveTo>
                  <a:lnTo>
                    <a:pt x="153" y="81"/>
                  </a:lnTo>
                  <a:lnTo>
                    <a:pt x="234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3" name="Freeform 173"/>
            <p:cNvSpPr>
              <a:spLocks/>
            </p:cNvSpPr>
            <p:nvPr/>
          </p:nvSpPr>
          <p:spPr bwMode="auto">
            <a:xfrm>
              <a:off x="6767513" y="5600700"/>
              <a:ext cx="90487" cy="30163"/>
            </a:xfrm>
            <a:custGeom>
              <a:avLst/>
              <a:gdLst>
                <a:gd name="T0" fmla="*/ 0 w 234"/>
                <a:gd name="T1" fmla="*/ 0 h 81"/>
                <a:gd name="T2" fmla="*/ 2147483647 w 234"/>
                <a:gd name="T3" fmla="*/ 2147483647 h 81"/>
                <a:gd name="T4" fmla="*/ 2147483647 w 234"/>
                <a:gd name="T5" fmla="*/ 2147483647 h 81"/>
                <a:gd name="T6" fmla="*/ 0 w 234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4"/>
                <a:gd name="T13" fmla="*/ 0 h 81"/>
                <a:gd name="T14" fmla="*/ 234 w 234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4" h="81">
                  <a:moveTo>
                    <a:pt x="0" y="0"/>
                  </a:moveTo>
                  <a:lnTo>
                    <a:pt x="153" y="81"/>
                  </a:lnTo>
                  <a:lnTo>
                    <a:pt x="234" y="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" name="Freeform 174"/>
            <p:cNvSpPr>
              <a:spLocks/>
            </p:cNvSpPr>
            <p:nvPr/>
          </p:nvSpPr>
          <p:spPr bwMode="auto">
            <a:xfrm>
              <a:off x="6767513" y="5600700"/>
              <a:ext cx="90487" cy="30163"/>
            </a:xfrm>
            <a:custGeom>
              <a:avLst/>
              <a:gdLst>
                <a:gd name="T0" fmla="*/ 0 w 234"/>
                <a:gd name="T1" fmla="*/ 0 h 81"/>
                <a:gd name="T2" fmla="*/ 2147483647 w 234"/>
                <a:gd name="T3" fmla="*/ 0 h 81"/>
                <a:gd name="T4" fmla="*/ 2147483647 w 234"/>
                <a:gd name="T5" fmla="*/ 2147483647 h 81"/>
                <a:gd name="T6" fmla="*/ 0 w 234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4"/>
                <a:gd name="T13" fmla="*/ 0 h 81"/>
                <a:gd name="T14" fmla="*/ 234 w 234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4" h="81">
                  <a:moveTo>
                    <a:pt x="0" y="0"/>
                  </a:moveTo>
                  <a:lnTo>
                    <a:pt x="132" y="0"/>
                  </a:lnTo>
                  <a:lnTo>
                    <a:pt x="234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5" name="Freeform 175"/>
            <p:cNvSpPr>
              <a:spLocks/>
            </p:cNvSpPr>
            <p:nvPr/>
          </p:nvSpPr>
          <p:spPr bwMode="auto">
            <a:xfrm>
              <a:off x="6767513" y="5600700"/>
              <a:ext cx="90487" cy="30163"/>
            </a:xfrm>
            <a:custGeom>
              <a:avLst/>
              <a:gdLst>
                <a:gd name="T0" fmla="*/ 0 w 234"/>
                <a:gd name="T1" fmla="*/ 0 h 81"/>
                <a:gd name="T2" fmla="*/ 2147483647 w 234"/>
                <a:gd name="T3" fmla="*/ 0 h 81"/>
                <a:gd name="T4" fmla="*/ 2147483647 w 234"/>
                <a:gd name="T5" fmla="*/ 2147483647 h 81"/>
                <a:gd name="T6" fmla="*/ 0 w 234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4"/>
                <a:gd name="T13" fmla="*/ 0 h 81"/>
                <a:gd name="T14" fmla="*/ 234 w 234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4" h="81">
                  <a:moveTo>
                    <a:pt x="0" y="0"/>
                  </a:moveTo>
                  <a:lnTo>
                    <a:pt x="132" y="0"/>
                  </a:lnTo>
                  <a:lnTo>
                    <a:pt x="234" y="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6" name="Freeform 176"/>
            <p:cNvSpPr>
              <a:spLocks/>
            </p:cNvSpPr>
            <p:nvPr/>
          </p:nvSpPr>
          <p:spPr bwMode="auto">
            <a:xfrm>
              <a:off x="6750050" y="5630863"/>
              <a:ext cx="169863" cy="52387"/>
            </a:xfrm>
            <a:custGeom>
              <a:avLst/>
              <a:gdLst>
                <a:gd name="T0" fmla="*/ 0 w 443"/>
                <a:gd name="T1" fmla="*/ 0 h 129"/>
                <a:gd name="T2" fmla="*/ 2147483647 w 443"/>
                <a:gd name="T3" fmla="*/ 2147483647 h 129"/>
                <a:gd name="T4" fmla="*/ 2147483647 w 443"/>
                <a:gd name="T5" fmla="*/ 2147483647 h 129"/>
                <a:gd name="T6" fmla="*/ 0 w 443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3"/>
                <a:gd name="T13" fmla="*/ 0 h 129"/>
                <a:gd name="T14" fmla="*/ 443 w 443"/>
                <a:gd name="T15" fmla="*/ 129 h 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3" h="129">
                  <a:moveTo>
                    <a:pt x="0" y="0"/>
                  </a:moveTo>
                  <a:lnTo>
                    <a:pt x="437" y="129"/>
                  </a:lnTo>
                  <a:lnTo>
                    <a:pt x="443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7" name="Freeform 177"/>
            <p:cNvSpPr>
              <a:spLocks/>
            </p:cNvSpPr>
            <p:nvPr/>
          </p:nvSpPr>
          <p:spPr bwMode="auto">
            <a:xfrm>
              <a:off x="6750050" y="5630863"/>
              <a:ext cx="169863" cy="52387"/>
            </a:xfrm>
            <a:custGeom>
              <a:avLst/>
              <a:gdLst>
                <a:gd name="T0" fmla="*/ 0 w 443"/>
                <a:gd name="T1" fmla="*/ 0 h 129"/>
                <a:gd name="T2" fmla="*/ 2147483647 w 443"/>
                <a:gd name="T3" fmla="*/ 2147483647 h 129"/>
                <a:gd name="T4" fmla="*/ 2147483647 w 443"/>
                <a:gd name="T5" fmla="*/ 2147483647 h 129"/>
                <a:gd name="T6" fmla="*/ 0 w 443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3"/>
                <a:gd name="T13" fmla="*/ 0 h 129"/>
                <a:gd name="T14" fmla="*/ 443 w 443"/>
                <a:gd name="T15" fmla="*/ 129 h 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3" h="129">
                  <a:moveTo>
                    <a:pt x="0" y="0"/>
                  </a:moveTo>
                  <a:lnTo>
                    <a:pt x="437" y="129"/>
                  </a:lnTo>
                  <a:lnTo>
                    <a:pt x="443" y="12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8" name="Freeform 178"/>
            <p:cNvSpPr>
              <a:spLocks/>
            </p:cNvSpPr>
            <p:nvPr/>
          </p:nvSpPr>
          <p:spPr bwMode="auto">
            <a:xfrm>
              <a:off x="6750050" y="5630863"/>
              <a:ext cx="169863" cy="52387"/>
            </a:xfrm>
            <a:custGeom>
              <a:avLst/>
              <a:gdLst>
                <a:gd name="T0" fmla="*/ 0 w 443"/>
                <a:gd name="T1" fmla="*/ 0 h 129"/>
                <a:gd name="T2" fmla="*/ 2147483647 w 443"/>
                <a:gd name="T3" fmla="*/ 0 h 129"/>
                <a:gd name="T4" fmla="*/ 2147483647 w 443"/>
                <a:gd name="T5" fmla="*/ 2147483647 h 129"/>
                <a:gd name="T6" fmla="*/ 0 w 443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3"/>
                <a:gd name="T13" fmla="*/ 0 h 129"/>
                <a:gd name="T14" fmla="*/ 443 w 443"/>
                <a:gd name="T15" fmla="*/ 129 h 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3" h="129">
                  <a:moveTo>
                    <a:pt x="0" y="0"/>
                  </a:moveTo>
                  <a:lnTo>
                    <a:pt x="195" y="0"/>
                  </a:lnTo>
                  <a:lnTo>
                    <a:pt x="443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9" name="Freeform 179"/>
            <p:cNvSpPr>
              <a:spLocks/>
            </p:cNvSpPr>
            <p:nvPr/>
          </p:nvSpPr>
          <p:spPr bwMode="auto">
            <a:xfrm>
              <a:off x="6750050" y="5630863"/>
              <a:ext cx="169863" cy="52387"/>
            </a:xfrm>
            <a:custGeom>
              <a:avLst/>
              <a:gdLst>
                <a:gd name="T0" fmla="*/ 0 w 443"/>
                <a:gd name="T1" fmla="*/ 0 h 129"/>
                <a:gd name="T2" fmla="*/ 2147483647 w 443"/>
                <a:gd name="T3" fmla="*/ 0 h 129"/>
                <a:gd name="T4" fmla="*/ 2147483647 w 443"/>
                <a:gd name="T5" fmla="*/ 2147483647 h 129"/>
                <a:gd name="T6" fmla="*/ 0 w 443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3"/>
                <a:gd name="T13" fmla="*/ 0 h 129"/>
                <a:gd name="T14" fmla="*/ 443 w 443"/>
                <a:gd name="T15" fmla="*/ 129 h 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3" h="129">
                  <a:moveTo>
                    <a:pt x="0" y="0"/>
                  </a:moveTo>
                  <a:lnTo>
                    <a:pt x="195" y="0"/>
                  </a:lnTo>
                  <a:lnTo>
                    <a:pt x="443" y="12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0" name="Freeform 180"/>
            <p:cNvSpPr>
              <a:spLocks/>
            </p:cNvSpPr>
            <p:nvPr/>
          </p:nvSpPr>
          <p:spPr bwMode="auto">
            <a:xfrm>
              <a:off x="6826250" y="5630863"/>
              <a:ext cx="93663" cy="52387"/>
            </a:xfrm>
            <a:custGeom>
              <a:avLst/>
              <a:gdLst>
                <a:gd name="T0" fmla="*/ 0 w 248"/>
                <a:gd name="T1" fmla="*/ 0 h 129"/>
                <a:gd name="T2" fmla="*/ 2147483647 w 248"/>
                <a:gd name="T3" fmla="*/ 0 h 129"/>
                <a:gd name="T4" fmla="*/ 2147483647 w 248"/>
                <a:gd name="T5" fmla="*/ 2147483647 h 129"/>
                <a:gd name="T6" fmla="*/ 0 w 24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8"/>
                <a:gd name="T13" fmla="*/ 0 h 129"/>
                <a:gd name="T14" fmla="*/ 248 w 248"/>
                <a:gd name="T15" fmla="*/ 129 h 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8" h="129">
                  <a:moveTo>
                    <a:pt x="0" y="0"/>
                  </a:moveTo>
                  <a:lnTo>
                    <a:pt x="81" y="0"/>
                  </a:lnTo>
                  <a:lnTo>
                    <a:pt x="248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1" name="Freeform 181"/>
            <p:cNvSpPr>
              <a:spLocks/>
            </p:cNvSpPr>
            <p:nvPr/>
          </p:nvSpPr>
          <p:spPr bwMode="auto">
            <a:xfrm>
              <a:off x="6826250" y="5630863"/>
              <a:ext cx="93663" cy="52387"/>
            </a:xfrm>
            <a:custGeom>
              <a:avLst/>
              <a:gdLst>
                <a:gd name="T0" fmla="*/ 0 w 248"/>
                <a:gd name="T1" fmla="*/ 0 h 129"/>
                <a:gd name="T2" fmla="*/ 2147483647 w 248"/>
                <a:gd name="T3" fmla="*/ 0 h 129"/>
                <a:gd name="T4" fmla="*/ 2147483647 w 248"/>
                <a:gd name="T5" fmla="*/ 2147483647 h 129"/>
                <a:gd name="T6" fmla="*/ 0 w 24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8"/>
                <a:gd name="T13" fmla="*/ 0 h 129"/>
                <a:gd name="T14" fmla="*/ 248 w 248"/>
                <a:gd name="T15" fmla="*/ 129 h 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8" h="129">
                  <a:moveTo>
                    <a:pt x="0" y="0"/>
                  </a:moveTo>
                  <a:lnTo>
                    <a:pt x="81" y="0"/>
                  </a:lnTo>
                  <a:lnTo>
                    <a:pt x="248" y="12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2" name="Freeform 182"/>
            <p:cNvSpPr>
              <a:spLocks/>
            </p:cNvSpPr>
            <p:nvPr/>
          </p:nvSpPr>
          <p:spPr bwMode="auto">
            <a:xfrm>
              <a:off x="6919913" y="5683250"/>
              <a:ext cx="3175" cy="3175"/>
            </a:xfrm>
            <a:custGeom>
              <a:avLst/>
              <a:gdLst>
                <a:gd name="T0" fmla="*/ 0 w 10"/>
                <a:gd name="T1" fmla="*/ 0 h 3"/>
                <a:gd name="T2" fmla="*/ 2147483647 w 10"/>
                <a:gd name="T3" fmla="*/ 0 h 3"/>
                <a:gd name="T4" fmla="*/ 2147483647 w 10"/>
                <a:gd name="T5" fmla="*/ 2147483647 h 3"/>
                <a:gd name="T6" fmla="*/ 0 w 10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3"/>
                <a:gd name="T14" fmla="*/ 10 w 10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3">
                  <a:moveTo>
                    <a:pt x="0" y="0"/>
                  </a:moveTo>
                  <a:lnTo>
                    <a:pt x="6" y="0"/>
                  </a:lnTo>
                  <a:lnTo>
                    <a:pt x="1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3" name="Freeform 183"/>
            <p:cNvSpPr>
              <a:spLocks/>
            </p:cNvSpPr>
            <p:nvPr/>
          </p:nvSpPr>
          <p:spPr bwMode="auto">
            <a:xfrm>
              <a:off x="6919913" y="5683250"/>
              <a:ext cx="3175" cy="3175"/>
            </a:xfrm>
            <a:custGeom>
              <a:avLst/>
              <a:gdLst>
                <a:gd name="T0" fmla="*/ 0 w 10"/>
                <a:gd name="T1" fmla="*/ 0 h 3"/>
                <a:gd name="T2" fmla="*/ 2147483647 w 10"/>
                <a:gd name="T3" fmla="*/ 0 h 3"/>
                <a:gd name="T4" fmla="*/ 2147483647 w 10"/>
                <a:gd name="T5" fmla="*/ 2147483647 h 3"/>
                <a:gd name="T6" fmla="*/ 0 w 10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3"/>
                <a:gd name="T14" fmla="*/ 10 w 10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3">
                  <a:moveTo>
                    <a:pt x="0" y="0"/>
                  </a:moveTo>
                  <a:lnTo>
                    <a:pt x="6" y="0"/>
                  </a:lnTo>
                  <a:lnTo>
                    <a:pt x="10" y="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8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5306173"/>
                </p:ext>
              </p:extLst>
            </p:nvPr>
          </p:nvGraphicFramePr>
          <p:xfrm>
            <a:off x="5718175" y="6122988"/>
            <a:ext cx="790575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15" name="Equation" r:id="rId5" imgW="622080" imgH="241200" progId="Equation.DSMT4">
                    <p:embed/>
                  </p:oleObj>
                </mc:Choice>
                <mc:Fallback>
                  <p:oleObj name="Equation" r:id="rId5" imgW="6220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8175" y="6122988"/>
                          <a:ext cx="790575" cy="306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箭头连接符 2"/>
            <p:cNvCxnSpPr/>
            <p:nvPr/>
          </p:nvCxnSpPr>
          <p:spPr>
            <a:xfrm>
              <a:off x="3131840" y="3960539"/>
              <a:ext cx="204291" cy="994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 Box 3"/>
          <p:cNvSpPr txBox="1">
            <a:spLocks noChangeArrowheads="1"/>
          </p:cNvSpPr>
          <p:nvPr/>
        </p:nvSpPr>
        <p:spPr bwMode="auto">
          <a:xfrm>
            <a:off x="879054" y="1124744"/>
            <a:ext cx="5683671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在同一介质中，由于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′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 f , </a:t>
            </a:r>
            <a:r>
              <a:rPr kumimoji="1" lang="en-US" altLang="zh-CN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故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kumimoji="1" lang="en-US" altLang="zh-CN" sz="1050" b="1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- x </a:t>
            </a:r>
            <a:r>
              <a:rPr kumimoji="1" lang="en-US" altLang="zh-CN" sz="1200" b="1" i="1" dirty="0" smtClean="0">
                <a:solidFill>
                  <a:srgbClr val="000000"/>
                </a:solidFill>
                <a:latin typeface="Times New Roman" pitchFamily="18" charset="0"/>
              </a:rPr>
              <a:t>j </a:t>
            </a:r>
            <a:r>
              <a:rPr kumimoji="1" lang="en-US" altLang="zh-CN" sz="1200" b="1" dirty="0" smtClean="0">
                <a:solidFill>
                  <a:srgbClr val="000000"/>
                </a:solidFill>
                <a:latin typeface="Tahoma" pitchFamily="34" charset="0"/>
              </a:rPr>
              <a:t>’</a:t>
            </a:r>
            <a:endParaRPr kumimoji="1" lang="en-US" altLang="zh-CN" sz="1200" b="1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7" name="Text Box 4"/>
          <p:cNvSpPr txBox="1">
            <a:spLocks noChangeArrowheads="1"/>
          </p:cNvSpPr>
          <p:nvPr/>
        </p:nvSpPr>
        <p:spPr bwMode="auto">
          <a:xfrm>
            <a:off x="896287" y="5463220"/>
            <a:ext cx="511528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即此时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节点 </a:t>
            </a:r>
            <a:r>
              <a:rPr kumimoji="1"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J’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与主点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H’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重合！</a:t>
            </a:r>
          </a:p>
        </p:txBody>
      </p:sp>
    </p:spTree>
    <p:extLst>
      <p:ext uri="{BB962C8B-B14F-4D97-AF65-F5344CB8AC3E}">
        <p14:creationId xmlns:p14="http://schemas.microsoft.com/office/powerpoint/2010/main" val="86015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82154" y="1196752"/>
            <a:ext cx="7978278" cy="86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平行于光轴的光线入射光组，当光组绕通过像方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节点 </a:t>
            </a:r>
            <a:r>
              <a:rPr kumimoji="1"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J’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轴线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摆动</a:t>
            </a:r>
            <a:endParaRPr kumimoji="1"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个角度时，像点位置不变。用来寻找光学系统的主点、节点位置。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52120" y="3001006"/>
            <a:ext cx="2962275" cy="140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marL="457200" indent="-4572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 ：</a:t>
            </a:r>
            <a:r>
              <a:rPr kumimoji="1" lang="zh-CN" altLang="en-US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作图、周</a:t>
            </a:r>
            <a:r>
              <a:rPr kumimoji="1" lang="zh-CN" altLang="en-US" sz="24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</a:t>
            </a:r>
            <a:endParaRPr kumimoji="1" lang="en-US" altLang="zh-CN" sz="2400" dirty="0" smtClea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kumimoji="1"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kumimoji="1" lang="zh-CN" altLang="en-US" sz="24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摄影</a:t>
            </a:r>
            <a:r>
              <a:rPr kumimoji="1" lang="zh-CN" altLang="en-US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测定</a:t>
            </a:r>
            <a:endParaRPr kumimoji="1" lang="en-US" altLang="zh-CN" sz="2400" dirty="0" smtClea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kumimoji="1"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zh-CN" altLang="en-US" sz="24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kumimoji="1" lang="zh-CN" altLang="en-US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、节点 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867416" y="4437112"/>
            <a:ext cx="4594021" cy="2016224"/>
            <a:chOff x="998" y="2397"/>
            <a:chExt cx="3356" cy="1326"/>
          </a:xfrm>
        </p:grpSpPr>
        <p:sp>
          <p:nvSpPr>
            <p:cNvPr id="7" name="AutoShape 82"/>
            <p:cNvSpPr>
              <a:spLocks noChangeAspect="1" noChangeArrowheads="1" noTextEdit="1"/>
            </p:cNvSpPr>
            <p:nvPr/>
          </p:nvSpPr>
          <p:spPr bwMode="auto">
            <a:xfrm>
              <a:off x="998" y="2397"/>
              <a:ext cx="3356" cy="132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Line 83"/>
            <p:cNvSpPr>
              <a:spLocks noChangeShapeType="1"/>
            </p:cNvSpPr>
            <p:nvPr/>
          </p:nvSpPr>
          <p:spPr bwMode="auto">
            <a:xfrm>
              <a:off x="1074" y="3119"/>
              <a:ext cx="1786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Line 84"/>
            <p:cNvSpPr>
              <a:spLocks noChangeShapeType="1"/>
            </p:cNvSpPr>
            <p:nvPr/>
          </p:nvSpPr>
          <p:spPr bwMode="auto">
            <a:xfrm>
              <a:off x="2860" y="3119"/>
              <a:ext cx="1339" cy="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Line 85"/>
            <p:cNvSpPr>
              <a:spLocks noChangeShapeType="1"/>
            </p:cNvSpPr>
            <p:nvPr/>
          </p:nvSpPr>
          <p:spPr bwMode="auto">
            <a:xfrm flipH="1">
              <a:off x="2633" y="2623"/>
              <a:ext cx="320" cy="10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Line 86"/>
            <p:cNvSpPr>
              <a:spLocks noChangeShapeType="1"/>
            </p:cNvSpPr>
            <p:nvPr/>
          </p:nvSpPr>
          <p:spPr bwMode="auto">
            <a:xfrm flipH="1">
              <a:off x="2420" y="2602"/>
              <a:ext cx="333" cy="10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Line 87"/>
            <p:cNvSpPr>
              <a:spLocks noChangeShapeType="1"/>
            </p:cNvSpPr>
            <p:nvPr/>
          </p:nvSpPr>
          <p:spPr bwMode="auto">
            <a:xfrm flipH="1" flipV="1">
              <a:off x="1160" y="2736"/>
              <a:ext cx="3101" cy="71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Line 88"/>
            <p:cNvSpPr>
              <a:spLocks noChangeShapeType="1"/>
            </p:cNvSpPr>
            <p:nvPr/>
          </p:nvSpPr>
          <p:spPr bwMode="auto">
            <a:xfrm>
              <a:off x="1187" y="2657"/>
              <a:ext cx="1549" cy="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" name="Line 89"/>
            <p:cNvSpPr>
              <a:spLocks noChangeShapeType="1"/>
            </p:cNvSpPr>
            <p:nvPr/>
          </p:nvSpPr>
          <p:spPr bwMode="auto">
            <a:xfrm>
              <a:off x="2736" y="2657"/>
              <a:ext cx="196" cy="4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Line 90"/>
            <p:cNvSpPr>
              <a:spLocks noChangeShapeType="1"/>
            </p:cNvSpPr>
            <p:nvPr/>
          </p:nvSpPr>
          <p:spPr bwMode="auto">
            <a:xfrm>
              <a:off x="2932" y="2698"/>
              <a:ext cx="961" cy="42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Line 91"/>
            <p:cNvSpPr>
              <a:spLocks noChangeShapeType="1"/>
            </p:cNvSpPr>
            <p:nvPr/>
          </p:nvSpPr>
          <p:spPr bwMode="auto">
            <a:xfrm flipH="1">
              <a:off x="3838" y="3119"/>
              <a:ext cx="55" cy="2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Line 92"/>
            <p:cNvSpPr>
              <a:spLocks noChangeShapeType="1"/>
            </p:cNvSpPr>
            <p:nvPr/>
          </p:nvSpPr>
          <p:spPr bwMode="auto">
            <a:xfrm>
              <a:off x="1170" y="3559"/>
              <a:ext cx="1287" cy="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Line 93"/>
            <p:cNvSpPr>
              <a:spLocks noChangeShapeType="1"/>
            </p:cNvSpPr>
            <p:nvPr/>
          </p:nvSpPr>
          <p:spPr bwMode="auto">
            <a:xfrm>
              <a:off x="2457" y="3559"/>
              <a:ext cx="193" cy="4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Line 94"/>
            <p:cNvSpPr>
              <a:spLocks noChangeShapeType="1"/>
            </p:cNvSpPr>
            <p:nvPr/>
          </p:nvSpPr>
          <p:spPr bwMode="auto">
            <a:xfrm flipV="1">
              <a:off x="2657" y="3119"/>
              <a:ext cx="1236" cy="47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Rectangle 95"/>
            <p:cNvSpPr>
              <a:spLocks noChangeArrowheads="1"/>
            </p:cNvSpPr>
            <p:nvPr/>
          </p:nvSpPr>
          <p:spPr bwMode="auto">
            <a:xfrm>
              <a:off x="2540" y="2886"/>
              <a:ext cx="81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i="1" kern="0" smtClean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kumimoji="1" lang="en-US" altLang="zh-CN" sz="1400" kern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96"/>
            <p:cNvSpPr>
              <a:spLocks noChangeArrowheads="1"/>
            </p:cNvSpPr>
            <p:nvPr/>
          </p:nvSpPr>
          <p:spPr bwMode="auto">
            <a:xfrm>
              <a:off x="2939" y="2922"/>
              <a:ext cx="105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i="1" kern="0" smtClean="0">
                  <a:solidFill>
                    <a:srgbClr val="000000"/>
                  </a:solidFill>
                  <a:latin typeface="Times New Roman" pitchFamily="18" charset="0"/>
                </a:rPr>
                <a:t>H'</a:t>
              </a:r>
              <a:endParaRPr kumimoji="1" lang="en-US" altLang="zh-CN" sz="1400" kern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97"/>
            <p:cNvSpPr>
              <a:spLocks noChangeArrowheads="1"/>
            </p:cNvSpPr>
            <p:nvPr/>
          </p:nvSpPr>
          <p:spPr bwMode="auto">
            <a:xfrm>
              <a:off x="2834" y="3158"/>
              <a:ext cx="74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i="1" kern="0" smtClean="0">
                  <a:solidFill>
                    <a:srgbClr val="000000"/>
                  </a:solidFill>
                  <a:latin typeface="Times New Roman" pitchFamily="18" charset="0"/>
                </a:rPr>
                <a:t>J'</a:t>
              </a:r>
              <a:endParaRPr kumimoji="1" lang="en-US" altLang="zh-CN" sz="1400" kern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Rectangle 98"/>
            <p:cNvSpPr>
              <a:spLocks noChangeArrowheads="1"/>
            </p:cNvSpPr>
            <p:nvPr/>
          </p:nvSpPr>
          <p:spPr bwMode="auto">
            <a:xfrm>
              <a:off x="2494" y="3135"/>
              <a:ext cx="50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i="1" kern="0" smtClean="0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  <a:endParaRPr kumimoji="1" lang="en-US" altLang="zh-CN" sz="1400" kern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Rectangle 99"/>
            <p:cNvSpPr>
              <a:spLocks noChangeArrowheads="1"/>
            </p:cNvSpPr>
            <p:nvPr/>
          </p:nvSpPr>
          <p:spPr bwMode="auto">
            <a:xfrm>
              <a:off x="3940" y="2957"/>
              <a:ext cx="92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i="1" kern="0" smtClean="0">
                  <a:solidFill>
                    <a:srgbClr val="000000"/>
                  </a:solidFill>
                  <a:latin typeface="Times New Roman" pitchFamily="18" charset="0"/>
                </a:rPr>
                <a:t>A'</a:t>
              </a:r>
              <a:endParaRPr kumimoji="1" lang="en-US" altLang="zh-CN" sz="1400" kern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Rectangle 100"/>
            <p:cNvSpPr>
              <a:spLocks noChangeArrowheads="1"/>
            </p:cNvSpPr>
            <p:nvPr/>
          </p:nvSpPr>
          <p:spPr bwMode="auto">
            <a:xfrm>
              <a:off x="3697" y="3385"/>
              <a:ext cx="258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i="1" kern="0" smtClean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1400" i="1" kern="0" smtClean="0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r>
                <a:rPr kumimoji="1" lang="en-US" altLang="zh-CN" sz="500" i="1" kern="0" smtClean="0">
                  <a:solidFill>
                    <a:srgbClr val="000000"/>
                  </a:solidFill>
                  <a:latin typeface="Tahoma" pitchFamily="34" charset="0"/>
                </a:rPr>
                <a:t>'</a:t>
              </a:r>
              <a:endParaRPr kumimoji="1" lang="en-US" altLang="zh-CN" sz="2400" kern="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6" name="Rectangle 101"/>
            <p:cNvSpPr>
              <a:spLocks noChangeArrowheads="1"/>
            </p:cNvSpPr>
            <p:nvPr/>
          </p:nvSpPr>
          <p:spPr bwMode="auto">
            <a:xfrm>
              <a:off x="1194" y="2843"/>
              <a:ext cx="56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i="1" kern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1400" kern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Line 102"/>
            <p:cNvSpPr>
              <a:spLocks noChangeShapeType="1"/>
            </p:cNvSpPr>
            <p:nvPr/>
          </p:nvSpPr>
          <p:spPr bwMode="auto">
            <a:xfrm flipH="1">
              <a:off x="1153" y="3070"/>
              <a:ext cx="1452" cy="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Line 103"/>
            <p:cNvSpPr>
              <a:spLocks noChangeShapeType="1"/>
            </p:cNvSpPr>
            <p:nvPr/>
          </p:nvSpPr>
          <p:spPr bwMode="auto">
            <a:xfrm flipH="1" flipV="1">
              <a:off x="3790" y="3267"/>
              <a:ext cx="6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Line 104"/>
            <p:cNvSpPr>
              <a:spLocks noChangeShapeType="1"/>
            </p:cNvSpPr>
            <p:nvPr/>
          </p:nvSpPr>
          <p:spPr bwMode="auto">
            <a:xfrm flipH="1">
              <a:off x="3772" y="3267"/>
              <a:ext cx="18" cy="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Line 105"/>
            <p:cNvSpPr>
              <a:spLocks noChangeShapeType="1"/>
            </p:cNvSpPr>
            <p:nvPr/>
          </p:nvSpPr>
          <p:spPr bwMode="auto">
            <a:xfrm flipH="1">
              <a:off x="1122" y="2740"/>
              <a:ext cx="45" cy="3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" name="Freeform 106"/>
            <p:cNvSpPr>
              <a:spLocks/>
            </p:cNvSpPr>
            <p:nvPr/>
          </p:nvSpPr>
          <p:spPr bwMode="auto">
            <a:xfrm>
              <a:off x="1170" y="2740"/>
              <a:ext cx="4" cy="3"/>
            </a:xfrm>
            <a:custGeom>
              <a:avLst/>
              <a:gdLst>
                <a:gd name="T0" fmla="*/ 116 w 3"/>
                <a:gd name="T1" fmla="*/ 0 h 5"/>
                <a:gd name="T2" fmla="*/ 0 w 3"/>
                <a:gd name="T3" fmla="*/ 1 h 5"/>
                <a:gd name="T4" fmla="*/ 87 w 3"/>
                <a:gd name="T5" fmla="*/ 1 h 5"/>
                <a:gd name="T6" fmla="*/ 116 w 3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5"/>
                <a:gd name="T14" fmla="*/ 3 w 3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5">
                  <a:moveTo>
                    <a:pt x="3" y="0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Freeform 107"/>
            <p:cNvSpPr>
              <a:spLocks/>
            </p:cNvSpPr>
            <p:nvPr/>
          </p:nvSpPr>
          <p:spPr bwMode="auto">
            <a:xfrm>
              <a:off x="1170" y="2740"/>
              <a:ext cx="4" cy="3"/>
            </a:xfrm>
            <a:custGeom>
              <a:avLst/>
              <a:gdLst>
                <a:gd name="T0" fmla="*/ 116 w 3"/>
                <a:gd name="T1" fmla="*/ 0 h 5"/>
                <a:gd name="T2" fmla="*/ 0 w 3"/>
                <a:gd name="T3" fmla="*/ 1 h 5"/>
                <a:gd name="T4" fmla="*/ 87 w 3"/>
                <a:gd name="T5" fmla="*/ 1 h 5"/>
                <a:gd name="T6" fmla="*/ 116 w 3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5"/>
                <a:gd name="T14" fmla="*/ 3 w 3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5">
                  <a:moveTo>
                    <a:pt x="3" y="0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1105" y="2740"/>
              <a:ext cx="65" cy="120"/>
            </a:xfrm>
            <a:custGeom>
              <a:avLst/>
              <a:gdLst>
                <a:gd name="T0" fmla="*/ 0 w 272"/>
                <a:gd name="T1" fmla="*/ 0 h 496"/>
                <a:gd name="T2" fmla="*/ 0 w 272"/>
                <a:gd name="T3" fmla="*/ 0 h 496"/>
                <a:gd name="T4" fmla="*/ 0 w 272"/>
                <a:gd name="T5" fmla="*/ 0 h 496"/>
                <a:gd name="T6" fmla="*/ 0 w 272"/>
                <a:gd name="T7" fmla="*/ 0 h 4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496"/>
                <a:gd name="T14" fmla="*/ 272 w 272"/>
                <a:gd name="T15" fmla="*/ 496 h 4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496">
                  <a:moveTo>
                    <a:pt x="272" y="0"/>
                  </a:moveTo>
                  <a:lnTo>
                    <a:pt x="0" y="496"/>
                  </a:lnTo>
                  <a:lnTo>
                    <a:pt x="107" y="496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Freeform 109"/>
            <p:cNvSpPr>
              <a:spLocks/>
            </p:cNvSpPr>
            <p:nvPr/>
          </p:nvSpPr>
          <p:spPr bwMode="auto">
            <a:xfrm>
              <a:off x="1105" y="2740"/>
              <a:ext cx="65" cy="120"/>
            </a:xfrm>
            <a:custGeom>
              <a:avLst/>
              <a:gdLst>
                <a:gd name="T0" fmla="*/ 0 w 272"/>
                <a:gd name="T1" fmla="*/ 0 h 496"/>
                <a:gd name="T2" fmla="*/ 0 w 272"/>
                <a:gd name="T3" fmla="*/ 0 h 496"/>
                <a:gd name="T4" fmla="*/ 0 w 272"/>
                <a:gd name="T5" fmla="*/ 0 h 496"/>
                <a:gd name="T6" fmla="*/ 0 w 272"/>
                <a:gd name="T7" fmla="*/ 0 h 4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496"/>
                <a:gd name="T14" fmla="*/ 272 w 272"/>
                <a:gd name="T15" fmla="*/ 496 h 4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496">
                  <a:moveTo>
                    <a:pt x="272" y="0"/>
                  </a:moveTo>
                  <a:lnTo>
                    <a:pt x="0" y="496"/>
                  </a:lnTo>
                  <a:lnTo>
                    <a:pt x="107" y="496"/>
                  </a:lnTo>
                  <a:lnTo>
                    <a:pt x="272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110"/>
            <p:cNvSpPr>
              <a:spLocks/>
            </p:cNvSpPr>
            <p:nvPr/>
          </p:nvSpPr>
          <p:spPr bwMode="auto">
            <a:xfrm>
              <a:off x="1129" y="2740"/>
              <a:ext cx="41" cy="120"/>
            </a:xfrm>
            <a:custGeom>
              <a:avLst/>
              <a:gdLst>
                <a:gd name="T0" fmla="*/ 0 w 165"/>
                <a:gd name="T1" fmla="*/ 0 h 496"/>
                <a:gd name="T2" fmla="*/ 0 w 165"/>
                <a:gd name="T3" fmla="*/ 0 h 496"/>
                <a:gd name="T4" fmla="*/ 0 w 165"/>
                <a:gd name="T5" fmla="*/ 0 h 496"/>
                <a:gd name="T6" fmla="*/ 0 w 165"/>
                <a:gd name="T7" fmla="*/ 0 h 4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5"/>
                <a:gd name="T13" fmla="*/ 0 h 496"/>
                <a:gd name="T14" fmla="*/ 165 w 165"/>
                <a:gd name="T15" fmla="*/ 496 h 4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5" h="496">
                  <a:moveTo>
                    <a:pt x="165" y="0"/>
                  </a:moveTo>
                  <a:lnTo>
                    <a:pt x="0" y="496"/>
                  </a:lnTo>
                  <a:lnTo>
                    <a:pt x="104" y="496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111"/>
            <p:cNvSpPr>
              <a:spLocks/>
            </p:cNvSpPr>
            <p:nvPr/>
          </p:nvSpPr>
          <p:spPr bwMode="auto">
            <a:xfrm>
              <a:off x="1129" y="2740"/>
              <a:ext cx="41" cy="120"/>
            </a:xfrm>
            <a:custGeom>
              <a:avLst/>
              <a:gdLst>
                <a:gd name="T0" fmla="*/ 0 w 165"/>
                <a:gd name="T1" fmla="*/ 0 h 496"/>
                <a:gd name="T2" fmla="*/ 0 w 165"/>
                <a:gd name="T3" fmla="*/ 0 h 496"/>
                <a:gd name="T4" fmla="*/ 0 w 165"/>
                <a:gd name="T5" fmla="*/ 0 h 496"/>
                <a:gd name="T6" fmla="*/ 0 w 165"/>
                <a:gd name="T7" fmla="*/ 0 h 4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5"/>
                <a:gd name="T13" fmla="*/ 0 h 496"/>
                <a:gd name="T14" fmla="*/ 165 w 165"/>
                <a:gd name="T15" fmla="*/ 496 h 4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5" h="496">
                  <a:moveTo>
                    <a:pt x="165" y="0"/>
                  </a:moveTo>
                  <a:lnTo>
                    <a:pt x="0" y="496"/>
                  </a:lnTo>
                  <a:lnTo>
                    <a:pt x="104" y="496"/>
                  </a:lnTo>
                  <a:lnTo>
                    <a:pt x="165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Freeform 112"/>
            <p:cNvSpPr>
              <a:spLocks/>
            </p:cNvSpPr>
            <p:nvPr/>
          </p:nvSpPr>
          <p:spPr bwMode="auto">
            <a:xfrm>
              <a:off x="1156" y="2740"/>
              <a:ext cx="14" cy="120"/>
            </a:xfrm>
            <a:custGeom>
              <a:avLst/>
              <a:gdLst>
                <a:gd name="T0" fmla="*/ 0 w 63"/>
                <a:gd name="T1" fmla="*/ 0 h 496"/>
                <a:gd name="T2" fmla="*/ 0 w 63"/>
                <a:gd name="T3" fmla="*/ 0 h 496"/>
                <a:gd name="T4" fmla="*/ 0 w 63"/>
                <a:gd name="T5" fmla="*/ 0 h 496"/>
                <a:gd name="T6" fmla="*/ 0 w 63"/>
                <a:gd name="T7" fmla="*/ 0 h 4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496"/>
                <a:gd name="T14" fmla="*/ 63 w 63"/>
                <a:gd name="T15" fmla="*/ 496 h 4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496">
                  <a:moveTo>
                    <a:pt x="61" y="0"/>
                  </a:moveTo>
                  <a:lnTo>
                    <a:pt x="63" y="0"/>
                  </a:lnTo>
                  <a:lnTo>
                    <a:pt x="0" y="49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1156" y="2740"/>
              <a:ext cx="14" cy="120"/>
            </a:xfrm>
            <a:custGeom>
              <a:avLst/>
              <a:gdLst>
                <a:gd name="T0" fmla="*/ 0 w 63"/>
                <a:gd name="T1" fmla="*/ 0 h 496"/>
                <a:gd name="T2" fmla="*/ 0 w 63"/>
                <a:gd name="T3" fmla="*/ 0 h 496"/>
                <a:gd name="T4" fmla="*/ 0 w 63"/>
                <a:gd name="T5" fmla="*/ 0 h 496"/>
                <a:gd name="T6" fmla="*/ 0 w 63"/>
                <a:gd name="T7" fmla="*/ 0 h 4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496"/>
                <a:gd name="T14" fmla="*/ 63 w 63"/>
                <a:gd name="T15" fmla="*/ 496 h 4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496">
                  <a:moveTo>
                    <a:pt x="61" y="0"/>
                  </a:moveTo>
                  <a:lnTo>
                    <a:pt x="63" y="0"/>
                  </a:lnTo>
                  <a:lnTo>
                    <a:pt x="0" y="496"/>
                  </a:lnTo>
                  <a:lnTo>
                    <a:pt x="61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" name="Freeform 114"/>
            <p:cNvSpPr>
              <a:spLocks/>
            </p:cNvSpPr>
            <p:nvPr/>
          </p:nvSpPr>
          <p:spPr bwMode="auto">
            <a:xfrm>
              <a:off x="1105" y="2860"/>
              <a:ext cx="24" cy="11"/>
            </a:xfrm>
            <a:custGeom>
              <a:avLst/>
              <a:gdLst>
                <a:gd name="T0" fmla="*/ 0 w 107"/>
                <a:gd name="T1" fmla="*/ 0 h 31"/>
                <a:gd name="T2" fmla="*/ 0 w 107"/>
                <a:gd name="T3" fmla="*/ 0 h 31"/>
                <a:gd name="T4" fmla="*/ 0 w 107"/>
                <a:gd name="T5" fmla="*/ 0 h 31"/>
                <a:gd name="T6" fmla="*/ 0 w 107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31"/>
                <a:gd name="T14" fmla="*/ 107 w 107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31">
                  <a:moveTo>
                    <a:pt x="0" y="0"/>
                  </a:moveTo>
                  <a:lnTo>
                    <a:pt x="107" y="0"/>
                  </a:lnTo>
                  <a:lnTo>
                    <a:pt x="97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" name="Freeform 115"/>
            <p:cNvSpPr>
              <a:spLocks/>
            </p:cNvSpPr>
            <p:nvPr/>
          </p:nvSpPr>
          <p:spPr bwMode="auto">
            <a:xfrm>
              <a:off x="1105" y="2860"/>
              <a:ext cx="24" cy="11"/>
            </a:xfrm>
            <a:custGeom>
              <a:avLst/>
              <a:gdLst>
                <a:gd name="T0" fmla="*/ 0 w 107"/>
                <a:gd name="T1" fmla="*/ 0 h 31"/>
                <a:gd name="T2" fmla="*/ 0 w 107"/>
                <a:gd name="T3" fmla="*/ 0 h 31"/>
                <a:gd name="T4" fmla="*/ 0 w 107"/>
                <a:gd name="T5" fmla="*/ 0 h 31"/>
                <a:gd name="T6" fmla="*/ 0 w 107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31"/>
                <a:gd name="T14" fmla="*/ 107 w 107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31">
                  <a:moveTo>
                    <a:pt x="0" y="0"/>
                  </a:moveTo>
                  <a:lnTo>
                    <a:pt x="107" y="0"/>
                  </a:lnTo>
                  <a:lnTo>
                    <a:pt x="97" y="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" name="Freeform 116"/>
            <p:cNvSpPr>
              <a:spLocks/>
            </p:cNvSpPr>
            <p:nvPr/>
          </p:nvSpPr>
          <p:spPr bwMode="auto">
            <a:xfrm>
              <a:off x="1125" y="2860"/>
              <a:ext cx="28" cy="11"/>
            </a:xfrm>
            <a:custGeom>
              <a:avLst/>
              <a:gdLst>
                <a:gd name="T0" fmla="*/ 0 w 110"/>
                <a:gd name="T1" fmla="*/ 0 h 31"/>
                <a:gd name="T2" fmla="*/ 0 w 110"/>
                <a:gd name="T3" fmla="*/ 0 h 31"/>
                <a:gd name="T4" fmla="*/ 0 w 110"/>
                <a:gd name="T5" fmla="*/ 0 h 31"/>
                <a:gd name="T6" fmla="*/ 0 w 110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31"/>
                <a:gd name="T14" fmla="*/ 110 w 110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31">
                  <a:moveTo>
                    <a:pt x="10" y="0"/>
                  </a:moveTo>
                  <a:lnTo>
                    <a:pt x="0" y="31"/>
                  </a:lnTo>
                  <a:lnTo>
                    <a:pt x="110" y="3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2" name="Freeform 117"/>
            <p:cNvSpPr>
              <a:spLocks/>
            </p:cNvSpPr>
            <p:nvPr/>
          </p:nvSpPr>
          <p:spPr bwMode="auto">
            <a:xfrm>
              <a:off x="1125" y="2860"/>
              <a:ext cx="28" cy="11"/>
            </a:xfrm>
            <a:custGeom>
              <a:avLst/>
              <a:gdLst>
                <a:gd name="T0" fmla="*/ 0 w 110"/>
                <a:gd name="T1" fmla="*/ 0 h 31"/>
                <a:gd name="T2" fmla="*/ 0 w 110"/>
                <a:gd name="T3" fmla="*/ 0 h 31"/>
                <a:gd name="T4" fmla="*/ 0 w 110"/>
                <a:gd name="T5" fmla="*/ 0 h 31"/>
                <a:gd name="T6" fmla="*/ 0 w 110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31"/>
                <a:gd name="T14" fmla="*/ 110 w 110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31">
                  <a:moveTo>
                    <a:pt x="10" y="0"/>
                  </a:moveTo>
                  <a:lnTo>
                    <a:pt x="0" y="31"/>
                  </a:lnTo>
                  <a:lnTo>
                    <a:pt x="110" y="31"/>
                  </a:lnTo>
                  <a:lnTo>
                    <a:pt x="1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" name="Freeform 118"/>
            <p:cNvSpPr>
              <a:spLocks/>
            </p:cNvSpPr>
            <p:nvPr/>
          </p:nvSpPr>
          <p:spPr bwMode="auto">
            <a:xfrm>
              <a:off x="1129" y="2860"/>
              <a:ext cx="27" cy="11"/>
            </a:xfrm>
            <a:custGeom>
              <a:avLst/>
              <a:gdLst>
                <a:gd name="T0" fmla="*/ 0 w 104"/>
                <a:gd name="T1" fmla="*/ 0 h 31"/>
                <a:gd name="T2" fmla="*/ 0 w 104"/>
                <a:gd name="T3" fmla="*/ 0 h 31"/>
                <a:gd name="T4" fmla="*/ 0 w 104"/>
                <a:gd name="T5" fmla="*/ 0 h 31"/>
                <a:gd name="T6" fmla="*/ 0 w 104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31"/>
                <a:gd name="T14" fmla="*/ 104 w 104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31">
                  <a:moveTo>
                    <a:pt x="0" y="0"/>
                  </a:moveTo>
                  <a:lnTo>
                    <a:pt x="104" y="0"/>
                  </a:lnTo>
                  <a:lnTo>
                    <a:pt x="10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" name="Freeform 119"/>
            <p:cNvSpPr>
              <a:spLocks/>
            </p:cNvSpPr>
            <p:nvPr/>
          </p:nvSpPr>
          <p:spPr bwMode="auto">
            <a:xfrm>
              <a:off x="1129" y="2860"/>
              <a:ext cx="27" cy="11"/>
            </a:xfrm>
            <a:custGeom>
              <a:avLst/>
              <a:gdLst>
                <a:gd name="T0" fmla="*/ 0 w 104"/>
                <a:gd name="T1" fmla="*/ 0 h 31"/>
                <a:gd name="T2" fmla="*/ 0 w 104"/>
                <a:gd name="T3" fmla="*/ 0 h 31"/>
                <a:gd name="T4" fmla="*/ 0 w 104"/>
                <a:gd name="T5" fmla="*/ 0 h 31"/>
                <a:gd name="T6" fmla="*/ 0 w 104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31"/>
                <a:gd name="T14" fmla="*/ 104 w 104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31">
                  <a:moveTo>
                    <a:pt x="0" y="0"/>
                  </a:moveTo>
                  <a:lnTo>
                    <a:pt x="104" y="0"/>
                  </a:lnTo>
                  <a:lnTo>
                    <a:pt x="100" y="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" name="Freeform 120"/>
            <p:cNvSpPr>
              <a:spLocks/>
            </p:cNvSpPr>
            <p:nvPr/>
          </p:nvSpPr>
          <p:spPr bwMode="auto">
            <a:xfrm>
              <a:off x="1125" y="2871"/>
              <a:ext cx="28" cy="7"/>
            </a:xfrm>
            <a:custGeom>
              <a:avLst/>
              <a:gdLst>
                <a:gd name="T0" fmla="*/ 0 w 110"/>
                <a:gd name="T1" fmla="*/ 0 h 35"/>
                <a:gd name="T2" fmla="*/ 0 w 110"/>
                <a:gd name="T3" fmla="*/ 0 h 35"/>
                <a:gd name="T4" fmla="*/ 0 w 110"/>
                <a:gd name="T5" fmla="*/ 0 h 35"/>
                <a:gd name="T6" fmla="*/ 0 w 110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35"/>
                <a:gd name="T14" fmla="*/ 110 w 110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35">
                  <a:moveTo>
                    <a:pt x="0" y="0"/>
                  </a:moveTo>
                  <a:lnTo>
                    <a:pt x="110" y="0"/>
                  </a:lnTo>
                  <a:lnTo>
                    <a:pt x="106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" name="Freeform 121"/>
            <p:cNvSpPr>
              <a:spLocks/>
            </p:cNvSpPr>
            <p:nvPr/>
          </p:nvSpPr>
          <p:spPr bwMode="auto">
            <a:xfrm>
              <a:off x="1125" y="2871"/>
              <a:ext cx="28" cy="7"/>
            </a:xfrm>
            <a:custGeom>
              <a:avLst/>
              <a:gdLst>
                <a:gd name="T0" fmla="*/ 0 w 110"/>
                <a:gd name="T1" fmla="*/ 0 h 35"/>
                <a:gd name="T2" fmla="*/ 0 w 110"/>
                <a:gd name="T3" fmla="*/ 0 h 35"/>
                <a:gd name="T4" fmla="*/ 0 w 110"/>
                <a:gd name="T5" fmla="*/ 0 h 35"/>
                <a:gd name="T6" fmla="*/ 0 w 110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35"/>
                <a:gd name="T14" fmla="*/ 110 w 110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35">
                  <a:moveTo>
                    <a:pt x="0" y="0"/>
                  </a:moveTo>
                  <a:lnTo>
                    <a:pt x="110" y="0"/>
                  </a:lnTo>
                  <a:lnTo>
                    <a:pt x="106" y="3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" name="Freeform 122"/>
            <p:cNvSpPr>
              <a:spLocks/>
            </p:cNvSpPr>
            <p:nvPr/>
          </p:nvSpPr>
          <p:spPr bwMode="auto">
            <a:xfrm>
              <a:off x="1872" y="2633"/>
              <a:ext cx="135" cy="28"/>
            </a:xfrm>
            <a:custGeom>
              <a:avLst/>
              <a:gdLst>
                <a:gd name="T0" fmla="*/ 0 w 556"/>
                <a:gd name="T1" fmla="*/ 0 h 100"/>
                <a:gd name="T2" fmla="*/ 0 w 556"/>
                <a:gd name="T3" fmla="*/ 0 h 100"/>
                <a:gd name="T4" fmla="*/ 0 w 556"/>
                <a:gd name="T5" fmla="*/ 0 h 100"/>
                <a:gd name="T6" fmla="*/ 0 w 556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6"/>
                <a:gd name="T13" fmla="*/ 0 h 100"/>
                <a:gd name="T14" fmla="*/ 556 w 556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6" h="100">
                  <a:moveTo>
                    <a:pt x="0" y="0"/>
                  </a:moveTo>
                  <a:lnTo>
                    <a:pt x="0" y="100"/>
                  </a:lnTo>
                  <a:lnTo>
                    <a:pt x="556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" name="Freeform 123"/>
            <p:cNvSpPr>
              <a:spLocks/>
            </p:cNvSpPr>
            <p:nvPr/>
          </p:nvSpPr>
          <p:spPr bwMode="auto">
            <a:xfrm>
              <a:off x="1872" y="2633"/>
              <a:ext cx="135" cy="28"/>
            </a:xfrm>
            <a:custGeom>
              <a:avLst/>
              <a:gdLst>
                <a:gd name="T0" fmla="*/ 0 w 556"/>
                <a:gd name="T1" fmla="*/ 0 h 100"/>
                <a:gd name="T2" fmla="*/ 0 w 556"/>
                <a:gd name="T3" fmla="*/ 0 h 100"/>
                <a:gd name="T4" fmla="*/ 0 w 556"/>
                <a:gd name="T5" fmla="*/ 0 h 100"/>
                <a:gd name="T6" fmla="*/ 0 w 556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6"/>
                <a:gd name="T13" fmla="*/ 0 h 100"/>
                <a:gd name="T14" fmla="*/ 556 w 556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6" h="100">
                  <a:moveTo>
                    <a:pt x="0" y="0"/>
                  </a:moveTo>
                  <a:lnTo>
                    <a:pt x="0" y="100"/>
                  </a:lnTo>
                  <a:lnTo>
                    <a:pt x="556" y="1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" name="Freeform 124"/>
            <p:cNvSpPr>
              <a:spLocks/>
            </p:cNvSpPr>
            <p:nvPr/>
          </p:nvSpPr>
          <p:spPr bwMode="auto">
            <a:xfrm>
              <a:off x="1872" y="2661"/>
              <a:ext cx="135" cy="3"/>
            </a:xfrm>
            <a:custGeom>
              <a:avLst/>
              <a:gdLst>
                <a:gd name="T0" fmla="*/ 0 w 556"/>
                <a:gd name="T1" fmla="*/ 0 h 3"/>
                <a:gd name="T2" fmla="*/ 0 w 556"/>
                <a:gd name="T3" fmla="*/ 0 h 3"/>
                <a:gd name="T4" fmla="*/ 0 w 556"/>
                <a:gd name="T5" fmla="*/ 0 h 3"/>
                <a:gd name="T6" fmla="*/ 0 w 556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6"/>
                <a:gd name="T13" fmla="*/ 0 h 3"/>
                <a:gd name="T14" fmla="*/ 556 w 556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6" h="3">
                  <a:moveTo>
                    <a:pt x="0" y="0"/>
                  </a:moveTo>
                  <a:lnTo>
                    <a:pt x="0" y="0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0" name="Freeform 125"/>
            <p:cNvSpPr>
              <a:spLocks/>
            </p:cNvSpPr>
            <p:nvPr/>
          </p:nvSpPr>
          <p:spPr bwMode="auto">
            <a:xfrm>
              <a:off x="1872" y="2661"/>
              <a:ext cx="135" cy="3"/>
            </a:xfrm>
            <a:custGeom>
              <a:avLst/>
              <a:gdLst>
                <a:gd name="T0" fmla="*/ 0 w 556"/>
                <a:gd name="T1" fmla="*/ 0 h 3"/>
                <a:gd name="T2" fmla="*/ 0 w 556"/>
                <a:gd name="T3" fmla="*/ 0 h 3"/>
                <a:gd name="T4" fmla="*/ 0 w 556"/>
                <a:gd name="T5" fmla="*/ 0 h 3"/>
                <a:gd name="T6" fmla="*/ 0 w 556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6"/>
                <a:gd name="T13" fmla="*/ 0 h 3"/>
                <a:gd name="T14" fmla="*/ 556 w 556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6" h="3">
                  <a:moveTo>
                    <a:pt x="0" y="0"/>
                  </a:moveTo>
                  <a:lnTo>
                    <a:pt x="0" y="0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" name="Rectangle 126"/>
            <p:cNvSpPr>
              <a:spLocks noChangeArrowheads="1"/>
            </p:cNvSpPr>
            <p:nvPr/>
          </p:nvSpPr>
          <p:spPr bwMode="auto">
            <a:xfrm>
              <a:off x="1872" y="2661"/>
              <a:ext cx="135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52" name="Rectangle 127"/>
            <p:cNvSpPr>
              <a:spLocks noChangeArrowheads="1"/>
            </p:cNvSpPr>
            <p:nvPr/>
          </p:nvSpPr>
          <p:spPr bwMode="auto">
            <a:xfrm>
              <a:off x="1872" y="2661"/>
              <a:ext cx="135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53" name="Rectangle 128"/>
            <p:cNvSpPr>
              <a:spLocks noChangeArrowheads="1"/>
            </p:cNvSpPr>
            <p:nvPr/>
          </p:nvSpPr>
          <p:spPr bwMode="auto">
            <a:xfrm>
              <a:off x="1872" y="2661"/>
              <a:ext cx="135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54" name="Rectangle 129"/>
            <p:cNvSpPr>
              <a:spLocks noChangeArrowheads="1"/>
            </p:cNvSpPr>
            <p:nvPr/>
          </p:nvSpPr>
          <p:spPr bwMode="auto">
            <a:xfrm>
              <a:off x="1872" y="2661"/>
              <a:ext cx="135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55" name="Freeform 130"/>
            <p:cNvSpPr>
              <a:spLocks/>
            </p:cNvSpPr>
            <p:nvPr/>
          </p:nvSpPr>
          <p:spPr bwMode="auto">
            <a:xfrm>
              <a:off x="1872" y="2661"/>
              <a:ext cx="138" cy="3"/>
            </a:xfrm>
            <a:custGeom>
              <a:avLst/>
              <a:gdLst>
                <a:gd name="T0" fmla="*/ 0 w 561"/>
                <a:gd name="T1" fmla="*/ 0 h 2"/>
                <a:gd name="T2" fmla="*/ 0 w 561"/>
                <a:gd name="T3" fmla="*/ 318 h 2"/>
                <a:gd name="T4" fmla="*/ 0 w 561"/>
                <a:gd name="T5" fmla="*/ 318 h 2"/>
                <a:gd name="T6" fmla="*/ 0 w 56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1"/>
                <a:gd name="T13" fmla="*/ 0 h 2"/>
                <a:gd name="T14" fmla="*/ 561 w 561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1" h="2">
                  <a:moveTo>
                    <a:pt x="0" y="0"/>
                  </a:moveTo>
                  <a:lnTo>
                    <a:pt x="0" y="2"/>
                  </a:lnTo>
                  <a:lnTo>
                    <a:pt x="56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" name="Freeform 131"/>
            <p:cNvSpPr>
              <a:spLocks/>
            </p:cNvSpPr>
            <p:nvPr/>
          </p:nvSpPr>
          <p:spPr bwMode="auto">
            <a:xfrm>
              <a:off x="1872" y="2661"/>
              <a:ext cx="138" cy="3"/>
            </a:xfrm>
            <a:custGeom>
              <a:avLst/>
              <a:gdLst>
                <a:gd name="T0" fmla="*/ 0 w 561"/>
                <a:gd name="T1" fmla="*/ 0 h 2"/>
                <a:gd name="T2" fmla="*/ 0 w 561"/>
                <a:gd name="T3" fmla="*/ 318 h 2"/>
                <a:gd name="T4" fmla="*/ 0 w 561"/>
                <a:gd name="T5" fmla="*/ 318 h 2"/>
                <a:gd name="T6" fmla="*/ 0 w 56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1"/>
                <a:gd name="T13" fmla="*/ 0 h 2"/>
                <a:gd name="T14" fmla="*/ 561 w 561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1" h="2">
                  <a:moveTo>
                    <a:pt x="0" y="0"/>
                  </a:moveTo>
                  <a:lnTo>
                    <a:pt x="0" y="2"/>
                  </a:lnTo>
                  <a:lnTo>
                    <a:pt x="561" y="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" name="Freeform 132"/>
            <p:cNvSpPr>
              <a:spLocks/>
            </p:cNvSpPr>
            <p:nvPr/>
          </p:nvSpPr>
          <p:spPr bwMode="auto">
            <a:xfrm>
              <a:off x="1872" y="2661"/>
              <a:ext cx="138" cy="3"/>
            </a:xfrm>
            <a:custGeom>
              <a:avLst/>
              <a:gdLst>
                <a:gd name="T0" fmla="*/ 0 w 561"/>
                <a:gd name="T1" fmla="*/ 0 h 2"/>
                <a:gd name="T2" fmla="*/ 0 w 561"/>
                <a:gd name="T3" fmla="*/ 0 h 2"/>
                <a:gd name="T4" fmla="*/ 0 w 561"/>
                <a:gd name="T5" fmla="*/ 318 h 2"/>
                <a:gd name="T6" fmla="*/ 0 w 56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1"/>
                <a:gd name="T13" fmla="*/ 0 h 2"/>
                <a:gd name="T14" fmla="*/ 561 w 561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1" h="2">
                  <a:moveTo>
                    <a:pt x="0" y="0"/>
                  </a:moveTo>
                  <a:lnTo>
                    <a:pt x="556" y="0"/>
                  </a:lnTo>
                  <a:lnTo>
                    <a:pt x="56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" name="Freeform 133"/>
            <p:cNvSpPr>
              <a:spLocks/>
            </p:cNvSpPr>
            <p:nvPr/>
          </p:nvSpPr>
          <p:spPr bwMode="auto">
            <a:xfrm>
              <a:off x="1872" y="2661"/>
              <a:ext cx="138" cy="3"/>
            </a:xfrm>
            <a:custGeom>
              <a:avLst/>
              <a:gdLst>
                <a:gd name="T0" fmla="*/ 0 w 561"/>
                <a:gd name="T1" fmla="*/ 0 h 2"/>
                <a:gd name="T2" fmla="*/ 0 w 561"/>
                <a:gd name="T3" fmla="*/ 0 h 2"/>
                <a:gd name="T4" fmla="*/ 0 w 561"/>
                <a:gd name="T5" fmla="*/ 318 h 2"/>
                <a:gd name="T6" fmla="*/ 0 w 56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1"/>
                <a:gd name="T13" fmla="*/ 0 h 2"/>
                <a:gd name="T14" fmla="*/ 561 w 561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1" h="2">
                  <a:moveTo>
                    <a:pt x="0" y="0"/>
                  </a:moveTo>
                  <a:lnTo>
                    <a:pt x="556" y="0"/>
                  </a:lnTo>
                  <a:lnTo>
                    <a:pt x="561" y="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9" name="Freeform 134"/>
            <p:cNvSpPr>
              <a:spLocks/>
            </p:cNvSpPr>
            <p:nvPr/>
          </p:nvSpPr>
          <p:spPr bwMode="auto">
            <a:xfrm>
              <a:off x="1872" y="2661"/>
              <a:ext cx="138" cy="27"/>
            </a:xfrm>
            <a:custGeom>
              <a:avLst/>
              <a:gdLst>
                <a:gd name="T0" fmla="*/ 0 w 561"/>
                <a:gd name="T1" fmla="*/ 0 h 110"/>
                <a:gd name="T2" fmla="*/ 0 w 561"/>
                <a:gd name="T3" fmla="*/ 0 h 110"/>
                <a:gd name="T4" fmla="*/ 0 w 561"/>
                <a:gd name="T5" fmla="*/ 0 h 110"/>
                <a:gd name="T6" fmla="*/ 0 w 561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1"/>
                <a:gd name="T13" fmla="*/ 0 h 110"/>
                <a:gd name="T14" fmla="*/ 561 w 561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1" h="110">
                  <a:moveTo>
                    <a:pt x="0" y="0"/>
                  </a:moveTo>
                  <a:lnTo>
                    <a:pt x="561" y="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0" name="Freeform 135"/>
            <p:cNvSpPr>
              <a:spLocks/>
            </p:cNvSpPr>
            <p:nvPr/>
          </p:nvSpPr>
          <p:spPr bwMode="auto">
            <a:xfrm>
              <a:off x="1872" y="2661"/>
              <a:ext cx="138" cy="27"/>
            </a:xfrm>
            <a:custGeom>
              <a:avLst/>
              <a:gdLst>
                <a:gd name="T0" fmla="*/ 0 w 561"/>
                <a:gd name="T1" fmla="*/ 0 h 110"/>
                <a:gd name="T2" fmla="*/ 0 w 561"/>
                <a:gd name="T3" fmla="*/ 0 h 110"/>
                <a:gd name="T4" fmla="*/ 0 w 561"/>
                <a:gd name="T5" fmla="*/ 0 h 110"/>
                <a:gd name="T6" fmla="*/ 0 w 561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1"/>
                <a:gd name="T13" fmla="*/ 0 h 110"/>
                <a:gd name="T14" fmla="*/ 561 w 561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1" h="110">
                  <a:moveTo>
                    <a:pt x="0" y="0"/>
                  </a:moveTo>
                  <a:lnTo>
                    <a:pt x="561" y="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" name="Freeform 136"/>
            <p:cNvSpPr>
              <a:spLocks/>
            </p:cNvSpPr>
            <p:nvPr/>
          </p:nvSpPr>
          <p:spPr bwMode="auto">
            <a:xfrm>
              <a:off x="1624" y="3535"/>
              <a:ext cx="138" cy="24"/>
            </a:xfrm>
            <a:custGeom>
              <a:avLst/>
              <a:gdLst>
                <a:gd name="T0" fmla="*/ 0 w 556"/>
                <a:gd name="T1" fmla="*/ 0 h 100"/>
                <a:gd name="T2" fmla="*/ 0 w 556"/>
                <a:gd name="T3" fmla="*/ 0 h 100"/>
                <a:gd name="T4" fmla="*/ 0 w 556"/>
                <a:gd name="T5" fmla="*/ 0 h 100"/>
                <a:gd name="T6" fmla="*/ 0 w 556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6"/>
                <a:gd name="T13" fmla="*/ 0 h 100"/>
                <a:gd name="T14" fmla="*/ 556 w 556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6" h="100">
                  <a:moveTo>
                    <a:pt x="0" y="0"/>
                  </a:moveTo>
                  <a:lnTo>
                    <a:pt x="0" y="100"/>
                  </a:lnTo>
                  <a:lnTo>
                    <a:pt x="556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" name="Freeform 137"/>
            <p:cNvSpPr>
              <a:spLocks/>
            </p:cNvSpPr>
            <p:nvPr/>
          </p:nvSpPr>
          <p:spPr bwMode="auto">
            <a:xfrm>
              <a:off x="1624" y="3535"/>
              <a:ext cx="138" cy="24"/>
            </a:xfrm>
            <a:custGeom>
              <a:avLst/>
              <a:gdLst>
                <a:gd name="T0" fmla="*/ 0 w 556"/>
                <a:gd name="T1" fmla="*/ 0 h 100"/>
                <a:gd name="T2" fmla="*/ 0 w 556"/>
                <a:gd name="T3" fmla="*/ 0 h 100"/>
                <a:gd name="T4" fmla="*/ 0 w 556"/>
                <a:gd name="T5" fmla="*/ 0 h 100"/>
                <a:gd name="T6" fmla="*/ 0 w 556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6"/>
                <a:gd name="T13" fmla="*/ 0 h 100"/>
                <a:gd name="T14" fmla="*/ 556 w 556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6" h="100">
                  <a:moveTo>
                    <a:pt x="0" y="0"/>
                  </a:moveTo>
                  <a:lnTo>
                    <a:pt x="0" y="100"/>
                  </a:lnTo>
                  <a:lnTo>
                    <a:pt x="556" y="1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3" name="Rectangle 138"/>
            <p:cNvSpPr>
              <a:spLocks noChangeArrowheads="1"/>
            </p:cNvSpPr>
            <p:nvPr/>
          </p:nvSpPr>
          <p:spPr bwMode="auto">
            <a:xfrm>
              <a:off x="1624" y="3559"/>
              <a:ext cx="13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64" name="Rectangle 139"/>
            <p:cNvSpPr>
              <a:spLocks noChangeArrowheads="1"/>
            </p:cNvSpPr>
            <p:nvPr/>
          </p:nvSpPr>
          <p:spPr bwMode="auto">
            <a:xfrm>
              <a:off x="1624" y="3559"/>
              <a:ext cx="138" cy="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65" name="Rectangle 140"/>
            <p:cNvSpPr>
              <a:spLocks noChangeArrowheads="1"/>
            </p:cNvSpPr>
            <p:nvPr/>
          </p:nvSpPr>
          <p:spPr bwMode="auto">
            <a:xfrm>
              <a:off x="1624" y="3559"/>
              <a:ext cx="13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66" name="Rectangle 141"/>
            <p:cNvSpPr>
              <a:spLocks noChangeArrowheads="1"/>
            </p:cNvSpPr>
            <p:nvPr/>
          </p:nvSpPr>
          <p:spPr bwMode="auto">
            <a:xfrm>
              <a:off x="1624" y="3559"/>
              <a:ext cx="138" cy="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67" name="Rectangle 142"/>
            <p:cNvSpPr>
              <a:spLocks noChangeArrowheads="1"/>
            </p:cNvSpPr>
            <p:nvPr/>
          </p:nvSpPr>
          <p:spPr bwMode="auto">
            <a:xfrm>
              <a:off x="1624" y="3559"/>
              <a:ext cx="13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68" name="Rectangle 143"/>
            <p:cNvSpPr>
              <a:spLocks noChangeArrowheads="1"/>
            </p:cNvSpPr>
            <p:nvPr/>
          </p:nvSpPr>
          <p:spPr bwMode="auto">
            <a:xfrm>
              <a:off x="1624" y="3559"/>
              <a:ext cx="138" cy="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69" name="Freeform 144"/>
            <p:cNvSpPr>
              <a:spLocks/>
            </p:cNvSpPr>
            <p:nvPr/>
          </p:nvSpPr>
          <p:spPr bwMode="auto">
            <a:xfrm>
              <a:off x="1624" y="3559"/>
              <a:ext cx="138" cy="4"/>
            </a:xfrm>
            <a:custGeom>
              <a:avLst/>
              <a:gdLst>
                <a:gd name="T0" fmla="*/ 0 w 563"/>
                <a:gd name="T1" fmla="*/ 0 h 1"/>
                <a:gd name="T2" fmla="*/ 0 w 563"/>
                <a:gd name="T3" fmla="*/ 67108864 h 1"/>
                <a:gd name="T4" fmla="*/ 0 w 563"/>
                <a:gd name="T5" fmla="*/ 67108864 h 1"/>
                <a:gd name="T6" fmla="*/ 0 w 563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3"/>
                <a:gd name="T13" fmla="*/ 0 h 1"/>
                <a:gd name="T14" fmla="*/ 563 w 563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3" h="1">
                  <a:moveTo>
                    <a:pt x="0" y="0"/>
                  </a:moveTo>
                  <a:lnTo>
                    <a:pt x="0" y="1"/>
                  </a:lnTo>
                  <a:lnTo>
                    <a:pt x="56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0" name="Freeform 145"/>
            <p:cNvSpPr>
              <a:spLocks/>
            </p:cNvSpPr>
            <p:nvPr/>
          </p:nvSpPr>
          <p:spPr bwMode="auto">
            <a:xfrm>
              <a:off x="1624" y="3559"/>
              <a:ext cx="138" cy="4"/>
            </a:xfrm>
            <a:custGeom>
              <a:avLst/>
              <a:gdLst>
                <a:gd name="T0" fmla="*/ 0 w 563"/>
                <a:gd name="T1" fmla="*/ 0 h 1"/>
                <a:gd name="T2" fmla="*/ 0 w 563"/>
                <a:gd name="T3" fmla="*/ 67108864 h 1"/>
                <a:gd name="T4" fmla="*/ 0 w 563"/>
                <a:gd name="T5" fmla="*/ 67108864 h 1"/>
                <a:gd name="T6" fmla="*/ 0 w 563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3"/>
                <a:gd name="T13" fmla="*/ 0 h 1"/>
                <a:gd name="T14" fmla="*/ 563 w 563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3" h="1">
                  <a:moveTo>
                    <a:pt x="0" y="0"/>
                  </a:moveTo>
                  <a:lnTo>
                    <a:pt x="0" y="1"/>
                  </a:lnTo>
                  <a:lnTo>
                    <a:pt x="563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" name="Freeform 146"/>
            <p:cNvSpPr>
              <a:spLocks/>
            </p:cNvSpPr>
            <p:nvPr/>
          </p:nvSpPr>
          <p:spPr bwMode="auto">
            <a:xfrm>
              <a:off x="1624" y="3559"/>
              <a:ext cx="138" cy="4"/>
            </a:xfrm>
            <a:custGeom>
              <a:avLst/>
              <a:gdLst>
                <a:gd name="T0" fmla="*/ 0 w 563"/>
                <a:gd name="T1" fmla="*/ 0 h 1"/>
                <a:gd name="T2" fmla="*/ 0 w 563"/>
                <a:gd name="T3" fmla="*/ 0 h 1"/>
                <a:gd name="T4" fmla="*/ 0 w 563"/>
                <a:gd name="T5" fmla="*/ 67108864 h 1"/>
                <a:gd name="T6" fmla="*/ 0 w 563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3"/>
                <a:gd name="T13" fmla="*/ 0 h 1"/>
                <a:gd name="T14" fmla="*/ 563 w 563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3" h="1">
                  <a:moveTo>
                    <a:pt x="0" y="0"/>
                  </a:moveTo>
                  <a:lnTo>
                    <a:pt x="556" y="0"/>
                  </a:lnTo>
                  <a:lnTo>
                    <a:pt x="56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2" name="Freeform 147"/>
            <p:cNvSpPr>
              <a:spLocks/>
            </p:cNvSpPr>
            <p:nvPr/>
          </p:nvSpPr>
          <p:spPr bwMode="auto">
            <a:xfrm>
              <a:off x="1624" y="3559"/>
              <a:ext cx="138" cy="4"/>
            </a:xfrm>
            <a:custGeom>
              <a:avLst/>
              <a:gdLst>
                <a:gd name="T0" fmla="*/ 0 w 563"/>
                <a:gd name="T1" fmla="*/ 0 h 1"/>
                <a:gd name="T2" fmla="*/ 0 w 563"/>
                <a:gd name="T3" fmla="*/ 0 h 1"/>
                <a:gd name="T4" fmla="*/ 0 w 563"/>
                <a:gd name="T5" fmla="*/ 67108864 h 1"/>
                <a:gd name="T6" fmla="*/ 0 w 563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3"/>
                <a:gd name="T13" fmla="*/ 0 h 1"/>
                <a:gd name="T14" fmla="*/ 563 w 563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3" h="1">
                  <a:moveTo>
                    <a:pt x="0" y="0"/>
                  </a:moveTo>
                  <a:lnTo>
                    <a:pt x="556" y="0"/>
                  </a:lnTo>
                  <a:lnTo>
                    <a:pt x="563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3" name="Freeform 148"/>
            <p:cNvSpPr>
              <a:spLocks/>
            </p:cNvSpPr>
            <p:nvPr/>
          </p:nvSpPr>
          <p:spPr bwMode="auto">
            <a:xfrm>
              <a:off x="1624" y="3559"/>
              <a:ext cx="138" cy="28"/>
            </a:xfrm>
            <a:custGeom>
              <a:avLst/>
              <a:gdLst>
                <a:gd name="T0" fmla="*/ 0 w 563"/>
                <a:gd name="T1" fmla="*/ 0 h 111"/>
                <a:gd name="T2" fmla="*/ 0 w 563"/>
                <a:gd name="T3" fmla="*/ 0 h 111"/>
                <a:gd name="T4" fmla="*/ 0 w 563"/>
                <a:gd name="T5" fmla="*/ 0 h 111"/>
                <a:gd name="T6" fmla="*/ 0 w 563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3"/>
                <a:gd name="T13" fmla="*/ 0 h 111"/>
                <a:gd name="T14" fmla="*/ 563 w 563"/>
                <a:gd name="T15" fmla="*/ 111 h 1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3" h="111">
                  <a:moveTo>
                    <a:pt x="0" y="0"/>
                  </a:moveTo>
                  <a:lnTo>
                    <a:pt x="563" y="0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4" name="Freeform 149"/>
            <p:cNvSpPr>
              <a:spLocks/>
            </p:cNvSpPr>
            <p:nvPr/>
          </p:nvSpPr>
          <p:spPr bwMode="auto">
            <a:xfrm>
              <a:off x="1624" y="3559"/>
              <a:ext cx="138" cy="28"/>
            </a:xfrm>
            <a:custGeom>
              <a:avLst/>
              <a:gdLst>
                <a:gd name="T0" fmla="*/ 0 w 563"/>
                <a:gd name="T1" fmla="*/ 0 h 111"/>
                <a:gd name="T2" fmla="*/ 0 w 563"/>
                <a:gd name="T3" fmla="*/ 0 h 111"/>
                <a:gd name="T4" fmla="*/ 0 w 563"/>
                <a:gd name="T5" fmla="*/ 0 h 111"/>
                <a:gd name="T6" fmla="*/ 0 w 563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3"/>
                <a:gd name="T13" fmla="*/ 0 h 111"/>
                <a:gd name="T14" fmla="*/ 563 w 563"/>
                <a:gd name="T15" fmla="*/ 111 h 1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3" h="111">
                  <a:moveTo>
                    <a:pt x="0" y="0"/>
                  </a:moveTo>
                  <a:lnTo>
                    <a:pt x="563" y="0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5" name="Freeform 150"/>
            <p:cNvSpPr>
              <a:spLocks/>
            </p:cNvSpPr>
            <p:nvPr/>
          </p:nvSpPr>
          <p:spPr bwMode="auto">
            <a:xfrm>
              <a:off x="3239" y="3091"/>
              <a:ext cx="137" cy="24"/>
            </a:xfrm>
            <a:custGeom>
              <a:avLst/>
              <a:gdLst>
                <a:gd name="T0" fmla="*/ 0 w 556"/>
                <a:gd name="T1" fmla="*/ 0 h 100"/>
                <a:gd name="T2" fmla="*/ 0 w 556"/>
                <a:gd name="T3" fmla="*/ 0 h 100"/>
                <a:gd name="T4" fmla="*/ 0 w 556"/>
                <a:gd name="T5" fmla="*/ 0 h 100"/>
                <a:gd name="T6" fmla="*/ 0 w 556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6"/>
                <a:gd name="T13" fmla="*/ 0 h 100"/>
                <a:gd name="T14" fmla="*/ 556 w 556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6" h="100">
                  <a:moveTo>
                    <a:pt x="0" y="0"/>
                  </a:moveTo>
                  <a:lnTo>
                    <a:pt x="0" y="100"/>
                  </a:lnTo>
                  <a:lnTo>
                    <a:pt x="556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6" name="Freeform 151"/>
            <p:cNvSpPr>
              <a:spLocks/>
            </p:cNvSpPr>
            <p:nvPr/>
          </p:nvSpPr>
          <p:spPr bwMode="auto">
            <a:xfrm>
              <a:off x="3239" y="3091"/>
              <a:ext cx="137" cy="24"/>
            </a:xfrm>
            <a:custGeom>
              <a:avLst/>
              <a:gdLst>
                <a:gd name="T0" fmla="*/ 0 w 556"/>
                <a:gd name="T1" fmla="*/ 0 h 100"/>
                <a:gd name="T2" fmla="*/ 0 w 556"/>
                <a:gd name="T3" fmla="*/ 0 h 100"/>
                <a:gd name="T4" fmla="*/ 0 w 556"/>
                <a:gd name="T5" fmla="*/ 0 h 100"/>
                <a:gd name="T6" fmla="*/ 0 w 556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6"/>
                <a:gd name="T13" fmla="*/ 0 h 100"/>
                <a:gd name="T14" fmla="*/ 556 w 556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6" h="100">
                  <a:moveTo>
                    <a:pt x="0" y="0"/>
                  </a:moveTo>
                  <a:lnTo>
                    <a:pt x="0" y="100"/>
                  </a:lnTo>
                  <a:lnTo>
                    <a:pt x="556" y="1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7" name="Freeform 152"/>
            <p:cNvSpPr>
              <a:spLocks/>
            </p:cNvSpPr>
            <p:nvPr/>
          </p:nvSpPr>
          <p:spPr bwMode="auto">
            <a:xfrm>
              <a:off x="3239" y="3115"/>
              <a:ext cx="137" cy="4"/>
            </a:xfrm>
            <a:custGeom>
              <a:avLst/>
              <a:gdLst>
                <a:gd name="T0" fmla="*/ 0 w 556"/>
                <a:gd name="T1" fmla="*/ 0 h 4"/>
                <a:gd name="T2" fmla="*/ 0 w 556"/>
                <a:gd name="T3" fmla="*/ 0 h 4"/>
                <a:gd name="T4" fmla="*/ 0 w 556"/>
                <a:gd name="T5" fmla="*/ 0 h 4"/>
                <a:gd name="T6" fmla="*/ 0 w 556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6"/>
                <a:gd name="T13" fmla="*/ 0 h 4"/>
                <a:gd name="T14" fmla="*/ 556 w 556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6" h="4">
                  <a:moveTo>
                    <a:pt x="0" y="0"/>
                  </a:moveTo>
                  <a:lnTo>
                    <a:pt x="0" y="0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8" name="Freeform 153"/>
            <p:cNvSpPr>
              <a:spLocks/>
            </p:cNvSpPr>
            <p:nvPr/>
          </p:nvSpPr>
          <p:spPr bwMode="auto">
            <a:xfrm>
              <a:off x="3239" y="3115"/>
              <a:ext cx="137" cy="4"/>
            </a:xfrm>
            <a:custGeom>
              <a:avLst/>
              <a:gdLst>
                <a:gd name="T0" fmla="*/ 0 w 556"/>
                <a:gd name="T1" fmla="*/ 0 h 4"/>
                <a:gd name="T2" fmla="*/ 0 w 556"/>
                <a:gd name="T3" fmla="*/ 0 h 4"/>
                <a:gd name="T4" fmla="*/ 0 w 556"/>
                <a:gd name="T5" fmla="*/ 0 h 4"/>
                <a:gd name="T6" fmla="*/ 0 w 556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6"/>
                <a:gd name="T13" fmla="*/ 0 h 4"/>
                <a:gd name="T14" fmla="*/ 556 w 556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6" h="4">
                  <a:moveTo>
                    <a:pt x="0" y="0"/>
                  </a:moveTo>
                  <a:lnTo>
                    <a:pt x="0" y="0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9" name="Rectangle 154"/>
            <p:cNvSpPr>
              <a:spLocks noChangeArrowheads="1"/>
            </p:cNvSpPr>
            <p:nvPr/>
          </p:nvSpPr>
          <p:spPr bwMode="auto">
            <a:xfrm>
              <a:off x="3239" y="3115"/>
              <a:ext cx="137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80" name="Rectangle 155"/>
            <p:cNvSpPr>
              <a:spLocks noChangeArrowheads="1"/>
            </p:cNvSpPr>
            <p:nvPr/>
          </p:nvSpPr>
          <p:spPr bwMode="auto">
            <a:xfrm>
              <a:off x="3239" y="3115"/>
              <a:ext cx="137" cy="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81" name="Rectangle 156"/>
            <p:cNvSpPr>
              <a:spLocks noChangeArrowheads="1"/>
            </p:cNvSpPr>
            <p:nvPr/>
          </p:nvSpPr>
          <p:spPr bwMode="auto">
            <a:xfrm>
              <a:off x="3239" y="3115"/>
              <a:ext cx="137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82" name="Rectangle 157"/>
            <p:cNvSpPr>
              <a:spLocks noChangeArrowheads="1"/>
            </p:cNvSpPr>
            <p:nvPr/>
          </p:nvSpPr>
          <p:spPr bwMode="auto">
            <a:xfrm>
              <a:off x="3239" y="3115"/>
              <a:ext cx="137" cy="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83" name="Freeform 158"/>
            <p:cNvSpPr>
              <a:spLocks/>
            </p:cNvSpPr>
            <p:nvPr/>
          </p:nvSpPr>
          <p:spPr bwMode="auto">
            <a:xfrm>
              <a:off x="3239" y="3115"/>
              <a:ext cx="137" cy="4"/>
            </a:xfrm>
            <a:custGeom>
              <a:avLst/>
              <a:gdLst>
                <a:gd name="T0" fmla="*/ 0 w 562"/>
                <a:gd name="T1" fmla="*/ 0 h 1"/>
                <a:gd name="T2" fmla="*/ 0 w 562"/>
                <a:gd name="T3" fmla="*/ 67108864 h 1"/>
                <a:gd name="T4" fmla="*/ 0 w 562"/>
                <a:gd name="T5" fmla="*/ 67108864 h 1"/>
                <a:gd name="T6" fmla="*/ 0 w 56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1"/>
                <a:gd name="T14" fmla="*/ 562 w 56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1">
                  <a:moveTo>
                    <a:pt x="0" y="0"/>
                  </a:moveTo>
                  <a:lnTo>
                    <a:pt x="0" y="1"/>
                  </a:lnTo>
                  <a:lnTo>
                    <a:pt x="56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4" name="Freeform 159"/>
            <p:cNvSpPr>
              <a:spLocks/>
            </p:cNvSpPr>
            <p:nvPr/>
          </p:nvSpPr>
          <p:spPr bwMode="auto">
            <a:xfrm>
              <a:off x="3239" y="3115"/>
              <a:ext cx="137" cy="4"/>
            </a:xfrm>
            <a:custGeom>
              <a:avLst/>
              <a:gdLst>
                <a:gd name="T0" fmla="*/ 0 w 562"/>
                <a:gd name="T1" fmla="*/ 0 h 1"/>
                <a:gd name="T2" fmla="*/ 0 w 562"/>
                <a:gd name="T3" fmla="*/ 67108864 h 1"/>
                <a:gd name="T4" fmla="*/ 0 w 562"/>
                <a:gd name="T5" fmla="*/ 67108864 h 1"/>
                <a:gd name="T6" fmla="*/ 0 w 56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1"/>
                <a:gd name="T14" fmla="*/ 562 w 56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1">
                  <a:moveTo>
                    <a:pt x="0" y="0"/>
                  </a:moveTo>
                  <a:lnTo>
                    <a:pt x="0" y="1"/>
                  </a:lnTo>
                  <a:lnTo>
                    <a:pt x="562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5" name="Freeform 160"/>
            <p:cNvSpPr>
              <a:spLocks/>
            </p:cNvSpPr>
            <p:nvPr/>
          </p:nvSpPr>
          <p:spPr bwMode="auto">
            <a:xfrm>
              <a:off x="3239" y="3115"/>
              <a:ext cx="137" cy="4"/>
            </a:xfrm>
            <a:custGeom>
              <a:avLst/>
              <a:gdLst>
                <a:gd name="T0" fmla="*/ 0 w 562"/>
                <a:gd name="T1" fmla="*/ 0 h 1"/>
                <a:gd name="T2" fmla="*/ 0 w 562"/>
                <a:gd name="T3" fmla="*/ 0 h 1"/>
                <a:gd name="T4" fmla="*/ 0 w 562"/>
                <a:gd name="T5" fmla="*/ 67108864 h 1"/>
                <a:gd name="T6" fmla="*/ 0 w 56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1"/>
                <a:gd name="T14" fmla="*/ 562 w 56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1">
                  <a:moveTo>
                    <a:pt x="0" y="0"/>
                  </a:moveTo>
                  <a:lnTo>
                    <a:pt x="556" y="0"/>
                  </a:lnTo>
                  <a:lnTo>
                    <a:pt x="56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6" name="Freeform 161"/>
            <p:cNvSpPr>
              <a:spLocks/>
            </p:cNvSpPr>
            <p:nvPr/>
          </p:nvSpPr>
          <p:spPr bwMode="auto">
            <a:xfrm>
              <a:off x="3239" y="3115"/>
              <a:ext cx="137" cy="4"/>
            </a:xfrm>
            <a:custGeom>
              <a:avLst/>
              <a:gdLst>
                <a:gd name="T0" fmla="*/ 0 w 562"/>
                <a:gd name="T1" fmla="*/ 0 h 1"/>
                <a:gd name="T2" fmla="*/ 0 w 562"/>
                <a:gd name="T3" fmla="*/ 0 h 1"/>
                <a:gd name="T4" fmla="*/ 0 w 562"/>
                <a:gd name="T5" fmla="*/ 67108864 h 1"/>
                <a:gd name="T6" fmla="*/ 0 w 56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1"/>
                <a:gd name="T14" fmla="*/ 562 w 56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1">
                  <a:moveTo>
                    <a:pt x="0" y="0"/>
                  </a:moveTo>
                  <a:lnTo>
                    <a:pt x="556" y="0"/>
                  </a:lnTo>
                  <a:lnTo>
                    <a:pt x="562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7" name="Freeform 162"/>
            <p:cNvSpPr>
              <a:spLocks/>
            </p:cNvSpPr>
            <p:nvPr/>
          </p:nvSpPr>
          <p:spPr bwMode="auto">
            <a:xfrm>
              <a:off x="3239" y="3115"/>
              <a:ext cx="137" cy="28"/>
            </a:xfrm>
            <a:custGeom>
              <a:avLst/>
              <a:gdLst>
                <a:gd name="T0" fmla="*/ 0 w 562"/>
                <a:gd name="T1" fmla="*/ 0 h 111"/>
                <a:gd name="T2" fmla="*/ 0 w 562"/>
                <a:gd name="T3" fmla="*/ 0 h 111"/>
                <a:gd name="T4" fmla="*/ 0 w 562"/>
                <a:gd name="T5" fmla="*/ 0 h 111"/>
                <a:gd name="T6" fmla="*/ 0 w 562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111"/>
                <a:gd name="T14" fmla="*/ 562 w 562"/>
                <a:gd name="T15" fmla="*/ 111 h 1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111">
                  <a:moveTo>
                    <a:pt x="0" y="0"/>
                  </a:moveTo>
                  <a:lnTo>
                    <a:pt x="562" y="0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8" name="Freeform 163"/>
            <p:cNvSpPr>
              <a:spLocks/>
            </p:cNvSpPr>
            <p:nvPr/>
          </p:nvSpPr>
          <p:spPr bwMode="auto">
            <a:xfrm>
              <a:off x="3239" y="3115"/>
              <a:ext cx="137" cy="28"/>
            </a:xfrm>
            <a:custGeom>
              <a:avLst/>
              <a:gdLst>
                <a:gd name="T0" fmla="*/ 0 w 562"/>
                <a:gd name="T1" fmla="*/ 0 h 111"/>
                <a:gd name="T2" fmla="*/ 0 w 562"/>
                <a:gd name="T3" fmla="*/ 0 h 111"/>
                <a:gd name="T4" fmla="*/ 0 w 562"/>
                <a:gd name="T5" fmla="*/ 0 h 111"/>
                <a:gd name="T6" fmla="*/ 0 w 562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111"/>
                <a:gd name="T14" fmla="*/ 562 w 562"/>
                <a:gd name="T15" fmla="*/ 111 h 1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111">
                  <a:moveTo>
                    <a:pt x="0" y="0"/>
                  </a:moveTo>
                  <a:lnTo>
                    <a:pt x="562" y="0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9" name="Freeform 164"/>
            <p:cNvSpPr>
              <a:spLocks/>
            </p:cNvSpPr>
            <p:nvPr/>
          </p:nvSpPr>
          <p:spPr bwMode="auto">
            <a:xfrm>
              <a:off x="1752" y="2847"/>
              <a:ext cx="62" cy="24"/>
            </a:xfrm>
            <a:custGeom>
              <a:avLst/>
              <a:gdLst>
                <a:gd name="T0" fmla="*/ 0 w 257"/>
                <a:gd name="T1" fmla="*/ 0 h 99"/>
                <a:gd name="T2" fmla="*/ 0 w 257"/>
                <a:gd name="T3" fmla="*/ 0 h 99"/>
                <a:gd name="T4" fmla="*/ 0 w 257"/>
                <a:gd name="T5" fmla="*/ 0 h 99"/>
                <a:gd name="T6" fmla="*/ 0 w 257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7"/>
                <a:gd name="T13" fmla="*/ 0 h 99"/>
                <a:gd name="T14" fmla="*/ 257 w 257"/>
                <a:gd name="T15" fmla="*/ 99 h 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7" h="99">
                  <a:moveTo>
                    <a:pt x="23" y="0"/>
                  </a:moveTo>
                  <a:lnTo>
                    <a:pt x="0" y="99"/>
                  </a:lnTo>
                  <a:lnTo>
                    <a:pt x="257" y="9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0" name="Freeform 165"/>
            <p:cNvSpPr>
              <a:spLocks/>
            </p:cNvSpPr>
            <p:nvPr/>
          </p:nvSpPr>
          <p:spPr bwMode="auto">
            <a:xfrm>
              <a:off x="1752" y="2847"/>
              <a:ext cx="62" cy="24"/>
            </a:xfrm>
            <a:custGeom>
              <a:avLst/>
              <a:gdLst>
                <a:gd name="T0" fmla="*/ 0 w 257"/>
                <a:gd name="T1" fmla="*/ 0 h 99"/>
                <a:gd name="T2" fmla="*/ 0 w 257"/>
                <a:gd name="T3" fmla="*/ 0 h 99"/>
                <a:gd name="T4" fmla="*/ 0 w 257"/>
                <a:gd name="T5" fmla="*/ 0 h 99"/>
                <a:gd name="T6" fmla="*/ 0 w 257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7"/>
                <a:gd name="T13" fmla="*/ 0 h 99"/>
                <a:gd name="T14" fmla="*/ 257 w 257"/>
                <a:gd name="T15" fmla="*/ 99 h 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7" h="99">
                  <a:moveTo>
                    <a:pt x="23" y="0"/>
                  </a:moveTo>
                  <a:lnTo>
                    <a:pt x="0" y="99"/>
                  </a:lnTo>
                  <a:lnTo>
                    <a:pt x="257" y="99"/>
                  </a:lnTo>
                  <a:lnTo>
                    <a:pt x="23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1" name="Freeform 166"/>
            <p:cNvSpPr>
              <a:spLocks/>
            </p:cNvSpPr>
            <p:nvPr/>
          </p:nvSpPr>
          <p:spPr bwMode="auto">
            <a:xfrm>
              <a:off x="1745" y="2871"/>
              <a:ext cx="127" cy="27"/>
            </a:xfrm>
            <a:custGeom>
              <a:avLst/>
              <a:gdLst>
                <a:gd name="T0" fmla="*/ 0 w 512"/>
                <a:gd name="T1" fmla="*/ 0 h 108"/>
                <a:gd name="T2" fmla="*/ 0 w 512"/>
                <a:gd name="T3" fmla="*/ 0 h 108"/>
                <a:gd name="T4" fmla="*/ 0 w 512"/>
                <a:gd name="T5" fmla="*/ 0 h 108"/>
                <a:gd name="T6" fmla="*/ 0 w 512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2"/>
                <a:gd name="T13" fmla="*/ 0 h 108"/>
                <a:gd name="T14" fmla="*/ 512 w 512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2" h="108">
                  <a:moveTo>
                    <a:pt x="23" y="0"/>
                  </a:moveTo>
                  <a:lnTo>
                    <a:pt x="0" y="108"/>
                  </a:lnTo>
                  <a:lnTo>
                    <a:pt x="512" y="10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" name="Freeform 167"/>
            <p:cNvSpPr>
              <a:spLocks/>
            </p:cNvSpPr>
            <p:nvPr/>
          </p:nvSpPr>
          <p:spPr bwMode="auto">
            <a:xfrm>
              <a:off x="1745" y="2871"/>
              <a:ext cx="127" cy="27"/>
            </a:xfrm>
            <a:custGeom>
              <a:avLst/>
              <a:gdLst>
                <a:gd name="T0" fmla="*/ 0 w 512"/>
                <a:gd name="T1" fmla="*/ 0 h 108"/>
                <a:gd name="T2" fmla="*/ 0 w 512"/>
                <a:gd name="T3" fmla="*/ 0 h 108"/>
                <a:gd name="T4" fmla="*/ 0 w 512"/>
                <a:gd name="T5" fmla="*/ 0 h 108"/>
                <a:gd name="T6" fmla="*/ 0 w 512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2"/>
                <a:gd name="T13" fmla="*/ 0 h 108"/>
                <a:gd name="T14" fmla="*/ 512 w 512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2" h="108">
                  <a:moveTo>
                    <a:pt x="23" y="0"/>
                  </a:moveTo>
                  <a:lnTo>
                    <a:pt x="0" y="108"/>
                  </a:lnTo>
                  <a:lnTo>
                    <a:pt x="512" y="108"/>
                  </a:lnTo>
                  <a:lnTo>
                    <a:pt x="23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3" name="Freeform 168"/>
            <p:cNvSpPr>
              <a:spLocks/>
            </p:cNvSpPr>
            <p:nvPr/>
          </p:nvSpPr>
          <p:spPr bwMode="auto">
            <a:xfrm>
              <a:off x="1752" y="2871"/>
              <a:ext cx="124" cy="27"/>
            </a:xfrm>
            <a:custGeom>
              <a:avLst/>
              <a:gdLst>
                <a:gd name="T0" fmla="*/ 0 w 515"/>
                <a:gd name="T1" fmla="*/ 0 h 108"/>
                <a:gd name="T2" fmla="*/ 0 w 515"/>
                <a:gd name="T3" fmla="*/ 0 h 108"/>
                <a:gd name="T4" fmla="*/ 0 w 515"/>
                <a:gd name="T5" fmla="*/ 0 h 108"/>
                <a:gd name="T6" fmla="*/ 0 w 515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108"/>
                <a:gd name="T14" fmla="*/ 515 w 515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108">
                  <a:moveTo>
                    <a:pt x="0" y="0"/>
                  </a:moveTo>
                  <a:lnTo>
                    <a:pt x="489" y="108"/>
                  </a:lnTo>
                  <a:lnTo>
                    <a:pt x="515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4" name="Freeform 169"/>
            <p:cNvSpPr>
              <a:spLocks/>
            </p:cNvSpPr>
            <p:nvPr/>
          </p:nvSpPr>
          <p:spPr bwMode="auto">
            <a:xfrm>
              <a:off x="1752" y="2871"/>
              <a:ext cx="124" cy="27"/>
            </a:xfrm>
            <a:custGeom>
              <a:avLst/>
              <a:gdLst>
                <a:gd name="T0" fmla="*/ 0 w 515"/>
                <a:gd name="T1" fmla="*/ 0 h 108"/>
                <a:gd name="T2" fmla="*/ 0 w 515"/>
                <a:gd name="T3" fmla="*/ 0 h 108"/>
                <a:gd name="T4" fmla="*/ 0 w 515"/>
                <a:gd name="T5" fmla="*/ 0 h 108"/>
                <a:gd name="T6" fmla="*/ 0 w 515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108"/>
                <a:gd name="T14" fmla="*/ 515 w 515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108">
                  <a:moveTo>
                    <a:pt x="0" y="0"/>
                  </a:moveTo>
                  <a:lnTo>
                    <a:pt x="489" y="108"/>
                  </a:lnTo>
                  <a:lnTo>
                    <a:pt x="515" y="10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5" name="Freeform 170"/>
            <p:cNvSpPr>
              <a:spLocks/>
            </p:cNvSpPr>
            <p:nvPr/>
          </p:nvSpPr>
          <p:spPr bwMode="auto">
            <a:xfrm>
              <a:off x="1752" y="2871"/>
              <a:ext cx="124" cy="27"/>
            </a:xfrm>
            <a:custGeom>
              <a:avLst/>
              <a:gdLst>
                <a:gd name="T0" fmla="*/ 0 w 515"/>
                <a:gd name="T1" fmla="*/ 0 h 108"/>
                <a:gd name="T2" fmla="*/ 0 w 515"/>
                <a:gd name="T3" fmla="*/ 0 h 108"/>
                <a:gd name="T4" fmla="*/ 0 w 515"/>
                <a:gd name="T5" fmla="*/ 0 h 108"/>
                <a:gd name="T6" fmla="*/ 0 w 515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108"/>
                <a:gd name="T14" fmla="*/ 515 w 515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108">
                  <a:moveTo>
                    <a:pt x="0" y="0"/>
                  </a:moveTo>
                  <a:lnTo>
                    <a:pt x="257" y="0"/>
                  </a:lnTo>
                  <a:lnTo>
                    <a:pt x="515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6" name="Freeform 171"/>
            <p:cNvSpPr>
              <a:spLocks/>
            </p:cNvSpPr>
            <p:nvPr/>
          </p:nvSpPr>
          <p:spPr bwMode="auto">
            <a:xfrm>
              <a:off x="1752" y="2871"/>
              <a:ext cx="124" cy="27"/>
            </a:xfrm>
            <a:custGeom>
              <a:avLst/>
              <a:gdLst>
                <a:gd name="T0" fmla="*/ 0 w 515"/>
                <a:gd name="T1" fmla="*/ 0 h 108"/>
                <a:gd name="T2" fmla="*/ 0 w 515"/>
                <a:gd name="T3" fmla="*/ 0 h 108"/>
                <a:gd name="T4" fmla="*/ 0 w 515"/>
                <a:gd name="T5" fmla="*/ 0 h 108"/>
                <a:gd name="T6" fmla="*/ 0 w 515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108"/>
                <a:gd name="T14" fmla="*/ 515 w 515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108">
                  <a:moveTo>
                    <a:pt x="0" y="0"/>
                  </a:moveTo>
                  <a:lnTo>
                    <a:pt x="257" y="0"/>
                  </a:lnTo>
                  <a:lnTo>
                    <a:pt x="515" y="10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7" name="Freeform 172"/>
            <p:cNvSpPr>
              <a:spLocks/>
            </p:cNvSpPr>
            <p:nvPr/>
          </p:nvSpPr>
          <p:spPr bwMode="auto">
            <a:xfrm>
              <a:off x="1745" y="2898"/>
              <a:ext cx="141" cy="4"/>
            </a:xfrm>
            <a:custGeom>
              <a:avLst/>
              <a:gdLst>
                <a:gd name="T0" fmla="*/ 0 w 566"/>
                <a:gd name="T1" fmla="*/ 0 h 13"/>
                <a:gd name="T2" fmla="*/ 0 w 566"/>
                <a:gd name="T3" fmla="*/ 0 h 13"/>
                <a:gd name="T4" fmla="*/ 0 w 566"/>
                <a:gd name="T5" fmla="*/ 0 h 13"/>
                <a:gd name="T6" fmla="*/ 0 w 566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13"/>
                <a:gd name="T14" fmla="*/ 566 w 566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13">
                  <a:moveTo>
                    <a:pt x="0" y="0"/>
                  </a:moveTo>
                  <a:lnTo>
                    <a:pt x="480" y="13"/>
                  </a:lnTo>
                  <a:lnTo>
                    <a:pt x="56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8" name="Freeform 173"/>
            <p:cNvSpPr>
              <a:spLocks/>
            </p:cNvSpPr>
            <p:nvPr/>
          </p:nvSpPr>
          <p:spPr bwMode="auto">
            <a:xfrm>
              <a:off x="1745" y="2898"/>
              <a:ext cx="141" cy="4"/>
            </a:xfrm>
            <a:custGeom>
              <a:avLst/>
              <a:gdLst>
                <a:gd name="T0" fmla="*/ 0 w 566"/>
                <a:gd name="T1" fmla="*/ 0 h 13"/>
                <a:gd name="T2" fmla="*/ 0 w 566"/>
                <a:gd name="T3" fmla="*/ 0 h 13"/>
                <a:gd name="T4" fmla="*/ 0 w 566"/>
                <a:gd name="T5" fmla="*/ 0 h 13"/>
                <a:gd name="T6" fmla="*/ 0 w 566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13"/>
                <a:gd name="T14" fmla="*/ 566 w 566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13">
                  <a:moveTo>
                    <a:pt x="0" y="0"/>
                  </a:moveTo>
                  <a:lnTo>
                    <a:pt x="480" y="13"/>
                  </a:lnTo>
                  <a:lnTo>
                    <a:pt x="566" y="1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" name="Freeform 174"/>
            <p:cNvSpPr>
              <a:spLocks/>
            </p:cNvSpPr>
            <p:nvPr/>
          </p:nvSpPr>
          <p:spPr bwMode="auto">
            <a:xfrm>
              <a:off x="1745" y="2898"/>
              <a:ext cx="141" cy="4"/>
            </a:xfrm>
            <a:custGeom>
              <a:avLst/>
              <a:gdLst>
                <a:gd name="T0" fmla="*/ 0 w 566"/>
                <a:gd name="T1" fmla="*/ 0 h 13"/>
                <a:gd name="T2" fmla="*/ 0 w 566"/>
                <a:gd name="T3" fmla="*/ 0 h 13"/>
                <a:gd name="T4" fmla="*/ 0 w 566"/>
                <a:gd name="T5" fmla="*/ 0 h 13"/>
                <a:gd name="T6" fmla="*/ 0 w 566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13"/>
                <a:gd name="T14" fmla="*/ 566 w 566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13">
                  <a:moveTo>
                    <a:pt x="0" y="0"/>
                  </a:moveTo>
                  <a:lnTo>
                    <a:pt x="512" y="0"/>
                  </a:lnTo>
                  <a:lnTo>
                    <a:pt x="56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0" name="Freeform 175"/>
            <p:cNvSpPr>
              <a:spLocks/>
            </p:cNvSpPr>
            <p:nvPr/>
          </p:nvSpPr>
          <p:spPr bwMode="auto">
            <a:xfrm>
              <a:off x="1745" y="2898"/>
              <a:ext cx="141" cy="4"/>
            </a:xfrm>
            <a:custGeom>
              <a:avLst/>
              <a:gdLst>
                <a:gd name="T0" fmla="*/ 0 w 566"/>
                <a:gd name="T1" fmla="*/ 0 h 13"/>
                <a:gd name="T2" fmla="*/ 0 w 566"/>
                <a:gd name="T3" fmla="*/ 0 h 13"/>
                <a:gd name="T4" fmla="*/ 0 w 566"/>
                <a:gd name="T5" fmla="*/ 0 h 13"/>
                <a:gd name="T6" fmla="*/ 0 w 566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13"/>
                <a:gd name="T14" fmla="*/ 566 w 566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13">
                  <a:moveTo>
                    <a:pt x="0" y="0"/>
                  </a:moveTo>
                  <a:lnTo>
                    <a:pt x="512" y="0"/>
                  </a:lnTo>
                  <a:lnTo>
                    <a:pt x="566" y="1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1" name="Freeform 176"/>
            <p:cNvSpPr>
              <a:spLocks/>
            </p:cNvSpPr>
            <p:nvPr/>
          </p:nvSpPr>
          <p:spPr bwMode="auto">
            <a:xfrm>
              <a:off x="1872" y="2898"/>
              <a:ext cx="14" cy="4"/>
            </a:xfrm>
            <a:custGeom>
              <a:avLst/>
              <a:gdLst>
                <a:gd name="T0" fmla="*/ 0 w 54"/>
                <a:gd name="T1" fmla="*/ 0 h 13"/>
                <a:gd name="T2" fmla="*/ 0 w 54"/>
                <a:gd name="T3" fmla="*/ 0 h 13"/>
                <a:gd name="T4" fmla="*/ 0 w 54"/>
                <a:gd name="T5" fmla="*/ 0 h 13"/>
                <a:gd name="T6" fmla="*/ 0 w 54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3"/>
                <a:gd name="T14" fmla="*/ 54 w 54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3">
                  <a:moveTo>
                    <a:pt x="0" y="0"/>
                  </a:moveTo>
                  <a:lnTo>
                    <a:pt x="26" y="0"/>
                  </a:lnTo>
                  <a:lnTo>
                    <a:pt x="5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" name="Freeform 177"/>
            <p:cNvSpPr>
              <a:spLocks/>
            </p:cNvSpPr>
            <p:nvPr/>
          </p:nvSpPr>
          <p:spPr bwMode="auto">
            <a:xfrm>
              <a:off x="1872" y="2898"/>
              <a:ext cx="14" cy="4"/>
            </a:xfrm>
            <a:custGeom>
              <a:avLst/>
              <a:gdLst>
                <a:gd name="T0" fmla="*/ 0 w 54"/>
                <a:gd name="T1" fmla="*/ 0 h 13"/>
                <a:gd name="T2" fmla="*/ 0 w 54"/>
                <a:gd name="T3" fmla="*/ 0 h 13"/>
                <a:gd name="T4" fmla="*/ 0 w 54"/>
                <a:gd name="T5" fmla="*/ 0 h 13"/>
                <a:gd name="T6" fmla="*/ 0 w 54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3"/>
                <a:gd name="T14" fmla="*/ 54 w 54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3">
                  <a:moveTo>
                    <a:pt x="0" y="0"/>
                  </a:moveTo>
                  <a:lnTo>
                    <a:pt x="26" y="0"/>
                  </a:lnTo>
                  <a:lnTo>
                    <a:pt x="54" y="1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" name="Freeform 178"/>
            <p:cNvSpPr>
              <a:spLocks/>
            </p:cNvSpPr>
            <p:nvPr/>
          </p:nvSpPr>
          <p:spPr bwMode="auto">
            <a:xfrm>
              <a:off x="1862" y="2902"/>
              <a:ext cx="24" cy="3"/>
            </a:xfrm>
            <a:custGeom>
              <a:avLst/>
              <a:gdLst>
                <a:gd name="T0" fmla="*/ 0 w 93"/>
                <a:gd name="T1" fmla="*/ 0 h 3"/>
                <a:gd name="T2" fmla="*/ 0 w 93"/>
                <a:gd name="T3" fmla="*/ 0 h 3"/>
                <a:gd name="T4" fmla="*/ 0 w 93"/>
                <a:gd name="T5" fmla="*/ 3 h 3"/>
                <a:gd name="T6" fmla="*/ 0 w 93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3"/>
                <a:gd name="T14" fmla="*/ 93 w 93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3">
                  <a:moveTo>
                    <a:pt x="0" y="0"/>
                  </a:moveTo>
                  <a:lnTo>
                    <a:pt x="86" y="0"/>
                  </a:lnTo>
                  <a:lnTo>
                    <a:pt x="9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" name="Freeform 179"/>
            <p:cNvSpPr>
              <a:spLocks/>
            </p:cNvSpPr>
            <p:nvPr/>
          </p:nvSpPr>
          <p:spPr bwMode="auto">
            <a:xfrm>
              <a:off x="1862" y="2902"/>
              <a:ext cx="24" cy="3"/>
            </a:xfrm>
            <a:custGeom>
              <a:avLst/>
              <a:gdLst>
                <a:gd name="T0" fmla="*/ 0 w 93"/>
                <a:gd name="T1" fmla="*/ 0 h 3"/>
                <a:gd name="T2" fmla="*/ 0 w 93"/>
                <a:gd name="T3" fmla="*/ 0 h 3"/>
                <a:gd name="T4" fmla="*/ 0 w 93"/>
                <a:gd name="T5" fmla="*/ 3 h 3"/>
                <a:gd name="T6" fmla="*/ 0 w 93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3"/>
                <a:gd name="T14" fmla="*/ 93 w 93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3">
                  <a:moveTo>
                    <a:pt x="0" y="0"/>
                  </a:moveTo>
                  <a:lnTo>
                    <a:pt x="86" y="0"/>
                  </a:lnTo>
                  <a:lnTo>
                    <a:pt x="93" y="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" name="Freeform 180"/>
            <p:cNvSpPr>
              <a:spLocks/>
            </p:cNvSpPr>
            <p:nvPr/>
          </p:nvSpPr>
          <p:spPr bwMode="auto">
            <a:xfrm>
              <a:off x="3304" y="2836"/>
              <a:ext cx="41" cy="24"/>
            </a:xfrm>
            <a:custGeom>
              <a:avLst/>
              <a:gdLst>
                <a:gd name="T0" fmla="*/ 0 w 172"/>
                <a:gd name="T1" fmla="*/ 0 h 92"/>
                <a:gd name="T2" fmla="*/ 0 w 172"/>
                <a:gd name="T3" fmla="*/ 0 h 92"/>
                <a:gd name="T4" fmla="*/ 0 w 172"/>
                <a:gd name="T5" fmla="*/ 0 h 92"/>
                <a:gd name="T6" fmla="*/ 0 w 172"/>
                <a:gd name="T7" fmla="*/ 0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92"/>
                <a:gd name="T14" fmla="*/ 172 w 172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92">
                  <a:moveTo>
                    <a:pt x="42" y="0"/>
                  </a:moveTo>
                  <a:lnTo>
                    <a:pt x="0" y="92"/>
                  </a:lnTo>
                  <a:lnTo>
                    <a:pt x="172" y="9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6" name="Freeform 181"/>
            <p:cNvSpPr>
              <a:spLocks/>
            </p:cNvSpPr>
            <p:nvPr/>
          </p:nvSpPr>
          <p:spPr bwMode="auto">
            <a:xfrm>
              <a:off x="3304" y="2836"/>
              <a:ext cx="41" cy="24"/>
            </a:xfrm>
            <a:custGeom>
              <a:avLst/>
              <a:gdLst>
                <a:gd name="T0" fmla="*/ 0 w 172"/>
                <a:gd name="T1" fmla="*/ 0 h 92"/>
                <a:gd name="T2" fmla="*/ 0 w 172"/>
                <a:gd name="T3" fmla="*/ 0 h 92"/>
                <a:gd name="T4" fmla="*/ 0 w 172"/>
                <a:gd name="T5" fmla="*/ 0 h 92"/>
                <a:gd name="T6" fmla="*/ 0 w 172"/>
                <a:gd name="T7" fmla="*/ 0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92"/>
                <a:gd name="T14" fmla="*/ 172 w 172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92">
                  <a:moveTo>
                    <a:pt x="42" y="0"/>
                  </a:moveTo>
                  <a:lnTo>
                    <a:pt x="0" y="92"/>
                  </a:lnTo>
                  <a:lnTo>
                    <a:pt x="172" y="92"/>
                  </a:lnTo>
                  <a:lnTo>
                    <a:pt x="42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7" name="Freeform 182"/>
            <p:cNvSpPr>
              <a:spLocks/>
            </p:cNvSpPr>
            <p:nvPr/>
          </p:nvSpPr>
          <p:spPr bwMode="auto">
            <a:xfrm>
              <a:off x="3290" y="2860"/>
              <a:ext cx="66" cy="24"/>
            </a:xfrm>
            <a:custGeom>
              <a:avLst/>
              <a:gdLst>
                <a:gd name="T0" fmla="*/ 0 w 265"/>
                <a:gd name="T1" fmla="*/ 0 h 101"/>
                <a:gd name="T2" fmla="*/ 0 w 265"/>
                <a:gd name="T3" fmla="*/ 0 h 101"/>
                <a:gd name="T4" fmla="*/ 0 w 265"/>
                <a:gd name="T5" fmla="*/ 0 h 101"/>
                <a:gd name="T6" fmla="*/ 0 w 265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5"/>
                <a:gd name="T13" fmla="*/ 0 h 101"/>
                <a:gd name="T14" fmla="*/ 265 w 265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5" h="101">
                  <a:moveTo>
                    <a:pt x="48" y="0"/>
                  </a:moveTo>
                  <a:lnTo>
                    <a:pt x="0" y="101"/>
                  </a:lnTo>
                  <a:lnTo>
                    <a:pt x="265" y="10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8" name="Freeform 183"/>
            <p:cNvSpPr>
              <a:spLocks/>
            </p:cNvSpPr>
            <p:nvPr/>
          </p:nvSpPr>
          <p:spPr bwMode="auto">
            <a:xfrm>
              <a:off x="3290" y="2860"/>
              <a:ext cx="66" cy="24"/>
            </a:xfrm>
            <a:custGeom>
              <a:avLst/>
              <a:gdLst>
                <a:gd name="T0" fmla="*/ 0 w 265"/>
                <a:gd name="T1" fmla="*/ 0 h 101"/>
                <a:gd name="T2" fmla="*/ 0 w 265"/>
                <a:gd name="T3" fmla="*/ 0 h 101"/>
                <a:gd name="T4" fmla="*/ 0 w 265"/>
                <a:gd name="T5" fmla="*/ 0 h 101"/>
                <a:gd name="T6" fmla="*/ 0 w 265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5"/>
                <a:gd name="T13" fmla="*/ 0 h 101"/>
                <a:gd name="T14" fmla="*/ 265 w 265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5" h="101">
                  <a:moveTo>
                    <a:pt x="48" y="0"/>
                  </a:moveTo>
                  <a:lnTo>
                    <a:pt x="0" y="101"/>
                  </a:lnTo>
                  <a:lnTo>
                    <a:pt x="265" y="101"/>
                  </a:lnTo>
                  <a:lnTo>
                    <a:pt x="48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9" name="Freeform 184"/>
            <p:cNvSpPr>
              <a:spLocks/>
            </p:cNvSpPr>
            <p:nvPr/>
          </p:nvSpPr>
          <p:spPr bwMode="auto">
            <a:xfrm>
              <a:off x="3304" y="2860"/>
              <a:ext cx="76" cy="24"/>
            </a:xfrm>
            <a:custGeom>
              <a:avLst/>
              <a:gdLst>
                <a:gd name="T0" fmla="*/ 0 w 316"/>
                <a:gd name="T1" fmla="*/ 0 h 101"/>
                <a:gd name="T2" fmla="*/ 0 w 316"/>
                <a:gd name="T3" fmla="*/ 0 h 101"/>
                <a:gd name="T4" fmla="*/ 0 w 316"/>
                <a:gd name="T5" fmla="*/ 0 h 101"/>
                <a:gd name="T6" fmla="*/ 0 w 316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6"/>
                <a:gd name="T13" fmla="*/ 0 h 101"/>
                <a:gd name="T14" fmla="*/ 316 w 316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6" h="101">
                  <a:moveTo>
                    <a:pt x="0" y="0"/>
                  </a:moveTo>
                  <a:lnTo>
                    <a:pt x="217" y="101"/>
                  </a:lnTo>
                  <a:lnTo>
                    <a:pt x="316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0" name="Freeform 185"/>
            <p:cNvSpPr>
              <a:spLocks/>
            </p:cNvSpPr>
            <p:nvPr/>
          </p:nvSpPr>
          <p:spPr bwMode="auto">
            <a:xfrm>
              <a:off x="3304" y="2860"/>
              <a:ext cx="76" cy="24"/>
            </a:xfrm>
            <a:custGeom>
              <a:avLst/>
              <a:gdLst>
                <a:gd name="T0" fmla="*/ 0 w 316"/>
                <a:gd name="T1" fmla="*/ 0 h 101"/>
                <a:gd name="T2" fmla="*/ 0 w 316"/>
                <a:gd name="T3" fmla="*/ 0 h 101"/>
                <a:gd name="T4" fmla="*/ 0 w 316"/>
                <a:gd name="T5" fmla="*/ 0 h 101"/>
                <a:gd name="T6" fmla="*/ 0 w 316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6"/>
                <a:gd name="T13" fmla="*/ 0 h 101"/>
                <a:gd name="T14" fmla="*/ 316 w 316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6" h="101">
                  <a:moveTo>
                    <a:pt x="0" y="0"/>
                  </a:moveTo>
                  <a:lnTo>
                    <a:pt x="217" y="101"/>
                  </a:lnTo>
                  <a:lnTo>
                    <a:pt x="316" y="10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1" name="Freeform 186"/>
            <p:cNvSpPr>
              <a:spLocks/>
            </p:cNvSpPr>
            <p:nvPr/>
          </p:nvSpPr>
          <p:spPr bwMode="auto">
            <a:xfrm>
              <a:off x="3304" y="2860"/>
              <a:ext cx="76" cy="24"/>
            </a:xfrm>
            <a:custGeom>
              <a:avLst/>
              <a:gdLst>
                <a:gd name="T0" fmla="*/ 0 w 316"/>
                <a:gd name="T1" fmla="*/ 0 h 101"/>
                <a:gd name="T2" fmla="*/ 0 w 316"/>
                <a:gd name="T3" fmla="*/ 0 h 101"/>
                <a:gd name="T4" fmla="*/ 0 w 316"/>
                <a:gd name="T5" fmla="*/ 0 h 101"/>
                <a:gd name="T6" fmla="*/ 0 w 316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6"/>
                <a:gd name="T13" fmla="*/ 0 h 101"/>
                <a:gd name="T14" fmla="*/ 316 w 316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6" h="101">
                  <a:moveTo>
                    <a:pt x="0" y="0"/>
                  </a:moveTo>
                  <a:lnTo>
                    <a:pt x="172" y="0"/>
                  </a:lnTo>
                  <a:lnTo>
                    <a:pt x="316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2" name="Freeform 187"/>
            <p:cNvSpPr>
              <a:spLocks/>
            </p:cNvSpPr>
            <p:nvPr/>
          </p:nvSpPr>
          <p:spPr bwMode="auto">
            <a:xfrm>
              <a:off x="3304" y="2860"/>
              <a:ext cx="76" cy="24"/>
            </a:xfrm>
            <a:custGeom>
              <a:avLst/>
              <a:gdLst>
                <a:gd name="T0" fmla="*/ 0 w 316"/>
                <a:gd name="T1" fmla="*/ 0 h 101"/>
                <a:gd name="T2" fmla="*/ 0 w 316"/>
                <a:gd name="T3" fmla="*/ 0 h 101"/>
                <a:gd name="T4" fmla="*/ 0 w 316"/>
                <a:gd name="T5" fmla="*/ 0 h 101"/>
                <a:gd name="T6" fmla="*/ 0 w 316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6"/>
                <a:gd name="T13" fmla="*/ 0 h 101"/>
                <a:gd name="T14" fmla="*/ 316 w 316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6" h="101">
                  <a:moveTo>
                    <a:pt x="0" y="0"/>
                  </a:moveTo>
                  <a:lnTo>
                    <a:pt x="172" y="0"/>
                  </a:lnTo>
                  <a:lnTo>
                    <a:pt x="316" y="10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3" name="Freeform 188"/>
            <p:cNvSpPr>
              <a:spLocks/>
            </p:cNvSpPr>
            <p:nvPr/>
          </p:nvSpPr>
          <p:spPr bwMode="auto">
            <a:xfrm>
              <a:off x="3290" y="2884"/>
              <a:ext cx="138" cy="31"/>
            </a:xfrm>
            <a:custGeom>
              <a:avLst/>
              <a:gdLst>
                <a:gd name="T0" fmla="*/ 0 w 553"/>
                <a:gd name="T1" fmla="*/ 0 h 133"/>
                <a:gd name="T2" fmla="*/ 0 w 553"/>
                <a:gd name="T3" fmla="*/ 0 h 133"/>
                <a:gd name="T4" fmla="*/ 0 w 553"/>
                <a:gd name="T5" fmla="*/ 0 h 133"/>
                <a:gd name="T6" fmla="*/ 0 w 553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3"/>
                <a:gd name="T13" fmla="*/ 0 h 133"/>
                <a:gd name="T14" fmla="*/ 553 w 553"/>
                <a:gd name="T15" fmla="*/ 133 h 1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3" h="133">
                  <a:moveTo>
                    <a:pt x="0" y="0"/>
                  </a:moveTo>
                  <a:lnTo>
                    <a:pt x="543" y="133"/>
                  </a:lnTo>
                  <a:lnTo>
                    <a:pt x="553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4" name="Freeform 189"/>
            <p:cNvSpPr>
              <a:spLocks/>
            </p:cNvSpPr>
            <p:nvPr/>
          </p:nvSpPr>
          <p:spPr bwMode="auto">
            <a:xfrm>
              <a:off x="3290" y="2884"/>
              <a:ext cx="138" cy="31"/>
            </a:xfrm>
            <a:custGeom>
              <a:avLst/>
              <a:gdLst>
                <a:gd name="T0" fmla="*/ 0 w 553"/>
                <a:gd name="T1" fmla="*/ 0 h 133"/>
                <a:gd name="T2" fmla="*/ 0 w 553"/>
                <a:gd name="T3" fmla="*/ 0 h 133"/>
                <a:gd name="T4" fmla="*/ 0 w 553"/>
                <a:gd name="T5" fmla="*/ 0 h 133"/>
                <a:gd name="T6" fmla="*/ 0 w 553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3"/>
                <a:gd name="T13" fmla="*/ 0 h 133"/>
                <a:gd name="T14" fmla="*/ 553 w 553"/>
                <a:gd name="T15" fmla="*/ 133 h 1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3" h="133">
                  <a:moveTo>
                    <a:pt x="0" y="0"/>
                  </a:moveTo>
                  <a:lnTo>
                    <a:pt x="543" y="133"/>
                  </a:lnTo>
                  <a:lnTo>
                    <a:pt x="553" y="1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5" name="Freeform 190"/>
            <p:cNvSpPr>
              <a:spLocks/>
            </p:cNvSpPr>
            <p:nvPr/>
          </p:nvSpPr>
          <p:spPr bwMode="auto">
            <a:xfrm>
              <a:off x="3290" y="2884"/>
              <a:ext cx="138" cy="31"/>
            </a:xfrm>
            <a:custGeom>
              <a:avLst/>
              <a:gdLst>
                <a:gd name="T0" fmla="*/ 0 w 553"/>
                <a:gd name="T1" fmla="*/ 0 h 133"/>
                <a:gd name="T2" fmla="*/ 0 w 553"/>
                <a:gd name="T3" fmla="*/ 0 h 133"/>
                <a:gd name="T4" fmla="*/ 0 w 553"/>
                <a:gd name="T5" fmla="*/ 0 h 133"/>
                <a:gd name="T6" fmla="*/ 0 w 553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3"/>
                <a:gd name="T13" fmla="*/ 0 h 133"/>
                <a:gd name="T14" fmla="*/ 553 w 553"/>
                <a:gd name="T15" fmla="*/ 133 h 1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3" h="133">
                  <a:moveTo>
                    <a:pt x="0" y="0"/>
                  </a:moveTo>
                  <a:lnTo>
                    <a:pt x="265" y="0"/>
                  </a:lnTo>
                  <a:lnTo>
                    <a:pt x="553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6" name="Freeform 191"/>
            <p:cNvSpPr>
              <a:spLocks/>
            </p:cNvSpPr>
            <p:nvPr/>
          </p:nvSpPr>
          <p:spPr bwMode="auto">
            <a:xfrm>
              <a:off x="3290" y="2884"/>
              <a:ext cx="138" cy="31"/>
            </a:xfrm>
            <a:custGeom>
              <a:avLst/>
              <a:gdLst>
                <a:gd name="T0" fmla="*/ 0 w 553"/>
                <a:gd name="T1" fmla="*/ 0 h 133"/>
                <a:gd name="T2" fmla="*/ 0 w 553"/>
                <a:gd name="T3" fmla="*/ 0 h 133"/>
                <a:gd name="T4" fmla="*/ 0 w 553"/>
                <a:gd name="T5" fmla="*/ 0 h 133"/>
                <a:gd name="T6" fmla="*/ 0 w 553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3"/>
                <a:gd name="T13" fmla="*/ 0 h 133"/>
                <a:gd name="T14" fmla="*/ 553 w 553"/>
                <a:gd name="T15" fmla="*/ 133 h 1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3" h="133">
                  <a:moveTo>
                    <a:pt x="0" y="0"/>
                  </a:moveTo>
                  <a:lnTo>
                    <a:pt x="265" y="0"/>
                  </a:lnTo>
                  <a:lnTo>
                    <a:pt x="553" y="1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7" name="Freeform 192"/>
            <p:cNvSpPr>
              <a:spLocks/>
            </p:cNvSpPr>
            <p:nvPr/>
          </p:nvSpPr>
          <p:spPr bwMode="auto">
            <a:xfrm>
              <a:off x="3356" y="2884"/>
              <a:ext cx="72" cy="31"/>
            </a:xfrm>
            <a:custGeom>
              <a:avLst/>
              <a:gdLst>
                <a:gd name="T0" fmla="*/ 0 w 288"/>
                <a:gd name="T1" fmla="*/ 0 h 133"/>
                <a:gd name="T2" fmla="*/ 0 w 288"/>
                <a:gd name="T3" fmla="*/ 0 h 133"/>
                <a:gd name="T4" fmla="*/ 0 w 288"/>
                <a:gd name="T5" fmla="*/ 0 h 133"/>
                <a:gd name="T6" fmla="*/ 0 w 288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33"/>
                <a:gd name="T14" fmla="*/ 288 w 288"/>
                <a:gd name="T15" fmla="*/ 133 h 1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33">
                  <a:moveTo>
                    <a:pt x="0" y="0"/>
                  </a:moveTo>
                  <a:lnTo>
                    <a:pt x="99" y="0"/>
                  </a:lnTo>
                  <a:lnTo>
                    <a:pt x="288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8" name="Freeform 193"/>
            <p:cNvSpPr>
              <a:spLocks/>
            </p:cNvSpPr>
            <p:nvPr/>
          </p:nvSpPr>
          <p:spPr bwMode="auto">
            <a:xfrm>
              <a:off x="3356" y="2884"/>
              <a:ext cx="72" cy="31"/>
            </a:xfrm>
            <a:custGeom>
              <a:avLst/>
              <a:gdLst>
                <a:gd name="T0" fmla="*/ 0 w 288"/>
                <a:gd name="T1" fmla="*/ 0 h 133"/>
                <a:gd name="T2" fmla="*/ 0 w 288"/>
                <a:gd name="T3" fmla="*/ 0 h 133"/>
                <a:gd name="T4" fmla="*/ 0 w 288"/>
                <a:gd name="T5" fmla="*/ 0 h 133"/>
                <a:gd name="T6" fmla="*/ 0 w 288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33"/>
                <a:gd name="T14" fmla="*/ 288 w 288"/>
                <a:gd name="T15" fmla="*/ 133 h 1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33">
                  <a:moveTo>
                    <a:pt x="0" y="0"/>
                  </a:moveTo>
                  <a:lnTo>
                    <a:pt x="99" y="0"/>
                  </a:lnTo>
                  <a:lnTo>
                    <a:pt x="288" y="1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9" name="Freeform 194"/>
            <p:cNvSpPr>
              <a:spLocks/>
            </p:cNvSpPr>
            <p:nvPr/>
          </p:nvSpPr>
          <p:spPr bwMode="auto">
            <a:xfrm>
              <a:off x="3425" y="2915"/>
              <a:ext cx="3" cy="4"/>
            </a:xfrm>
            <a:custGeom>
              <a:avLst/>
              <a:gdLst>
                <a:gd name="T0" fmla="*/ 0 w 14"/>
                <a:gd name="T1" fmla="*/ 0 h 3"/>
                <a:gd name="T2" fmla="*/ 0 w 14"/>
                <a:gd name="T3" fmla="*/ 0 h 3"/>
                <a:gd name="T4" fmla="*/ 0 w 14"/>
                <a:gd name="T5" fmla="*/ 116 h 3"/>
                <a:gd name="T6" fmla="*/ 0 w 1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"/>
                <a:gd name="T14" fmla="*/ 14 w 14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">
                  <a:moveTo>
                    <a:pt x="0" y="0"/>
                  </a:moveTo>
                  <a:lnTo>
                    <a:pt x="10" y="0"/>
                  </a:lnTo>
                  <a:lnTo>
                    <a:pt x="14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0" name="Freeform 195"/>
            <p:cNvSpPr>
              <a:spLocks/>
            </p:cNvSpPr>
            <p:nvPr/>
          </p:nvSpPr>
          <p:spPr bwMode="auto">
            <a:xfrm>
              <a:off x="3425" y="2915"/>
              <a:ext cx="3" cy="4"/>
            </a:xfrm>
            <a:custGeom>
              <a:avLst/>
              <a:gdLst>
                <a:gd name="T0" fmla="*/ 0 w 14"/>
                <a:gd name="T1" fmla="*/ 0 h 3"/>
                <a:gd name="T2" fmla="*/ 0 w 14"/>
                <a:gd name="T3" fmla="*/ 0 h 3"/>
                <a:gd name="T4" fmla="*/ 0 w 14"/>
                <a:gd name="T5" fmla="*/ 116 h 3"/>
                <a:gd name="T6" fmla="*/ 0 w 1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"/>
                <a:gd name="T14" fmla="*/ 14 w 14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">
                  <a:moveTo>
                    <a:pt x="0" y="0"/>
                  </a:moveTo>
                  <a:lnTo>
                    <a:pt x="10" y="0"/>
                  </a:lnTo>
                  <a:lnTo>
                    <a:pt x="14" y="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1" name="Freeform 196"/>
            <p:cNvSpPr>
              <a:spLocks/>
            </p:cNvSpPr>
            <p:nvPr/>
          </p:nvSpPr>
          <p:spPr bwMode="auto">
            <a:xfrm>
              <a:off x="3387" y="3311"/>
              <a:ext cx="3" cy="4"/>
            </a:xfrm>
            <a:custGeom>
              <a:avLst/>
              <a:gdLst>
                <a:gd name="T0" fmla="*/ 1 w 6"/>
                <a:gd name="T1" fmla="*/ 0 h 1"/>
                <a:gd name="T2" fmla="*/ 0 w 6"/>
                <a:gd name="T3" fmla="*/ 67108864 h 1"/>
                <a:gd name="T4" fmla="*/ 1 w 6"/>
                <a:gd name="T5" fmla="*/ 67108864 h 1"/>
                <a:gd name="T6" fmla="*/ 1 w 6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"/>
                <a:gd name="T14" fmla="*/ 6 w 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">
                  <a:moveTo>
                    <a:pt x="6" y="0"/>
                  </a:move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2" name="Freeform 197"/>
            <p:cNvSpPr>
              <a:spLocks/>
            </p:cNvSpPr>
            <p:nvPr/>
          </p:nvSpPr>
          <p:spPr bwMode="auto">
            <a:xfrm>
              <a:off x="3387" y="3311"/>
              <a:ext cx="3" cy="4"/>
            </a:xfrm>
            <a:custGeom>
              <a:avLst/>
              <a:gdLst>
                <a:gd name="T0" fmla="*/ 1 w 6"/>
                <a:gd name="T1" fmla="*/ 0 h 1"/>
                <a:gd name="T2" fmla="*/ 0 w 6"/>
                <a:gd name="T3" fmla="*/ 67108864 h 1"/>
                <a:gd name="T4" fmla="*/ 1 w 6"/>
                <a:gd name="T5" fmla="*/ 67108864 h 1"/>
                <a:gd name="T6" fmla="*/ 1 w 6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"/>
                <a:gd name="T14" fmla="*/ 6 w 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">
                  <a:moveTo>
                    <a:pt x="6" y="0"/>
                  </a:move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" name="Freeform 198"/>
            <p:cNvSpPr>
              <a:spLocks/>
            </p:cNvSpPr>
            <p:nvPr/>
          </p:nvSpPr>
          <p:spPr bwMode="auto">
            <a:xfrm>
              <a:off x="3253" y="3311"/>
              <a:ext cx="134" cy="31"/>
            </a:xfrm>
            <a:custGeom>
              <a:avLst/>
              <a:gdLst>
                <a:gd name="T0" fmla="*/ 0 w 551"/>
                <a:gd name="T1" fmla="*/ 0 h 125"/>
                <a:gd name="T2" fmla="*/ 0 w 551"/>
                <a:gd name="T3" fmla="*/ 0 h 125"/>
                <a:gd name="T4" fmla="*/ 0 w 551"/>
                <a:gd name="T5" fmla="*/ 0 h 125"/>
                <a:gd name="T6" fmla="*/ 0 w 551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1"/>
                <a:gd name="T13" fmla="*/ 0 h 125"/>
                <a:gd name="T14" fmla="*/ 551 w 551"/>
                <a:gd name="T15" fmla="*/ 125 h 1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1" h="125">
                  <a:moveTo>
                    <a:pt x="551" y="0"/>
                  </a:moveTo>
                  <a:lnTo>
                    <a:pt x="0" y="125"/>
                  </a:lnTo>
                  <a:lnTo>
                    <a:pt x="259" y="125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4" name="Freeform 199"/>
            <p:cNvSpPr>
              <a:spLocks/>
            </p:cNvSpPr>
            <p:nvPr/>
          </p:nvSpPr>
          <p:spPr bwMode="auto">
            <a:xfrm>
              <a:off x="3253" y="3311"/>
              <a:ext cx="134" cy="31"/>
            </a:xfrm>
            <a:custGeom>
              <a:avLst/>
              <a:gdLst>
                <a:gd name="T0" fmla="*/ 0 w 551"/>
                <a:gd name="T1" fmla="*/ 0 h 125"/>
                <a:gd name="T2" fmla="*/ 0 w 551"/>
                <a:gd name="T3" fmla="*/ 0 h 125"/>
                <a:gd name="T4" fmla="*/ 0 w 551"/>
                <a:gd name="T5" fmla="*/ 0 h 125"/>
                <a:gd name="T6" fmla="*/ 0 w 551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1"/>
                <a:gd name="T13" fmla="*/ 0 h 125"/>
                <a:gd name="T14" fmla="*/ 551 w 551"/>
                <a:gd name="T15" fmla="*/ 125 h 1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1" h="125">
                  <a:moveTo>
                    <a:pt x="551" y="0"/>
                  </a:moveTo>
                  <a:lnTo>
                    <a:pt x="0" y="125"/>
                  </a:lnTo>
                  <a:lnTo>
                    <a:pt x="259" y="125"/>
                  </a:lnTo>
                  <a:lnTo>
                    <a:pt x="551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5" name="Freeform 200"/>
            <p:cNvSpPr>
              <a:spLocks/>
            </p:cNvSpPr>
            <p:nvPr/>
          </p:nvSpPr>
          <p:spPr bwMode="auto">
            <a:xfrm>
              <a:off x="3315" y="3311"/>
              <a:ext cx="72" cy="31"/>
            </a:xfrm>
            <a:custGeom>
              <a:avLst/>
              <a:gdLst>
                <a:gd name="T0" fmla="*/ 0 w 292"/>
                <a:gd name="T1" fmla="*/ 0 h 125"/>
                <a:gd name="T2" fmla="*/ 0 w 292"/>
                <a:gd name="T3" fmla="*/ 0 h 125"/>
                <a:gd name="T4" fmla="*/ 0 w 292"/>
                <a:gd name="T5" fmla="*/ 0 h 125"/>
                <a:gd name="T6" fmla="*/ 0 w 292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2"/>
                <a:gd name="T13" fmla="*/ 0 h 125"/>
                <a:gd name="T14" fmla="*/ 292 w 292"/>
                <a:gd name="T15" fmla="*/ 125 h 1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2" h="125">
                  <a:moveTo>
                    <a:pt x="292" y="0"/>
                  </a:moveTo>
                  <a:lnTo>
                    <a:pt x="0" y="125"/>
                  </a:lnTo>
                  <a:lnTo>
                    <a:pt x="113" y="12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6" name="Freeform 201"/>
            <p:cNvSpPr>
              <a:spLocks/>
            </p:cNvSpPr>
            <p:nvPr/>
          </p:nvSpPr>
          <p:spPr bwMode="auto">
            <a:xfrm>
              <a:off x="3315" y="3311"/>
              <a:ext cx="72" cy="31"/>
            </a:xfrm>
            <a:custGeom>
              <a:avLst/>
              <a:gdLst>
                <a:gd name="T0" fmla="*/ 0 w 292"/>
                <a:gd name="T1" fmla="*/ 0 h 125"/>
                <a:gd name="T2" fmla="*/ 0 w 292"/>
                <a:gd name="T3" fmla="*/ 0 h 125"/>
                <a:gd name="T4" fmla="*/ 0 w 292"/>
                <a:gd name="T5" fmla="*/ 0 h 125"/>
                <a:gd name="T6" fmla="*/ 0 w 292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2"/>
                <a:gd name="T13" fmla="*/ 0 h 125"/>
                <a:gd name="T14" fmla="*/ 292 w 292"/>
                <a:gd name="T15" fmla="*/ 125 h 1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2" h="125">
                  <a:moveTo>
                    <a:pt x="292" y="0"/>
                  </a:moveTo>
                  <a:lnTo>
                    <a:pt x="0" y="125"/>
                  </a:lnTo>
                  <a:lnTo>
                    <a:pt x="113" y="125"/>
                  </a:lnTo>
                  <a:lnTo>
                    <a:pt x="292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7" name="Freeform 202"/>
            <p:cNvSpPr>
              <a:spLocks/>
            </p:cNvSpPr>
            <p:nvPr/>
          </p:nvSpPr>
          <p:spPr bwMode="auto">
            <a:xfrm>
              <a:off x="3342" y="3311"/>
              <a:ext cx="45" cy="31"/>
            </a:xfrm>
            <a:custGeom>
              <a:avLst/>
              <a:gdLst>
                <a:gd name="T0" fmla="*/ 0 w 183"/>
                <a:gd name="T1" fmla="*/ 0 h 125"/>
                <a:gd name="T2" fmla="*/ 0 w 183"/>
                <a:gd name="T3" fmla="*/ 0 h 125"/>
                <a:gd name="T4" fmla="*/ 0 w 183"/>
                <a:gd name="T5" fmla="*/ 0 h 125"/>
                <a:gd name="T6" fmla="*/ 0 w 183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125"/>
                <a:gd name="T14" fmla="*/ 183 w 183"/>
                <a:gd name="T15" fmla="*/ 125 h 1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125">
                  <a:moveTo>
                    <a:pt x="179" y="0"/>
                  </a:moveTo>
                  <a:lnTo>
                    <a:pt x="183" y="0"/>
                  </a:lnTo>
                  <a:lnTo>
                    <a:pt x="0" y="12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8" name="Freeform 203"/>
            <p:cNvSpPr>
              <a:spLocks/>
            </p:cNvSpPr>
            <p:nvPr/>
          </p:nvSpPr>
          <p:spPr bwMode="auto">
            <a:xfrm>
              <a:off x="3342" y="3311"/>
              <a:ext cx="45" cy="31"/>
            </a:xfrm>
            <a:custGeom>
              <a:avLst/>
              <a:gdLst>
                <a:gd name="T0" fmla="*/ 0 w 183"/>
                <a:gd name="T1" fmla="*/ 0 h 125"/>
                <a:gd name="T2" fmla="*/ 0 w 183"/>
                <a:gd name="T3" fmla="*/ 0 h 125"/>
                <a:gd name="T4" fmla="*/ 0 w 183"/>
                <a:gd name="T5" fmla="*/ 0 h 125"/>
                <a:gd name="T6" fmla="*/ 0 w 183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125"/>
                <a:gd name="T14" fmla="*/ 183 w 183"/>
                <a:gd name="T15" fmla="*/ 125 h 1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125">
                  <a:moveTo>
                    <a:pt x="179" y="0"/>
                  </a:moveTo>
                  <a:lnTo>
                    <a:pt x="183" y="0"/>
                  </a:lnTo>
                  <a:lnTo>
                    <a:pt x="0" y="125"/>
                  </a:lnTo>
                  <a:lnTo>
                    <a:pt x="17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9" name="Freeform 204"/>
            <p:cNvSpPr>
              <a:spLocks/>
            </p:cNvSpPr>
            <p:nvPr/>
          </p:nvSpPr>
          <p:spPr bwMode="auto">
            <a:xfrm>
              <a:off x="3253" y="3342"/>
              <a:ext cx="62" cy="25"/>
            </a:xfrm>
            <a:custGeom>
              <a:avLst/>
              <a:gdLst>
                <a:gd name="T0" fmla="*/ 0 w 259"/>
                <a:gd name="T1" fmla="*/ 0 h 93"/>
                <a:gd name="T2" fmla="*/ 0 w 259"/>
                <a:gd name="T3" fmla="*/ 0 h 93"/>
                <a:gd name="T4" fmla="*/ 0 w 259"/>
                <a:gd name="T5" fmla="*/ 0 h 93"/>
                <a:gd name="T6" fmla="*/ 0 w 259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9"/>
                <a:gd name="T13" fmla="*/ 0 h 93"/>
                <a:gd name="T14" fmla="*/ 259 w 259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9" h="93">
                  <a:moveTo>
                    <a:pt x="0" y="0"/>
                  </a:moveTo>
                  <a:lnTo>
                    <a:pt x="259" y="0"/>
                  </a:lnTo>
                  <a:lnTo>
                    <a:pt x="4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0" name="Freeform 205"/>
            <p:cNvSpPr>
              <a:spLocks/>
            </p:cNvSpPr>
            <p:nvPr/>
          </p:nvSpPr>
          <p:spPr bwMode="auto">
            <a:xfrm>
              <a:off x="3253" y="3342"/>
              <a:ext cx="62" cy="25"/>
            </a:xfrm>
            <a:custGeom>
              <a:avLst/>
              <a:gdLst>
                <a:gd name="T0" fmla="*/ 0 w 259"/>
                <a:gd name="T1" fmla="*/ 0 h 93"/>
                <a:gd name="T2" fmla="*/ 0 w 259"/>
                <a:gd name="T3" fmla="*/ 0 h 93"/>
                <a:gd name="T4" fmla="*/ 0 w 259"/>
                <a:gd name="T5" fmla="*/ 0 h 93"/>
                <a:gd name="T6" fmla="*/ 0 w 259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9"/>
                <a:gd name="T13" fmla="*/ 0 h 93"/>
                <a:gd name="T14" fmla="*/ 259 w 259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9" h="93">
                  <a:moveTo>
                    <a:pt x="0" y="0"/>
                  </a:moveTo>
                  <a:lnTo>
                    <a:pt x="259" y="0"/>
                  </a:lnTo>
                  <a:lnTo>
                    <a:pt x="40" y="9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1" name="Freeform 206"/>
            <p:cNvSpPr>
              <a:spLocks/>
            </p:cNvSpPr>
            <p:nvPr/>
          </p:nvSpPr>
          <p:spPr bwMode="auto">
            <a:xfrm>
              <a:off x="3263" y="3342"/>
              <a:ext cx="52" cy="25"/>
            </a:xfrm>
            <a:custGeom>
              <a:avLst/>
              <a:gdLst>
                <a:gd name="T0" fmla="*/ 0 w 219"/>
                <a:gd name="T1" fmla="*/ 0 h 93"/>
                <a:gd name="T2" fmla="*/ 0 w 219"/>
                <a:gd name="T3" fmla="*/ 0 h 93"/>
                <a:gd name="T4" fmla="*/ 0 w 219"/>
                <a:gd name="T5" fmla="*/ 0 h 93"/>
                <a:gd name="T6" fmla="*/ 0 w 219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9"/>
                <a:gd name="T13" fmla="*/ 0 h 93"/>
                <a:gd name="T14" fmla="*/ 219 w 219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9" h="93">
                  <a:moveTo>
                    <a:pt x="219" y="0"/>
                  </a:moveTo>
                  <a:lnTo>
                    <a:pt x="0" y="93"/>
                  </a:lnTo>
                  <a:lnTo>
                    <a:pt x="194" y="93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2" name="Freeform 207"/>
            <p:cNvSpPr>
              <a:spLocks/>
            </p:cNvSpPr>
            <p:nvPr/>
          </p:nvSpPr>
          <p:spPr bwMode="auto">
            <a:xfrm>
              <a:off x="3263" y="3342"/>
              <a:ext cx="52" cy="25"/>
            </a:xfrm>
            <a:custGeom>
              <a:avLst/>
              <a:gdLst>
                <a:gd name="T0" fmla="*/ 0 w 219"/>
                <a:gd name="T1" fmla="*/ 0 h 93"/>
                <a:gd name="T2" fmla="*/ 0 w 219"/>
                <a:gd name="T3" fmla="*/ 0 h 93"/>
                <a:gd name="T4" fmla="*/ 0 w 219"/>
                <a:gd name="T5" fmla="*/ 0 h 93"/>
                <a:gd name="T6" fmla="*/ 0 w 219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9"/>
                <a:gd name="T13" fmla="*/ 0 h 93"/>
                <a:gd name="T14" fmla="*/ 219 w 219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9" h="93">
                  <a:moveTo>
                    <a:pt x="219" y="0"/>
                  </a:moveTo>
                  <a:lnTo>
                    <a:pt x="0" y="93"/>
                  </a:lnTo>
                  <a:lnTo>
                    <a:pt x="194" y="93"/>
                  </a:lnTo>
                  <a:lnTo>
                    <a:pt x="219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" name="Freeform 208"/>
            <p:cNvSpPr>
              <a:spLocks/>
            </p:cNvSpPr>
            <p:nvPr/>
          </p:nvSpPr>
          <p:spPr bwMode="auto">
            <a:xfrm>
              <a:off x="3308" y="3342"/>
              <a:ext cx="34" cy="25"/>
            </a:xfrm>
            <a:custGeom>
              <a:avLst/>
              <a:gdLst>
                <a:gd name="T0" fmla="*/ 0 w 138"/>
                <a:gd name="T1" fmla="*/ 0 h 93"/>
                <a:gd name="T2" fmla="*/ 0 w 138"/>
                <a:gd name="T3" fmla="*/ 0 h 93"/>
                <a:gd name="T4" fmla="*/ 0 w 138"/>
                <a:gd name="T5" fmla="*/ 0 h 93"/>
                <a:gd name="T6" fmla="*/ 0 w 138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93"/>
                <a:gd name="T14" fmla="*/ 138 w 138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93">
                  <a:moveTo>
                    <a:pt x="25" y="0"/>
                  </a:moveTo>
                  <a:lnTo>
                    <a:pt x="138" y="0"/>
                  </a:lnTo>
                  <a:lnTo>
                    <a:pt x="0" y="9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4" name="Freeform 209"/>
            <p:cNvSpPr>
              <a:spLocks/>
            </p:cNvSpPr>
            <p:nvPr/>
          </p:nvSpPr>
          <p:spPr bwMode="auto">
            <a:xfrm>
              <a:off x="3308" y="3342"/>
              <a:ext cx="34" cy="25"/>
            </a:xfrm>
            <a:custGeom>
              <a:avLst/>
              <a:gdLst>
                <a:gd name="T0" fmla="*/ 0 w 138"/>
                <a:gd name="T1" fmla="*/ 0 h 93"/>
                <a:gd name="T2" fmla="*/ 0 w 138"/>
                <a:gd name="T3" fmla="*/ 0 h 93"/>
                <a:gd name="T4" fmla="*/ 0 w 138"/>
                <a:gd name="T5" fmla="*/ 0 h 93"/>
                <a:gd name="T6" fmla="*/ 0 w 138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93"/>
                <a:gd name="T14" fmla="*/ 138 w 138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93">
                  <a:moveTo>
                    <a:pt x="25" y="0"/>
                  </a:moveTo>
                  <a:lnTo>
                    <a:pt x="138" y="0"/>
                  </a:lnTo>
                  <a:lnTo>
                    <a:pt x="0" y="93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5" name="Freeform 210"/>
            <p:cNvSpPr>
              <a:spLocks/>
            </p:cNvSpPr>
            <p:nvPr/>
          </p:nvSpPr>
          <p:spPr bwMode="auto">
            <a:xfrm>
              <a:off x="3263" y="3367"/>
              <a:ext cx="45" cy="24"/>
            </a:xfrm>
            <a:custGeom>
              <a:avLst/>
              <a:gdLst>
                <a:gd name="T0" fmla="*/ 0 w 194"/>
                <a:gd name="T1" fmla="*/ 0 h 103"/>
                <a:gd name="T2" fmla="*/ 0 w 194"/>
                <a:gd name="T3" fmla="*/ 0 h 103"/>
                <a:gd name="T4" fmla="*/ 0 w 194"/>
                <a:gd name="T5" fmla="*/ 0 h 103"/>
                <a:gd name="T6" fmla="*/ 0 w 194"/>
                <a:gd name="T7" fmla="*/ 0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"/>
                <a:gd name="T13" fmla="*/ 0 h 103"/>
                <a:gd name="T14" fmla="*/ 194 w 194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" h="103">
                  <a:moveTo>
                    <a:pt x="0" y="0"/>
                  </a:moveTo>
                  <a:lnTo>
                    <a:pt x="194" y="0"/>
                  </a:lnTo>
                  <a:lnTo>
                    <a:pt x="43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6" name="Freeform 211"/>
            <p:cNvSpPr>
              <a:spLocks/>
            </p:cNvSpPr>
            <p:nvPr/>
          </p:nvSpPr>
          <p:spPr bwMode="auto">
            <a:xfrm>
              <a:off x="3263" y="3367"/>
              <a:ext cx="45" cy="24"/>
            </a:xfrm>
            <a:custGeom>
              <a:avLst/>
              <a:gdLst>
                <a:gd name="T0" fmla="*/ 0 w 194"/>
                <a:gd name="T1" fmla="*/ 0 h 103"/>
                <a:gd name="T2" fmla="*/ 0 w 194"/>
                <a:gd name="T3" fmla="*/ 0 h 103"/>
                <a:gd name="T4" fmla="*/ 0 w 194"/>
                <a:gd name="T5" fmla="*/ 0 h 103"/>
                <a:gd name="T6" fmla="*/ 0 w 194"/>
                <a:gd name="T7" fmla="*/ 0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"/>
                <a:gd name="T13" fmla="*/ 0 h 103"/>
                <a:gd name="T14" fmla="*/ 194 w 194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" h="103">
                  <a:moveTo>
                    <a:pt x="0" y="0"/>
                  </a:moveTo>
                  <a:lnTo>
                    <a:pt x="194" y="0"/>
                  </a:lnTo>
                  <a:lnTo>
                    <a:pt x="43" y="10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7" name="Freeform 212"/>
            <p:cNvSpPr>
              <a:spLocks/>
            </p:cNvSpPr>
            <p:nvPr/>
          </p:nvSpPr>
          <p:spPr bwMode="auto">
            <a:xfrm>
              <a:off x="1704" y="3043"/>
              <a:ext cx="137" cy="24"/>
            </a:xfrm>
            <a:custGeom>
              <a:avLst/>
              <a:gdLst>
                <a:gd name="T0" fmla="*/ 0 w 556"/>
                <a:gd name="T1" fmla="*/ 0 h 101"/>
                <a:gd name="T2" fmla="*/ 0 w 556"/>
                <a:gd name="T3" fmla="*/ 0 h 101"/>
                <a:gd name="T4" fmla="*/ 0 w 556"/>
                <a:gd name="T5" fmla="*/ 0 h 101"/>
                <a:gd name="T6" fmla="*/ 0 w 556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6"/>
                <a:gd name="T13" fmla="*/ 0 h 101"/>
                <a:gd name="T14" fmla="*/ 556 w 556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6" h="101">
                  <a:moveTo>
                    <a:pt x="0" y="0"/>
                  </a:moveTo>
                  <a:lnTo>
                    <a:pt x="0" y="101"/>
                  </a:lnTo>
                  <a:lnTo>
                    <a:pt x="556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8" name="Freeform 213"/>
            <p:cNvSpPr>
              <a:spLocks/>
            </p:cNvSpPr>
            <p:nvPr/>
          </p:nvSpPr>
          <p:spPr bwMode="auto">
            <a:xfrm>
              <a:off x="1704" y="3043"/>
              <a:ext cx="137" cy="24"/>
            </a:xfrm>
            <a:custGeom>
              <a:avLst/>
              <a:gdLst>
                <a:gd name="T0" fmla="*/ 0 w 556"/>
                <a:gd name="T1" fmla="*/ 0 h 101"/>
                <a:gd name="T2" fmla="*/ 0 w 556"/>
                <a:gd name="T3" fmla="*/ 0 h 101"/>
                <a:gd name="T4" fmla="*/ 0 w 556"/>
                <a:gd name="T5" fmla="*/ 0 h 101"/>
                <a:gd name="T6" fmla="*/ 0 w 556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6"/>
                <a:gd name="T13" fmla="*/ 0 h 101"/>
                <a:gd name="T14" fmla="*/ 556 w 556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6" h="101">
                  <a:moveTo>
                    <a:pt x="0" y="0"/>
                  </a:moveTo>
                  <a:lnTo>
                    <a:pt x="0" y="101"/>
                  </a:lnTo>
                  <a:lnTo>
                    <a:pt x="556" y="10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9" name="Rectangle 214"/>
            <p:cNvSpPr>
              <a:spLocks noChangeArrowheads="1"/>
            </p:cNvSpPr>
            <p:nvPr/>
          </p:nvSpPr>
          <p:spPr bwMode="auto">
            <a:xfrm>
              <a:off x="1704" y="3067"/>
              <a:ext cx="137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0" name="Rectangle 215"/>
            <p:cNvSpPr>
              <a:spLocks noChangeArrowheads="1"/>
            </p:cNvSpPr>
            <p:nvPr/>
          </p:nvSpPr>
          <p:spPr bwMode="auto">
            <a:xfrm>
              <a:off x="1704" y="3067"/>
              <a:ext cx="137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1" name="Rectangle 216"/>
            <p:cNvSpPr>
              <a:spLocks noChangeArrowheads="1"/>
            </p:cNvSpPr>
            <p:nvPr/>
          </p:nvSpPr>
          <p:spPr bwMode="auto">
            <a:xfrm>
              <a:off x="1704" y="3067"/>
              <a:ext cx="137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2" name="Rectangle 217"/>
            <p:cNvSpPr>
              <a:spLocks noChangeArrowheads="1"/>
            </p:cNvSpPr>
            <p:nvPr/>
          </p:nvSpPr>
          <p:spPr bwMode="auto">
            <a:xfrm>
              <a:off x="1704" y="3067"/>
              <a:ext cx="137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3" name="Rectangle 218"/>
            <p:cNvSpPr>
              <a:spLocks noChangeArrowheads="1"/>
            </p:cNvSpPr>
            <p:nvPr/>
          </p:nvSpPr>
          <p:spPr bwMode="auto">
            <a:xfrm>
              <a:off x="1704" y="3067"/>
              <a:ext cx="137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4" name="Rectangle 219"/>
            <p:cNvSpPr>
              <a:spLocks noChangeArrowheads="1"/>
            </p:cNvSpPr>
            <p:nvPr/>
          </p:nvSpPr>
          <p:spPr bwMode="auto">
            <a:xfrm>
              <a:off x="1704" y="3067"/>
              <a:ext cx="137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srgbClr val="000000"/>
                </a:solidFill>
              </a:endParaRPr>
            </a:p>
          </p:txBody>
        </p:sp>
        <p:sp>
          <p:nvSpPr>
            <p:cNvPr id="145" name="Freeform 220"/>
            <p:cNvSpPr>
              <a:spLocks/>
            </p:cNvSpPr>
            <p:nvPr/>
          </p:nvSpPr>
          <p:spPr bwMode="auto">
            <a:xfrm>
              <a:off x="1704" y="3067"/>
              <a:ext cx="141" cy="3"/>
            </a:xfrm>
            <a:custGeom>
              <a:avLst/>
              <a:gdLst>
                <a:gd name="T0" fmla="*/ 0 w 562"/>
                <a:gd name="T1" fmla="*/ 0 h 1"/>
                <a:gd name="T2" fmla="*/ 0 w 562"/>
                <a:gd name="T3" fmla="*/ 1594323 h 1"/>
                <a:gd name="T4" fmla="*/ 0 w 562"/>
                <a:gd name="T5" fmla="*/ 1594323 h 1"/>
                <a:gd name="T6" fmla="*/ 0 w 56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1"/>
                <a:gd name="T14" fmla="*/ 562 w 56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1">
                  <a:moveTo>
                    <a:pt x="0" y="0"/>
                  </a:moveTo>
                  <a:lnTo>
                    <a:pt x="0" y="1"/>
                  </a:lnTo>
                  <a:lnTo>
                    <a:pt x="56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6" name="Freeform 221"/>
            <p:cNvSpPr>
              <a:spLocks/>
            </p:cNvSpPr>
            <p:nvPr/>
          </p:nvSpPr>
          <p:spPr bwMode="auto">
            <a:xfrm>
              <a:off x="1704" y="3067"/>
              <a:ext cx="141" cy="3"/>
            </a:xfrm>
            <a:custGeom>
              <a:avLst/>
              <a:gdLst>
                <a:gd name="T0" fmla="*/ 0 w 562"/>
                <a:gd name="T1" fmla="*/ 0 h 1"/>
                <a:gd name="T2" fmla="*/ 0 w 562"/>
                <a:gd name="T3" fmla="*/ 1594323 h 1"/>
                <a:gd name="T4" fmla="*/ 0 w 562"/>
                <a:gd name="T5" fmla="*/ 1594323 h 1"/>
                <a:gd name="T6" fmla="*/ 0 w 56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1"/>
                <a:gd name="T14" fmla="*/ 562 w 56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1">
                  <a:moveTo>
                    <a:pt x="0" y="0"/>
                  </a:moveTo>
                  <a:lnTo>
                    <a:pt x="0" y="1"/>
                  </a:lnTo>
                  <a:lnTo>
                    <a:pt x="562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7" name="Freeform 222"/>
            <p:cNvSpPr>
              <a:spLocks/>
            </p:cNvSpPr>
            <p:nvPr/>
          </p:nvSpPr>
          <p:spPr bwMode="auto">
            <a:xfrm>
              <a:off x="1704" y="3067"/>
              <a:ext cx="141" cy="3"/>
            </a:xfrm>
            <a:custGeom>
              <a:avLst/>
              <a:gdLst>
                <a:gd name="T0" fmla="*/ 0 w 562"/>
                <a:gd name="T1" fmla="*/ 0 h 1"/>
                <a:gd name="T2" fmla="*/ 0 w 562"/>
                <a:gd name="T3" fmla="*/ 0 h 1"/>
                <a:gd name="T4" fmla="*/ 0 w 562"/>
                <a:gd name="T5" fmla="*/ 1594323 h 1"/>
                <a:gd name="T6" fmla="*/ 0 w 56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1"/>
                <a:gd name="T14" fmla="*/ 562 w 56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1">
                  <a:moveTo>
                    <a:pt x="0" y="0"/>
                  </a:moveTo>
                  <a:lnTo>
                    <a:pt x="556" y="0"/>
                  </a:lnTo>
                  <a:lnTo>
                    <a:pt x="56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8" name="Freeform 223"/>
            <p:cNvSpPr>
              <a:spLocks/>
            </p:cNvSpPr>
            <p:nvPr/>
          </p:nvSpPr>
          <p:spPr bwMode="auto">
            <a:xfrm>
              <a:off x="1704" y="3067"/>
              <a:ext cx="141" cy="3"/>
            </a:xfrm>
            <a:custGeom>
              <a:avLst/>
              <a:gdLst>
                <a:gd name="T0" fmla="*/ 0 w 562"/>
                <a:gd name="T1" fmla="*/ 0 h 1"/>
                <a:gd name="T2" fmla="*/ 0 w 562"/>
                <a:gd name="T3" fmla="*/ 0 h 1"/>
                <a:gd name="T4" fmla="*/ 0 w 562"/>
                <a:gd name="T5" fmla="*/ 1594323 h 1"/>
                <a:gd name="T6" fmla="*/ 0 w 56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1"/>
                <a:gd name="T14" fmla="*/ 562 w 56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1">
                  <a:moveTo>
                    <a:pt x="0" y="0"/>
                  </a:moveTo>
                  <a:lnTo>
                    <a:pt x="556" y="0"/>
                  </a:lnTo>
                  <a:lnTo>
                    <a:pt x="562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9" name="Freeform 224"/>
            <p:cNvSpPr>
              <a:spLocks/>
            </p:cNvSpPr>
            <p:nvPr/>
          </p:nvSpPr>
          <p:spPr bwMode="auto">
            <a:xfrm>
              <a:off x="1704" y="3067"/>
              <a:ext cx="141" cy="28"/>
            </a:xfrm>
            <a:custGeom>
              <a:avLst/>
              <a:gdLst>
                <a:gd name="T0" fmla="*/ 0 w 562"/>
                <a:gd name="T1" fmla="*/ 0 h 111"/>
                <a:gd name="T2" fmla="*/ 0 w 562"/>
                <a:gd name="T3" fmla="*/ 0 h 111"/>
                <a:gd name="T4" fmla="*/ 0 w 562"/>
                <a:gd name="T5" fmla="*/ 0 h 111"/>
                <a:gd name="T6" fmla="*/ 0 w 562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111"/>
                <a:gd name="T14" fmla="*/ 562 w 562"/>
                <a:gd name="T15" fmla="*/ 111 h 1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111">
                  <a:moveTo>
                    <a:pt x="0" y="0"/>
                  </a:moveTo>
                  <a:lnTo>
                    <a:pt x="562" y="0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0" name="Freeform 225"/>
            <p:cNvSpPr>
              <a:spLocks/>
            </p:cNvSpPr>
            <p:nvPr/>
          </p:nvSpPr>
          <p:spPr bwMode="auto">
            <a:xfrm>
              <a:off x="1704" y="3067"/>
              <a:ext cx="141" cy="28"/>
            </a:xfrm>
            <a:custGeom>
              <a:avLst/>
              <a:gdLst>
                <a:gd name="T0" fmla="*/ 0 w 562"/>
                <a:gd name="T1" fmla="*/ 0 h 111"/>
                <a:gd name="T2" fmla="*/ 0 w 562"/>
                <a:gd name="T3" fmla="*/ 0 h 111"/>
                <a:gd name="T4" fmla="*/ 0 w 562"/>
                <a:gd name="T5" fmla="*/ 0 h 111"/>
                <a:gd name="T6" fmla="*/ 0 w 562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111"/>
                <a:gd name="T14" fmla="*/ 562 w 562"/>
                <a:gd name="T15" fmla="*/ 111 h 1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111">
                  <a:moveTo>
                    <a:pt x="0" y="0"/>
                  </a:moveTo>
                  <a:lnTo>
                    <a:pt x="562" y="0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1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695"/>
            <a:ext cx="3963499" cy="147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4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1124744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8080"/>
              </a:buClr>
              <a:defRPr/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用于拍摄大型团体照片的周视照相机</a:t>
            </a:r>
          </a:p>
        </p:txBody>
      </p:sp>
      <p:pic>
        <p:nvPicPr>
          <p:cNvPr id="5" name="Picture 3" descr="准备合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24744"/>
            <a:ext cx="245745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59549"/>
            <a:ext cx="6408738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83568" y="5878638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8080"/>
              </a:buClr>
              <a:defRPr/>
            </a:pPr>
            <a:r>
              <a:rPr lang="zh-CN" altLang="en-US" sz="2000" kern="0" dirty="0">
                <a:latin typeface="Arial"/>
                <a:ea typeface="黑体"/>
              </a:rPr>
              <a:t>当物镜的转轴通过像方节点</a:t>
            </a:r>
            <a:r>
              <a:rPr lang="en-US" altLang="zh-CN" sz="20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Jˊ</a:t>
            </a:r>
            <a:r>
              <a:rPr lang="zh-CN" altLang="en-US" sz="2000" kern="0" dirty="0">
                <a:latin typeface="Arial"/>
                <a:ea typeface="黑体"/>
                <a:cs typeface="Arial" charset="0"/>
              </a:rPr>
              <a:t>，根据节点性质，当物镜转动时，</a:t>
            </a:r>
            <a:r>
              <a:rPr lang="en-US" altLang="zh-CN" sz="20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A</a:t>
            </a:r>
            <a:r>
              <a:rPr lang="en-US" altLang="zh-CN" sz="2000" b="1" kern="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</a:t>
            </a:r>
            <a:r>
              <a:rPr lang="zh-CN" altLang="en-US" sz="2000" kern="0" dirty="0">
                <a:latin typeface="Arial"/>
                <a:ea typeface="黑体"/>
                <a:cs typeface="Arial" charset="0"/>
              </a:rPr>
              <a:t>的像点</a:t>
            </a:r>
            <a:r>
              <a:rPr lang="en-US" altLang="zh-CN" sz="20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A</a:t>
            </a:r>
            <a:r>
              <a:rPr lang="en-US" altLang="zh-CN" sz="2000" b="1" kern="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</a:t>
            </a:r>
            <a:r>
              <a:rPr lang="en-US" altLang="zh-CN" sz="20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lang="en-US" altLang="zh-CN" sz="2000" b="1" i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ˊ </a:t>
            </a:r>
            <a:r>
              <a:rPr lang="zh-CN" altLang="en-US" sz="2000" kern="0" dirty="0" smtClean="0">
                <a:latin typeface="Arial"/>
                <a:ea typeface="黑体"/>
                <a:cs typeface="Arial" charset="0"/>
              </a:rPr>
              <a:t>不会</a:t>
            </a:r>
            <a:r>
              <a:rPr lang="zh-CN" altLang="en-US" sz="2000" kern="0" dirty="0">
                <a:latin typeface="Arial"/>
                <a:ea typeface="黑体"/>
                <a:cs typeface="Arial" charset="0"/>
              </a:rPr>
              <a:t>移动。</a:t>
            </a:r>
          </a:p>
        </p:txBody>
      </p:sp>
      <p:sp>
        <p:nvSpPr>
          <p:cNvPr id="8" name="矩形 7"/>
          <p:cNvSpPr/>
          <p:nvPr/>
        </p:nvSpPr>
        <p:spPr>
          <a:xfrm>
            <a:off x="899593" y="1578734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8080"/>
              </a:buClr>
              <a:defRPr/>
            </a:pP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不能同时成像</a:t>
            </a:r>
            <a:endParaRPr kumimoji="1"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54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1187624" y="188640"/>
            <a:ext cx="5565775" cy="7318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</a:t>
            </a:r>
            <a:r>
              <a:rPr lang="zh-CN" altLang="en-US" sz="28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用平行光管测定焦距的原理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971600" y="1412776"/>
            <a:ext cx="17281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8080"/>
              </a:buClr>
              <a:defRPr/>
            </a:pPr>
            <a:r>
              <a:rPr lang="zh-CN" altLang="en-US" sz="2200" kern="0" dirty="0" smtClean="0">
                <a:latin typeface="Arial"/>
                <a:ea typeface="黑体"/>
              </a:rPr>
              <a:t>测量</a:t>
            </a:r>
            <a:r>
              <a:rPr lang="en-US" altLang="zh-CN" sz="2200" b="1" i="1" kern="0" dirty="0" smtClean="0"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f ′ </a:t>
            </a:r>
            <a:r>
              <a:rPr lang="zh-CN" altLang="en-US" sz="2200" kern="0" dirty="0" smtClean="0">
                <a:latin typeface="Arial"/>
                <a:ea typeface="黑体"/>
              </a:rPr>
              <a:t>公式</a:t>
            </a:r>
            <a:r>
              <a:rPr lang="zh-CN" altLang="en-US" kern="0" dirty="0">
                <a:latin typeface="Arial"/>
                <a:ea typeface="黑体"/>
              </a:rPr>
              <a:t>：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642" y="2039586"/>
            <a:ext cx="25102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4572000" y="1196753"/>
            <a:ext cx="3785369" cy="2164894"/>
            <a:chOff x="158" y="2568"/>
            <a:chExt cx="2793" cy="1506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2568"/>
              <a:ext cx="2793" cy="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652" y="3817"/>
              <a:ext cx="2053" cy="25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solidFill>
                    <a:srgbClr val="CC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无限远物体的理想像高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877319" y="3976948"/>
            <a:ext cx="28070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8080"/>
              </a:buClr>
              <a:defRPr/>
            </a:pPr>
            <a:r>
              <a:rPr lang="zh-CN" altLang="en-US" sz="2200" kern="0" dirty="0" smtClean="0">
                <a:latin typeface="Arial"/>
                <a:ea typeface="黑体"/>
              </a:rPr>
              <a:t>测量</a:t>
            </a:r>
            <a:r>
              <a:rPr lang="en-US" altLang="zh-CN" sz="2200" b="1" i="1" kern="0" dirty="0" smtClean="0"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f</a:t>
            </a:r>
            <a:r>
              <a:rPr lang="en-US" altLang="zh-CN" sz="2200" b="1" kern="0" baseline="-25000" dirty="0" smtClean="0"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2</a:t>
            </a:r>
            <a:r>
              <a:rPr lang="en-US" altLang="zh-CN" sz="2200" b="1" kern="0" dirty="0" smtClean="0"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′</a:t>
            </a:r>
            <a:r>
              <a:rPr lang="en-US" altLang="zh-CN" sz="2200" kern="0" dirty="0" smtClean="0"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lang="zh-CN" altLang="en-US" sz="2200" kern="0" dirty="0" smtClean="0">
                <a:latin typeface="Arial"/>
                <a:ea typeface="黑体"/>
              </a:rPr>
              <a:t>装置</a:t>
            </a:r>
            <a:r>
              <a:rPr lang="zh-CN" altLang="en-US" sz="2200" kern="0" dirty="0">
                <a:latin typeface="Arial"/>
                <a:ea typeface="黑体"/>
              </a:rPr>
              <a:t>右图所示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19" y="4588623"/>
            <a:ext cx="1654444" cy="98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4022601" y="3742532"/>
            <a:ext cx="4941887" cy="2644775"/>
            <a:chOff x="2562" y="2341"/>
            <a:chExt cx="3113" cy="1666"/>
          </a:xfrm>
        </p:grpSpPr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2341"/>
              <a:ext cx="3113" cy="1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659" y="3774"/>
              <a:ext cx="1325" cy="23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solidFill>
                    <a:srgbClr val="CC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焦距测量原理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38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75656" y="176212"/>
            <a:ext cx="432048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3000" dirty="0" smtClean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kumimoji="0" lang="zh-CN" altLang="en-US" sz="3000" dirty="0" smtClean="0">
                <a:latin typeface="微软雅黑" pitchFamily="34" charset="-122"/>
                <a:ea typeface="微软雅黑" pitchFamily="34" charset="-122"/>
              </a:rPr>
              <a:t>理想光学系统的组合</a:t>
            </a:r>
            <a:endParaRPr kumimoji="0"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261617" y="4389788"/>
            <a:ext cx="2184400" cy="2011363"/>
            <a:chOff x="975" y="2772"/>
            <a:chExt cx="1376" cy="1267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975" y="2795"/>
              <a:ext cx="1041" cy="1244"/>
              <a:chOff x="2197" y="2828"/>
              <a:chExt cx="746" cy="1176"/>
            </a:xfrm>
          </p:grpSpPr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2598" y="3266"/>
                <a:ext cx="244" cy="738"/>
              </a:xfrm>
              <a:custGeom>
                <a:avLst/>
                <a:gdLst>
                  <a:gd name="T0" fmla="*/ 0 w 489"/>
                  <a:gd name="T1" fmla="*/ 1 h 1475"/>
                  <a:gd name="T2" fmla="*/ 0 w 489"/>
                  <a:gd name="T3" fmla="*/ 0 h 1475"/>
                  <a:gd name="T4" fmla="*/ 0 w 489"/>
                  <a:gd name="T5" fmla="*/ 1 h 1475"/>
                  <a:gd name="T6" fmla="*/ 0 w 489"/>
                  <a:gd name="T7" fmla="*/ 1 h 1475"/>
                  <a:gd name="T8" fmla="*/ 0 w 489"/>
                  <a:gd name="T9" fmla="*/ 1 h 1475"/>
                  <a:gd name="T10" fmla="*/ 0 w 489"/>
                  <a:gd name="T11" fmla="*/ 1 h 1475"/>
                  <a:gd name="T12" fmla="*/ 0 w 489"/>
                  <a:gd name="T13" fmla="*/ 1 h 1475"/>
                  <a:gd name="T14" fmla="*/ 0 w 489"/>
                  <a:gd name="T15" fmla="*/ 1 h 1475"/>
                  <a:gd name="T16" fmla="*/ 0 w 489"/>
                  <a:gd name="T17" fmla="*/ 1 h 1475"/>
                  <a:gd name="T18" fmla="*/ 0 w 489"/>
                  <a:gd name="T19" fmla="*/ 1 h 1475"/>
                  <a:gd name="T20" fmla="*/ 0 w 489"/>
                  <a:gd name="T21" fmla="*/ 1 h 1475"/>
                  <a:gd name="T22" fmla="*/ 0 w 489"/>
                  <a:gd name="T23" fmla="*/ 1 h 1475"/>
                  <a:gd name="T24" fmla="*/ 0 w 489"/>
                  <a:gd name="T25" fmla="*/ 1 h 1475"/>
                  <a:gd name="T26" fmla="*/ 0 w 489"/>
                  <a:gd name="T27" fmla="*/ 1 h 1475"/>
                  <a:gd name="T28" fmla="*/ 0 w 489"/>
                  <a:gd name="T29" fmla="*/ 1 h 1475"/>
                  <a:gd name="T30" fmla="*/ 0 w 489"/>
                  <a:gd name="T31" fmla="*/ 1 h 1475"/>
                  <a:gd name="T32" fmla="*/ 0 w 489"/>
                  <a:gd name="T33" fmla="*/ 1 h 1475"/>
                  <a:gd name="T34" fmla="*/ 0 w 489"/>
                  <a:gd name="T35" fmla="*/ 1 h 1475"/>
                  <a:gd name="T36" fmla="*/ 0 w 489"/>
                  <a:gd name="T37" fmla="*/ 1 h 1475"/>
                  <a:gd name="T38" fmla="*/ 0 w 489"/>
                  <a:gd name="T39" fmla="*/ 1 h 1475"/>
                  <a:gd name="T40" fmla="*/ 0 w 489"/>
                  <a:gd name="T41" fmla="*/ 1 h 1475"/>
                  <a:gd name="T42" fmla="*/ 0 w 489"/>
                  <a:gd name="T43" fmla="*/ 1 h 1475"/>
                  <a:gd name="T44" fmla="*/ 0 w 489"/>
                  <a:gd name="T45" fmla="*/ 1 h 1475"/>
                  <a:gd name="T46" fmla="*/ 0 w 489"/>
                  <a:gd name="T47" fmla="*/ 1 h 1475"/>
                  <a:gd name="T48" fmla="*/ 0 w 489"/>
                  <a:gd name="T49" fmla="*/ 1 h 1475"/>
                  <a:gd name="T50" fmla="*/ 0 w 489"/>
                  <a:gd name="T51" fmla="*/ 1 h 1475"/>
                  <a:gd name="T52" fmla="*/ 0 w 489"/>
                  <a:gd name="T53" fmla="*/ 1 h 1475"/>
                  <a:gd name="T54" fmla="*/ 0 w 489"/>
                  <a:gd name="T55" fmla="*/ 1 h 1475"/>
                  <a:gd name="T56" fmla="*/ 0 w 489"/>
                  <a:gd name="T57" fmla="*/ 1 h 1475"/>
                  <a:gd name="T58" fmla="*/ 0 w 489"/>
                  <a:gd name="T59" fmla="*/ 1 h 1475"/>
                  <a:gd name="T60" fmla="*/ 0 w 489"/>
                  <a:gd name="T61" fmla="*/ 1 h 1475"/>
                  <a:gd name="T62" fmla="*/ 0 w 489"/>
                  <a:gd name="T63" fmla="*/ 1 h 1475"/>
                  <a:gd name="T64" fmla="*/ 0 w 489"/>
                  <a:gd name="T65" fmla="*/ 1 h 1475"/>
                  <a:gd name="T66" fmla="*/ 0 w 489"/>
                  <a:gd name="T67" fmla="*/ 1 h 1475"/>
                  <a:gd name="T68" fmla="*/ 0 w 489"/>
                  <a:gd name="T69" fmla="*/ 1 h 1475"/>
                  <a:gd name="T70" fmla="*/ 0 w 489"/>
                  <a:gd name="T71" fmla="*/ 1 h 1475"/>
                  <a:gd name="T72" fmla="*/ 0 w 489"/>
                  <a:gd name="T73" fmla="*/ 1 h 1475"/>
                  <a:gd name="T74" fmla="*/ 0 w 489"/>
                  <a:gd name="T75" fmla="*/ 1 h 1475"/>
                  <a:gd name="T76" fmla="*/ 0 w 489"/>
                  <a:gd name="T77" fmla="*/ 1 h 1475"/>
                  <a:gd name="T78" fmla="*/ 0 w 489"/>
                  <a:gd name="T79" fmla="*/ 1 h 1475"/>
                  <a:gd name="T80" fmla="*/ 0 w 489"/>
                  <a:gd name="T81" fmla="*/ 1 h 1475"/>
                  <a:gd name="T82" fmla="*/ 0 w 489"/>
                  <a:gd name="T83" fmla="*/ 1 h 1475"/>
                  <a:gd name="T84" fmla="*/ 0 w 489"/>
                  <a:gd name="T85" fmla="*/ 1 h 1475"/>
                  <a:gd name="T86" fmla="*/ 0 w 489"/>
                  <a:gd name="T87" fmla="*/ 1 h 1475"/>
                  <a:gd name="T88" fmla="*/ 0 w 489"/>
                  <a:gd name="T89" fmla="*/ 1 h 1475"/>
                  <a:gd name="T90" fmla="*/ 0 w 489"/>
                  <a:gd name="T91" fmla="*/ 1 h 1475"/>
                  <a:gd name="T92" fmla="*/ 0 w 489"/>
                  <a:gd name="T93" fmla="*/ 1 h 1475"/>
                  <a:gd name="T94" fmla="*/ 0 w 489"/>
                  <a:gd name="T95" fmla="*/ 1 h 1475"/>
                  <a:gd name="T96" fmla="*/ 0 w 489"/>
                  <a:gd name="T97" fmla="*/ 1 h 1475"/>
                  <a:gd name="T98" fmla="*/ 0 w 489"/>
                  <a:gd name="T99" fmla="*/ 1 h 1475"/>
                  <a:gd name="T100" fmla="*/ 0 w 489"/>
                  <a:gd name="T101" fmla="*/ 1 h 1475"/>
                  <a:gd name="T102" fmla="*/ 0 w 489"/>
                  <a:gd name="T103" fmla="*/ 1 h 1475"/>
                  <a:gd name="T104" fmla="*/ 0 w 489"/>
                  <a:gd name="T105" fmla="*/ 1 h 1475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489"/>
                  <a:gd name="T160" fmla="*/ 0 h 1475"/>
                  <a:gd name="T161" fmla="*/ 489 w 489"/>
                  <a:gd name="T162" fmla="*/ 1475 h 1475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489" h="1475">
                    <a:moveTo>
                      <a:pt x="79" y="407"/>
                    </a:moveTo>
                    <a:lnTo>
                      <a:pt x="73" y="0"/>
                    </a:lnTo>
                    <a:lnTo>
                      <a:pt x="489" y="822"/>
                    </a:lnTo>
                    <a:lnTo>
                      <a:pt x="485" y="828"/>
                    </a:lnTo>
                    <a:lnTo>
                      <a:pt x="475" y="847"/>
                    </a:lnTo>
                    <a:lnTo>
                      <a:pt x="459" y="875"/>
                    </a:lnTo>
                    <a:lnTo>
                      <a:pt x="440" y="915"/>
                    </a:lnTo>
                    <a:lnTo>
                      <a:pt x="416" y="959"/>
                    </a:lnTo>
                    <a:lnTo>
                      <a:pt x="389" y="1010"/>
                    </a:lnTo>
                    <a:lnTo>
                      <a:pt x="359" y="1065"/>
                    </a:lnTo>
                    <a:lnTo>
                      <a:pt x="331" y="1124"/>
                    </a:lnTo>
                    <a:lnTo>
                      <a:pt x="298" y="1183"/>
                    </a:lnTo>
                    <a:lnTo>
                      <a:pt x="268" y="1241"/>
                    </a:lnTo>
                    <a:lnTo>
                      <a:pt x="237" y="1298"/>
                    </a:lnTo>
                    <a:lnTo>
                      <a:pt x="211" y="1351"/>
                    </a:lnTo>
                    <a:lnTo>
                      <a:pt x="184" y="1399"/>
                    </a:lnTo>
                    <a:lnTo>
                      <a:pt x="164" y="1440"/>
                    </a:lnTo>
                    <a:lnTo>
                      <a:pt x="146" y="1473"/>
                    </a:lnTo>
                    <a:lnTo>
                      <a:pt x="133" y="1475"/>
                    </a:lnTo>
                    <a:lnTo>
                      <a:pt x="124" y="1475"/>
                    </a:lnTo>
                    <a:lnTo>
                      <a:pt x="117" y="1475"/>
                    </a:lnTo>
                    <a:lnTo>
                      <a:pt x="107" y="1475"/>
                    </a:lnTo>
                    <a:lnTo>
                      <a:pt x="100" y="1475"/>
                    </a:lnTo>
                    <a:lnTo>
                      <a:pt x="90" y="1475"/>
                    </a:lnTo>
                    <a:lnTo>
                      <a:pt x="83" y="1475"/>
                    </a:lnTo>
                    <a:lnTo>
                      <a:pt x="74" y="1475"/>
                    </a:lnTo>
                    <a:lnTo>
                      <a:pt x="67" y="1475"/>
                    </a:lnTo>
                    <a:lnTo>
                      <a:pt x="57" y="1475"/>
                    </a:lnTo>
                    <a:lnTo>
                      <a:pt x="49" y="1475"/>
                    </a:lnTo>
                    <a:lnTo>
                      <a:pt x="39" y="1475"/>
                    </a:lnTo>
                    <a:lnTo>
                      <a:pt x="32" y="1475"/>
                    </a:lnTo>
                    <a:lnTo>
                      <a:pt x="23" y="1475"/>
                    </a:lnTo>
                    <a:lnTo>
                      <a:pt x="16" y="1475"/>
                    </a:lnTo>
                    <a:lnTo>
                      <a:pt x="8" y="1475"/>
                    </a:lnTo>
                    <a:lnTo>
                      <a:pt x="0" y="1475"/>
                    </a:lnTo>
                    <a:lnTo>
                      <a:pt x="5" y="1475"/>
                    </a:lnTo>
                    <a:lnTo>
                      <a:pt x="12" y="1452"/>
                    </a:lnTo>
                    <a:lnTo>
                      <a:pt x="22" y="1415"/>
                    </a:lnTo>
                    <a:lnTo>
                      <a:pt x="37" y="1371"/>
                    </a:lnTo>
                    <a:lnTo>
                      <a:pt x="52" y="1319"/>
                    </a:lnTo>
                    <a:lnTo>
                      <a:pt x="69" y="1267"/>
                    </a:lnTo>
                    <a:lnTo>
                      <a:pt x="86" y="1210"/>
                    </a:lnTo>
                    <a:lnTo>
                      <a:pt x="103" y="1154"/>
                    </a:lnTo>
                    <a:lnTo>
                      <a:pt x="119" y="1096"/>
                    </a:lnTo>
                    <a:lnTo>
                      <a:pt x="136" y="1043"/>
                    </a:lnTo>
                    <a:lnTo>
                      <a:pt x="151" y="992"/>
                    </a:lnTo>
                    <a:lnTo>
                      <a:pt x="166" y="949"/>
                    </a:lnTo>
                    <a:lnTo>
                      <a:pt x="177" y="909"/>
                    </a:lnTo>
                    <a:lnTo>
                      <a:pt x="186" y="881"/>
                    </a:lnTo>
                    <a:lnTo>
                      <a:pt x="193" y="862"/>
                    </a:lnTo>
                    <a:lnTo>
                      <a:pt x="195" y="857"/>
                    </a:lnTo>
                    <a:lnTo>
                      <a:pt x="79" y="407"/>
                    </a:lnTo>
                    <a:close/>
                  </a:path>
                </a:pathLst>
              </a:custGeom>
              <a:solidFill>
                <a:srgbClr val="5C5C73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" name="Freeform 7"/>
              <p:cNvSpPr>
                <a:spLocks/>
              </p:cNvSpPr>
              <p:nvPr/>
            </p:nvSpPr>
            <p:spPr bwMode="auto">
              <a:xfrm>
                <a:off x="2625" y="3142"/>
                <a:ext cx="225" cy="862"/>
              </a:xfrm>
              <a:custGeom>
                <a:avLst/>
                <a:gdLst>
                  <a:gd name="T0" fmla="*/ 1 w 450"/>
                  <a:gd name="T1" fmla="*/ 0 h 1725"/>
                  <a:gd name="T2" fmla="*/ 1 w 450"/>
                  <a:gd name="T3" fmla="*/ 0 h 1725"/>
                  <a:gd name="T4" fmla="*/ 1 w 450"/>
                  <a:gd name="T5" fmla="*/ 0 h 1725"/>
                  <a:gd name="T6" fmla="*/ 1 w 450"/>
                  <a:gd name="T7" fmla="*/ 0 h 1725"/>
                  <a:gd name="T8" fmla="*/ 1 w 450"/>
                  <a:gd name="T9" fmla="*/ 0 h 1725"/>
                  <a:gd name="T10" fmla="*/ 1 w 450"/>
                  <a:gd name="T11" fmla="*/ 0 h 1725"/>
                  <a:gd name="T12" fmla="*/ 1 w 450"/>
                  <a:gd name="T13" fmla="*/ 0 h 1725"/>
                  <a:gd name="T14" fmla="*/ 1 w 450"/>
                  <a:gd name="T15" fmla="*/ 0 h 1725"/>
                  <a:gd name="T16" fmla="*/ 1 w 450"/>
                  <a:gd name="T17" fmla="*/ 0 h 1725"/>
                  <a:gd name="T18" fmla="*/ 1 w 450"/>
                  <a:gd name="T19" fmla="*/ 0 h 1725"/>
                  <a:gd name="T20" fmla="*/ 1 w 450"/>
                  <a:gd name="T21" fmla="*/ 0 h 1725"/>
                  <a:gd name="T22" fmla="*/ 1 w 450"/>
                  <a:gd name="T23" fmla="*/ 0 h 1725"/>
                  <a:gd name="T24" fmla="*/ 1 w 450"/>
                  <a:gd name="T25" fmla="*/ 0 h 1725"/>
                  <a:gd name="T26" fmla="*/ 1 w 450"/>
                  <a:gd name="T27" fmla="*/ 0 h 1725"/>
                  <a:gd name="T28" fmla="*/ 1 w 450"/>
                  <a:gd name="T29" fmla="*/ 0 h 1725"/>
                  <a:gd name="T30" fmla="*/ 1 w 450"/>
                  <a:gd name="T31" fmla="*/ 0 h 1725"/>
                  <a:gd name="T32" fmla="*/ 1 w 450"/>
                  <a:gd name="T33" fmla="*/ 0 h 1725"/>
                  <a:gd name="T34" fmla="*/ 1 w 450"/>
                  <a:gd name="T35" fmla="*/ 0 h 1725"/>
                  <a:gd name="T36" fmla="*/ 1 w 450"/>
                  <a:gd name="T37" fmla="*/ 0 h 1725"/>
                  <a:gd name="T38" fmla="*/ 1 w 450"/>
                  <a:gd name="T39" fmla="*/ 0 h 1725"/>
                  <a:gd name="T40" fmla="*/ 1 w 450"/>
                  <a:gd name="T41" fmla="*/ 0 h 1725"/>
                  <a:gd name="T42" fmla="*/ 1 w 450"/>
                  <a:gd name="T43" fmla="*/ 0 h 1725"/>
                  <a:gd name="T44" fmla="*/ 1 w 450"/>
                  <a:gd name="T45" fmla="*/ 0 h 1725"/>
                  <a:gd name="T46" fmla="*/ 1 w 450"/>
                  <a:gd name="T47" fmla="*/ 0 h 1725"/>
                  <a:gd name="T48" fmla="*/ 1 w 450"/>
                  <a:gd name="T49" fmla="*/ 0 h 1725"/>
                  <a:gd name="T50" fmla="*/ 1 w 450"/>
                  <a:gd name="T51" fmla="*/ 0 h 1725"/>
                  <a:gd name="T52" fmla="*/ 1 w 450"/>
                  <a:gd name="T53" fmla="*/ 0 h 1725"/>
                  <a:gd name="T54" fmla="*/ 1 w 450"/>
                  <a:gd name="T55" fmla="*/ 0 h 1725"/>
                  <a:gd name="T56" fmla="*/ 1 w 450"/>
                  <a:gd name="T57" fmla="*/ 0 h 1725"/>
                  <a:gd name="T58" fmla="*/ 1 w 450"/>
                  <a:gd name="T59" fmla="*/ 0 h 1725"/>
                  <a:gd name="T60" fmla="*/ 1 w 450"/>
                  <a:gd name="T61" fmla="*/ 0 h 1725"/>
                  <a:gd name="T62" fmla="*/ 1 w 450"/>
                  <a:gd name="T63" fmla="*/ 0 h 1725"/>
                  <a:gd name="T64" fmla="*/ 1 w 450"/>
                  <a:gd name="T65" fmla="*/ 0 h 1725"/>
                  <a:gd name="T66" fmla="*/ 1 w 450"/>
                  <a:gd name="T67" fmla="*/ 0 h 1725"/>
                  <a:gd name="T68" fmla="*/ 1 w 450"/>
                  <a:gd name="T69" fmla="*/ 0 h 1725"/>
                  <a:gd name="T70" fmla="*/ 0 w 450"/>
                  <a:gd name="T71" fmla="*/ 0 h 1725"/>
                  <a:gd name="T72" fmla="*/ 1 w 450"/>
                  <a:gd name="T73" fmla="*/ 0 h 1725"/>
                  <a:gd name="T74" fmla="*/ 1 w 450"/>
                  <a:gd name="T75" fmla="*/ 0 h 1725"/>
                  <a:gd name="T76" fmla="*/ 1 w 450"/>
                  <a:gd name="T77" fmla="*/ 0 h 1725"/>
                  <a:gd name="T78" fmla="*/ 1 w 450"/>
                  <a:gd name="T79" fmla="*/ 0 h 1725"/>
                  <a:gd name="T80" fmla="*/ 1 w 450"/>
                  <a:gd name="T81" fmla="*/ 0 h 1725"/>
                  <a:gd name="T82" fmla="*/ 1 w 450"/>
                  <a:gd name="T83" fmla="*/ 0 h 1725"/>
                  <a:gd name="T84" fmla="*/ 1 w 450"/>
                  <a:gd name="T85" fmla="*/ 0 h 1725"/>
                  <a:gd name="T86" fmla="*/ 1 w 450"/>
                  <a:gd name="T87" fmla="*/ 0 h 1725"/>
                  <a:gd name="T88" fmla="*/ 1 w 450"/>
                  <a:gd name="T89" fmla="*/ 0 h 1725"/>
                  <a:gd name="T90" fmla="*/ 1 w 450"/>
                  <a:gd name="T91" fmla="*/ 0 h 1725"/>
                  <a:gd name="T92" fmla="*/ 1 w 450"/>
                  <a:gd name="T93" fmla="*/ 0 h 1725"/>
                  <a:gd name="T94" fmla="*/ 1 w 450"/>
                  <a:gd name="T95" fmla="*/ 0 h 1725"/>
                  <a:gd name="T96" fmla="*/ 1 w 450"/>
                  <a:gd name="T97" fmla="*/ 0 h 1725"/>
                  <a:gd name="T98" fmla="*/ 1 w 450"/>
                  <a:gd name="T99" fmla="*/ 0 h 1725"/>
                  <a:gd name="T100" fmla="*/ 1 w 450"/>
                  <a:gd name="T101" fmla="*/ 0 h 1725"/>
                  <a:gd name="T102" fmla="*/ 1 w 450"/>
                  <a:gd name="T103" fmla="*/ 0 h 1725"/>
                  <a:gd name="T104" fmla="*/ 1 w 450"/>
                  <a:gd name="T105" fmla="*/ 0 h 1725"/>
                  <a:gd name="T106" fmla="*/ 1 w 450"/>
                  <a:gd name="T107" fmla="*/ 0 h 1725"/>
                  <a:gd name="T108" fmla="*/ 1 w 450"/>
                  <a:gd name="T109" fmla="*/ 0 h 172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450"/>
                  <a:gd name="T166" fmla="*/ 0 h 1725"/>
                  <a:gd name="T167" fmla="*/ 450 w 450"/>
                  <a:gd name="T168" fmla="*/ 1725 h 172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450" h="1725">
                    <a:moveTo>
                      <a:pt x="43" y="420"/>
                    </a:moveTo>
                    <a:lnTo>
                      <a:pt x="43" y="0"/>
                    </a:lnTo>
                    <a:lnTo>
                      <a:pt x="426" y="936"/>
                    </a:lnTo>
                    <a:lnTo>
                      <a:pt x="450" y="1434"/>
                    </a:lnTo>
                    <a:lnTo>
                      <a:pt x="447" y="1437"/>
                    </a:lnTo>
                    <a:lnTo>
                      <a:pt x="442" y="1445"/>
                    </a:lnTo>
                    <a:lnTo>
                      <a:pt x="429" y="1458"/>
                    </a:lnTo>
                    <a:lnTo>
                      <a:pt x="417" y="1477"/>
                    </a:lnTo>
                    <a:lnTo>
                      <a:pt x="400" y="1497"/>
                    </a:lnTo>
                    <a:lnTo>
                      <a:pt x="383" y="1521"/>
                    </a:lnTo>
                    <a:lnTo>
                      <a:pt x="363" y="1548"/>
                    </a:lnTo>
                    <a:lnTo>
                      <a:pt x="346" y="1575"/>
                    </a:lnTo>
                    <a:lnTo>
                      <a:pt x="325" y="1602"/>
                    </a:lnTo>
                    <a:lnTo>
                      <a:pt x="303" y="1631"/>
                    </a:lnTo>
                    <a:lnTo>
                      <a:pt x="285" y="1655"/>
                    </a:lnTo>
                    <a:lnTo>
                      <a:pt x="268" y="1680"/>
                    </a:lnTo>
                    <a:lnTo>
                      <a:pt x="251" y="1702"/>
                    </a:lnTo>
                    <a:lnTo>
                      <a:pt x="236" y="1722"/>
                    </a:lnTo>
                    <a:lnTo>
                      <a:pt x="224" y="1725"/>
                    </a:lnTo>
                    <a:lnTo>
                      <a:pt x="218" y="1725"/>
                    </a:lnTo>
                    <a:lnTo>
                      <a:pt x="204" y="1725"/>
                    </a:lnTo>
                    <a:lnTo>
                      <a:pt x="191" y="1725"/>
                    </a:lnTo>
                    <a:lnTo>
                      <a:pt x="177" y="1725"/>
                    </a:lnTo>
                    <a:lnTo>
                      <a:pt x="165" y="1725"/>
                    </a:lnTo>
                    <a:lnTo>
                      <a:pt x="151" y="1725"/>
                    </a:lnTo>
                    <a:lnTo>
                      <a:pt x="138" y="1725"/>
                    </a:lnTo>
                    <a:lnTo>
                      <a:pt x="125" y="1725"/>
                    </a:lnTo>
                    <a:lnTo>
                      <a:pt x="111" y="1725"/>
                    </a:lnTo>
                    <a:lnTo>
                      <a:pt x="97" y="1725"/>
                    </a:lnTo>
                    <a:lnTo>
                      <a:pt x="83" y="1725"/>
                    </a:lnTo>
                    <a:lnTo>
                      <a:pt x="68" y="1725"/>
                    </a:lnTo>
                    <a:lnTo>
                      <a:pt x="56" y="1725"/>
                    </a:lnTo>
                    <a:lnTo>
                      <a:pt x="41" y="1725"/>
                    </a:lnTo>
                    <a:lnTo>
                      <a:pt x="27" y="1725"/>
                    </a:lnTo>
                    <a:lnTo>
                      <a:pt x="13" y="1725"/>
                    </a:lnTo>
                    <a:lnTo>
                      <a:pt x="0" y="1725"/>
                    </a:lnTo>
                    <a:lnTo>
                      <a:pt x="7" y="1725"/>
                    </a:lnTo>
                    <a:lnTo>
                      <a:pt x="19" y="1702"/>
                    </a:lnTo>
                    <a:lnTo>
                      <a:pt x="33" y="1670"/>
                    </a:lnTo>
                    <a:lnTo>
                      <a:pt x="50" y="1635"/>
                    </a:lnTo>
                    <a:lnTo>
                      <a:pt x="67" y="1596"/>
                    </a:lnTo>
                    <a:lnTo>
                      <a:pt x="87" y="1554"/>
                    </a:lnTo>
                    <a:lnTo>
                      <a:pt x="107" y="1511"/>
                    </a:lnTo>
                    <a:lnTo>
                      <a:pt x="127" y="1470"/>
                    </a:lnTo>
                    <a:lnTo>
                      <a:pt x="145" y="1426"/>
                    </a:lnTo>
                    <a:lnTo>
                      <a:pt x="165" y="1387"/>
                    </a:lnTo>
                    <a:lnTo>
                      <a:pt x="182" y="1350"/>
                    </a:lnTo>
                    <a:lnTo>
                      <a:pt x="198" y="1319"/>
                    </a:lnTo>
                    <a:lnTo>
                      <a:pt x="209" y="1290"/>
                    </a:lnTo>
                    <a:lnTo>
                      <a:pt x="221" y="1270"/>
                    </a:lnTo>
                    <a:lnTo>
                      <a:pt x="227" y="1258"/>
                    </a:lnTo>
                    <a:lnTo>
                      <a:pt x="229" y="1253"/>
                    </a:lnTo>
                    <a:lnTo>
                      <a:pt x="229" y="977"/>
                    </a:lnTo>
                    <a:lnTo>
                      <a:pt x="43" y="420"/>
                    </a:lnTo>
                    <a:close/>
                  </a:path>
                </a:pathLst>
              </a:custGeom>
              <a:solidFill>
                <a:srgbClr val="8989A8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" name="Freeform 8"/>
              <p:cNvSpPr>
                <a:spLocks/>
              </p:cNvSpPr>
              <p:nvPr/>
            </p:nvSpPr>
            <p:spPr bwMode="auto">
              <a:xfrm>
                <a:off x="2675" y="3192"/>
                <a:ext cx="204" cy="812"/>
              </a:xfrm>
              <a:custGeom>
                <a:avLst/>
                <a:gdLst>
                  <a:gd name="T0" fmla="*/ 0 w 407"/>
                  <a:gd name="T1" fmla="*/ 0 h 1625"/>
                  <a:gd name="T2" fmla="*/ 1 w 407"/>
                  <a:gd name="T3" fmla="*/ 0 h 1625"/>
                  <a:gd name="T4" fmla="*/ 1 w 407"/>
                  <a:gd name="T5" fmla="*/ 0 h 1625"/>
                  <a:gd name="T6" fmla="*/ 1 w 407"/>
                  <a:gd name="T7" fmla="*/ 0 h 1625"/>
                  <a:gd name="T8" fmla="*/ 1 w 407"/>
                  <a:gd name="T9" fmla="*/ 0 h 1625"/>
                  <a:gd name="T10" fmla="*/ 1 w 407"/>
                  <a:gd name="T11" fmla="*/ 0 h 1625"/>
                  <a:gd name="T12" fmla="*/ 1 w 407"/>
                  <a:gd name="T13" fmla="*/ 0 h 1625"/>
                  <a:gd name="T14" fmla="*/ 1 w 407"/>
                  <a:gd name="T15" fmla="*/ 0 h 1625"/>
                  <a:gd name="T16" fmla="*/ 1 w 407"/>
                  <a:gd name="T17" fmla="*/ 0 h 1625"/>
                  <a:gd name="T18" fmla="*/ 1 w 407"/>
                  <a:gd name="T19" fmla="*/ 0 h 1625"/>
                  <a:gd name="T20" fmla="*/ 1 w 407"/>
                  <a:gd name="T21" fmla="*/ 0 h 1625"/>
                  <a:gd name="T22" fmla="*/ 1 w 407"/>
                  <a:gd name="T23" fmla="*/ 0 h 1625"/>
                  <a:gd name="T24" fmla="*/ 1 w 407"/>
                  <a:gd name="T25" fmla="*/ 0 h 1625"/>
                  <a:gd name="T26" fmla="*/ 1 w 407"/>
                  <a:gd name="T27" fmla="*/ 0 h 1625"/>
                  <a:gd name="T28" fmla="*/ 1 w 407"/>
                  <a:gd name="T29" fmla="*/ 0 h 1625"/>
                  <a:gd name="T30" fmla="*/ 1 w 407"/>
                  <a:gd name="T31" fmla="*/ 0 h 1625"/>
                  <a:gd name="T32" fmla="*/ 1 w 407"/>
                  <a:gd name="T33" fmla="*/ 0 h 1625"/>
                  <a:gd name="T34" fmla="*/ 1 w 407"/>
                  <a:gd name="T35" fmla="*/ 0 h 1625"/>
                  <a:gd name="T36" fmla="*/ 1 w 407"/>
                  <a:gd name="T37" fmla="*/ 0 h 1625"/>
                  <a:gd name="T38" fmla="*/ 1 w 407"/>
                  <a:gd name="T39" fmla="*/ 0 h 1625"/>
                  <a:gd name="T40" fmla="*/ 1 w 407"/>
                  <a:gd name="T41" fmla="*/ 0 h 1625"/>
                  <a:gd name="T42" fmla="*/ 1 w 407"/>
                  <a:gd name="T43" fmla="*/ 0 h 1625"/>
                  <a:gd name="T44" fmla="*/ 1 w 407"/>
                  <a:gd name="T45" fmla="*/ 0 h 1625"/>
                  <a:gd name="T46" fmla="*/ 1 w 407"/>
                  <a:gd name="T47" fmla="*/ 0 h 1625"/>
                  <a:gd name="T48" fmla="*/ 1 w 407"/>
                  <a:gd name="T49" fmla="*/ 0 h 1625"/>
                  <a:gd name="T50" fmla="*/ 1 w 407"/>
                  <a:gd name="T51" fmla="*/ 0 h 1625"/>
                  <a:gd name="T52" fmla="*/ 1 w 407"/>
                  <a:gd name="T53" fmla="*/ 0 h 1625"/>
                  <a:gd name="T54" fmla="*/ 1 w 407"/>
                  <a:gd name="T55" fmla="*/ 0 h 1625"/>
                  <a:gd name="T56" fmla="*/ 1 w 407"/>
                  <a:gd name="T57" fmla="*/ 0 h 1625"/>
                  <a:gd name="T58" fmla="*/ 1 w 407"/>
                  <a:gd name="T59" fmla="*/ 0 h 1625"/>
                  <a:gd name="T60" fmla="*/ 1 w 407"/>
                  <a:gd name="T61" fmla="*/ 0 h 1625"/>
                  <a:gd name="T62" fmla="*/ 1 w 407"/>
                  <a:gd name="T63" fmla="*/ 0 h 1625"/>
                  <a:gd name="T64" fmla="*/ 1 w 407"/>
                  <a:gd name="T65" fmla="*/ 0 h 1625"/>
                  <a:gd name="T66" fmla="*/ 1 w 407"/>
                  <a:gd name="T67" fmla="*/ 0 h 1625"/>
                  <a:gd name="T68" fmla="*/ 1 w 407"/>
                  <a:gd name="T69" fmla="*/ 0 h 1625"/>
                  <a:gd name="T70" fmla="*/ 1 w 407"/>
                  <a:gd name="T71" fmla="*/ 0 h 1625"/>
                  <a:gd name="T72" fmla="*/ 1 w 407"/>
                  <a:gd name="T73" fmla="*/ 0 h 1625"/>
                  <a:gd name="T74" fmla="*/ 1 w 407"/>
                  <a:gd name="T75" fmla="*/ 0 h 1625"/>
                  <a:gd name="T76" fmla="*/ 1 w 407"/>
                  <a:gd name="T77" fmla="*/ 0 h 1625"/>
                  <a:gd name="T78" fmla="*/ 1 w 407"/>
                  <a:gd name="T79" fmla="*/ 0 h 1625"/>
                  <a:gd name="T80" fmla="*/ 1 w 407"/>
                  <a:gd name="T81" fmla="*/ 0 h 1625"/>
                  <a:gd name="T82" fmla="*/ 1 w 407"/>
                  <a:gd name="T83" fmla="*/ 0 h 1625"/>
                  <a:gd name="T84" fmla="*/ 1 w 407"/>
                  <a:gd name="T85" fmla="*/ 0 h 1625"/>
                  <a:gd name="T86" fmla="*/ 1 w 407"/>
                  <a:gd name="T87" fmla="*/ 0 h 1625"/>
                  <a:gd name="T88" fmla="*/ 1 w 407"/>
                  <a:gd name="T89" fmla="*/ 0 h 1625"/>
                  <a:gd name="T90" fmla="*/ 1 w 407"/>
                  <a:gd name="T91" fmla="*/ 0 h 1625"/>
                  <a:gd name="T92" fmla="*/ 1 w 407"/>
                  <a:gd name="T93" fmla="*/ 0 h 1625"/>
                  <a:gd name="T94" fmla="*/ 1 w 407"/>
                  <a:gd name="T95" fmla="*/ 0 h 1625"/>
                  <a:gd name="T96" fmla="*/ 1 w 407"/>
                  <a:gd name="T97" fmla="*/ 0 h 1625"/>
                  <a:gd name="T98" fmla="*/ 1 w 407"/>
                  <a:gd name="T99" fmla="*/ 0 h 1625"/>
                  <a:gd name="T100" fmla="*/ 1 w 407"/>
                  <a:gd name="T101" fmla="*/ 0 h 1625"/>
                  <a:gd name="T102" fmla="*/ 1 w 407"/>
                  <a:gd name="T103" fmla="*/ 0 h 1625"/>
                  <a:gd name="T104" fmla="*/ 1 w 407"/>
                  <a:gd name="T105" fmla="*/ 0 h 1625"/>
                  <a:gd name="T106" fmla="*/ 1 w 407"/>
                  <a:gd name="T107" fmla="*/ 0 h 1625"/>
                  <a:gd name="T108" fmla="*/ 1 w 407"/>
                  <a:gd name="T109" fmla="*/ 0 h 1625"/>
                  <a:gd name="T110" fmla="*/ 1 w 407"/>
                  <a:gd name="T111" fmla="*/ 0 h 1625"/>
                  <a:gd name="T112" fmla="*/ 0 w 407"/>
                  <a:gd name="T113" fmla="*/ 0 h 1625"/>
                  <a:gd name="T114" fmla="*/ 0 w 407"/>
                  <a:gd name="T115" fmla="*/ 0 h 162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07"/>
                  <a:gd name="T175" fmla="*/ 0 h 1625"/>
                  <a:gd name="T176" fmla="*/ 407 w 407"/>
                  <a:gd name="T177" fmla="*/ 1625 h 162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07" h="1625">
                    <a:moveTo>
                      <a:pt x="0" y="60"/>
                    </a:moveTo>
                    <a:lnTo>
                      <a:pt x="73" y="0"/>
                    </a:lnTo>
                    <a:lnTo>
                      <a:pt x="254" y="376"/>
                    </a:lnTo>
                    <a:lnTo>
                      <a:pt x="407" y="843"/>
                    </a:lnTo>
                    <a:lnTo>
                      <a:pt x="399" y="1170"/>
                    </a:lnTo>
                    <a:lnTo>
                      <a:pt x="396" y="1175"/>
                    </a:lnTo>
                    <a:lnTo>
                      <a:pt x="390" y="1187"/>
                    </a:lnTo>
                    <a:lnTo>
                      <a:pt x="383" y="1206"/>
                    </a:lnTo>
                    <a:lnTo>
                      <a:pt x="373" y="1233"/>
                    </a:lnTo>
                    <a:lnTo>
                      <a:pt x="360" y="1264"/>
                    </a:lnTo>
                    <a:lnTo>
                      <a:pt x="348" y="1300"/>
                    </a:lnTo>
                    <a:lnTo>
                      <a:pt x="333" y="1338"/>
                    </a:lnTo>
                    <a:lnTo>
                      <a:pt x="319" y="1380"/>
                    </a:lnTo>
                    <a:lnTo>
                      <a:pt x="302" y="1420"/>
                    </a:lnTo>
                    <a:lnTo>
                      <a:pt x="286" y="1461"/>
                    </a:lnTo>
                    <a:lnTo>
                      <a:pt x="271" y="1501"/>
                    </a:lnTo>
                    <a:lnTo>
                      <a:pt x="258" y="1539"/>
                    </a:lnTo>
                    <a:lnTo>
                      <a:pt x="244" y="1573"/>
                    </a:lnTo>
                    <a:lnTo>
                      <a:pt x="232" y="1603"/>
                    </a:lnTo>
                    <a:lnTo>
                      <a:pt x="224" y="1625"/>
                    </a:lnTo>
                    <a:lnTo>
                      <a:pt x="218" y="1625"/>
                    </a:lnTo>
                    <a:lnTo>
                      <a:pt x="208" y="1625"/>
                    </a:lnTo>
                    <a:lnTo>
                      <a:pt x="198" y="1625"/>
                    </a:lnTo>
                    <a:lnTo>
                      <a:pt x="187" y="1625"/>
                    </a:lnTo>
                    <a:lnTo>
                      <a:pt x="178" y="1625"/>
                    </a:lnTo>
                    <a:lnTo>
                      <a:pt x="168" y="1625"/>
                    </a:lnTo>
                    <a:lnTo>
                      <a:pt x="157" y="1625"/>
                    </a:lnTo>
                    <a:lnTo>
                      <a:pt x="147" y="1625"/>
                    </a:lnTo>
                    <a:lnTo>
                      <a:pt x="137" y="1625"/>
                    </a:lnTo>
                    <a:lnTo>
                      <a:pt x="126" y="1625"/>
                    </a:lnTo>
                    <a:lnTo>
                      <a:pt x="116" y="1625"/>
                    </a:lnTo>
                    <a:lnTo>
                      <a:pt x="104" y="1625"/>
                    </a:lnTo>
                    <a:lnTo>
                      <a:pt x="93" y="1625"/>
                    </a:lnTo>
                    <a:lnTo>
                      <a:pt x="81" y="1625"/>
                    </a:lnTo>
                    <a:lnTo>
                      <a:pt x="71" y="1625"/>
                    </a:lnTo>
                    <a:lnTo>
                      <a:pt x="60" y="1625"/>
                    </a:lnTo>
                    <a:lnTo>
                      <a:pt x="50" y="1625"/>
                    </a:lnTo>
                    <a:lnTo>
                      <a:pt x="51" y="1625"/>
                    </a:lnTo>
                    <a:lnTo>
                      <a:pt x="54" y="1620"/>
                    </a:lnTo>
                    <a:lnTo>
                      <a:pt x="57" y="1602"/>
                    </a:lnTo>
                    <a:lnTo>
                      <a:pt x="63" y="1583"/>
                    </a:lnTo>
                    <a:lnTo>
                      <a:pt x="67" y="1563"/>
                    </a:lnTo>
                    <a:lnTo>
                      <a:pt x="71" y="1542"/>
                    </a:lnTo>
                    <a:lnTo>
                      <a:pt x="76" y="1519"/>
                    </a:lnTo>
                    <a:lnTo>
                      <a:pt x="81" y="1499"/>
                    </a:lnTo>
                    <a:lnTo>
                      <a:pt x="86" y="1476"/>
                    </a:lnTo>
                    <a:lnTo>
                      <a:pt x="90" y="1457"/>
                    </a:lnTo>
                    <a:lnTo>
                      <a:pt x="93" y="1437"/>
                    </a:lnTo>
                    <a:lnTo>
                      <a:pt x="97" y="1422"/>
                    </a:lnTo>
                    <a:lnTo>
                      <a:pt x="100" y="1408"/>
                    </a:lnTo>
                    <a:lnTo>
                      <a:pt x="103" y="1400"/>
                    </a:lnTo>
                    <a:lnTo>
                      <a:pt x="104" y="1392"/>
                    </a:lnTo>
                    <a:lnTo>
                      <a:pt x="106" y="1391"/>
                    </a:lnTo>
                    <a:lnTo>
                      <a:pt x="185" y="1401"/>
                    </a:lnTo>
                    <a:lnTo>
                      <a:pt x="278" y="940"/>
                    </a:lnTo>
                    <a:lnTo>
                      <a:pt x="145" y="81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B8B8D9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2696" y="3216"/>
                <a:ext cx="205" cy="788"/>
              </a:xfrm>
              <a:custGeom>
                <a:avLst/>
                <a:gdLst>
                  <a:gd name="T0" fmla="*/ 0 w 411"/>
                  <a:gd name="T1" fmla="*/ 1 h 1575"/>
                  <a:gd name="T2" fmla="*/ 0 w 411"/>
                  <a:gd name="T3" fmla="*/ 1 h 1575"/>
                  <a:gd name="T4" fmla="*/ 0 w 411"/>
                  <a:gd name="T5" fmla="*/ 1 h 1575"/>
                  <a:gd name="T6" fmla="*/ 0 w 411"/>
                  <a:gd name="T7" fmla="*/ 1 h 1575"/>
                  <a:gd name="T8" fmla="*/ 0 w 411"/>
                  <a:gd name="T9" fmla="*/ 1 h 1575"/>
                  <a:gd name="T10" fmla="*/ 0 w 411"/>
                  <a:gd name="T11" fmla="*/ 1 h 1575"/>
                  <a:gd name="T12" fmla="*/ 0 w 411"/>
                  <a:gd name="T13" fmla="*/ 1 h 1575"/>
                  <a:gd name="T14" fmla="*/ 0 w 411"/>
                  <a:gd name="T15" fmla="*/ 1 h 1575"/>
                  <a:gd name="T16" fmla="*/ 0 w 411"/>
                  <a:gd name="T17" fmla="*/ 1 h 1575"/>
                  <a:gd name="T18" fmla="*/ 0 w 411"/>
                  <a:gd name="T19" fmla="*/ 1 h 1575"/>
                  <a:gd name="T20" fmla="*/ 0 w 411"/>
                  <a:gd name="T21" fmla="*/ 1 h 1575"/>
                  <a:gd name="T22" fmla="*/ 0 w 411"/>
                  <a:gd name="T23" fmla="*/ 1 h 1575"/>
                  <a:gd name="T24" fmla="*/ 0 w 411"/>
                  <a:gd name="T25" fmla="*/ 1 h 1575"/>
                  <a:gd name="T26" fmla="*/ 0 w 411"/>
                  <a:gd name="T27" fmla="*/ 1 h 1575"/>
                  <a:gd name="T28" fmla="*/ 0 w 411"/>
                  <a:gd name="T29" fmla="*/ 1 h 1575"/>
                  <a:gd name="T30" fmla="*/ 0 w 411"/>
                  <a:gd name="T31" fmla="*/ 1 h 1575"/>
                  <a:gd name="T32" fmla="*/ 0 w 411"/>
                  <a:gd name="T33" fmla="*/ 1 h 1575"/>
                  <a:gd name="T34" fmla="*/ 0 w 411"/>
                  <a:gd name="T35" fmla="*/ 1 h 1575"/>
                  <a:gd name="T36" fmla="*/ 0 w 411"/>
                  <a:gd name="T37" fmla="*/ 1 h 1575"/>
                  <a:gd name="T38" fmla="*/ 0 w 411"/>
                  <a:gd name="T39" fmla="*/ 1 h 1575"/>
                  <a:gd name="T40" fmla="*/ 0 w 411"/>
                  <a:gd name="T41" fmla="*/ 1 h 1575"/>
                  <a:gd name="T42" fmla="*/ 0 w 411"/>
                  <a:gd name="T43" fmla="*/ 1 h 1575"/>
                  <a:gd name="T44" fmla="*/ 0 w 411"/>
                  <a:gd name="T45" fmla="*/ 1 h 1575"/>
                  <a:gd name="T46" fmla="*/ 0 w 411"/>
                  <a:gd name="T47" fmla="*/ 1 h 1575"/>
                  <a:gd name="T48" fmla="*/ 0 w 411"/>
                  <a:gd name="T49" fmla="*/ 1 h 1575"/>
                  <a:gd name="T50" fmla="*/ 0 w 411"/>
                  <a:gd name="T51" fmla="*/ 1 h 1575"/>
                  <a:gd name="T52" fmla="*/ 0 w 411"/>
                  <a:gd name="T53" fmla="*/ 1 h 1575"/>
                  <a:gd name="T54" fmla="*/ 0 w 411"/>
                  <a:gd name="T55" fmla="*/ 1 h 1575"/>
                  <a:gd name="T56" fmla="*/ 0 w 411"/>
                  <a:gd name="T57" fmla="*/ 1 h 1575"/>
                  <a:gd name="T58" fmla="*/ 0 w 411"/>
                  <a:gd name="T59" fmla="*/ 1 h 1575"/>
                  <a:gd name="T60" fmla="*/ 0 w 411"/>
                  <a:gd name="T61" fmla="*/ 1 h 1575"/>
                  <a:gd name="T62" fmla="*/ 0 w 411"/>
                  <a:gd name="T63" fmla="*/ 1 h 1575"/>
                  <a:gd name="T64" fmla="*/ 0 w 411"/>
                  <a:gd name="T65" fmla="*/ 1 h 1575"/>
                  <a:gd name="T66" fmla="*/ 0 w 411"/>
                  <a:gd name="T67" fmla="*/ 1 h 1575"/>
                  <a:gd name="T68" fmla="*/ 0 w 411"/>
                  <a:gd name="T69" fmla="*/ 0 h 1575"/>
                  <a:gd name="T70" fmla="*/ 0 w 411"/>
                  <a:gd name="T71" fmla="*/ 0 h 157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11"/>
                  <a:gd name="T109" fmla="*/ 0 h 1575"/>
                  <a:gd name="T110" fmla="*/ 411 w 411"/>
                  <a:gd name="T111" fmla="*/ 1575 h 1575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11" h="1575">
                    <a:moveTo>
                      <a:pt x="55" y="0"/>
                    </a:moveTo>
                    <a:lnTo>
                      <a:pt x="57" y="4"/>
                    </a:lnTo>
                    <a:lnTo>
                      <a:pt x="67" y="20"/>
                    </a:lnTo>
                    <a:lnTo>
                      <a:pt x="83" y="44"/>
                    </a:lnTo>
                    <a:lnTo>
                      <a:pt x="106" y="78"/>
                    </a:lnTo>
                    <a:lnTo>
                      <a:pt x="130" y="120"/>
                    </a:lnTo>
                    <a:lnTo>
                      <a:pt x="160" y="168"/>
                    </a:lnTo>
                    <a:lnTo>
                      <a:pt x="190" y="221"/>
                    </a:lnTo>
                    <a:lnTo>
                      <a:pt x="221" y="283"/>
                    </a:lnTo>
                    <a:lnTo>
                      <a:pt x="253" y="347"/>
                    </a:lnTo>
                    <a:lnTo>
                      <a:pt x="284" y="419"/>
                    </a:lnTo>
                    <a:lnTo>
                      <a:pt x="314" y="491"/>
                    </a:lnTo>
                    <a:lnTo>
                      <a:pt x="342" y="569"/>
                    </a:lnTo>
                    <a:lnTo>
                      <a:pt x="364" y="646"/>
                    </a:lnTo>
                    <a:lnTo>
                      <a:pt x="384" y="727"/>
                    </a:lnTo>
                    <a:lnTo>
                      <a:pt x="398" y="809"/>
                    </a:lnTo>
                    <a:lnTo>
                      <a:pt x="408" y="890"/>
                    </a:lnTo>
                    <a:lnTo>
                      <a:pt x="409" y="962"/>
                    </a:lnTo>
                    <a:lnTo>
                      <a:pt x="411" y="1034"/>
                    </a:lnTo>
                    <a:lnTo>
                      <a:pt x="408" y="1099"/>
                    </a:lnTo>
                    <a:lnTo>
                      <a:pt x="405" y="1163"/>
                    </a:lnTo>
                    <a:lnTo>
                      <a:pt x="399" y="1221"/>
                    </a:lnTo>
                    <a:lnTo>
                      <a:pt x="394" y="1277"/>
                    </a:lnTo>
                    <a:lnTo>
                      <a:pt x="385" y="1330"/>
                    </a:lnTo>
                    <a:lnTo>
                      <a:pt x="379" y="1378"/>
                    </a:lnTo>
                    <a:lnTo>
                      <a:pt x="368" y="1419"/>
                    </a:lnTo>
                    <a:lnTo>
                      <a:pt x="361" y="1459"/>
                    </a:lnTo>
                    <a:lnTo>
                      <a:pt x="351" y="1493"/>
                    </a:lnTo>
                    <a:lnTo>
                      <a:pt x="344" y="1525"/>
                    </a:lnTo>
                    <a:lnTo>
                      <a:pt x="334" y="1549"/>
                    </a:lnTo>
                    <a:lnTo>
                      <a:pt x="328" y="1570"/>
                    </a:lnTo>
                    <a:lnTo>
                      <a:pt x="322" y="1575"/>
                    </a:lnTo>
                    <a:lnTo>
                      <a:pt x="319" y="1575"/>
                    </a:lnTo>
                    <a:lnTo>
                      <a:pt x="307" y="1575"/>
                    </a:lnTo>
                    <a:lnTo>
                      <a:pt x="294" y="1575"/>
                    </a:lnTo>
                    <a:lnTo>
                      <a:pt x="281" y="1575"/>
                    </a:lnTo>
                    <a:lnTo>
                      <a:pt x="268" y="1575"/>
                    </a:lnTo>
                    <a:lnTo>
                      <a:pt x="254" y="1575"/>
                    </a:lnTo>
                    <a:lnTo>
                      <a:pt x="241" y="1575"/>
                    </a:lnTo>
                    <a:lnTo>
                      <a:pt x="228" y="1575"/>
                    </a:lnTo>
                    <a:lnTo>
                      <a:pt x="216" y="1575"/>
                    </a:lnTo>
                    <a:lnTo>
                      <a:pt x="201" y="1575"/>
                    </a:lnTo>
                    <a:lnTo>
                      <a:pt x="187" y="1575"/>
                    </a:lnTo>
                    <a:lnTo>
                      <a:pt x="173" y="1575"/>
                    </a:lnTo>
                    <a:lnTo>
                      <a:pt x="159" y="1575"/>
                    </a:lnTo>
                    <a:lnTo>
                      <a:pt x="143" y="1575"/>
                    </a:lnTo>
                    <a:lnTo>
                      <a:pt x="127" y="1575"/>
                    </a:lnTo>
                    <a:lnTo>
                      <a:pt x="113" y="1575"/>
                    </a:lnTo>
                    <a:lnTo>
                      <a:pt x="99" y="1575"/>
                    </a:lnTo>
                    <a:lnTo>
                      <a:pt x="104" y="1575"/>
                    </a:lnTo>
                    <a:lnTo>
                      <a:pt x="114" y="1562"/>
                    </a:lnTo>
                    <a:lnTo>
                      <a:pt x="127" y="1533"/>
                    </a:lnTo>
                    <a:lnTo>
                      <a:pt x="143" y="1502"/>
                    </a:lnTo>
                    <a:lnTo>
                      <a:pt x="160" y="1466"/>
                    </a:lnTo>
                    <a:lnTo>
                      <a:pt x="178" y="1426"/>
                    </a:lnTo>
                    <a:lnTo>
                      <a:pt x="197" y="1387"/>
                    </a:lnTo>
                    <a:lnTo>
                      <a:pt x="218" y="1347"/>
                    </a:lnTo>
                    <a:lnTo>
                      <a:pt x="235" y="1307"/>
                    </a:lnTo>
                    <a:lnTo>
                      <a:pt x="253" y="1268"/>
                    </a:lnTo>
                    <a:lnTo>
                      <a:pt x="270" y="1233"/>
                    </a:lnTo>
                    <a:lnTo>
                      <a:pt x="285" y="1202"/>
                    </a:lnTo>
                    <a:lnTo>
                      <a:pt x="298" y="1174"/>
                    </a:lnTo>
                    <a:lnTo>
                      <a:pt x="308" y="1156"/>
                    </a:lnTo>
                    <a:lnTo>
                      <a:pt x="315" y="1143"/>
                    </a:lnTo>
                    <a:lnTo>
                      <a:pt x="317" y="1139"/>
                    </a:lnTo>
                    <a:lnTo>
                      <a:pt x="244" y="1095"/>
                    </a:lnTo>
                    <a:lnTo>
                      <a:pt x="334" y="890"/>
                    </a:lnTo>
                    <a:lnTo>
                      <a:pt x="113" y="507"/>
                    </a:lnTo>
                    <a:lnTo>
                      <a:pt x="204" y="416"/>
                    </a:lnTo>
                    <a:lnTo>
                      <a:pt x="0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2197" y="3310"/>
                <a:ext cx="343" cy="694"/>
              </a:xfrm>
              <a:custGeom>
                <a:avLst/>
                <a:gdLst>
                  <a:gd name="T0" fmla="*/ 0 w 687"/>
                  <a:gd name="T1" fmla="*/ 0 h 1389"/>
                  <a:gd name="T2" fmla="*/ 0 w 687"/>
                  <a:gd name="T3" fmla="*/ 0 h 1389"/>
                  <a:gd name="T4" fmla="*/ 0 w 687"/>
                  <a:gd name="T5" fmla="*/ 0 h 1389"/>
                  <a:gd name="T6" fmla="*/ 0 w 687"/>
                  <a:gd name="T7" fmla="*/ 0 h 1389"/>
                  <a:gd name="T8" fmla="*/ 0 w 687"/>
                  <a:gd name="T9" fmla="*/ 0 h 1389"/>
                  <a:gd name="T10" fmla="*/ 0 w 687"/>
                  <a:gd name="T11" fmla="*/ 0 h 1389"/>
                  <a:gd name="T12" fmla="*/ 0 w 687"/>
                  <a:gd name="T13" fmla="*/ 0 h 1389"/>
                  <a:gd name="T14" fmla="*/ 0 w 687"/>
                  <a:gd name="T15" fmla="*/ 0 h 1389"/>
                  <a:gd name="T16" fmla="*/ 0 w 687"/>
                  <a:gd name="T17" fmla="*/ 0 h 1389"/>
                  <a:gd name="T18" fmla="*/ 0 w 687"/>
                  <a:gd name="T19" fmla="*/ 0 h 1389"/>
                  <a:gd name="T20" fmla="*/ 0 w 687"/>
                  <a:gd name="T21" fmla="*/ 0 h 1389"/>
                  <a:gd name="T22" fmla="*/ 0 w 687"/>
                  <a:gd name="T23" fmla="*/ 0 h 1389"/>
                  <a:gd name="T24" fmla="*/ 0 w 687"/>
                  <a:gd name="T25" fmla="*/ 0 h 1389"/>
                  <a:gd name="T26" fmla="*/ 0 w 687"/>
                  <a:gd name="T27" fmla="*/ 0 h 1389"/>
                  <a:gd name="T28" fmla="*/ 0 w 687"/>
                  <a:gd name="T29" fmla="*/ 0 h 1389"/>
                  <a:gd name="T30" fmla="*/ 0 w 687"/>
                  <a:gd name="T31" fmla="*/ 0 h 1389"/>
                  <a:gd name="T32" fmla="*/ 0 w 687"/>
                  <a:gd name="T33" fmla="*/ 0 h 1389"/>
                  <a:gd name="T34" fmla="*/ 0 w 687"/>
                  <a:gd name="T35" fmla="*/ 0 h 1389"/>
                  <a:gd name="T36" fmla="*/ 0 w 687"/>
                  <a:gd name="T37" fmla="*/ 0 h 1389"/>
                  <a:gd name="T38" fmla="*/ 0 w 687"/>
                  <a:gd name="T39" fmla="*/ 0 h 1389"/>
                  <a:gd name="T40" fmla="*/ 0 w 687"/>
                  <a:gd name="T41" fmla="*/ 0 h 1389"/>
                  <a:gd name="T42" fmla="*/ 0 w 687"/>
                  <a:gd name="T43" fmla="*/ 0 h 1389"/>
                  <a:gd name="T44" fmla="*/ 0 w 687"/>
                  <a:gd name="T45" fmla="*/ 0 h 1389"/>
                  <a:gd name="T46" fmla="*/ 0 w 687"/>
                  <a:gd name="T47" fmla="*/ 0 h 1389"/>
                  <a:gd name="T48" fmla="*/ 0 w 687"/>
                  <a:gd name="T49" fmla="*/ 0 h 1389"/>
                  <a:gd name="T50" fmla="*/ 0 w 687"/>
                  <a:gd name="T51" fmla="*/ 0 h 1389"/>
                  <a:gd name="T52" fmla="*/ 0 w 687"/>
                  <a:gd name="T53" fmla="*/ 0 h 1389"/>
                  <a:gd name="T54" fmla="*/ 0 w 687"/>
                  <a:gd name="T55" fmla="*/ 0 h 1389"/>
                  <a:gd name="T56" fmla="*/ 0 w 687"/>
                  <a:gd name="T57" fmla="*/ 0 h 1389"/>
                  <a:gd name="T58" fmla="*/ 0 w 687"/>
                  <a:gd name="T59" fmla="*/ 0 h 1389"/>
                  <a:gd name="T60" fmla="*/ 0 w 687"/>
                  <a:gd name="T61" fmla="*/ 0 h 1389"/>
                  <a:gd name="T62" fmla="*/ 0 w 687"/>
                  <a:gd name="T63" fmla="*/ 0 h 1389"/>
                  <a:gd name="T64" fmla="*/ 0 w 687"/>
                  <a:gd name="T65" fmla="*/ 0 h 1389"/>
                  <a:gd name="T66" fmla="*/ 0 w 687"/>
                  <a:gd name="T67" fmla="*/ 0 h 1389"/>
                  <a:gd name="T68" fmla="*/ 0 w 687"/>
                  <a:gd name="T69" fmla="*/ 0 h 1389"/>
                  <a:gd name="T70" fmla="*/ 0 w 687"/>
                  <a:gd name="T71" fmla="*/ 0 h 1389"/>
                  <a:gd name="T72" fmla="*/ 0 w 687"/>
                  <a:gd name="T73" fmla="*/ 0 h 1389"/>
                  <a:gd name="T74" fmla="*/ 0 w 687"/>
                  <a:gd name="T75" fmla="*/ 0 h 1389"/>
                  <a:gd name="T76" fmla="*/ 0 w 687"/>
                  <a:gd name="T77" fmla="*/ 0 h 1389"/>
                  <a:gd name="T78" fmla="*/ 0 w 687"/>
                  <a:gd name="T79" fmla="*/ 0 h 1389"/>
                  <a:gd name="T80" fmla="*/ 0 w 687"/>
                  <a:gd name="T81" fmla="*/ 0 h 1389"/>
                  <a:gd name="T82" fmla="*/ 0 w 687"/>
                  <a:gd name="T83" fmla="*/ 0 h 1389"/>
                  <a:gd name="T84" fmla="*/ 0 w 687"/>
                  <a:gd name="T85" fmla="*/ 0 h 1389"/>
                  <a:gd name="T86" fmla="*/ 0 w 687"/>
                  <a:gd name="T87" fmla="*/ 0 h 1389"/>
                  <a:gd name="T88" fmla="*/ 0 w 687"/>
                  <a:gd name="T89" fmla="*/ 0 h 1389"/>
                  <a:gd name="T90" fmla="*/ 0 w 687"/>
                  <a:gd name="T91" fmla="*/ 0 h 1389"/>
                  <a:gd name="T92" fmla="*/ 0 w 687"/>
                  <a:gd name="T93" fmla="*/ 0 h 1389"/>
                  <a:gd name="T94" fmla="*/ 0 w 687"/>
                  <a:gd name="T95" fmla="*/ 0 h 1389"/>
                  <a:gd name="T96" fmla="*/ 0 w 687"/>
                  <a:gd name="T97" fmla="*/ 0 h 1389"/>
                  <a:gd name="T98" fmla="*/ 0 w 687"/>
                  <a:gd name="T99" fmla="*/ 0 h 1389"/>
                  <a:gd name="T100" fmla="*/ 0 w 687"/>
                  <a:gd name="T101" fmla="*/ 0 h 1389"/>
                  <a:gd name="T102" fmla="*/ 0 w 687"/>
                  <a:gd name="T103" fmla="*/ 0 h 1389"/>
                  <a:gd name="T104" fmla="*/ 0 w 687"/>
                  <a:gd name="T105" fmla="*/ 0 h 138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687"/>
                  <a:gd name="T160" fmla="*/ 0 h 1389"/>
                  <a:gd name="T161" fmla="*/ 687 w 687"/>
                  <a:gd name="T162" fmla="*/ 1389 h 138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687" h="1389">
                    <a:moveTo>
                      <a:pt x="507" y="131"/>
                    </a:moveTo>
                    <a:lnTo>
                      <a:pt x="687" y="0"/>
                    </a:lnTo>
                    <a:lnTo>
                      <a:pt x="647" y="771"/>
                    </a:lnTo>
                    <a:lnTo>
                      <a:pt x="641" y="776"/>
                    </a:lnTo>
                    <a:lnTo>
                      <a:pt x="628" y="793"/>
                    </a:lnTo>
                    <a:lnTo>
                      <a:pt x="608" y="819"/>
                    </a:lnTo>
                    <a:lnTo>
                      <a:pt x="584" y="855"/>
                    </a:lnTo>
                    <a:lnTo>
                      <a:pt x="553" y="896"/>
                    </a:lnTo>
                    <a:lnTo>
                      <a:pt x="519" y="943"/>
                    </a:lnTo>
                    <a:lnTo>
                      <a:pt x="480" y="993"/>
                    </a:lnTo>
                    <a:lnTo>
                      <a:pt x="443" y="1048"/>
                    </a:lnTo>
                    <a:lnTo>
                      <a:pt x="400" y="1104"/>
                    </a:lnTo>
                    <a:lnTo>
                      <a:pt x="362" y="1158"/>
                    </a:lnTo>
                    <a:lnTo>
                      <a:pt x="321" y="1212"/>
                    </a:lnTo>
                    <a:lnTo>
                      <a:pt x="286" y="1263"/>
                    </a:lnTo>
                    <a:lnTo>
                      <a:pt x="251" y="1309"/>
                    </a:lnTo>
                    <a:lnTo>
                      <a:pt x="221" y="1350"/>
                    </a:lnTo>
                    <a:lnTo>
                      <a:pt x="195" y="1384"/>
                    </a:lnTo>
                    <a:lnTo>
                      <a:pt x="178" y="1389"/>
                    </a:lnTo>
                    <a:lnTo>
                      <a:pt x="163" y="1389"/>
                    </a:lnTo>
                    <a:lnTo>
                      <a:pt x="150" y="1389"/>
                    </a:lnTo>
                    <a:lnTo>
                      <a:pt x="137" y="1389"/>
                    </a:lnTo>
                    <a:lnTo>
                      <a:pt x="126" y="1389"/>
                    </a:lnTo>
                    <a:lnTo>
                      <a:pt x="113" y="1389"/>
                    </a:lnTo>
                    <a:lnTo>
                      <a:pt x="100" y="1389"/>
                    </a:lnTo>
                    <a:lnTo>
                      <a:pt x="89" y="1389"/>
                    </a:lnTo>
                    <a:lnTo>
                      <a:pt x="79" y="1389"/>
                    </a:lnTo>
                    <a:lnTo>
                      <a:pt x="67" y="1389"/>
                    </a:lnTo>
                    <a:lnTo>
                      <a:pt x="54" y="1389"/>
                    </a:lnTo>
                    <a:lnTo>
                      <a:pt x="44" y="1389"/>
                    </a:lnTo>
                    <a:lnTo>
                      <a:pt x="36" y="1389"/>
                    </a:lnTo>
                    <a:lnTo>
                      <a:pt x="24" y="1389"/>
                    </a:lnTo>
                    <a:lnTo>
                      <a:pt x="16" y="1389"/>
                    </a:lnTo>
                    <a:lnTo>
                      <a:pt x="7" y="1389"/>
                    </a:lnTo>
                    <a:lnTo>
                      <a:pt x="0" y="1389"/>
                    </a:lnTo>
                    <a:lnTo>
                      <a:pt x="9" y="1334"/>
                    </a:lnTo>
                    <a:lnTo>
                      <a:pt x="26" y="1265"/>
                    </a:lnTo>
                    <a:lnTo>
                      <a:pt x="49" y="1195"/>
                    </a:lnTo>
                    <a:lnTo>
                      <a:pt x="77" y="1132"/>
                    </a:lnTo>
                    <a:lnTo>
                      <a:pt x="107" y="1074"/>
                    </a:lnTo>
                    <a:lnTo>
                      <a:pt x="141" y="1018"/>
                    </a:lnTo>
                    <a:lnTo>
                      <a:pt x="177" y="967"/>
                    </a:lnTo>
                    <a:lnTo>
                      <a:pt x="214" y="923"/>
                    </a:lnTo>
                    <a:lnTo>
                      <a:pt x="248" y="880"/>
                    </a:lnTo>
                    <a:lnTo>
                      <a:pt x="282" y="846"/>
                    </a:lnTo>
                    <a:lnTo>
                      <a:pt x="314" y="815"/>
                    </a:lnTo>
                    <a:lnTo>
                      <a:pt x="343" y="791"/>
                    </a:lnTo>
                    <a:lnTo>
                      <a:pt x="366" y="769"/>
                    </a:lnTo>
                    <a:lnTo>
                      <a:pt x="385" y="755"/>
                    </a:lnTo>
                    <a:lnTo>
                      <a:pt x="398" y="748"/>
                    </a:lnTo>
                    <a:lnTo>
                      <a:pt x="402" y="745"/>
                    </a:lnTo>
                    <a:lnTo>
                      <a:pt x="507" y="131"/>
                    </a:lnTo>
                    <a:close/>
                  </a:path>
                </a:pathLst>
              </a:custGeom>
              <a:solidFill>
                <a:srgbClr val="5C5C73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2227" y="3314"/>
                <a:ext cx="385" cy="690"/>
              </a:xfrm>
              <a:custGeom>
                <a:avLst/>
                <a:gdLst>
                  <a:gd name="T0" fmla="*/ 0 w 771"/>
                  <a:gd name="T1" fmla="*/ 1 h 1380"/>
                  <a:gd name="T2" fmla="*/ 0 w 771"/>
                  <a:gd name="T3" fmla="*/ 0 h 1380"/>
                  <a:gd name="T4" fmla="*/ 0 w 771"/>
                  <a:gd name="T5" fmla="*/ 1 h 1380"/>
                  <a:gd name="T6" fmla="*/ 0 w 771"/>
                  <a:gd name="T7" fmla="*/ 1 h 1380"/>
                  <a:gd name="T8" fmla="*/ 0 w 771"/>
                  <a:gd name="T9" fmla="*/ 1 h 1380"/>
                  <a:gd name="T10" fmla="*/ 0 w 771"/>
                  <a:gd name="T11" fmla="*/ 1 h 1380"/>
                  <a:gd name="T12" fmla="*/ 0 w 771"/>
                  <a:gd name="T13" fmla="*/ 1 h 1380"/>
                  <a:gd name="T14" fmla="*/ 0 w 771"/>
                  <a:gd name="T15" fmla="*/ 1 h 1380"/>
                  <a:gd name="T16" fmla="*/ 0 w 771"/>
                  <a:gd name="T17" fmla="*/ 1 h 1380"/>
                  <a:gd name="T18" fmla="*/ 0 w 771"/>
                  <a:gd name="T19" fmla="*/ 1 h 1380"/>
                  <a:gd name="T20" fmla="*/ 0 w 771"/>
                  <a:gd name="T21" fmla="*/ 1 h 1380"/>
                  <a:gd name="T22" fmla="*/ 0 w 771"/>
                  <a:gd name="T23" fmla="*/ 1 h 1380"/>
                  <a:gd name="T24" fmla="*/ 0 w 771"/>
                  <a:gd name="T25" fmla="*/ 1 h 1380"/>
                  <a:gd name="T26" fmla="*/ 0 w 771"/>
                  <a:gd name="T27" fmla="*/ 1 h 1380"/>
                  <a:gd name="T28" fmla="*/ 0 w 771"/>
                  <a:gd name="T29" fmla="*/ 1 h 1380"/>
                  <a:gd name="T30" fmla="*/ 0 w 771"/>
                  <a:gd name="T31" fmla="*/ 1 h 1380"/>
                  <a:gd name="T32" fmla="*/ 0 w 771"/>
                  <a:gd name="T33" fmla="*/ 1 h 1380"/>
                  <a:gd name="T34" fmla="*/ 0 w 771"/>
                  <a:gd name="T35" fmla="*/ 1 h 1380"/>
                  <a:gd name="T36" fmla="*/ 0 w 771"/>
                  <a:gd name="T37" fmla="*/ 1 h 1380"/>
                  <a:gd name="T38" fmla="*/ 0 w 771"/>
                  <a:gd name="T39" fmla="*/ 1 h 1380"/>
                  <a:gd name="T40" fmla="*/ 0 w 771"/>
                  <a:gd name="T41" fmla="*/ 1 h 1380"/>
                  <a:gd name="T42" fmla="*/ 0 w 771"/>
                  <a:gd name="T43" fmla="*/ 1 h 1380"/>
                  <a:gd name="T44" fmla="*/ 0 w 771"/>
                  <a:gd name="T45" fmla="*/ 1 h 1380"/>
                  <a:gd name="T46" fmla="*/ 0 w 771"/>
                  <a:gd name="T47" fmla="*/ 1 h 1380"/>
                  <a:gd name="T48" fmla="*/ 0 w 771"/>
                  <a:gd name="T49" fmla="*/ 1 h 1380"/>
                  <a:gd name="T50" fmla="*/ 0 w 771"/>
                  <a:gd name="T51" fmla="*/ 1 h 1380"/>
                  <a:gd name="T52" fmla="*/ 0 w 771"/>
                  <a:gd name="T53" fmla="*/ 1 h 1380"/>
                  <a:gd name="T54" fmla="*/ 0 w 771"/>
                  <a:gd name="T55" fmla="*/ 1 h 1380"/>
                  <a:gd name="T56" fmla="*/ 0 w 771"/>
                  <a:gd name="T57" fmla="*/ 1 h 1380"/>
                  <a:gd name="T58" fmla="*/ 0 w 771"/>
                  <a:gd name="T59" fmla="*/ 1 h 1380"/>
                  <a:gd name="T60" fmla="*/ 0 w 771"/>
                  <a:gd name="T61" fmla="*/ 1 h 1380"/>
                  <a:gd name="T62" fmla="*/ 0 w 771"/>
                  <a:gd name="T63" fmla="*/ 1 h 1380"/>
                  <a:gd name="T64" fmla="*/ 0 w 771"/>
                  <a:gd name="T65" fmla="*/ 1 h 1380"/>
                  <a:gd name="T66" fmla="*/ 0 w 771"/>
                  <a:gd name="T67" fmla="*/ 1 h 1380"/>
                  <a:gd name="T68" fmla="*/ 0 w 771"/>
                  <a:gd name="T69" fmla="*/ 1 h 1380"/>
                  <a:gd name="T70" fmla="*/ 0 w 771"/>
                  <a:gd name="T71" fmla="*/ 1 h 1380"/>
                  <a:gd name="T72" fmla="*/ 0 w 771"/>
                  <a:gd name="T73" fmla="*/ 1 h 1380"/>
                  <a:gd name="T74" fmla="*/ 0 w 771"/>
                  <a:gd name="T75" fmla="*/ 1 h 1380"/>
                  <a:gd name="T76" fmla="*/ 0 w 771"/>
                  <a:gd name="T77" fmla="*/ 1 h 1380"/>
                  <a:gd name="T78" fmla="*/ 0 w 771"/>
                  <a:gd name="T79" fmla="*/ 1 h 1380"/>
                  <a:gd name="T80" fmla="*/ 0 w 771"/>
                  <a:gd name="T81" fmla="*/ 1 h 1380"/>
                  <a:gd name="T82" fmla="*/ 0 w 771"/>
                  <a:gd name="T83" fmla="*/ 1 h 1380"/>
                  <a:gd name="T84" fmla="*/ 0 w 771"/>
                  <a:gd name="T85" fmla="*/ 1 h 1380"/>
                  <a:gd name="T86" fmla="*/ 0 w 771"/>
                  <a:gd name="T87" fmla="*/ 1 h 1380"/>
                  <a:gd name="T88" fmla="*/ 0 w 771"/>
                  <a:gd name="T89" fmla="*/ 1 h 1380"/>
                  <a:gd name="T90" fmla="*/ 0 w 771"/>
                  <a:gd name="T91" fmla="*/ 1 h 1380"/>
                  <a:gd name="T92" fmla="*/ 0 w 771"/>
                  <a:gd name="T93" fmla="*/ 1 h 1380"/>
                  <a:gd name="T94" fmla="*/ 0 w 771"/>
                  <a:gd name="T95" fmla="*/ 1 h 1380"/>
                  <a:gd name="T96" fmla="*/ 0 w 771"/>
                  <a:gd name="T97" fmla="*/ 1 h 1380"/>
                  <a:gd name="T98" fmla="*/ 0 w 771"/>
                  <a:gd name="T99" fmla="*/ 1 h 1380"/>
                  <a:gd name="T100" fmla="*/ 0 w 771"/>
                  <a:gd name="T101" fmla="*/ 1 h 1380"/>
                  <a:gd name="T102" fmla="*/ 0 w 771"/>
                  <a:gd name="T103" fmla="*/ 1 h 1380"/>
                  <a:gd name="T104" fmla="*/ 0 w 771"/>
                  <a:gd name="T105" fmla="*/ 1 h 1380"/>
                  <a:gd name="T106" fmla="*/ 0 w 771"/>
                  <a:gd name="T107" fmla="*/ 1 h 1380"/>
                  <a:gd name="T108" fmla="*/ 0 w 771"/>
                  <a:gd name="T109" fmla="*/ 1 h 1380"/>
                  <a:gd name="T110" fmla="*/ 0 w 771"/>
                  <a:gd name="T111" fmla="*/ 1 h 1380"/>
                  <a:gd name="T112" fmla="*/ 0 w 771"/>
                  <a:gd name="T113" fmla="*/ 1 h 1380"/>
                  <a:gd name="T114" fmla="*/ 0 w 771"/>
                  <a:gd name="T115" fmla="*/ 1 h 138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771"/>
                  <a:gd name="T175" fmla="*/ 0 h 1380"/>
                  <a:gd name="T176" fmla="*/ 771 w 771"/>
                  <a:gd name="T177" fmla="*/ 1380 h 138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771" h="1380">
                    <a:moveTo>
                      <a:pt x="593" y="50"/>
                    </a:moveTo>
                    <a:lnTo>
                      <a:pt x="771" y="0"/>
                    </a:lnTo>
                    <a:lnTo>
                      <a:pt x="650" y="925"/>
                    </a:lnTo>
                    <a:lnTo>
                      <a:pt x="644" y="930"/>
                    </a:lnTo>
                    <a:lnTo>
                      <a:pt x="633" y="941"/>
                    </a:lnTo>
                    <a:lnTo>
                      <a:pt x="613" y="960"/>
                    </a:lnTo>
                    <a:lnTo>
                      <a:pt x="590" y="985"/>
                    </a:lnTo>
                    <a:lnTo>
                      <a:pt x="562" y="1015"/>
                    </a:lnTo>
                    <a:lnTo>
                      <a:pt x="530" y="1051"/>
                    </a:lnTo>
                    <a:lnTo>
                      <a:pt x="495" y="1088"/>
                    </a:lnTo>
                    <a:lnTo>
                      <a:pt x="459" y="1128"/>
                    </a:lnTo>
                    <a:lnTo>
                      <a:pt x="419" y="1167"/>
                    </a:lnTo>
                    <a:lnTo>
                      <a:pt x="382" y="1209"/>
                    </a:lnTo>
                    <a:lnTo>
                      <a:pt x="344" y="1249"/>
                    </a:lnTo>
                    <a:lnTo>
                      <a:pt x="309" y="1288"/>
                    </a:lnTo>
                    <a:lnTo>
                      <a:pt x="275" y="1323"/>
                    </a:lnTo>
                    <a:lnTo>
                      <a:pt x="247" y="1354"/>
                    </a:lnTo>
                    <a:lnTo>
                      <a:pt x="223" y="1380"/>
                    </a:lnTo>
                    <a:lnTo>
                      <a:pt x="204" y="1380"/>
                    </a:lnTo>
                    <a:lnTo>
                      <a:pt x="188" y="1380"/>
                    </a:lnTo>
                    <a:lnTo>
                      <a:pt x="174" y="1380"/>
                    </a:lnTo>
                    <a:lnTo>
                      <a:pt x="160" y="1380"/>
                    </a:lnTo>
                    <a:lnTo>
                      <a:pt x="147" y="1380"/>
                    </a:lnTo>
                    <a:lnTo>
                      <a:pt x="131" y="1380"/>
                    </a:lnTo>
                    <a:lnTo>
                      <a:pt x="119" y="1380"/>
                    </a:lnTo>
                    <a:lnTo>
                      <a:pt x="104" y="1380"/>
                    </a:lnTo>
                    <a:lnTo>
                      <a:pt x="93" y="1380"/>
                    </a:lnTo>
                    <a:lnTo>
                      <a:pt x="80" y="1380"/>
                    </a:lnTo>
                    <a:lnTo>
                      <a:pt x="67" y="1380"/>
                    </a:lnTo>
                    <a:lnTo>
                      <a:pt x="55" y="1380"/>
                    </a:lnTo>
                    <a:lnTo>
                      <a:pt x="43" y="1380"/>
                    </a:lnTo>
                    <a:lnTo>
                      <a:pt x="32" y="1380"/>
                    </a:lnTo>
                    <a:lnTo>
                      <a:pt x="20" y="1380"/>
                    </a:lnTo>
                    <a:lnTo>
                      <a:pt x="9" y="1380"/>
                    </a:lnTo>
                    <a:lnTo>
                      <a:pt x="0" y="1380"/>
                    </a:lnTo>
                    <a:lnTo>
                      <a:pt x="3" y="1380"/>
                    </a:lnTo>
                    <a:lnTo>
                      <a:pt x="8" y="1377"/>
                    </a:lnTo>
                    <a:lnTo>
                      <a:pt x="13" y="1361"/>
                    </a:lnTo>
                    <a:lnTo>
                      <a:pt x="20" y="1344"/>
                    </a:lnTo>
                    <a:lnTo>
                      <a:pt x="25" y="1323"/>
                    </a:lnTo>
                    <a:lnTo>
                      <a:pt x="32" y="1304"/>
                    </a:lnTo>
                    <a:lnTo>
                      <a:pt x="39" y="1284"/>
                    </a:lnTo>
                    <a:lnTo>
                      <a:pt x="46" y="1264"/>
                    </a:lnTo>
                    <a:lnTo>
                      <a:pt x="52" y="1244"/>
                    </a:lnTo>
                    <a:lnTo>
                      <a:pt x="56" y="1226"/>
                    </a:lnTo>
                    <a:lnTo>
                      <a:pt x="62" y="1209"/>
                    </a:lnTo>
                    <a:lnTo>
                      <a:pt x="69" y="1194"/>
                    </a:lnTo>
                    <a:lnTo>
                      <a:pt x="70" y="1182"/>
                    </a:lnTo>
                    <a:lnTo>
                      <a:pt x="75" y="1173"/>
                    </a:lnTo>
                    <a:lnTo>
                      <a:pt x="77" y="1166"/>
                    </a:lnTo>
                    <a:lnTo>
                      <a:pt x="79" y="1165"/>
                    </a:lnTo>
                    <a:lnTo>
                      <a:pt x="225" y="1071"/>
                    </a:lnTo>
                    <a:lnTo>
                      <a:pt x="201" y="1034"/>
                    </a:lnTo>
                    <a:lnTo>
                      <a:pt x="432" y="819"/>
                    </a:lnTo>
                    <a:lnTo>
                      <a:pt x="536" y="451"/>
                    </a:lnTo>
                    <a:lnTo>
                      <a:pt x="478" y="410"/>
                    </a:lnTo>
                    <a:lnTo>
                      <a:pt x="593" y="50"/>
                    </a:lnTo>
                    <a:close/>
                  </a:path>
                </a:pathLst>
              </a:custGeom>
              <a:solidFill>
                <a:srgbClr val="8989A8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2290" y="3208"/>
                <a:ext cx="365" cy="796"/>
              </a:xfrm>
              <a:custGeom>
                <a:avLst/>
                <a:gdLst>
                  <a:gd name="T0" fmla="*/ 1 w 730"/>
                  <a:gd name="T1" fmla="*/ 0 h 1592"/>
                  <a:gd name="T2" fmla="*/ 1 w 730"/>
                  <a:gd name="T3" fmla="*/ 0 h 1592"/>
                  <a:gd name="T4" fmla="*/ 1 w 730"/>
                  <a:gd name="T5" fmla="*/ 1 h 1592"/>
                  <a:gd name="T6" fmla="*/ 1 w 730"/>
                  <a:gd name="T7" fmla="*/ 1 h 1592"/>
                  <a:gd name="T8" fmla="*/ 1 w 730"/>
                  <a:gd name="T9" fmla="*/ 1 h 1592"/>
                  <a:gd name="T10" fmla="*/ 1 w 730"/>
                  <a:gd name="T11" fmla="*/ 1 h 1592"/>
                  <a:gd name="T12" fmla="*/ 1 w 730"/>
                  <a:gd name="T13" fmla="*/ 1 h 1592"/>
                  <a:gd name="T14" fmla="*/ 1 w 730"/>
                  <a:gd name="T15" fmla="*/ 1 h 1592"/>
                  <a:gd name="T16" fmla="*/ 1 w 730"/>
                  <a:gd name="T17" fmla="*/ 1 h 1592"/>
                  <a:gd name="T18" fmla="*/ 1 w 730"/>
                  <a:gd name="T19" fmla="*/ 1 h 1592"/>
                  <a:gd name="T20" fmla="*/ 1 w 730"/>
                  <a:gd name="T21" fmla="*/ 1 h 1592"/>
                  <a:gd name="T22" fmla="*/ 1 w 730"/>
                  <a:gd name="T23" fmla="*/ 1 h 1592"/>
                  <a:gd name="T24" fmla="*/ 1 w 730"/>
                  <a:gd name="T25" fmla="*/ 1 h 1592"/>
                  <a:gd name="T26" fmla="*/ 1 w 730"/>
                  <a:gd name="T27" fmla="*/ 1 h 1592"/>
                  <a:gd name="T28" fmla="*/ 1 w 730"/>
                  <a:gd name="T29" fmla="*/ 1 h 1592"/>
                  <a:gd name="T30" fmla="*/ 1 w 730"/>
                  <a:gd name="T31" fmla="*/ 1 h 1592"/>
                  <a:gd name="T32" fmla="*/ 1 w 730"/>
                  <a:gd name="T33" fmla="*/ 1 h 1592"/>
                  <a:gd name="T34" fmla="*/ 1 w 730"/>
                  <a:gd name="T35" fmla="*/ 1 h 1592"/>
                  <a:gd name="T36" fmla="*/ 1 w 730"/>
                  <a:gd name="T37" fmla="*/ 1 h 1592"/>
                  <a:gd name="T38" fmla="*/ 1 w 730"/>
                  <a:gd name="T39" fmla="*/ 1 h 1592"/>
                  <a:gd name="T40" fmla="*/ 1 w 730"/>
                  <a:gd name="T41" fmla="*/ 1 h 1592"/>
                  <a:gd name="T42" fmla="*/ 1 w 730"/>
                  <a:gd name="T43" fmla="*/ 1 h 1592"/>
                  <a:gd name="T44" fmla="*/ 1 w 730"/>
                  <a:gd name="T45" fmla="*/ 1 h 1592"/>
                  <a:gd name="T46" fmla="*/ 1 w 730"/>
                  <a:gd name="T47" fmla="*/ 1 h 1592"/>
                  <a:gd name="T48" fmla="*/ 1 w 730"/>
                  <a:gd name="T49" fmla="*/ 1 h 1592"/>
                  <a:gd name="T50" fmla="*/ 1 w 730"/>
                  <a:gd name="T51" fmla="*/ 1 h 1592"/>
                  <a:gd name="T52" fmla="*/ 1 w 730"/>
                  <a:gd name="T53" fmla="*/ 1 h 1592"/>
                  <a:gd name="T54" fmla="*/ 1 w 730"/>
                  <a:gd name="T55" fmla="*/ 1 h 1592"/>
                  <a:gd name="T56" fmla="*/ 1 w 730"/>
                  <a:gd name="T57" fmla="*/ 1 h 1592"/>
                  <a:gd name="T58" fmla="*/ 1 w 730"/>
                  <a:gd name="T59" fmla="*/ 1 h 1592"/>
                  <a:gd name="T60" fmla="*/ 1 w 730"/>
                  <a:gd name="T61" fmla="*/ 1 h 1592"/>
                  <a:gd name="T62" fmla="*/ 1 w 730"/>
                  <a:gd name="T63" fmla="*/ 1 h 1592"/>
                  <a:gd name="T64" fmla="*/ 1 w 730"/>
                  <a:gd name="T65" fmla="*/ 1 h 1592"/>
                  <a:gd name="T66" fmla="*/ 1 w 730"/>
                  <a:gd name="T67" fmla="*/ 1 h 1592"/>
                  <a:gd name="T68" fmla="*/ 0 w 730"/>
                  <a:gd name="T69" fmla="*/ 1 h 1592"/>
                  <a:gd name="T70" fmla="*/ 1 w 730"/>
                  <a:gd name="T71" fmla="*/ 1 h 1592"/>
                  <a:gd name="T72" fmla="*/ 1 w 730"/>
                  <a:gd name="T73" fmla="*/ 1 h 1592"/>
                  <a:gd name="T74" fmla="*/ 1 w 730"/>
                  <a:gd name="T75" fmla="*/ 1 h 1592"/>
                  <a:gd name="T76" fmla="*/ 1 w 730"/>
                  <a:gd name="T77" fmla="*/ 1 h 1592"/>
                  <a:gd name="T78" fmla="*/ 1 w 730"/>
                  <a:gd name="T79" fmla="*/ 1 h 1592"/>
                  <a:gd name="T80" fmla="*/ 1 w 730"/>
                  <a:gd name="T81" fmla="*/ 1 h 1592"/>
                  <a:gd name="T82" fmla="*/ 1 w 730"/>
                  <a:gd name="T83" fmla="*/ 1 h 1592"/>
                  <a:gd name="T84" fmla="*/ 1 w 730"/>
                  <a:gd name="T85" fmla="*/ 1 h 1592"/>
                  <a:gd name="T86" fmla="*/ 1 w 730"/>
                  <a:gd name="T87" fmla="*/ 1 h 1592"/>
                  <a:gd name="T88" fmla="*/ 1 w 730"/>
                  <a:gd name="T89" fmla="*/ 1 h 1592"/>
                  <a:gd name="T90" fmla="*/ 1 w 730"/>
                  <a:gd name="T91" fmla="*/ 1 h 1592"/>
                  <a:gd name="T92" fmla="*/ 1 w 730"/>
                  <a:gd name="T93" fmla="*/ 1 h 1592"/>
                  <a:gd name="T94" fmla="*/ 1 w 730"/>
                  <a:gd name="T95" fmla="*/ 1 h 1592"/>
                  <a:gd name="T96" fmla="*/ 1 w 730"/>
                  <a:gd name="T97" fmla="*/ 1 h 1592"/>
                  <a:gd name="T98" fmla="*/ 1 w 730"/>
                  <a:gd name="T99" fmla="*/ 1 h 1592"/>
                  <a:gd name="T100" fmla="*/ 1 w 730"/>
                  <a:gd name="T101" fmla="*/ 1 h 1592"/>
                  <a:gd name="T102" fmla="*/ 1 w 730"/>
                  <a:gd name="T103" fmla="*/ 1 h 1592"/>
                  <a:gd name="T104" fmla="*/ 1 w 730"/>
                  <a:gd name="T105" fmla="*/ 1 h 1592"/>
                  <a:gd name="T106" fmla="*/ 1 w 730"/>
                  <a:gd name="T107" fmla="*/ 1 h 1592"/>
                  <a:gd name="T108" fmla="*/ 1 w 730"/>
                  <a:gd name="T109" fmla="*/ 1 h 1592"/>
                  <a:gd name="T110" fmla="*/ 1 w 730"/>
                  <a:gd name="T111" fmla="*/ 0 h 1592"/>
                  <a:gd name="T112" fmla="*/ 1 w 730"/>
                  <a:gd name="T113" fmla="*/ 0 h 159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730"/>
                  <a:gd name="T172" fmla="*/ 0 h 1592"/>
                  <a:gd name="T173" fmla="*/ 730 w 730"/>
                  <a:gd name="T174" fmla="*/ 1592 h 159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730" h="1592">
                    <a:moveTo>
                      <a:pt x="591" y="0"/>
                    </a:moveTo>
                    <a:lnTo>
                      <a:pt x="730" y="0"/>
                    </a:lnTo>
                    <a:lnTo>
                      <a:pt x="631" y="1080"/>
                    </a:lnTo>
                    <a:lnTo>
                      <a:pt x="626" y="1083"/>
                    </a:lnTo>
                    <a:lnTo>
                      <a:pt x="618" y="1099"/>
                    </a:lnTo>
                    <a:lnTo>
                      <a:pt x="604" y="1119"/>
                    </a:lnTo>
                    <a:lnTo>
                      <a:pt x="586" y="1149"/>
                    </a:lnTo>
                    <a:lnTo>
                      <a:pt x="562" y="1183"/>
                    </a:lnTo>
                    <a:lnTo>
                      <a:pt x="540" y="1221"/>
                    </a:lnTo>
                    <a:lnTo>
                      <a:pt x="512" y="1263"/>
                    </a:lnTo>
                    <a:lnTo>
                      <a:pt x="485" y="1310"/>
                    </a:lnTo>
                    <a:lnTo>
                      <a:pt x="455" y="1355"/>
                    </a:lnTo>
                    <a:lnTo>
                      <a:pt x="427" y="1402"/>
                    </a:lnTo>
                    <a:lnTo>
                      <a:pt x="399" y="1446"/>
                    </a:lnTo>
                    <a:lnTo>
                      <a:pt x="371" y="1489"/>
                    </a:lnTo>
                    <a:lnTo>
                      <a:pt x="347" y="1527"/>
                    </a:lnTo>
                    <a:lnTo>
                      <a:pt x="324" y="1563"/>
                    </a:lnTo>
                    <a:lnTo>
                      <a:pt x="307" y="1592"/>
                    </a:lnTo>
                    <a:lnTo>
                      <a:pt x="293" y="1592"/>
                    </a:lnTo>
                    <a:lnTo>
                      <a:pt x="273" y="1592"/>
                    </a:lnTo>
                    <a:lnTo>
                      <a:pt x="252" y="1592"/>
                    </a:lnTo>
                    <a:lnTo>
                      <a:pt x="232" y="1592"/>
                    </a:lnTo>
                    <a:lnTo>
                      <a:pt x="213" y="1592"/>
                    </a:lnTo>
                    <a:lnTo>
                      <a:pt x="195" y="1592"/>
                    </a:lnTo>
                    <a:lnTo>
                      <a:pt x="175" y="1592"/>
                    </a:lnTo>
                    <a:lnTo>
                      <a:pt x="156" y="1592"/>
                    </a:lnTo>
                    <a:lnTo>
                      <a:pt x="138" y="1592"/>
                    </a:lnTo>
                    <a:lnTo>
                      <a:pt x="118" y="1592"/>
                    </a:lnTo>
                    <a:lnTo>
                      <a:pt x="101" y="1592"/>
                    </a:lnTo>
                    <a:lnTo>
                      <a:pt x="84" y="1592"/>
                    </a:lnTo>
                    <a:lnTo>
                      <a:pt x="67" y="1592"/>
                    </a:lnTo>
                    <a:lnTo>
                      <a:pt x="48" y="1592"/>
                    </a:lnTo>
                    <a:lnTo>
                      <a:pt x="31" y="1592"/>
                    </a:lnTo>
                    <a:lnTo>
                      <a:pt x="15" y="1592"/>
                    </a:lnTo>
                    <a:lnTo>
                      <a:pt x="0" y="1592"/>
                    </a:lnTo>
                    <a:lnTo>
                      <a:pt x="4" y="1592"/>
                    </a:lnTo>
                    <a:lnTo>
                      <a:pt x="7" y="1592"/>
                    </a:lnTo>
                    <a:lnTo>
                      <a:pt x="13" y="1577"/>
                    </a:lnTo>
                    <a:lnTo>
                      <a:pt x="18" y="1563"/>
                    </a:lnTo>
                    <a:lnTo>
                      <a:pt x="23" y="1547"/>
                    </a:lnTo>
                    <a:lnTo>
                      <a:pt x="28" y="1533"/>
                    </a:lnTo>
                    <a:lnTo>
                      <a:pt x="34" y="1517"/>
                    </a:lnTo>
                    <a:lnTo>
                      <a:pt x="40" y="1503"/>
                    </a:lnTo>
                    <a:lnTo>
                      <a:pt x="44" y="1488"/>
                    </a:lnTo>
                    <a:lnTo>
                      <a:pt x="50" y="1475"/>
                    </a:lnTo>
                    <a:lnTo>
                      <a:pt x="54" y="1463"/>
                    </a:lnTo>
                    <a:lnTo>
                      <a:pt x="58" y="1452"/>
                    </a:lnTo>
                    <a:lnTo>
                      <a:pt x="61" y="1443"/>
                    </a:lnTo>
                    <a:lnTo>
                      <a:pt x="64" y="1436"/>
                    </a:lnTo>
                    <a:lnTo>
                      <a:pt x="65" y="1432"/>
                    </a:lnTo>
                    <a:lnTo>
                      <a:pt x="67" y="1432"/>
                    </a:lnTo>
                    <a:lnTo>
                      <a:pt x="139" y="1441"/>
                    </a:lnTo>
                    <a:lnTo>
                      <a:pt x="221" y="1220"/>
                    </a:lnTo>
                    <a:lnTo>
                      <a:pt x="427" y="1088"/>
                    </a:lnTo>
                    <a:lnTo>
                      <a:pt x="483" y="777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rgbClr val="B8B8D9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2365" y="3221"/>
                <a:ext cx="306" cy="783"/>
              </a:xfrm>
              <a:custGeom>
                <a:avLst/>
                <a:gdLst>
                  <a:gd name="T0" fmla="*/ 1 w 611"/>
                  <a:gd name="T1" fmla="*/ 1 h 1565"/>
                  <a:gd name="T2" fmla="*/ 1 w 611"/>
                  <a:gd name="T3" fmla="*/ 1 h 1565"/>
                  <a:gd name="T4" fmla="*/ 1 w 611"/>
                  <a:gd name="T5" fmla="*/ 1 h 1565"/>
                  <a:gd name="T6" fmla="*/ 1 w 611"/>
                  <a:gd name="T7" fmla="*/ 1 h 1565"/>
                  <a:gd name="T8" fmla="*/ 1 w 611"/>
                  <a:gd name="T9" fmla="*/ 1 h 1565"/>
                  <a:gd name="T10" fmla="*/ 1 w 611"/>
                  <a:gd name="T11" fmla="*/ 1 h 1565"/>
                  <a:gd name="T12" fmla="*/ 1 w 611"/>
                  <a:gd name="T13" fmla="*/ 1 h 1565"/>
                  <a:gd name="T14" fmla="*/ 1 w 611"/>
                  <a:gd name="T15" fmla="*/ 1 h 1565"/>
                  <a:gd name="T16" fmla="*/ 1 w 611"/>
                  <a:gd name="T17" fmla="*/ 1 h 1565"/>
                  <a:gd name="T18" fmla="*/ 1 w 611"/>
                  <a:gd name="T19" fmla="*/ 1 h 1565"/>
                  <a:gd name="T20" fmla="*/ 1 w 611"/>
                  <a:gd name="T21" fmla="*/ 1 h 1565"/>
                  <a:gd name="T22" fmla="*/ 1 w 611"/>
                  <a:gd name="T23" fmla="*/ 1 h 1565"/>
                  <a:gd name="T24" fmla="*/ 1 w 611"/>
                  <a:gd name="T25" fmla="*/ 1 h 1565"/>
                  <a:gd name="T26" fmla="*/ 1 w 611"/>
                  <a:gd name="T27" fmla="*/ 1 h 1565"/>
                  <a:gd name="T28" fmla="*/ 1 w 611"/>
                  <a:gd name="T29" fmla="*/ 1 h 1565"/>
                  <a:gd name="T30" fmla="*/ 1 w 611"/>
                  <a:gd name="T31" fmla="*/ 1 h 1565"/>
                  <a:gd name="T32" fmla="*/ 1 w 611"/>
                  <a:gd name="T33" fmla="*/ 1 h 1565"/>
                  <a:gd name="T34" fmla="*/ 1 w 611"/>
                  <a:gd name="T35" fmla="*/ 1 h 1565"/>
                  <a:gd name="T36" fmla="*/ 1 w 611"/>
                  <a:gd name="T37" fmla="*/ 1 h 1565"/>
                  <a:gd name="T38" fmla="*/ 1 w 611"/>
                  <a:gd name="T39" fmla="*/ 1 h 1565"/>
                  <a:gd name="T40" fmla="*/ 1 w 611"/>
                  <a:gd name="T41" fmla="*/ 1 h 1565"/>
                  <a:gd name="T42" fmla="*/ 1 w 611"/>
                  <a:gd name="T43" fmla="*/ 1 h 1565"/>
                  <a:gd name="T44" fmla="*/ 1 w 611"/>
                  <a:gd name="T45" fmla="*/ 1 h 1565"/>
                  <a:gd name="T46" fmla="*/ 1 w 611"/>
                  <a:gd name="T47" fmla="*/ 1 h 1565"/>
                  <a:gd name="T48" fmla="*/ 1 w 611"/>
                  <a:gd name="T49" fmla="*/ 1 h 1565"/>
                  <a:gd name="T50" fmla="*/ 1 w 611"/>
                  <a:gd name="T51" fmla="*/ 1 h 1565"/>
                  <a:gd name="T52" fmla="*/ 1 w 611"/>
                  <a:gd name="T53" fmla="*/ 1 h 1565"/>
                  <a:gd name="T54" fmla="*/ 1 w 611"/>
                  <a:gd name="T55" fmla="*/ 1 h 1565"/>
                  <a:gd name="T56" fmla="*/ 1 w 611"/>
                  <a:gd name="T57" fmla="*/ 1 h 1565"/>
                  <a:gd name="T58" fmla="*/ 1 w 611"/>
                  <a:gd name="T59" fmla="*/ 1 h 1565"/>
                  <a:gd name="T60" fmla="*/ 1 w 611"/>
                  <a:gd name="T61" fmla="*/ 1 h 1565"/>
                  <a:gd name="T62" fmla="*/ 1 w 611"/>
                  <a:gd name="T63" fmla="*/ 1 h 1565"/>
                  <a:gd name="T64" fmla="*/ 1 w 611"/>
                  <a:gd name="T65" fmla="*/ 1 h 1565"/>
                  <a:gd name="T66" fmla="*/ 0 w 611"/>
                  <a:gd name="T67" fmla="*/ 1 h 1565"/>
                  <a:gd name="T68" fmla="*/ 1 w 611"/>
                  <a:gd name="T69" fmla="*/ 1 h 1565"/>
                  <a:gd name="T70" fmla="*/ 1 w 611"/>
                  <a:gd name="T71" fmla="*/ 1 h 1565"/>
                  <a:gd name="T72" fmla="*/ 1 w 611"/>
                  <a:gd name="T73" fmla="*/ 1 h 1565"/>
                  <a:gd name="T74" fmla="*/ 1 w 611"/>
                  <a:gd name="T75" fmla="*/ 1 h 1565"/>
                  <a:gd name="T76" fmla="*/ 1 w 611"/>
                  <a:gd name="T77" fmla="*/ 1 h 1565"/>
                  <a:gd name="T78" fmla="*/ 1 w 611"/>
                  <a:gd name="T79" fmla="*/ 1 h 1565"/>
                  <a:gd name="T80" fmla="*/ 1 w 611"/>
                  <a:gd name="T81" fmla="*/ 1 h 1565"/>
                  <a:gd name="T82" fmla="*/ 1 w 611"/>
                  <a:gd name="T83" fmla="*/ 1 h 1565"/>
                  <a:gd name="T84" fmla="*/ 1 w 611"/>
                  <a:gd name="T85" fmla="*/ 1 h 1565"/>
                  <a:gd name="T86" fmla="*/ 1 w 611"/>
                  <a:gd name="T87" fmla="*/ 1 h 1565"/>
                  <a:gd name="T88" fmla="*/ 1 w 611"/>
                  <a:gd name="T89" fmla="*/ 1 h 1565"/>
                  <a:gd name="T90" fmla="*/ 1 w 611"/>
                  <a:gd name="T91" fmla="*/ 1 h 1565"/>
                  <a:gd name="T92" fmla="*/ 1 w 611"/>
                  <a:gd name="T93" fmla="*/ 1 h 1565"/>
                  <a:gd name="T94" fmla="*/ 1 w 611"/>
                  <a:gd name="T95" fmla="*/ 1 h 1565"/>
                  <a:gd name="T96" fmla="*/ 1 w 611"/>
                  <a:gd name="T97" fmla="*/ 1 h 1565"/>
                  <a:gd name="T98" fmla="*/ 1 w 611"/>
                  <a:gd name="T99" fmla="*/ 1 h 1565"/>
                  <a:gd name="T100" fmla="*/ 1 w 611"/>
                  <a:gd name="T101" fmla="*/ 1 h 1565"/>
                  <a:gd name="T102" fmla="*/ 1 w 611"/>
                  <a:gd name="T103" fmla="*/ 1 h 1565"/>
                  <a:gd name="T104" fmla="*/ 1 w 611"/>
                  <a:gd name="T105" fmla="*/ 1 h 1565"/>
                  <a:gd name="T106" fmla="*/ 1 w 611"/>
                  <a:gd name="T107" fmla="*/ 1 h 1565"/>
                  <a:gd name="T108" fmla="*/ 1 w 611"/>
                  <a:gd name="T109" fmla="*/ 1 h 1565"/>
                  <a:gd name="T110" fmla="*/ 1 w 611"/>
                  <a:gd name="T111" fmla="*/ 0 h 1565"/>
                  <a:gd name="T112" fmla="*/ 1 w 611"/>
                  <a:gd name="T113" fmla="*/ 1 h 1565"/>
                  <a:gd name="T114" fmla="*/ 1 w 611"/>
                  <a:gd name="T115" fmla="*/ 1 h 156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11"/>
                  <a:gd name="T175" fmla="*/ 0 h 1565"/>
                  <a:gd name="T176" fmla="*/ 611 w 611"/>
                  <a:gd name="T177" fmla="*/ 1565 h 156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11" h="1565">
                    <a:moveTo>
                      <a:pt x="611" y="11"/>
                    </a:moveTo>
                    <a:lnTo>
                      <a:pt x="538" y="1021"/>
                    </a:lnTo>
                    <a:lnTo>
                      <a:pt x="535" y="1024"/>
                    </a:lnTo>
                    <a:lnTo>
                      <a:pt x="527" y="1039"/>
                    </a:lnTo>
                    <a:lnTo>
                      <a:pt x="515" y="1061"/>
                    </a:lnTo>
                    <a:lnTo>
                      <a:pt x="500" y="1090"/>
                    </a:lnTo>
                    <a:lnTo>
                      <a:pt x="478" y="1126"/>
                    </a:lnTo>
                    <a:lnTo>
                      <a:pt x="457" y="1167"/>
                    </a:lnTo>
                    <a:lnTo>
                      <a:pt x="433" y="1210"/>
                    </a:lnTo>
                    <a:lnTo>
                      <a:pt x="408" y="1258"/>
                    </a:lnTo>
                    <a:lnTo>
                      <a:pt x="383" y="1305"/>
                    </a:lnTo>
                    <a:lnTo>
                      <a:pt x="357" y="1355"/>
                    </a:lnTo>
                    <a:lnTo>
                      <a:pt x="330" y="1401"/>
                    </a:lnTo>
                    <a:lnTo>
                      <a:pt x="307" y="1448"/>
                    </a:lnTo>
                    <a:lnTo>
                      <a:pt x="283" y="1489"/>
                    </a:lnTo>
                    <a:lnTo>
                      <a:pt x="263" y="1528"/>
                    </a:lnTo>
                    <a:lnTo>
                      <a:pt x="246" y="1560"/>
                    </a:lnTo>
                    <a:lnTo>
                      <a:pt x="233" y="1565"/>
                    </a:lnTo>
                    <a:lnTo>
                      <a:pt x="218" y="1565"/>
                    </a:lnTo>
                    <a:lnTo>
                      <a:pt x="203" y="1565"/>
                    </a:lnTo>
                    <a:lnTo>
                      <a:pt x="188" y="1565"/>
                    </a:lnTo>
                    <a:lnTo>
                      <a:pt x="172" y="1565"/>
                    </a:lnTo>
                    <a:lnTo>
                      <a:pt x="156" y="1565"/>
                    </a:lnTo>
                    <a:lnTo>
                      <a:pt x="142" y="1565"/>
                    </a:lnTo>
                    <a:lnTo>
                      <a:pt x="128" y="1565"/>
                    </a:lnTo>
                    <a:lnTo>
                      <a:pt x="114" y="1565"/>
                    </a:lnTo>
                    <a:lnTo>
                      <a:pt x="98" y="1565"/>
                    </a:lnTo>
                    <a:lnTo>
                      <a:pt x="84" y="1565"/>
                    </a:lnTo>
                    <a:lnTo>
                      <a:pt x="70" y="1565"/>
                    </a:lnTo>
                    <a:lnTo>
                      <a:pt x="55" y="1565"/>
                    </a:lnTo>
                    <a:lnTo>
                      <a:pt x="40" y="1565"/>
                    </a:lnTo>
                    <a:lnTo>
                      <a:pt x="27" y="1565"/>
                    </a:lnTo>
                    <a:lnTo>
                      <a:pt x="13" y="1565"/>
                    </a:lnTo>
                    <a:lnTo>
                      <a:pt x="0" y="1565"/>
                    </a:lnTo>
                    <a:lnTo>
                      <a:pt x="5" y="1565"/>
                    </a:lnTo>
                    <a:lnTo>
                      <a:pt x="14" y="1550"/>
                    </a:lnTo>
                    <a:lnTo>
                      <a:pt x="23" y="1526"/>
                    </a:lnTo>
                    <a:lnTo>
                      <a:pt x="34" y="1505"/>
                    </a:lnTo>
                    <a:lnTo>
                      <a:pt x="44" y="1478"/>
                    </a:lnTo>
                    <a:lnTo>
                      <a:pt x="54" y="1452"/>
                    </a:lnTo>
                    <a:lnTo>
                      <a:pt x="64" y="1425"/>
                    </a:lnTo>
                    <a:lnTo>
                      <a:pt x="77" y="1399"/>
                    </a:lnTo>
                    <a:lnTo>
                      <a:pt x="85" y="1374"/>
                    </a:lnTo>
                    <a:lnTo>
                      <a:pt x="95" y="1351"/>
                    </a:lnTo>
                    <a:lnTo>
                      <a:pt x="104" y="1330"/>
                    </a:lnTo>
                    <a:lnTo>
                      <a:pt x="112" y="1311"/>
                    </a:lnTo>
                    <a:lnTo>
                      <a:pt x="118" y="1295"/>
                    </a:lnTo>
                    <a:lnTo>
                      <a:pt x="124" y="1283"/>
                    </a:lnTo>
                    <a:lnTo>
                      <a:pt x="125" y="1276"/>
                    </a:lnTo>
                    <a:lnTo>
                      <a:pt x="128" y="1274"/>
                    </a:lnTo>
                    <a:lnTo>
                      <a:pt x="169" y="1395"/>
                    </a:lnTo>
                    <a:lnTo>
                      <a:pt x="267" y="1143"/>
                    </a:lnTo>
                    <a:lnTo>
                      <a:pt x="430" y="1071"/>
                    </a:lnTo>
                    <a:lnTo>
                      <a:pt x="416" y="692"/>
                    </a:lnTo>
                    <a:lnTo>
                      <a:pt x="480" y="538"/>
                    </a:lnTo>
                    <a:lnTo>
                      <a:pt x="529" y="0"/>
                    </a:lnTo>
                    <a:lnTo>
                      <a:pt x="611" y="11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2806" y="3342"/>
                <a:ext cx="92" cy="94"/>
              </a:xfrm>
              <a:custGeom>
                <a:avLst/>
                <a:gdLst>
                  <a:gd name="T0" fmla="*/ 1 w 184"/>
                  <a:gd name="T1" fmla="*/ 0 h 189"/>
                  <a:gd name="T2" fmla="*/ 0 w 184"/>
                  <a:gd name="T3" fmla="*/ 0 h 189"/>
                  <a:gd name="T4" fmla="*/ 1 w 184"/>
                  <a:gd name="T5" fmla="*/ 0 h 189"/>
                  <a:gd name="T6" fmla="*/ 1 w 184"/>
                  <a:gd name="T7" fmla="*/ 0 h 189"/>
                  <a:gd name="T8" fmla="*/ 1 w 184"/>
                  <a:gd name="T9" fmla="*/ 0 h 189"/>
                  <a:gd name="T10" fmla="*/ 1 w 184"/>
                  <a:gd name="T11" fmla="*/ 0 h 189"/>
                  <a:gd name="T12" fmla="*/ 1 w 184"/>
                  <a:gd name="T13" fmla="*/ 0 h 189"/>
                  <a:gd name="T14" fmla="*/ 1 w 184"/>
                  <a:gd name="T15" fmla="*/ 0 h 189"/>
                  <a:gd name="T16" fmla="*/ 1 w 184"/>
                  <a:gd name="T17" fmla="*/ 0 h 189"/>
                  <a:gd name="T18" fmla="*/ 1 w 184"/>
                  <a:gd name="T19" fmla="*/ 0 h 189"/>
                  <a:gd name="T20" fmla="*/ 1 w 184"/>
                  <a:gd name="T21" fmla="*/ 0 h 189"/>
                  <a:gd name="T22" fmla="*/ 1 w 184"/>
                  <a:gd name="T23" fmla="*/ 0 h 189"/>
                  <a:gd name="T24" fmla="*/ 1 w 184"/>
                  <a:gd name="T25" fmla="*/ 0 h 189"/>
                  <a:gd name="T26" fmla="*/ 1 w 184"/>
                  <a:gd name="T27" fmla="*/ 0 h 189"/>
                  <a:gd name="T28" fmla="*/ 1 w 184"/>
                  <a:gd name="T29" fmla="*/ 0 h 189"/>
                  <a:gd name="T30" fmla="*/ 1 w 184"/>
                  <a:gd name="T31" fmla="*/ 0 h 189"/>
                  <a:gd name="T32" fmla="*/ 1 w 184"/>
                  <a:gd name="T33" fmla="*/ 0 h 18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4"/>
                  <a:gd name="T52" fmla="*/ 0 h 189"/>
                  <a:gd name="T53" fmla="*/ 184 w 184"/>
                  <a:gd name="T54" fmla="*/ 189 h 18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4" h="189">
                    <a:moveTo>
                      <a:pt x="63" y="5"/>
                    </a:moveTo>
                    <a:lnTo>
                      <a:pt x="0" y="48"/>
                    </a:lnTo>
                    <a:lnTo>
                      <a:pt x="16" y="133"/>
                    </a:lnTo>
                    <a:lnTo>
                      <a:pt x="37" y="133"/>
                    </a:lnTo>
                    <a:lnTo>
                      <a:pt x="37" y="89"/>
                    </a:lnTo>
                    <a:lnTo>
                      <a:pt x="56" y="93"/>
                    </a:lnTo>
                    <a:lnTo>
                      <a:pt x="70" y="189"/>
                    </a:lnTo>
                    <a:lnTo>
                      <a:pt x="96" y="183"/>
                    </a:lnTo>
                    <a:lnTo>
                      <a:pt x="96" y="150"/>
                    </a:lnTo>
                    <a:lnTo>
                      <a:pt x="108" y="145"/>
                    </a:lnTo>
                    <a:lnTo>
                      <a:pt x="116" y="176"/>
                    </a:lnTo>
                    <a:lnTo>
                      <a:pt x="143" y="162"/>
                    </a:lnTo>
                    <a:lnTo>
                      <a:pt x="148" y="130"/>
                    </a:lnTo>
                    <a:lnTo>
                      <a:pt x="184" y="108"/>
                    </a:lnTo>
                    <a:lnTo>
                      <a:pt x="180" y="0"/>
                    </a:lnTo>
                    <a:lnTo>
                      <a:pt x="63" y="5"/>
                    </a:lnTo>
                    <a:close/>
                  </a:path>
                </a:pathLst>
              </a:custGeom>
              <a:solidFill>
                <a:srgbClr val="FFCC80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>
                <a:off x="2742" y="2997"/>
                <a:ext cx="183" cy="360"/>
              </a:xfrm>
              <a:custGeom>
                <a:avLst/>
                <a:gdLst>
                  <a:gd name="T0" fmla="*/ 0 w 369"/>
                  <a:gd name="T1" fmla="*/ 0 h 719"/>
                  <a:gd name="T2" fmla="*/ 0 w 369"/>
                  <a:gd name="T3" fmla="*/ 1 h 719"/>
                  <a:gd name="T4" fmla="*/ 0 w 369"/>
                  <a:gd name="T5" fmla="*/ 1 h 719"/>
                  <a:gd name="T6" fmla="*/ 0 w 369"/>
                  <a:gd name="T7" fmla="*/ 1 h 719"/>
                  <a:gd name="T8" fmla="*/ 0 w 369"/>
                  <a:gd name="T9" fmla="*/ 1 h 719"/>
                  <a:gd name="T10" fmla="*/ 0 w 369"/>
                  <a:gd name="T11" fmla="*/ 1 h 719"/>
                  <a:gd name="T12" fmla="*/ 0 w 369"/>
                  <a:gd name="T13" fmla="*/ 0 h 719"/>
                  <a:gd name="T14" fmla="*/ 0 w 369"/>
                  <a:gd name="T15" fmla="*/ 0 h 7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9"/>
                  <a:gd name="T25" fmla="*/ 0 h 719"/>
                  <a:gd name="T26" fmla="*/ 369 w 369"/>
                  <a:gd name="T27" fmla="*/ 719 h 71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9" h="719">
                    <a:moveTo>
                      <a:pt x="58" y="0"/>
                    </a:moveTo>
                    <a:lnTo>
                      <a:pt x="0" y="282"/>
                    </a:lnTo>
                    <a:lnTo>
                      <a:pt x="234" y="378"/>
                    </a:lnTo>
                    <a:lnTo>
                      <a:pt x="229" y="719"/>
                    </a:lnTo>
                    <a:lnTo>
                      <a:pt x="286" y="719"/>
                    </a:lnTo>
                    <a:lnTo>
                      <a:pt x="369" y="332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B8B8D9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auto">
              <a:xfrm>
                <a:off x="2757" y="2974"/>
                <a:ext cx="186" cy="389"/>
              </a:xfrm>
              <a:custGeom>
                <a:avLst/>
                <a:gdLst>
                  <a:gd name="T0" fmla="*/ 1 w 372"/>
                  <a:gd name="T1" fmla="*/ 0 h 764"/>
                  <a:gd name="T2" fmla="*/ 1 w 372"/>
                  <a:gd name="T3" fmla="*/ 1 h 764"/>
                  <a:gd name="T4" fmla="*/ 1 w 372"/>
                  <a:gd name="T5" fmla="*/ 1 h 764"/>
                  <a:gd name="T6" fmla="*/ 1 w 372"/>
                  <a:gd name="T7" fmla="*/ 1 h 764"/>
                  <a:gd name="T8" fmla="*/ 1 w 372"/>
                  <a:gd name="T9" fmla="*/ 1 h 764"/>
                  <a:gd name="T10" fmla="*/ 1 w 372"/>
                  <a:gd name="T11" fmla="*/ 1 h 764"/>
                  <a:gd name="T12" fmla="*/ 1 w 372"/>
                  <a:gd name="T13" fmla="*/ 1 h 764"/>
                  <a:gd name="T14" fmla="*/ 1 w 372"/>
                  <a:gd name="T15" fmla="*/ 1 h 764"/>
                  <a:gd name="T16" fmla="*/ 1 w 372"/>
                  <a:gd name="T17" fmla="*/ 1 h 764"/>
                  <a:gd name="T18" fmla="*/ 0 w 372"/>
                  <a:gd name="T19" fmla="*/ 1 h 764"/>
                  <a:gd name="T20" fmla="*/ 1 w 372"/>
                  <a:gd name="T21" fmla="*/ 0 h 764"/>
                  <a:gd name="T22" fmla="*/ 1 w 372"/>
                  <a:gd name="T23" fmla="*/ 0 h 7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2"/>
                  <a:gd name="T37" fmla="*/ 0 h 764"/>
                  <a:gd name="T38" fmla="*/ 372 w 372"/>
                  <a:gd name="T39" fmla="*/ 764 h 7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2" h="764">
                    <a:moveTo>
                      <a:pt x="60" y="0"/>
                    </a:moveTo>
                    <a:lnTo>
                      <a:pt x="372" y="356"/>
                    </a:lnTo>
                    <a:lnTo>
                      <a:pt x="278" y="764"/>
                    </a:lnTo>
                    <a:lnTo>
                      <a:pt x="241" y="757"/>
                    </a:lnTo>
                    <a:lnTo>
                      <a:pt x="271" y="487"/>
                    </a:lnTo>
                    <a:lnTo>
                      <a:pt x="289" y="495"/>
                    </a:lnTo>
                    <a:lnTo>
                      <a:pt x="302" y="384"/>
                    </a:lnTo>
                    <a:lnTo>
                      <a:pt x="171" y="302"/>
                    </a:lnTo>
                    <a:lnTo>
                      <a:pt x="209" y="255"/>
                    </a:lnTo>
                    <a:lnTo>
                      <a:pt x="0" y="10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2742" y="3106"/>
                <a:ext cx="135" cy="252"/>
              </a:xfrm>
              <a:custGeom>
                <a:avLst/>
                <a:gdLst>
                  <a:gd name="T0" fmla="*/ 0 w 271"/>
                  <a:gd name="T1" fmla="*/ 0 h 504"/>
                  <a:gd name="T2" fmla="*/ 0 w 271"/>
                  <a:gd name="T3" fmla="*/ 1 h 504"/>
                  <a:gd name="T4" fmla="*/ 0 w 271"/>
                  <a:gd name="T5" fmla="*/ 1 h 504"/>
                  <a:gd name="T6" fmla="*/ 0 w 271"/>
                  <a:gd name="T7" fmla="*/ 1 h 504"/>
                  <a:gd name="T8" fmla="*/ 0 w 271"/>
                  <a:gd name="T9" fmla="*/ 1 h 504"/>
                  <a:gd name="T10" fmla="*/ 0 w 271"/>
                  <a:gd name="T11" fmla="*/ 1 h 504"/>
                  <a:gd name="T12" fmla="*/ 0 w 271"/>
                  <a:gd name="T13" fmla="*/ 0 h 504"/>
                  <a:gd name="T14" fmla="*/ 0 w 271"/>
                  <a:gd name="T15" fmla="*/ 0 h 50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1"/>
                  <a:gd name="T25" fmla="*/ 0 h 504"/>
                  <a:gd name="T26" fmla="*/ 271 w 271"/>
                  <a:gd name="T27" fmla="*/ 504 h 50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1" h="504">
                    <a:moveTo>
                      <a:pt x="0" y="0"/>
                    </a:moveTo>
                    <a:lnTo>
                      <a:pt x="271" y="131"/>
                    </a:lnTo>
                    <a:lnTo>
                      <a:pt x="241" y="504"/>
                    </a:lnTo>
                    <a:lnTo>
                      <a:pt x="204" y="494"/>
                    </a:lnTo>
                    <a:lnTo>
                      <a:pt x="191" y="212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989A8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2733" y="3142"/>
                <a:ext cx="126" cy="211"/>
              </a:xfrm>
              <a:custGeom>
                <a:avLst/>
                <a:gdLst>
                  <a:gd name="T0" fmla="*/ 0 w 251"/>
                  <a:gd name="T1" fmla="*/ 0 h 423"/>
                  <a:gd name="T2" fmla="*/ 1 w 251"/>
                  <a:gd name="T3" fmla="*/ 0 h 423"/>
                  <a:gd name="T4" fmla="*/ 1 w 251"/>
                  <a:gd name="T5" fmla="*/ 0 h 423"/>
                  <a:gd name="T6" fmla="*/ 1 w 251"/>
                  <a:gd name="T7" fmla="*/ 0 h 423"/>
                  <a:gd name="T8" fmla="*/ 1 w 251"/>
                  <a:gd name="T9" fmla="*/ 0 h 423"/>
                  <a:gd name="T10" fmla="*/ 1 w 251"/>
                  <a:gd name="T11" fmla="*/ 0 h 423"/>
                  <a:gd name="T12" fmla="*/ 1 w 251"/>
                  <a:gd name="T13" fmla="*/ 0 h 423"/>
                  <a:gd name="T14" fmla="*/ 1 w 251"/>
                  <a:gd name="T15" fmla="*/ 0 h 423"/>
                  <a:gd name="T16" fmla="*/ 1 w 251"/>
                  <a:gd name="T17" fmla="*/ 0 h 423"/>
                  <a:gd name="T18" fmla="*/ 1 w 251"/>
                  <a:gd name="T19" fmla="*/ 0 h 423"/>
                  <a:gd name="T20" fmla="*/ 1 w 251"/>
                  <a:gd name="T21" fmla="*/ 0 h 423"/>
                  <a:gd name="T22" fmla="*/ 1 w 251"/>
                  <a:gd name="T23" fmla="*/ 0 h 423"/>
                  <a:gd name="T24" fmla="*/ 1 w 251"/>
                  <a:gd name="T25" fmla="*/ 0 h 423"/>
                  <a:gd name="T26" fmla="*/ 1 w 251"/>
                  <a:gd name="T27" fmla="*/ 0 h 423"/>
                  <a:gd name="T28" fmla="*/ 1 w 251"/>
                  <a:gd name="T29" fmla="*/ 0 h 423"/>
                  <a:gd name="T30" fmla="*/ 1 w 251"/>
                  <a:gd name="T31" fmla="*/ 0 h 423"/>
                  <a:gd name="T32" fmla="*/ 1 w 251"/>
                  <a:gd name="T33" fmla="*/ 0 h 423"/>
                  <a:gd name="T34" fmla="*/ 1 w 251"/>
                  <a:gd name="T35" fmla="*/ 0 h 423"/>
                  <a:gd name="T36" fmla="*/ 1 w 251"/>
                  <a:gd name="T37" fmla="*/ 0 h 423"/>
                  <a:gd name="T38" fmla="*/ 1 w 251"/>
                  <a:gd name="T39" fmla="*/ 0 h 423"/>
                  <a:gd name="T40" fmla="*/ 1 w 251"/>
                  <a:gd name="T41" fmla="*/ 0 h 423"/>
                  <a:gd name="T42" fmla="*/ 0 w 251"/>
                  <a:gd name="T43" fmla="*/ 0 h 423"/>
                  <a:gd name="T44" fmla="*/ 0 w 251"/>
                  <a:gd name="T45" fmla="*/ 0 h 423"/>
                  <a:gd name="T46" fmla="*/ 0 w 251"/>
                  <a:gd name="T47" fmla="*/ 0 h 4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51"/>
                  <a:gd name="T73" fmla="*/ 0 h 423"/>
                  <a:gd name="T74" fmla="*/ 251 w 251"/>
                  <a:gd name="T75" fmla="*/ 423 h 42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51" h="423">
                    <a:moveTo>
                      <a:pt x="0" y="53"/>
                    </a:moveTo>
                    <a:lnTo>
                      <a:pt x="3" y="53"/>
                    </a:lnTo>
                    <a:lnTo>
                      <a:pt x="10" y="55"/>
                    </a:lnTo>
                    <a:lnTo>
                      <a:pt x="23" y="56"/>
                    </a:lnTo>
                    <a:lnTo>
                      <a:pt x="41" y="62"/>
                    </a:lnTo>
                    <a:lnTo>
                      <a:pt x="60" y="67"/>
                    </a:lnTo>
                    <a:lnTo>
                      <a:pt x="83" y="77"/>
                    </a:lnTo>
                    <a:lnTo>
                      <a:pt x="104" y="90"/>
                    </a:lnTo>
                    <a:lnTo>
                      <a:pt x="127" y="107"/>
                    </a:lnTo>
                    <a:lnTo>
                      <a:pt x="145" y="127"/>
                    </a:lnTo>
                    <a:lnTo>
                      <a:pt x="167" y="151"/>
                    </a:lnTo>
                    <a:lnTo>
                      <a:pt x="182" y="181"/>
                    </a:lnTo>
                    <a:lnTo>
                      <a:pt x="195" y="217"/>
                    </a:lnTo>
                    <a:lnTo>
                      <a:pt x="202" y="257"/>
                    </a:lnTo>
                    <a:lnTo>
                      <a:pt x="206" y="304"/>
                    </a:lnTo>
                    <a:lnTo>
                      <a:pt x="202" y="358"/>
                    </a:lnTo>
                    <a:lnTo>
                      <a:pt x="192" y="420"/>
                    </a:lnTo>
                    <a:lnTo>
                      <a:pt x="226" y="423"/>
                    </a:lnTo>
                    <a:lnTo>
                      <a:pt x="251" y="289"/>
                    </a:lnTo>
                    <a:lnTo>
                      <a:pt x="229" y="225"/>
                    </a:lnTo>
                    <a:lnTo>
                      <a:pt x="251" y="103"/>
                    </a:lnTo>
                    <a:lnTo>
                      <a:pt x="0" y="0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5C5C73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2672" y="2956"/>
                <a:ext cx="113" cy="285"/>
              </a:xfrm>
              <a:custGeom>
                <a:avLst/>
                <a:gdLst>
                  <a:gd name="T0" fmla="*/ 0 w 227"/>
                  <a:gd name="T1" fmla="*/ 0 h 564"/>
                  <a:gd name="T2" fmla="*/ 0 w 227"/>
                  <a:gd name="T3" fmla="*/ 1 h 564"/>
                  <a:gd name="T4" fmla="*/ 0 w 227"/>
                  <a:gd name="T5" fmla="*/ 1 h 564"/>
                  <a:gd name="T6" fmla="*/ 0 w 227"/>
                  <a:gd name="T7" fmla="*/ 1 h 564"/>
                  <a:gd name="T8" fmla="*/ 0 w 227"/>
                  <a:gd name="T9" fmla="*/ 1 h 564"/>
                  <a:gd name="T10" fmla="*/ 0 w 227"/>
                  <a:gd name="T11" fmla="*/ 1 h 564"/>
                  <a:gd name="T12" fmla="*/ 0 w 227"/>
                  <a:gd name="T13" fmla="*/ 1 h 564"/>
                  <a:gd name="T14" fmla="*/ 0 w 227"/>
                  <a:gd name="T15" fmla="*/ 0 h 564"/>
                  <a:gd name="T16" fmla="*/ 0 w 227"/>
                  <a:gd name="T17" fmla="*/ 0 h 5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7"/>
                  <a:gd name="T28" fmla="*/ 0 h 564"/>
                  <a:gd name="T29" fmla="*/ 227 w 227"/>
                  <a:gd name="T30" fmla="*/ 564 h 56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7" h="564">
                    <a:moveTo>
                      <a:pt x="87" y="0"/>
                    </a:moveTo>
                    <a:lnTo>
                      <a:pt x="227" y="37"/>
                    </a:lnTo>
                    <a:lnTo>
                      <a:pt x="184" y="276"/>
                    </a:lnTo>
                    <a:lnTo>
                      <a:pt x="149" y="443"/>
                    </a:lnTo>
                    <a:lnTo>
                      <a:pt x="134" y="564"/>
                    </a:lnTo>
                    <a:lnTo>
                      <a:pt x="0" y="562"/>
                    </a:lnTo>
                    <a:lnTo>
                      <a:pt x="38" y="16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6" name="Freeform 20"/>
              <p:cNvSpPr>
                <a:spLocks/>
              </p:cNvSpPr>
              <p:nvPr/>
            </p:nvSpPr>
            <p:spPr bwMode="auto">
              <a:xfrm>
                <a:off x="2569" y="2955"/>
                <a:ext cx="159" cy="285"/>
              </a:xfrm>
              <a:custGeom>
                <a:avLst/>
                <a:gdLst>
                  <a:gd name="T0" fmla="*/ 1 w 318"/>
                  <a:gd name="T1" fmla="*/ 0 h 567"/>
                  <a:gd name="T2" fmla="*/ 1 w 318"/>
                  <a:gd name="T3" fmla="*/ 0 h 567"/>
                  <a:gd name="T4" fmla="*/ 1 w 318"/>
                  <a:gd name="T5" fmla="*/ 0 h 567"/>
                  <a:gd name="T6" fmla="*/ 1 w 318"/>
                  <a:gd name="T7" fmla="*/ 0 h 567"/>
                  <a:gd name="T8" fmla="*/ 1 w 318"/>
                  <a:gd name="T9" fmla="*/ 0 h 567"/>
                  <a:gd name="T10" fmla="*/ 1 w 318"/>
                  <a:gd name="T11" fmla="*/ 0 h 567"/>
                  <a:gd name="T12" fmla="*/ 1 w 318"/>
                  <a:gd name="T13" fmla="*/ 0 h 567"/>
                  <a:gd name="T14" fmla="*/ 0 w 318"/>
                  <a:gd name="T15" fmla="*/ 0 h 567"/>
                  <a:gd name="T16" fmla="*/ 1 w 318"/>
                  <a:gd name="T17" fmla="*/ 0 h 567"/>
                  <a:gd name="T18" fmla="*/ 1 w 318"/>
                  <a:gd name="T19" fmla="*/ 0 h 5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18"/>
                  <a:gd name="T31" fmla="*/ 0 h 567"/>
                  <a:gd name="T32" fmla="*/ 318 w 318"/>
                  <a:gd name="T33" fmla="*/ 567 h 5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18" h="567">
                    <a:moveTo>
                      <a:pt x="37" y="0"/>
                    </a:moveTo>
                    <a:lnTo>
                      <a:pt x="293" y="9"/>
                    </a:lnTo>
                    <a:lnTo>
                      <a:pt x="288" y="214"/>
                    </a:lnTo>
                    <a:lnTo>
                      <a:pt x="255" y="232"/>
                    </a:lnTo>
                    <a:lnTo>
                      <a:pt x="318" y="374"/>
                    </a:lnTo>
                    <a:lnTo>
                      <a:pt x="273" y="567"/>
                    </a:lnTo>
                    <a:lnTo>
                      <a:pt x="187" y="567"/>
                    </a:lnTo>
                    <a:lnTo>
                      <a:pt x="0" y="14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B8B8D9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7" name="Freeform 21"/>
              <p:cNvSpPr>
                <a:spLocks/>
              </p:cNvSpPr>
              <p:nvPr/>
            </p:nvSpPr>
            <p:spPr bwMode="auto">
              <a:xfrm>
                <a:off x="2504" y="2959"/>
                <a:ext cx="174" cy="281"/>
              </a:xfrm>
              <a:custGeom>
                <a:avLst/>
                <a:gdLst>
                  <a:gd name="T0" fmla="*/ 0 w 349"/>
                  <a:gd name="T1" fmla="*/ 0 h 562"/>
                  <a:gd name="T2" fmla="*/ 0 w 349"/>
                  <a:gd name="T3" fmla="*/ 0 h 562"/>
                  <a:gd name="T4" fmla="*/ 0 w 349"/>
                  <a:gd name="T5" fmla="*/ 1 h 562"/>
                  <a:gd name="T6" fmla="*/ 0 w 349"/>
                  <a:gd name="T7" fmla="*/ 1 h 562"/>
                  <a:gd name="T8" fmla="*/ 0 w 349"/>
                  <a:gd name="T9" fmla="*/ 1 h 562"/>
                  <a:gd name="T10" fmla="*/ 0 w 349"/>
                  <a:gd name="T11" fmla="*/ 1 h 562"/>
                  <a:gd name="T12" fmla="*/ 0 w 349"/>
                  <a:gd name="T13" fmla="*/ 1 h 562"/>
                  <a:gd name="T14" fmla="*/ 0 w 349"/>
                  <a:gd name="T15" fmla="*/ 0 h 562"/>
                  <a:gd name="T16" fmla="*/ 0 w 349"/>
                  <a:gd name="T17" fmla="*/ 0 h 5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49"/>
                  <a:gd name="T28" fmla="*/ 0 h 562"/>
                  <a:gd name="T29" fmla="*/ 349 w 349"/>
                  <a:gd name="T30" fmla="*/ 562 h 56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49" h="562">
                    <a:moveTo>
                      <a:pt x="30" y="0"/>
                    </a:moveTo>
                    <a:lnTo>
                      <a:pt x="164" y="0"/>
                    </a:lnTo>
                    <a:lnTo>
                      <a:pt x="244" y="283"/>
                    </a:lnTo>
                    <a:lnTo>
                      <a:pt x="337" y="397"/>
                    </a:lnTo>
                    <a:lnTo>
                      <a:pt x="349" y="562"/>
                    </a:lnTo>
                    <a:lnTo>
                      <a:pt x="175" y="558"/>
                    </a:lnTo>
                    <a:lnTo>
                      <a:pt x="0" y="9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8989A8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8" name="Freeform 22"/>
              <p:cNvSpPr>
                <a:spLocks/>
              </p:cNvSpPr>
              <p:nvPr/>
            </p:nvSpPr>
            <p:spPr bwMode="auto">
              <a:xfrm>
                <a:off x="2463" y="2959"/>
                <a:ext cx="162" cy="279"/>
              </a:xfrm>
              <a:custGeom>
                <a:avLst/>
                <a:gdLst>
                  <a:gd name="T0" fmla="*/ 0 w 325"/>
                  <a:gd name="T1" fmla="*/ 1 h 558"/>
                  <a:gd name="T2" fmla="*/ 0 w 325"/>
                  <a:gd name="T3" fmla="*/ 0 h 558"/>
                  <a:gd name="T4" fmla="*/ 0 w 325"/>
                  <a:gd name="T5" fmla="*/ 1 h 558"/>
                  <a:gd name="T6" fmla="*/ 0 w 325"/>
                  <a:gd name="T7" fmla="*/ 1 h 558"/>
                  <a:gd name="T8" fmla="*/ 0 w 325"/>
                  <a:gd name="T9" fmla="*/ 1 h 558"/>
                  <a:gd name="T10" fmla="*/ 0 w 325"/>
                  <a:gd name="T11" fmla="*/ 1 h 558"/>
                  <a:gd name="T12" fmla="*/ 0 w 325"/>
                  <a:gd name="T13" fmla="*/ 1 h 558"/>
                  <a:gd name="T14" fmla="*/ 0 w 325"/>
                  <a:gd name="T15" fmla="*/ 1 h 5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5"/>
                  <a:gd name="T25" fmla="*/ 0 h 558"/>
                  <a:gd name="T26" fmla="*/ 325 w 325"/>
                  <a:gd name="T27" fmla="*/ 558 h 5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5" h="558">
                    <a:moveTo>
                      <a:pt x="0" y="14"/>
                    </a:moveTo>
                    <a:lnTo>
                      <a:pt x="114" y="0"/>
                    </a:lnTo>
                    <a:lnTo>
                      <a:pt x="178" y="247"/>
                    </a:lnTo>
                    <a:lnTo>
                      <a:pt x="238" y="253"/>
                    </a:lnTo>
                    <a:lnTo>
                      <a:pt x="325" y="558"/>
                    </a:lnTo>
                    <a:lnTo>
                      <a:pt x="21" y="558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C5C73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9" name="Freeform 23"/>
              <p:cNvSpPr>
                <a:spLocks/>
              </p:cNvSpPr>
              <p:nvPr/>
            </p:nvSpPr>
            <p:spPr bwMode="auto">
              <a:xfrm>
                <a:off x="2274" y="3152"/>
                <a:ext cx="327" cy="258"/>
              </a:xfrm>
              <a:custGeom>
                <a:avLst/>
                <a:gdLst>
                  <a:gd name="T0" fmla="*/ 0 w 655"/>
                  <a:gd name="T1" fmla="*/ 1 h 515"/>
                  <a:gd name="T2" fmla="*/ 0 w 655"/>
                  <a:gd name="T3" fmla="*/ 0 h 515"/>
                  <a:gd name="T4" fmla="*/ 0 w 655"/>
                  <a:gd name="T5" fmla="*/ 1 h 515"/>
                  <a:gd name="T6" fmla="*/ 0 w 655"/>
                  <a:gd name="T7" fmla="*/ 1 h 515"/>
                  <a:gd name="T8" fmla="*/ 0 w 655"/>
                  <a:gd name="T9" fmla="*/ 1 h 515"/>
                  <a:gd name="T10" fmla="*/ 0 w 655"/>
                  <a:gd name="T11" fmla="*/ 1 h 515"/>
                  <a:gd name="T12" fmla="*/ 0 w 655"/>
                  <a:gd name="T13" fmla="*/ 1 h 515"/>
                  <a:gd name="T14" fmla="*/ 0 w 655"/>
                  <a:gd name="T15" fmla="*/ 1 h 515"/>
                  <a:gd name="T16" fmla="*/ 0 w 655"/>
                  <a:gd name="T17" fmla="*/ 1 h 5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55"/>
                  <a:gd name="T28" fmla="*/ 0 h 515"/>
                  <a:gd name="T29" fmla="*/ 655 w 655"/>
                  <a:gd name="T30" fmla="*/ 515 h 51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55" h="515">
                    <a:moveTo>
                      <a:pt x="0" y="102"/>
                    </a:moveTo>
                    <a:lnTo>
                      <a:pt x="561" y="0"/>
                    </a:lnTo>
                    <a:lnTo>
                      <a:pt x="588" y="31"/>
                    </a:lnTo>
                    <a:lnTo>
                      <a:pt x="625" y="10"/>
                    </a:lnTo>
                    <a:lnTo>
                      <a:pt x="655" y="416"/>
                    </a:lnTo>
                    <a:lnTo>
                      <a:pt x="83" y="515"/>
                    </a:lnTo>
                    <a:lnTo>
                      <a:pt x="0" y="484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9CB367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0" name="Freeform 24"/>
              <p:cNvSpPr>
                <a:spLocks/>
              </p:cNvSpPr>
              <p:nvPr/>
            </p:nvSpPr>
            <p:spPr bwMode="auto">
              <a:xfrm>
                <a:off x="2272" y="3327"/>
                <a:ext cx="321" cy="83"/>
              </a:xfrm>
              <a:custGeom>
                <a:avLst/>
                <a:gdLst>
                  <a:gd name="T0" fmla="*/ 0 w 641"/>
                  <a:gd name="T1" fmla="*/ 1 h 166"/>
                  <a:gd name="T2" fmla="*/ 1 w 641"/>
                  <a:gd name="T3" fmla="*/ 1 h 166"/>
                  <a:gd name="T4" fmla="*/ 1 w 641"/>
                  <a:gd name="T5" fmla="*/ 0 h 166"/>
                  <a:gd name="T6" fmla="*/ 1 w 641"/>
                  <a:gd name="T7" fmla="*/ 1 h 166"/>
                  <a:gd name="T8" fmla="*/ 1 w 641"/>
                  <a:gd name="T9" fmla="*/ 1 h 166"/>
                  <a:gd name="T10" fmla="*/ 1 w 641"/>
                  <a:gd name="T11" fmla="*/ 1 h 166"/>
                  <a:gd name="T12" fmla="*/ 1 w 641"/>
                  <a:gd name="T13" fmla="*/ 1 h 166"/>
                  <a:gd name="T14" fmla="*/ 0 w 641"/>
                  <a:gd name="T15" fmla="*/ 1 h 166"/>
                  <a:gd name="T16" fmla="*/ 0 w 641"/>
                  <a:gd name="T17" fmla="*/ 1 h 16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41"/>
                  <a:gd name="T28" fmla="*/ 0 h 166"/>
                  <a:gd name="T29" fmla="*/ 641 w 641"/>
                  <a:gd name="T30" fmla="*/ 166 h 16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41" h="166">
                    <a:moveTo>
                      <a:pt x="0" y="135"/>
                    </a:moveTo>
                    <a:lnTo>
                      <a:pt x="417" y="59"/>
                    </a:lnTo>
                    <a:lnTo>
                      <a:pt x="432" y="0"/>
                    </a:lnTo>
                    <a:lnTo>
                      <a:pt x="493" y="32"/>
                    </a:lnTo>
                    <a:lnTo>
                      <a:pt x="557" y="21"/>
                    </a:lnTo>
                    <a:lnTo>
                      <a:pt x="641" y="74"/>
                    </a:lnTo>
                    <a:lnTo>
                      <a:pt x="86" y="166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757833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1" name="Freeform 25"/>
              <p:cNvSpPr>
                <a:spLocks/>
              </p:cNvSpPr>
              <p:nvPr/>
            </p:nvSpPr>
            <p:spPr bwMode="auto">
              <a:xfrm>
                <a:off x="2427" y="3318"/>
                <a:ext cx="107" cy="78"/>
              </a:xfrm>
              <a:custGeom>
                <a:avLst/>
                <a:gdLst>
                  <a:gd name="T0" fmla="*/ 1 w 213"/>
                  <a:gd name="T1" fmla="*/ 0 h 154"/>
                  <a:gd name="T2" fmla="*/ 1 w 213"/>
                  <a:gd name="T3" fmla="*/ 0 h 154"/>
                  <a:gd name="T4" fmla="*/ 1 w 213"/>
                  <a:gd name="T5" fmla="*/ 0 h 154"/>
                  <a:gd name="T6" fmla="*/ 1 w 213"/>
                  <a:gd name="T7" fmla="*/ 0 h 154"/>
                  <a:gd name="T8" fmla="*/ 1 w 213"/>
                  <a:gd name="T9" fmla="*/ 0 h 154"/>
                  <a:gd name="T10" fmla="*/ 1 w 213"/>
                  <a:gd name="T11" fmla="*/ 0 h 154"/>
                  <a:gd name="T12" fmla="*/ 1 w 213"/>
                  <a:gd name="T13" fmla="*/ 0 h 154"/>
                  <a:gd name="T14" fmla="*/ 1 w 213"/>
                  <a:gd name="T15" fmla="*/ 0 h 154"/>
                  <a:gd name="T16" fmla="*/ 1 w 213"/>
                  <a:gd name="T17" fmla="*/ 0 h 154"/>
                  <a:gd name="T18" fmla="*/ 1 w 213"/>
                  <a:gd name="T19" fmla="*/ 0 h 154"/>
                  <a:gd name="T20" fmla="*/ 1 w 213"/>
                  <a:gd name="T21" fmla="*/ 0 h 154"/>
                  <a:gd name="T22" fmla="*/ 1 w 213"/>
                  <a:gd name="T23" fmla="*/ 0 h 154"/>
                  <a:gd name="T24" fmla="*/ 1 w 213"/>
                  <a:gd name="T25" fmla="*/ 0 h 154"/>
                  <a:gd name="T26" fmla="*/ 1 w 213"/>
                  <a:gd name="T27" fmla="*/ 0 h 154"/>
                  <a:gd name="T28" fmla="*/ 0 w 213"/>
                  <a:gd name="T29" fmla="*/ 0 h 154"/>
                  <a:gd name="T30" fmla="*/ 1 w 213"/>
                  <a:gd name="T31" fmla="*/ 0 h 154"/>
                  <a:gd name="T32" fmla="*/ 1 w 213"/>
                  <a:gd name="T33" fmla="*/ 0 h 15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3"/>
                  <a:gd name="T52" fmla="*/ 0 h 154"/>
                  <a:gd name="T53" fmla="*/ 213 w 213"/>
                  <a:gd name="T54" fmla="*/ 154 h 15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3" h="154">
                    <a:moveTo>
                      <a:pt x="71" y="21"/>
                    </a:moveTo>
                    <a:lnTo>
                      <a:pt x="138" y="0"/>
                    </a:lnTo>
                    <a:lnTo>
                      <a:pt x="185" y="43"/>
                    </a:lnTo>
                    <a:lnTo>
                      <a:pt x="175" y="60"/>
                    </a:lnTo>
                    <a:lnTo>
                      <a:pt x="143" y="40"/>
                    </a:lnTo>
                    <a:lnTo>
                      <a:pt x="126" y="49"/>
                    </a:lnTo>
                    <a:lnTo>
                      <a:pt x="213" y="113"/>
                    </a:lnTo>
                    <a:lnTo>
                      <a:pt x="196" y="138"/>
                    </a:lnTo>
                    <a:lnTo>
                      <a:pt x="161" y="104"/>
                    </a:lnTo>
                    <a:lnTo>
                      <a:pt x="143" y="113"/>
                    </a:lnTo>
                    <a:lnTo>
                      <a:pt x="178" y="147"/>
                    </a:lnTo>
                    <a:lnTo>
                      <a:pt x="146" y="154"/>
                    </a:lnTo>
                    <a:lnTo>
                      <a:pt x="121" y="133"/>
                    </a:lnTo>
                    <a:lnTo>
                      <a:pt x="82" y="145"/>
                    </a:lnTo>
                    <a:lnTo>
                      <a:pt x="0" y="93"/>
                    </a:lnTo>
                    <a:lnTo>
                      <a:pt x="71" y="21"/>
                    </a:lnTo>
                    <a:close/>
                  </a:path>
                </a:pathLst>
              </a:custGeom>
              <a:solidFill>
                <a:srgbClr val="FFCC80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2" name="Freeform 26"/>
              <p:cNvSpPr>
                <a:spLocks/>
              </p:cNvSpPr>
              <p:nvPr/>
            </p:nvSpPr>
            <p:spPr bwMode="auto">
              <a:xfrm>
                <a:off x="2379" y="3095"/>
                <a:ext cx="136" cy="233"/>
              </a:xfrm>
              <a:custGeom>
                <a:avLst/>
                <a:gdLst>
                  <a:gd name="T0" fmla="*/ 1 w 272"/>
                  <a:gd name="T1" fmla="*/ 0 h 465"/>
                  <a:gd name="T2" fmla="*/ 1 w 272"/>
                  <a:gd name="T3" fmla="*/ 1 h 465"/>
                  <a:gd name="T4" fmla="*/ 1 w 272"/>
                  <a:gd name="T5" fmla="*/ 1 h 465"/>
                  <a:gd name="T6" fmla="*/ 1 w 272"/>
                  <a:gd name="T7" fmla="*/ 1 h 465"/>
                  <a:gd name="T8" fmla="*/ 1 w 272"/>
                  <a:gd name="T9" fmla="*/ 1 h 465"/>
                  <a:gd name="T10" fmla="*/ 0 w 272"/>
                  <a:gd name="T11" fmla="*/ 1 h 465"/>
                  <a:gd name="T12" fmla="*/ 1 w 272"/>
                  <a:gd name="T13" fmla="*/ 0 h 465"/>
                  <a:gd name="T14" fmla="*/ 1 w 272"/>
                  <a:gd name="T15" fmla="*/ 0 h 46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2"/>
                  <a:gd name="T25" fmla="*/ 0 h 465"/>
                  <a:gd name="T26" fmla="*/ 272 w 272"/>
                  <a:gd name="T27" fmla="*/ 465 h 46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2" h="465">
                    <a:moveTo>
                      <a:pt x="272" y="0"/>
                    </a:moveTo>
                    <a:lnTo>
                      <a:pt x="240" y="128"/>
                    </a:lnTo>
                    <a:lnTo>
                      <a:pt x="92" y="172"/>
                    </a:lnTo>
                    <a:lnTo>
                      <a:pt x="179" y="465"/>
                    </a:lnTo>
                    <a:lnTo>
                      <a:pt x="18" y="423"/>
                    </a:lnTo>
                    <a:lnTo>
                      <a:pt x="0" y="50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5C5C73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3" name="Freeform 27"/>
              <p:cNvSpPr>
                <a:spLocks/>
              </p:cNvSpPr>
              <p:nvPr/>
            </p:nvSpPr>
            <p:spPr bwMode="auto">
              <a:xfrm>
                <a:off x="2325" y="3009"/>
                <a:ext cx="190" cy="341"/>
              </a:xfrm>
              <a:custGeom>
                <a:avLst/>
                <a:gdLst>
                  <a:gd name="T0" fmla="*/ 1 w 380"/>
                  <a:gd name="T1" fmla="*/ 1 h 682"/>
                  <a:gd name="T2" fmla="*/ 1 w 380"/>
                  <a:gd name="T3" fmla="*/ 1 h 682"/>
                  <a:gd name="T4" fmla="*/ 1 w 380"/>
                  <a:gd name="T5" fmla="*/ 1 h 682"/>
                  <a:gd name="T6" fmla="*/ 1 w 380"/>
                  <a:gd name="T7" fmla="*/ 1 h 682"/>
                  <a:gd name="T8" fmla="*/ 1 w 380"/>
                  <a:gd name="T9" fmla="*/ 1 h 682"/>
                  <a:gd name="T10" fmla="*/ 1 w 380"/>
                  <a:gd name="T11" fmla="*/ 1 h 682"/>
                  <a:gd name="T12" fmla="*/ 1 w 380"/>
                  <a:gd name="T13" fmla="*/ 1 h 682"/>
                  <a:gd name="T14" fmla="*/ 0 w 380"/>
                  <a:gd name="T15" fmla="*/ 1 h 682"/>
                  <a:gd name="T16" fmla="*/ 1 w 380"/>
                  <a:gd name="T17" fmla="*/ 0 h 682"/>
                  <a:gd name="T18" fmla="*/ 1 w 380"/>
                  <a:gd name="T19" fmla="*/ 1 h 682"/>
                  <a:gd name="T20" fmla="*/ 1 w 380"/>
                  <a:gd name="T21" fmla="*/ 1 h 6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80"/>
                  <a:gd name="T34" fmla="*/ 0 h 682"/>
                  <a:gd name="T35" fmla="*/ 380 w 380"/>
                  <a:gd name="T36" fmla="*/ 682 h 6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80" h="682">
                    <a:moveTo>
                      <a:pt x="371" y="32"/>
                    </a:moveTo>
                    <a:lnTo>
                      <a:pt x="380" y="174"/>
                    </a:lnTo>
                    <a:lnTo>
                      <a:pt x="136" y="265"/>
                    </a:lnTo>
                    <a:lnTo>
                      <a:pt x="186" y="516"/>
                    </a:lnTo>
                    <a:lnTo>
                      <a:pt x="287" y="649"/>
                    </a:lnTo>
                    <a:lnTo>
                      <a:pt x="267" y="682"/>
                    </a:lnTo>
                    <a:lnTo>
                      <a:pt x="37" y="570"/>
                    </a:lnTo>
                    <a:lnTo>
                      <a:pt x="0" y="288"/>
                    </a:lnTo>
                    <a:lnTo>
                      <a:pt x="169" y="0"/>
                    </a:lnTo>
                    <a:lnTo>
                      <a:pt x="371" y="32"/>
                    </a:lnTo>
                    <a:close/>
                  </a:path>
                </a:pathLst>
              </a:custGeom>
              <a:solidFill>
                <a:srgbClr val="8989A8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4" name="Freeform 28"/>
              <p:cNvSpPr>
                <a:spLocks/>
              </p:cNvSpPr>
              <p:nvPr/>
            </p:nvSpPr>
            <p:spPr bwMode="auto">
              <a:xfrm>
                <a:off x="2301" y="2985"/>
                <a:ext cx="210" cy="373"/>
              </a:xfrm>
              <a:custGeom>
                <a:avLst/>
                <a:gdLst>
                  <a:gd name="T0" fmla="*/ 1 w 418"/>
                  <a:gd name="T1" fmla="*/ 0 h 746"/>
                  <a:gd name="T2" fmla="*/ 1 w 418"/>
                  <a:gd name="T3" fmla="*/ 1 h 746"/>
                  <a:gd name="T4" fmla="*/ 1 w 418"/>
                  <a:gd name="T5" fmla="*/ 1 h 746"/>
                  <a:gd name="T6" fmla="*/ 1 w 418"/>
                  <a:gd name="T7" fmla="*/ 1 h 746"/>
                  <a:gd name="T8" fmla="*/ 1 w 418"/>
                  <a:gd name="T9" fmla="*/ 1 h 746"/>
                  <a:gd name="T10" fmla="*/ 1 w 418"/>
                  <a:gd name="T11" fmla="*/ 1 h 746"/>
                  <a:gd name="T12" fmla="*/ 1 w 418"/>
                  <a:gd name="T13" fmla="*/ 1 h 746"/>
                  <a:gd name="T14" fmla="*/ 1 w 418"/>
                  <a:gd name="T15" fmla="*/ 1 h 746"/>
                  <a:gd name="T16" fmla="*/ 1 w 418"/>
                  <a:gd name="T17" fmla="*/ 1 h 746"/>
                  <a:gd name="T18" fmla="*/ 1 w 418"/>
                  <a:gd name="T19" fmla="*/ 1 h 746"/>
                  <a:gd name="T20" fmla="*/ 0 w 418"/>
                  <a:gd name="T21" fmla="*/ 1 h 746"/>
                  <a:gd name="T22" fmla="*/ 1 w 418"/>
                  <a:gd name="T23" fmla="*/ 1 h 746"/>
                  <a:gd name="T24" fmla="*/ 1 w 418"/>
                  <a:gd name="T25" fmla="*/ 1 h 746"/>
                  <a:gd name="T26" fmla="*/ 1 w 418"/>
                  <a:gd name="T27" fmla="*/ 0 h 746"/>
                  <a:gd name="T28" fmla="*/ 1 w 418"/>
                  <a:gd name="T29" fmla="*/ 0 h 74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18"/>
                  <a:gd name="T46" fmla="*/ 0 h 746"/>
                  <a:gd name="T47" fmla="*/ 418 w 418"/>
                  <a:gd name="T48" fmla="*/ 746 h 74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18" h="746">
                    <a:moveTo>
                      <a:pt x="395" y="0"/>
                    </a:moveTo>
                    <a:lnTo>
                      <a:pt x="418" y="81"/>
                    </a:lnTo>
                    <a:lnTo>
                      <a:pt x="219" y="154"/>
                    </a:lnTo>
                    <a:lnTo>
                      <a:pt x="88" y="366"/>
                    </a:lnTo>
                    <a:lnTo>
                      <a:pt x="155" y="366"/>
                    </a:lnTo>
                    <a:lnTo>
                      <a:pt x="198" y="627"/>
                    </a:lnTo>
                    <a:lnTo>
                      <a:pt x="245" y="605"/>
                    </a:lnTo>
                    <a:lnTo>
                      <a:pt x="314" y="729"/>
                    </a:lnTo>
                    <a:lnTo>
                      <a:pt x="294" y="746"/>
                    </a:lnTo>
                    <a:lnTo>
                      <a:pt x="142" y="694"/>
                    </a:lnTo>
                    <a:lnTo>
                      <a:pt x="0" y="504"/>
                    </a:lnTo>
                    <a:lnTo>
                      <a:pt x="20" y="224"/>
                    </a:lnTo>
                    <a:lnTo>
                      <a:pt x="236" y="12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B8B8D9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5" name="Freeform 29"/>
              <p:cNvSpPr>
                <a:spLocks/>
              </p:cNvSpPr>
              <p:nvPr/>
            </p:nvSpPr>
            <p:spPr bwMode="auto">
              <a:xfrm>
                <a:off x="2595" y="2997"/>
                <a:ext cx="66" cy="251"/>
              </a:xfrm>
              <a:custGeom>
                <a:avLst/>
                <a:gdLst>
                  <a:gd name="T0" fmla="*/ 0 w 131"/>
                  <a:gd name="T1" fmla="*/ 1 h 503"/>
                  <a:gd name="T2" fmla="*/ 1 w 131"/>
                  <a:gd name="T3" fmla="*/ 1 h 503"/>
                  <a:gd name="T4" fmla="*/ 1 w 131"/>
                  <a:gd name="T5" fmla="*/ 1 h 503"/>
                  <a:gd name="T6" fmla="*/ 1 w 131"/>
                  <a:gd name="T7" fmla="*/ 1 h 503"/>
                  <a:gd name="T8" fmla="*/ 1 w 131"/>
                  <a:gd name="T9" fmla="*/ 1 h 503"/>
                  <a:gd name="T10" fmla="*/ 1 w 131"/>
                  <a:gd name="T11" fmla="*/ 1 h 503"/>
                  <a:gd name="T12" fmla="*/ 1 w 131"/>
                  <a:gd name="T13" fmla="*/ 1 h 503"/>
                  <a:gd name="T14" fmla="*/ 1 w 131"/>
                  <a:gd name="T15" fmla="*/ 0 h 503"/>
                  <a:gd name="T16" fmla="*/ 0 w 131"/>
                  <a:gd name="T17" fmla="*/ 1 h 503"/>
                  <a:gd name="T18" fmla="*/ 0 w 131"/>
                  <a:gd name="T19" fmla="*/ 1 h 50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1"/>
                  <a:gd name="T31" fmla="*/ 0 h 503"/>
                  <a:gd name="T32" fmla="*/ 131 w 131"/>
                  <a:gd name="T33" fmla="*/ 503 h 50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1" h="503">
                    <a:moveTo>
                      <a:pt x="0" y="79"/>
                    </a:moveTo>
                    <a:lnTo>
                      <a:pt x="31" y="119"/>
                    </a:lnTo>
                    <a:lnTo>
                      <a:pt x="14" y="449"/>
                    </a:lnTo>
                    <a:lnTo>
                      <a:pt x="91" y="503"/>
                    </a:lnTo>
                    <a:lnTo>
                      <a:pt x="131" y="436"/>
                    </a:lnTo>
                    <a:lnTo>
                      <a:pt x="69" y="116"/>
                    </a:lnTo>
                    <a:lnTo>
                      <a:pt x="101" y="66"/>
                    </a:lnTo>
                    <a:lnTo>
                      <a:pt x="34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6" name="Freeform 30"/>
              <p:cNvSpPr>
                <a:spLocks/>
              </p:cNvSpPr>
              <p:nvPr/>
            </p:nvSpPr>
            <p:spPr bwMode="auto">
              <a:xfrm>
                <a:off x="2540" y="2942"/>
                <a:ext cx="142" cy="123"/>
              </a:xfrm>
              <a:custGeom>
                <a:avLst/>
                <a:gdLst>
                  <a:gd name="T0" fmla="*/ 0 w 284"/>
                  <a:gd name="T1" fmla="*/ 0 h 247"/>
                  <a:gd name="T2" fmla="*/ 1 w 284"/>
                  <a:gd name="T3" fmla="*/ 0 h 247"/>
                  <a:gd name="T4" fmla="*/ 1 w 284"/>
                  <a:gd name="T5" fmla="*/ 0 h 247"/>
                  <a:gd name="T6" fmla="*/ 1 w 284"/>
                  <a:gd name="T7" fmla="*/ 0 h 247"/>
                  <a:gd name="T8" fmla="*/ 1 w 284"/>
                  <a:gd name="T9" fmla="*/ 0 h 247"/>
                  <a:gd name="T10" fmla="*/ 1 w 284"/>
                  <a:gd name="T11" fmla="*/ 0 h 247"/>
                  <a:gd name="T12" fmla="*/ 0 w 284"/>
                  <a:gd name="T13" fmla="*/ 0 h 247"/>
                  <a:gd name="T14" fmla="*/ 0 w 284"/>
                  <a:gd name="T15" fmla="*/ 0 h 2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4"/>
                  <a:gd name="T25" fmla="*/ 0 h 247"/>
                  <a:gd name="T26" fmla="*/ 284 w 284"/>
                  <a:gd name="T27" fmla="*/ 247 h 24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4" h="247">
                    <a:moveTo>
                      <a:pt x="0" y="29"/>
                    </a:moveTo>
                    <a:lnTo>
                      <a:pt x="41" y="221"/>
                    </a:lnTo>
                    <a:lnTo>
                      <a:pt x="153" y="151"/>
                    </a:lnTo>
                    <a:lnTo>
                      <a:pt x="249" y="247"/>
                    </a:lnTo>
                    <a:lnTo>
                      <a:pt x="284" y="49"/>
                    </a:lnTo>
                    <a:lnTo>
                      <a:pt x="256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7" name="Freeform 31"/>
              <p:cNvSpPr>
                <a:spLocks/>
              </p:cNvSpPr>
              <p:nvPr/>
            </p:nvSpPr>
            <p:spPr bwMode="auto">
              <a:xfrm>
                <a:off x="2521" y="2846"/>
                <a:ext cx="151" cy="165"/>
              </a:xfrm>
              <a:custGeom>
                <a:avLst/>
                <a:gdLst>
                  <a:gd name="T0" fmla="*/ 1 w 301"/>
                  <a:gd name="T1" fmla="*/ 1 h 330"/>
                  <a:gd name="T2" fmla="*/ 1 w 301"/>
                  <a:gd name="T3" fmla="*/ 1 h 330"/>
                  <a:gd name="T4" fmla="*/ 1 w 301"/>
                  <a:gd name="T5" fmla="*/ 1 h 330"/>
                  <a:gd name="T6" fmla="*/ 1 w 301"/>
                  <a:gd name="T7" fmla="*/ 1 h 330"/>
                  <a:gd name="T8" fmla="*/ 1 w 301"/>
                  <a:gd name="T9" fmla="*/ 1 h 330"/>
                  <a:gd name="T10" fmla="*/ 1 w 301"/>
                  <a:gd name="T11" fmla="*/ 1 h 330"/>
                  <a:gd name="T12" fmla="*/ 1 w 301"/>
                  <a:gd name="T13" fmla="*/ 1 h 330"/>
                  <a:gd name="T14" fmla="*/ 1 w 301"/>
                  <a:gd name="T15" fmla="*/ 1 h 330"/>
                  <a:gd name="T16" fmla="*/ 1 w 301"/>
                  <a:gd name="T17" fmla="*/ 1 h 330"/>
                  <a:gd name="T18" fmla="*/ 1 w 301"/>
                  <a:gd name="T19" fmla="*/ 1 h 330"/>
                  <a:gd name="T20" fmla="*/ 1 w 301"/>
                  <a:gd name="T21" fmla="*/ 1 h 330"/>
                  <a:gd name="T22" fmla="*/ 1 w 301"/>
                  <a:gd name="T23" fmla="*/ 1 h 330"/>
                  <a:gd name="T24" fmla="*/ 1 w 301"/>
                  <a:gd name="T25" fmla="*/ 1 h 330"/>
                  <a:gd name="T26" fmla="*/ 1 w 301"/>
                  <a:gd name="T27" fmla="*/ 1 h 330"/>
                  <a:gd name="T28" fmla="*/ 1 w 301"/>
                  <a:gd name="T29" fmla="*/ 1 h 330"/>
                  <a:gd name="T30" fmla="*/ 1 w 301"/>
                  <a:gd name="T31" fmla="*/ 1 h 330"/>
                  <a:gd name="T32" fmla="*/ 1 w 301"/>
                  <a:gd name="T33" fmla="*/ 1 h 330"/>
                  <a:gd name="T34" fmla="*/ 1 w 301"/>
                  <a:gd name="T35" fmla="*/ 1 h 330"/>
                  <a:gd name="T36" fmla="*/ 0 w 301"/>
                  <a:gd name="T37" fmla="*/ 1 h 330"/>
                  <a:gd name="T38" fmla="*/ 1 w 301"/>
                  <a:gd name="T39" fmla="*/ 0 h 330"/>
                  <a:gd name="T40" fmla="*/ 1 w 301"/>
                  <a:gd name="T41" fmla="*/ 1 h 330"/>
                  <a:gd name="T42" fmla="*/ 1 w 301"/>
                  <a:gd name="T43" fmla="*/ 1 h 33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01"/>
                  <a:gd name="T67" fmla="*/ 0 h 330"/>
                  <a:gd name="T68" fmla="*/ 301 w 301"/>
                  <a:gd name="T69" fmla="*/ 330 h 33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01" h="330">
                    <a:moveTo>
                      <a:pt x="196" y="7"/>
                    </a:moveTo>
                    <a:lnTo>
                      <a:pt x="198" y="8"/>
                    </a:lnTo>
                    <a:lnTo>
                      <a:pt x="205" y="14"/>
                    </a:lnTo>
                    <a:lnTo>
                      <a:pt x="213" y="21"/>
                    </a:lnTo>
                    <a:lnTo>
                      <a:pt x="226" y="32"/>
                    </a:lnTo>
                    <a:lnTo>
                      <a:pt x="232" y="38"/>
                    </a:lnTo>
                    <a:lnTo>
                      <a:pt x="239" y="45"/>
                    </a:lnTo>
                    <a:lnTo>
                      <a:pt x="246" y="51"/>
                    </a:lnTo>
                    <a:lnTo>
                      <a:pt x="253" y="59"/>
                    </a:lnTo>
                    <a:lnTo>
                      <a:pt x="260" y="67"/>
                    </a:lnTo>
                    <a:lnTo>
                      <a:pt x="269" y="75"/>
                    </a:lnTo>
                    <a:lnTo>
                      <a:pt x="276" y="82"/>
                    </a:lnTo>
                    <a:lnTo>
                      <a:pt x="284" y="91"/>
                    </a:lnTo>
                    <a:lnTo>
                      <a:pt x="257" y="106"/>
                    </a:lnTo>
                    <a:lnTo>
                      <a:pt x="301" y="202"/>
                    </a:lnTo>
                    <a:lnTo>
                      <a:pt x="253" y="324"/>
                    </a:lnTo>
                    <a:lnTo>
                      <a:pt x="139" y="330"/>
                    </a:lnTo>
                    <a:lnTo>
                      <a:pt x="28" y="202"/>
                    </a:lnTo>
                    <a:lnTo>
                      <a:pt x="0" y="88"/>
                    </a:lnTo>
                    <a:lnTo>
                      <a:pt x="121" y="0"/>
                    </a:lnTo>
                    <a:lnTo>
                      <a:pt x="196" y="7"/>
                    </a:lnTo>
                    <a:close/>
                  </a:path>
                </a:pathLst>
              </a:custGeom>
              <a:solidFill>
                <a:srgbClr val="FFCC80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8" name="Freeform 32"/>
              <p:cNvSpPr>
                <a:spLocks/>
              </p:cNvSpPr>
              <p:nvPr/>
            </p:nvSpPr>
            <p:spPr bwMode="auto">
              <a:xfrm>
                <a:off x="2588" y="2873"/>
                <a:ext cx="67" cy="26"/>
              </a:xfrm>
              <a:custGeom>
                <a:avLst/>
                <a:gdLst>
                  <a:gd name="T0" fmla="*/ 0 w 135"/>
                  <a:gd name="T1" fmla="*/ 0 h 57"/>
                  <a:gd name="T2" fmla="*/ 0 w 135"/>
                  <a:gd name="T3" fmla="*/ 0 h 57"/>
                  <a:gd name="T4" fmla="*/ 0 w 135"/>
                  <a:gd name="T5" fmla="*/ 0 h 57"/>
                  <a:gd name="T6" fmla="*/ 0 w 135"/>
                  <a:gd name="T7" fmla="*/ 0 h 57"/>
                  <a:gd name="T8" fmla="*/ 0 w 135"/>
                  <a:gd name="T9" fmla="*/ 0 h 57"/>
                  <a:gd name="T10" fmla="*/ 0 w 135"/>
                  <a:gd name="T11" fmla="*/ 0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5"/>
                  <a:gd name="T19" fmla="*/ 0 h 57"/>
                  <a:gd name="T20" fmla="*/ 135 w 135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5" h="57">
                    <a:moveTo>
                      <a:pt x="114" y="0"/>
                    </a:moveTo>
                    <a:lnTo>
                      <a:pt x="0" y="22"/>
                    </a:lnTo>
                    <a:lnTo>
                      <a:pt x="10" y="57"/>
                    </a:lnTo>
                    <a:lnTo>
                      <a:pt x="135" y="22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EB995C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2559" y="2907"/>
                <a:ext cx="113" cy="104"/>
              </a:xfrm>
              <a:custGeom>
                <a:avLst/>
                <a:gdLst>
                  <a:gd name="T0" fmla="*/ 0 w 226"/>
                  <a:gd name="T1" fmla="*/ 0 h 209"/>
                  <a:gd name="T2" fmla="*/ 1 w 226"/>
                  <a:gd name="T3" fmla="*/ 0 h 209"/>
                  <a:gd name="T4" fmla="*/ 1 w 226"/>
                  <a:gd name="T5" fmla="*/ 0 h 209"/>
                  <a:gd name="T6" fmla="*/ 1 w 226"/>
                  <a:gd name="T7" fmla="*/ 0 h 209"/>
                  <a:gd name="T8" fmla="*/ 1 w 226"/>
                  <a:gd name="T9" fmla="*/ 0 h 209"/>
                  <a:gd name="T10" fmla="*/ 1 w 226"/>
                  <a:gd name="T11" fmla="*/ 0 h 209"/>
                  <a:gd name="T12" fmla="*/ 1 w 226"/>
                  <a:gd name="T13" fmla="*/ 0 h 209"/>
                  <a:gd name="T14" fmla="*/ 1 w 226"/>
                  <a:gd name="T15" fmla="*/ 0 h 209"/>
                  <a:gd name="T16" fmla="*/ 1 w 226"/>
                  <a:gd name="T17" fmla="*/ 0 h 209"/>
                  <a:gd name="T18" fmla="*/ 0 w 226"/>
                  <a:gd name="T19" fmla="*/ 0 h 209"/>
                  <a:gd name="T20" fmla="*/ 0 w 226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6"/>
                  <a:gd name="T34" fmla="*/ 0 h 209"/>
                  <a:gd name="T35" fmla="*/ 226 w 226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6" h="209">
                    <a:moveTo>
                      <a:pt x="0" y="0"/>
                    </a:moveTo>
                    <a:lnTo>
                      <a:pt x="73" y="37"/>
                    </a:lnTo>
                    <a:lnTo>
                      <a:pt x="87" y="98"/>
                    </a:lnTo>
                    <a:lnTo>
                      <a:pt x="226" y="84"/>
                    </a:lnTo>
                    <a:lnTo>
                      <a:pt x="218" y="104"/>
                    </a:lnTo>
                    <a:lnTo>
                      <a:pt x="78" y="133"/>
                    </a:lnTo>
                    <a:lnTo>
                      <a:pt x="125" y="203"/>
                    </a:lnTo>
                    <a:lnTo>
                      <a:pt x="93" y="209"/>
                    </a:lnTo>
                    <a:lnTo>
                      <a:pt x="9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995C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2284" y="2966"/>
                <a:ext cx="212" cy="406"/>
              </a:xfrm>
              <a:custGeom>
                <a:avLst/>
                <a:gdLst>
                  <a:gd name="T0" fmla="*/ 0 w 425"/>
                  <a:gd name="T1" fmla="*/ 0 h 813"/>
                  <a:gd name="T2" fmla="*/ 0 w 425"/>
                  <a:gd name="T3" fmla="*/ 0 h 813"/>
                  <a:gd name="T4" fmla="*/ 0 w 425"/>
                  <a:gd name="T5" fmla="*/ 0 h 813"/>
                  <a:gd name="T6" fmla="*/ 0 w 425"/>
                  <a:gd name="T7" fmla="*/ 0 h 813"/>
                  <a:gd name="T8" fmla="*/ 0 w 425"/>
                  <a:gd name="T9" fmla="*/ 0 h 813"/>
                  <a:gd name="T10" fmla="*/ 0 w 425"/>
                  <a:gd name="T11" fmla="*/ 0 h 813"/>
                  <a:gd name="T12" fmla="*/ 0 w 425"/>
                  <a:gd name="T13" fmla="*/ 0 h 813"/>
                  <a:gd name="T14" fmla="*/ 0 w 425"/>
                  <a:gd name="T15" fmla="*/ 0 h 813"/>
                  <a:gd name="T16" fmla="*/ 0 w 425"/>
                  <a:gd name="T17" fmla="*/ 0 h 813"/>
                  <a:gd name="T18" fmla="*/ 0 w 425"/>
                  <a:gd name="T19" fmla="*/ 0 h 813"/>
                  <a:gd name="T20" fmla="*/ 0 w 425"/>
                  <a:gd name="T21" fmla="*/ 0 h 813"/>
                  <a:gd name="T22" fmla="*/ 0 w 425"/>
                  <a:gd name="T23" fmla="*/ 0 h 813"/>
                  <a:gd name="T24" fmla="*/ 0 w 425"/>
                  <a:gd name="T25" fmla="*/ 0 h 813"/>
                  <a:gd name="T26" fmla="*/ 0 w 425"/>
                  <a:gd name="T27" fmla="*/ 0 h 813"/>
                  <a:gd name="T28" fmla="*/ 0 w 425"/>
                  <a:gd name="T29" fmla="*/ 0 h 813"/>
                  <a:gd name="T30" fmla="*/ 0 w 425"/>
                  <a:gd name="T31" fmla="*/ 0 h 813"/>
                  <a:gd name="T32" fmla="*/ 0 w 425"/>
                  <a:gd name="T33" fmla="*/ 0 h 813"/>
                  <a:gd name="T34" fmla="*/ 0 w 425"/>
                  <a:gd name="T35" fmla="*/ 0 h 813"/>
                  <a:gd name="T36" fmla="*/ 0 w 425"/>
                  <a:gd name="T37" fmla="*/ 0 h 813"/>
                  <a:gd name="T38" fmla="*/ 0 w 425"/>
                  <a:gd name="T39" fmla="*/ 0 h 813"/>
                  <a:gd name="T40" fmla="*/ 0 w 425"/>
                  <a:gd name="T41" fmla="*/ 0 h 813"/>
                  <a:gd name="T42" fmla="*/ 0 w 425"/>
                  <a:gd name="T43" fmla="*/ 0 h 813"/>
                  <a:gd name="T44" fmla="*/ 0 w 425"/>
                  <a:gd name="T45" fmla="*/ 0 h 813"/>
                  <a:gd name="T46" fmla="*/ 0 w 425"/>
                  <a:gd name="T47" fmla="*/ 0 h 813"/>
                  <a:gd name="T48" fmla="*/ 0 w 425"/>
                  <a:gd name="T49" fmla="*/ 0 h 813"/>
                  <a:gd name="T50" fmla="*/ 0 w 425"/>
                  <a:gd name="T51" fmla="*/ 0 h 813"/>
                  <a:gd name="T52" fmla="*/ 0 w 425"/>
                  <a:gd name="T53" fmla="*/ 0 h 813"/>
                  <a:gd name="T54" fmla="*/ 0 w 425"/>
                  <a:gd name="T55" fmla="*/ 0 h 813"/>
                  <a:gd name="T56" fmla="*/ 0 w 425"/>
                  <a:gd name="T57" fmla="*/ 0 h 813"/>
                  <a:gd name="T58" fmla="*/ 0 w 425"/>
                  <a:gd name="T59" fmla="*/ 0 h 813"/>
                  <a:gd name="T60" fmla="*/ 0 w 425"/>
                  <a:gd name="T61" fmla="*/ 0 h 813"/>
                  <a:gd name="T62" fmla="*/ 0 w 425"/>
                  <a:gd name="T63" fmla="*/ 0 h 813"/>
                  <a:gd name="T64" fmla="*/ 0 w 425"/>
                  <a:gd name="T65" fmla="*/ 0 h 813"/>
                  <a:gd name="T66" fmla="*/ 0 w 425"/>
                  <a:gd name="T67" fmla="*/ 0 h 813"/>
                  <a:gd name="T68" fmla="*/ 0 w 425"/>
                  <a:gd name="T69" fmla="*/ 0 h 813"/>
                  <a:gd name="T70" fmla="*/ 0 w 425"/>
                  <a:gd name="T71" fmla="*/ 0 h 813"/>
                  <a:gd name="T72" fmla="*/ 0 w 425"/>
                  <a:gd name="T73" fmla="*/ 0 h 813"/>
                  <a:gd name="T74" fmla="*/ 0 w 425"/>
                  <a:gd name="T75" fmla="*/ 0 h 813"/>
                  <a:gd name="T76" fmla="*/ 0 w 425"/>
                  <a:gd name="T77" fmla="*/ 0 h 813"/>
                  <a:gd name="T78" fmla="*/ 0 w 425"/>
                  <a:gd name="T79" fmla="*/ 0 h 813"/>
                  <a:gd name="T80" fmla="*/ 0 w 425"/>
                  <a:gd name="T81" fmla="*/ 0 h 813"/>
                  <a:gd name="T82" fmla="*/ 0 w 425"/>
                  <a:gd name="T83" fmla="*/ 0 h 813"/>
                  <a:gd name="T84" fmla="*/ 0 w 425"/>
                  <a:gd name="T85" fmla="*/ 0 h 813"/>
                  <a:gd name="T86" fmla="*/ 0 w 425"/>
                  <a:gd name="T87" fmla="*/ 0 h 81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25"/>
                  <a:gd name="T133" fmla="*/ 0 h 813"/>
                  <a:gd name="T134" fmla="*/ 425 w 425"/>
                  <a:gd name="T135" fmla="*/ 813 h 81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25" h="813">
                    <a:moveTo>
                      <a:pt x="361" y="0"/>
                    </a:moveTo>
                    <a:lnTo>
                      <a:pt x="355" y="0"/>
                    </a:lnTo>
                    <a:lnTo>
                      <a:pt x="345" y="4"/>
                    </a:lnTo>
                    <a:lnTo>
                      <a:pt x="327" y="10"/>
                    </a:lnTo>
                    <a:lnTo>
                      <a:pt x="304" y="20"/>
                    </a:lnTo>
                    <a:lnTo>
                      <a:pt x="277" y="31"/>
                    </a:lnTo>
                    <a:lnTo>
                      <a:pt x="247" y="48"/>
                    </a:lnTo>
                    <a:lnTo>
                      <a:pt x="214" y="68"/>
                    </a:lnTo>
                    <a:lnTo>
                      <a:pt x="181" y="92"/>
                    </a:lnTo>
                    <a:lnTo>
                      <a:pt x="147" y="118"/>
                    </a:lnTo>
                    <a:lnTo>
                      <a:pt x="114" y="149"/>
                    </a:lnTo>
                    <a:lnTo>
                      <a:pt x="83" y="185"/>
                    </a:lnTo>
                    <a:lnTo>
                      <a:pt x="57" y="225"/>
                    </a:lnTo>
                    <a:lnTo>
                      <a:pt x="35" y="270"/>
                    </a:lnTo>
                    <a:lnTo>
                      <a:pt x="16" y="319"/>
                    </a:lnTo>
                    <a:lnTo>
                      <a:pt x="5" y="374"/>
                    </a:lnTo>
                    <a:lnTo>
                      <a:pt x="0" y="434"/>
                    </a:lnTo>
                    <a:lnTo>
                      <a:pt x="2" y="492"/>
                    </a:lnTo>
                    <a:lnTo>
                      <a:pt x="12" y="545"/>
                    </a:lnTo>
                    <a:lnTo>
                      <a:pt x="26" y="592"/>
                    </a:lnTo>
                    <a:lnTo>
                      <a:pt x="47" y="633"/>
                    </a:lnTo>
                    <a:lnTo>
                      <a:pt x="70" y="668"/>
                    </a:lnTo>
                    <a:lnTo>
                      <a:pt x="99" y="699"/>
                    </a:lnTo>
                    <a:lnTo>
                      <a:pt x="126" y="724"/>
                    </a:lnTo>
                    <a:lnTo>
                      <a:pt x="157" y="747"/>
                    </a:lnTo>
                    <a:lnTo>
                      <a:pt x="186" y="764"/>
                    </a:lnTo>
                    <a:lnTo>
                      <a:pt x="214" y="779"/>
                    </a:lnTo>
                    <a:lnTo>
                      <a:pt x="241" y="790"/>
                    </a:lnTo>
                    <a:lnTo>
                      <a:pt x="267" y="798"/>
                    </a:lnTo>
                    <a:lnTo>
                      <a:pt x="287" y="804"/>
                    </a:lnTo>
                    <a:lnTo>
                      <a:pt x="302" y="808"/>
                    </a:lnTo>
                    <a:lnTo>
                      <a:pt x="314" y="811"/>
                    </a:lnTo>
                    <a:lnTo>
                      <a:pt x="318" y="813"/>
                    </a:lnTo>
                    <a:lnTo>
                      <a:pt x="329" y="781"/>
                    </a:lnTo>
                    <a:lnTo>
                      <a:pt x="254" y="687"/>
                    </a:lnTo>
                    <a:lnTo>
                      <a:pt x="227" y="724"/>
                    </a:lnTo>
                    <a:lnTo>
                      <a:pt x="55" y="529"/>
                    </a:lnTo>
                    <a:lnTo>
                      <a:pt x="79" y="276"/>
                    </a:lnTo>
                    <a:lnTo>
                      <a:pt x="130" y="292"/>
                    </a:lnTo>
                    <a:lnTo>
                      <a:pt x="271" y="70"/>
                    </a:lnTo>
                    <a:lnTo>
                      <a:pt x="311" y="102"/>
                    </a:lnTo>
                    <a:lnTo>
                      <a:pt x="425" y="38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1" name="Freeform 35"/>
              <p:cNvSpPr>
                <a:spLocks/>
              </p:cNvSpPr>
              <p:nvPr/>
            </p:nvSpPr>
            <p:spPr bwMode="auto">
              <a:xfrm>
                <a:off x="2555" y="3152"/>
                <a:ext cx="27" cy="193"/>
              </a:xfrm>
              <a:custGeom>
                <a:avLst/>
                <a:gdLst>
                  <a:gd name="T0" fmla="*/ 0 w 53"/>
                  <a:gd name="T1" fmla="*/ 0 h 384"/>
                  <a:gd name="T2" fmla="*/ 1 w 53"/>
                  <a:gd name="T3" fmla="*/ 1 h 384"/>
                  <a:gd name="T4" fmla="*/ 1 w 53"/>
                  <a:gd name="T5" fmla="*/ 1 h 384"/>
                  <a:gd name="T6" fmla="*/ 1 w 53"/>
                  <a:gd name="T7" fmla="*/ 1 h 384"/>
                  <a:gd name="T8" fmla="*/ 0 w 53"/>
                  <a:gd name="T9" fmla="*/ 0 h 384"/>
                  <a:gd name="T10" fmla="*/ 0 w 53"/>
                  <a:gd name="T11" fmla="*/ 0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384"/>
                  <a:gd name="T20" fmla="*/ 53 w 53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384">
                    <a:moveTo>
                      <a:pt x="0" y="0"/>
                    </a:moveTo>
                    <a:lnTo>
                      <a:pt x="10" y="359"/>
                    </a:lnTo>
                    <a:lnTo>
                      <a:pt x="53" y="384"/>
                    </a:lnTo>
                    <a:lnTo>
                      <a:pt x="43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2" name="Freeform 36"/>
              <p:cNvSpPr>
                <a:spLocks/>
              </p:cNvSpPr>
              <p:nvPr/>
            </p:nvSpPr>
            <p:spPr bwMode="auto">
              <a:xfrm>
                <a:off x="2513" y="2828"/>
                <a:ext cx="116" cy="127"/>
              </a:xfrm>
              <a:custGeom>
                <a:avLst/>
                <a:gdLst>
                  <a:gd name="T0" fmla="*/ 1 w 232"/>
                  <a:gd name="T1" fmla="*/ 1 h 253"/>
                  <a:gd name="T2" fmla="*/ 1 w 232"/>
                  <a:gd name="T3" fmla="*/ 1 h 253"/>
                  <a:gd name="T4" fmla="*/ 1 w 232"/>
                  <a:gd name="T5" fmla="*/ 1 h 253"/>
                  <a:gd name="T6" fmla="*/ 1 w 232"/>
                  <a:gd name="T7" fmla="*/ 1 h 253"/>
                  <a:gd name="T8" fmla="*/ 1 w 232"/>
                  <a:gd name="T9" fmla="*/ 1 h 253"/>
                  <a:gd name="T10" fmla="*/ 1 w 232"/>
                  <a:gd name="T11" fmla="*/ 1 h 253"/>
                  <a:gd name="T12" fmla="*/ 1 w 232"/>
                  <a:gd name="T13" fmla="*/ 1 h 253"/>
                  <a:gd name="T14" fmla="*/ 1 w 232"/>
                  <a:gd name="T15" fmla="*/ 1 h 253"/>
                  <a:gd name="T16" fmla="*/ 1 w 232"/>
                  <a:gd name="T17" fmla="*/ 1 h 253"/>
                  <a:gd name="T18" fmla="*/ 1 w 232"/>
                  <a:gd name="T19" fmla="*/ 1 h 253"/>
                  <a:gd name="T20" fmla="*/ 1 w 232"/>
                  <a:gd name="T21" fmla="*/ 1 h 253"/>
                  <a:gd name="T22" fmla="*/ 1 w 232"/>
                  <a:gd name="T23" fmla="*/ 1 h 253"/>
                  <a:gd name="T24" fmla="*/ 1 w 232"/>
                  <a:gd name="T25" fmla="*/ 1 h 253"/>
                  <a:gd name="T26" fmla="*/ 1 w 232"/>
                  <a:gd name="T27" fmla="*/ 1 h 253"/>
                  <a:gd name="T28" fmla="*/ 1 w 232"/>
                  <a:gd name="T29" fmla="*/ 1 h 253"/>
                  <a:gd name="T30" fmla="*/ 1 w 232"/>
                  <a:gd name="T31" fmla="*/ 1 h 253"/>
                  <a:gd name="T32" fmla="*/ 1 w 232"/>
                  <a:gd name="T33" fmla="*/ 1 h 253"/>
                  <a:gd name="T34" fmla="*/ 1 w 232"/>
                  <a:gd name="T35" fmla="*/ 1 h 253"/>
                  <a:gd name="T36" fmla="*/ 1 w 232"/>
                  <a:gd name="T37" fmla="*/ 1 h 253"/>
                  <a:gd name="T38" fmla="*/ 1 w 232"/>
                  <a:gd name="T39" fmla="*/ 1 h 253"/>
                  <a:gd name="T40" fmla="*/ 1 w 232"/>
                  <a:gd name="T41" fmla="*/ 1 h 253"/>
                  <a:gd name="T42" fmla="*/ 1 w 232"/>
                  <a:gd name="T43" fmla="*/ 1 h 253"/>
                  <a:gd name="T44" fmla="*/ 1 w 232"/>
                  <a:gd name="T45" fmla="*/ 1 h 253"/>
                  <a:gd name="T46" fmla="*/ 1 w 232"/>
                  <a:gd name="T47" fmla="*/ 1 h 253"/>
                  <a:gd name="T48" fmla="*/ 1 w 232"/>
                  <a:gd name="T49" fmla="*/ 1 h 253"/>
                  <a:gd name="T50" fmla="*/ 0 w 232"/>
                  <a:gd name="T51" fmla="*/ 1 h 253"/>
                  <a:gd name="T52" fmla="*/ 0 w 232"/>
                  <a:gd name="T53" fmla="*/ 1 h 253"/>
                  <a:gd name="T54" fmla="*/ 1 w 232"/>
                  <a:gd name="T55" fmla="*/ 1 h 253"/>
                  <a:gd name="T56" fmla="*/ 1 w 232"/>
                  <a:gd name="T57" fmla="*/ 1 h 253"/>
                  <a:gd name="T58" fmla="*/ 1 w 232"/>
                  <a:gd name="T59" fmla="*/ 0 h 253"/>
                  <a:gd name="T60" fmla="*/ 1 w 232"/>
                  <a:gd name="T61" fmla="*/ 1 h 253"/>
                  <a:gd name="T62" fmla="*/ 1 w 232"/>
                  <a:gd name="T63" fmla="*/ 1 h 25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32"/>
                  <a:gd name="T97" fmla="*/ 0 h 253"/>
                  <a:gd name="T98" fmla="*/ 232 w 232"/>
                  <a:gd name="T99" fmla="*/ 253 h 25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32" h="253">
                    <a:moveTo>
                      <a:pt x="232" y="41"/>
                    </a:moveTo>
                    <a:lnTo>
                      <a:pt x="92" y="96"/>
                    </a:lnTo>
                    <a:lnTo>
                      <a:pt x="92" y="158"/>
                    </a:lnTo>
                    <a:lnTo>
                      <a:pt x="48" y="146"/>
                    </a:lnTo>
                    <a:lnTo>
                      <a:pt x="45" y="148"/>
                    </a:lnTo>
                    <a:lnTo>
                      <a:pt x="42" y="153"/>
                    </a:lnTo>
                    <a:lnTo>
                      <a:pt x="39" y="163"/>
                    </a:lnTo>
                    <a:lnTo>
                      <a:pt x="38" y="175"/>
                    </a:lnTo>
                    <a:lnTo>
                      <a:pt x="38" y="186"/>
                    </a:lnTo>
                    <a:lnTo>
                      <a:pt x="42" y="198"/>
                    </a:lnTo>
                    <a:lnTo>
                      <a:pt x="47" y="203"/>
                    </a:lnTo>
                    <a:lnTo>
                      <a:pt x="51" y="209"/>
                    </a:lnTo>
                    <a:lnTo>
                      <a:pt x="59" y="212"/>
                    </a:lnTo>
                    <a:lnTo>
                      <a:pt x="68" y="217"/>
                    </a:lnTo>
                    <a:lnTo>
                      <a:pt x="54" y="253"/>
                    </a:lnTo>
                    <a:lnTo>
                      <a:pt x="51" y="250"/>
                    </a:lnTo>
                    <a:lnTo>
                      <a:pt x="42" y="244"/>
                    </a:lnTo>
                    <a:lnTo>
                      <a:pt x="35" y="239"/>
                    </a:lnTo>
                    <a:lnTo>
                      <a:pt x="32" y="232"/>
                    </a:lnTo>
                    <a:lnTo>
                      <a:pt x="25" y="225"/>
                    </a:lnTo>
                    <a:lnTo>
                      <a:pt x="21" y="217"/>
                    </a:lnTo>
                    <a:lnTo>
                      <a:pt x="15" y="207"/>
                    </a:lnTo>
                    <a:lnTo>
                      <a:pt x="9" y="196"/>
                    </a:lnTo>
                    <a:lnTo>
                      <a:pt x="5" y="183"/>
                    </a:lnTo>
                    <a:lnTo>
                      <a:pt x="2" y="170"/>
                    </a:lnTo>
                    <a:lnTo>
                      <a:pt x="0" y="153"/>
                    </a:lnTo>
                    <a:lnTo>
                      <a:pt x="0" y="138"/>
                    </a:lnTo>
                    <a:lnTo>
                      <a:pt x="1" y="119"/>
                    </a:lnTo>
                    <a:lnTo>
                      <a:pt x="4" y="101"/>
                    </a:lnTo>
                    <a:lnTo>
                      <a:pt x="185" y="0"/>
                    </a:lnTo>
                    <a:lnTo>
                      <a:pt x="232" y="41"/>
                    </a:lnTo>
                    <a:close/>
                  </a:path>
                </a:pathLst>
              </a:custGeom>
              <a:solidFill>
                <a:srgbClr val="B3B02C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" name="Group 37"/>
            <p:cNvGrpSpPr>
              <a:grpSpLocks/>
            </p:cNvGrpSpPr>
            <p:nvPr/>
          </p:nvGrpSpPr>
          <p:grpSpPr bwMode="auto">
            <a:xfrm>
              <a:off x="2132" y="2772"/>
              <a:ext cx="219" cy="342"/>
              <a:chOff x="3859" y="2256"/>
              <a:chExt cx="219" cy="342"/>
            </a:xfrm>
          </p:grpSpPr>
          <p:sp>
            <p:nvSpPr>
              <p:cNvPr id="9" name="Freeform 38"/>
              <p:cNvSpPr>
                <a:spLocks/>
              </p:cNvSpPr>
              <p:nvPr/>
            </p:nvSpPr>
            <p:spPr bwMode="auto">
              <a:xfrm>
                <a:off x="3859" y="2256"/>
                <a:ext cx="219" cy="342"/>
              </a:xfrm>
              <a:custGeom>
                <a:avLst/>
                <a:gdLst>
                  <a:gd name="T0" fmla="*/ 0 w 439"/>
                  <a:gd name="T1" fmla="*/ 1 h 683"/>
                  <a:gd name="T2" fmla="*/ 0 w 439"/>
                  <a:gd name="T3" fmla="*/ 1 h 683"/>
                  <a:gd name="T4" fmla="*/ 0 w 439"/>
                  <a:gd name="T5" fmla="*/ 1 h 683"/>
                  <a:gd name="T6" fmla="*/ 0 w 439"/>
                  <a:gd name="T7" fmla="*/ 1 h 683"/>
                  <a:gd name="T8" fmla="*/ 0 w 439"/>
                  <a:gd name="T9" fmla="*/ 1 h 683"/>
                  <a:gd name="T10" fmla="*/ 0 w 439"/>
                  <a:gd name="T11" fmla="*/ 1 h 683"/>
                  <a:gd name="T12" fmla="*/ 0 w 439"/>
                  <a:gd name="T13" fmla="*/ 1 h 683"/>
                  <a:gd name="T14" fmla="*/ 0 w 439"/>
                  <a:gd name="T15" fmla="*/ 1 h 683"/>
                  <a:gd name="T16" fmla="*/ 0 w 439"/>
                  <a:gd name="T17" fmla="*/ 1 h 683"/>
                  <a:gd name="T18" fmla="*/ 0 w 439"/>
                  <a:gd name="T19" fmla="*/ 1 h 683"/>
                  <a:gd name="T20" fmla="*/ 0 w 439"/>
                  <a:gd name="T21" fmla="*/ 1 h 683"/>
                  <a:gd name="T22" fmla="*/ 0 w 439"/>
                  <a:gd name="T23" fmla="*/ 1 h 683"/>
                  <a:gd name="T24" fmla="*/ 0 w 439"/>
                  <a:gd name="T25" fmla="*/ 1 h 683"/>
                  <a:gd name="T26" fmla="*/ 0 w 439"/>
                  <a:gd name="T27" fmla="*/ 1 h 683"/>
                  <a:gd name="T28" fmla="*/ 0 w 439"/>
                  <a:gd name="T29" fmla="*/ 1 h 683"/>
                  <a:gd name="T30" fmla="*/ 0 w 439"/>
                  <a:gd name="T31" fmla="*/ 1 h 683"/>
                  <a:gd name="T32" fmla="*/ 0 w 439"/>
                  <a:gd name="T33" fmla="*/ 1 h 683"/>
                  <a:gd name="T34" fmla="*/ 0 w 439"/>
                  <a:gd name="T35" fmla="*/ 1 h 683"/>
                  <a:gd name="T36" fmla="*/ 0 w 439"/>
                  <a:gd name="T37" fmla="*/ 0 h 683"/>
                  <a:gd name="T38" fmla="*/ 0 w 439"/>
                  <a:gd name="T39" fmla="*/ 1 h 683"/>
                  <a:gd name="T40" fmla="*/ 0 w 439"/>
                  <a:gd name="T41" fmla="*/ 1 h 683"/>
                  <a:gd name="T42" fmla="*/ 0 w 439"/>
                  <a:gd name="T43" fmla="*/ 1 h 683"/>
                  <a:gd name="T44" fmla="*/ 0 w 439"/>
                  <a:gd name="T45" fmla="*/ 1 h 683"/>
                  <a:gd name="T46" fmla="*/ 0 w 439"/>
                  <a:gd name="T47" fmla="*/ 1 h 683"/>
                  <a:gd name="T48" fmla="*/ 0 w 439"/>
                  <a:gd name="T49" fmla="*/ 1 h 68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39"/>
                  <a:gd name="T76" fmla="*/ 0 h 683"/>
                  <a:gd name="T77" fmla="*/ 439 w 439"/>
                  <a:gd name="T78" fmla="*/ 683 h 68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39" h="683">
                    <a:moveTo>
                      <a:pt x="150" y="185"/>
                    </a:moveTo>
                    <a:lnTo>
                      <a:pt x="194" y="138"/>
                    </a:lnTo>
                    <a:lnTo>
                      <a:pt x="272" y="167"/>
                    </a:lnTo>
                    <a:lnTo>
                      <a:pt x="265" y="244"/>
                    </a:lnTo>
                    <a:lnTo>
                      <a:pt x="171" y="304"/>
                    </a:lnTo>
                    <a:lnTo>
                      <a:pt x="153" y="474"/>
                    </a:lnTo>
                    <a:lnTo>
                      <a:pt x="171" y="527"/>
                    </a:lnTo>
                    <a:lnTo>
                      <a:pt x="140" y="585"/>
                    </a:lnTo>
                    <a:lnTo>
                      <a:pt x="147" y="645"/>
                    </a:lnTo>
                    <a:lnTo>
                      <a:pt x="213" y="683"/>
                    </a:lnTo>
                    <a:lnTo>
                      <a:pt x="300" y="656"/>
                    </a:lnTo>
                    <a:lnTo>
                      <a:pt x="328" y="585"/>
                    </a:lnTo>
                    <a:lnTo>
                      <a:pt x="293" y="518"/>
                    </a:lnTo>
                    <a:lnTo>
                      <a:pt x="331" y="480"/>
                    </a:lnTo>
                    <a:lnTo>
                      <a:pt x="331" y="387"/>
                    </a:lnTo>
                    <a:lnTo>
                      <a:pt x="429" y="308"/>
                    </a:lnTo>
                    <a:lnTo>
                      <a:pt x="439" y="188"/>
                    </a:lnTo>
                    <a:lnTo>
                      <a:pt x="376" y="59"/>
                    </a:lnTo>
                    <a:lnTo>
                      <a:pt x="251" y="0"/>
                    </a:lnTo>
                    <a:lnTo>
                      <a:pt x="112" y="38"/>
                    </a:lnTo>
                    <a:lnTo>
                      <a:pt x="31" y="115"/>
                    </a:lnTo>
                    <a:lnTo>
                      <a:pt x="0" y="234"/>
                    </a:lnTo>
                    <a:lnTo>
                      <a:pt x="4" y="304"/>
                    </a:lnTo>
                    <a:lnTo>
                      <a:pt x="147" y="296"/>
                    </a:lnTo>
                    <a:lnTo>
                      <a:pt x="150" y="1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" name="Freeform 39"/>
              <p:cNvSpPr>
                <a:spLocks/>
              </p:cNvSpPr>
              <p:nvPr/>
            </p:nvSpPr>
            <p:spPr bwMode="auto">
              <a:xfrm>
                <a:off x="3871" y="2270"/>
                <a:ext cx="195" cy="238"/>
              </a:xfrm>
              <a:custGeom>
                <a:avLst/>
                <a:gdLst>
                  <a:gd name="T0" fmla="*/ 0 w 390"/>
                  <a:gd name="T1" fmla="*/ 0 h 477"/>
                  <a:gd name="T2" fmla="*/ 1 w 390"/>
                  <a:gd name="T3" fmla="*/ 0 h 477"/>
                  <a:gd name="T4" fmla="*/ 1 w 390"/>
                  <a:gd name="T5" fmla="*/ 0 h 477"/>
                  <a:gd name="T6" fmla="*/ 1 w 390"/>
                  <a:gd name="T7" fmla="*/ 0 h 477"/>
                  <a:gd name="T8" fmla="*/ 1 w 390"/>
                  <a:gd name="T9" fmla="*/ 0 h 477"/>
                  <a:gd name="T10" fmla="*/ 1 w 390"/>
                  <a:gd name="T11" fmla="*/ 0 h 477"/>
                  <a:gd name="T12" fmla="*/ 1 w 390"/>
                  <a:gd name="T13" fmla="*/ 0 h 477"/>
                  <a:gd name="T14" fmla="*/ 1 w 390"/>
                  <a:gd name="T15" fmla="*/ 0 h 477"/>
                  <a:gd name="T16" fmla="*/ 1 w 390"/>
                  <a:gd name="T17" fmla="*/ 0 h 477"/>
                  <a:gd name="T18" fmla="*/ 1 w 390"/>
                  <a:gd name="T19" fmla="*/ 0 h 477"/>
                  <a:gd name="T20" fmla="*/ 1 w 390"/>
                  <a:gd name="T21" fmla="*/ 0 h 477"/>
                  <a:gd name="T22" fmla="*/ 1 w 390"/>
                  <a:gd name="T23" fmla="*/ 0 h 477"/>
                  <a:gd name="T24" fmla="*/ 1 w 390"/>
                  <a:gd name="T25" fmla="*/ 0 h 477"/>
                  <a:gd name="T26" fmla="*/ 1 w 390"/>
                  <a:gd name="T27" fmla="*/ 0 h 477"/>
                  <a:gd name="T28" fmla="*/ 1 w 390"/>
                  <a:gd name="T29" fmla="*/ 0 h 477"/>
                  <a:gd name="T30" fmla="*/ 1 w 390"/>
                  <a:gd name="T31" fmla="*/ 0 h 477"/>
                  <a:gd name="T32" fmla="*/ 1 w 390"/>
                  <a:gd name="T33" fmla="*/ 0 h 477"/>
                  <a:gd name="T34" fmla="*/ 1 w 390"/>
                  <a:gd name="T35" fmla="*/ 0 h 477"/>
                  <a:gd name="T36" fmla="*/ 1 w 390"/>
                  <a:gd name="T37" fmla="*/ 0 h 477"/>
                  <a:gd name="T38" fmla="*/ 1 w 390"/>
                  <a:gd name="T39" fmla="*/ 0 h 477"/>
                  <a:gd name="T40" fmla="*/ 1 w 390"/>
                  <a:gd name="T41" fmla="*/ 0 h 477"/>
                  <a:gd name="T42" fmla="*/ 1 w 390"/>
                  <a:gd name="T43" fmla="*/ 0 h 477"/>
                  <a:gd name="T44" fmla="*/ 1 w 390"/>
                  <a:gd name="T45" fmla="*/ 0 h 477"/>
                  <a:gd name="T46" fmla="*/ 1 w 390"/>
                  <a:gd name="T47" fmla="*/ 0 h 477"/>
                  <a:gd name="T48" fmla="*/ 0 w 390"/>
                  <a:gd name="T49" fmla="*/ 0 h 47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90"/>
                  <a:gd name="T76" fmla="*/ 0 h 477"/>
                  <a:gd name="T77" fmla="*/ 390 w 390"/>
                  <a:gd name="T78" fmla="*/ 477 h 47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90" h="477">
                    <a:moveTo>
                      <a:pt x="0" y="241"/>
                    </a:moveTo>
                    <a:lnTo>
                      <a:pt x="57" y="230"/>
                    </a:lnTo>
                    <a:lnTo>
                      <a:pt x="89" y="241"/>
                    </a:lnTo>
                    <a:lnTo>
                      <a:pt x="87" y="175"/>
                    </a:lnTo>
                    <a:lnTo>
                      <a:pt x="111" y="101"/>
                    </a:lnTo>
                    <a:lnTo>
                      <a:pt x="206" y="74"/>
                    </a:lnTo>
                    <a:lnTo>
                      <a:pt x="251" y="105"/>
                    </a:lnTo>
                    <a:lnTo>
                      <a:pt x="299" y="153"/>
                    </a:lnTo>
                    <a:lnTo>
                      <a:pt x="285" y="237"/>
                    </a:lnTo>
                    <a:lnTo>
                      <a:pt x="195" y="276"/>
                    </a:lnTo>
                    <a:lnTo>
                      <a:pt x="171" y="335"/>
                    </a:lnTo>
                    <a:lnTo>
                      <a:pt x="178" y="395"/>
                    </a:lnTo>
                    <a:lnTo>
                      <a:pt x="166" y="477"/>
                    </a:lnTo>
                    <a:lnTo>
                      <a:pt x="256" y="477"/>
                    </a:lnTo>
                    <a:lnTo>
                      <a:pt x="268" y="416"/>
                    </a:lnTo>
                    <a:lnTo>
                      <a:pt x="261" y="345"/>
                    </a:lnTo>
                    <a:lnTo>
                      <a:pt x="316" y="307"/>
                    </a:lnTo>
                    <a:lnTo>
                      <a:pt x="358" y="287"/>
                    </a:lnTo>
                    <a:lnTo>
                      <a:pt x="390" y="196"/>
                    </a:lnTo>
                    <a:lnTo>
                      <a:pt x="361" y="98"/>
                    </a:lnTo>
                    <a:lnTo>
                      <a:pt x="264" y="0"/>
                    </a:lnTo>
                    <a:lnTo>
                      <a:pt x="146" y="8"/>
                    </a:lnTo>
                    <a:lnTo>
                      <a:pt x="51" y="67"/>
                    </a:lnTo>
                    <a:lnTo>
                      <a:pt x="10" y="140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rgbClr val="00B2FF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" name="Freeform 40"/>
              <p:cNvSpPr>
                <a:spLocks/>
              </p:cNvSpPr>
              <p:nvPr/>
            </p:nvSpPr>
            <p:spPr bwMode="auto">
              <a:xfrm>
                <a:off x="3942" y="2526"/>
                <a:ext cx="63" cy="54"/>
              </a:xfrm>
              <a:custGeom>
                <a:avLst/>
                <a:gdLst>
                  <a:gd name="T0" fmla="*/ 1 w 126"/>
                  <a:gd name="T1" fmla="*/ 0 h 109"/>
                  <a:gd name="T2" fmla="*/ 1 w 126"/>
                  <a:gd name="T3" fmla="*/ 0 h 109"/>
                  <a:gd name="T4" fmla="*/ 0 w 126"/>
                  <a:gd name="T5" fmla="*/ 0 h 109"/>
                  <a:gd name="T6" fmla="*/ 1 w 126"/>
                  <a:gd name="T7" fmla="*/ 0 h 109"/>
                  <a:gd name="T8" fmla="*/ 1 w 126"/>
                  <a:gd name="T9" fmla="*/ 0 h 109"/>
                  <a:gd name="T10" fmla="*/ 1 w 126"/>
                  <a:gd name="T11" fmla="*/ 0 h 109"/>
                  <a:gd name="T12" fmla="*/ 1 w 126"/>
                  <a:gd name="T13" fmla="*/ 0 h 109"/>
                  <a:gd name="T14" fmla="*/ 1 w 126"/>
                  <a:gd name="T15" fmla="*/ 0 h 10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"/>
                  <a:gd name="T25" fmla="*/ 0 h 109"/>
                  <a:gd name="T26" fmla="*/ 126 w 126"/>
                  <a:gd name="T27" fmla="*/ 109 h 10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" h="109">
                    <a:moveTo>
                      <a:pt x="45" y="0"/>
                    </a:moveTo>
                    <a:lnTo>
                      <a:pt x="9" y="20"/>
                    </a:lnTo>
                    <a:lnTo>
                      <a:pt x="0" y="73"/>
                    </a:lnTo>
                    <a:lnTo>
                      <a:pt x="28" y="109"/>
                    </a:lnTo>
                    <a:lnTo>
                      <a:pt x="98" y="109"/>
                    </a:lnTo>
                    <a:lnTo>
                      <a:pt x="126" y="66"/>
                    </a:lnTo>
                    <a:lnTo>
                      <a:pt x="102" y="1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B2FF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15938" y="1385888"/>
            <a:ext cx="8232526" cy="319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光学系统的应用中，通常将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两个或两个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以上的光学系统组合在一起使用。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它相当于一个怎样的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等效系统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它的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等效焦距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是多少？</a:t>
            </a:r>
            <a:endParaRPr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它的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等效焦点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在什么地方？</a:t>
            </a:r>
            <a:endParaRPr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它的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等效主点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又在什么地方？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50327" y="5146893"/>
            <a:ext cx="502832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dirty="0" smtClean="0">
                <a:latin typeface="微软雅黑" pitchFamily="34" charset="-122"/>
                <a:ea typeface="微软雅黑" pitchFamily="34" charset="-122"/>
              </a:rPr>
              <a:t>因此，首先要找到焦点和主点位置。</a:t>
            </a:r>
            <a:endParaRPr kumimoji="0"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69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93797" y="6104724"/>
            <a:ext cx="449199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</a:t>
            </a:r>
            <a:r>
              <a:rPr kumimoji="1" lang="zh-CN" altLang="en-US" sz="2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光组间距离 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：等于</a:t>
            </a:r>
            <a:r>
              <a:rPr kumimoji="1" lang="en-US" altLang="zh-CN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2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′</a:t>
            </a:r>
            <a:r>
              <a:rPr kumimoji="1" lang="en-US" altLang="zh-CN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2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endParaRPr kumimoji="1" lang="en-US" altLang="zh-CN" sz="2200" b="1" baseline="-25000" dirty="0">
              <a:solidFill>
                <a:srgbClr val="0000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4811" y="4647253"/>
            <a:ext cx="8405813" cy="1209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1428" tIns="45714" rIns="91428" bIns="45714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1" lang="en-US" altLang="zh-CN" sz="2200" i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kumimoji="1" lang="zh-CN" altLang="en-US" sz="2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光学</a:t>
            </a:r>
            <a:r>
              <a:rPr kumimoji="1" lang="zh-CN" altLang="en-US" sz="2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间隔 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Δ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：第一光组</a:t>
            </a:r>
            <a:r>
              <a:rPr kumimoji="1" lang="zh-CN" altLang="en-US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像方焦点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与第二光组</a:t>
            </a:r>
            <a:r>
              <a:rPr kumimoji="1" lang="zh-CN" altLang="en-US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物方焦点</a:t>
            </a:r>
          </a:p>
          <a:p>
            <a:pPr>
              <a:lnSpc>
                <a:spcPct val="110000"/>
              </a:lnSpc>
              <a:defRPr/>
            </a:pP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                   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之间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的距离</a:t>
            </a:r>
            <a:r>
              <a:rPr kumimoji="1" lang="en-US" altLang="zh-CN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2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′</a:t>
            </a:r>
            <a:r>
              <a:rPr kumimoji="1" lang="en-US" altLang="zh-CN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2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en-US" altLang="zh-CN" sz="2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                    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符号</a:t>
            </a:r>
            <a:r>
              <a:rPr kumimoji="1" lang="zh-CN" altLang="en-US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规定</a:t>
            </a:r>
            <a:r>
              <a:rPr kumimoji="1" lang="zh-CN" altLang="en-US" sz="2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en-US" altLang="zh-CN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2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′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到 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200" baseline="-25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向右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为正，反之为负。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6088" y="1144588"/>
            <a:ext cx="3949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双光组组合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163638" y="1738808"/>
            <a:ext cx="6981825" cy="2554288"/>
            <a:chOff x="1519" y="845"/>
            <a:chExt cx="3923" cy="1463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519" y="1321"/>
              <a:ext cx="3923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396" y="857"/>
              <a:ext cx="3" cy="12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520" y="849"/>
              <a:ext cx="3" cy="12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686" y="857"/>
              <a:ext cx="3" cy="13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810" y="845"/>
              <a:ext cx="3" cy="139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523" y="2115"/>
              <a:ext cx="2" cy="1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2520" y="2211"/>
              <a:ext cx="1166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866" y="1194"/>
              <a:ext cx="99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201" y="1171"/>
              <a:ext cx="18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575" y="1171"/>
              <a:ext cx="131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r>
                <a:rPr kumimoji="1" lang="en-US" altLang="zh-CN" sz="900" b="1" i="1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 dirty="0">
                <a:latin typeface="Times New Roman" pitchFamily="18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894" y="1171"/>
              <a:ext cx="126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181" y="1171"/>
              <a:ext cx="99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073" y="1311"/>
              <a:ext cx="61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28" y="1783"/>
              <a:ext cx="148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 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086" y="2055"/>
              <a:ext cx="5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685" y="1260"/>
              <a:ext cx="10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609" y="1420"/>
              <a:ext cx="160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630" y="2201"/>
              <a:ext cx="59" cy="10"/>
            </a:xfrm>
            <a:custGeom>
              <a:avLst/>
              <a:gdLst>
                <a:gd name="T0" fmla="*/ 0 w 154"/>
                <a:gd name="T1" fmla="*/ 0 h 27"/>
                <a:gd name="T2" fmla="*/ 0 w 154"/>
                <a:gd name="T3" fmla="*/ 0 h 27"/>
                <a:gd name="T4" fmla="*/ 0 w 154"/>
                <a:gd name="T5" fmla="*/ 0 h 27"/>
                <a:gd name="T6" fmla="*/ 0 w 154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"/>
                <a:gd name="T13" fmla="*/ 0 h 27"/>
                <a:gd name="T14" fmla="*/ 154 w 154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" h="27">
                  <a:moveTo>
                    <a:pt x="0" y="0"/>
                  </a:moveTo>
                  <a:lnTo>
                    <a:pt x="0" y="27"/>
                  </a:lnTo>
                  <a:lnTo>
                    <a:pt x="154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3630" y="2201"/>
              <a:ext cx="59" cy="10"/>
            </a:xfrm>
            <a:custGeom>
              <a:avLst/>
              <a:gdLst>
                <a:gd name="T0" fmla="*/ 0 w 154"/>
                <a:gd name="T1" fmla="*/ 0 h 27"/>
                <a:gd name="T2" fmla="*/ 0 w 154"/>
                <a:gd name="T3" fmla="*/ 0 h 27"/>
                <a:gd name="T4" fmla="*/ 0 w 154"/>
                <a:gd name="T5" fmla="*/ 0 h 27"/>
                <a:gd name="T6" fmla="*/ 0 w 154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"/>
                <a:gd name="T13" fmla="*/ 0 h 27"/>
                <a:gd name="T14" fmla="*/ 154 w 154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" h="27">
                  <a:moveTo>
                    <a:pt x="0" y="0"/>
                  </a:moveTo>
                  <a:lnTo>
                    <a:pt x="0" y="27"/>
                  </a:lnTo>
                  <a:lnTo>
                    <a:pt x="154" y="2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630" y="2211"/>
              <a:ext cx="59" cy="3"/>
            </a:xfrm>
            <a:custGeom>
              <a:avLst/>
              <a:gdLst>
                <a:gd name="T0" fmla="*/ 0 w 154"/>
                <a:gd name="T1" fmla="*/ 0 h 3"/>
                <a:gd name="T2" fmla="*/ 0 w 154"/>
                <a:gd name="T3" fmla="*/ 0 h 3"/>
                <a:gd name="T4" fmla="*/ 0 w 154"/>
                <a:gd name="T5" fmla="*/ 0 h 3"/>
                <a:gd name="T6" fmla="*/ 0 w 15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"/>
                <a:gd name="T13" fmla="*/ 0 h 3"/>
                <a:gd name="T14" fmla="*/ 154 w 154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" h="3">
                  <a:moveTo>
                    <a:pt x="0" y="0"/>
                  </a:moveTo>
                  <a:lnTo>
                    <a:pt x="0" y="0"/>
                  </a:lnTo>
                  <a:lnTo>
                    <a:pt x="1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630" y="2211"/>
              <a:ext cx="59" cy="3"/>
            </a:xfrm>
            <a:custGeom>
              <a:avLst/>
              <a:gdLst>
                <a:gd name="T0" fmla="*/ 0 w 154"/>
                <a:gd name="T1" fmla="*/ 0 h 3"/>
                <a:gd name="T2" fmla="*/ 0 w 154"/>
                <a:gd name="T3" fmla="*/ 0 h 3"/>
                <a:gd name="T4" fmla="*/ 0 w 154"/>
                <a:gd name="T5" fmla="*/ 0 h 3"/>
                <a:gd name="T6" fmla="*/ 0 w 15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"/>
                <a:gd name="T13" fmla="*/ 0 h 3"/>
                <a:gd name="T14" fmla="*/ 154 w 154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" h="3">
                  <a:moveTo>
                    <a:pt x="0" y="0"/>
                  </a:moveTo>
                  <a:lnTo>
                    <a:pt x="0" y="0"/>
                  </a:lnTo>
                  <a:lnTo>
                    <a:pt x="15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630" y="2211"/>
              <a:ext cx="59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630" y="2211"/>
              <a:ext cx="59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630" y="2211"/>
              <a:ext cx="59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630" y="2211"/>
              <a:ext cx="59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630" y="2211"/>
              <a:ext cx="59" cy="3"/>
            </a:xfrm>
            <a:custGeom>
              <a:avLst/>
              <a:gdLst>
                <a:gd name="T0" fmla="*/ 0 w 156"/>
                <a:gd name="T1" fmla="*/ 0 h 1"/>
                <a:gd name="T2" fmla="*/ 0 w 156"/>
                <a:gd name="T3" fmla="*/ 19683 h 1"/>
                <a:gd name="T4" fmla="*/ 0 w 156"/>
                <a:gd name="T5" fmla="*/ 19683 h 1"/>
                <a:gd name="T6" fmla="*/ 0 w 156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1"/>
                <a:gd name="T14" fmla="*/ 156 w 15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1">
                  <a:moveTo>
                    <a:pt x="0" y="0"/>
                  </a:moveTo>
                  <a:lnTo>
                    <a:pt x="0" y="1"/>
                  </a:lnTo>
                  <a:lnTo>
                    <a:pt x="15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3630" y="2211"/>
              <a:ext cx="59" cy="3"/>
            </a:xfrm>
            <a:custGeom>
              <a:avLst/>
              <a:gdLst>
                <a:gd name="T0" fmla="*/ 0 w 156"/>
                <a:gd name="T1" fmla="*/ 0 h 1"/>
                <a:gd name="T2" fmla="*/ 0 w 156"/>
                <a:gd name="T3" fmla="*/ 19683 h 1"/>
                <a:gd name="T4" fmla="*/ 0 w 156"/>
                <a:gd name="T5" fmla="*/ 19683 h 1"/>
                <a:gd name="T6" fmla="*/ 0 w 156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1"/>
                <a:gd name="T14" fmla="*/ 156 w 15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1">
                  <a:moveTo>
                    <a:pt x="0" y="0"/>
                  </a:moveTo>
                  <a:lnTo>
                    <a:pt x="0" y="1"/>
                  </a:lnTo>
                  <a:lnTo>
                    <a:pt x="156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3630" y="2211"/>
              <a:ext cx="59" cy="3"/>
            </a:xfrm>
            <a:custGeom>
              <a:avLst/>
              <a:gdLst>
                <a:gd name="T0" fmla="*/ 0 w 156"/>
                <a:gd name="T1" fmla="*/ 0 h 1"/>
                <a:gd name="T2" fmla="*/ 0 w 156"/>
                <a:gd name="T3" fmla="*/ 0 h 1"/>
                <a:gd name="T4" fmla="*/ 0 w 156"/>
                <a:gd name="T5" fmla="*/ 19683 h 1"/>
                <a:gd name="T6" fmla="*/ 0 w 156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1"/>
                <a:gd name="T14" fmla="*/ 156 w 15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1">
                  <a:moveTo>
                    <a:pt x="0" y="0"/>
                  </a:moveTo>
                  <a:lnTo>
                    <a:pt x="154" y="0"/>
                  </a:lnTo>
                  <a:lnTo>
                    <a:pt x="15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630" y="2211"/>
              <a:ext cx="59" cy="3"/>
            </a:xfrm>
            <a:custGeom>
              <a:avLst/>
              <a:gdLst>
                <a:gd name="T0" fmla="*/ 0 w 156"/>
                <a:gd name="T1" fmla="*/ 0 h 1"/>
                <a:gd name="T2" fmla="*/ 0 w 156"/>
                <a:gd name="T3" fmla="*/ 0 h 1"/>
                <a:gd name="T4" fmla="*/ 0 w 156"/>
                <a:gd name="T5" fmla="*/ 19683 h 1"/>
                <a:gd name="T6" fmla="*/ 0 w 156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1"/>
                <a:gd name="T14" fmla="*/ 156 w 15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1">
                  <a:moveTo>
                    <a:pt x="0" y="0"/>
                  </a:moveTo>
                  <a:lnTo>
                    <a:pt x="154" y="0"/>
                  </a:lnTo>
                  <a:lnTo>
                    <a:pt x="156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630" y="2211"/>
              <a:ext cx="59" cy="14"/>
            </a:xfrm>
            <a:custGeom>
              <a:avLst/>
              <a:gdLst>
                <a:gd name="T0" fmla="*/ 0 w 156"/>
                <a:gd name="T1" fmla="*/ 0 h 31"/>
                <a:gd name="T2" fmla="*/ 0 w 156"/>
                <a:gd name="T3" fmla="*/ 0 h 31"/>
                <a:gd name="T4" fmla="*/ 0 w 156"/>
                <a:gd name="T5" fmla="*/ 0 h 31"/>
                <a:gd name="T6" fmla="*/ 0 w 156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31"/>
                <a:gd name="T14" fmla="*/ 156 w 156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31">
                  <a:moveTo>
                    <a:pt x="0" y="0"/>
                  </a:moveTo>
                  <a:lnTo>
                    <a:pt x="156" y="0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630" y="2211"/>
              <a:ext cx="59" cy="14"/>
            </a:xfrm>
            <a:custGeom>
              <a:avLst/>
              <a:gdLst>
                <a:gd name="T0" fmla="*/ 0 w 156"/>
                <a:gd name="T1" fmla="*/ 0 h 31"/>
                <a:gd name="T2" fmla="*/ 0 w 156"/>
                <a:gd name="T3" fmla="*/ 0 h 31"/>
                <a:gd name="T4" fmla="*/ 0 w 156"/>
                <a:gd name="T5" fmla="*/ 0 h 31"/>
                <a:gd name="T6" fmla="*/ 0 w 156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31"/>
                <a:gd name="T14" fmla="*/ 156 w 156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31">
                  <a:moveTo>
                    <a:pt x="0" y="0"/>
                  </a:moveTo>
                  <a:lnTo>
                    <a:pt x="156" y="0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523" y="2200"/>
              <a:ext cx="59" cy="11"/>
            </a:xfrm>
            <a:custGeom>
              <a:avLst/>
              <a:gdLst>
                <a:gd name="T0" fmla="*/ 0 w 157"/>
                <a:gd name="T1" fmla="*/ 0 h 28"/>
                <a:gd name="T2" fmla="*/ 0 w 157"/>
                <a:gd name="T3" fmla="*/ 0 h 28"/>
                <a:gd name="T4" fmla="*/ 0 w 157"/>
                <a:gd name="T5" fmla="*/ 0 h 28"/>
                <a:gd name="T6" fmla="*/ 0 w 157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28"/>
                <a:gd name="T14" fmla="*/ 157 w 157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28">
                  <a:moveTo>
                    <a:pt x="157" y="0"/>
                  </a:moveTo>
                  <a:lnTo>
                    <a:pt x="0" y="28"/>
                  </a:lnTo>
                  <a:lnTo>
                    <a:pt x="156" y="28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523" y="2200"/>
              <a:ext cx="59" cy="11"/>
            </a:xfrm>
            <a:custGeom>
              <a:avLst/>
              <a:gdLst>
                <a:gd name="T0" fmla="*/ 0 w 157"/>
                <a:gd name="T1" fmla="*/ 0 h 28"/>
                <a:gd name="T2" fmla="*/ 0 w 157"/>
                <a:gd name="T3" fmla="*/ 0 h 28"/>
                <a:gd name="T4" fmla="*/ 0 w 157"/>
                <a:gd name="T5" fmla="*/ 0 h 28"/>
                <a:gd name="T6" fmla="*/ 0 w 157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28"/>
                <a:gd name="T14" fmla="*/ 157 w 157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28">
                  <a:moveTo>
                    <a:pt x="157" y="0"/>
                  </a:moveTo>
                  <a:lnTo>
                    <a:pt x="0" y="28"/>
                  </a:lnTo>
                  <a:lnTo>
                    <a:pt x="156" y="28"/>
                  </a:lnTo>
                  <a:lnTo>
                    <a:pt x="157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523" y="2211"/>
              <a:ext cx="59" cy="3"/>
            </a:xfrm>
            <a:custGeom>
              <a:avLst/>
              <a:gdLst>
                <a:gd name="T0" fmla="*/ 0 w 156"/>
                <a:gd name="T1" fmla="*/ 0 h 3"/>
                <a:gd name="T2" fmla="*/ 0 w 156"/>
                <a:gd name="T3" fmla="*/ 0 h 3"/>
                <a:gd name="T4" fmla="*/ 0 w 156"/>
                <a:gd name="T5" fmla="*/ 0 h 3"/>
                <a:gd name="T6" fmla="*/ 0 w 156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3"/>
                <a:gd name="T14" fmla="*/ 156 w 156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3">
                  <a:moveTo>
                    <a:pt x="0" y="0"/>
                  </a:moveTo>
                  <a:lnTo>
                    <a:pt x="2" y="0"/>
                  </a:lnTo>
                  <a:lnTo>
                    <a:pt x="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523" y="2211"/>
              <a:ext cx="59" cy="3"/>
            </a:xfrm>
            <a:custGeom>
              <a:avLst/>
              <a:gdLst>
                <a:gd name="T0" fmla="*/ 0 w 156"/>
                <a:gd name="T1" fmla="*/ 0 h 3"/>
                <a:gd name="T2" fmla="*/ 0 w 156"/>
                <a:gd name="T3" fmla="*/ 0 h 3"/>
                <a:gd name="T4" fmla="*/ 0 w 156"/>
                <a:gd name="T5" fmla="*/ 0 h 3"/>
                <a:gd name="T6" fmla="*/ 0 w 156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3"/>
                <a:gd name="T14" fmla="*/ 156 w 156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3">
                  <a:moveTo>
                    <a:pt x="0" y="0"/>
                  </a:moveTo>
                  <a:lnTo>
                    <a:pt x="2" y="0"/>
                  </a:lnTo>
                  <a:lnTo>
                    <a:pt x="15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523" y="2211"/>
              <a:ext cx="59" cy="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523" y="2211"/>
              <a:ext cx="59" cy="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523" y="2211"/>
              <a:ext cx="59" cy="3"/>
            </a:xfrm>
            <a:custGeom>
              <a:avLst/>
              <a:gdLst>
                <a:gd name="T0" fmla="*/ 0 w 154"/>
                <a:gd name="T1" fmla="*/ 0 h 4"/>
                <a:gd name="T2" fmla="*/ 0 w 154"/>
                <a:gd name="T3" fmla="*/ 2 h 4"/>
                <a:gd name="T4" fmla="*/ 0 w 154"/>
                <a:gd name="T5" fmla="*/ 2 h 4"/>
                <a:gd name="T6" fmla="*/ 0 w 154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"/>
                <a:gd name="T13" fmla="*/ 0 h 4"/>
                <a:gd name="T14" fmla="*/ 154 w 154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" h="4">
                  <a:moveTo>
                    <a:pt x="0" y="0"/>
                  </a:moveTo>
                  <a:lnTo>
                    <a:pt x="14" y="4"/>
                  </a:lnTo>
                  <a:lnTo>
                    <a:pt x="15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523" y="2211"/>
              <a:ext cx="59" cy="3"/>
            </a:xfrm>
            <a:custGeom>
              <a:avLst/>
              <a:gdLst>
                <a:gd name="T0" fmla="*/ 0 w 154"/>
                <a:gd name="T1" fmla="*/ 0 h 4"/>
                <a:gd name="T2" fmla="*/ 0 w 154"/>
                <a:gd name="T3" fmla="*/ 2 h 4"/>
                <a:gd name="T4" fmla="*/ 0 w 154"/>
                <a:gd name="T5" fmla="*/ 2 h 4"/>
                <a:gd name="T6" fmla="*/ 0 w 154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"/>
                <a:gd name="T13" fmla="*/ 0 h 4"/>
                <a:gd name="T14" fmla="*/ 154 w 154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" h="4">
                  <a:moveTo>
                    <a:pt x="0" y="0"/>
                  </a:moveTo>
                  <a:lnTo>
                    <a:pt x="14" y="4"/>
                  </a:lnTo>
                  <a:lnTo>
                    <a:pt x="154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523" y="2211"/>
              <a:ext cx="59" cy="3"/>
            </a:xfrm>
            <a:custGeom>
              <a:avLst/>
              <a:gdLst>
                <a:gd name="T0" fmla="*/ 0 w 154"/>
                <a:gd name="T1" fmla="*/ 0 h 4"/>
                <a:gd name="T2" fmla="*/ 0 w 154"/>
                <a:gd name="T3" fmla="*/ 0 h 4"/>
                <a:gd name="T4" fmla="*/ 0 w 154"/>
                <a:gd name="T5" fmla="*/ 2 h 4"/>
                <a:gd name="T6" fmla="*/ 0 w 154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"/>
                <a:gd name="T13" fmla="*/ 0 h 4"/>
                <a:gd name="T14" fmla="*/ 154 w 154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" h="4">
                  <a:moveTo>
                    <a:pt x="0" y="0"/>
                  </a:moveTo>
                  <a:lnTo>
                    <a:pt x="154" y="0"/>
                  </a:lnTo>
                  <a:lnTo>
                    <a:pt x="15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2523" y="2211"/>
              <a:ext cx="59" cy="3"/>
            </a:xfrm>
            <a:custGeom>
              <a:avLst/>
              <a:gdLst>
                <a:gd name="T0" fmla="*/ 0 w 154"/>
                <a:gd name="T1" fmla="*/ 0 h 4"/>
                <a:gd name="T2" fmla="*/ 0 w 154"/>
                <a:gd name="T3" fmla="*/ 0 h 4"/>
                <a:gd name="T4" fmla="*/ 0 w 154"/>
                <a:gd name="T5" fmla="*/ 2 h 4"/>
                <a:gd name="T6" fmla="*/ 0 w 154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"/>
                <a:gd name="T13" fmla="*/ 0 h 4"/>
                <a:gd name="T14" fmla="*/ 154 w 154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" h="4">
                  <a:moveTo>
                    <a:pt x="0" y="0"/>
                  </a:moveTo>
                  <a:lnTo>
                    <a:pt x="154" y="0"/>
                  </a:lnTo>
                  <a:lnTo>
                    <a:pt x="154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2528" y="2214"/>
              <a:ext cx="54" cy="10"/>
            </a:xfrm>
            <a:custGeom>
              <a:avLst/>
              <a:gdLst>
                <a:gd name="T0" fmla="*/ 0 w 140"/>
                <a:gd name="T1" fmla="*/ 0 h 28"/>
                <a:gd name="T2" fmla="*/ 0 w 140"/>
                <a:gd name="T3" fmla="*/ 0 h 28"/>
                <a:gd name="T4" fmla="*/ 0 w 140"/>
                <a:gd name="T5" fmla="*/ 0 h 28"/>
                <a:gd name="T6" fmla="*/ 0 w 140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28"/>
                <a:gd name="T14" fmla="*/ 140 w 140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28">
                  <a:moveTo>
                    <a:pt x="0" y="0"/>
                  </a:moveTo>
                  <a:lnTo>
                    <a:pt x="140" y="0"/>
                  </a:lnTo>
                  <a:lnTo>
                    <a:pt x="14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2528" y="2214"/>
              <a:ext cx="54" cy="10"/>
            </a:xfrm>
            <a:custGeom>
              <a:avLst/>
              <a:gdLst>
                <a:gd name="T0" fmla="*/ 0 w 140"/>
                <a:gd name="T1" fmla="*/ 0 h 28"/>
                <a:gd name="T2" fmla="*/ 0 w 140"/>
                <a:gd name="T3" fmla="*/ 0 h 28"/>
                <a:gd name="T4" fmla="*/ 0 w 140"/>
                <a:gd name="T5" fmla="*/ 0 h 28"/>
                <a:gd name="T6" fmla="*/ 0 w 140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28"/>
                <a:gd name="T14" fmla="*/ 140 w 140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28">
                  <a:moveTo>
                    <a:pt x="0" y="0"/>
                  </a:moveTo>
                  <a:lnTo>
                    <a:pt x="140" y="0"/>
                  </a:lnTo>
                  <a:lnTo>
                    <a:pt x="140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388" y="1488"/>
              <a:ext cx="148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 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3494" y="1171"/>
              <a:ext cx="18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842" y="1194"/>
              <a:ext cx="131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1400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182" y="1171"/>
              <a:ext cx="126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1928" y="19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 flipH="1">
              <a:off x="3811" y="2055"/>
              <a:ext cx="4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3992" y="1897"/>
              <a:ext cx="161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906" y="130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2881" y="130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3221" y="130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4219" y="130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4241" y="1321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1927" y="1321"/>
              <a:ext cx="0" cy="7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2903" y="134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3243" y="134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 flipH="1">
              <a:off x="2517" y="161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 flipH="1">
              <a:off x="3243" y="1638"/>
              <a:ext cx="4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941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8300" y="1116013"/>
            <a:ext cx="849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用图解法求出组合光组的基点（面）：</a:t>
            </a:r>
            <a:r>
              <a:rPr kumimoji="1" lang="zh-CN" altLang="en-US" sz="2400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焦点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zh-CN" altLang="en-US" sz="2400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主点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zh-CN" altLang="en-US" sz="2400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焦距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3653" y="5087293"/>
            <a:ext cx="6961187" cy="1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等效光组的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像方焦点、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主点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zh-CN" altLang="en-US" sz="2200" dirty="0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以 </a:t>
            </a:r>
            <a:r>
              <a:rPr kumimoji="1" lang="en-US" altLang="zh-CN" sz="2200" b="1" i="1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200" b="1" baseline="-25000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200" b="1" dirty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′</a:t>
            </a:r>
            <a:r>
              <a:rPr kumimoji="1" lang="zh-CN" altLang="en-US" sz="2200" dirty="0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kumimoji="1" lang="zh-CN" altLang="en-US" sz="2200" dirty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原点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确定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kumimoji="1" lang="en-US" altLang="zh-CN" sz="2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</a:t>
            </a:r>
            <a:r>
              <a:rPr kumimoji="1" lang="zh-CN" altLang="en-US" sz="2200" dirty="0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以 </a:t>
            </a:r>
            <a:r>
              <a:rPr kumimoji="1" lang="en-US" altLang="zh-CN" sz="2200" b="1" i="1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200" b="1" baseline="-25000" dirty="0" smtClean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200" dirty="0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′</a:t>
            </a:r>
            <a:r>
              <a:rPr kumimoji="1" lang="zh-CN" altLang="en-US" sz="2200" dirty="0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为原点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确定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en-US" altLang="zh-CN" sz="2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同理，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物方焦点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、主点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分别用 </a:t>
            </a:r>
            <a:r>
              <a:rPr kumimoji="1" lang="en-US" altLang="zh-CN" sz="2200" b="1" i="1" dirty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200" b="1" baseline="-25000" dirty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kumimoji="1" lang="en-US" altLang="zh-CN" sz="2200" b="1" i="1" dirty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200" b="1" baseline="-25000" dirty="0">
                <a:solidFill>
                  <a:srgbClr val="0099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确定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en-US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768350" y="1900238"/>
            <a:ext cx="7715250" cy="2632075"/>
            <a:chOff x="768350" y="1900238"/>
            <a:chExt cx="7715250" cy="2632075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768350" y="2795588"/>
              <a:ext cx="7664450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597275" y="2049463"/>
              <a:ext cx="6350" cy="19700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794125" y="2036763"/>
              <a:ext cx="6350" cy="19700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5645150" y="2049463"/>
              <a:ext cx="4763" cy="21923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5842000" y="2036763"/>
              <a:ext cx="4763" cy="22177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982663" y="2151063"/>
              <a:ext cx="2616200" cy="476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846763" y="2138363"/>
              <a:ext cx="2636837" cy="476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789363" y="2147888"/>
              <a:ext cx="1860550" cy="18859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3800475" y="2143125"/>
              <a:ext cx="1849438" cy="17700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5846763" y="2019300"/>
              <a:ext cx="2538412" cy="20097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8228013" y="1998663"/>
              <a:ext cx="4762" cy="253365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3789363" y="3308350"/>
              <a:ext cx="49212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 flipV="1">
              <a:off x="1003300" y="2062163"/>
              <a:ext cx="2600325" cy="18510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117600" y="2032000"/>
              <a:ext cx="4763" cy="247015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597275" y="4037013"/>
              <a:ext cx="6350" cy="3159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800475" y="4046538"/>
              <a:ext cx="1588" cy="3063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5846763" y="4251325"/>
              <a:ext cx="4762" cy="273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1117600" y="3776663"/>
              <a:ext cx="1743075" cy="4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028825" y="4095750"/>
              <a:ext cx="15684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1127125" y="4348163"/>
              <a:ext cx="2476500" cy="4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3794125" y="4195763"/>
              <a:ext cx="1847850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6524625" y="3943350"/>
              <a:ext cx="1703388" cy="47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5851525" y="4195763"/>
              <a:ext cx="1549400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899592" y="2856235"/>
              <a:ext cx="1381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kumimoji="1" lang="en-US" altLang="zh-CN" sz="1400" b="1" dirty="0">
                <a:latin typeface="Times New Roman" pitchFamily="18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125538" y="1900238"/>
              <a:ext cx="12858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025650" y="2420888"/>
              <a:ext cx="11906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1400" b="1" dirty="0"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2357438" y="2805113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744788" y="2584450"/>
              <a:ext cx="1762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324225" y="1900238"/>
              <a:ext cx="29527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800" b="1">
                <a:latin typeface="Times New Roman" pitchFamily="18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827463" y="1900238"/>
              <a:ext cx="2286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3287713" y="2547938"/>
              <a:ext cx="2873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803650" y="2547938"/>
              <a:ext cx="23336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1400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375150" y="2547938"/>
              <a:ext cx="225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835525" y="2547938"/>
              <a:ext cx="1762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4664075" y="2770188"/>
              <a:ext cx="1095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998788" y="3519488"/>
              <a:ext cx="2635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 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3360738" y="3303588"/>
              <a:ext cx="1857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584575" y="3341688"/>
              <a:ext cx="19050" cy="46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3330575" y="3808413"/>
              <a:ext cx="1762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4410075" y="3273425"/>
              <a:ext cx="21907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4775200" y="3282950"/>
              <a:ext cx="1762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5626100" y="3379788"/>
              <a:ext cx="19050" cy="46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691063" y="3951288"/>
              <a:ext cx="889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5629275" y="4024313"/>
              <a:ext cx="19050" cy="46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5641975" y="2689225"/>
              <a:ext cx="19050" cy="46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3935413" y="2943225"/>
              <a:ext cx="2540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8002588" y="1900238"/>
              <a:ext cx="1778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8294688" y="2800350"/>
              <a:ext cx="1873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2257425" y="2795588"/>
              <a:ext cx="50800" cy="166687"/>
            </a:xfrm>
            <a:custGeom>
              <a:avLst/>
              <a:gdLst>
                <a:gd name="T0" fmla="*/ 0 w 82"/>
                <a:gd name="T1" fmla="*/ 2147483647 h 271"/>
                <a:gd name="T2" fmla="*/ 2147483647 w 82"/>
                <a:gd name="T3" fmla="*/ 2147483647 h 271"/>
                <a:gd name="T4" fmla="*/ 2147483647 w 82"/>
                <a:gd name="T5" fmla="*/ 0 h 271"/>
                <a:gd name="T6" fmla="*/ 0 60000 65536"/>
                <a:gd name="T7" fmla="*/ 0 60000 65536"/>
                <a:gd name="T8" fmla="*/ 0 60000 65536"/>
                <a:gd name="T9" fmla="*/ 0 w 82"/>
                <a:gd name="T10" fmla="*/ 0 h 271"/>
                <a:gd name="T11" fmla="*/ 82 w 82"/>
                <a:gd name="T12" fmla="*/ 271 h 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" h="271">
                  <a:moveTo>
                    <a:pt x="0" y="271"/>
                  </a:moveTo>
                  <a:lnTo>
                    <a:pt x="82" y="147"/>
                  </a:lnTo>
                  <a:lnTo>
                    <a:pt x="5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7127875" y="2790825"/>
              <a:ext cx="15875" cy="209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5338763" y="1900238"/>
              <a:ext cx="2968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800" b="1">
                <a:latin typeface="Times New Roman" pitchFamily="18" charset="0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5880100" y="1900238"/>
              <a:ext cx="2286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3827463" y="3879850"/>
              <a:ext cx="2873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endParaRPr kumimoji="1" lang="en-US" altLang="zh-CN" sz="1400" b="1">
                <a:latin typeface="Tahoma" pitchFamily="34" charset="0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3790950" y="3448050"/>
              <a:ext cx="2286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5157788" y="3051175"/>
              <a:ext cx="2635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 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5338763" y="2547938"/>
              <a:ext cx="2873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5880100" y="2584450"/>
              <a:ext cx="23336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1400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6419850" y="2547938"/>
              <a:ext cx="225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7239000" y="2420888"/>
              <a:ext cx="16827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 dirty="0">
                  <a:solidFill>
                    <a:srgbClr val="000000"/>
                  </a:solidFill>
                  <a:latin typeface="Times New Roman" pitchFamily="18" charset="0"/>
                </a:rPr>
                <a:t>F'</a:t>
              </a:r>
              <a:endParaRPr kumimoji="1" lang="en-US" altLang="zh-CN" sz="1400" b="1" dirty="0">
                <a:latin typeface="Times New Roman" pitchFamily="18" charset="0"/>
              </a:endParaRP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6861175" y="2835275"/>
              <a:ext cx="20637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-u'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2854325" y="3771900"/>
              <a:ext cx="793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 flipH="1">
              <a:off x="5845175" y="3951288"/>
              <a:ext cx="682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6130925" y="3700463"/>
              <a:ext cx="2540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auto">
            <a:xfrm>
              <a:off x="1990725" y="2763838"/>
              <a:ext cx="73025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auto">
            <a:xfrm>
              <a:off x="2819400" y="2763838"/>
              <a:ext cx="73025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auto">
            <a:xfrm>
              <a:off x="4367213" y="2763838"/>
              <a:ext cx="74612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auto">
            <a:xfrm>
              <a:off x="4906963" y="2763838"/>
              <a:ext cx="74612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auto">
            <a:xfrm>
              <a:off x="6492875" y="2763838"/>
              <a:ext cx="71438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auto">
            <a:xfrm>
              <a:off x="7356475" y="2763838"/>
              <a:ext cx="71438" cy="730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5375275" y="3916363"/>
              <a:ext cx="1762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5051425" y="3484563"/>
              <a:ext cx="1857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5845175" y="3340100"/>
              <a:ext cx="2286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8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'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1489075" y="3303588"/>
              <a:ext cx="2540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7654925" y="3375025"/>
              <a:ext cx="3841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- f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r>
                <a:rPr kumimoji="1" lang="en-US" altLang="zh-CN" b="1" i="1">
                  <a:solidFill>
                    <a:srgbClr val="000000"/>
                  </a:solidFill>
                  <a:latin typeface="Tahoma" pitchFamily="34" charset="0"/>
                </a:rPr>
                <a:t> </a:t>
              </a:r>
              <a:endParaRPr kumimoji="1" lang="en-US" altLang="zh-CN" b="1" i="1">
                <a:latin typeface="Tahoma" pitchFamily="34" charset="0"/>
              </a:endParaRPr>
            </a:p>
          </p:txBody>
        </p:sp>
        <p:sp>
          <p:nvSpPr>
            <p:cNvPr id="80" name="Text Box 78"/>
            <p:cNvSpPr txBox="1">
              <a:spLocks noChangeArrowheads="1"/>
            </p:cNvSpPr>
            <p:nvPr/>
          </p:nvSpPr>
          <p:spPr bwMode="auto">
            <a:xfrm>
              <a:off x="2171700" y="3267075"/>
              <a:ext cx="4667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x</a:t>
              </a:r>
              <a:r>
                <a:rPr kumimoji="1" lang="en-US" altLang="zh-CN" sz="8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81" name="Text Box 79"/>
            <p:cNvSpPr txBox="1">
              <a:spLocks noChangeArrowheads="1"/>
            </p:cNvSpPr>
            <p:nvPr/>
          </p:nvSpPr>
          <p:spPr bwMode="auto">
            <a:xfrm>
              <a:off x="1666875" y="3519488"/>
              <a:ext cx="4667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x</a:t>
              </a:r>
              <a:r>
                <a:rPr kumimoji="1" lang="en-US" altLang="zh-CN" sz="800" b="1" i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82" name="Text Box 80"/>
            <p:cNvSpPr txBox="1">
              <a:spLocks noChangeArrowheads="1"/>
            </p:cNvSpPr>
            <p:nvPr/>
          </p:nvSpPr>
          <p:spPr bwMode="auto">
            <a:xfrm>
              <a:off x="2495550" y="3808413"/>
              <a:ext cx="4667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l</a:t>
              </a:r>
              <a:r>
                <a:rPr kumimoji="1" lang="en-US" altLang="zh-CN" sz="8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83" name="Text Box 81"/>
            <p:cNvSpPr txBox="1">
              <a:spLocks noChangeArrowheads="1"/>
            </p:cNvSpPr>
            <p:nvPr/>
          </p:nvSpPr>
          <p:spPr bwMode="auto">
            <a:xfrm>
              <a:off x="1630363" y="4059238"/>
              <a:ext cx="4683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latin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</a:rPr>
                <a:t>l</a:t>
              </a:r>
              <a:r>
                <a:rPr kumimoji="1" lang="en-US" altLang="zh-CN" sz="800" b="1" i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84" name="Text Box 82"/>
            <p:cNvSpPr txBox="1">
              <a:spLocks noChangeArrowheads="1"/>
            </p:cNvSpPr>
            <p:nvPr/>
          </p:nvSpPr>
          <p:spPr bwMode="auto">
            <a:xfrm>
              <a:off x="6816725" y="3340100"/>
              <a:ext cx="4651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</a:rPr>
                <a:t>x</a:t>
              </a:r>
              <a:r>
                <a:rPr kumimoji="1" lang="en-US" altLang="zh-CN" sz="800" b="1" i="1">
                  <a:latin typeface="Times New Roman" pitchFamily="18" charset="0"/>
                </a:rPr>
                <a:t>F</a:t>
              </a:r>
              <a:r>
                <a:rPr kumimoji="1" lang="en-US" altLang="zh-CN" sz="1400">
                  <a:latin typeface="Tahoma" pitchFamily="34" charset="0"/>
                </a:rPr>
                <a:t>’</a:t>
              </a:r>
            </a:p>
          </p:txBody>
        </p:sp>
        <p:sp>
          <p:nvSpPr>
            <p:cNvPr id="85" name="Text Box 83"/>
            <p:cNvSpPr txBox="1">
              <a:spLocks noChangeArrowheads="1"/>
            </p:cNvSpPr>
            <p:nvPr/>
          </p:nvSpPr>
          <p:spPr bwMode="auto">
            <a:xfrm>
              <a:off x="6888163" y="3663950"/>
              <a:ext cx="4683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</a:rPr>
                <a:t>x</a:t>
              </a:r>
              <a:r>
                <a:rPr kumimoji="1" lang="en-US" altLang="zh-CN" sz="800" b="1" i="1">
                  <a:latin typeface="Times New Roman" pitchFamily="18" charset="0"/>
                </a:rPr>
                <a:t>H</a:t>
              </a:r>
              <a:r>
                <a:rPr kumimoji="1" lang="en-US" altLang="zh-CN" sz="1400">
                  <a:latin typeface="Tahoma" pitchFamily="34" charset="0"/>
                </a:rPr>
                <a:t>’</a:t>
              </a:r>
            </a:p>
          </p:txBody>
        </p:sp>
        <p:sp>
          <p:nvSpPr>
            <p:cNvPr id="86" name="Text Box 84"/>
            <p:cNvSpPr txBox="1">
              <a:spLocks noChangeArrowheads="1"/>
            </p:cNvSpPr>
            <p:nvPr/>
          </p:nvSpPr>
          <p:spPr bwMode="auto">
            <a:xfrm>
              <a:off x="6492875" y="3916363"/>
              <a:ext cx="4651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</a:rPr>
                <a:t>l</a:t>
              </a:r>
              <a:r>
                <a:rPr kumimoji="1" lang="en-US" altLang="zh-CN" sz="800" b="1" i="1">
                  <a:latin typeface="Times New Roman" pitchFamily="18" charset="0"/>
                </a:rPr>
                <a:t>F</a:t>
              </a:r>
              <a:r>
                <a:rPr kumimoji="1" lang="en-US" altLang="zh-CN" sz="1400">
                  <a:latin typeface="Tahoma" pitchFamily="34" charset="0"/>
                </a:rPr>
                <a:t>’</a:t>
              </a:r>
            </a:p>
          </p:txBody>
        </p:sp>
        <p:sp>
          <p:nvSpPr>
            <p:cNvPr id="87" name="Text Box 85"/>
            <p:cNvSpPr txBox="1">
              <a:spLocks noChangeArrowheads="1"/>
            </p:cNvSpPr>
            <p:nvPr/>
          </p:nvSpPr>
          <p:spPr bwMode="auto">
            <a:xfrm>
              <a:off x="6851650" y="4167188"/>
              <a:ext cx="4667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</a:rPr>
                <a:t>l</a:t>
              </a:r>
              <a:r>
                <a:rPr kumimoji="1" lang="en-US" altLang="zh-CN" sz="800" b="1" i="1">
                  <a:latin typeface="Times New Roman" pitchFamily="18" charset="0"/>
                </a:rPr>
                <a:t>H</a:t>
              </a:r>
              <a:r>
                <a:rPr kumimoji="1" lang="en-US" altLang="zh-CN" sz="1400">
                  <a:latin typeface="Tahoma" pitchFamily="34" charset="0"/>
                </a:rPr>
                <a:t>’</a:t>
              </a:r>
            </a:p>
          </p:txBody>
        </p:sp>
        <p:sp>
          <p:nvSpPr>
            <p:cNvPr id="88" name="Line 86"/>
            <p:cNvSpPr>
              <a:spLocks noChangeShapeType="1"/>
            </p:cNvSpPr>
            <p:nvPr/>
          </p:nvSpPr>
          <p:spPr bwMode="auto">
            <a:xfrm>
              <a:off x="5845175" y="4456113"/>
              <a:ext cx="2374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>
              <a:off x="7391400" y="280035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>
              <a:off x="2854325" y="2800350"/>
              <a:ext cx="0" cy="1150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89"/>
            <p:cNvSpPr>
              <a:spLocks noChangeShapeType="1"/>
            </p:cNvSpPr>
            <p:nvPr/>
          </p:nvSpPr>
          <p:spPr bwMode="auto">
            <a:xfrm>
              <a:off x="2028825" y="2800350"/>
              <a:ext cx="0" cy="133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>
              <a:off x="3611563" y="2151063"/>
              <a:ext cx="17938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>
              <a:off x="3790950" y="2151063"/>
              <a:ext cx="183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>
              <a:off x="5629275" y="2151063"/>
              <a:ext cx="21590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>
              <a:off x="3611563" y="3916363"/>
              <a:ext cx="179387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94"/>
            <p:cNvSpPr>
              <a:spLocks noChangeShapeType="1"/>
            </p:cNvSpPr>
            <p:nvPr/>
          </p:nvSpPr>
          <p:spPr bwMode="auto">
            <a:xfrm>
              <a:off x="5629275" y="4024313"/>
              <a:ext cx="2159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>
              <a:off x="6527800" y="2800350"/>
              <a:ext cx="0" cy="1258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96"/>
            <p:cNvSpPr>
              <a:spLocks noChangeShapeType="1"/>
            </p:cNvSpPr>
            <p:nvPr/>
          </p:nvSpPr>
          <p:spPr bwMode="auto">
            <a:xfrm>
              <a:off x="6527800" y="370046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>
              <a:off x="7391400" y="3700463"/>
              <a:ext cx="828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98"/>
            <p:cNvSpPr>
              <a:spLocks noChangeShapeType="1"/>
            </p:cNvSpPr>
            <p:nvPr/>
          </p:nvSpPr>
          <p:spPr bwMode="auto">
            <a:xfrm>
              <a:off x="1127125" y="3556000"/>
              <a:ext cx="901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99"/>
            <p:cNvSpPr>
              <a:spLocks noChangeShapeType="1"/>
            </p:cNvSpPr>
            <p:nvPr/>
          </p:nvSpPr>
          <p:spPr bwMode="auto">
            <a:xfrm>
              <a:off x="2028825" y="3556000"/>
              <a:ext cx="825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00"/>
            <p:cNvSpPr>
              <a:spLocks noChangeShapeType="1"/>
            </p:cNvSpPr>
            <p:nvPr/>
          </p:nvSpPr>
          <p:spPr bwMode="auto">
            <a:xfrm>
              <a:off x="2854325" y="2800350"/>
              <a:ext cx="720725" cy="503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01"/>
            <p:cNvSpPr>
              <a:spLocks noChangeShapeType="1"/>
            </p:cNvSpPr>
            <p:nvPr/>
          </p:nvSpPr>
          <p:spPr bwMode="auto">
            <a:xfrm>
              <a:off x="3611563" y="3303588"/>
              <a:ext cx="1793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02"/>
            <p:cNvSpPr>
              <a:spLocks noChangeShapeType="1"/>
            </p:cNvSpPr>
            <p:nvPr/>
          </p:nvSpPr>
          <p:spPr bwMode="auto">
            <a:xfrm>
              <a:off x="3790950" y="3303588"/>
              <a:ext cx="647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03"/>
            <p:cNvSpPr>
              <a:spLocks noChangeShapeType="1"/>
            </p:cNvSpPr>
            <p:nvPr/>
          </p:nvSpPr>
          <p:spPr bwMode="auto">
            <a:xfrm>
              <a:off x="4906963" y="3303588"/>
              <a:ext cx="755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04"/>
            <p:cNvSpPr>
              <a:spLocks noChangeShapeType="1"/>
            </p:cNvSpPr>
            <p:nvPr/>
          </p:nvSpPr>
          <p:spPr bwMode="auto">
            <a:xfrm>
              <a:off x="5629275" y="3303588"/>
              <a:ext cx="21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05"/>
            <p:cNvSpPr>
              <a:spLocks noChangeShapeType="1"/>
            </p:cNvSpPr>
            <p:nvPr/>
          </p:nvSpPr>
          <p:spPr bwMode="auto">
            <a:xfrm flipV="1">
              <a:off x="5845175" y="2800350"/>
              <a:ext cx="682625" cy="503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auto">
            <a:xfrm>
              <a:off x="5880100" y="3951288"/>
              <a:ext cx="2889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ahoma" pitchFamily="34" charset="0"/>
                </a:rPr>
                <a:t>’</a:t>
              </a:r>
              <a:endParaRPr kumimoji="1" lang="en-US" altLang="zh-CN" sz="1400" b="1">
                <a:latin typeface="Tahoma" pitchFamily="34" charset="0"/>
              </a:endParaRPr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auto">
            <a:xfrm>
              <a:off x="5411788" y="3375025"/>
              <a:ext cx="1857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400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900" b="1" i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900" b="1">
                <a:latin typeface="Times New Roman" pitchFamily="18" charset="0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4932040" y="2780928"/>
            <a:ext cx="7144" cy="7159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4420840" y="2785046"/>
            <a:ext cx="7144" cy="7159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>
            <a:off x="1900237" y="2708920"/>
            <a:ext cx="244476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7279852" y="2708920"/>
            <a:ext cx="244476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1015156" y="2708920"/>
            <a:ext cx="244476" cy="215900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8071940" y="2708920"/>
            <a:ext cx="244476" cy="215900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11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2" grpId="0" animBg="1"/>
      <p:bldP spid="113" grpId="0" animBg="1"/>
      <p:bldP spid="114" grpId="0" animBg="1"/>
      <p:bldP spid="11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1740</Words>
  <Application>Microsoft Office PowerPoint</Application>
  <PresentationFormat>全屏显示(4:3)</PresentationFormat>
  <Paragraphs>550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黑体</vt:lpstr>
      <vt:lpstr>宋体</vt:lpstr>
      <vt:lpstr>微软雅黑</vt:lpstr>
      <vt:lpstr>Arial</vt:lpstr>
      <vt:lpstr>Calibri</vt:lpstr>
      <vt:lpstr>Symbol</vt:lpstr>
      <vt:lpstr>Tahoma</vt:lpstr>
      <vt:lpstr>Times New Roman</vt:lpstr>
      <vt:lpstr>Verdana</vt:lpstr>
      <vt:lpstr>Wingdings</vt:lpstr>
      <vt:lpstr>Office 主题​​</vt:lpstr>
      <vt:lpstr>Equation</vt:lpstr>
      <vt:lpstr>公式</vt:lpstr>
      <vt:lpstr>性质：通过物方节点 J  的入射光线，经光组后其出射光线必经过像方节           点 J ′，且方向不变。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焦点F′， F 位置公式</vt:lpstr>
      <vt:lpstr>PowerPoint 演示文稿</vt:lpstr>
      <vt:lpstr>2. 以主点H1 , H′2为原点：</vt:lpstr>
      <vt:lpstr>PowerPoint 演示文稿</vt:lpstr>
      <vt:lpstr>PowerPoint 演示文稿</vt:lpstr>
      <vt:lpstr>PowerPoint 演示文稿</vt:lpstr>
      <vt:lpstr>PowerPoint 演示文稿</vt:lpstr>
      <vt:lpstr>主点位置的确定 (以焦点F′2， F1为原点)</vt:lpstr>
      <vt:lpstr>合成光组的垂轴放大率</vt:lpstr>
      <vt:lpstr>总结：</vt:lpstr>
      <vt:lpstr>2.4.2 多光组组合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截距计算法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工程光学</dc:title>
  <dc:creator>User</dc:creator>
  <cp:lastModifiedBy>User</cp:lastModifiedBy>
  <cp:revision>418</cp:revision>
  <dcterms:created xsi:type="dcterms:W3CDTF">2018-03-08T09:28:49Z</dcterms:created>
  <dcterms:modified xsi:type="dcterms:W3CDTF">2022-03-21T05:49:40Z</dcterms:modified>
</cp:coreProperties>
</file>